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405" r:id="rId2"/>
    <p:sldId id="445" r:id="rId3"/>
    <p:sldId id="446" r:id="rId4"/>
    <p:sldId id="447" r:id="rId5"/>
    <p:sldId id="449" r:id="rId6"/>
    <p:sldId id="450" r:id="rId7"/>
    <p:sldId id="424" r:id="rId8"/>
    <p:sldId id="451" r:id="rId9"/>
    <p:sldId id="452" r:id="rId10"/>
    <p:sldId id="455" r:id="rId11"/>
    <p:sldId id="456" r:id="rId12"/>
    <p:sldId id="426" r:id="rId13"/>
    <p:sldId id="461" r:id="rId14"/>
    <p:sldId id="462" r:id="rId15"/>
    <p:sldId id="463" r:id="rId16"/>
    <p:sldId id="442" r:id="rId17"/>
    <p:sldId id="441" r:id="rId18"/>
    <p:sldId id="453" r:id="rId19"/>
    <p:sldId id="459" r:id="rId20"/>
    <p:sldId id="428" r:id="rId21"/>
    <p:sldId id="433" r:id="rId22"/>
    <p:sldId id="444" r:id="rId23"/>
    <p:sldId id="460" r:id="rId24"/>
  </p:sldIdLst>
  <p:sldSz cx="9906000" cy="6858000" type="A4"/>
  <p:notesSz cx="7099300" cy="10234613"/>
  <p:defaultTextStyle>
    <a:defPPr>
      <a:defRPr lang="da-DK"/>
    </a:defPPr>
    <a:lvl1pPr algn="l" rtl="0" fontAlgn="base">
      <a:spcBef>
        <a:spcPct val="20000"/>
      </a:spcBef>
      <a:spcAft>
        <a:spcPct val="0"/>
      </a:spcAft>
      <a:buClr>
        <a:srgbClr val="BA2A12"/>
      </a:buClr>
      <a:buFont typeface="Wingdings" pitchFamily="2" charset="2"/>
      <a:defRPr sz="2000" kern="1200">
        <a:solidFill>
          <a:schemeClr val="tx1"/>
        </a:solidFill>
        <a:latin typeface="Verdana" pitchFamily="34" charset="0"/>
        <a:ea typeface="+mn-ea"/>
        <a:cs typeface="+mn-cs"/>
      </a:defRPr>
    </a:lvl1pPr>
    <a:lvl2pPr marL="457200" algn="l" rtl="0" fontAlgn="base">
      <a:spcBef>
        <a:spcPct val="20000"/>
      </a:spcBef>
      <a:spcAft>
        <a:spcPct val="0"/>
      </a:spcAft>
      <a:buClr>
        <a:srgbClr val="BA2A12"/>
      </a:buClr>
      <a:buFont typeface="Wingdings" pitchFamily="2" charset="2"/>
      <a:defRPr sz="2000" kern="1200">
        <a:solidFill>
          <a:schemeClr val="tx1"/>
        </a:solidFill>
        <a:latin typeface="Verdana" pitchFamily="34" charset="0"/>
        <a:ea typeface="+mn-ea"/>
        <a:cs typeface="+mn-cs"/>
      </a:defRPr>
    </a:lvl2pPr>
    <a:lvl3pPr marL="914400" algn="l" rtl="0" fontAlgn="base">
      <a:spcBef>
        <a:spcPct val="20000"/>
      </a:spcBef>
      <a:spcAft>
        <a:spcPct val="0"/>
      </a:spcAft>
      <a:buClr>
        <a:srgbClr val="BA2A12"/>
      </a:buClr>
      <a:buFont typeface="Wingdings" pitchFamily="2" charset="2"/>
      <a:defRPr sz="2000" kern="1200">
        <a:solidFill>
          <a:schemeClr val="tx1"/>
        </a:solidFill>
        <a:latin typeface="Verdana" pitchFamily="34" charset="0"/>
        <a:ea typeface="+mn-ea"/>
        <a:cs typeface="+mn-cs"/>
      </a:defRPr>
    </a:lvl3pPr>
    <a:lvl4pPr marL="1371600" algn="l" rtl="0" fontAlgn="base">
      <a:spcBef>
        <a:spcPct val="20000"/>
      </a:spcBef>
      <a:spcAft>
        <a:spcPct val="0"/>
      </a:spcAft>
      <a:buClr>
        <a:srgbClr val="BA2A12"/>
      </a:buClr>
      <a:buFont typeface="Wingdings" pitchFamily="2" charset="2"/>
      <a:defRPr sz="2000" kern="1200">
        <a:solidFill>
          <a:schemeClr val="tx1"/>
        </a:solidFill>
        <a:latin typeface="Verdana" pitchFamily="34" charset="0"/>
        <a:ea typeface="+mn-ea"/>
        <a:cs typeface="+mn-cs"/>
      </a:defRPr>
    </a:lvl4pPr>
    <a:lvl5pPr marL="1828800" algn="l" rtl="0" fontAlgn="base">
      <a:spcBef>
        <a:spcPct val="20000"/>
      </a:spcBef>
      <a:spcAft>
        <a:spcPct val="0"/>
      </a:spcAft>
      <a:buClr>
        <a:srgbClr val="BA2A12"/>
      </a:buClr>
      <a:buFont typeface="Wingdings" pitchFamily="2" charset="2"/>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A2A12"/>
    <a:srgbClr val="FFFF99"/>
    <a:srgbClr val="3737FF"/>
    <a:srgbClr val="8E200E"/>
    <a:srgbClr val="7D1C0D"/>
    <a:srgbClr val="0033CC"/>
    <a:srgbClr val="CCECFF"/>
    <a:srgbClr val="DDDDDD"/>
    <a:srgbClr val="C0C0C0"/>
    <a:srgbClr val="99D1D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87" autoAdjust="0"/>
    <p:restoredTop sz="92979" autoAdjust="0"/>
  </p:normalViewPr>
  <p:slideViewPr>
    <p:cSldViewPr showGuides="1">
      <p:cViewPr varScale="1">
        <p:scale>
          <a:sx n="55" d="100"/>
          <a:sy n="55" d="100"/>
        </p:scale>
        <p:origin x="-528" y="-96"/>
      </p:cViewPr>
      <p:guideLst>
        <p:guide orient="horz" pos="867"/>
        <p:guide pos="3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howGuides="1">
      <p:cViewPr varScale="1">
        <p:scale>
          <a:sx n="48" d="100"/>
          <a:sy n="48" d="100"/>
        </p:scale>
        <p:origin x="-2040" y="-96"/>
      </p:cViewPr>
      <p:guideLst>
        <p:guide orient="horz" pos="3224"/>
        <p:guide pos="2236"/>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5258" cy="510912"/>
          </a:xfrm>
          <a:prstGeom prst="rect">
            <a:avLst/>
          </a:prstGeom>
          <a:noFill/>
          <a:ln w="9525">
            <a:noFill/>
            <a:miter lim="800000"/>
            <a:headEnd/>
            <a:tailEnd/>
          </a:ln>
          <a:effectLst/>
        </p:spPr>
        <p:txBody>
          <a:bodyPr vert="horz" wrap="square" lIns="94585" tIns="47292" rIns="94585" bIns="47292" numCol="1" anchor="t" anchorCtr="0" compatLnSpc="1">
            <a:prstTxWarp prst="textNoShape">
              <a:avLst/>
            </a:prstTxWarp>
          </a:bodyPr>
          <a:lstStyle>
            <a:lvl1pPr defTabSz="946385">
              <a:spcBef>
                <a:spcPct val="0"/>
              </a:spcBef>
              <a:buClrTx/>
              <a:buFontTx/>
              <a:buNone/>
              <a:defRPr sz="1200" smtClean="0">
                <a:latin typeface="Arial" charset="0"/>
              </a:defRPr>
            </a:lvl1pPr>
          </a:lstStyle>
          <a:p>
            <a:pPr>
              <a:defRPr/>
            </a:pPr>
            <a:endParaRPr lang="da-DK"/>
          </a:p>
        </p:txBody>
      </p:sp>
      <p:sp>
        <p:nvSpPr>
          <p:cNvPr id="5123" name="Rectangle 3"/>
          <p:cNvSpPr>
            <a:spLocks noGrp="1" noChangeArrowheads="1"/>
          </p:cNvSpPr>
          <p:nvPr>
            <p:ph type="dt" sz="quarter" idx="1"/>
          </p:nvPr>
        </p:nvSpPr>
        <p:spPr bwMode="auto">
          <a:xfrm>
            <a:off x="4022386" y="0"/>
            <a:ext cx="3075258" cy="510912"/>
          </a:xfrm>
          <a:prstGeom prst="rect">
            <a:avLst/>
          </a:prstGeom>
          <a:noFill/>
          <a:ln w="9525">
            <a:noFill/>
            <a:miter lim="800000"/>
            <a:headEnd/>
            <a:tailEnd/>
          </a:ln>
          <a:effectLst/>
        </p:spPr>
        <p:txBody>
          <a:bodyPr vert="horz" wrap="square" lIns="94585" tIns="47292" rIns="94585" bIns="47292" numCol="1" anchor="t" anchorCtr="0" compatLnSpc="1">
            <a:prstTxWarp prst="textNoShape">
              <a:avLst/>
            </a:prstTxWarp>
          </a:bodyPr>
          <a:lstStyle>
            <a:lvl1pPr algn="r" defTabSz="946385">
              <a:spcBef>
                <a:spcPct val="0"/>
              </a:spcBef>
              <a:buClrTx/>
              <a:buFontTx/>
              <a:buNone/>
              <a:defRPr sz="1200" smtClean="0">
                <a:latin typeface="Arial" charset="0"/>
              </a:defRPr>
            </a:lvl1pPr>
          </a:lstStyle>
          <a:p>
            <a:pPr>
              <a:defRPr/>
            </a:pPr>
            <a:endParaRPr lang="da-DK"/>
          </a:p>
        </p:txBody>
      </p:sp>
      <p:sp>
        <p:nvSpPr>
          <p:cNvPr id="5124" name="Rectangle 4"/>
          <p:cNvSpPr>
            <a:spLocks noGrp="1" noChangeArrowheads="1"/>
          </p:cNvSpPr>
          <p:nvPr>
            <p:ph type="ftr" sz="quarter" idx="2"/>
          </p:nvPr>
        </p:nvSpPr>
        <p:spPr bwMode="auto">
          <a:xfrm>
            <a:off x="0" y="9722064"/>
            <a:ext cx="3075258" cy="510912"/>
          </a:xfrm>
          <a:prstGeom prst="rect">
            <a:avLst/>
          </a:prstGeom>
          <a:noFill/>
          <a:ln w="9525">
            <a:noFill/>
            <a:miter lim="800000"/>
            <a:headEnd/>
            <a:tailEnd/>
          </a:ln>
          <a:effectLst/>
        </p:spPr>
        <p:txBody>
          <a:bodyPr vert="horz" wrap="square" lIns="94585" tIns="47292" rIns="94585" bIns="47292" numCol="1" anchor="b" anchorCtr="0" compatLnSpc="1">
            <a:prstTxWarp prst="textNoShape">
              <a:avLst/>
            </a:prstTxWarp>
          </a:bodyPr>
          <a:lstStyle>
            <a:lvl1pPr defTabSz="946385">
              <a:spcBef>
                <a:spcPct val="0"/>
              </a:spcBef>
              <a:buClrTx/>
              <a:buFontTx/>
              <a:buNone/>
              <a:defRPr sz="1200" smtClean="0">
                <a:latin typeface="Arial" charset="0"/>
              </a:defRPr>
            </a:lvl1pPr>
          </a:lstStyle>
          <a:p>
            <a:pPr>
              <a:defRPr/>
            </a:pPr>
            <a:endParaRPr lang="da-DK"/>
          </a:p>
        </p:txBody>
      </p:sp>
      <p:sp>
        <p:nvSpPr>
          <p:cNvPr id="5125" name="Rectangle 5"/>
          <p:cNvSpPr>
            <a:spLocks noGrp="1" noChangeArrowheads="1"/>
          </p:cNvSpPr>
          <p:nvPr>
            <p:ph type="sldNum" sz="quarter" idx="3"/>
          </p:nvPr>
        </p:nvSpPr>
        <p:spPr bwMode="auto">
          <a:xfrm>
            <a:off x="4022386" y="9722064"/>
            <a:ext cx="3075258" cy="510912"/>
          </a:xfrm>
          <a:prstGeom prst="rect">
            <a:avLst/>
          </a:prstGeom>
          <a:noFill/>
          <a:ln w="9525">
            <a:noFill/>
            <a:miter lim="800000"/>
            <a:headEnd/>
            <a:tailEnd/>
          </a:ln>
          <a:effectLst/>
        </p:spPr>
        <p:txBody>
          <a:bodyPr vert="horz" wrap="square" lIns="94585" tIns="47292" rIns="94585" bIns="47292" numCol="1" anchor="b" anchorCtr="0" compatLnSpc="1">
            <a:prstTxWarp prst="textNoShape">
              <a:avLst/>
            </a:prstTxWarp>
          </a:bodyPr>
          <a:lstStyle>
            <a:lvl1pPr algn="r" defTabSz="946385">
              <a:spcBef>
                <a:spcPct val="0"/>
              </a:spcBef>
              <a:buClrTx/>
              <a:buFontTx/>
              <a:buNone/>
              <a:defRPr sz="1200" smtClean="0">
                <a:latin typeface="Arial" charset="0"/>
              </a:defRPr>
            </a:lvl1pPr>
          </a:lstStyle>
          <a:p>
            <a:pPr>
              <a:defRPr/>
            </a:pPr>
            <a:fld id="{AC5A4FFC-EB84-4F89-B474-0B9F75EED0B7}" type="slidenum">
              <a:rPr lang="da-DK"/>
              <a:pPr>
                <a:defRPr/>
              </a:pPr>
              <a:t>‹#›</a:t>
            </a:fld>
            <a:endParaRPr lang="da-DK"/>
          </a:p>
        </p:txBody>
      </p:sp>
    </p:spTree>
    <p:extLst>
      <p:ext uri="{BB962C8B-B14F-4D97-AF65-F5344CB8AC3E}">
        <p14:creationId xmlns="" xmlns:p14="http://schemas.microsoft.com/office/powerpoint/2010/main" val="1472788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1" y="0"/>
            <a:ext cx="3076917" cy="479799"/>
          </a:xfrm>
          <a:prstGeom prst="rect">
            <a:avLst/>
          </a:prstGeom>
          <a:noFill/>
          <a:ln w="9525">
            <a:noFill/>
            <a:miter lim="800000"/>
            <a:headEnd/>
            <a:tailEnd/>
          </a:ln>
          <a:effectLst/>
        </p:spPr>
        <p:txBody>
          <a:bodyPr vert="horz" wrap="square" lIns="94585" tIns="47292" rIns="94585" bIns="47292" numCol="1" anchor="t" anchorCtr="0" compatLnSpc="1">
            <a:prstTxWarp prst="textNoShape">
              <a:avLst/>
            </a:prstTxWarp>
          </a:bodyPr>
          <a:lstStyle>
            <a:lvl1pPr defTabSz="946385">
              <a:spcBef>
                <a:spcPct val="0"/>
              </a:spcBef>
              <a:buClrTx/>
              <a:buFontTx/>
              <a:buNone/>
              <a:defRPr sz="1200" smtClean="0">
                <a:latin typeface="Arial" charset="0"/>
              </a:defRPr>
            </a:lvl1pPr>
          </a:lstStyle>
          <a:p>
            <a:pPr>
              <a:defRPr/>
            </a:pPr>
            <a:endParaRPr lang="da-DK"/>
          </a:p>
        </p:txBody>
      </p:sp>
      <p:sp>
        <p:nvSpPr>
          <p:cNvPr id="46083" name="Rectangle 3"/>
          <p:cNvSpPr>
            <a:spLocks noGrp="1" noChangeArrowheads="1"/>
          </p:cNvSpPr>
          <p:nvPr>
            <p:ph type="dt" idx="1"/>
          </p:nvPr>
        </p:nvSpPr>
        <p:spPr bwMode="auto">
          <a:xfrm>
            <a:off x="4025702" y="0"/>
            <a:ext cx="3076916" cy="479799"/>
          </a:xfrm>
          <a:prstGeom prst="rect">
            <a:avLst/>
          </a:prstGeom>
          <a:noFill/>
          <a:ln w="9525">
            <a:noFill/>
            <a:miter lim="800000"/>
            <a:headEnd/>
            <a:tailEnd/>
          </a:ln>
          <a:effectLst/>
        </p:spPr>
        <p:txBody>
          <a:bodyPr vert="horz" wrap="square" lIns="94585" tIns="47292" rIns="94585" bIns="47292" numCol="1" anchor="t" anchorCtr="0" compatLnSpc="1">
            <a:prstTxWarp prst="textNoShape">
              <a:avLst/>
            </a:prstTxWarp>
          </a:bodyPr>
          <a:lstStyle>
            <a:lvl1pPr algn="r" defTabSz="946385">
              <a:spcBef>
                <a:spcPct val="0"/>
              </a:spcBef>
              <a:buClrTx/>
              <a:buFontTx/>
              <a:buNone/>
              <a:defRPr sz="1200" smtClean="0">
                <a:latin typeface="Arial" charset="0"/>
              </a:defRPr>
            </a:lvl1pPr>
          </a:lstStyle>
          <a:p>
            <a:pPr>
              <a:defRPr/>
            </a:pPr>
            <a:endParaRPr lang="da-DK"/>
          </a:p>
        </p:txBody>
      </p:sp>
      <p:sp>
        <p:nvSpPr>
          <p:cNvPr id="71684" name="Rectangle 4"/>
          <p:cNvSpPr>
            <a:spLocks noGrp="1" noRot="1" noChangeAspect="1" noChangeArrowheads="1" noTextEdit="1"/>
          </p:cNvSpPr>
          <p:nvPr>
            <p:ph type="sldImg" idx="2"/>
          </p:nvPr>
        </p:nvSpPr>
        <p:spPr bwMode="auto">
          <a:xfrm>
            <a:off x="2209800" y="409575"/>
            <a:ext cx="2678113" cy="18542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396434" y="2746152"/>
            <a:ext cx="6306434" cy="7151128"/>
          </a:xfrm>
          <a:prstGeom prst="rect">
            <a:avLst/>
          </a:prstGeom>
          <a:noFill/>
          <a:ln w="9525">
            <a:noFill/>
            <a:miter lim="800000"/>
            <a:headEnd/>
            <a:tailEnd/>
          </a:ln>
          <a:effectLst/>
        </p:spPr>
        <p:txBody>
          <a:bodyPr vert="horz" wrap="square" lIns="94585" tIns="47292" rIns="94585" bIns="47292" numCol="1" anchor="t" anchorCtr="0" compatLnSpc="1">
            <a:prstTxWarp prst="textNoShape">
              <a:avLst/>
            </a:prstTxWarp>
          </a:bodyPr>
          <a:lstStyle/>
          <a:p>
            <a:pPr lvl="0"/>
            <a:r>
              <a:rPr lang="da-DK" noProof="0" smtClean="0"/>
              <a:t>Klik for at redigere teksttypografierne i masteren</a:t>
            </a:r>
          </a:p>
          <a:p>
            <a:pPr lvl="0"/>
            <a:r>
              <a:rPr lang="da-DK" noProof="0" smtClean="0"/>
              <a:t>      Andet niveau</a:t>
            </a:r>
          </a:p>
          <a:p>
            <a:pPr lvl="2"/>
            <a:r>
              <a:rPr lang="da-DK" noProof="0" smtClean="0"/>
              <a:t>Tredje niveau</a:t>
            </a:r>
          </a:p>
          <a:p>
            <a:pPr lvl="3"/>
            <a:r>
              <a:rPr lang="da-DK" noProof="0" smtClean="0"/>
              <a:t>Fjerde niveau</a:t>
            </a:r>
          </a:p>
          <a:p>
            <a:pPr lvl="4"/>
            <a:r>
              <a:rPr lang="da-DK" noProof="0" smtClean="0"/>
              <a:t>Femte niveau</a:t>
            </a:r>
          </a:p>
        </p:txBody>
      </p:sp>
      <p:sp>
        <p:nvSpPr>
          <p:cNvPr id="46086" name="Rectangle 6"/>
          <p:cNvSpPr>
            <a:spLocks noGrp="1" noChangeArrowheads="1"/>
          </p:cNvSpPr>
          <p:nvPr>
            <p:ph type="ftr" sz="quarter" idx="4"/>
          </p:nvPr>
        </p:nvSpPr>
        <p:spPr bwMode="auto">
          <a:xfrm>
            <a:off x="1" y="9759727"/>
            <a:ext cx="3076917" cy="479799"/>
          </a:xfrm>
          <a:prstGeom prst="rect">
            <a:avLst/>
          </a:prstGeom>
          <a:noFill/>
          <a:ln w="9525">
            <a:noFill/>
            <a:miter lim="800000"/>
            <a:headEnd/>
            <a:tailEnd/>
          </a:ln>
          <a:effectLst/>
        </p:spPr>
        <p:txBody>
          <a:bodyPr vert="horz" wrap="square" lIns="94585" tIns="47292" rIns="94585" bIns="47292" numCol="1" anchor="b" anchorCtr="0" compatLnSpc="1">
            <a:prstTxWarp prst="textNoShape">
              <a:avLst/>
            </a:prstTxWarp>
          </a:bodyPr>
          <a:lstStyle>
            <a:lvl1pPr defTabSz="946385">
              <a:spcBef>
                <a:spcPct val="0"/>
              </a:spcBef>
              <a:buClrTx/>
              <a:buFontTx/>
              <a:buNone/>
              <a:defRPr sz="1200" smtClean="0">
                <a:latin typeface="Arial" charset="0"/>
              </a:defRPr>
            </a:lvl1pPr>
          </a:lstStyle>
          <a:p>
            <a:pPr>
              <a:defRPr/>
            </a:pPr>
            <a:endParaRPr lang="da-DK"/>
          </a:p>
        </p:txBody>
      </p:sp>
      <p:sp>
        <p:nvSpPr>
          <p:cNvPr id="46087" name="Rectangle 7"/>
          <p:cNvSpPr>
            <a:spLocks noGrp="1" noChangeArrowheads="1"/>
          </p:cNvSpPr>
          <p:nvPr>
            <p:ph type="sldNum" sz="quarter" idx="5"/>
          </p:nvPr>
        </p:nvSpPr>
        <p:spPr bwMode="auto">
          <a:xfrm>
            <a:off x="4025702" y="9759727"/>
            <a:ext cx="3076916" cy="479799"/>
          </a:xfrm>
          <a:prstGeom prst="rect">
            <a:avLst/>
          </a:prstGeom>
          <a:noFill/>
          <a:ln w="9525">
            <a:noFill/>
            <a:miter lim="800000"/>
            <a:headEnd/>
            <a:tailEnd/>
          </a:ln>
          <a:effectLst/>
        </p:spPr>
        <p:txBody>
          <a:bodyPr vert="horz" wrap="square" lIns="94585" tIns="47292" rIns="94585" bIns="47292" numCol="1" anchor="b" anchorCtr="0" compatLnSpc="1">
            <a:prstTxWarp prst="textNoShape">
              <a:avLst/>
            </a:prstTxWarp>
          </a:bodyPr>
          <a:lstStyle>
            <a:lvl1pPr algn="r" defTabSz="946385">
              <a:spcBef>
                <a:spcPct val="0"/>
              </a:spcBef>
              <a:buClrTx/>
              <a:buFontTx/>
              <a:buNone/>
              <a:defRPr sz="1200" smtClean="0">
                <a:latin typeface="Arial" charset="0"/>
              </a:defRPr>
            </a:lvl1pPr>
          </a:lstStyle>
          <a:p>
            <a:pPr>
              <a:defRPr/>
            </a:pPr>
            <a:fld id="{A1F26845-161B-46E2-9DDF-6F3729E052AD}" type="slidenum">
              <a:rPr lang="da-DK"/>
              <a:pPr>
                <a:defRPr/>
              </a:pPr>
              <a:t>‹#›</a:t>
            </a:fld>
            <a:endParaRPr lang="da-DK"/>
          </a:p>
        </p:txBody>
      </p:sp>
    </p:spTree>
    <p:extLst>
      <p:ext uri="{BB962C8B-B14F-4D97-AF65-F5344CB8AC3E}">
        <p14:creationId xmlns="" xmlns:p14="http://schemas.microsoft.com/office/powerpoint/2010/main" val="30347328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33BBB-91A3-4E14-AE9C-D77B0ECC5B11}" type="slidenum">
              <a:rPr lang="da-DK"/>
              <a:pPr/>
              <a:t>1</a:t>
            </a:fld>
            <a:endParaRPr lang="da-DK"/>
          </a:p>
        </p:txBody>
      </p:sp>
      <p:sp>
        <p:nvSpPr>
          <p:cNvPr id="422914" name="Rectangle 2"/>
          <p:cNvSpPr>
            <a:spLocks noGrp="1" noRot="1" noChangeAspect="1" noChangeArrowheads="1" noTextEdit="1"/>
          </p:cNvSpPr>
          <p:nvPr>
            <p:ph type="sldImg"/>
          </p:nvPr>
        </p:nvSpPr>
        <p:spPr>
          <a:xfrm>
            <a:off x="777875" y="768350"/>
            <a:ext cx="5543550" cy="3836988"/>
          </a:xfrm>
          <a:ln/>
        </p:spPr>
      </p:sp>
      <p:sp>
        <p:nvSpPr>
          <p:cNvPr id="422915" name="Rectangle 3"/>
          <p:cNvSpPr>
            <a:spLocks noGrp="1" noChangeArrowheads="1"/>
          </p:cNvSpPr>
          <p:nvPr>
            <p:ph type="body" idx="1"/>
          </p:nvPr>
        </p:nvSpPr>
        <p:spPr>
          <a:xfrm>
            <a:off x="709766" y="4861564"/>
            <a:ext cx="5679770" cy="4605004"/>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F26845-161B-46E2-9DDF-6F3729E052AD}" type="slidenum">
              <a:rPr lang="da-DK" smtClean="0"/>
              <a:pPr>
                <a:defRPr/>
              </a:pPr>
              <a:t>2</a:t>
            </a:fld>
            <a:endParaRPr lang="da-DK"/>
          </a:p>
        </p:txBody>
      </p:sp>
    </p:spTree>
    <p:extLst>
      <p:ext uri="{BB962C8B-B14F-4D97-AF65-F5344CB8AC3E}">
        <p14:creationId xmlns="" xmlns:p14="http://schemas.microsoft.com/office/powerpoint/2010/main" val="316072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F26845-161B-46E2-9DDF-6F3729E052AD}" type="slidenum">
              <a:rPr lang="da-DK" smtClean="0"/>
              <a:pPr>
                <a:defRPr/>
              </a:pPr>
              <a:t>3</a:t>
            </a:fld>
            <a:endParaRPr lang="da-DK"/>
          </a:p>
        </p:txBody>
      </p:sp>
    </p:spTree>
    <p:extLst>
      <p:ext uri="{BB962C8B-B14F-4D97-AF65-F5344CB8AC3E}">
        <p14:creationId xmlns="" xmlns:p14="http://schemas.microsoft.com/office/powerpoint/2010/main" val="1859472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Maximal = interesting</a:t>
            </a:r>
            <a:endParaRPr lang="en-US" dirty="0"/>
          </a:p>
        </p:txBody>
      </p:sp>
      <p:sp>
        <p:nvSpPr>
          <p:cNvPr id="4" name="Slide Number Placeholder 3"/>
          <p:cNvSpPr>
            <a:spLocks noGrp="1"/>
          </p:cNvSpPr>
          <p:nvPr>
            <p:ph type="sldNum" sz="quarter" idx="10"/>
          </p:nvPr>
        </p:nvSpPr>
        <p:spPr/>
        <p:txBody>
          <a:bodyPr/>
          <a:lstStyle/>
          <a:p>
            <a:pPr>
              <a:defRPr/>
            </a:pPr>
            <a:fld id="{A1F26845-161B-46E2-9DDF-6F3729E052AD}" type="slidenum">
              <a:rPr lang="da-DK" smtClean="0"/>
              <a:pPr>
                <a:defRPr/>
              </a:pPr>
              <a:t>5</a:t>
            </a:fld>
            <a:endParaRPr lang="da-DK"/>
          </a:p>
        </p:txBody>
      </p:sp>
    </p:spTree>
    <p:extLst>
      <p:ext uri="{BB962C8B-B14F-4D97-AF65-F5344CB8AC3E}">
        <p14:creationId xmlns="" xmlns:p14="http://schemas.microsoft.com/office/powerpoint/2010/main" val="425239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431ED4EC-CF09-4FC2-9D14-7BC01D9CF149}" type="slidenum">
              <a:rPr lang="da-DK"/>
              <a:pPr/>
              <a:t>6</a:t>
            </a:fld>
            <a:endParaRPr lang="da-DK"/>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a-DK" dirty="0" smtClean="0"/>
              <a:t>%</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F26845-161B-46E2-9DDF-6F3729E052AD}" type="slidenum">
              <a:rPr lang="da-DK" smtClean="0"/>
              <a:pPr>
                <a:defRPr/>
              </a:pPr>
              <a:t>7</a:t>
            </a:fld>
            <a:endParaRPr lang="da-DK"/>
          </a:p>
        </p:txBody>
      </p:sp>
    </p:spTree>
    <p:extLst>
      <p:ext uri="{BB962C8B-B14F-4D97-AF65-F5344CB8AC3E}">
        <p14:creationId xmlns="" xmlns:p14="http://schemas.microsoft.com/office/powerpoint/2010/main" val="245402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node</a:t>
            </a:r>
            <a:r>
              <a:rPr lang="en-US" baseline="0" dirty="0" smtClean="0"/>
              <a:t> has </a:t>
            </a:r>
            <a:r>
              <a:rPr lang="en-US" baseline="0" dirty="0" err="1" smtClean="0"/>
              <a:t>maxx</a:t>
            </a:r>
            <a:r>
              <a:rPr lang="en-US" baseline="0" dirty="0" smtClean="0"/>
              <a:t> </a:t>
            </a:r>
            <a:r>
              <a:rPr lang="en-US" baseline="0" dirty="0" err="1" smtClean="0"/>
              <a:t>maxy</a:t>
            </a:r>
            <a:r>
              <a:rPr lang="en-US" baseline="0" dirty="0" smtClean="0"/>
              <a:t> of each child</a:t>
            </a:r>
          </a:p>
          <a:p>
            <a:endParaRPr lang="en-US" baseline="0" dirty="0" smtClean="0"/>
          </a:p>
          <a:p>
            <a:r>
              <a:rPr lang="en-US" baseline="0" dirty="0" smtClean="0"/>
              <a:t>Define Winning path: 1</a:t>
            </a:r>
            <a:r>
              <a:rPr lang="en-US" baseline="30000" dirty="0" smtClean="0"/>
              <a:t>st</a:t>
            </a:r>
            <a:endParaRPr lang="en-US" baseline="0" dirty="0" smtClean="0"/>
          </a:p>
          <a:p>
            <a:r>
              <a:rPr lang="en-US" baseline="0" dirty="0" smtClean="0"/>
              <a:t>Define argument for </a:t>
            </a:r>
            <a:r>
              <a:rPr lang="en-US" baseline="0" dirty="0" err="1" smtClean="0"/>
              <a:t>UpdateL</a:t>
            </a:r>
            <a:r>
              <a:rPr lang="en-US" baseline="0" dirty="0" smtClean="0"/>
              <a:t> 2</a:t>
            </a:r>
            <a:r>
              <a:rPr lang="en-US" baseline="30000" dirty="0" smtClean="0"/>
              <a:t>nd</a:t>
            </a:r>
            <a:r>
              <a:rPr lang="en-US" baseline="0" dirty="0" smtClean="0"/>
              <a:t> </a:t>
            </a:r>
          </a:p>
          <a:p>
            <a:endParaRPr lang="en-US" baseline="0" dirty="0" smtClean="0"/>
          </a:p>
          <a:p>
            <a:pPr marL="0" indent="0">
              <a:buNone/>
            </a:pPr>
            <a:r>
              <a:rPr lang="en-US" dirty="0" smtClean="0"/>
              <a:t>[</a:t>
            </a:r>
            <a:r>
              <a:rPr lang="en-US" dirty="0" err="1" smtClean="0"/>
              <a:t>Fredman</a:t>
            </a:r>
            <a:r>
              <a:rPr lang="en-US" dirty="0" smtClean="0"/>
              <a:t>, Willard, J.CSS ‘94]</a:t>
            </a:r>
          </a:p>
          <a:p>
            <a:r>
              <a:rPr lang="en-US" dirty="0" smtClean="0"/>
              <a:t>Q-Heap</a:t>
            </a:r>
          </a:p>
          <a:p>
            <a:pPr lvl="1"/>
            <a:r>
              <a:rPr lang="en-US" dirty="0" smtClean="0"/>
              <a:t>At most log</a:t>
            </a:r>
            <a:r>
              <a:rPr lang="el-GR" baseline="30000" dirty="0" smtClean="0"/>
              <a:t>ε</a:t>
            </a:r>
            <a:r>
              <a:rPr lang="en-US" dirty="0" smtClean="0"/>
              <a:t>n elements</a:t>
            </a:r>
          </a:p>
          <a:p>
            <a:pPr lvl="1"/>
            <a:r>
              <a:rPr lang="en-US" dirty="0" smtClean="0"/>
              <a:t>Predecessor, Insert, Delete: O(1) worst case time</a:t>
            </a:r>
          </a:p>
          <a:p>
            <a:r>
              <a:rPr lang="en-US" baseline="0" dirty="0" smtClean="0"/>
              <a:t>Values in Q-heap</a:t>
            </a:r>
          </a:p>
          <a:p>
            <a:r>
              <a:rPr lang="en-US" baseline="0" dirty="0" err="1" smtClean="0"/>
              <a:t>Precompute</a:t>
            </a:r>
            <a:r>
              <a:rPr lang="en-US" baseline="0" dirty="0" smtClean="0"/>
              <a:t> permutations all contour, dominance, 3sided : That is all consecutive intervals.</a:t>
            </a:r>
            <a:endParaRPr lang="en-US" dirty="0"/>
          </a:p>
        </p:txBody>
      </p:sp>
      <p:sp>
        <p:nvSpPr>
          <p:cNvPr id="4" name="Slide Number Placeholder 3"/>
          <p:cNvSpPr>
            <a:spLocks noGrp="1"/>
          </p:cNvSpPr>
          <p:nvPr>
            <p:ph type="sldNum" sz="quarter" idx="10"/>
          </p:nvPr>
        </p:nvSpPr>
        <p:spPr/>
        <p:txBody>
          <a:bodyPr/>
          <a:lstStyle/>
          <a:p>
            <a:pPr>
              <a:defRPr/>
            </a:pPr>
            <a:fld id="{A1F26845-161B-46E2-9DDF-6F3729E052AD}" type="slidenum">
              <a:rPr lang="da-DK" smtClean="0"/>
              <a:pPr>
                <a:defRPr/>
              </a:pPr>
              <a:t>21</a:t>
            </a:fld>
            <a:endParaRPr lang="da-DK"/>
          </a:p>
        </p:txBody>
      </p:sp>
    </p:spTree>
    <p:extLst>
      <p:ext uri="{BB962C8B-B14F-4D97-AF65-F5344CB8AC3E}">
        <p14:creationId xmlns="" xmlns:p14="http://schemas.microsoft.com/office/powerpoint/2010/main" val="3037236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33BBB-91A3-4E14-AE9C-D77B0ECC5B11}" type="slidenum">
              <a:rPr lang="da-DK"/>
              <a:pPr/>
              <a:t>22</a:t>
            </a:fld>
            <a:endParaRPr lang="da-DK"/>
          </a:p>
        </p:txBody>
      </p:sp>
      <p:sp>
        <p:nvSpPr>
          <p:cNvPr id="422914" name="Rectangle 2"/>
          <p:cNvSpPr>
            <a:spLocks noGrp="1" noRot="1" noChangeAspect="1" noChangeArrowheads="1" noTextEdit="1"/>
          </p:cNvSpPr>
          <p:nvPr>
            <p:ph type="sldImg"/>
          </p:nvPr>
        </p:nvSpPr>
        <p:spPr>
          <a:xfrm>
            <a:off x="777875" y="768350"/>
            <a:ext cx="5543550" cy="3836988"/>
          </a:xfrm>
          <a:ln/>
        </p:spPr>
      </p:sp>
      <p:sp>
        <p:nvSpPr>
          <p:cNvPr id="422915" name="Rectangle 3"/>
          <p:cNvSpPr>
            <a:spLocks noGrp="1" noChangeArrowheads="1"/>
          </p:cNvSpPr>
          <p:nvPr>
            <p:ph type="body" idx="1"/>
          </p:nvPr>
        </p:nvSpPr>
        <p:spPr>
          <a:xfrm>
            <a:off x="709766" y="4861564"/>
            <a:ext cx="5679770" cy="4605004"/>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5500" y="333375"/>
            <a:ext cx="2228850" cy="5580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8950" y="333375"/>
            <a:ext cx="6534150" cy="5580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88950" y="333375"/>
            <a:ext cx="8915400" cy="7064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160463"/>
            <a:ext cx="8850313" cy="4752975"/>
          </a:xfrm>
        </p:spPr>
        <p:txBody>
          <a:bodyPr/>
          <a:lstStyle/>
          <a:p>
            <a:pPr lvl="0"/>
            <a:endParaRPr lang="en-US" noProof="0" smtClean="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88950" y="333375"/>
            <a:ext cx="8915400" cy="7064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5300" y="1160463"/>
            <a:ext cx="4348163" cy="4752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995863" y="1160463"/>
            <a:ext cx="4349750" cy="4752975"/>
          </a:xfrm>
        </p:spPr>
        <p:txBody>
          <a:bodyPr/>
          <a:lstStyle/>
          <a:p>
            <a:pPr lvl="0"/>
            <a:endParaRPr lang="en-US" noProof="0" smtClean="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4"/>
          <p:cNvSpPr txBox="1">
            <a:spLocks noChangeArrowheads="1"/>
          </p:cNvSpPr>
          <p:nvPr userDrawn="1"/>
        </p:nvSpPr>
        <p:spPr bwMode="auto">
          <a:xfrm>
            <a:off x="8985436" y="6574742"/>
            <a:ext cx="900112" cy="274638"/>
          </a:xfrm>
          <a:prstGeom prst="rect">
            <a:avLst/>
          </a:prstGeom>
          <a:noFill/>
          <a:ln w="9525">
            <a:noFill/>
            <a:miter lim="800000"/>
            <a:headEnd/>
            <a:tailEnd/>
          </a:ln>
          <a:effectLst/>
        </p:spPr>
        <p:txBody>
          <a:bodyPr>
            <a:spAutoFit/>
          </a:bodyPr>
          <a:lstStyle/>
          <a:p>
            <a:pPr algn="r">
              <a:spcBef>
                <a:spcPct val="0"/>
              </a:spcBef>
              <a:buClrTx/>
              <a:buFontTx/>
              <a:buNone/>
              <a:defRPr/>
            </a:pPr>
            <a:fld id="{0941B14E-1389-4698-A8B8-152C6412CF20}" type="slidenum">
              <a:rPr lang="da-DK" sz="1200" b="1">
                <a:solidFill>
                  <a:srgbClr val="BA2A12"/>
                </a:solidFill>
                <a:latin typeface="Futura Medium" pitchFamily="34" charset="0"/>
              </a:rPr>
              <a:pPr algn="r">
                <a:spcBef>
                  <a:spcPct val="0"/>
                </a:spcBef>
                <a:buClrTx/>
                <a:buFontTx/>
                <a:buNone/>
                <a:defRPr/>
              </a:pPr>
              <a:t>‹#›</a:t>
            </a:fld>
            <a:endParaRPr lang="da-DK" sz="1200" b="1" dirty="0">
              <a:solidFill>
                <a:srgbClr val="BA2A12"/>
              </a:solidFill>
              <a:latin typeface="Futura Medium" pitchFamily="34" charset="0"/>
            </a:endParaRPr>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160463"/>
            <a:ext cx="4348163"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5863" y="1160463"/>
            <a:ext cx="434975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8950" y="333375"/>
            <a:ext cx="8915400" cy="706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Rectangle 3"/>
          <p:cNvSpPr>
            <a:spLocks noGrp="1" noChangeArrowheads="1"/>
          </p:cNvSpPr>
          <p:nvPr>
            <p:ph type="body" idx="1"/>
          </p:nvPr>
        </p:nvSpPr>
        <p:spPr bwMode="auto">
          <a:xfrm>
            <a:off x="495300" y="1160463"/>
            <a:ext cx="8850313"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sp>
        <p:nvSpPr>
          <p:cNvPr id="1044" name="Rectangle 20"/>
          <p:cNvSpPr>
            <a:spLocks noChangeArrowheads="1"/>
          </p:cNvSpPr>
          <p:nvPr/>
        </p:nvSpPr>
        <p:spPr bwMode="auto">
          <a:xfrm>
            <a:off x="4586288" y="3090863"/>
            <a:ext cx="9906000" cy="0"/>
          </a:xfrm>
          <a:prstGeom prst="rect">
            <a:avLst/>
          </a:prstGeom>
          <a:noFill/>
          <a:ln w="9525">
            <a:noFill/>
            <a:miter lim="800000"/>
            <a:headEnd/>
            <a:tailEnd/>
          </a:ln>
          <a:effectLst/>
        </p:spPr>
        <p:txBody>
          <a:bodyPr>
            <a:spAutoFit/>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BA2A12"/>
          </a:solidFill>
          <a:latin typeface="+mj-lt"/>
          <a:ea typeface="+mj-ea"/>
          <a:cs typeface="+mj-cs"/>
        </a:defRPr>
      </a:lvl1pPr>
      <a:lvl2pPr algn="l" rtl="0" eaLnBrk="0" fontAlgn="base" hangingPunct="0">
        <a:spcBef>
          <a:spcPct val="0"/>
        </a:spcBef>
        <a:spcAft>
          <a:spcPct val="0"/>
        </a:spcAft>
        <a:defRPr sz="3200" b="1">
          <a:solidFill>
            <a:srgbClr val="BA2A12"/>
          </a:solidFill>
          <a:latin typeface="Verdana" pitchFamily="34" charset="0"/>
        </a:defRPr>
      </a:lvl2pPr>
      <a:lvl3pPr algn="l" rtl="0" eaLnBrk="0" fontAlgn="base" hangingPunct="0">
        <a:spcBef>
          <a:spcPct val="0"/>
        </a:spcBef>
        <a:spcAft>
          <a:spcPct val="0"/>
        </a:spcAft>
        <a:defRPr sz="3200" b="1">
          <a:solidFill>
            <a:srgbClr val="BA2A12"/>
          </a:solidFill>
          <a:latin typeface="Verdana" pitchFamily="34" charset="0"/>
        </a:defRPr>
      </a:lvl3pPr>
      <a:lvl4pPr algn="l" rtl="0" eaLnBrk="0" fontAlgn="base" hangingPunct="0">
        <a:spcBef>
          <a:spcPct val="0"/>
        </a:spcBef>
        <a:spcAft>
          <a:spcPct val="0"/>
        </a:spcAft>
        <a:defRPr sz="3200" b="1">
          <a:solidFill>
            <a:srgbClr val="BA2A12"/>
          </a:solidFill>
          <a:latin typeface="Verdana" pitchFamily="34" charset="0"/>
        </a:defRPr>
      </a:lvl4pPr>
      <a:lvl5pPr algn="l" rtl="0" eaLnBrk="0" fontAlgn="base" hangingPunct="0">
        <a:spcBef>
          <a:spcPct val="0"/>
        </a:spcBef>
        <a:spcAft>
          <a:spcPct val="0"/>
        </a:spcAft>
        <a:defRPr sz="3200" b="1">
          <a:solidFill>
            <a:srgbClr val="BA2A12"/>
          </a:solidFill>
          <a:latin typeface="Verdana" pitchFamily="34" charset="0"/>
        </a:defRPr>
      </a:lvl5pPr>
      <a:lvl6pPr marL="457200" algn="l" rtl="0" fontAlgn="base">
        <a:spcBef>
          <a:spcPct val="0"/>
        </a:spcBef>
        <a:spcAft>
          <a:spcPct val="0"/>
        </a:spcAft>
        <a:defRPr sz="3200" b="1">
          <a:solidFill>
            <a:srgbClr val="BA2A12"/>
          </a:solidFill>
          <a:latin typeface="Verdana" pitchFamily="34" charset="0"/>
        </a:defRPr>
      </a:lvl6pPr>
      <a:lvl7pPr marL="914400" algn="l" rtl="0" fontAlgn="base">
        <a:spcBef>
          <a:spcPct val="0"/>
        </a:spcBef>
        <a:spcAft>
          <a:spcPct val="0"/>
        </a:spcAft>
        <a:defRPr sz="3200" b="1">
          <a:solidFill>
            <a:srgbClr val="BA2A12"/>
          </a:solidFill>
          <a:latin typeface="Verdana" pitchFamily="34" charset="0"/>
        </a:defRPr>
      </a:lvl7pPr>
      <a:lvl8pPr marL="1371600" algn="l" rtl="0" fontAlgn="base">
        <a:spcBef>
          <a:spcPct val="0"/>
        </a:spcBef>
        <a:spcAft>
          <a:spcPct val="0"/>
        </a:spcAft>
        <a:defRPr sz="3200" b="1">
          <a:solidFill>
            <a:srgbClr val="BA2A12"/>
          </a:solidFill>
          <a:latin typeface="Verdana" pitchFamily="34" charset="0"/>
        </a:defRPr>
      </a:lvl8pPr>
      <a:lvl9pPr marL="1828800" algn="l" rtl="0" fontAlgn="base">
        <a:spcBef>
          <a:spcPct val="0"/>
        </a:spcBef>
        <a:spcAft>
          <a:spcPct val="0"/>
        </a:spcAft>
        <a:defRPr sz="3200" b="1">
          <a:solidFill>
            <a:srgbClr val="BA2A12"/>
          </a:solidFill>
          <a:latin typeface="Verdana" pitchFamily="34" charset="0"/>
        </a:defRPr>
      </a:lvl9pPr>
    </p:titleStyle>
    <p:bodyStyle>
      <a:lvl1pPr marL="342900" indent="-3429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4" name="Rectangle 6"/>
          <p:cNvSpPr>
            <a:spLocks noGrp="1" noChangeArrowheads="1"/>
          </p:cNvSpPr>
          <p:nvPr>
            <p:ph type="ctrTitle"/>
          </p:nvPr>
        </p:nvSpPr>
        <p:spPr>
          <a:xfrm>
            <a:off x="381000" y="404664"/>
            <a:ext cx="9163050" cy="6127941"/>
          </a:xfrm>
        </p:spPr>
        <p:txBody>
          <a:bodyPr/>
          <a:lstStyle/>
          <a:p>
            <a:pPr algn="ctr"/>
            <a:r>
              <a:rPr lang="da-DK" sz="4000" dirty="0" smtClean="0"/>
              <a:t>Dynamic </a:t>
            </a:r>
            <a:r>
              <a:rPr lang="da-DK" sz="4000" dirty="0" err="1" smtClean="0"/>
              <a:t>Planar</a:t>
            </a:r>
            <a:r>
              <a:rPr lang="da-DK" sz="4000" dirty="0" smtClean="0"/>
              <a:t> </a:t>
            </a:r>
            <a:br>
              <a:rPr lang="da-DK" sz="4000" dirty="0" smtClean="0"/>
            </a:br>
            <a:r>
              <a:rPr lang="da-DK" sz="4000" dirty="0" smtClean="0"/>
              <a:t>Range </a:t>
            </a:r>
            <a:r>
              <a:rPr lang="da-DK" sz="4000" dirty="0" err="1" smtClean="0"/>
              <a:t>Maxima</a:t>
            </a:r>
            <a:r>
              <a:rPr lang="da-DK" sz="4000" dirty="0" smtClean="0"/>
              <a:t> </a:t>
            </a:r>
            <a:r>
              <a:rPr lang="da-DK" sz="4000" dirty="0" err="1" smtClean="0"/>
              <a:t>Queries</a:t>
            </a:r>
            <a:r>
              <a:rPr lang="da-DK" sz="4000" dirty="0" smtClean="0"/>
              <a:t/>
            </a:r>
            <a:br>
              <a:rPr lang="da-DK" sz="4000" dirty="0" smtClean="0"/>
            </a:br>
            <a:r>
              <a:rPr lang="da-DK" sz="1500" dirty="0" smtClean="0"/>
              <a:t/>
            </a:r>
            <a:br>
              <a:rPr lang="da-DK" sz="1500" dirty="0" smtClean="0"/>
            </a:br>
            <a:r>
              <a:rPr lang="da-DK" sz="2000" b="0" dirty="0" smtClean="0">
                <a:cs typeface="Arial" pitchFamily="34" charset="0"/>
              </a:rPr>
              <a:t>(</a:t>
            </a:r>
            <a:r>
              <a:rPr lang="en-US" sz="2000" b="0" dirty="0" smtClean="0">
                <a:cs typeface="Arial" pitchFamily="34" charset="0"/>
              </a:rPr>
              <a:t>presented at ICALP 2011) </a:t>
            </a:r>
            <a:r>
              <a:rPr lang="da-DK" sz="2400" b="0" dirty="0" smtClean="0">
                <a:cs typeface="Arial" pitchFamily="34" charset="0"/>
              </a:rPr>
              <a:t/>
            </a:r>
            <a:br>
              <a:rPr lang="da-DK" sz="2400" b="0" dirty="0" smtClean="0">
                <a:cs typeface="Arial" pitchFamily="34" charset="0"/>
              </a:rPr>
            </a:br>
            <a:r>
              <a:rPr lang="da-DK" sz="1200" dirty="0"/>
              <a:t/>
            </a:r>
            <a:br>
              <a:rPr lang="da-DK" sz="1200" dirty="0"/>
            </a:br>
            <a:r>
              <a:rPr lang="da-DK" sz="1200" dirty="0"/>
              <a:t/>
            </a:r>
            <a:br>
              <a:rPr lang="da-DK" sz="1200" dirty="0"/>
            </a:br>
            <a:r>
              <a:rPr lang="da-DK" sz="1200" dirty="0" smtClean="0"/>
              <a:t/>
            </a:r>
            <a:br>
              <a:rPr lang="da-DK" sz="1200" dirty="0" smtClean="0"/>
            </a:br>
            <a:r>
              <a:rPr lang="en-US" sz="2200" dirty="0" smtClean="0"/>
              <a:t/>
            </a:r>
            <a:br>
              <a:rPr lang="en-US" sz="2200" dirty="0" smtClean="0"/>
            </a:br>
            <a:r>
              <a:rPr lang="en-US" sz="2200" dirty="0" smtClean="0"/>
              <a:t>Gerth Stølting Brodal</a:t>
            </a:r>
            <a:br>
              <a:rPr lang="en-US" sz="2200" dirty="0" smtClean="0"/>
            </a:br>
            <a:r>
              <a:rPr lang="en-US" sz="2200" dirty="0" smtClean="0"/>
              <a:t>Aarhus University</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000" dirty="0" smtClean="0"/>
              <a:t>Kostas </a:t>
            </a:r>
            <a:r>
              <a:rPr lang="en-US" sz="2000" dirty="0" err="1" smtClean="0"/>
              <a:t>Tsakalidis</a:t>
            </a:r>
            <a:endParaRPr lang="en-US" sz="2200" dirty="0"/>
          </a:p>
        </p:txBody>
      </p:sp>
      <p:pic>
        <p:nvPicPr>
          <p:cNvPr id="421890" name="Picture 2" descr="MadalgoLogo1024x107transparent"/>
          <p:cNvPicPr>
            <a:picLocks noChangeAspect="1" noChangeArrowheads="1"/>
          </p:cNvPicPr>
          <p:nvPr/>
        </p:nvPicPr>
        <p:blipFill>
          <a:blip r:embed="rId3" cstate="print"/>
          <a:srcRect/>
          <a:stretch>
            <a:fillRect/>
          </a:stretch>
        </p:blipFill>
        <p:spPr bwMode="auto">
          <a:xfrm>
            <a:off x="3102409" y="4803189"/>
            <a:ext cx="3614787" cy="354003"/>
          </a:xfrm>
          <a:prstGeom prst="rect">
            <a:avLst/>
          </a:prstGeom>
          <a:noFill/>
        </p:spPr>
      </p:pic>
      <p:sp>
        <p:nvSpPr>
          <p:cNvPr id="9" name="Subtitle 2"/>
          <p:cNvSpPr>
            <a:spLocks noGrp="1"/>
          </p:cNvSpPr>
          <p:nvPr>
            <p:ph type="subTitle" idx="1"/>
          </p:nvPr>
        </p:nvSpPr>
        <p:spPr>
          <a:xfrm>
            <a:off x="740532" y="6497960"/>
            <a:ext cx="8640960" cy="360040"/>
          </a:xfrm>
        </p:spPr>
        <p:txBody>
          <a:bodyPr>
            <a:normAutofit/>
          </a:bodyPr>
          <a:lstStyle/>
          <a:p>
            <a:r>
              <a:rPr lang="da-DK" sz="1400" dirty="0" smtClean="0">
                <a:solidFill>
                  <a:schemeClr val="bg2"/>
                </a:solidFill>
                <a:latin typeface="+mj-lt"/>
              </a:rPr>
              <a:t>LIAFA, </a:t>
            </a:r>
            <a:r>
              <a:rPr lang="da-DK" sz="1400" dirty="0" err="1" smtClean="0">
                <a:solidFill>
                  <a:schemeClr val="bg2"/>
                </a:solidFill>
                <a:latin typeface="+mj-lt"/>
              </a:rPr>
              <a:t>Université</a:t>
            </a:r>
            <a:r>
              <a:rPr lang="da-DK" sz="1400" dirty="0" smtClean="0">
                <a:solidFill>
                  <a:schemeClr val="bg2"/>
                </a:solidFill>
                <a:latin typeface="+mj-lt"/>
              </a:rPr>
              <a:t> Paris </a:t>
            </a:r>
            <a:r>
              <a:rPr lang="da-DK" sz="1400" dirty="0" err="1" smtClean="0">
                <a:solidFill>
                  <a:schemeClr val="bg2"/>
                </a:solidFill>
                <a:latin typeface="+mj-lt"/>
              </a:rPr>
              <a:t>Diderot</a:t>
            </a:r>
            <a:r>
              <a:rPr lang="da-DK" sz="1400" dirty="0" smtClean="0">
                <a:solidFill>
                  <a:schemeClr val="bg2"/>
                </a:solidFill>
                <a:latin typeface="+mj-lt"/>
              </a:rPr>
              <a:t>, France, November 22, 2011</a:t>
            </a:r>
            <a:endParaRPr lang="en-US" sz="1400" dirty="0">
              <a:solidFill>
                <a:schemeClr val="bg2"/>
              </a:solidFill>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a:off x="3599143" y="4180068"/>
            <a:ext cx="998257" cy="1249182"/>
            <a:chOff x="3599143" y="4180068"/>
            <a:chExt cx="998257" cy="1249182"/>
          </a:xfrm>
        </p:grpSpPr>
        <p:sp>
          <p:nvSpPr>
            <p:cNvPr id="118" name="L-Shape 117"/>
            <p:cNvSpPr/>
            <p:nvPr/>
          </p:nvSpPr>
          <p:spPr bwMode="auto">
            <a:xfrm>
              <a:off x="3818074" y="4528152"/>
              <a:ext cx="176076" cy="189898"/>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9" name="L-Shape 118"/>
            <p:cNvSpPr/>
            <p:nvPr/>
          </p:nvSpPr>
          <p:spPr bwMode="auto">
            <a:xfrm>
              <a:off x="4031444" y="4725002"/>
              <a:ext cx="242106" cy="189898"/>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0" name="L-Shape 119"/>
            <p:cNvSpPr/>
            <p:nvPr/>
          </p:nvSpPr>
          <p:spPr bwMode="auto">
            <a:xfrm>
              <a:off x="4317628" y="4967294"/>
              <a:ext cx="76572" cy="252406"/>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3" name="L-Shape 122"/>
            <p:cNvSpPr/>
            <p:nvPr/>
          </p:nvSpPr>
          <p:spPr bwMode="auto">
            <a:xfrm>
              <a:off x="4457328" y="5258476"/>
              <a:ext cx="140072" cy="170774"/>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4" name="L-Shape 123"/>
            <p:cNvSpPr/>
            <p:nvPr/>
          </p:nvSpPr>
          <p:spPr bwMode="auto">
            <a:xfrm>
              <a:off x="3599143" y="4180068"/>
              <a:ext cx="167072" cy="313450"/>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48" name="Flowchart: Connector 8"/>
          <p:cNvSpPr/>
          <p:nvPr/>
        </p:nvSpPr>
        <p:spPr bwMode="auto">
          <a:xfrm flipH="1">
            <a:off x="4443362" y="1898310"/>
            <a:ext cx="468052" cy="489850"/>
          </a:xfrm>
          <a:prstGeom prst="flowChartConnector">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49" name="Straight Connector 148"/>
          <p:cNvCxnSpPr>
            <a:stCxn id="148" idx="3"/>
          </p:cNvCxnSpPr>
          <p:nvPr/>
        </p:nvCxnSpPr>
        <p:spPr bwMode="auto">
          <a:xfrm>
            <a:off x="4842869" y="2316423"/>
            <a:ext cx="536597" cy="481987"/>
          </a:xfrm>
          <a:prstGeom prst="line">
            <a:avLst/>
          </a:prstGeom>
          <a:noFill/>
          <a:ln w="25400" cap="flat" cmpd="sng" algn="ctr">
            <a:solidFill>
              <a:schemeClr val="tx1"/>
            </a:solidFill>
            <a:prstDash val="solid"/>
            <a:round/>
            <a:headEnd type="none" w="med" len="med"/>
            <a:tailEnd type="none" w="med" len="med"/>
          </a:ln>
          <a:effectLst/>
        </p:spPr>
      </p:cxnSp>
      <p:cxnSp>
        <p:nvCxnSpPr>
          <p:cNvPr id="150" name="Straight Connector 149"/>
          <p:cNvCxnSpPr>
            <a:stCxn id="148" idx="4"/>
          </p:cNvCxnSpPr>
          <p:nvPr/>
        </p:nvCxnSpPr>
        <p:spPr bwMode="auto">
          <a:xfrm>
            <a:off x="4677388" y="2388160"/>
            <a:ext cx="15778" cy="1400880"/>
          </a:xfrm>
          <a:prstGeom prst="line">
            <a:avLst/>
          </a:prstGeom>
          <a:noFill/>
          <a:ln w="12700" cap="flat" cmpd="sng" algn="ctr">
            <a:solidFill>
              <a:schemeClr val="tx1"/>
            </a:solidFill>
            <a:prstDash val="dash"/>
            <a:round/>
            <a:headEnd type="none" w="med" len="med"/>
            <a:tailEnd type="none" w="med" len="med"/>
          </a:ln>
          <a:effectLst/>
        </p:spPr>
      </p:cxnSp>
      <p:cxnSp>
        <p:nvCxnSpPr>
          <p:cNvPr id="151" name="Straight Connector 150"/>
          <p:cNvCxnSpPr>
            <a:endCxn id="148" idx="5"/>
          </p:cNvCxnSpPr>
          <p:nvPr/>
        </p:nvCxnSpPr>
        <p:spPr bwMode="auto">
          <a:xfrm flipV="1">
            <a:off x="3903302" y="2316423"/>
            <a:ext cx="608605" cy="481987"/>
          </a:xfrm>
          <a:prstGeom prst="line">
            <a:avLst/>
          </a:prstGeom>
          <a:noFill/>
          <a:ln w="25400" cap="flat" cmpd="sng" algn="ctr">
            <a:solidFill>
              <a:schemeClr val="tx1"/>
            </a:solidFill>
            <a:prstDash val="solid"/>
            <a:round/>
            <a:headEnd type="none" w="med" len="med"/>
            <a:tailEnd type="none" w="med" len="med"/>
          </a:ln>
          <a:effectLst/>
        </p:spPr>
      </p:cxnSp>
      <p:sp>
        <p:nvSpPr>
          <p:cNvPr id="152" name="Flowchart: Connector 8"/>
          <p:cNvSpPr/>
          <p:nvPr/>
        </p:nvSpPr>
        <p:spPr bwMode="auto">
          <a:xfrm flipH="1">
            <a:off x="5549855" y="3466852"/>
            <a:ext cx="113575" cy="118864"/>
          </a:xfrm>
          <a:prstGeom prst="flowChartConnector">
            <a:avLst/>
          </a:prstGeom>
          <a:solidFill>
            <a:srgbClr val="0033CC"/>
          </a:solidFill>
          <a:ln w="127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3" name="Flowchart: Connector 8"/>
          <p:cNvSpPr/>
          <p:nvPr/>
        </p:nvSpPr>
        <p:spPr bwMode="auto">
          <a:xfrm flipH="1">
            <a:off x="5702255" y="3619252"/>
            <a:ext cx="113575" cy="118864"/>
          </a:xfrm>
          <a:prstGeom prst="flowChartConnector">
            <a:avLst/>
          </a:prstGeom>
          <a:solidFill>
            <a:srgbClr val="660066"/>
          </a:solidFill>
          <a:ln w="12700"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4" name="Flowchart: Connector 8"/>
          <p:cNvSpPr/>
          <p:nvPr/>
        </p:nvSpPr>
        <p:spPr bwMode="auto">
          <a:xfrm flipH="1">
            <a:off x="5854655" y="3771652"/>
            <a:ext cx="113575" cy="118864"/>
          </a:xfrm>
          <a:prstGeom prst="flowChartConnector">
            <a:avLst/>
          </a:prstGeom>
          <a:solidFill>
            <a:srgbClr val="FF6600"/>
          </a:solidFill>
          <a:ln w="12700"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55" name="Straight Connector 154"/>
          <p:cNvCxnSpPr/>
          <p:nvPr/>
        </p:nvCxnSpPr>
        <p:spPr bwMode="auto">
          <a:xfrm>
            <a:off x="4839406" y="2330358"/>
            <a:ext cx="536597" cy="481987"/>
          </a:xfrm>
          <a:prstGeom prst="line">
            <a:avLst/>
          </a:prstGeom>
          <a:noFill/>
          <a:ln w="63500" cap="flat" cmpd="sng" algn="ctr">
            <a:solidFill>
              <a:srgbClr val="BA2A12"/>
            </a:solidFill>
            <a:prstDash val="solid"/>
            <a:round/>
            <a:headEnd type="triangle" w="med" len="med"/>
            <a:tailEnd type="none" w="med" len="med"/>
          </a:ln>
          <a:effectLst/>
        </p:spPr>
      </p:cxnSp>
      <p:cxnSp>
        <p:nvCxnSpPr>
          <p:cNvPr id="157" name="Straight Connector 156"/>
          <p:cNvCxnSpPr>
            <a:endCxn id="148" idx="5"/>
          </p:cNvCxnSpPr>
          <p:nvPr/>
        </p:nvCxnSpPr>
        <p:spPr bwMode="auto">
          <a:xfrm flipV="1">
            <a:off x="3903302" y="2316423"/>
            <a:ext cx="608605" cy="481988"/>
          </a:xfrm>
          <a:prstGeom prst="line">
            <a:avLst/>
          </a:prstGeom>
          <a:noFill/>
          <a:ln w="63500" cap="flat" cmpd="sng" algn="ctr">
            <a:solidFill>
              <a:srgbClr val="BA2A12"/>
            </a:solidFill>
            <a:prstDash val="solid"/>
            <a:round/>
            <a:headEnd type="none" w="med" len="med"/>
            <a:tailEnd type="triangle" w="med" len="med"/>
          </a:ln>
          <a:effectLst/>
        </p:spPr>
      </p:cxnSp>
      <p:sp>
        <p:nvSpPr>
          <p:cNvPr id="163" name="Flowchart: Connector 8"/>
          <p:cNvSpPr/>
          <p:nvPr/>
        </p:nvSpPr>
        <p:spPr bwMode="auto">
          <a:xfrm flipH="1">
            <a:off x="3687278" y="2762406"/>
            <a:ext cx="227239" cy="237822"/>
          </a:xfrm>
          <a:prstGeom prst="flowChartConnector">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4" name="Flowchart: Connector 8"/>
          <p:cNvSpPr/>
          <p:nvPr/>
        </p:nvSpPr>
        <p:spPr bwMode="auto">
          <a:xfrm flipH="1">
            <a:off x="5343462" y="2798410"/>
            <a:ext cx="227239" cy="237822"/>
          </a:xfrm>
          <a:prstGeom prst="flowChartConnector">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5" name="TextBox 164"/>
          <p:cNvSpPr txBox="1"/>
          <p:nvPr/>
        </p:nvSpPr>
        <p:spPr>
          <a:xfrm>
            <a:off x="4479366" y="1934314"/>
            <a:ext cx="443418" cy="400110"/>
          </a:xfrm>
          <a:prstGeom prst="rect">
            <a:avLst/>
          </a:prstGeom>
          <a:noFill/>
        </p:spPr>
        <p:txBody>
          <a:bodyPr wrap="none" rtlCol="0">
            <a:spAutoFit/>
          </a:bodyPr>
          <a:lstStyle/>
          <a:p>
            <a:r>
              <a:rPr lang="en-US" i="1" dirty="0" smtClean="0"/>
              <a:t>U</a:t>
            </a:r>
            <a:endParaRPr lang="en-US" i="1" dirty="0"/>
          </a:p>
        </p:txBody>
      </p:sp>
      <p:sp>
        <p:nvSpPr>
          <p:cNvPr id="166" name="TextBox 165"/>
          <p:cNvSpPr txBox="1"/>
          <p:nvPr/>
        </p:nvSpPr>
        <p:spPr>
          <a:xfrm>
            <a:off x="5583137" y="2722336"/>
            <a:ext cx="544551" cy="400110"/>
          </a:xfrm>
          <a:prstGeom prst="rect">
            <a:avLst/>
          </a:prstGeom>
          <a:noFill/>
        </p:spPr>
        <p:txBody>
          <a:bodyPr wrap="none" rtlCol="0">
            <a:spAutoFit/>
          </a:bodyPr>
          <a:lstStyle/>
          <a:p>
            <a:r>
              <a:rPr lang="en-US" i="1" dirty="0" smtClean="0"/>
              <a:t>U</a:t>
            </a:r>
            <a:r>
              <a:rPr lang="en-US" i="1" baseline="-25000" dirty="0" smtClean="0"/>
              <a:t>R</a:t>
            </a:r>
            <a:endParaRPr lang="en-US" i="1" baseline="-25000" dirty="0"/>
          </a:p>
        </p:txBody>
      </p:sp>
      <p:sp>
        <p:nvSpPr>
          <p:cNvPr id="167" name="TextBox 166"/>
          <p:cNvSpPr txBox="1"/>
          <p:nvPr/>
        </p:nvSpPr>
        <p:spPr>
          <a:xfrm>
            <a:off x="3219707" y="2686332"/>
            <a:ext cx="520840" cy="400110"/>
          </a:xfrm>
          <a:prstGeom prst="rect">
            <a:avLst/>
          </a:prstGeom>
          <a:noFill/>
        </p:spPr>
        <p:txBody>
          <a:bodyPr wrap="none" rtlCol="0">
            <a:spAutoFit/>
          </a:bodyPr>
          <a:lstStyle/>
          <a:p>
            <a:r>
              <a:rPr lang="en-US" i="1" dirty="0" smtClean="0"/>
              <a:t>U</a:t>
            </a:r>
            <a:r>
              <a:rPr lang="en-US" i="1" baseline="-25000" dirty="0" smtClean="0"/>
              <a:t>L</a:t>
            </a:r>
            <a:endParaRPr lang="en-US" i="1" baseline="-25000" dirty="0"/>
          </a:p>
        </p:txBody>
      </p:sp>
      <p:cxnSp>
        <p:nvCxnSpPr>
          <p:cNvPr id="169" name="Straight Connector 168"/>
          <p:cNvCxnSpPr/>
          <p:nvPr/>
        </p:nvCxnSpPr>
        <p:spPr bwMode="auto">
          <a:xfrm>
            <a:off x="4700228" y="3995050"/>
            <a:ext cx="18002" cy="1958422"/>
          </a:xfrm>
          <a:prstGeom prst="line">
            <a:avLst/>
          </a:prstGeom>
          <a:noFill/>
          <a:ln w="12700" cap="flat" cmpd="sng" algn="ctr">
            <a:solidFill>
              <a:schemeClr val="tx1"/>
            </a:solidFill>
            <a:prstDash val="dash"/>
            <a:round/>
            <a:headEnd type="none" w="med" len="med"/>
            <a:tailEnd type="none" w="med" len="med"/>
          </a:ln>
          <a:effectLst/>
        </p:spPr>
      </p:cxnSp>
      <p:sp>
        <p:nvSpPr>
          <p:cNvPr id="115" name="Flowchart: Connector 8"/>
          <p:cNvSpPr/>
          <p:nvPr/>
        </p:nvSpPr>
        <p:spPr bwMode="auto">
          <a:xfrm flipH="1">
            <a:off x="5083939" y="530172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6" name="Flowchart: Connector 8"/>
          <p:cNvSpPr/>
          <p:nvPr/>
        </p:nvSpPr>
        <p:spPr bwMode="auto">
          <a:xfrm flipH="1">
            <a:off x="5391207" y="4077072"/>
            <a:ext cx="85085" cy="88546"/>
          </a:xfrm>
          <a:prstGeom prst="flowChartConnector">
            <a:avLst/>
          </a:prstGeom>
          <a:solidFill>
            <a:srgbClr val="BA2A12"/>
          </a:solidFill>
          <a:ln w="9525"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21" name="Flowchart: Connector 8"/>
          <p:cNvSpPr/>
          <p:nvPr/>
        </p:nvSpPr>
        <p:spPr bwMode="auto">
          <a:xfrm flipH="1">
            <a:off x="4989004" y="496115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28" name="Flowchart: Connector 8"/>
          <p:cNvSpPr/>
          <p:nvPr/>
        </p:nvSpPr>
        <p:spPr bwMode="auto">
          <a:xfrm flipH="1">
            <a:off x="5529064" y="524573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1" name="Flowchart: Connector 8"/>
          <p:cNvSpPr/>
          <p:nvPr/>
        </p:nvSpPr>
        <p:spPr bwMode="auto">
          <a:xfrm flipH="1">
            <a:off x="5493060" y="503316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2" name="Flowchart: Connector 8"/>
          <p:cNvSpPr/>
          <p:nvPr/>
        </p:nvSpPr>
        <p:spPr bwMode="auto">
          <a:xfrm flipH="1">
            <a:off x="5097016" y="465365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249" name="Straight Connector 248"/>
          <p:cNvCxnSpPr/>
          <p:nvPr/>
        </p:nvCxnSpPr>
        <p:spPr bwMode="auto">
          <a:xfrm flipH="1" flipV="1">
            <a:off x="4736976" y="4121750"/>
            <a:ext cx="653340" cy="1774"/>
          </a:xfrm>
          <a:prstGeom prst="line">
            <a:avLst/>
          </a:prstGeom>
          <a:noFill/>
          <a:ln w="12700" cap="flat" cmpd="sng" algn="ctr">
            <a:solidFill>
              <a:srgbClr val="BA2A12"/>
            </a:solidFill>
            <a:prstDash val="dash"/>
            <a:round/>
            <a:headEnd type="none" w="med" len="med"/>
            <a:tailEnd type="none" w="med" len="med"/>
          </a:ln>
          <a:effectLst/>
        </p:spPr>
      </p:cxnSp>
      <p:grpSp>
        <p:nvGrpSpPr>
          <p:cNvPr id="4" name="Group 5"/>
          <p:cNvGrpSpPr/>
          <p:nvPr/>
        </p:nvGrpSpPr>
        <p:grpSpPr>
          <a:xfrm>
            <a:off x="3750778" y="3314452"/>
            <a:ext cx="1760252" cy="362322"/>
            <a:chOff x="3750778" y="3314452"/>
            <a:chExt cx="1760252" cy="362322"/>
          </a:xfrm>
        </p:grpSpPr>
        <p:sp>
          <p:nvSpPr>
            <p:cNvPr id="156" name="Flowchart: Connector 8"/>
            <p:cNvSpPr/>
            <p:nvPr/>
          </p:nvSpPr>
          <p:spPr bwMode="auto">
            <a:xfrm flipH="1">
              <a:off x="5397455" y="3314452"/>
              <a:ext cx="113575" cy="118864"/>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62" name="Flowchart: Connector 8"/>
            <p:cNvSpPr/>
            <p:nvPr/>
          </p:nvSpPr>
          <p:spPr bwMode="auto">
            <a:xfrm flipH="1">
              <a:off x="3750778" y="3557910"/>
              <a:ext cx="113575" cy="118864"/>
            </a:xfrm>
            <a:prstGeom prst="flowChartConnector">
              <a:avLst/>
            </a:prstGeom>
            <a:solidFill>
              <a:srgbClr val="008000"/>
            </a:solid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sp>
        <p:nvSpPr>
          <p:cNvPr id="270" name="Flowchart: Connector 8"/>
          <p:cNvSpPr/>
          <p:nvPr/>
        </p:nvSpPr>
        <p:spPr bwMode="auto">
          <a:xfrm flipH="1">
            <a:off x="4712549" y="1543968"/>
            <a:ext cx="113575" cy="118864"/>
          </a:xfrm>
          <a:prstGeom prst="flowChartConnector">
            <a:avLst/>
          </a:prstGeom>
          <a:solidFill>
            <a:srgbClr val="0033CC"/>
          </a:solidFill>
          <a:ln w="127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1" name="Flowchart: Connector 8"/>
          <p:cNvSpPr/>
          <p:nvPr/>
        </p:nvSpPr>
        <p:spPr bwMode="auto">
          <a:xfrm flipH="1">
            <a:off x="4864949" y="1696368"/>
            <a:ext cx="113575" cy="118864"/>
          </a:xfrm>
          <a:prstGeom prst="flowChartConnector">
            <a:avLst/>
          </a:prstGeom>
          <a:solidFill>
            <a:srgbClr val="660066"/>
          </a:solidFill>
          <a:ln w="12700"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2" name="Flowchart: Connector 8"/>
          <p:cNvSpPr/>
          <p:nvPr/>
        </p:nvSpPr>
        <p:spPr bwMode="auto">
          <a:xfrm flipH="1">
            <a:off x="5017349" y="1848768"/>
            <a:ext cx="113575" cy="118864"/>
          </a:xfrm>
          <a:prstGeom prst="flowChartConnector">
            <a:avLst/>
          </a:prstGeom>
          <a:solidFill>
            <a:srgbClr val="FF6600"/>
          </a:solidFill>
          <a:ln w="12700"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3" name="Flowchart: Connector 8"/>
          <p:cNvSpPr/>
          <p:nvPr/>
        </p:nvSpPr>
        <p:spPr bwMode="auto">
          <a:xfrm flipH="1">
            <a:off x="4560149" y="1391568"/>
            <a:ext cx="113575" cy="118864"/>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5" name="Group 274"/>
          <p:cNvGrpSpPr/>
          <p:nvPr/>
        </p:nvGrpSpPr>
        <p:grpSpPr>
          <a:xfrm>
            <a:off x="3566504" y="4420574"/>
            <a:ext cx="1097815" cy="1160512"/>
            <a:chOff x="4820633" y="4554576"/>
            <a:chExt cx="1097815" cy="1160512"/>
          </a:xfrm>
        </p:grpSpPr>
        <p:sp>
          <p:nvSpPr>
            <p:cNvPr id="276" name="Flowchart: Connector 8"/>
            <p:cNvSpPr/>
            <p:nvPr/>
          </p:nvSpPr>
          <p:spPr bwMode="auto">
            <a:xfrm flipH="1">
              <a:off x="5551247" y="526650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7" name="Flowchart: Connector 8"/>
            <p:cNvSpPr/>
            <p:nvPr/>
          </p:nvSpPr>
          <p:spPr bwMode="auto">
            <a:xfrm flipH="1">
              <a:off x="5420308" y="562654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8" name="Flowchart: Connector 8"/>
            <p:cNvSpPr/>
            <p:nvPr/>
          </p:nvSpPr>
          <p:spPr bwMode="auto">
            <a:xfrm flipH="1">
              <a:off x="4860275" y="483497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79" name="Flowchart: Connector 8"/>
            <p:cNvSpPr/>
            <p:nvPr/>
          </p:nvSpPr>
          <p:spPr bwMode="auto">
            <a:xfrm flipH="1">
              <a:off x="5156691" y="511560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0" name="Flowchart: Connector 8"/>
            <p:cNvSpPr/>
            <p:nvPr/>
          </p:nvSpPr>
          <p:spPr bwMode="auto">
            <a:xfrm flipH="1">
              <a:off x="5833363" y="551014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1" name="Flowchart: Connector 8"/>
            <p:cNvSpPr/>
            <p:nvPr/>
          </p:nvSpPr>
          <p:spPr bwMode="auto">
            <a:xfrm flipH="1">
              <a:off x="4916252" y="542705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2" name="Flowchart: Connector 8"/>
            <p:cNvSpPr/>
            <p:nvPr/>
          </p:nvSpPr>
          <p:spPr bwMode="auto">
            <a:xfrm flipH="1">
              <a:off x="5479239" y="491461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3" name="Flowchart: Connector 8"/>
            <p:cNvSpPr/>
            <p:nvPr/>
          </p:nvSpPr>
          <p:spPr bwMode="auto">
            <a:xfrm flipH="1">
              <a:off x="5113932" y="4554576"/>
              <a:ext cx="85085" cy="88546"/>
            </a:xfrm>
            <a:prstGeom prst="flowChartConnector">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284" name="Straight Connector 283"/>
            <p:cNvCxnSpPr>
              <a:stCxn id="283" idx="6"/>
            </p:cNvCxnSpPr>
            <p:nvPr/>
          </p:nvCxnSpPr>
          <p:spPr bwMode="auto">
            <a:xfrm flipH="1" flipV="1">
              <a:off x="4820633" y="4597075"/>
              <a:ext cx="293299" cy="1774"/>
            </a:xfrm>
            <a:prstGeom prst="line">
              <a:avLst/>
            </a:prstGeom>
            <a:noFill/>
            <a:ln w="12700" cap="flat" cmpd="sng" algn="ctr">
              <a:solidFill>
                <a:srgbClr val="008000"/>
              </a:solidFill>
              <a:prstDash val="dash"/>
              <a:round/>
              <a:headEnd type="none" w="med" len="med"/>
              <a:tailEnd type="none" w="med" len="med"/>
            </a:ln>
            <a:effectLst/>
          </p:spPr>
        </p:cxnSp>
      </p:grpSp>
      <p:sp>
        <p:nvSpPr>
          <p:cNvPr id="286" name="Flowchart: Connector 8"/>
          <p:cNvSpPr/>
          <p:nvPr/>
        </p:nvSpPr>
        <p:spPr bwMode="auto">
          <a:xfrm flipH="1">
            <a:off x="4440436" y="1899288"/>
            <a:ext cx="468052" cy="489850"/>
          </a:xfrm>
          <a:prstGeom prst="flowChartConnector">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8" name="Flowchart: Connector 8"/>
          <p:cNvSpPr/>
          <p:nvPr/>
        </p:nvSpPr>
        <p:spPr bwMode="auto">
          <a:xfrm flipH="1">
            <a:off x="5601072" y="443711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89" name="Flowchart: Connector 8"/>
          <p:cNvSpPr/>
          <p:nvPr/>
        </p:nvSpPr>
        <p:spPr bwMode="auto">
          <a:xfrm flipH="1">
            <a:off x="6393160" y="537321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90" name="Flowchart: Connector 8"/>
          <p:cNvSpPr/>
          <p:nvPr/>
        </p:nvSpPr>
        <p:spPr bwMode="auto">
          <a:xfrm flipH="1">
            <a:off x="5817096" y="465313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91" name="Flowchart: Connector 8"/>
          <p:cNvSpPr/>
          <p:nvPr/>
        </p:nvSpPr>
        <p:spPr bwMode="auto">
          <a:xfrm flipH="1">
            <a:off x="6249144" y="515719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92" name="Flowchart: Connector 8"/>
          <p:cNvSpPr/>
          <p:nvPr/>
        </p:nvSpPr>
        <p:spPr bwMode="auto">
          <a:xfrm flipH="1">
            <a:off x="6105128" y="485262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98" name="L-Shape 297"/>
          <p:cNvSpPr/>
          <p:nvPr/>
        </p:nvSpPr>
        <p:spPr bwMode="auto">
          <a:xfrm>
            <a:off x="5433628" y="4167368"/>
            <a:ext cx="167072" cy="313450"/>
          </a:xfrm>
          <a:prstGeom prst="corner">
            <a:avLst>
              <a:gd name="adj1" fmla="val 0"/>
              <a:gd name="adj2" fmla="val 0"/>
            </a:avLst>
          </a:prstGeom>
          <a:noFill/>
          <a:ln w="12700" cap="flat" cmpd="sng" algn="ctr">
            <a:solidFill>
              <a:srgbClr val="0033CC"/>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99" name="Straight Connector 298"/>
          <p:cNvCxnSpPr/>
          <p:nvPr/>
        </p:nvCxnSpPr>
        <p:spPr bwMode="auto">
          <a:xfrm flipH="1">
            <a:off x="3194198" y="4123588"/>
            <a:ext cx="1517457" cy="12576"/>
          </a:xfrm>
          <a:prstGeom prst="line">
            <a:avLst/>
          </a:prstGeom>
          <a:noFill/>
          <a:ln w="12700" cap="flat" cmpd="sng" algn="ctr">
            <a:solidFill>
              <a:srgbClr val="BA2A12"/>
            </a:solidFill>
            <a:prstDash val="dash"/>
            <a:round/>
            <a:headEnd type="none" w="med" len="med"/>
            <a:tailEnd type="none" w="med" len="med"/>
          </a:ln>
          <a:effectLst/>
        </p:spPr>
      </p:cxnSp>
      <p:grpSp>
        <p:nvGrpSpPr>
          <p:cNvPr id="6" name="Group 56"/>
          <p:cNvGrpSpPr/>
          <p:nvPr/>
        </p:nvGrpSpPr>
        <p:grpSpPr>
          <a:xfrm>
            <a:off x="4710534" y="4768850"/>
            <a:ext cx="815699" cy="800472"/>
            <a:chOff x="4820633" y="4554576"/>
            <a:chExt cx="815699" cy="800472"/>
          </a:xfrm>
        </p:grpSpPr>
        <p:sp>
          <p:nvSpPr>
            <p:cNvPr id="58" name="Flowchart: Connector 8"/>
            <p:cNvSpPr/>
            <p:nvPr/>
          </p:nvSpPr>
          <p:spPr bwMode="auto">
            <a:xfrm flipH="1">
              <a:off x="5551247" y="526650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0" name="Flowchart: Connector 8"/>
            <p:cNvSpPr/>
            <p:nvPr/>
          </p:nvSpPr>
          <p:spPr bwMode="auto">
            <a:xfrm flipH="1">
              <a:off x="4860275" y="483497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1" name="Flowchart: Connector 8"/>
            <p:cNvSpPr/>
            <p:nvPr/>
          </p:nvSpPr>
          <p:spPr bwMode="auto">
            <a:xfrm flipH="1">
              <a:off x="5156691" y="511560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4" name="Flowchart: Connector 8"/>
            <p:cNvSpPr/>
            <p:nvPr/>
          </p:nvSpPr>
          <p:spPr bwMode="auto">
            <a:xfrm flipH="1">
              <a:off x="5479239" y="491461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5" name="Flowchart: Connector 8"/>
            <p:cNvSpPr/>
            <p:nvPr/>
          </p:nvSpPr>
          <p:spPr bwMode="auto">
            <a:xfrm flipH="1">
              <a:off x="5113932" y="4554576"/>
              <a:ext cx="85085" cy="88546"/>
            </a:xfrm>
            <a:prstGeom prst="flowChartConnector">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66" name="Straight Connector 65"/>
            <p:cNvCxnSpPr>
              <a:stCxn id="65" idx="6"/>
            </p:cNvCxnSpPr>
            <p:nvPr/>
          </p:nvCxnSpPr>
          <p:spPr bwMode="auto">
            <a:xfrm flipH="1" flipV="1">
              <a:off x="4820633" y="4597075"/>
              <a:ext cx="293299" cy="1774"/>
            </a:xfrm>
            <a:prstGeom prst="line">
              <a:avLst/>
            </a:prstGeom>
            <a:noFill/>
            <a:ln w="12700" cap="flat" cmpd="sng" algn="ctr">
              <a:solidFill>
                <a:srgbClr val="008000"/>
              </a:solidFill>
              <a:prstDash val="dash"/>
              <a:round/>
              <a:headEnd type="none" w="med" len="med"/>
              <a:tailEnd type="none" w="med" len="med"/>
            </a:ln>
            <a:effectLst/>
          </p:spPr>
        </p:cxnSp>
      </p:grpSp>
      <p:grpSp>
        <p:nvGrpSpPr>
          <p:cNvPr id="8" name="Group 1"/>
          <p:cNvGrpSpPr/>
          <p:nvPr/>
        </p:nvGrpSpPr>
        <p:grpSpPr>
          <a:xfrm>
            <a:off x="2902491" y="4089772"/>
            <a:ext cx="1741269" cy="1384690"/>
            <a:chOff x="2902491" y="4089772"/>
            <a:chExt cx="1741269" cy="1384690"/>
          </a:xfrm>
        </p:grpSpPr>
        <p:sp>
          <p:nvSpPr>
            <p:cNvPr id="80" name="Flowchart: Connector 8"/>
            <p:cNvSpPr/>
            <p:nvPr/>
          </p:nvSpPr>
          <p:spPr bwMode="auto">
            <a:xfrm flipH="1">
              <a:off x="3249454" y="531442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1" name="Flowchart: Connector 8"/>
            <p:cNvSpPr/>
            <p:nvPr/>
          </p:nvSpPr>
          <p:spPr bwMode="auto">
            <a:xfrm flipH="1">
              <a:off x="3556722" y="4089772"/>
              <a:ext cx="85085" cy="88546"/>
            </a:xfrm>
            <a:prstGeom prst="flowChartConnector">
              <a:avLst/>
            </a:prstGeom>
            <a:solidFill>
              <a:srgbClr val="BA2A12"/>
            </a:solidFill>
            <a:ln w="9525"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2" name="Flowchart: Connector 8"/>
            <p:cNvSpPr/>
            <p:nvPr/>
          </p:nvSpPr>
          <p:spPr bwMode="auto">
            <a:xfrm flipH="1">
              <a:off x="3154519" y="497385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3" name="Flowchart: Connector 8"/>
            <p:cNvSpPr/>
            <p:nvPr/>
          </p:nvSpPr>
          <p:spPr bwMode="auto">
            <a:xfrm flipH="1">
              <a:off x="3694579" y="525843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4" name="Flowchart: Connector 8"/>
            <p:cNvSpPr/>
            <p:nvPr/>
          </p:nvSpPr>
          <p:spPr bwMode="auto">
            <a:xfrm flipH="1">
              <a:off x="3658575" y="504586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5" name="Flowchart: Connector 8"/>
            <p:cNvSpPr/>
            <p:nvPr/>
          </p:nvSpPr>
          <p:spPr bwMode="auto">
            <a:xfrm flipH="1">
              <a:off x="3262531" y="466635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86" name="Straight Connector 85"/>
            <p:cNvCxnSpPr/>
            <p:nvPr/>
          </p:nvCxnSpPr>
          <p:spPr bwMode="auto">
            <a:xfrm flipH="1" flipV="1">
              <a:off x="2902491" y="4134450"/>
              <a:ext cx="653340" cy="1774"/>
            </a:xfrm>
            <a:prstGeom prst="line">
              <a:avLst/>
            </a:prstGeom>
            <a:noFill/>
            <a:ln w="12700" cap="flat" cmpd="sng" algn="ctr">
              <a:solidFill>
                <a:srgbClr val="BA2A12"/>
              </a:solidFill>
              <a:prstDash val="dash"/>
              <a:round/>
              <a:headEnd type="none" w="med" len="med"/>
              <a:tailEnd type="none" w="med" len="med"/>
            </a:ln>
            <a:effectLst/>
          </p:spPr>
        </p:cxnSp>
        <p:sp>
          <p:nvSpPr>
            <p:cNvPr id="87" name="Flowchart: Connector 8"/>
            <p:cNvSpPr/>
            <p:nvPr/>
          </p:nvSpPr>
          <p:spPr bwMode="auto">
            <a:xfrm flipH="1">
              <a:off x="3766587" y="4449812"/>
              <a:ext cx="85085" cy="88546"/>
            </a:xfrm>
            <a:prstGeom prst="flowChartConnector">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8" name="Flowchart: Connector 8"/>
            <p:cNvSpPr/>
            <p:nvPr/>
          </p:nvSpPr>
          <p:spPr bwMode="auto">
            <a:xfrm flipH="1">
              <a:off x="4558675" y="5385916"/>
              <a:ext cx="85085" cy="88546"/>
            </a:xfrm>
            <a:prstGeom prst="flowChartConnector">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9" name="Flowchart: Connector 8"/>
            <p:cNvSpPr/>
            <p:nvPr/>
          </p:nvSpPr>
          <p:spPr bwMode="auto">
            <a:xfrm flipH="1">
              <a:off x="3982611" y="466583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0" name="Flowchart: Connector 8"/>
            <p:cNvSpPr/>
            <p:nvPr/>
          </p:nvSpPr>
          <p:spPr bwMode="auto">
            <a:xfrm flipH="1">
              <a:off x="4414659" y="516989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1" name="Flowchart: Connector 8"/>
            <p:cNvSpPr/>
            <p:nvPr/>
          </p:nvSpPr>
          <p:spPr bwMode="auto">
            <a:xfrm flipH="1">
              <a:off x="4270643" y="4865322"/>
              <a:ext cx="85085" cy="88546"/>
            </a:xfrm>
            <a:prstGeom prst="flowChartConnector">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grpSp>
        <p:nvGrpSpPr>
          <p:cNvPr id="9" name="Group 4"/>
          <p:cNvGrpSpPr/>
          <p:nvPr/>
        </p:nvGrpSpPr>
        <p:grpSpPr>
          <a:xfrm>
            <a:off x="3686112" y="2759130"/>
            <a:ext cx="1883210" cy="835342"/>
            <a:chOff x="3686112" y="2759130"/>
            <a:chExt cx="1883210" cy="835342"/>
          </a:xfrm>
        </p:grpSpPr>
        <p:grpSp>
          <p:nvGrpSpPr>
            <p:cNvPr id="10" name="Group 3"/>
            <p:cNvGrpSpPr/>
            <p:nvPr/>
          </p:nvGrpSpPr>
          <p:grpSpPr>
            <a:xfrm>
              <a:off x="3686112" y="2759130"/>
              <a:ext cx="1883210" cy="272848"/>
              <a:chOff x="3686112" y="2759130"/>
              <a:chExt cx="1883210" cy="272848"/>
            </a:xfrm>
          </p:grpSpPr>
          <p:sp>
            <p:nvSpPr>
              <p:cNvPr id="97" name="Flowchart: Connector 8"/>
              <p:cNvSpPr/>
              <p:nvPr/>
            </p:nvSpPr>
            <p:spPr bwMode="auto">
              <a:xfrm flipH="1">
                <a:off x="3686112" y="2759130"/>
                <a:ext cx="227239" cy="237822"/>
              </a:xfrm>
              <a:prstGeom prst="flowChartConnector">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8" name="Flowchart: Connector 8"/>
              <p:cNvSpPr/>
              <p:nvPr/>
            </p:nvSpPr>
            <p:spPr bwMode="auto">
              <a:xfrm flipH="1">
                <a:off x="5342083" y="2794156"/>
                <a:ext cx="227239" cy="237822"/>
              </a:xfrm>
              <a:prstGeom prst="flowChartConnector">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sp>
          <p:nvSpPr>
            <p:cNvPr id="100" name="Flowchart: Connector 8"/>
            <p:cNvSpPr/>
            <p:nvPr/>
          </p:nvSpPr>
          <p:spPr bwMode="auto">
            <a:xfrm flipH="1">
              <a:off x="3755113" y="3297684"/>
              <a:ext cx="113575" cy="118864"/>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1" name="Flowchart: Connector 8"/>
            <p:cNvSpPr/>
            <p:nvPr/>
          </p:nvSpPr>
          <p:spPr bwMode="auto">
            <a:xfrm flipH="1">
              <a:off x="5394281" y="3475608"/>
              <a:ext cx="113575" cy="118864"/>
            </a:xfrm>
            <a:prstGeom prst="flowChartConnector">
              <a:avLst/>
            </a:prstGeom>
            <a:solidFill>
              <a:srgbClr val="008000"/>
            </a:solid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cxnSp>
        <p:nvCxnSpPr>
          <p:cNvPr id="104" name="Straight Connector 103"/>
          <p:cNvCxnSpPr/>
          <p:nvPr/>
        </p:nvCxnSpPr>
        <p:spPr bwMode="auto">
          <a:xfrm flipH="1">
            <a:off x="3584848" y="3378200"/>
            <a:ext cx="1805490" cy="0"/>
          </a:xfrm>
          <a:prstGeom prst="line">
            <a:avLst/>
          </a:prstGeom>
          <a:noFill/>
          <a:ln w="12700" cap="flat" cmpd="sng" algn="ctr">
            <a:solidFill>
              <a:srgbClr val="BA2A12"/>
            </a:solidFill>
            <a:prstDash val="dash"/>
            <a:round/>
            <a:headEnd type="none" w="med" len="med"/>
            <a:tailEnd type="none" w="med" len="med"/>
          </a:ln>
          <a:effectLst/>
        </p:spPr>
      </p:cxnSp>
      <p:cxnSp>
        <p:nvCxnSpPr>
          <p:cNvPr id="108" name="Straight Connector 107"/>
          <p:cNvCxnSpPr/>
          <p:nvPr/>
        </p:nvCxnSpPr>
        <p:spPr bwMode="auto">
          <a:xfrm flipH="1">
            <a:off x="3584848" y="3547616"/>
            <a:ext cx="1805490" cy="0"/>
          </a:xfrm>
          <a:prstGeom prst="line">
            <a:avLst/>
          </a:prstGeom>
          <a:noFill/>
          <a:ln w="12700" cap="flat" cmpd="sng" algn="ctr">
            <a:solidFill>
              <a:srgbClr val="008000"/>
            </a:solidFill>
            <a:prstDash val="dash"/>
            <a:round/>
            <a:headEnd type="none" w="med" len="med"/>
            <a:tailEnd type="none" w="med" len="med"/>
          </a:ln>
          <a:effectLst/>
        </p:spPr>
      </p:cxnSp>
      <p:sp>
        <p:nvSpPr>
          <p:cNvPr id="109" name="Flowchart: Connector 8"/>
          <p:cNvSpPr/>
          <p:nvPr/>
        </p:nvSpPr>
        <p:spPr bwMode="auto">
          <a:xfrm flipH="1">
            <a:off x="3915296" y="3439666"/>
            <a:ext cx="113575" cy="118864"/>
          </a:xfrm>
          <a:prstGeom prst="flowChartConnector">
            <a:avLst/>
          </a:prstGeom>
          <a:solidFill>
            <a:srgbClr val="0033CC"/>
          </a:solidFill>
          <a:ln w="12700"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0" name="Flowchart: Connector 8"/>
          <p:cNvSpPr/>
          <p:nvPr/>
        </p:nvSpPr>
        <p:spPr bwMode="auto">
          <a:xfrm flipH="1">
            <a:off x="4067696" y="3592066"/>
            <a:ext cx="113575" cy="118864"/>
          </a:xfrm>
          <a:prstGeom prst="flowChartConnector">
            <a:avLst/>
          </a:prstGeom>
          <a:solidFill>
            <a:srgbClr val="660066"/>
          </a:solidFill>
          <a:ln w="12700"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1" name="Flowchart: Connector 8"/>
          <p:cNvSpPr/>
          <p:nvPr/>
        </p:nvSpPr>
        <p:spPr bwMode="auto">
          <a:xfrm flipH="1">
            <a:off x="4220096" y="3744466"/>
            <a:ext cx="113575" cy="118864"/>
          </a:xfrm>
          <a:prstGeom prst="flowChartConnector">
            <a:avLst/>
          </a:prstGeom>
          <a:solidFill>
            <a:srgbClr val="FF6600"/>
          </a:solidFill>
          <a:ln w="12700"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7" name="Flowchart: Connector 8"/>
          <p:cNvSpPr/>
          <p:nvPr/>
        </p:nvSpPr>
        <p:spPr bwMode="auto">
          <a:xfrm flipH="1">
            <a:off x="4868378" y="1697360"/>
            <a:ext cx="113575" cy="118864"/>
          </a:xfrm>
          <a:prstGeom prst="flowChartConnector">
            <a:avLst/>
          </a:prstGeom>
          <a:solidFill>
            <a:srgbClr val="008000"/>
          </a:solidFill>
          <a:ln w="127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93" name="Straight Connector 92"/>
          <p:cNvCxnSpPr/>
          <p:nvPr/>
        </p:nvCxnSpPr>
        <p:spPr bwMode="auto">
          <a:xfrm flipH="1">
            <a:off x="2867298" y="4811266"/>
            <a:ext cx="1805490" cy="0"/>
          </a:xfrm>
          <a:prstGeom prst="line">
            <a:avLst/>
          </a:prstGeom>
          <a:noFill/>
          <a:ln w="12700" cap="flat" cmpd="sng" algn="ctr">
            <a:solidFill>
              <a:srgbClr val="008000"/>
            </a:solidFill>
            <a:prstDash val="dash"/>
            <a:round/>
            <a:headEnd type="none" w="med" len="med"/>
            <a:tailEnd type="none" w="med" len="med"/>
          </a:ln>
          <a:effectLst/>
        </p:spPr>
      </p:cxnSp>
      <p:sp>
        <p:nvSpPr>
          <p:cNvPr id="92" name="Title 1"/>
          <p:cNvSpPr>
            <a:spLocks noGrp="1"/>
          </p:cNvSpPr>
          <p:nvPr>
            <p:ph type="title"/>
          </p:nvPr>
        </p:nvSpPr>
        <p:spPr>
          <a:xfrm>
            <a:off x="488950" y="333375"/>
            <a:ext cx="8915400" cy="706438"/>
          </a:xfrm>
        </p:spPr>
        <p:txBody>
          <a:bodyPr/>
          <a:lstStyle/>
          <a:p>
            <a:r>
              <a:rPr lang="en-US" dirty="0" smtClean="0"/>
              <a:t>Computation of MAX(Right(</a:t>
            </a:r>
            <a:r>
              <a:rPr lang="en-US" i="1" dirty="0" smtClean="0"/>
              <a:t>u</a:t>
            </a:r>
            <a:r>
              <a:rPr lang="en-US" dirty="0" smtClean="0"/>
              <a:t>))</a:t>
            </a:r>
            <a:endParaRPr lang="en-US" dirty="0"/>
          </a:p>
        </p:txBody>
      </p:sp>
      <p:sp>
        <p:nvSpPr>
          <p:cNvPr id="137" name="TextBox 136"/>
          <p:cNvSpPr txBox="1"/>
          <p:nvPr/>
        </p:nvSpPr>
        <p:spPr>
          <a:xfrm>
            <a:off x="6092304" y="2703736"/>
            <a:ext cx="2530811" cy="400110"/>
          </a:xfrm>
          <a:prstGeom prst="rect">
            <a:avLst/>
          </a:prstGeom>
          <a:noFill/>
        </p:spPr>
        <p:txBody>
          <a:bodyPr wrap="none" rtlCol="0">
            <a:spAutoFit/>
          </a:bodyPr>
          <a:lstStyle/>
          <a:p>
            <a:r>
              <a:rPr lang="en-US" b="1" dirty="0" smtClean="0">
                <a:solidFill>
                  <a:srgbClr val="BA2A12"/>
                </a:solidFill>
              </a:rPr>
              <a:t>MAX(</a:t>
            </a:r>
            <a:r>
              <a:rPr lang="en-US" b="1" dirty="0" smtClean="0"/>
              <a:t>Right(</a:t>
            </a:r>
            <a:r>
              <a:rPr lang="en-US" b="1" i="1" dirty="0" err="1" smtClean="0"/>
              <a:t>u</a:t>
            </a:r>
            <a:r>
              <a:rPr lang="en-US" b="1" baseline="-25000" dirty="0" err="1" smtClean="0"/>
              <a:t>R</a:t>
            </a:r>
            <a:r>
              <a:rPr lang="en-US" b="1" dirty="0" smtClean="0"/>
              <a:t>)</a:t>
            </a:r>
            <a:r>
              <a:rPr lang="en-US" b="1" dirty="0" smtClean="0">
                <a:solidFill>
                  <a:srgbClr val="BA2A12"/>
                </a:solidFill>
              </a:rPr>
              <a:t>)</a:t>
            </a:r>
            <a:endParaRPr lang="en-US" b="1" dirty="0">
              <a:solidFill>
                <a:srgbClr val="BA2A12"/>
              </a:solidFill>
            </a:endParaRPr>
          </a:p>
        </p:txBody>
      </p:sp>
      <p:sp>
        <p:nvSpPr>
          <p:cNvPr id="138" name="TextBox 137"/>
          <p:cNvSpPr txBox="1"/>
          <p:nvPr/>
        </p:nvSpPr>
        <p:spPr>
          <a:xfrm>
            <a:off x="5304904" y="1421036"/>
            <a:ext cx="2330185" cy="400110"/>
          </a:xfrm>
          <a:prstGeom prst="rect">
            <a:avLst/>
          </a:prstGeom>
          <a:noFill/>
        </p:spPr>
        <p:txBody>
          <a:bodyPr wrap="none" rtlCol="0">
            <a:spAutoFit/>
          </a:bodyPr>
          <a:lstStyle/>
          <a:p>
            <a:r>
              <a:rPr lang="en-US" b="1" dirty="0" smtClean="0">
                <a:solidFill>
                  <a:srgbClr val="BA2A12"/>
                </a:solidFill>
              </a:rPr>
              <a:t>MAX(</a:t>
            </a:r>
            <a:r>
              <a:rPr lang="en-US" b="1" dirty="0" smtClean="0"/>
              <a:t>Right(</a:t>
            </a:r>
            <a:r>
              <a:rPr lang="en-US" b="1" i="1" dirty="0" smtClean="0"/>
              <a:t>u</a:t>
            </a:r>
            <a:r>
              <a:rPr lang="en-US" b="1" dirty="0" smtClean="0"/>
              <a:t>)</a:t>
            </a:r>
            <a:r>
              <a:rPr lang="en-US" b="1" dirty="0" smtClean="0">
                <a:solidFill>
                  <a:srgbClr val="BA2A12"/>
                </a:solidFill>
              </a:rPr>
              <a:t>)</a:t>
            </a:r>
            <a:endParaRPr lang="en-US" b="1" dirty="0">
              <a:solidFill>
                <a:srgbClr val="BA2A12"/>
              </a:solidFill>
            </a:endParaRPr>
          </a:p>
        </p:txBody>
      </p:sp>
      <p:sp>
        <p:nvSpPr>
          <p:cNvPr id="139" name="TextBox 138"/>
          <p:cNvSpPr txBox="1"/>
          <p:nvPr/>
        </p:nvSpPr>
        <p:spPr>
          <a:xfrm>
            <a:off x="751136" y="2696220"/>
            <a:ext cx="2530811" cy="400110"/>
          </a:xfrm>
          <a:prstGeom prst="rect">
            <a:avLst/>
          </a:prstGeom>
          <a:noFill/>
        </p:spPr>
        <p:txBody>
          <a:bodyPr wrap="none" rtlCol="0">
            <a:spAutoFit/>
          </a:bodyPr>
          <a:lstStyle/>
          <a:p>
            <a:r>
              <a:rPr lang="en-US" b="1" dirty="0" smtClean="0">
                <a:solidFill>
                  <a:srgbClr val="BA2A12"/>
                </a:solidFill>
              </a:rPr>
              <a:t>MAX(</a:t>
            </a:r>
            <a:r>
              <a:rPr lang="en-US" b="1" dirty="0" smtClean="0"/>
              <a:t>Right(</a:t>
            </a:r>
            <a:r>
              <a:rPr lang="en-US" b="1" i="1" dirty="0" err="1" smtClean="0"/>
              <a:t>u</a:t>
            </a:r>
            <a:r>
              <a:rPr lang="en-US" b="1" baseline="-25000" dirty="0" err="1" smtClean="0"/>
              <a:t>L</a:t>
            </a:r>
            <a:r>
              <a:rPr lang="en-US" b="1" dirty="0" smtClean="0"/>
              <a:t>)</a:t>
            </a:r>
            <a:r>
              <a:rPr lang="en-US" b="1" dirty="0" smtClean="0">
                <a:solidFill>
                  <a:srgbClr val="BA2A12"/>
                </a:solidFill>
              </a:rPr>
              <a:t>)</a:t>
            </a:r>
            <a:endParaRPr lang="en-US" b="1" dirty="0">
              <a:solidFill>
                <a:srgbClr val="BA2A12"/>
              </a:solidFill>
            </a:endParaRPr>
          </a:p>
        </p:txBody>
      </p:sp>
      <p:sp>
        <p:nvSpPr>
          <p:cNvPr id="3" name="TextBox 2"/>
          <p:cNvSpPr txBox="1"/>
          <p:nvPr/>
        </p:nvSpPr>
        <p:spPr>
          <a:xfrm>
            <a:off x="6835477" y="2512134"/>
            <a:ext cx="2077963" cy="1138773"/>
          </a:xfrm>
          <a:prstGeom prst="rect">
            <a:avLst/>
          </a:prstGeom>
          <a:noFill/>
        </p:spPr>
        <p:txBody>
          <a:bodyPr wrap="none" rtlCol="0">
            <a:spAutoFit/>
          </a:bodyPr>
          <a:lstStyle/>
          <a:p>
            <a:r>
              <a:rPr lang="en-US" dirty="0"/>
              <a:t>[</a:t>
            </a:r>
            <a:r>
              <a:rPr lang="en-US" dirty="0" err="1"/>
              <a:t>Sundar</a:t>
            </a:r>
            <a:r>
              <a:rPr lang="en-US" dirty="0"/>
              <a:t> ‘89]</a:t>
            </a:r>
          </a:p>
          <a:p>
            <a:r>
              <a:rPr lang="en-US" b="1" dirty="0" smtClean="0"/>
              <a:t>P</a:t>
            </a:r>
            <a:r>
              <a:rPr lang="en-US" dirty="0" smtClean="0"/>
              <a:t>riority </a:t>
            </a:r>
            <a:r>
              <a:rPr lang="en-US" b="1" dirty="0" smtClean="0"/>
              <a:t>Q</a:t>
            </a:r>
            <a:r>
              <a:rPr lang="en-US" dirty="0" smtClean="0"/>
              <a:t>ueue </a:t>
            </a:r>
          </a:p>
          <a:p>
            <a:r>
              <a:rPr lang="en-US" dirty="0" smtClean="0"/>
              <a:t>with </a:t>
            </a:r>
            <a:r>
              <a:rPr lang="en-US" b="1" dirty="0" smtClean="0"/>
              <a:t>A</a:t>
            </a:r>
            <a:r>
              <a:rPr lang="en-US" dirty="0" smtClean="0"/>
              <a:t>ttrition</a:t>
            </a:r>
          </a:p>
        </p:txBody>
      </p:sp>
      <p:sp>
        <p:nvSpPr>
          <p:cNvPr id="7" name="Rectangle 6"/>
          <p:cNvSpPr/>
          <p:nvPr/>
        </p:nvSpPr>
        <p:spPr>
          <a:xfrm>
            <a:off x="6855873" y="3573016"/>
            <a:ext cx="1597688" cy="400110"/>
          </a:xfrm>
          <a:prstGeom prst="rect">
            <a:avLst/>
          </a:prstGeom>
        </p:spPr>
        <p:txBody>
          <a:bodyPr wrap="none">
            <a:spAutoFit/>
          </a:bodyPr>
          <a:lstStyle/>
          <a:p>
            <a:r>
              <a:rPr lang="en-US" b="1" dirty="0">
                <a:solidFill>
                  <a:srgbClr val="BA2A12"/>
                </a:solidFill>
              </a:rPr>
              <a:t>O(1) time</a:t>
            </a:r>
          </a:p>
        </p:txBody>
      </p:sp>
    </p:spTree>
    <p:extLst>
      <p:ext uri="{BB962C8B-B14F-4D97-AF65-F5344CB8AC3E}">
        <p14:creationId xmlns="" xmlns:p14="http://schemas.microsoft.com/office/powerpoint/2010/main" val="13481838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52"/>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3"/>
                                        </p:tgtEl>
                                        <p:attrNameLst>
                                          <p:attrName>style.visibility</p:attrName>
                                        </p:attrNameLst>
                                      </p:cBhvr>
                                      <p:to>
                                        <p:strVal val="visible"/>
                                      </p:to>
                                    </p:set>
                                  </p:childTnLst>
                                </p:cTn>
                              </p:par>
                              <p:par>
                                <p:cTn id="19" presetID="1" presetClass="emph" presetSubtype="2" fill="hold" nodeType="withEffect">
                                  <p:stCondLst>
                                    <p:cond delay="0"/>
                                  </p:stCondLst>
                                  <p:childTnLst>
                                    <p:animClr clrSpc="rgb" dir="cw">
                                      <p:cBhvr>
                                        <p:cTn id="20" dur="500" fill="hold"/>
                                        <p:tgtEl>
                                          <p:spTgt spid="289"/>
                                        </p:tgtEl>
                                        <p:attrNameLst>
                                          <p:attrName>fillcolor</p:attrName>
                                        </p:attrNameLst>
                                      </p:cBhvr>
                                      <p:to>
                                        <a:srgbClr val="FF8000"/>
                                      </p:to>
                                    </p:animClr>
                                    <p:set>
                                      <p:cBhvr>
                                        <p:cTn id="21" dur="500" fill="hold"/>
                                        <p:tgtEl>
                                          <p:spTgt spid="289"/>
                                        </p:tgtEl>
                                        <p:attrNameLst>
                                          <p:attrName>fill.type</p:attrName>
                                        </p:attrNameLst>
                                      </p:cBhvr>
                                      <p:to>
                                        <p:strVal val="solid"/>
                                      </p:to>
                                    </p:set>
                                    <p:set>
                                      <p:cBhvr>
                                        <p:cTn id="22" dur="500" fill="hold"/>
                                        <p:tgtEl>
                                          <p:spTgt spid="289"/>
                                        </p:tgtEl>
                                        <p:attrNameLst>
                                          <p:attrName>fill.on</p:attrName>
                                        </p:attrNameLst>
                                      </p:cBhvr>
                                      <p:to>
                                        <p:strVal val="true"/>
                                      </p:to>
                                    </p:set>
                                  </p:childTnLst>
                                </p:cTn>
                              </p:par>
                              <p:par>
                                <p:cTn id="23" presetID="1" presetClass="entr" presetSubtype="0" fill="hold" grpId="0" nodeType="withEffect">
                                  <p:stCondLst>
                                    <p:cond delay="0"/>
                                  </p:stCondLst>
                                  <p:childTnLst>
                                    <p:set>
                                      <p:cBhvr>
                                        <p:cTn id="24" dur="1" fill="hold">
                                          <p:stCondLst>
                                            <p:cond delay="0"/>
                                          </p:stCondLst>
                                        </p:cTn>
                                        <p:tgtEl>
                                          <p:spTgt spid="298"/>
                                        </p:tgtEl>
                                        <p:attrNameLst>
                                          <p:attrName>style.visibility</p:attrName>
                                        </p:attrNameLst>
                                      </p:cBhvr>
                                      <p:to>
                                        <p:strVal val="visible"/>
                                      </p:to>
                                    </p:set>
                                  </p:childTnLst>
                                </p:cTn>
                              </p:par>
                              <p:par>
                                <p:cTn id="25" presetID="1" presetClass="emph" presetSubtype="2" fill="hold" nodeType="withEffect">
                                  <p:stCondLst>
                                    <p:cond delay="0"/>
                                  </p:stCondLst>
                                  <p:childTnLst>
                                    <p:animClr clrSpc="rgb" dir="cw">
                                      <p:cBhvr>
                                        <p:cTn id="26" dur="500" fill="hold"/>
                                        <p:tgtEl>
                                          <p:spTgt spid="288"/>
                                        </p:tgtEl>
                                        <p:attrNameLst>
                                          <p:attrName>fillcolor</p:attrName>
                                        </p:attrNameLst>
                                      </p:cBhvr>
                                      <p:to>
                                        <a:srgbClr val="0033CC"/>
                                      </p:to>
                                    </p:animClr>
                                    <p:set>
                                      <p:cBhvr>
                                        <p:cTn id="27" dur="500" fill="hold"/>
                                        <p:tgtEl>
                                          <p:spTgt spid="288"/>
                                        </p:tgtEl>
                                        <p:attrNameLst>
                                          <p:attrName>fill.type</p:attrName>
                                        </p:attrNameLst>
                                      </p:cBhvr>
                                      <p:to>
                                        <p:strVal val="solid"/>
                                      </p:to>
                                    </p:set>
                                    <p:set>
                                      <p:cBhvr>
                                        <p:cTn id="28" dur="500" fill="hold"/>
                                        <p:tgtEl>
                                          <p:spTgt spid="288"/>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500" fill="hold"/>
                                        <p:tgtEl>
                                          <p:spTgt spid="292"/>
                                        </p:tgtEl>
                                        <p:attrNameLst>
                                          <p:attrName>fillcolor</p:attrName>
                                        </p:attrNameLst>
                                      </p:cBhvr>
                                      <p:to>
                                        <a:srgbClr val="800080"/>
                                      </p:to>
                                    </p:animClr>
                                    <p:set>
                                      <p:cBhvr>
                                        <p:cTn id="31" dur="500" fill="hold"/>
                                        <p:tgtEl>
                                          <p:spTgt spid="292"/>
                                        </p:tgtEl>
                                        <p:attrNameLst>
                                          <p:attrName>fill.type</p:attrName>
                                        </p:attrNameLst>
                                      </p:cBhvr>
                                      <p:to>
                                        <p:strVal val="solid"/>
                                      </p:to>
                                    </p:set>
                                    <p:set>
                                      <p:cBhvr>
                                        <p:cTn id="32" dur="500" fill="hold"/>
                                        <p:tgtEl>
                                          <p:spTgt spid="292"/>
                                        </p:tgtEl>
                                        <p:attrNameLst>
                                          <p:attrName>fill.on</p:attrName>
                                        </p:attrNameLst>
                                      </p:cBhvr>
                                      <p:to>
                                        <p:strVal val="true"/>
                                      </p:to>
                                    </p:set>
                                  </p:childTnLst>
                                </p:cTn>
                              </p:par>
                              <p:par>
                                <p:cTn id="33" presetID="1" presetClass="entr" presetSubtype="0" fill="hold" grpId="0" nodeType="withEffect">
                                  <p:stCondLst>
                                    <p:cond delay="0"/>
                                  </p:stCondLst>
                                  <p:childTnLst>
                                    <p:set>
                                      <p:cBhvr>
                                        <p:cTn id="34" dur="1" fill="hold">
                                          <p:stCondLst>
                                            <p:cond delay="0"/>
                                          </p:stCondLst>
                                        </p:cTn>
                                        <p:tgtEl>
                                          <p:spTgt spid="2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2"/>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5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155"/>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52"/>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153"/>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154"/>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166"/>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67"/>
                                        </p:tgtEl>
                                        <p:attrNameLst>
                                          <p:attrName>style.visibility</p:attrName>
                                        </p:attrNameLst>
                                      </p:cBhvr>
                                      <p:to>
                                        <p:strVal val="visible"/>
                                      </p:to>
                                    </p:set>
                                  </p:childTnLst>
                                </p:cTn>
                              </p:par>
                              <p:par>
                                <p:cTn id="59" presetID="1" presetClass="exit" presetSubtype="0" fill="hold" grpId="0" nodeType="withEffect">
                                  <p:stCondLst>
                                    <p:cond delay="0"/>
                                  </p:stCondLst>
                                  <p:childTnLst>
                                    <p:set>
                                      <p:cBhvr>
                                        <p:cTn id="60" dur="1" fill="hold">
                                          <p:stCondLst>
                                            <p:cond delay="0"/>
                                          </p:stCondLst>
                                        </p:cTn>
                                        <p:tgtEl>
                                          <p:spTgt spid="115"/>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04"/>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116"/>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121"/>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128"/>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131"/>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132"/>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49"/>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5"/>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288"/>
                                        </p:tgtEl>
                                        <p:attrNameLst>
                                          <p:attrName>style.visibility</p:attrName>
                                        </p:attrNameLst>
                                      </p:cBhvr>
                                      <p:to>
                                        <p:strVal val="hidden"/>
                                      </p:to>
                                    </p:set>
                                  </p:childTnLst>
                                </p:cTn>
                              </p:par>
                              <p:par>
                                <p:cTn id="79" presetID="1" presetClass="exit" presetSubtype="0" fill="hold" grpId="0" nodeType="withEffect">
                                  <p:stCondLst>
                                    <p:cond delay="0"/>
                                  </p:stCondLst>
                                  <p:childTnLst>
                                    <p:set>
                                      <p:cBhvr>
                                        <p:cTn id="80" dur="1" fill="hold">
                                          <p:stCondLst>
                                            <p:cond delay="0"/>
                                          </p:stCondLst>
                                        </p:cTn>
                                        <p:tgtEl>
                                          <p:spTgt spid="289"/>
                                        </p:tgtEl>
                                        <p:attrNameLst>
                                          <p:attrName>style.visibility</p:attrName>
                                        </p:attrNameLst>
                                      </p:cBhvr>
                                      <p:to>
                                        <p:strVal val="hidden"/>
                                      </p:to>
                                    </p:set>
                                  </p:childTnLst>
                                </p:cTn>
                              </p:par>
                              <p:par>
                                <p:cTn id="81" presetID="1" presetClass="exit" presetSubtype="0" fill="hold" grpId="0" nodeType="withEffect">
                                  <p:stCondLst>
                                    <p:cond delay="0"/>
                                  </p:stCondLst>
                                  <p:childTnLst>
                                    <p:set>
                                      <p:cBhvr>
                                        <p:cTn id="82" dur="1" fill="hold">
                                          <p:stCondLst>
                                            <p:cond delay="0"/>
                                          </p:stCondLst>
                                        </p:cTn>
                                        <p:tgtEl>
                                          <p:spTgt spid="290"/>
                                        </p:tgtEl>
                                        <p:attrNameLst>
                                          <p:attrName>style.visibility</p:attrName>
                                        </p:attrNameLst>
                                      </p:cBhvr>
                                      <p:to>
                                        <p:strVal val="hidden"/>
                                      </p:to>
                                    </p:set>
                                  </p:childTnLst>
                                </p:cTn>
                              </p:par>
                              <p:par>
                                <p:cTn id="83" presetID="1" presetClass="exit" presetSubtype="0" fill="hold" grpId="0" nodeType="withEffect">
                                  <p:stCondLst>
                                    <p:cond delay="0"/>
                                  </p:stCondLst>
                                  <p:childTnLst>
                                    <p:set>
                                      <p:cBhvr>
                                        <p:cTn id="84" dur="1" fill="hold">
                                          <p:stCondLst>
                                            <p:cond delay="0"/>
                                          </p:stCondLst>
                                        </p:cTn>
                                        <p:tgtEl>
                                          <p:spTgt spid="291"/>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292"/>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98"/>
                                        </p:tgtEl>
                                        <p:attrNameLst>
                                          <p:attrName>style.visibility</p:attrName>
                                        </p:attrNameLst>
                                      </p:cBhvr>
                                      <p:to>
                                        <p:strVal val="hidden"/>
                                      </p:to>
                                    </p:set>
                                  </p:childTnLst>
                                </p:cTn>
                              </p:par>
                              <p:par>
                                <p:cTn id="89" presetID="1" presetClass="exit" presetSubtype="0" fill="hold" nodeType="withEffect">
                                  <p:stCondLst>
                                    <p:cond delay="0"/>
                                  </p:stCondLst>
                                  <p:childTnLst>
                                    <p:set>
                                      <p:cBhvr>
                                        <p:cTn id="90" dur="1" fill="hold">
                                          <p:stCondLst>
                                            <p:cond delay="0"/>
                                          </p:stCondLst>
                                        </p:cTn>
                                        <p:tgtEl>
                                          <p:spTgt spid="299"/>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6"/>
                                        </p:tgtEl>
                                        <p:attrNameLst>
                                          <p:attrName>style.visibility</p:attrName>
                                        </p:attrNameLst>
                                      </p:cBhvr>
                                      <p:to>
                                        <p:strVal val="visible"/>
                                      </p:to>
                                    </p:set>
                                  </p:childTnLst>
                                </p:cTn>
                              </p:par>
                              <p:par>
                                <p:cTn id="95" presetID="1" presetClass="exit" presetSubtype="0" fill="hold" grpId="1" nodeType="withEffect">
                                  <p:stCondLst>
                                    <p:cond delay="0"/>
                                  </p:stCondLst>
                                  <p:childTnLst>
                                    <p:set>
                                      <p:cBhvr>
                                        <p:cTn id="96" dur="1" fill="hold">
                                          <p:stCondLst>
                                            <p:cond delay="0"/>
                                          </p:stCondLst>
                                        </p:cTn>
                                        <p:tgtEl>
                                          <p:spTgt spid="286"/>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4"/>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9"/>
                                        </p:tgtEl>
                                        <p:attrNameLst>
                                          <p:attrName>style.visibility</p:attrName>
                                        </p:attrNameLst>
                                      </p:cBhvr>
                                      <p:to>
                                        <p:strVal val="visible"/>
                                      </p:to>
                                    </p:set>
                                  </p:childTnLst>
                                </p:cTn>
                              </p:par>
                              <p:par>
                                <p:cTn id="101" presetID="1" presetClass="exit" presetSubtype="0" fill="hold" grpId="1" nodeType="withEffect">
                                  <p:stCondLst>
                                    <p:cond delay="0"/>
                                  </p:stCondLst>
                                  <p:childTnLst>
                                    <p:set>
                                      <p:cBhvr>
                                        <p:cTn id="102" dur="1" fill="hold">
                                          <p:stCondLst>
                                            <p:cond delay="0"/>
                                          </p:stCondLst>
                                        </p:cTn>
                                        <p:tgtEl>
                                          <p:spTgt spid="270"/>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271"/>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108"/>
                                        </p:tgtEl>
                                        <p:attrNameLst>
                                          <p:attrName>style.visibility</p:attrName>
                                        </p:attrNameLst>
                                      </p:cBhvr>
                                      <p:to>
                                        <p:strVal val="visible"/>
                                      </p:to>
                                    </p:set>
                                  </p:childTnLst>
                                </p:cTn>
                              </p:par>
                              <p:par>
                                <p:cTn id="107" presetID="1" presetClass="exit" presetSubtype="0" fill="hold" grpId="1" nodeType="withEffect">
                                  <p:stCondLst>
                                    <p:cond delay="0"/>
                                  </p:stCondLst>
                                  <p:childTnLst>
                                    <p:set>
                                      <p:cBhvr>
                                        <p:cTn id="108" dur="1" fill="hold">
                                          <p:stCondLst>
                                            <p:cond delay="0"/>
                                          </p:stCondLst>
                                        </p:cTn>
                                        <p:tgtEl>
                                          <p:spTgt spid="137"/>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138"/>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272"/>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7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57"/>
                                        </p:tgtEl>
                                        <p:attrNameLst>
                                          <p:attrName>style.visibility</p:attrName>
                                        </p:attrNameLst>
                                      </p:cBhvr>
                                      <p:to>
                                        <p:strVal val="visible"/>
                                      </p:to>
                                    </p:set>
                                  </p:childTnLst>
                                </p:cTn>
                              </p:par>
                              <p:par>
                                <p:cTn id="119" presetID="1" presetClass="entr" presetSubtype="0" fill="hold" grpId="2" nodeType="withEffect">
                                  <p:stCondLst>
                                    <p:cond delay="0"/>
                                  </p:stCondLst>
                                  <p:childTnLst>
                                    <p:set>
                                      <p:cBhvr>
                                        <p:cTn id="120" dur="1" fill="hold">
                                          <p:stCondLst>
                                            <p:cond delay="0"/>
                                          </p:stCondLst>
                                        </p:cTn>
                                        <p:tgtEl>
                                          <p:spTgt spid="273"/>
                                        </p:tgtEl>
                                        <p:attrNameLst>
                                          <p:attrName>style.visibility</p:attrName>
                                        </p:attrNameLst>
                                      </p:cBhvr>
                                      <p:to>
                                        <p:strVal val="visible"/>
                                      </p:to>
                                    </p:set>
                                  </p:childTnLst>
                                </p:cTn>
                              </p:par>
                              <p:par>
                                <p:cTn id="121" presetID="1" presetClass="entr" presetSubtype="0" fill="hold" grpId="2" nodeType="withEffect">
                                  <p:stCondLst>
                                    <p:cond delay="0"/>
                                  </p:stCondLst>
                                  <p:childTnLst>
                                    <p:set>
                                      <p:cBhvr>
                                        <p:cTn id="122" dur="1" fill="hold">
                                          <p:stCondLst>
                                            <p:cond delay="0"/>
                                          </p:stCondLst>
                                        </p:cTn>
                                        <p:tgtEl>
                                          <p:spTgt spid="28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0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1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11"/>
                                        </p:tgtEl>
                                        <p:attrNameLst>
                                          <p:attrName>style.visibility</p:attrName>
                                        </p:attrNameLst>
                                      </p:cBhvr>
                                      <p:to>
                                        <p:strVal val="visible"/>
                                      </p:to>
                                    </p:set>
                                  </p:childTnLst>
                                </p:cTn>
                              </p:par>
                              <p:par>
                                <p:cTn id="131" presetID="1" presetClass="entr" presetSubtype="0" fill="hold" grpId="2" nodeType="withEffect">
                                  <p:stCondLst>
                                    <p:cond delay="0"/>
                                  </p:stCondLst>
                                  <p:childTnLst>
                                    <p:set>
                                      <p:cBhvr>
                                        <p:cTn id="132" dur="1" fill="hold">
                                          <p:stCondLst>
                                            <p:cond delay="0"/>
                                          </p:stCondLst>
                                        </p:cTn>
                                        <p:tgtEl>
                                          <p:spTgt spid="27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17"/>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2"/>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9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39"/>
                                        </p:tgtEl>
                                        <p:attrNameLst>
                                          <p:attrName>style.visibility</p:attrName>
                                        </p:attrNameLst>
                                      </p:cBhvr>
                                      <p:to>
                                        <p:strVal val="visible"/>
                                      </p:to>
                                    </p:set>
                                  </p:childTnLst>
                                </p:cTn>
                              </p:par>
                              <p:par>
                                <p:cTn id="141" presetID="1" presetClass="entr" presetSubtype="0" fill="hold" grpId="2" nodeType="withEffect">
                                  <p:stCondLst>
                                    <p:cond delay="0"/>
                                  </p:stCondLst>
                                  <p:childTnLst>
                                    <p:set>
                                      <p:cBhvr>
                                        <p:cTn id="142" dur="1" fill="hold">
                                          <p:stCondLst>
                                            <p:cond delay="0"/>
                                          </p:stCondLst>
                                        </p:cTn>
                                        <p:tgtEl>
                                          <p:spTgt spid="13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52" grpId="1" animBg="1"/>
      <p:bldP spid="153" grpId="0" animBg="1"/>
      <p:bldP spid="153" grpId="1" animBg="1"/>
      <p:bldP spid="154" grpId="0" animBg="1"/>
      <p:bldP spid="154" grpId="1" animBg="1"/>
      <p:bldP spid="166" grpId="0"/>
      <p:bldP spid="167" grpId="0"/>
      <p:bldP spid="115" grpId="0" animBg="1"/>
      <p:bldP spid="116" grpId="0" animBg="1"/>
      <p:bldP spid="121" grpId="0" animBg="1"/>
      <p:bldP spid="128" grpId="0" animBg="1"/>
      <p:bldP spid="131" grpId="0" animBg="1"/>
      <p:bldP spid="132" grpId="0" animBg="1"/>
      <p:bldP spid="270" grpId="0" animBg="1"/>
      <p:bldP spid="270" grpId="1" animBg="1"/>
      <p:bldP spid="270" grpId="2" animBg="1"/>
      <p:bldP spid="271" grpId="0" animBg="1"/>
      <p:bldP spid="271" grpId="1" animBg="1"/>
      <p:bldP spid="272" grpId="0" animBg="1"/>
      <p:bldP spid="272" grpId="1" animBg="1"/>
      <p:bldP spid="273" grpId="0" animBg="1"/>
      <p:bldP spid="273" grpId="1" animBg="1"/>
      <p:bldP spid="273" grpId="2" animBg="1"/>
      <p:bldP spid="286" grpId="0" animBg="1"/>
      <p:bldP spid="286" grpId="1" animBg="1"/>
      <p:bldP spid="286" grpId="2" animBg="1"/>
      <p:bldP spid="288" grpId="0" animBg="1"/>
      <p:bldP spid="289" grpId="0" animBg="1"/>
      <p:bldP spid="290" grpId="0" animBg="1"/>
      <p:bldP spid="291" grpId="0" animBg="1"/>
      <p:bldP spid="292" grpId="0" animBg="1"/>
      <p:bldP spid="298" grpId="0" animBg="1"/>
      <p:bldP spid="298" grpId="1" animBg="1"/>
      <p:bldP spid="109" grpId="0" animBg="1"/>
      <p:bldP spid="110" grpId="0" animBg="1"/>
      <p:bldP spid="111" grpId="0" animBg="1"/>
      <p:bldP spid="117" grpId="0" animBg="1"/>
      <p:bldP spid="137" grpId="0"/>
      <p:bldP spid="137" grpId="1"/>
      <p:bldP spid="138" grpId="0"/>
      <p:bldP spid="138" grpId="1"/>
      <p:bldP spid="138" grpId="2"/>
      <p:bldP spid="139" grpId="0"/>
      <p:bldP spid="3"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Flowchart: Connector 8"/>
          <p:cNvSpPr/>
          <p:nvPr/>
        </p:nvSpPr>
        <p:spPr bwMode="auto">
          <a:xfrm flipH="1">
            <a:off x="4969989" y="507458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26" name="Straight Connector 125"/>
          <p:cNvCxnSpPr/>
          <p:nvPr/>
        </p:nvCxnSpPr>
        <p:spPr bwMode="auto">
          <a:xfrm flipH="1">
            <a:off x="3440832" y="4261346"/>
            <a:ext cx="576064" cy="0"/>
          </a:xfrm>
          <a:prstGeom prst="line">
            <a:avLst/>
          </a:prstGeom>
          <a:noFill/>
          <a:ln w="12700" cap="flat" cmpd="sng" algn="ctr">
            <a:solidFill>
              <a:srgbClr val="BA2A12"/>
            </a:solidFill>
            <a:prstDash val="dash"/>
            <a:round/>
            <a:headEnd type="none" w="med" len="med"/>
            <a:tailEnd type="none" w="med" len="med"/>
          </a:ln>
          <a:effectLst/>
        </p:spPr>
      </p:cxnSp>
      <p:cxnSp>
        <p:nvCxnSpPr>
          <p:cNvPr id="129" name="Straight Connector 128"/>
          <p:cNvCxnSpPr/>
          <p:nvPr/>
        </p:nvCxnSpPr>
        <p:spPr bwMode="auto">
          <a:xfrm flipH="1">
            <a:off x="4074046" y="4261346"/>
            <a:ext cx="374898" cy="0"/>
          </a:xfrm>
          <a:prstGeom prst="line">
            <a:avLst/>
          </a:prstGeom>
          <a:noFill/>
          <a:ln w="12700" cap="flat" cmpd="sng" algn="ctr">
            <a:solidFill>
              <a:srgbClr val="BA2A12"/>
            </a:solidFill>
            <a:prstDash val="dash"/>
            <a:round/>
            <a:headEnd type="none" w="med" len="med"/>
            <a:tailEnd type="none" w="med" len="med"/>
          </a:ln>
          <a:effectLst/>
        </p:spPr>
      </p:cxnSp>
      <p:cxnSp>
        <p:nvCxnSpPr>
          <p:cNvPr id="133" name="Straight Connector 132"/>
          <p:cNvCxnSpPr/>
          <p:nvPr/>
        </p:nvCxnSpPr>
        <p:spPr bwMode="auto">
          <a:xfrm flipH="1">
            <a:off x="4520952" y="4261346"/>
            <a:ext cx="720080" cy="0"/>
          </a:xfrm>
          <a:prstGeom prst="line">
            <a:avLst/>
          </a:prstGeom>
          <a:noFill/>
          <a:ln w="12700" cap="flat" cmpd="sng" algn="ctr">
            <a:solidFill>
              <a:srgbClr val="BA2A12"/>
            </a:solidFill>
            <a:prstDash val="dash"/>
            <a:round/>
            <a:headEnd type="none" w="med" len="med"/>
            <a:tailEnd type="none" w="med" len="med"/>
          </a:ln>
          <a:effectLst/>
        </p:spPr>
      </p:cxnSp>
      <p:cxnSp>
        <p:nvCxnSpPr>
          <p:cNvPr id="138" name="Straight Connector 137"/>
          <p:cNvCxnSpPr/>
          <p:nvPr/>
        </p:nvCxnSpPr>
        <p:spPr bwMode="auto">
          <a:xfrm flipH="1">
            <a:off x="5272782" y="4261346"/>
            <a:ext cx="504056" cy="0"/>
          </a:xfrm>
          <a:prstGeom prst="line">
            <a:avLst/>
          </a:prstGeom>
          <a:noFill/>
          <a:ln w="12700" cap="flat" cmpd="sng" algn="ctr">
            <a:solidFill>
              <a:srgbClr val="BA2A12"/>
            </a:solidFill>
            <a:prstDash val="dash"/>
            <a:round/>
            <a:headEnd type="none" w="med" len="med"/>
            <a:tailEnd type="none" w="med" len="med"/>
          </a:ln>
          <a:effectLst/>
        </p:spPr>
      </p:cxnSp>
      <p:cxnSp>
        <p:nvCxnSpPr>
          <p:cNvPr id="141" name="Straight Connector 140"/>
          <p:cNvCxnSpPr/>
          <p:nvPr/>
        </p:nvCxnSpPr>
        <p:spPr bwMode="auto">
          <a:xfrm flipH="1">
            <a:off x="5776838" y="4261346"/>
            <a:ext cx="544314" cy="0"/>
          </a:xfrm>
          <a:prstGeom prst="line">
            <a:avLst/>
          </a:prstGeom>
          <a:noFill/>
          <a:ln w="12700" cap="flat" cmpd="sng" algn="ctr">
            <a:solidFill>
              <a:srgbClr val="BA2A12"/>
            </a:solidFill>
            <a:prstDash val="dash"/>
            <a:round/>
            <a:headEnd type="none" w="med" len="med"/>
            <a:tailEnd type="none" w="med" len="med"/>
          </a:ln>
          <a:effectLst/>
        </p:spPr>
      </p:cxnSp>
      <p:sp>
        <p:nvSpPr>
          <p:cNvPr id="105" name="Flowchart: Connector 8"/>
          <p:cNvSpPr/>
          <p:nvPr/>
        </p:nvSpPr>
        <p:spPr bwMode="auto">
          <a:xfrm flipH="1">
            <a:off x="3633170" y="577148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6" name="Flowchart: Connector 8"/>
          <p:cNvSpPr/>
          <p:nvPr/>
        </p:nvSpPr>
        <p:spPr bwMode="auto">
          <a:xfrm flipH="1">
            <a:off x="3728864" y="4762848"/>
            <a:ext cx="85085" cy="88546"/>
          </a:xfrm>
          <a:prstGeom prst="flowChartConnector">
            <a:avLst/>
          </a:prstGeom>
          <a:solidFill>
            <a:srgbClr val="6600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7" name="Flowchart: Connector 8"/>
          <p:cNvSpPr/>
          <p:nvPr/>
        </p:nvSpPr>
        <p:spPr bwMode="auto">
          <a:xfrm flipH="1">
            <a:off x="4376936" y="450912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8" name="Flowchart: Connector 8"/>
          <p:cNvSpPr/>
          <p:nvPr/>
        </p:nvSpPr>
        <p:spPr bwMode="auto">
          <a:xfrm flipH="1">
            <a:off x="4232920" y="522920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0" name="Flowchart: Connector 8"/>
          <p:cNvSpPr/>
          <p:nvPr/>
        </p:nvSpPr>
        <p:spPr bwMode="auto">
          <a:xfrm flipH="1">
            <a:off x="4606037" y="568293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1" name="Flowchart: Connector 8"/>
          <p:cNvSpPr/>
          <p:nvPr/>
        </p:nvSpPr>
        <p:spPr bwMode="auto">
          <a:xfrm flipH="1">
            <a:off x="3538235" y="543090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3" name="Flowchart: Connector 8"/>
          <p:cNvSpPr/>
          <p:nvPr/>
        </p:nvSpPr>
        <p:spPr bwMode="auto">
          <a:xfrm flipH="1">
            <a:off x="5577386" y="550291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4" name="Flowchart: Connector 8"/>
          <p:cNvSpPr/>
          <p:nvPr/>
        </p:nvSpPr>
        <p:spPr bwMode="auto">
          <a:xfrm flipH="1">
            <a:off x="5446447" y="586295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6" name="Flowchart: Connector 8"/>
          <p:cNvSpPr/>
          <p:nvPr/>
        </p:nvSpPr>
        <p:spPr bwMode="auto">
          <a:xfrm flipH="1">
            <a:off x="5182830" y="5352015"/>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7" name="Flowchart: Connector 8"/>
          <p:cNvSpPr/>
          <p:nvPr/>
        </p:nvSpPr>
        <p:spPr bwMode="auto">
          <a:xfrm flipH="1">
            <a:off x="6177136" y="522920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8" name="Flowchart: Connector 8"/>
          <p:cNvSpPr/>
          <p:nvPr/>
        </p:nvSpPr>
        <p:spPr bwMode="auto">
          <a:xfrm flipH="1">
            <a:off x="4101222" y="589895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21" name="Flowchart: Connector 8"/>
          <p:cNvSpPr/>
          <p:nvPr/>
        </p:nvSpPr>
        <p:spPr bwMode="auto">
          <a:xfrm flipH="1">
            <a:off x="4075827" y="550291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22" name="Flowchart: Connector 8"/>
          <p:cNvSpPr/>
          <p:nvPr/>
        </p:nvSpPr>
        <p:spPr bwMode="auto">
          <a:xfrm flipH="1">
            <a:off x="3646247" y="512340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23" name="Flowchart: Connector 8"/>
          <p:cNvSpPr/>
          <p:nvPr/>
        </p:nvSpPr>
        <p:spPr bwMode="auto">
          <a:xfrm flipH="1">
            <a:off x="4942391" y="566346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4" name="Group 123"/>
          <p:cNvGrpSpPr/>
          <p:nvPr/>
        </p:nvGrpSpPr>
        <p:grpSpPr>
          <a:xfrm>
            <a:off x="5507665" y="4780384"/>
            <a:ext cx="454986" cy="280566"/>
            <a:chOff x="7534498" y="2501528"/>
            <a:chExt cx="454986" cy="280566"/>
          </a:xfrm>
        </p:grpSpPr>
        <p:sp>
          <p:nvSpPr>
            <p:cNvPr id="127" name="L-Shape 126"/>
            <p:cNvSpPr/>
            <p:nvPr/>
          </p:nvSpPr>
          <p:spPr bwMode="auto">
            <a:xfrm>
              <a:off x="7534498" y="2501528"/>
              <a:ext cx="99385" cy="128166"/>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  </a:t>
              </a:r>
            </a:p>
          </p:txBody>
        </p:sp>
        <p:sp>
          <p:nvSpPr>
            <p:cNvPr id="128" name="L-Shape 127"/>
            <p:cNvSpPr/>
            <p:nvPr/>
          </p:nvSpPr>
          <p:spPr bwMode="auto">
            <a:xfrm>
              <a:off x="7678334" y="2662312"/>
              <a:ext cx="311150" cy="119782"/>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30" name="Flowchart: Connector 8"/>
          <p:cNvSpPr/>
          <p:nvPr/>
        </p:nvSpPr>
        <p:spPr bwMode="auto">
          <a:xfrm flipH="1">
            <a:off x="4980434" y="4214738"/>
            <a:ext cx="85085" cy="88546"/>
          </a:xfrm>
          <a:prstGeom prst="flowChartConnector">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1" name="Flowchart: Connector 8"/>
          <p:cNvSpPr/>
          <p:nvPr/>
        </p:nvSpPr>
        <p:spPr bwMode="auto">
          <a:xfrm flipH="1">
            <a:off x="4179585" y="4344374"/>
            <a:ext cx="85085" cy="88546"/>
          </a:xfrm>
          <a:prstGeom prst="flowChartConnector">
            <a:avLst/>
          </a:prstGeom>
          <a:solidFill>
            <a:srgbClr val="0033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4" name="Flowchart: Connector 8"/>
          <p:cNvSpPr/>
          <p:nvPr/>
        </p:nvSpPr>
        <p:spPr bwMode="auto">
          <a:xfrm flipH="1">
            <a:off x="4616624" y="521266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6" name="Flowchart: Connector 8"/>
          <p:cNvSpPr/>
          <p:nvPr/>
        </p:nvSpPr>
        <p:spPr bwMode="auto">
          <a:xfrm flipH="1">
            <a:off x="5607422" y="486916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7" name="Flowchart: Connector 8"/>
          <p:cNvSpPr/>
          <p:nvPr/>
        </p:nvSpPr>
        <p:spPr bwMode="auto">
          <a:xfrm flipH="1">
            <a:off x="5457056" y="4693394"/>
            <a:ext cx="85085" cy="88546"/>
          </a:xfrm>
          <a:prstGeom prst="flowChartConnector">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42" name="Straight Connector 141"/>
          <p:cNvCxnSpPr/>
          <p:nvPr/>
        </p:nvCxnSpPr>
        <p:spPr bwMode="auto">
          <a:xfrm>
            <a:off x="4035946" y="3831456"/>
            <a:ext cx="0" cy="2304256"/>
          </a:xfrm>
          <a:prstGeom prst="line">
            <a:avLst/>
          </a:prstGeom>
          <a:noFill/>
          <a:ln w="25400" cap="flat" cmpd="sng" algn="ctr">
            <a:solidFill>
              <a:schemeClr val="tx1"/>
            </a:solidFill>
            <a:prstDash val="dash"/>
            <a:round/>
            <a:headEnd type="none" w="med" len="med"/>
            <a:tailEnd type="none" w="med" len="med"/>
          </a:ln>
          <a:effectLst/>
        </p:spPr>
      </p:cxnSp>
      <p:cxnSp>
        <p:nvCxnSpPr>
          <p:cNvPr id="144" name="Straight Connector 143"/>
          <p:cNvCxnSpPr/>
          <p:nvPr/>
        </p:nvCxnSpPr>
        <p:spPr bwMode="auto">
          <a:xfrm>
            <a:off x="3440832" y="3829298"/>
            <a:ext cx="0" cy="2304256"/>
          </a:xfrm>
          <a:prstGeom prst="line">
            <a:avLst/>
          </a:prstGeom>
          <a:noFill/>
          <a:ln w="25400" cap="flat" cmpd="sng" algn="ctr">
            <a:solidFill>
              <a:schemeClr val="tx1"/>
            </a:solidFill>
            <a:prstDash val="dash"/>
            <a:round/>
            <a:headEnd type="none" w="med" len="med"/>
            <a:tailEnd type="none" w="med" len="med"/>
          </a:ln>
          <a:effectLst/>
        </p:spPr>
      </p:cxnSp>
      <p:cxnSp>
        <p:nvCxnSpPr>
          <p:cNvPr id="145" name="Straight Connector 144"/>
          <p:cNvCxnSpPr/>
          <p:nvPr/>
        </p:nvCxnSpPr>
        <p:spPr bwMode="auto">
          <a:xfrm>
            <a:off x="4489202" y="3829298"/>
            <a:ext cx="0" cy="2304256"/>
          </a:xfrm>
          <a:prstGeom prst="line">
            <a:avLst/>
          </a:prstGeom>
          <a:noFill/>
          <a:ln w="25400" cap="flat" cmpd="sng" algn="ctr">
            <a:solidFill>
              <a:schemeClr val="tx1"/>
            </a:solidFill>
            <a:prstDash val="dash"/>
            <a:round/>
            <a:headEnd type="none" w="med" len="med"/>
            <a:tailEnd type="none" w="med" len="med"/>
          </a:ln>
          <a:effectLst/>
        </p:spPr>
      </p:cxnSp>
      <p:cxnSp>
        <p:nvCxnSpPr>
          <p:cNvPr id="146" name="Straight Connector 145"/>
          <p:cNvCxnSpPr/>
          <p:nvPr/>
        </p:nvCxnSpPr>
        <p:spPr bwMode="auto">
          <a:xfrm>
            <a:off x="5287640" y="3833614"/>
            <a:ext cx="0" cy="2304256"/>
          </a:xfrm>
          <a:prstGeom prst="line">
            <a:avLst/>
          </a:prstGeom>
          <a:noFill/>
          <a:ln w="25400" cap="flat" cmpd="sng" algn="ctr">
            <a:solidFill>
              <a:schemeClr val="tx1"/>
            </a:solidFill>
            <a:prstDash val="dash"/>
            <a:round/>
            <a:headEnd type="none" w="med" len="med"/>
            <a:tailEnd type="none" w="med" len="med"/>
          </a:ln>
          <a:effectLst/>
        </p:spPr>
      </p:cxnSp>
      <p:cxnSp>
        <p:nvCxnSpPr>
          <p:cNvPr id="147" name="Straight Connector 146"/>
          <p:cNvCxnSpPr/>
          <p:nvPr/>
        </p:nvCxnSpPr>
        <p:spPr bwMode="auto">
          <a:xfrm>
            <a:off x="5745088" y="3829298"/>
            <a:ext cx="0" cy="2304256"/>
          </a:xfrm>
          <a:prstGeom prst="line">
            <a:avLst/>
          </a:prstGeom>
          <a:noFill/>
          <a:ln w="25400" cap="flat" cmpd="sng" algn="ctr">
            <a:solidFill>
              <a:schemeClr val="tx1"/>
            </a:solidFill>
            <a:prstDash val="dash"/>
            <a:round/>
            <a:headEnd type="none" w="med" len="med"/>
            <a:tailEnd type="none" w="med" len="med"/>
          </a:ln>
          <a:effectLst/>
        </p:spPr>
      </p:cxnSp>
      <p:cxnSp>
        <p:nvCxnSpPr>
          <p:cNvPr id="148" name="Straight Connector 147"/>
          <p:cNvCxnSpPr/>
          <p:nvPr/>
        </p:nvCxnSpPr>
        <p:spPr bwMode="auto">
          <a:xfrm>
            <a:off x="6352902" y="3835648"/>
            <a:ext cx="0" cy="2304256"/>
          </a:xfrm>
          <a:prstGeom prst="line">
            <a:avLst/>
          </a:prstGeom>
          <a:noFill/>
          <a:ln w="25400" cap="flat" cmpd="sng" algn="ctr">
            <a:solidFill>
              <a:schemeClr val="tx1"/>
            </a:solidFill>
            <a:prstDash val="dash"/>
            <a:round/>
            <a:headEnd type="none" w="med" len="med"/>
            <a:tailEnd type="none" w="med" len="med"/>
          </a:ln>
          <a:effectLst/>
        </p:spPr>
      </p:cxnSp>
      <p:sp>
        <p:nvSpPr>
          <p:cNvPr id="153" name="L-Shape 152"/>
          <p:cNvSpPr/>
          <p:nvPr/>
        </p:nvSpPr>
        <p:spPr bwMode="auto">
          <a:xfrm>
            <a:off x="5025009" y="4293096"/>
            <a:ext cx="442342" cy="452760"/>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5" name="Isosceles Triangle 254"/>
          <p:cNvSpPr/>
          <p:nvPr/>
        </p:nvSpPr>
        <p:spPr bwMode="auto">
          <a:xfrm>
            <a:off x="5738158" y="1905514"/>
            <a:ext cx="639918" cy="1919754"/>
          </a:xfrm>
          <a:prstGeom prst="triangle">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6" name="Isosceles Triangle 255"/>
          <p:cNvSpPr/>
          <p:nvPr/>
        </p:nvSpPr>
        <p:spPr bwMode="auto">
          <a:xfrm>
            <a:off x="5277270" y="2892054"/>
            <a:ext cx="479938" cy="933214"/>
          </a:xfrm>
          <a:prstGeom prst="triangle">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7" name="Isosceles Triangle 256"/>
          <p:cNvSpPr/>
          <p:nvPr/>
        </p:nvSpPr>
        <p:spPr bwMode="auto">
          <a:xfrm>
            <a:off x="3440831" y="1452239"/>
            <a:ext cx="593439" cy="2373028"/>
          </a:xfrm>
          <a:prstGeom prst="triangle">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8" name="Isosceles Triangle 257"/>
          <p:cNvSpPr/>
          <p:nvPr/>
        </p:nvSpPr>
        <p:spPr bwMode="auto">
          <a:xfrm>
            <a:off x="4034271" y="2412116"/>
            <a:ext cx="453275" cy="1413152"/>
          </a:xfrm>
          <a:prstGeom prst="triangle">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9" name="Isosceles Triangle 258"/>
          <p:cNvSpPr/>
          <p:nvPr/>
        </p:nvSpPr>
        <p:spPr bwMode="auto">
          <a:xfrm>
            <a:off x="4507859" y="2921000"/>
            <a:ext cx="775341" cy="904268"/>
          </a:xfrm>
          <a:prstGeom prst="triangle">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60" name="Straight Connector 259"/>
          <p:cNvCxnSpPr/>
          <p:nvPr/>
        </p:nvCxnSpPr>
        <p:spPr bwMode="auto">
          <a:xfrm flipH="1">
            <a:off x="3767639" y="944967"/>
            <a:ext cx="1061271" cy="347963"/>
          </a:xfrm>
          <a:prstGeom prst="line">
            <a:avLst/>
          </a:prstGeom>
          <a:noFill/>
          <a:ln w="12700" cap="flat" cmpd="sng" algn="ctr">
            <a:solidFill>
              <a:schemeClr val="tx1"/>
            </a:solidFill>
            <a:prstDash val="solid"/>
            <a:round/>
            <a:headEnd type="none" w="med" len="med"/>
            <a:tailEnd type="none" w="med" len="med"/>
          </a:ln>
          <a:effectLst/>
        </p:spPr>
      </p:cxnSp>
      <p:sp>
        <p:nvSpPr>
          <p:cNvPr id="261" name="Oval 260"/>
          <p:cNvSpPr/>
          <p:nvPr/>
        </p:nvSpPr>
        <p:spPr bwMode="auto">
          <a:xfrm>
            <a:off x="3639409" y="1265597"/>
            <a:ext cx="195975" cy="186643"/>
          </a:xfrm>
          <a:prstGeom prst="ellipse">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2" name="Straight Connector 261"/>
          <p:cNvCxnSpPr/>
          <p:nvPr/>
        </p:nvCxnSpPr>
        <p:spPr bwMode="auto">
          <a:xfrm>
            <a:off x="5154127" y="2358119"/>
            <a:ext cx="341363" cy="374626"/>
          </a:xfrm>
          <a:prstGeom prst="line">
            <a:avLst/>
          </a:prstGeom>
          <a:noFill/>
          <a:ln w="12700" cap="flat" cmpd="sng" algn="ctr">
            <a:solidFill>
              <a:schemeClr val="tx1"/>
            </a:solidFill>
            <a:prstDash val="solid"/>
            <a:round/>
            <a:headEnd type="none" w="med" len="med"/>
            <a:tailEnd type="none" w="med" len="med"/>
          </a:ln>
          <a:effectLst/>
        </p:spPr>
      </p:cxnSp>
      <p:sp>
        <p:nvSpPr>
          <p:cNvPr id="263" name="Oval 262"/>
          <p:cNvSpPr/>
          <p:nvPr/>
        </p:nvSpPr>
        <p:spPr bwMode="auto">
          <a:xfrm>
            <a:off x="5429498" y="2711762"/>
            <a:ext cx="195975" cy="186643"/>
          </a:xfrm>
          <a:prstGeom prst="ellipse">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4" name="Straight Connector 263"/>
          <p:cNvCxnSpPr/>
          <p:nvPr/>
        </p:nvCxnSpPr>
        <p:spPr bwMode="auto">
          <a:xfrm>
            <a:off x="5180790" y="1424906"/>
            <a:ext cx="874628" cy="321299"/>
          </a:xfrm>
          <a:prstGeom prst="line">
            <a:avLst/>
          </a:prstGeom>
          <a:noFill/>
          <a:ln w="12700" cap="flat" cmpd="sng" algn="ctr">
            <a:solidFill>
              <a:schemeClr val="tx1"/>
            </a:solidFill>
            <a:prstDash val="solid"/>
            <a:round/>
            <a:headEnd type="none" w="med" len="med"/>
            <a:tailEnd type="none" w="med" len="med"/>
          </a:ln>
          <a:effectLst/>
        </p:spPr>
      </p:cxnSp>
      <p:sp>
        <p:nvSpPr>
          <p:cNvPr id="265" name="Oval 264"/>
          <p:cNvSpPr/>
          <p:nvPr/>
        </p:nvSpPr>
        <p:spPr bwMode="auto">
          <a:xfrm>
            <a:off x="5951464" y="1718872"/>
            <a:ext cx="195975" cy="186643"/>
          </a:xfrm>
          <a:prstGeom prst="ellipse">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6" name="Straight Connector 265"/>
          <p:cNvCxnSpPr/>
          <p:nvPr/>
        </p:nvCxnSpPr>
        <p:spPr bwMode="auto">
          <a:xfrm flipH="1">
            <a:off x="4327567" y="1878181"/>
            <a:ext cx="474680" cy="374626"/>
          </a:xfrm>
          <a:prstGeom prst="line">
            <a:avLst/>
          </a:prstGeom>
          <a:noFill/>
          <a:ln w="12700" cap="flat" cmpd="sng" algn="ctr">
            <a:solidFill>
              <a:schemeClr val="tx1"/>
            </a:solidFill>
            <a:prstDash val="solid"/>
            <a:round/>
            <a:headEnd type="none" w="med" len="med"/>
            <a:tailEnd type="none" w="med" len="med"/>
          </a:ln>
          <a:effectLst/>
        </p:spPr>
      </p:cxnSp>
      <p:sp>
        <p:nvSpPr>
          <p:cNvPr id="267" name="Oval 266"/>
          <p:cNvSpPr/>
          <p:nvPr/>
        </p:nvSpPr>
        <p:spPr bwMode="auto">
          <a:xfrm>
            <a:off x="4167587" y="2225473"/>
            <a:ext cx="195975" cy="186643"/>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268" name="Oval 267"/>
          <p:cNvSpPr/>
          <p:nvPr/>
        </p:nvSpPr>
        <p:spPr bwMode="auto">
          <a:xfrm>
            <a:off x="4780842" y="3745278"/>
            <a:ext cx="83989" cy="79990"/>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9" name="Straight Arrow Connector 268"/>
          <p:cNvCxnSpPr>
            <a:stCxn id="268" idx="0"/>
            <a:endCxn id="270" idx="4"/>
          </p:cNvCxnSpPr>
          <p:nvPr/>
        </p:nvCxnSpPr>
        <p:spPr bwMode="auto">
          <a:xfrm flipV="1">
            <a:off x="4822836" y="3558636"/>
            <a:ext cx="121984" cy="186643"/>
          </a:xfrm>
          <a:prstGeom prst="straightConnector1">
            <a:avLst/>
          </a:prstGeom>
          <a:noFill/>
          <a:ln w="25400" cap="flat" cmpd="sng" algn="ctr">
            <a:solidFill>
              <a:srgbClr val="BA2A12"/>
            </a:solidFill>
            <a:prstDash val="solid"/>
            <a:round/>
            <a:headEnd type="none" w="med" len="med"/>
            <a:tailEnd type="arrow"/>
          </a:ln>
          <a:effectLst/>
        </p:spPr>
      </p:cxnSp>
      <p:sp>
        <p:nvSpPr>
          <p:cNvPr id="270" name="Oval 269"/>
          <p:cNvSpPr/>
          <p:nvPr/>
        </p:nvSpPr>
        <p:spPr bwMode="auto">
          <a:xfrm>
            <a:off x="4902826" y="3478646"/>
            <a:ext cx="83989" cy="79990"/>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1" name="Straight Arrow Connector 270"/>
          <p:cNvCxnSpPr>
            <a:stCxn id="270" idx="0"/>
            <a:endCxn id="272" idx="4"/>
          </p:cNvCxnSpPr>
          <p:nvPr/>
        </p:nvCxnSpPr>
        <p:spPr bwMode="auto">
          <a:xfrm flipH="1" flipV="1">
            <a:off x="4849499" y="3292003"/>
            <a:ext cx="95321" cy="186643"/>
          </a:xfrm>
          <a:prstGeom prst="straightConnector1">
            <a:avLst/>
          </a:prstGeom>
          <a:noFill/>
          <a:ln w="25400" cap="flat" cmpd="sng" algn="ctr">
            <a:solidFill>
              <a:srgbClr val="BA2A12"/>
            </a:solidFill>
            <a:prstDash val="solid"/>
            <a:round/>
            <a:headEnd type="none" w="med" len="med"/>
            <a:tailEnd type="arrow"/>
          </a:ln>
          <a:effectLst/>
        </p:spPr>
      </p:cxnSp>
      <p:sp>
        <p:nvSpPr>
          <p:cNvPr id="272" name="Oval 271"/>
          <p:cNvSpPr/>
          <p:nvPr/>
        </p:nvSpPr>
        <p:spPr bwMode="auto">
          <a:xfrm>
            <a:off x="4807505" y="3212013"/>
            <a:ext cx="83989" cy="79990"/>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3" name="Straight Arrow Connector 272"/>
          <p:cNvCxnSpPr>
            <a:stCxn id="272" idx="0"/>
            <a:endCxn id="310" idx="4"/>
          </p:cNvCxnSpPr>
          <p:nvPr/>
        </p:nvCxnSpPr>
        <p:spPr bwMode="auto">
          <a:xfrm flipV="1">
            <a:off x="4849499" y="3025371"/>
            <a:ext cx="82656" cy="186643"/>
          </a:xfrm>
          <a:prstGeom prst="straightConnector1">
            <a:avLst/>
          </a:prstGeom>
          <a:noFill/>
          <a:ln w="25400" cap="flat" cmpd="sng" algn="ctr">
            <a:solidFill>
              <a:srgbClr val="BA2A12"/>
            </a:solidFill>
            <a:prstDash val="solid"/>
            <a:round/>
            <a:headEnd type="none" w="med" len="med"/>
            <a:tailEnd type="arrow"/>
          </a:ln>
          <a:effectLst/>
        </p:spPr>
      </p:cxnSp>
      <p:sp>
        <p:nvSpPr>
          <p:cNvPr id="274" name="Oval 273"/>
          <p:cNvSpPr/>
          <p:nvPr/>
        </p:nvSpPr>
        <p:spPr bwMode="auto">
          <a:xfrm>
            <a:off x="3683650" y="2305463"/>
            <a:ext cx="83989" cy="79990"/>
          </a:xfrm>
          <a:prstGeom prst="ellipse">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5" name="Straight Arrow Connector 274"/>
          <p:cNvCxnSpPr>
            <a:stCxn id="274" idx="0"/>
            <a:endCxn id="276" idx="4"/>
          </p:cNvCxnSpPr>
          <p:nvPr/>
        </p:nvCxnSpPr>
        <p:spPr bwMode="auto">
          <a:xfrm flipV="1">
            <a:off x="3725644" y="2145484"/>
            <a:ext cx="3999" cy="159979"/>
          </a:xfrm>
          <a:prstGeom prst="straightConnector1">
            <a:avLst/>
          </a:prstGeom>
          <a:noFill/>
          <a:ln w="25400" cap="flat" cmpd="sng" algn="ctr">
            <a:solidFill>
              <a:srgbClr val="660066"/>
            </a:solidFill>
            <a:prstDash val="solid"/>
            <a:round/>
            <a:headEnd type="none" w="med" len="med"/>
            <a:tailEnd type="arrow"/>
          </a:ln>
          <a:effectLst/>
        </p:spPr>
      </p:cxnSp>
      <p:sp>
        <p:nvSpPr>
          <p:cNvPr id="276" name="Oval 275"/>
          <p:cNvSpPr/>
          <p:nvPr/>
        </p:nvSpPr>
        <p:spPr bwMode="auto">
          <a:xfrm>
            <a:off x="3687649" y="2065494"/>
            <a:ext cx="83989" cy="79990"/>
          </a:xfrm>
          <a:prstGeom prst="ellipse">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7" name="Straight Arrow Connector 276"/>
          <p:cNvCxnSpPr>
            <a:stCxn id="276" idx="0"/>
            <a:endCxn id="278" idx="4"/>
          </p:cNvCxnSpPr>
          <p:nvPr/>
        </p:nvCxnSpPr>
        <p:spPr bwMode="auto">
          <a:xfrm flipH="1" flipV="1">
            <a:off x="3725644" y="1932178"/>
            <a:ext cx="3999" cy="133316"/>
          </a:xfrm>
          <a:prstGeom prst="straightConnector1">
            <a:avLst/>
          </a:prstGeom>
          <a:noFill/>
          <a:ln w="25400" cap="flat" cmpd="sng" algn="ctr">
            <a:solidFill>
              <a:srgbClr val="660066"/>
            </a:solidFill>
            <a:prstDash val="solid"/>
            <a:round/>
            <a:headEnd type="none" w="med" len="med"/>
            <a:tailEnd type="arrow"/>
          </a:ln>
          <a:effectLst/>
        </p:spPr>
      </p:cxnSp>
      <p:sp>
        <p:nvSpPr>
          <p:cNvPr id="278" name="Oval 277"/>
          <p:cNvSpPr/>
          <p:nvPr/>
        </p:nvSpPr>
        <p:spPr bwMode="auto">
          <a:xfrm>
            <a:off x="3683650" y="1852188"/>
            <a:ext cx="83989" cy="79990"/>
          </a:xfrm>
          <a:prstGeom prst="ellipse">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9" name="Straight Arrow Connector 278"/>
          <p:cNvCxnSpPr>
            <a:stCxn id="278" idx="0"/>
            <a:endCxn id="280" idx="4"/>
          </p:cNvCxnSpPr>
          <p:nvPr/>
        </p:nvCxnSpPr>
        <p:spPr bwMode="auto">
          <a:xfrm flipV="1">
            <a:off x="3725644" y="1692208"/>
            <a:ext cx="0" cy="159979"/>
          </a:xfrm>
          <a:prstGeom prst="straightConnector1">
            <a:avLst/>
          </a:prstGeom>
          <a:noFill/>
          <a:ln w="25400" cap="flat" cmpd="sng" algn="ctr">
            <a:solidFill>
              <a:srgbClr val="660066"/>
            </a:solidFill>
            <a:prstDash val="solid"/>
            <a:round/>
            <a:headEnd type="none" w="med" len="med"/>
            <a:tailEnd type="arrow"/>
          </a:ln>
          <a:effectLst/>
        </p:spPr>
      </p:cxnSp>
      <p:sp>
        <p:nvSpPr>
          <p:cNvPr id="280" name="Oval 279"/>
          <p:cNvSpPr/>
          <p:nvPr/>
        </p:nvSpPr>
        <p:spPr bwMode="auto">
          <a:xfrm>
            <a:off x="3683650" y="1612219"/>
            <a:ext cx="83989" cy="79990"/>
          </a:xfrm>
          <a:prstGeom prst="ellipse">
            <a:avLst/>
          </a:prstGeom>
          <a:solidFill>
            <a:srgbClr val="660066"/>
          </a:solidFill>
          <a:ln w="9525" cap="flat" cmpd="sng" algn="ctr">
            <a:solidFill>
              <a:srgbClr val="66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81" name="Straight Arrow Connector 280"/>
          <p:cNvCxnSpPr>
            <a:stCxn id="280" idx="0"/>
            <a:endCxn id="257" idx="0"/>
          </p:cNvCxnSpPr>
          <p:nvPr/>
        </p:nvCxnSpPr>
        <p:spPr bwMode="auto">
          <a:xfrm flipV="1">
            <a:off x="3725645" y="1452239"/>
            <a:ext cx="11906" cy="159980"/>
          </a:xfrm>
          <a:prstGeom prst="straightConnector1">
            <a:avLst/>
          </a:prstGeom>
          <a:noFill/>
          <a:ln w="25400" cap="flat" cmpd="sng" algn="ctr">
            <a:solidFill>
              <a:srgbClr val="660066"/>
            </a:solidFill>
            <a:prstDash val="solid"/>
            <a:round/>
            <a:headEnd type="none" w="med" len="med"/>
            <a:tailEnd type="arrow"/>
          </a:ln>
          <a:effectLst/>
        </p:spPr>
      </p:cxnSp>
      <p:cxnSp>
        <p:nvCxnSpPr>
          <p:cNvPr id="282" name="Straight Arrow Connector 281"/>
          <p:cNvCxnSpPr>
            <a:stCxn id="285" idx="0"/>
            <a:endCxn id="286" idx="4"/>
          </p:cNvCxnSpPr>
          <p:nvPr/>
        </p:nvCxnSpPr>
        <p:spPr bwMode="auto">
          <a:xfrm flipV="1">
            <a:off x="4262908" y="3105360"/>
            <a:ext cx="3999" cy="159979"/>
          </a:xfrm>
          <a:prstGeom prst="straightConnector1">
            <a:avLst/>
          </a:prstGeom>
          <a:noFill/>
          <a:ln w="25400" cap="flat" cmpd="sng" algn="ctr">
            <a:solidFill>
              <a:srgbClr val="0033CC"/>
            </a:solidFill>
            <a:prstDash val="solid"/>
            <a:round/>
            <a:headEnd type="none" w="med" len="med"/>
            <a:tailEnd type="arrow"/>
          </a:ln>
          <a:effectLst/>
        </p:spPr>
      </p:cxnSp>
      <p:cxnSp>
        <p:nvCxnSpPr>
          <p:cNvPr id="283" name="Straight Arrow Connector 282"/>
          <p:cNvCxnSpPr>
            <a:stCxn id="286" idx="0"/>
            <a:endCxn id="287" idx="4"/>
          </p:cNvCxnSpPr>
          <p:nvPr/>
        </p:nvCxnSpPr>
        <p:spPr bwMode="auto">
          <a:xfrm flipH="1" flipV="1">
            <a:off x="4262908" y="2892054"/>
            <a:ext cx="3999" cy="133316"/>
          </a:xfrm>
          <a:prstGeom prst="straightConnector1">
            <a:avLst/>
          </a:prstGeom>
          <a:noFill/>
          <a:ln w="25400" cap="flat" cmpd="sng" algn="ctr">
            <a:solidFill>
              <a:srgbClr val="0033CC"/>
            </a:solidFill>
            <a:prstDash val="solid"/>
            <a:round/>
            <a:headEnd type="none" w="med" len="med"/>
            <a:tailEnd type="arrow"/>
          </a:ln>
          <a:effectLst/>
        </p:spPr>
      </p:cxnSp>
      <p:cxnSp>
        <p:nvCxnSpPr>
          <p:cNvPr id="284" name="Straight Arrow Connector 283"/>
          <p:cNvCxnSpPr>
            <a:stCxn id="287" idx="0"/>
            <a:endCxn id="288" idx="4"/>
          </p:cNvCxnSpPr>
          <p:nvPr/>
        </p:nvCxnSpPr>
        <p:spPr bwMode="auto">
          <a:xfrm flipV="1">
            <a:off x="4262908" y="2652085"/>
            <a:ext cx="0" cy="159979"/>
          </a:xfrm>
          <a:prstGeom prst="straightConnector1">
            <a:avLst/>
          </a:prstGeom>
          <a:noFill/>
          <a:ln w="25400" cap="flat" cmpd="sng" algn="ctr">
            <a:solidFill>
              <a:srgbClr val="0033CC"/>
            </a:solidFill>
            <a:prstDash val="solid"/>
            <a:round/>
            <a:headEnd type="none" w="med" len="med"/>
            <a:tailEnd type="arrow"/>
          </a:ln>
          <a:effectLst/>
        </p:spPr>
      </p:cxnSp>
      <p:sp>
        <p:nvSpPr>
          <p:cNvPr id="285" name="Oval 284"/>
          <p:cNvSpPr/>
          <p:nvPr/>
        </p:nvSpPr>
        <p:spPr bwMode="auto">
          <a:xfrm>
            <a:off x="4220914" y="3265340"/>
            <a:ext cx="83989" cy="79990"/>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286" name="Oval 285"/>
          <p:cNvSpPr/>
          <p:nvPr/>
        </p:nvSpPr>
        <p:spPr bwMode="auto">
          <a:xfrm>
            <a:off x="4224913" y="3025371"/>
            <a:ext cx="83989" cy="79990"/>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287" name="Oval 286"/>
          <p:cNvSpPr/>
          <p:nvPr/>
        </p:nvSpPr>
        <p:spPr bwMode="auto">
          <a:xfrm>
            <a:off x="4220914" y="2812065"/>
            <a:ext cx="83989" cy="79990"/>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288" name="Oval 287"/>
          <p:cNvSpPr/>
          <p:nvPr/>
        </p:nvSpPr>
        <p:spPr bwMode="auto">
          <a:xfrm>
            <a:off x="4220914" y="2572096"/>
            <a:ext cx="83989" cy="79990"/>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89" name="Straight Arrow Connector 288"/>
          <p:cNvCxnSpPr>
            <a:stCxn id="288" idx="0"/>
            <a:endCxn id="267" idx="4"/>
          </p:cNvCxnSpPr>
          <p:nvPr/>
        </p:nvCxnSpPr>
        <p:spPr bwMode="auto">
          <a:xfrm flipV="1">
            <a:off x="4262908" y="2412116"/>
            <a:ext cx="2667" cy="159979"/>
          </a:xfrm>
          <a:prstGeom prst="straightConnector1">
            <a:avLst/>
          </a:prstGeom>
          <a:noFill/>
          <a:ln w="25400" cap="flat" cmpd="sng" algn="ctr">
            <a:solidFill>
              <a:srgbClr val="0033CC"/>
            </a:solidFill>
            <a:prstDash val="solid"/>
            <a:round/>
            <a:headEnd type="none" w="med" len="med"/>
            <a:tailEnd type="arrow"/>
          </a:ln>
          <a:effectLst/>
        </p:spPr>
      </p:cxnSp>
      <p:sp>
        <p:nvSpPr>
          <p:cNvPr id="290" name="Oval 289"/>
          <p:cNvSpPr/>
          <p:nvPr/>
        </p:nvSpPr>
        <p:spPr bwMode="auto">
          <a:xfrm>
            <a:off x="5503276" y="3718615"/>
            <a:ext cx="83989" cy="79990"/>
          </a:xfrm>
          <a:prstGeom prst="ellipse">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1" name="Straight Arrow Connector 290"/>
          <p:cNvCxnSpPr>
            <a:stCxn id="290" idx="0"/>
            <a:endCxn id="292" idx="4"/>
          </p:cNvCxnSpPr>
          <p:nvPr/>
        </p:nvCxnSpPr>
        <p:spPr bwMode="auto">
          <a:xfrm flipV="1">
            <a:off x="5545270" y="3558636"/>
            <a:ext cx="3999" cy="159979"/>
          </a:xfrm>
          <a:prstGeom prst="straightConnector1">
            <a:avLst/>
          </a:prstGeom>
          <a:noFill/>
          <a:ln w="25400" cap="flat" cmpd="sng" algn="ctr">
            <a:solidFill>
              <a:srgbClr val="008000"/>
            </a:solidFill>
            <a:prstDash val="solid"/>
            <a:round/>
            <a:headEnd type="none" w="med" len="med"/>
            <a:tailEnd type="arrow"/>
          </a:ln>
          <a:effectLst/>
        </p:spPr>
      </p:cxnSp>
      <p:sp>
        <p:nvSpPr>
          <p:cNvPr id="292" name="Oval 291"/>
          <p:cNvSpPr/>
          <p:nvPr/>
        </p:nvSpPr>
        <p:spPr bwMode="auto">
          <a:xfrm>
            <a:off x="5507275" y="3478646"/>
            <a:ext cx="83989" cy="79990"/>
          </a:xfrm>
          <a:prstGeom prst="ellipse">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3" name="Straight Arrow Connector 292"/>
          <p:cNvCxnSpPr>
            <a:stCxn id="292" idx="0"/>
            <a:endCxn id="294" idx="4"/>
          </p:cNvCxnSpPr>
          <p:nvPr/>
        </p:nvCxnSpPr>
        <p:spPr bwMode="auto">
          <a:xfrm flipH="1" flipV="1">
            <a:off x="5545270" y="3345330"/>
            <a:ext cx="3999" cy="133316"/>
          </a:xfrm>
          <a:prstGeom prst="straightConnector1">
            <a:avLst/>
          </a:prstGeom>
          <a:noFill/>
          <a:ln w="25400" cap="flat" cmpd="sng" algn="ctr">
            <a:solidFill>
              <a:srgbClr val="008000"/>
            </a:solidFill>
            <a:prstDash val="solid"/>
            <a:round/>
            <a:headEnd type="none" w="med" len="med"/>
            <a:tailEnd type="arrow"/>
          </a:ln>
          <a:effectLst/>
        </p:spPr>
      </p:cxnSp>
      <p:sp>
        <p:nvSpPr>
          <p:cNvPr id="294" name="Oval 293"/>
          <p:cNvSpPr/>
          <p:nvPr/>
        </p:nvSpPr>
        <p:spPr bwMode="auto">
          <a:xfrm>
            <a:off x="5503276" y="3265340"/>
            <a:ext cx="83989" cy="79990"/>
          </a:xfrm>
          <a:prstGeom prst="ellipse">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5" name="Straight Arrow Connector 294"/>
          <p:cNvCxnSpPr>
            <a:stCxn id="294" idx="0"/>
            <a:endCxn id="296" idx="4"/>
          </p:cNvCxnSpPr>
          <p:nvPr/>
        </p:nvCxnSpPr>
        <p:spPr bwMode="auto">
          <a:xfrm flipV="1">
            <a:off x="5545270" y="3105360"/>
            <a:ext cx="0" cy="159979"/>
          </a:xfrm>
          <a:prstGeom prst="straightConnector1">
            <a:avLst/>
          </a:prstGeom>
          <a:noFill/>
          <a:ln w="25400" cap="flat" cmpd="sng" algn="ctr">
            <a:solidFill>
              <a:srgbClr val="008000"/>
            </a:solidFill>
            <a:prstDash val="solid"/>
            <a:round/>
            <a:headEnd type="none" w="med" len="med"/>
            <a:tailEnd type="arrow"/>
          </a:ln>
          <a:effectLst/>
        </p:spPr>
      </p:cxnSp>
      <p:sp>
        <p:nvSpPr>
          <p:cNvPr id="296" name="Oval 295"/>
          <p:cNvSpPr/>
          <p:nvPr/>
        </p:nvSpPr>
        <p:spPr bwMode="auto">
          <a:xfrm>
            <a:off x="5503276" y="3025371"/>
            <a:ext cx="83989" cy="79990"/>
          </a:xfrm>
          <a:prstGeom prst="ellipse">
            <a:avLst/>
          </a:prstGeom>
          <a:solidFill>
            <a:srgbClr val="008000"/>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7" name="Straight Arrow Connector 296"/>
          <p:cNvCxnSpPr>
            <a:stCxn id="296" idx="0"/>
          </p:cNvCxnSpPr>
          <p:nvPr/>
        </p:nvCxnSpPr>
        <p:spPr bwMode="auto">
          <a:xfrm flipH="1" flipV="1">
            <a:off x="5521274" y="2892054"/>
            <a:ext cx="23996" cy="133316"/>
          </a:xfrm>
          <a:prstGeom prst="straightConnector1">
            <a:avLst/>
          </a:prstGeom>
          <a:noFill/>
          <a:ln w="25400" cap="flat" cmpd="sng" algn="ctr">
            <a:solidFill>
              <a:srgbClr val="008000"/>
            </a:solidFill>
            <a:prstDash val="solid"/>
            <a:round/>
            <a:headEnd type="none" w="med" len="med"/>
            <a:tailEnd type="arrow"/>
          </a:ln>
          <a:effectLst/>
        </p:spPr>
      </p:cxnSp>
      <p:sp>
        <p:nvSpPr>
          <p:cNvPr id="298" name="Oval 297"/>
          <p:cNvSpPr/>
          <p:nvPr/>
        </p:nvSpPr>
        <p:spPr bwMode="auto">
          <a:xfrm>
            <a:off x="6031454" y="2758738"/>
            <a:ext cx="83989" cy="79990"/>
          </a:xfrm>
          <a:prstGeom prst="ellipse">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9" name="Straight Arrow Connector 298"/>
          <p:cNvCxnSpPr>
            <a:stCxn id="298" idx="0"/>
            <a:endCxn id="300" idx="4"/>
          </p:cNvCxnSpPr>
          <p:nvPr/>
        </p:nvCxnSpPr>
        <p:spPr bwMode="auto">
          <a:xfrm flipV="1">
            <a:off x="6073448" y="2598759"/>
            <a:ext cx="3999" cy="159979"/>
          </a:xfrm>
          <a:prstGeom prst="straightConnector1">
            <a:avLst/>
          </a:prstGeom>
          <a:noFill/>
          <a:ln w="25400" cap="flat" cmpd="sng" algn="ctr">
            <a:solidFill>
              <a:srgbClr val="FF6600"/>
            </a:solidFill>
            <a:prstDash val="solid"/>
            <a:round/>
            <a:headEnd type="none" w="med" len="med"/>
            <a:tailEnd type="arrow"/>
          </a:ln>
          <a:effectLst/>
        </p:spPr>
      </p:cxnSp>
      <p:sp>
        <p:nvSpPr>
          <p:cNvPr id="300" name="Oval 299"/>
          <p:cNvSpPr/>
          <p:nvPr/>
        </p:nvSpPr>
        <p:spPr bwMode="auto">
          <a:xfrm>
            <a:off x="6035453" y="2518769"/>
            <a:ext cx="83989" cy="79990"/>
          </a:xfrm>
          <a:prstGeom prst="ellipse">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1" name="Straight Arrow Connector 300"/>
          <p:cNvCxnSpPr>
            <a:stCxn id="300" idx="0"/>
            <a:endCxn id="302" idx="4"/>
          </p:cNvCxnSpPr>
          <p:nvPr/>
        </p:nvCxnSpPr>
        <p:spPr bwMode="auto">
          <a:xfrm flipH="1" flipV="1">
            <a:off x="6073448" y="2385453"/>
            <a:ext cx="3999" cy="133316"/>
          </a:xfrm>
          <a:prstGeom prst="straightConnector1">
            <a:avLst/>
          </a:prstGeom>
          <a:noFill/>
          <a:ln w="25400" cap="flat" cmpd="sng" algn="ctr">
            <a:solidFill>
              <a:srgbClr val="FF6600"/>
            </a:solidFill>
            <a:prstDash val="solid"/>
            <a:round/>
            <a:headEnd type="none" w="med" len="med"/>
            <a:tailEnd type="arrow"/>
          </a:ln>
          <a:effectLst/>
        </p:spPr>
      </p:cxnSp>
      <p:sp>
        <p:nvSpPr>
          <p:cNvPr id="302" name="Oval 301"/>
          <p:cNvSpPr/>
          <p:nvPr/>
        </p:nvSpPr>
        <p:spPr bwMode="auto">
          <a:xfrm>
            <a:off x="6031454" y="2305463"/>
            <a:ext cx="83989" cy="79990"/>
          </a:xfrm>
          <a:prstGeom prst="ellipse">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3" name="Straight Arrow Connector 302"/>
          <p:cNvCxnSpPr>
            <a:stCxn id="302" idx="0"/>
            <a:endCxn id="304" idx="4"/>
          </p:cNvCxnSpPr>
          <p:nvPr/>
        </p:nvCxnSpPr>
        <p:spPr bwMode="auto">
          <a:xfrm flipV="1">
            <a:off x="6073448" y="2145484"/>
            <a:ext cx="0" cy="159979"/>
          </a:xfrm>
          <a:prstGeom prst="straightConnector1">
            <a:avLst/>
          </a:prstGeom>
          <a:noFill/>
          <a:ln w="25400" cap="flat" cmpd="sng" algn="ctr">
            <a:solidFill>
              <a:srgbClr val="FF6600"/>
            </a:solidFill>
            <a:prstDash val="solid"/>
            <a:round/>
            <a:headEnd type="none" w="med" len="med"/>
            <a:tailEnd type="arrow"/>
          </a:ln>
          <a:effectLst/>
        </p:spPr>
      </p:cxnSp>
      <p:sp>
        <p:nvSpPr>
          <p:cNvPr id="304" name="Oval 303"/>
          <p:cNvSpPr/>
          <p:nvPr/>
        </p:nvSpPr>
        <p:spPr bwMode="auto">
          <a:xfrm>
            <a:off x="6031454" y="2065494"/>
            <a:ext cx="83989" cy="79990"/>
          </a:xfrm>
          <a:prstGeom prst="ellipse">
            <a:avLst/>
          </a:prstGeom>
          <a:solidFill>
            <a:srgbClr val="FF6600"/>
          </a:solidFill>
          <a:ln w="9525" cap="flat" cmpd="sng" algn="ctr">
            <a:solidFill>
              <a:srgbClr val="FF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5" name="Straight Arrow Connector 304"/>
          <p:cNvCxnSpPr>
            <a:stCxn id="304" idx="0"/>
          </p:cNvCxnSpPr>
          <p:nvPr/>
        </p:nvCxnSpPr>
        <p:spPr bwMode="auto">
          <a:xfrm flipH="1" flipV="1">
            <a:off x="6049452" y="1905514"/>
            <a:ext cx="23996" cy="159979"/>
          </a:xfrm>
          <a:prstGeom prst="straightConnector1">
            <a:avLst/>
          </a:prstGeom>
          <a:noFill/>
          <a:ln w="25400" cap="flat" cmpd="sng" algn="ctr">
            <a:solidFill>
              <a:srgbClr val="FF6600"/>
            </a:solidFill>
            <a:prstDash val="solid"/>
            <a:round/>
            <a:headEnd type="none" w="med" len="med"/>
            <a:tailEnd type="arrow"/>
          </a:ln>
          <a:effectLst/>
        </p:spPr>
      </p:cxnSp>
      <p:cxnSp>
        <p:nvCxnSpPr>
          <p:cNvPr id="306" name="Straight Connector 305"/>
          <p:cNvCxnSpPr/>
          <p:nvPr/>
        </p:nvCxnSpPr>
        <p:spPr bwMode="auto">
          <a:xfrm flipV="1">
            <a:off x="4920194" y="2358790"/>
            <a:ext cx="226638" cy="506602"/>
          </a:xfrm>
          <a:prstGeom prst="line">
            <a:avLst/>
          </a:prstGeom>
          <a:noFill/>
          <a:ln w="12700" cap="flat" cmpd="sng" algn="ctr">
            <a:solidFill>
              <a:schemeClr val="tx1"/>
            </a:solidFill>
            <a:prstDash val="solid"/>
            <a:round/>
            <a:headEnd type="none" w="med" len="med"/>
            <a:tailEnd type="none" w="med" len="med"/>
          </a:ln>
          <a:effectLst/>
        </p:spPr>
      </p:cxnSp>
      <p:cxnSp>
        <p:nvCxnSpPr>
          <p:cNvPr id="307" name="Straight Connector 306"/>
          <p:cNvCxnSpPr/>
          <p:nvPr/>
        </p:nvCxnSpPr>
        <p:spPr bwMode="auto">
          <a:xfrm flipH="1" flipV="1">
            <a:off x="4800210" y="1878851"/>
            <a:ext cx="346622" cy="479938"/>
          </a:xfrm>
          <a:prstGeom prst="line">
            <a:avLst/>
          </a:prstGeom>
          <a:noFill/>
          <a:ln w="12700" cap="flat" cmpd="sng" algn="ctr">
            <a:solidFill>
              <a:schemeClr val="tx1"/>
            </a:solidFill>
            <a:prstDash val="solid"/>
            <a:round/>
            <a:headEnd type="none" w="med" len="med"/>
            <a:tailEnd type="none" w="med" len="med"/>
          </a:ln>
          <a:effectLst/>
        </p:spPr>
      </p:cxnSp>
      <p:cxnSp>
        <p:nvCxnSpPr>
          <p:cNvPr id="308" name="Straight Connector 307"/>
          <p:cNvCxnSpPr/>
          <p:nvPr/>
        </p:nvCxnSpPr>
        <p:spPr bwMode="auto">
          <a:xfrm flipV="1">
            <a:off x="4800210" y="1425576"/>
            <a:ext cx="399949" cy="453275"/>
          </a:xfrm>
          <a:prstGeom prst="line">
            <a:avLst/>
          </a:prstGeom>
          <a:noFill/>
          <a:ln w="12700" cap="flat" cmpd="sng" algn="ctr">
            <a:solidFill>
              <a:schemeClr val="tx1"/>
            </a:solidFill>
            <a:prstDash val="solid"/>
            <a:round/>
            <a:headEnd type="none" w="med" len="med"/>
            <a:tailEnd type="none" w="med" len="med"/>
          </a:ln>
          <a:effectLst/>
        </p:spPr>
      </p:cxnSp>
      <p:cxnSp>
        <p:nvCxnSpPr>
          <p:cNvPr id="309" name="Straight Connector 308"/>
          <p:cNvCxnSpPr/>
          <p:nvPr/>
        </p:nvCxnSpPr>
        <p:spPr bwMode="auto">
          <a:xfrm flipH="1" flipV="1">
            <a:off x="4834168" y="945638"/>
            <a:ext cx="373285" cy="479938"/>
          </a:xfrm>
          <a:prstGeom prst="line">
            <a:avLst/>
          </a:prstGeom>
          <a:noFill/>
          <a:ln w="12700" cap="flat" cmpd="sng" algn="ctr">
            <a:solidFill>
              <a:schemeClr val="tx1"/>
            </a:solidFill>
            <a:prstDash val="solid"/>
            <a:round/>
            <a:headEnd type="none" w="med" len="med"/>
            <a:tailEnd type="none" w="med" len="med"/>
          </a:ln>
          <a:effectLst/>
        </p:spPr>
      </p:cxnSp>
      <p:sp>
        <p:nvSpPr>
          <p:cNvPr id="310" name="Oval 309"/>
          <p:cNvSpPr/>
          <p:nvPr/>
        </p:nvSpPr>
        <p:spPr bwMode="auto">
          <a:xfrm>
            <a:off x="4834168" y="2838728"/>
            <a:ext cx="195975" cy="186643"/>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nvGrpSpPr>
          <p:cNvPr id="5" name="Group 310"/>
          <p:cNvGrpSpPr/>
          <p:nvPr/>
        </p:nvGrpSpPr>
        <p:grpSpPr>
          <a:xfrm>
            <a:off x="4858795" y="1345586"/>
            <a:ext cx="464644" cy="480609"/>
            <a:chOff x="4806234" y="2060848"/>
            <a:chExt cx="627419" cy="648977"/>
          </a:xfrm>
        </p:grpSpPr>
        <p:sp>
          <p:nvSpPr>
            <p:cNvPr id="312" name="Oval 311"/>
            <p:cNvSpPr/>
            <p:nvPr/>
          </p:nvSpPr>
          <p:spPr bwMode="auto">
            <a:xfrm>
              <a:off x="5169024" y="2060848"/>
              <a:ext cx="264629" cy="252028"/>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13" name="Straight Arrow Connector 312"/>
            <p:cNvCxnSpPr>
              <a:endCxn id="312" idx="3"/>
            </p:cNvCxnSpPr>
            <p:nvPr/>
          </p:nvCxnSpPr>
          <p:spPr bwMode="auto">
            <a:xfrm flipV="1">
              <a:off x="4806234" y="2275967"/>
              <a:ext cx="401544" cy="433858"/>
            </a:xfrm>
            <a:prstGeom prst="straightConnector1">
              <a:avLst/>
            </a:prstGeom>
            <a:noFill/>
            <a:ln w="38100" cap="flat" cmpd="sng" algn="ctr">
              <a:solidFill>
                <a:srgbClr val="BA2A12"/>
              </a:solidFill>
              <a:prstDash val="solid"/>
              <a:round/>
              <a:headEnd type="none" w="med" len="med"/>
              <a:tailEnd type="arrow"/>
            </a:ln>
            <a:effectLst/>
          </p:spPr>
        </p:cxnSp>
      </p:grpSp>
      <p:grpSp>
        <p:nvGrpSpPr>
          <p:cNvPr id="7" name="Group 313"/>
          <p:cNvGrpSpPr/>
          <p:nvPr/>
        </p:nvGrpSpPr>
        <p:grpSpPr>
          <a:xfrm>
            <a:off x="4708852" y="838314"/>
            <a:ext cx="440017" cy="534605"/>
            <a:chOff x="4580359" y="1412776"/>
            <a:chExt cx="594165" cy="721890"/>
          </a:xfrm>
        </p:grpSpPr>
        <p:sp>
          <p:nvSpPr>
            <p:cNvPr id="315" name="Oval 314"/>
            <p:cNvSpPr/>
            <p:nvPr/>
          </p:nvSpPr>
          <p:spPr bwMode="auto">
            <a:xfrm>
              <a:off x="4580359" y="1412776"/>
              <a:ext cx="264629" cy="252028"/>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16" name="Straight Arrow Connector 315"/>
            <p:cNvCxnSpPr>
              <a:stCxn id="312" idx="1"/>
              <a:endCxn id="315" idx="5"/>
            </p:cNvCxnSpPr>
            <p:nvPr/>
          </p:nvCxnSpPr>
          <p:spPr bwMode="auto">
            <a:xfrm flipH="1" flipV="1">
              <a:off x="4806234" y="1627895"/>
              <a:ext cx="368290" cy="506771"/>
            </a:xfrm>
            <a:prstGeom prst="straightConnector1">
              <a:avLst/>
            </a:prstGeom>
            <a:noFill/>
            <a:ln w="38100" cap="flat" cmpd="sng" algn="ctr">
              <a:solidFill>
                <a:srgbClr val="BA2A12"/>
              </a:solidFill>
              <a:prstDash val="solid"/>
              <a:round/>
              <a:headEnd type="none" w="med" len="med"/>
              <a:tailEnd type="arrow"/>
            </a:ln>
            <a:effectLst/>
          </p:spPr>
        </p:cxnSp>
      </p:grpSp>
      <p:grpSp>
        <p:nvGrpSpPr>
          <p:cNvPr id="8" name="Group 318"/>
          <p:cNvGrpSpPr/>
          <p:nvPr/>
        </p:nvGrpSpPr>
        <p:grpSpPr>
          <a:xfrm>
            <a:off x="4932156" y="2278800"/>
            <a:ext cx="355287" cy="559928"/>
            <a:chOff x="4905295" y="3320988"/>
            <a:chExt cx="479753" cy="756084"/>
          </a:xfrm>
        </p:grpSpPr>
        <p:sp>
          <p:nvSpPr>
            <p:cNvPr id="320" name="Oval 319"/>
            <p:cNvSpPr/>
            <p:nvPr/>
          </p:nvSpPr>
          <p:spPr bwMode="auto">
            <a:xfrm>
              <a:off x="5120419" y="3320988"/>
              <a:ext cx="264629" cy="252028"/>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21" name="Straight Arrow Connector 320"/>
            <p:cNvCxnSpPr>
              <a:endCxn id="320" idx="3"/>
            </p:cNvCxnSpPr>
            <p:nvPr/>
          </p:nvCxnSpPr>
          <p:spPr bwMode="auto">
            <a:xfrm flipV="1">
              <a:off x="4905295" y="3536107"/>
              <a:ext cx="253878" cy="540965"/>
            </a:xfrm>
            <a:prstGeom prst="straightConnector1">
              <a:avLst/>
            </a:prstGeom>
            <a:noFill/>
            <a:ln w="38100" cap="flat" cmpd="sng" algn="ctr">
              <a:solidFill>
                <a:srgbClr val="BA2A12"/>
              </a:solidFill>
              <a:prstDash val="solid"/>
              <a:round/>
              <a:headEnd type="none" w="med" len="med"/>
              <a:tailEnd type="arrow"/>
            </a:ln>
            <a:effectLst/>
          </p:spPr>
        </p:cxnSp>
      </p:grpSp>
      <p:grpSp>
        <p:nvGrpSpPr>
          <p:cNvPr id="9" name="Group 321"/>
          <p:cNvGrpSpPr/>
          <p:nvPr/>
        </p:nvGrpSpPr>
        <p:grpSpPr>
          <a:xfrm>
            <a:off x="4691520" y="1798861"/>
            <a:ext cx="428648" cy="507272"/>
            <a:chOff x="4580359" y="2672916"/>
            <a:chExt cx="578814" cy="684981"/>
          </a:xfrm>
        </p:grpSpPr>
        <p:sp>
          <p:nvSpPr>
            <p:cNvPr id="323" name="Oval 322"/>
            <p:cNvSpPr/>
            <p:nvPr/>
          </p:nvSpPr>
          <p:spPr bwMode="auto">
            <a:xfrm>
              <a:off x="4580359" y="2672916"/>
              <a:ext cx="264629" cy="252028"/>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24" name="Straight Arrow Connector 323"/>
            <p:cNvCxnSpPr>
              <a:stCxn id="320" idx="1"/>
              <a:endCxn id="323" idx="5"/>
            </p:cNvCxnSpPr>
            <p:nvPr/>
          </p:nvCxnSpPr>
          <p:spPr bwMode="auto">
            <a:xfrm flipH="1" flipV="1">
              <a:off x="4806234" y="2888035"/>
              <a:ext cx="352939" cy="469862"/>
            </a:xfrm>
            <a:prstGeom prst="straightConnector1">
              <a:avLst/>
            </a:prstGeom>
            <a:noFill/>
            <a:ln w="38100" cap="flat" cmpd="sng" algn="ctr">
              <a:solidFill>
                <a:srgbClr val="BA2A12"/>
              </a:solidFill>
              <a:prstDash val="solid"/>
              <a:round/>
              <a:headEnd type="none" w="med" len="med"/>
              <a:tailEnd type="arrow"/>
            </a:ln>
            <a:effectLst/>
          </p:spPr>
        </p:cxnSp>
      </p:grpSp>
      <p:grpSp>
        <p:nvGrpSpPr>
          <p:cNvPr id="10" name="Group 324"/>
          <p:cNvGrpSpPr/>
          <p:nvPr/>
        </p:nvGrpSpPr>
        <p:grpSpPr>
          <a:xfrm>
            <a:off x="4334862" y="1802012"/>
            <a:ext cx="551893" cy="450795"/>
            <a:chOff x="4639814" y="3320988"/>
            <a:chExt cx="745234" cy="608719"/>
          </a:xfrm>
          <a:solidFill>
            <a:srgbClr val="0033CC"/>
          </a:solidFill>
        </p:grpSpPr>
        <p:sp>
          <p:nvSpPr>
            <p:cNvPr id="326" name="Oval 325"/>
            <p:cNvSpPr/>
            <p:nvPr/>
          </p:nvSpPr>
          <p:spPr bwMode="auto">
            <a:xfrm>
              <a:off x="5120419" y="3320988"/>
              <a:ext cx="264629" cy="252028"/>
            </a:xfrm>
            <a:prstGeom prst="ellipse">
              <a:avLst/>
            </a:prstGeom>
            <a:grp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27" name="Straight Arrow Connector 326"/>
            <p:cNvCxnSpPr>
              <a:endCxn id="326" idx="3"/>
            </p:cNvCxnSpPr>
            <p:nvPr/>
          </p:nvCxnSpPr>
          <p:spPr bwMode="auto">
            <a:xfrm flipV="1">
              <a:off x="4639814" y="3536107"/>
              <a:ext cx="519359" cy="393600"/>
            </a:xfrm>
            <a:prstGeom prst="straightConnector1">
              <a:avLst/>
            </a:prstGeom>
            <a:grpFill/>
            <a:ln w="38100" cap="flat" cmpd="sng" algn="ctr">
              <a:solidFill>
                <a:srgbClr val="0033CC"/>
              </a:solidFill>
              <a:prstDash val="solid"/>
              <a:round/>
              <a:headEnd type="none" w="med" len="med"/>
              <a:tailEnd type="arrow"/>
            </a:ln>
            <a:effectLst/>
          </p:spPr>
        </p:cxnSp>
      </p:grpSp>
      <p:grpSp>
        <p:nvGrpSpPr>
          <p:cNvPr id="11" name="Group 327"/>
          <p:cNvGrpSpPr/>
          <p:nvPr/>
        </p:nvGrpSpPr>
        <p:grpSpPr>
          <a:xfrm>
            <a:off x="5086693" y="2278800"/>
            <a:ext cx="416093" cy="453945"/>
            <a:chOff x="4574009" y="2672916"/>
            <a:chExt cx="561860" cy="612973"/>
          </a:xfrm>
          <a:solidFill>
            <a:srgbClr val="008000"/>
          </a:solidFill>
        </p:grpSpPr>
        <p:sp>
          <p:nvSpPr>
            <p:cNvPr id="329" name="Oval 328"/>
            <p:cNvSpPr/>
            <p:nvPr/>
          </p:nvSpPr>
          <p:spPr bwMode="auto">
            <a:xfrm>
              <a:off x="4574009" y="2672916"/>
              <a:ext cx="264629" cy="252028"/>
            </a:xfrm>
            <a:prstGeom prst="ellipse">
              <a:avLst/>
            </a:prstGeom>
            <a:grp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30" name="Straight Arrow Connector 329"/>
            <p:cNvCxnSpPr>
              <a:endCxn id="329" idx="5"/>
            </p:cNvCxnSpPr>
            <p:nvPr/>
          </p:nvCxnSpPr>
          <p:spPr bwMode="auto">
            <a:xfrm flipH="1" flipV="1">
              <a:off x="4799884" y="2888035"/>
              <a:ext cx="335985" cy="397854"/>
            </a:xfrm>
            <a:prstGeom prst="straightConnector1">
              <a:avLst/>
            </a:prstGeom>
            <a:grpFill/>
            <a:ln w="38100" cap="flat" cmpd="sng" algn="ctr">
              <a:solidFill>
                <a:srgbClr val="008000"/>
              </a:solidFill>
              <a:prstDash val="solid"/>
              <a:round/>
              <a:headEnd type="none" w="med" len="med"/>
              <a:tailEnd type="arrow"/>
            </a:ln>
            <a:effectLst/>
          </p:spPr>
        </p:cxnSp>
      </p:grpSp>
      <p:grpSp>
        <p:nvGrpSpPr>
          <p:cNvPr id="12" name="Group 330"/>
          <p:cNvGrpSpPr/>
          <p:nvPr/>
        </p:nvGrpSpPr>
        <p:grpSpPr>
          <a:xfrm>
            <a:off x="4857865" y="1345586"/>
            <a:ext cx="459033" cy="483759"/>
            <a:chOff x="4218795" y="2672916"/>
            <a:chExt cx="619843" cy="653231"/>
          </a:xfrm>
          <a:solidFill>
            <a:srgbClr val="0033CC"/>
          </a:solidFill>
        </p:grpSpPr>
        <p:sp>
          <p:nvSpPr>
            <p:cNvPr id="332" name="Oval 331"/>
            <p:cNvSpPr/>
            <p:nvPr/>
          </p:nvSpPr>
          <p:spPr bwMode="auto">
            <a:xfrm>
              <a:off x="4574009" y="2672916"/>
              <a:ext cx="264629" cy="252028"/>
            </a:xfrm>
            <a:prstGeom prst="ellipse">
              <a:avLst/>
            </a:prstGeom>
            <a:grp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33" name="Straight Arrow Connector 332"/>
            <p:cNvCxnSpPr/>
            <p:nvPr/>
          </p:nvCxnSpPr>
          <p:spPr bwMode="auto">
            <a:xfrm flipV="1">
              <a:off x="4218795" y="2888035"/>
              <a:ext cx="402542" cy="438112"/>
            </a:xfrm>
            <a:prstGeom prst="straightConnector1">
              <a:avLst/>
            </a:prstGeom>
            <a:grpFill/>
            <a:ln w="38100" cap="flat" cmpd="sng" algn="ctr">
              <a:solidFill>
                <a:srgbClr val="0033CC"/>
              </a:solidFill>
              <a:prstDash val="solid"/>
              <a:round/>
              <a:headEnd type="none" w="med" len="med"/>
              <a:tailEnd type="arrow"/>
            </a:ln>
            <a:effectLst/>
          </p:spPr>
        </p:cxnSp>
      </p:grpSp>
      <p:grpSp>
        <p:nvGrpSpPr>
          <p:cNvPr id="13" name="Group 333"/>
          <p:cNvGrpSpPr/>
          <p:nvPr/>
        </p:nvGrpSpPr>
        <p:grpSpPr>
          <a:xfrm>
            <a:off x="4711576" y="838985"/>
            <a:ext cx="438045" cy="533935"/>
            <a:chOff x="5124919" y="3320988"/>
            <a:chExt cx="591493" cy="720982"/>
          </a:xfrm>
          <a:solidFill>
            <a:srgbClr val="0033CC"/>
          </a:solidFill>
        </p:grpSpPr>
        <p:sp>
          <p:nvSpPr>
            <p:cNvPr id="335" name="Oval 334"/>
            <p:cNvSpPr/>
            <p:nvPr/>
          </p:nvSpPr>
          <p:spPr bwMode="auto">
            <a:xfrm>
              <a:off x="5124919" y="3320988"/>
              <a:ext cx="264629" cy="252028"/>
            </a:xfrm>
            <a:prstGeom prst="ellipse">
              <a:avLst/>
            </a:prstGeom>
            <a:grp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36" name="Straight Arrow Connector 335"/>
            <p:cNvCxnSpPr>
              <a:stCxn id="332" idx="1"/>
              <a:endCxn id="335" idx="5"/>
            </p:cNvCxnSpPr>
            <p:nvPr/>
          </p:nvCxnSpPr>
          <p:spPr bwMode="auto">
            <a:xfrm flipH="1" flipV="1">
              <a:off x="5350795" y="3536107"/>
              <a:ext cx="365617" cy="505863"/>
            </a:xfrm>
            <a:prstGeom prst="straightConnector1">
              <a:avLst/>
            </a:prstGeom>
            <a:grpFill/>
            <a:ln w="38100" cap="flat" cmpd="sng" algn="ctr">
              <a:solidFill>
                <a:srgbClr val="0033CC"/>
              </a:solidFill>
              <a:prstDash val="solid"/>
              <a:round/>
              <a:headEnd type="none" w="med" len="med"/>
              <a:tailEnd type="arrow"/>
            </a:ln>
            <a:effectLst/>
          </p:spPr>
        </p:cxnSp>
      </p:grpSp>
      <p:sp>
        <p:nvSpPr>
          <p:cNvPr id="337" name="TextBox 336"/>
          <p:cNvSpPr txBox="1"/>
          <p:nvPr/>
        </p:nvSpPr>
        <p:spPr>
          <a:xfrm>
            <a:off x="5740259" y="767674"/>
            <a:ext cx="136757" cy="296307"/>
          </a:xfrm>
          <a:prstGeom prst="rect">
            <a:avLst/>
          </a:prstGeom>
          <a:noFill/>
        </p:spPr>
        <p:txBody>
          <a:bodyPr wrap="none" rtlCol="0">
            <a:spAutoFit/>
          </a:bodyPr>
          <a:lstStyle/>
          <a:p>
            <a:endParaRPr lang="en-US" dirty="0"/>
          </a:p>
        </p:txBody>
      </p:sp>
      <p:grpSp>
        <p:nvGrpSpPr>
          <p:cNvPr id="14" name="Group 4"/>
          <p:cNvGrpSpPr/>
          <p:nvPr/>
        </p:nvGrpSpPr>
        <p:grpSpPr>
          <a:xfrm rot="20757995">
            <a:off x="2759537" y="840956"/>
            <a:ext cx="843009" cy="1739516"/>
            <a:chOff x="2471355" y="849722"/>
            <a:chExt cx="843009" cy="1739516"/>
          </a:xfrm>
        </p:grpSpPr>
        <p:sp>
          <p:nvSpPr>
            <p:cNvPr id="317" name="TextBox 316"/>
            <p:cNvSpPr txBox="1"/>
            <p:nvPr/>
          </p:nvSpPr>
          <p:spPr>
            <a:xfrm rot="17817846">
              <a:off x="1786263" y="1534814"/>
              <a:ext cx="1739516" cy="369332"/>
            </a:xfrm>
            <a:prstGeom prst="rect">
              <a:avLst/>
            </a:prstGeom>
            <a:noFill/>
          </p:spPr>
          <p:txBody>
            <a:bodyPr wrap="none" rtlCol="0">
              <a:spAutoFit/>
            </a:bodyPr>
            <a:lstStyle/>
            <a:p>
              <a:r>
                <a:rPr lang="en-US" sz="1800" b="1" dirty="0" smtClean="0"/>
                <a:t>Reconstruct</a:t>
              </a:r>
              <a:endParaRPr lang="en-US" sz="1800" b="1" dirty="0"/>
            </a:p>
          </p:txBody>
        </p:sp>
        <p:cxnSp>
          <p:nvCxnSpPr>
            <p:cNvPr id="338" name="Straight Arrow Connector 337"/>
            <p:cNvCxnSpPr/>
            <p:nvPr/>
          </p:nvCxnSpPr>
          <p:spPr bwMode="auto">
            <a:xfrm flipV="1">
              <a:off x="2674446" y="1265597"/>
              <a:ext cx="639918" cy="1226509"/>
            </a:xfrm>
            <a:prstGeom prst="straightConnector1">
              <a:avLst/>
            </a:prstGeom>
            <a:noFill/>
            <a:ln w="57150" cap="flat" cmpd="sng" algn="ctr">
              <a:solidFill>
                <a:schemeClr val="tx1"/>
              </a:solidFill>
              <a:prstDash val="solid"/>
              <a:round/>
              <a:headEnd type="none" w="med" len="med"/>
              <a:tailEnd type="arrow"/>
            </a:ln>
            <a:effectLst/>
          </p:spPr>
        </p:cxnSp>
      </p:grpSp>
      <p:grpSp>
        <p:nvGrpSpPr>
          <p:cNvPr id="15" name="Group 3"/>
          <p:cNvGrpSpPr/>
          <p:nvPr/>
        </p:nvGrpSpPr>
        <p:grpSpPr>
          <a:xfrm rot="362148">
            <a:off x="6249144" y="1142052"/>
            <a:ext cx="650128" cy="1350054"/>
            <a:chOff x="6647269" y="1142052"/>
            <a:chExt cx="650128" cy="1350054"/>
          </a:xfrm>
        </p:grpSpPr>
        <p:sp>
          <p:nvSpPr>
            <p:cNvPr id="318" name="TextBox 317"/>
            <p:cNvSpPr txBox="1"/>
            <p:nvPr/>
          </p:nvSpPr>
          <p:spPr>
            <a:xfrm rot="4379302">
              <a:off x="6468846" y="1601271"/>
              <a:ext cx="1287770" cy="369332"/>
            </a:xfrm>
            <a:prstGeom prst="rect">
              <a:avLst/>
            </a:prstGeom>
            <a:noFill/>
          </p:spPr>
          <p:txBody>
            <a:bodyPr wrap="none" rtlCol="0">
              <a:spAutoFit/>
            </a:bodyPr>
            <a:lstStyle/>
            <a:p>
              <a:r>
                <a:rPr lang="en-US" sz="1800" b="1" dirty="0" smtClean="0"/>
                <a:t>Rollback</a:t>
              </a:r>
              <a:endParaRPr lang="en-US" sz="1800" b="1" dirty="0"/>
            </a:p>
          </p:txBody>
        </p:sp>
        <p:cxnSp>
          <p:nvCxnSpPr>
            <p:cNvPr id="339" name="Straight Arrow Connector 338"/>
            <p:cNvCxnSpPr/>
            <p:nvPr/>
          </p:nvCxnSpPr>
          <p:spPr bwMode="auto">
            <a:xfrm>
              <a:off x="6647269" y="1265597"/>
              <a:ext cx="399949" cy="1226509"/>
            </a:xfrm>
            <a:prstGeom prst="straightConnector1">
              <a:avLst/>
            </a:prstGeom>
            <a:noFill/>
            <a:ln w="57150" cap="flat" cmpd="sng" algn="ctr">
              <a:solidFill>
                <a:schemeClr val="tx1"/>
              </a:solidFill>
              <a:prstDash val="solid"/>
              <a:round/>
              <a:headEnd type="none" w="med" len="med"/>
              <a:tailEnd type="arrow"/>
            </a:ln>
            <a:effectLst/>
          </p:spPr>
        </p:cxnSp>
      </p:grpSp>
      <p:sp>
        <p:nvSpPr>
          <p:cNvPr id="109" name="TextBox 108"/>
          <p:cNvSpPr txBox="1"/>
          <p:nvPr/>
        </p:nvSpPr>
        <p:spPr>
          <a:xfrm>
            <a:off x="6508750" y="3022600"/>
            <a:ext cx="184666" cy="400110"/>
          </a:xfrm>
          <a:prstGeom prst="rect">
            <a:avLst/>
          </a:prstGeom>
          <a:noFill/>
        </p:spPr>
        <p:txBody>
          <a:bodyPr wrap="none" rtlCol="0">
            <a:spAutoFit/>
          </a:bodyPr>
          <a:lstStyle/>
          <a:p>
            <a:endParaRPr lang="en-US" dirty="0"/>
          </a:p>
        </p:txBody>
      </p:sp>
      <p:sp>
        <p:nvSpPr>
          <p:cNvPr id="139" name="L-Shape 138"/>
          <p:cNvSpPr/>
          <p:nvPr/>
        </p:nvSpPr>
        <p:spPr bwMode="auto">
          <a:xfrm>
            <a:off x="6010126" y="5081364"/>
            <a:ext cx="174774" cy="189136"/>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2" name="Flowchart: Connector 8"/>
          <p:cNvSpPr/>
          <p:nvPr/>
        </p:nvSpPr>
        <p:spPr bwMode="auto">
          <a:xfrm flipH="1">
            <a:off x="5961112" y="5013176"/>
            <a:ext cx="85085" cy="88546"/>
          </a:xfrm>
          <a:prstGeom prst="flowChartConnector">
            <a:avLst/>
          </a:prstGeom>
          <a:solidFill>
            <a:srgbClr val="FF66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43" name="Straight Connector 142"/>
          <p:cNvCxnSpPr/>
          <p:nvPr/>
        </p:nvCxnSpPr>
        <p:spPr bwMode="auto">
          <a:xfrm flipH="1">
            <a:off x="3438798" y="4806950"/>
            <a:ext cx="578098" cy="0"/>
          </a:xfrm>
          <a:prstGeom prst="line">
            <a:avLst/>
          </a:prstGeom>
          <a:noFill/>
          <a:ln w="12700" cap="flat" cmpd="sng" algn="ctr">
            <a:solidFill>
              <a:srgbClr val="660066"/>
            </a:solidFill>
            <a:prstDash val="dash"/>
            <a:round/>
            <a:headEnd type="none" w="med" len="med"/>
            <a:tailEnd type="none" w="med" len="med"/>
          </a:ln>
          <a:effectLst/>
        </p:spPr>
      </p:cxnSp>
      <p:cxnSp>
        <p:nvCxnSpPr>
          <p:cNvPr id="154" name="Straight Connector 153"/>
          <p:cNvCxnSpPr/>
          <p:nvPr/>
        </p:nvCxnSpPr>
        <p:spPr bwMode="auto">
          <a:xfrm flipH="1">
            <a:off x="4042048" y="4394200"/>
            <a:ext cx="419596" cy="0"/>
          </a:xfrm>
          <a:prstGeom prst="line">
            <a:avLst/>
          </a:prstGeom>
          <a:noFill/>
          <a:ln w="12700" cap="flat" cmpd="sng" algn="ctr">
            <a:solidFill>
              <a:srgbClr val="0033CC"/>
            </a:solidFill>
            <a:prstDash val="dash"/>
            <a:round/>
            <a:headEnd type="none" w="med" len="med"/>
            <a:tailEnd type="none" w="med" len="med"/>
          </a:ln>
          <a:effectLst/>
        </p:spPr>
      </p:cxnSp>
      <p:cxnSp>
        <p:nvCxnSpPr>
          <p:cNvPr id="155" name="Straight Connector 154"/>
          <p:cNvCxnSpPr/>
          <p:nvPr/>
        </p:nvCxnSpPr>
        <p:spPr bwMode="auto">
          <a:xfrm flipH="1">
            <a:off x="5286648" y="4743450"/>
            <a:ext cx="419596" cy="0"/>
          </a:xfrm>
          <a:prstGeom prst="line">
            <a:avLst/>
          </a:prstGeom>
          <a:noFill/>
          <a:ln w="12700" cap="flat" cmpd="sng" algn="ctr">
            <a:solidFill>
              <a:srgbClr val="008000"/>
            </a:solidFill>
            <a:prstDash val="dash"/>
            <a:round/>
            <a:headEnd type="none" w="med" len="med"/>
            <a:tailEnd type="none" w="med" len="med"/>
          </a:ln>
          <a:effectLst/>
        </p:spPr>
      </p:cxnSp>
      <p:cxnSp>
        <p:nvCxnSpPr>
          <p:cNvPr id="156" name="Straight Connector 155"/>
          <p:cNvCxnSpPr/>
          <p:nvPr/>
        </p:nvCxnSpPr>
        <p:spPr bwMode="auto">
          <a:xfrm flipH="1">
            <a:off x="5757540" y="5057626"/>
            <a:ext cx="563612" cy="0"/>
          </a:xfrm>
          <a:prstGeom prst="line">
            <a:avLst/>
          </a:prstGeom>
          <a:noFill/>
          <a:ln w="12700" cap="flat" cmpd="sng" algn="ctr">
            <a:solidFill>
              <a:srgbClr val="FF6600"/>
            </a:solidFill>
            <a:prstDash val="dash"/>
            <a:round/>
            <a:headEnd type="none" w="med" len="med"/>
            <a:tailEnd type="none" w="med" len="med"/>
          </a:ln>
          <a:effectLst/>
        </p:spPr>
      </p:cxnSp>
      <p:cxnSp>
        <p:nvCxnSpPr>
          <p:cNvPr id="158" name="Straight Connector 157"/>
          <p:cNvCxnSpPr/>
          <p:nvPr/>
        </p:nvCxnSpPr>
        <p:spPr bwMode="auto">
          <a:xfrm flipH="1">
            <a:off x="4511948" y="5118100"/>
            <a:ext cx="741784" cy="0"/>
          </a:xfrm>
          <a:prstGeom prst="line">
            <a:avLst/>
          </a:prstGeom>
          <a:noFill/>
          <a:ln w="12700" cap="flat" cmpd="sng" algn="ctr">
            <a:solidFill>
              <a:srgbClr val="BA2A12"/>
            </a:solidFill>
            <a:prstDash val="dash"/>
            <a:round/>
            <a:headEnd type="none" w="med" len="med"/>
            <a:tailEnd type="none" w="med" len="med"/>
          </a:ln>
          <a:effectLst/>
        </p:spPr>
      </p:cxnSp>
      <p:sp>
        <p:nvSpPr>
          <p:cNvPr id="159" name="Multiply 158"/>
          <p:cNvSpPr/>
          <p:nvPr/>
        </p:nvSpPr>
        <p:spPr bwMode="auto">
          <a:xfrm>
            <a:off x="4808984" y="4034656"/>
            <a:ext cx="432048" cy="432048"/>
          </a:xfrm>
          <a:prstGeom prst="mathMultiply">
            <a:avLst>
              <a:gd name="adj1" fmla="val 0"/>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49" name="Straight Connector 148"/>
          <p:cNvCxnSpPr/>
          <p:nvPr/>
        </p:nvCxnSpPr>
        <p:spPr bwMode="auto">
          <a:xfrm flipH="1">
            <a:off x="4520952" y="4744194"/>
            <a:ext cx="720080" cy="0"/>
          </a:xfrm>
          <a:prstGeom prst="line">
            <a:avLst/>
          </a:prstGeom>
          <a:noFill/>
          <a:ln w="12700" cap="flat" cmpd="sng" algn="ctr">
            <a:solidFill>
              <a:srgbClr val="008000"/>
            </a:solidFill>
            <a:prstDash val="dash"/>
            <a:round/>
            <a:headEnd type="none" w="med" len="med"/>
            <a:tailEnd type="none" w="med" len="med"/>
          </a:ln>
          <a:effectLst/>
        </p:spPr>
      </p:cxnSp>
      <p:cxnSp>
        <p:nvCxnSpPr>
          <p:cNvPr id="150" name="Straight Connector 149"/>
          <p:cNvCxnSpPr/>
          <p:nvPr/>
        </p:nvCxnSpPr>
        <p:spPr bwMode="auto">
          <a:xfrm flipH="1">
            <a:off x="3440832" y="4396854"/>
            <a:ext cx="576064" cy="0"/>
          </a:xfrm>
          <a:prstGeom prst="line">
            <a:avLst/>
          </a:prstGeom>
          <a:noFill/>
          <a:ln w="12700" cap="flat" cmpd="sng" algn="ctr">
            <a:solidFill>
              <a:srgbClr val="0033CC"/>
            </a:solidFill>
            <a:prstDash val="dash"/>
            <a:round/>
            <a:headEnd type="none" w="med" len="med"/>
            <a:tailEnd type="none" w="med" len="med"/>
          </a:ln>
          <a:effectLst/>
        </p:spPr>
      </p:cxnSp>
      <p:cxnSp>
        <p:nvCxnSpPr>
          <p:cNvPr id="152" name="Straight Connector 151"/>
          <p:cNvCxnSpPr/>
          <p:nvPr/>
        </p:nvCxnSpPr>
        <p:spPr bwMode="auto">
          <a:xfrm flipH="1">
            <a:off x="4527302" y="4394696"/>
            <a:ext cx="720080" cy="0"/>
          </a:xfrm>
          <a:prstGeom prst="line">
            <a:avLst/>
          </a:prstGeom>
          <a:noFill/>
          <a:ln w="12700" cap="flat" cmpd="sng" algn="ctr">
            <a:solidFill>
              <a:srgbClr val="0033CC"/>
            </a:solidFill>
            <a:prstDash val="dash"/>
            <a:round/>
            <a:headEnd type="none" w="med" len="med"/>
            <a:tailEnd type="none" w="med" len="med"/>
          </a:ln>
          <a:effectLst/>
        </p:spPr>
      </p:cxnSp>
      <p:cxnSp>
        <p:nvCxnSpPr>
          <p:cNvPr id="135" name="Straight Connector 134"/>
          <p:cNvCxnSpPr/>
          <p:nvPr/>
        </p:nvCxnSpPr>
        <p:spPr bwMode="auto">
          <a:xfrm flipH="1">
            <a:off x="5270252" y="4394200"/>
            <a:ext cx="489198" cy="496"/>
          </a:xfrm>
          <a:prstGeom prst="line">
            <a:avLst/>
          </a:prstGeom>
          <a:noFill/>
          <a:ln w="12700" cap="flat" cmpd="sng" algn="ctr">
            <a:solidFill>
              <a:srgbClr val="0033CC"/>
            </a:solidFill>
            <a:prstDash val="dash"/>
            <a:round/>
            <a:headEnd type="none" w="med" len="med"/>
            <a:tailEnd type="none" w="med" len="med"/>
          </a:ln>
          <a:effectLst/>
        </p:spPr>
      </p:cxnSp>
      <p:cxnSp>
        <p:nvCxnSpPr>
          <p:cNvPr id="140" name="Straight Connector 139"/>
          <p:cNvCxnSpPr/>
          <p:nvPr/>
        </p:nvCxnSpPr>
        <p:spPr bwMode="auto">
          <a:xfrm flipH="1">
            <a:off x="5764138" y="4391000"/>
            <a:ext cx="557014" cy="0"/>
          </a:xfrm>
          <a:prstGeom prst="line">
            <a:avLst/>
          </a:prstGeom>
          <a:noFill/>
          <a:ln w="12700" cap="flat" cmpd="sng" algn="ctr">
            <a:solidFill>
              <a:srgbClr val="0033CC"/>
            </a:solidFill>
            <a:prstDash val="dash"/>
            <a:round/>
            <a:headEnd type="none" w="med" len="med"/>
            <a:tailEnd type="none" w="med" len="med"/>
          </a:ln>
          <a:effectLst/>
        </p:spPr>
      </p:cxnSp>
      <p:sp>
        <p:nvSpPr>
          <p:cNvPr id="151" name="Title 1"/>
          <p:cNvSpPr>
            <a:spLocks noGrp="1"/>
          </p:cNvSpPr>
          <p:nvPr>
            <p:ph type="title"/>
          </p:nvPr>
        </p:nvSpPr>
        <p:spPr>
          <a:xfrm>
            <a:off x="488950" y="142875"/>
            <a:ext cx="8915400" cy="706438"/>
          </a:xfrm>
        </p:spPr>
        <p:txBody>
          <a:bodyPr/>
          <a:lstStyle/>
          <a:p>
            <a:r>
              <a:rPr lang="en-US" dirty="0" smtClean="0"/>
              <a:t>Update Operation</a:t>
            </a:r>
            <a:endParaRPr lang="en-US" dirty="0"/>
          </a:p>
        </p:txBody>
      </p:sp>
      <p:sp>
        <p:nvSpPr>
          <p:cNvPr id="181" name="TextBox 180"/>
          <p:cNvSpPr txBox="1"/>
          <p:nvPr/>
        </p:nvSpPr>
        <p:spPr>
          <a:xfrm>
            <a:off x="7108785" y="1196752"/>
            <a:ext cx="2164695" cy="1138773"/>
          </a:xfrm>
          <a:prstGeom prst="rect">
            <a:avLst/>
          </a:prstGeom>
          <a:noFill/>
        </p:spPr>
        <p:txBody>
          <a:bodyPr wrap="none" rtlCol="0">
            <a:spAutoFit/>
          </a:bodyPr>
          <a:lstStyle/>
          <a:p>
            <a:r>
              <a:rPr lang="en-US" b="1" dirty="0" smtClean="0"/>
              <a:t>P</a:t>
            </a:r>
            <a:r>
              <a:rPr lang="en-US" dirty="0" smtClean="0"/>
              <a:t>riority </a:t>
            </a:r>
            <a:r>
              <a:rPr lang="en-US" b="1" dirty="0" smtClean="0"/>
              <a:t>Q</a:t>
            </a:r>
            <a:r>
              <a:rPr lang="en-US" dirty="0" smtClean="0"/>
              <a:t>ueue </a:t>
            </a:r>
          </a:p>
          <a:p>
            <a:r>
              <a:rPr lang="en-US" dirty="0" smtClean="0"/>
              <a:t>with </a:t>
            </a:r>
            <a:r>
              <a:rPr lang="en-US" b="1" dirty="0" smtClean="0"/>
              <a:t>A</a:t>
            </a:r>
            <a:r>
              <a:rPr lang="en-US" dirty="0" smtClean="0"/>
              <a:t>ttrition</a:t>
            </a:r>
          </a:p>
          <a:p>
            <a:r>
              <a:rPr lang="da-DK" dirty="0" err="1" smtClean="0"/>
              <a:t>with</a:t>
            </a:r>
            <a:r>
              <a:rPr lang="da-DK" dirty="0" smtClean="0"/>
              <a:t> </a:t>
            </a:r>
            <a:r>
              <a:rPr lang="da-DK" dirty="0" err="1" smtClean="0"/>
              <a:t>Rollback</a:t>
            </a:r>
            <a:endParaRPr lang="en-US" dirty="0" smtClean="0"/>
          </a:p>
        </p:txBody>
      </p:sp>
      <p:sp>
        <p:nvSpPr>
          <p:cNvPr id="186" name="Rectangle 185"/>
          <p:cNvSpPr/>
          <p:nvPr/>
        </p:nvSpPr>
        <p:spPr>
          <a:xfrm>
            <a:off x="507656" y="1052736"/>
            <a:ext cx="2429120" cy="769441"/>
          </a:xfrm>
          <a:prstGeom prst="rect">
            <a:avLst/>
          </a:prstGeom>
        </p:spPr>
        <p:txBody>
          <a:bodyPr wrap="none">
            <a:spAutoFit/>
          </a:bodyPr>
          <a:lstStyle/>
          <a:p>
            <a:r>
              <a:rPr lang="en-US" dirty="0" err="1" smtClean="0"/>
              <a:t>Space:</a:t>
            </a:r>
            <a:r>
              <a:rPr lang="en-US" b="1" dirty="0" err="1"/>
              <a:t>O</a:t>
            </a:r>
            <a:r>
              <a:rPr lang="en-US" b="1" dirty="0" smtClean="0"/>
              <a:t>(</a:t>
            </a:r>
            <a:r>
              <a:rPr lang="en-US" b="1" i="1" dirty="0" smtClean="0">
                <a:solidFill>
                  <a:srgbClr val="BA2A12"/>
                </a:solidFill>
              </a:rPr>
              <a:t>n</a:t>
            </a:r>
            <a:r>
              <a:rPr lang="en-US" b="1" dirty="0"/>
              <a:t>)</a:t>
            </a:r>
            <a:endParaRPr lang="en-US" dirty="0" smtClean="0"/>
          </a:p>
          <a:p>
            <a:r>
              <a:rPr lang="en-US" dirty="0" err="1" smtClean="0"/>
              <a:t>Update:</a:t>
            </a:r>
            <a:r>
              <a:rPr lang="en-US" b="1" dirty="0" err="1" smtClean="0"/>
              <a:t>O</a:t>
            </a:r>
            <a:r>
              <a:rPr lang="en-US" b="1" dirty="0" smtClean="0"/>
              <a:t>(</a:t>
            </a:r>
            <a:r>
              <a:rPr lang="en-US" b="1" dirty="0" smtClean="0">
                <a:solidFill>
                  <a:srgbClr val="BA2A12"/>
                </a:solidFill>
              </a:rPr>
              <a:t>log </a:t>
            </a:r>
            <a:r>
              <a:rPr lang="en-US" b="1" i="1" dirty="0" smtClean="0">
                <a:solidFill>
                  <a:srgbClr val="BA2A12"/>
                </a:solidFill>
              </a:rPr>
              <a:t>n</a:t>
            </a:r>
            <a:r>
              <a:rPr lang="en-US" b="1" dirty="0"/>
              <a:t>)</a:t>
            </a:r>
          </a:p>
        </p:txBody>
      </p:sp>
    </p:spTree>
    <p:extLst>
      <p:ext uri="{BB962C8B-B14F-4D97-AF65-F5344CB8AC3E}">
        <p14:creationId xmlns="" xmlns:p14="http://schemas.microsoft.com/office/powerpoint/2010/main" val="19709446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2.5641E-7 5.55556E-6 L -2.5641E-7 0.12594 " pathEditMode="relative" ptsTypes="AA">
                                      <p:cBhvr>
                                        <p:cTn id="6" dur="1500" fill="hold"/>
                                        <p:tgtEl>
                                          <p:spTgt spid="130"/>
                                        </p:tgtEl>
                                        <p:attrNameLst>
                                          <p:attrName>ppt_x</p:attrName>
                                          <p:attrName>ppt_y</p:attrName>
                                        </p:attrNameLst>
                                      </p:cBhvr>
                                    </p:animMotion>
                                  </p:childTnLst>
                                </p:cTn>
                              </p:par>
                              <p:par>
                                <p:cTn id="7" presetID="1" presetClass="entr" presetSubtype="0" fill="hold" nodeType="withEffect">
                                  <p:stCondLst>
                                    <p:cond delay="0"/>
                                  </p:stCondLst>
                                  <p:childTnLst>
                                    <p:set>
                                      <p:cBhvr>
                                        <p:cTn id="8" dur="1" fill="hold">
                                          <p:stCondLst>
                                            <p:cond delay="0"/>
                                          </p:stCondLst>
                                        </p:cTn>
                                        <p:tgtEl>
                                          <p:spTgt spid="158"/>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15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2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5"/>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4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2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8"/>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3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3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4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53" grpId="0" animBg="1"/>
      <p:bldP spid="15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652"/>
            <a:ext cx="9906000" cy="706438"/>
          </a:xfrm>
        </p:spPr>
        <p:txBody>
          <a:bodyPr/>
          <a:lstStyle/>
          <a:p>
            <a:pPr algn="ctr"/>
            <a:r>
              <a:rPr lang="en-US" dirty="0" smtClean="0"/>
              <a:t>Priority Queues with Attrition </a:t>
            </a:r>
            <a:r>
              <a:rPr lang="en-US" sz="2000" dirty="0" smtClean="0"/>
              <a:t>[</a:t>
            </a:r>
            <a:r>
              <a:rPr lang="en-US" sz="2000" dirty="0" err="1" smtClean="0"/>
              <a:t>Sundar</a:t>
            </a:r>
            <a:r>
              <a:rPr lang="en-US" sz="2000" dirty="0" smtClean="0"/>
              <a:t>, IPL ‘89]</a:t>
            </a:r>
            <a:endParaRPr lang="en-US" dirty="0"/>
          </a:p>
        </p:txBody>
      </p:sp>
      <p:sp>
        <p:nvSpPr>
          <p:cNvPr id="3" name="Content Placeholder 2"/>
          <p:cNvSpPr>
            <a:spLocks noGrp="1"/>
          </p:cNvSpPr>
          <p:nvPr>
            <p:ph idx="1"/>
          </p:nvPr>
        </p:nvSpPr>
        <p:spPr>
          <a:xfrm>
            <a:off x="524508" y="1160463"/>
            <a:ext cx="8850313" cy="1188417"/>
          </a:xfrm>
        </p:spPr>
        <p:txBody>
          <a:bodyPr/>
          <a:lstStyle/>
          <a:p>
            <a:r>
              <a:rPr lang="en-US" sz="2800" dirty="0" err="1" smtClean="0"/>
              <a:t>Deletemin</a:t>
            </a:r>
            <a:r>
              <a:rPr lang="en-US" sz="2800" dirty="0" smtClean="0"/>
              <a:t>()			</a:t>
            </a:r>
          </a:p>
          <a:p>
            <a:r>
              <a:rPr lang="en-US" sz="2800" dirty="0" err="1" smtClean="0"/>
              <a:t>InsertAndAttrite</a:t>
            </a:r>
            <a:r>
              <a:rPr lang="en-US" sz="2800" dirty="0" smtClean="0"/>
              <a:t>(element)</a:t>
            </a:r>
            <a:endParaRPr lang="en-US" sz="2800" dirty="0"/>
          </a:p>
        </p:txBody>
      </p:sp>
      <p:sp>
        <p:nvSpPr>
          <p:cNvPr id="10" name="Rectangle 9"/>
          <p:cNvSpPr/>
          <p:nvPr/>
        </p:nvSpPr>
        <p:spPr>
          <a:xfrm>
            <a:off x="2905228" y="3933056"/>
            <a:ext cx="211568" cy="39604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269504" y="3815484"/>
            <a:ext cx="216024" cy="51361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633780" y="3773838"/>
            <a:ext cx="216024" cy="55526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98056" y="3732194"/>
            <a:ext cx="216024" cy="59690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726608" y="3579498"/>
            <a:ext cx="216024" cy="7496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55160" y="3482326"/>
            <a:ext cx="216024" cy="84677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362332" y="3690550"/>
            <a:ext cx="216024" cy="6385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090884" y="3523972"/>
            <a:ext cx="216024" cy="80512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819436" y="3357392"/>
            <a:ext cx="216024" cy="97170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183712" y="3315748"/>
            <a:ext cx="216024" cy="101335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547988" y="3274104"/>
            <a:ext cx="216024" cy="105499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912260" y="3648904"/>
            <a:ext cx="216024" cy="680195"/>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680012" y="3212976"/>
            <a:ext cx="2160240" cy="1188132"/>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720752" y="3645024"/>
            <a:ext cx="4191508"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968359" y="4797152"/>
            <a:ext cx="4000865" cy="523220"/>
          </a:xfrm>
          <a:prstGeom prst="rect">
            <a:avLst/>
          </a:prstGeom>
          <a:noFill/>
        </p:spPr>
        <p:txBody>
          <a:bodyPr wrap="none" rtlCol="0">
            <a:spAutoFit/>
          </a:bodyPr>
          <a:lstStyle/>
          <a:p>
            <a:r>
              <a:rPr lang="en-US" sz="2800" dirty="0" smtClean="0"/>
              <a:t>O(1) worst case time</a:t>
            </a:r>
            <a:endParaRPr lang="en-US" sz="2800" dirty="0"/>
          </a:p>
        </p:txBody>
      </p:sp>
    </p:spTree>
    <p:extLst>
      <p:ext uri="{BB962C8B-B14F-4D97-AF65-F5344CB8AC3E}">
        <p14:creationId xmlns="" xmlns:p14="http://schemas.microsoft.com/office/powerpoint/2010/main" val="31522698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483" y="5380462"/>
            <a:ext cx="156000"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26269" y="5308494"/>
            <a:ext cx="156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45840" y="5200494"/>
            <a:ext cx="156000" cy="46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65411" y="5020494"/>
            <a:ext cx="156000" cy="64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4982" y="4912494"/>
            <a:ext cx="156000" cy="75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544767" y="4768494"/>
            <a:ext cx="156000" cy="90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42515" y="4444494"/>
            <a:ext cx="156000" cy="122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71281" y="4336494"/>
            <a:ext cx="156000" cy="133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131066" y="4228494"/>
            <a:ext cx="156000" cy="144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390852" y="4120494"/>
            <a:ext cx="156000" cy="154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910423" y="3724494"/>
            <a:ext cx="156000" cy="194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29994" y="3472494"/>
            <a:ext cx="156000" cy="219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650637" y="4012494"/>
            <a:ext cx="156000" cy="165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170208" y="3580494"/>
            <a:ext cx="156000" cy="208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689779" y="3148494"/>
            <a:ext cx="156000" cy="252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949565" y="3040494"/>
            <a:ext cx="156000" cy="262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209350" y="2932494"/>
            <a:ext cx="156000" cy="273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986054" y="5250796"/>
            <a:ext cx="156000" cy="41769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505625" y="5146430"/>
            <a:ext cx="156000" cy="5220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025196" y="4984494"/>
            <a:ext cx="156000" cy="68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804553" y="4728780"/>
            <a:ext cx="165195" cy="93971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073534" y="4572160"/>
            <a:ext cx="165195" cy="10963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602300" y="4363334"/>
            <a:ext cx="165195" cy="1305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889963" y="3212976"/>
            <a:ext cx="163800" cy="245551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007098" y="3736858"/>
            <a:ext cx="165195" cy="193163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276079" y="3580238"/>
            <a:ext cx="165195" cy="208825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352002" y="3423620"/>
            <a:ext cx="165195" cy="224487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469136" y="2849348"/>
            <a:ext cx="165195" cy="281914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8620983" y="2483904"/>
            <a:ext cx="165195" cy="31845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7545059" y="3267000"/>
            <a:ext cx="165195" cy="240149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157551" y="2640524"/>
            <a:ext cx="165195" cy="302797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738117" y="2014046"/>
            <a:ext cx="165195" cy="365444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8083021" y="1857428"/>
            <a:ext cx="165195" cy="381106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7814040" y="1700808"/>
            <a:ext cx="165195" cy="396768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92"/>
          <p:cNvGrpSpPr/>
          <p:nvPr/>
        </p:nvGrpSpPr>
        <p:grpSpPr>
          <a:xfrm>
            <a:off x="428497" y="5787280"/>
            <a:ext cx="8892988" cy="666056"/>
            <a:chOff x="395536" y="5787280"/>
            <a:chExt cx="8208912" cy="666056"/>
          </a:xfrm>
        </p:grpSpPr>
        <p:sp>
          <p:nvSpPr>
            <p:cNvPr id="45" name="Left Brace 44"/>
            <p:cNvSpPr/>
            <p:nvPr/>
          </p:nvSpPr>
          <p:spPr>
            <a:xfrm rot="16200000">
              <a:off x="2339752" y="3843064"/>
              <a:ext cx="144016" cy="403244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Left Brace 45"/>
            <p:cNvSpPr/>
            <p:nvPr/>
          </p:nvSpPr>
          <p:spPr>
            <a:xfrm rot="16200000">
              <a:off x="5364088" y="4923184"/>
              <a:ext cx="144016" cy="187220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Left Brace 46"/>
            <p:cNvSpPr/>
            <p:nvPr/>
          </p:nvSpPr>
          <p:spPr>
            <a:xfrm rot="16200000">
              <a:off x="6840254" y="5391236"/>
              <a:ext cx="144014" cy="936106"/>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Left Brace 47"/>
            <p:cNvSpPr/>
            <p:nvPr/>
          </p:nvSpPr>
          <p:spPr>
            <a:xfrm rot="16200000">
              <a:off x="7956376" y="5283224"/>
              <a:ext cx="144016" cy="115212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1691680" y="5868561"/>
              <a:ext cx="1440160" cy="584775"/>
            </a:xfrm>
            <a:prstGeom prst="rect">
              <a:avLst/>
            </a:prstGeom>
            <a:noFill/>
          </p:spPr>
          <p:txBody>
            <a:bodyPr wrap="square" rtlCol="0">
              <a:spAutoFit/>
            </a:bodyPr>
            <a:lstStyle/>
            <a:p>
              <a:pPr algn="ctr"/>
              <a:r>
                <a:rPr lang="da-DK" sz="3200" dirty="0" smtClean="0"/>
                <a:t>C</a:t>
              </a:r>
              <a:endParaRPr lang="en-US" sz="3200" dirty="0"/>
            </a:p>
          </p:txBody>
        </p:sp>
        <p:sp>
          <p:nvSpPr>
            <p:cNvPr id="50" name="TextBox 49"/>
            <p:cNvSpPr txBox="1"/>
            <p:nvPr/>
          </p:nvSpPr>
          <p:spPr>
            <a:xfrm>
              <a:off x="4716016" y="5868561"/>
              <a:ext cx="1440160" cy="584775"/>
            </a:xfrm>
            <a:prstGeom prst="rect">
              <a:avLst/>
            </a:prstGeom>
            <a:noFill/>
          </p:spPr>
          <p:txBody>
            <a:bodyPr wrap="square" rtlCol="0">
              <a:spAutoFit/>
            </a:bodyPr>
            <a:lstStyle/>
            <a:p>
              <a:pPr algn="ctr"/>
              <a:r>
                <a:rPr lang="da-DK" sz="3200" dirty="0" smtClean="0"/>
                <a:t>B</a:t>
              </a:r>
              <a:endParaRPr lang="en-US" sz="3200" dirty="0"/>
            </a:p>
          </p:txBody>
        </p:sp>
        <p:sp>
          <p:nvSpPr>
            <p:cNvPr id="51" name="TextBox 50"/>
            <p:cNvSpPr txBox="1"/>
            <p:nvPr/>
          </p:nvSpPr>
          <p:spPr>
            <a:xfrm>
              <a:off x="6444208" y="5868561"/>
              <a:ext cx="936104" cy="584775"/>
            </a:xfrm>
            <a:prstGeom prst="rect">
              <a:avLst/>
            </a:prstGeom>
            <a:noFill/>
          </p:spPr>
          <p:txBody>
            <a:bodyPr wrap="square" rtlCol="0">
              <a:spAutoFit/>
            </a:bodyPr>
            <a:lstStyle/>
            <a:p>
              <a:pPr algn="ctr"/>
              <a:r>
                <a:rPr lang="da-DK" sz="3200" dirty="0" err="1" smtClean="0"/>
                <a:t>D</a:t>
              </a:r>
              <a:r>
                <a:rPr lang="da-DK" sz="3200" baseline="-25000" dirty="0" err="1" smtClean="0"/>
                <a:t>f</a:t>
              </a:r>
              <a:endParaRPr lang="en-US" sz="3200" baseline="-25000" dirty="0"/>
            </a:p>
          </p:txBody>
        </p:sp>
        <p:sp>
          <p:nvSpPr>
            <p:cNvPr id="52" name="TextBox 51"/>
            <p:cNvSpPr txBox="1"/>
            <p:nvPr/>
          </p:nvSpPr>
          <p:spPr>
            <a:xfrm>
              <a:off x="7596336" y="5868561"/>
              <a:ext cx="936104" cy="584775"/>
            </a:xfrm>
            <a:prstGeom prst="rect">
              <a:avLst/>
            </a:prstGeom>
            <a:noFill/>
          </p:spPr>
          <p:txBody>
            <a:bodyPr wrap="square" rtlCol="0">
              <a:spAutoFit/>
            </a:bodyPr>
            <a:lstStyle/>
            <a:p>
              <a:pPr algn="ctr"/>
              <a:r>
                <a:rPr lang="da-DK" sz="3200" dirty="0" err="1" smtClean="0"/>
                <a:t>D</a:t>
              </a:r>
              <a:r>
                <a:rPr lang="da-DK" sz="3200" baseline="-25000" dirty="0" err="1" smtClean="0"/>
                <a:t>r</a:t>
              </a:r>
              <a:endParaRPr lang="en-US" sz="3200" baseline="-25000" dirty="0"/>
            </a:p>
          </p:txBody>
        </p:sp>
      </p:grpSp>
      <p:grpSp>
        <p:nvGrpSpPr>
          <p:cNvPr id="3" name="Group 91"/>
          <p:cNvGrpSpPr/>
          <p:nvPr/>
        </p:nvGrpSpPr>
        <p:grpSpPr>
          <a:xfrm>
            <a:off x="4905447" y="1698895"/>
            <a:ext cx="3875755" cy="3967686"/>
            <a:chOff x="4498790" y="-2547664"/>
            <a:chExt cx="3577620" cy="3967686"/>
          </a:xfrm>
          <a:solidFill>
            <a:srgbClr val="FF5050"/>
          </a:solidFill>
        </p:grpSpPr>
        <p:sp>
          <p:nvSpPr>
            <p:cNvPr id="63" name="Rectangle 62"/>
            <p:cNvSpPr/>
            <p:nvPr/>
          </p:nvSpPr>
          <p:spPr>
            <a:xfrm>
              <a:off x="4498790" y="-523978"/>
              <a:ext cx="144000" cy="1944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978394" y="-775978"/>
              <a:ext cx="144000" cy="2196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4738592" y="-667978"/>
              <a:ext cx="144000" cy="2088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5218196" y="-1099978"/>
              <a:ext cx="144000" cy="2520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457998" y="-1207978"/>
              <a:ext cx="144000" cy="2628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5697800" y="-1315978"/>
              <a:ext cx="144000" cy="2736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937602" y="-1399124"/>
              <a:ext cx="152488" cy="281914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7923922" y="-1764568"/>
              <a:ext cx="152488" cy="318459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6930762" y="-981472"/>
              <a:ext cx="152488" cy="240149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6185892" y="-2234426"/>
              <a:ext cx="152488" cy="3654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7427342" y="-2391045"/>
              <a:ext cx="152488" cy="381106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179052" y="-2547664"/>
              <a:ext cx="152488" cy="3967686"/>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p:cNvCxnSpPr/>
          <p:nvPr/>
        </p:nvCxnSpPr>
        <p:spPr>
          <a:xfrm>
            <a:off x="387222" y="4005064"/>
            <a:ext cx="9087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796649" y="3212976"/>
            <a:ext cx="2652295" cy="400110"/>
          </a:xfrm>
          <a:prstGeom prst="rect">
            <a:avLst/>
          </a:prstGeom>
          <a:noFill/>
        </p:spPr>
        <p:txBody>
          <a:bodyPr wrap="square" rtlCol="0">
            <a:spAutoFit/>
          </a:bodyPr>
          <a:lstStyle/>
          <a:p>
            <a:r>
              <a:rPr lang="da-DK" dirty="0" smtClean="0">
                <a:solidFill>
                  <a:srgbClr val="FF0000"/>
                </a:solidFill>
              </a:rPr>
              <a:t>17 ≥ 4+2∙5</a:t>
            </a:r>
            <a:endParaRPr lang="en-US" dirty="0">
              <a:solidFill>
                <a:srgbClr val="FF0000"/>
              </a:solidFill>
            </a:endParaRPr>
          </a:p>
        </p:txBody>
      </p:sp>
      <p:cxnSp>
        <p:nvCxnSpPr>
          <p:cNvPr id="97" name="Straight Arrow Connector 96"/>
          <p:cNvCxnSpPr/>
          <p:nvPr/>
        </p:nvCxnSpPr>
        <p:spPr>
          <a:xfrm flipH="1" flipV="1">
            <a:off x="1602272" y="3121727"/>
            <a:ext cx="218380" cy="27126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080792" y="6525344"/>
            <a:ext cx="3666407" cy="1588"/>
          </a:xfrm>
          <a:prstGeom prst="straightConnector1">
            <a:avLst/>
          </a:prstGeom>
          <a:ln>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704861" y="6453336"/>
            <a:ext cx="2418269" cy="400110"/>
          </a:xfrm>
          <a:prstGeom prst="rect">
            <a:avLst/>
          </a:prstGeom>
          <a:noFill/>
        </p:spPr>
        <p:txBody>
          <a:bodyPr wrap="square" rtlCol="0">
            <a:spAutoFit/>
          </a:bodyPr>
          <a:lstStyle/>
          <a:p>
            <a:pPr algn="ctr"/>
            <a:r>
              <a:rPr lang="da-DK" dirty="0" err="1" smtClean="0">
                <a:solidFill>
                  <a:srgbClr val="0070C0"/>
                </a:solidFill>
              </a:rPr>
              <a:t>insertion</a:t>
            </a:r>
            <a:r>
              <a:rPr lang="da-DK" dirty="0" smtClean="0">
                <a:solidFill>
                  <a:srgbClr val="0070C0"/>
                </a:solidFill>
              </a:rPr>
              <a:t> </a:t>
            </a:r>
            <a:r>
              <a:rPr lang="da-DK" dirty="0" err="1" smtClean="0">
                <a:solidFill>
                  <a:srgbClr val="0070C0"/>
                </a:solidFill>
              </a:rPr>
              <a:t>order</a:t>
            </a:r>
            <a:endParaRPr lang="en-US" dirty="0">
              <a:solidFill>
                <a:srgbClr val="0070C0"/>
              </a:solidFill>
            </a:endParaRPr>
          </a:p>
        </p:txBody>
      </p:sp>
      <p:sp>
        <p:nvSpPr>
          <p:cNvPr id="65" name="Title 1"/>
          <p:cNvSpPr>
            <a:spLocks noGrp="1"/>
          </p:cNvSpPr>
          <p:nvPr>
            <p:ph type="title"/>
          </p:nvPr>
        </p:nvSpPr>
        <p:spPr>
          <a:xfrm>
            <a:off x="0" y="296652"/>
            <a:ext cx="9906000" cy="706438"/>
          </a:xfrm>
        </p:spPr>
        <p:txBody>
          <a:bodyPr/>
          <a:lstStyle/>
          <a:p>
            <a:pPr algn="ctr"/>
            <a:r>
              <a:rPr lang="en-US" dirty="0" smtClean="0"/>
              <a:t>Priority Queues with Attrition </a:t>
            </a:r>
            <a:r>
              <a:rPr lang="en-US" sz="2000" dirty="0" smtClean="0"/>
              <a:t>[</a:t>
            </a:r>
            <a:r>
              <a:rPr lang="en-US" sz="2000" dirty="0" err="1" smtClean="0"/>
              <a:t>Sundar</a:t>
            </a:r>
            <a:r>
              <a:rPr lang="en-US" sz="2000" dirty="0" smtClean="0"/>
              <a:t>, IPL ‘89]</a:t>
            </a:r>
            <a:endParaRPr lang="en-US" dirty="0"/>
          </a:p>
        </p:txBody>
      </p:sp>
      <p:sp>
        <p:nvSpPr>
          <p:cNvPr id="70" name="TextBox 69"/>
          <p:cNvSpPr txBox="1"/>
          <p:nvPr/>
        </p:nvSpPr>
        <p:spPr>
          <a:xfrm>
            <a:off x="560512" y="1556792"/>
            <a:ext cx="3924435" cy="1508105"/>
          </a:xfrm>
          <a:prstGeom prst="rect">
            <a:avLst/>
          </a:prstGeom>
          <a:noFill/>
          <a:ln w="28575">
            <a:solidFill>
              <a:schemeClr val="tx1"/>
            </a:solidFill>
          </a:ln>
        </p:spPr>
        <p:txBody>
          <a:bodyPr wrap="square" rtlCol="0">
            <a:spAutoFit/>
          </a:bodyPr>
          <a:lstStyle/>
          <a:p>
            <a:r>
              <a:rPr lang="da-DK" b="1" dirty="0" smtClean="0"/>
              <a:t>Invariants</a:t>
            </a:r>
          </a:p>
          <a:p>
            <a:pPr marL="360363" indent="-360363">
              <a:buFont typeface="+mj-lt"/>
              <a:buAutoNum type="arabicParenR"/>
            </a:pPr>
            <a:r>
              <a:rPr lang="da-DK" dirty="0" smtClean="0"/>
              <a:t>C, B, </a:t>
            </a:r>
            <a:r>
              <a:rPr lang="da-DK" dirty="0" err="1" smtClean="0"/>
              <a:t>D</a:t>
            </a:r>
            <a:r>
              <a:rPr lang="da-DK" baseline="-25000" dirty="0" err="1" smtClean="0"/>
              <a:t>f</a:t>
            </a:r>
            <a:r>
              <a:rPr lang="da-DK" dirty="0" smtClean="0"/>
              <a:t> </a:t>
            </a:r>
            <a:r>
              <a:rPr lang="da-DK" dirty="0" err="1" smtClean="0"/>
              <a:t>sorted</a:t>
            </a:r>
            <a:endParaRPr lang="da-DK" dirty="0" smtClean="0"/>
          </a:p>
          <a:p>
            <a:pPr marL="360363" indent="-360363">
              <a:buFont typeface="+mj-lt"/>
              <a:buAutoNum type="arabicParenR"/>
            </a:pPr>
            <a:r>
              <a:rPr lang="da-DK" dirty="0" smtClean="0"/>
              <a:t>max C ≤ min (B ᴜ </a:t>
            </a:r>
            <a:r>
              <a:rPr lang="da-DK" dirty="0" err="1" smtClean="0"/>
              <a:t>D</a:t>
            </a:r>
            <a:r>
              <a:rPr lang="da-DK" baseline="-25000" dirty="0" err="1" smtClean="0"/>
              <a:t>f</a:t>
            </a:r>
            <a:r>
              <a:rPr lang="da-DK" dirty="0" smtClean="0"/>
              <a:t> ᴜ </a:t>
            </a:r>
            <a:r>
              <a:rPr lang="da-DK" dirty="0" err="1" smtClean="0"/>
              <a:t>D</a:t>
            </a:r>
            <a:r>
              <a:rPr lang="da-DK" baseline="-25000" dirty="0" err="1" smtClean="0"/>
              <a:t>r</a:t>
            </a:r>
            <a:r>
              <a:rPr lang="da-DK" dirty="0" smtClean="0"/>
              <a:t>)</a:t>
            </a:r>
          </a:p>
          <a:p>
            <a:pPr marL="360363" indent="-360363">
              <a:buFont typeface="+mj-lt"/>
              <a:buAutoNum type="arabicParenR"/>
            </a:pPr>
            <a:r>
              <a:rPr lang="da-DK" dirty="0" smtClean="0"/>
              <a:t>|C|≥ |D</a:t>
            </a:r>
            <a:r>
              <a:rPr lang="da-DK" baseline="-25000" dirty="0" smtClean="0"/>
              <a:t>f</a:t>
            </a:r>
            <a:r>
              <a:rPr lang="da-DK" dirty="0" smtClean="0"/>
              <a:t>|+2|D</a:t>
            </a:r>
            <a:r>
              <a:rPr lang="da-DK" baseline="-25000" dirty="0" smtClean="0"/>
              <a:t>r</a:t>
            </a:r>
            <a:r>
              <a:rPr lang="da-DK" dirty="0" smtClean="0"/>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1+#ppt_w/2"/>
                                          </p:val>
                                        </p:tav>
                                        <p:tav tm="100000">
                                          <p:val>
                                            <p:strVal val="#ppt_x"/>
                                          </p:val>
                                        </p:tav>
                                      </p:tavLst>
                                    </p:anim>
                                    <p:anim calcmode="lin" valueType="num">
                                      <p:cBhvr additive="base">
                                        <p:cTn id="18" dur="500" fill="hold"/>
                                        <p:tgtEl>
                                          <p:spTgt spid="2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500" fill="hold"/>
                                        <p:tgtEl>
                                          <p:spTgt spid="27"/>
                                        </p:tgtEl>
                                        <p:attrNameLst>
                                          <p:attrName>ppt_x</p:attrName>
                                        </p:attrNameLst>
                                      </p:cBhvr>
                                      <p:tavLst>
                                        <p:tav tm="0">
                                          <p:val>
                                            <p:strVal val="1+#ppt_w/2"/>
                                          </p:val>
                                        </p:tav>
                                        <p:tav tm="100000">
                                          <p:val>
                                            <p:strVal val="#ppt_x"/>
                                          </p:val>
                                        </p:tav>
                                      </p:tavLst>
                                    </p:anim>
                                    <p:anim calcmode="lin" valueType="num">
                                      <p:cBhvr additive="base">
                                        <p:cTn id="27" dur="50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1+#ppt_w/2"/>
                                          </p:val>
                                        </p:tav>
                                        <p:tav tm="100000">
                                          <p:val>
                                            <p:strVal val="#ppt_x"/>
                                          </p:val>
                                        </p:tav>
                                      </p:tavLst>
                                    </p:anim>
                                    <p:anim calcmode="lin" valueType="num">
                                      <p:cBhvr additive="base">
                                        <p:cTn id="36" dur="500" fill="hold"/>
                                        <p:tgtEl>
                                          <p:spTgt spid="28"/>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1+#ppt_w/2"/>
                                          </p:val>
                                        </p:tav>
                                        <p:tav tm="100000">
                                          <p:val>
                                            <p:strVal val="#ppt_x"/>
                                          </p:val>
                                        </p:tav>
                                      </p:tavLst>
                                    </p:anim>
                                    <p:anim calcmode="lin" valueType="num">
                                      <p:cBhvr additive="base">
                                        <p:cTn id="41" dur="500" fill="hold"/>
                                        <p:tgtEl>
                                          <p:spTgt spid="8"/>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1+#ppt_w/2"/>
                                          </p:val>
                                        </p:tav>
                                        <p:tav tm="100000">
                                          <p:val>
                                            <p:strVal val="#ppt_x"/>
                                          </p:val>
                                        </p:tav>
                                      </p:tavLst>
                                    </p:anim>
                                    <p:anim calcmode="lin" valueType="num">
                                      <p:cBhvr additive="base">
                                        <p:cTn id="45" dur="500" fill="hold"/>
                                        <p:tgtEl>
                                          <p:spTgt spid="9"/>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1+#ppt_w/2"/>
                                          </p:val>
                                        </p:tav>
                                        <p:tav tm="100000">
                                          <p:val>
                                            <p:strVal val="#ppt_x"/>
                                          </p:val>
                                        </p:tav>
                                      </p:tavLst>
                                    </p:anim>
                                    <p:anim calcmode="lin" valueType="num">
                                      <p:cBhvr additive="base">
                                        <p:cTn id="49" dur="500" fill="hold"/>
                                        <p:tgtEl>
                                          <p:spTgt spid="29"/>
                                        </p:tgtEl>
                                        <p:attrNameLst>
                                          <p:attrName>ppt_y</p:attrName>
                                        </p:attrNameLst>
                                      </p:cBhvr>
                                      <p:tavLst>
                                        <p:tav tm="0">
                                          <p:val>
                                            <p:strVal val="#ppt_y"/>
                                          </p:val>
                                        </p:tav>
                                        <p:tav tm="100000">
                                          <p:val>
                                            <p:strVal val="#ppt_y"/>
                                          </p:val>
                                        </p:tav>
                                      </p:tavLst>
                                    </p:anim>
                                  </p:childTnLst>
                                </p:cTn>
                              </p:par>
                            </p:childTnLst>
                          </p:cTn>
                        </p:par>
                        <p:par>
                          <p:cTn id="50" fill="hold">
                            <p:stCondLst>
                              <p:cond delay="3000"/>
                            </p:stCondLst>
                            <p:childTnLst>
                              <p:par>
                                <p:cTn id="51" presetID="2" presetClass="entr" presetSubtype="2"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1+#ppt_w/2"/>
                                          </p:val>
                                        </p:tav>
                                        <p:tav tm="100000">
                                          <p:val>
                                            <p:strVal val="#ppt_x"/>
                                          </p:val>
                                        </p:tav>
                                      </p:tavLst>
                                    </p:anim>
                                    <p:anim calcmode="lin" valueType="num">
                                      <p:cBhvr additive="base">
                                        <p:cTn id="54" dur="500" fill="hold"/>
                                        <p:tgtEl>
                                          <p:spTgt spid="30"/>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1+#ppt_w/2"/>
                                          </p:val>
                                        </p:tav>
                                        <p:tav tm="100000">
                                          <p:val>
                                            <p:strVal val="#ppt_x"/>
                                          </p:val>
                                        </p:tav>
                                      </p:tavLst>
                                    </p:anim>
                                    <p:anim calcmode="lin" valueType="num">
                                      <p:cBhvr additive="base">
                                        <p:cTn id="58" dur="500" fill="hold"/>
                                        <p:tgtEl>
                                          <p:spTgt spid="10"/>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1+#ppt_w/2"/>
                                          </p:val>
                                        </p:tav>
                                        <p:tav tm="100000">
                                          <p:val>
                                            <p:strVal val="#ppt_x"/>
                                          </p:val>
                                        </p:tav>
                                      </p:tavLst>
                                    </p:anim>
                                    <p:anim calcmode="lin" valueType="num">
                                      <p:cBhvr additive="base">
                                        <p:cTn id="62" dur="500" fill="hold"/>
                                        <p:tgtEl>
                                          <p:spTgt spid="31"/>
                                        </p:tgtEl>
                                        <p:attrNameLst>
                                          <p:attrName>ppt_y</p:attrName>
                                        </p:attrNameLst>
                                      </p:cBhvr>
                                      <p:tavLst>
                                        <p:tav tm="0">
                                          <p:val>
                                            <p:strVal val="#ppt_y"/>
                                          </p:val>
                                        </p:tav>
                                        <p:tav tm="100000">
                                          <p:val>
                                            <p:strVal val="#ppt_y"/>
                                          </p:val>
                                        </p:tav>
                                      </p:tavLst>
                                    </p:anim>
                                  </p:childTnLst>
                                </p:cTn>
                              </p:par>
                            </p:childTnLst>
                          </p:cTn>
                        </p:par>
                        <p:par>
                          <p:cTn id="63" fill="hold">
                            <p:stCondLst>
                              <p:cond delay="3500"/>
                            </p:stCondLst>
                            <p:childTnLst>
                              <p:par>
                                <p:cTn id="64" presetID="2" presetClass="entr" presetSubtype="2"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1+#ppt_w/2"/>
                                          </p:val>
                                        </p:tav>
                                        <p:tav tm="100000">
                                          <p:val>
                                            <p:strVal val="#ppt_x"/>
                                          </p:val>
                                        </p:tav>
                                      </p:tavLst>
                                    </p:anim>
                                    <p:anim calcmode="lin" valueType="num">
                                      <p:cBhvr additive="base">
                                        <p:cTn id="67" dur="500" fill="hold"/>
                                        <p:tgtEl>
                                          <p:spTgt spid="11"/>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additive="base">
                                        <p:cTn id="74" dur="500" fill="hold"/>
                                        <p:tgtEl>
                                          <p:spTgt spid="13"/>
                                        </p:tgtEl>
                                        <p:attrNameLst>
                                          <p:attrName>ppt_x</p:attrName>
                                        </p:attrNameLst>
                                      </p:cBhvr>
                                      <p:tavLst>
                                        <p:tav tm="0">
                                          <p:val>
                                            <p:strVal val="1+#ppt_w/2"/>
                                          </p:val>
                                        </p:tav>
                                        <p:tav tm="100000">
                                          <p:val>
                                            <p:strVal val="#ppt_x"/>
                                          </p:val>
                                        </p:tav>
                                      </p:tavLst>
                                    </p:anim>
                                    <p:anim calcmode="lin" valueType="num">
                                      <p:cBhvr additive="base">
                                        <p:cTn id="75" dur="500" fill="hold"/>
                                        <p:tgtEl>
                                          <p:spTgt spid="13"/>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0"/>
                                  </p:stCondLst>
                                  <p:childTnLst>
                                    <p:set>
                                      <p:cBhvr>
                                        <p:cTn id="77" dur="1" fill="hold">
                                          <p:stCondLst>
                                            <p:cond delay="0"/>
                                          </p:stCondLst>
                                        </p:cTn>
                                        <p:tgtEl>
                                          <p:spTgt spid="16"/>
                                        </p:tgtEl>
                                        <p:attrNameLst>
                                          <p:attrName>style.visibility</p:attrName>
                                        </p:attrNameLst>
                                      </p:cBhvr>
                                      <p:to>
                                        <p:strVal val="visible"/>
                                      </p:to>
                                    </p:set>
                                    <p:anim calcmode="lin" valueType="num">
                                      <p:cBhvr additive="base">
                                        <p:cTn id="78" dur="500" fill="hold"/>
                                        <p:tgtEl>
                                          <p:spTgt spid="16"/>
                                        </p:tgtEl>
                                        <p:attrNameLst>
                                          <p:attrName>ppt_x</p:attrName>
                                        </p:attrNameLst>
                                      </p:cBhvr>
                                      <p:tavLst>
                                        <p:tav tm="0">
                                          <p:val>
                                            <p:strVal val="1+#ppt_w/2"/>
                                          </p:val>
                                        </p:tav>
                                        <p:tav tm="100000">
                                          <p:val>
                                            <p:strVal val="#ppt_x"/>
                                          </p:val>
                                        </p:tav>
                                      </p:tavLst>
                                    </p:anim>
                                    <p:anim calcmode="lin" valueType="num">
                                      <p:cBhvr additive="base">
                                        <p:cTn id="79" dur="500" fill="hold"/>
                                        <p:tgtEl>
                                          <p:spTgt spid="16"/>
                                        </p:tgtEl>
                                        <p:attrNameLst>
                                          <p:attrName>ppt_y</p:attrName>
                                        </p:attrNameLst>
                                      </p:cBhvr>
                                      <p:tavLst>
                                        <p:tav tm="0">
                                          <p:val>
                                            <p:strVal val="#ppt_y"/>
                                          </p:val>
                                        </p:tav>
                                        <p:tav tm="100000">
                                          <p:val>
                                            <p:strVal val="#ppt_y"/>
                                          </p:val>
                                        </p:tav>
                                      </p:tavLst>
                                    </p:anim>
                                  </p:childTnLst>
                                </p:cTn>
                              </p:par>
                            </p:childTnLst>
                          </p:cTn>
                        </p:par>
                        <p:par>
                          <p:cTn id="80" fill="hold">
                            <p:stCondLst>
                              <p:cond delay="4000"/>
                            </p:stCondLst>
                            <p:childTnLst>
                              <p:par>
                                <p:cTn id="81" presetID="2" presetClass="entr" presetSubtype="2" fill="hold" grpId="0" nodeType="after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additive="base">
                                        <p:cTn id="83" dur="500" fill="hold"/>
                                        <p:tgtEl>
                                          <p:spTgt spid="14"/>
                                        </p:tgtEl>
                                        <p:attrNameLst>
                                          <p:attrName>ppt_x</p:attrName>
                                        </p:attrNameLst>
                                      </p:cBhvr>
                                      <p:tavLst>
                                        <p:tav tm="0">
                                          <p:val>
                                            <p:strVal val="1+#ppt_w/2"/>
                                          </p:val>
                                        </p:tav>
                                        <p:tav tm="100000">
                                          <p:val>
                                            <p:strVal val="#ppt_x"/>
                                          </p:val>
                                        </p:tav>
                                      </p:tavLst>
                                    </p:anim>
                                    <p:anim calcmode="lin" valueType="num">
                                      <p:cBhvr additive="base">
                                        <p:cTn id="84" dur="500" fill="hold"/>
                                        <p:tgtEl>
                                          <p:spTgt spid="14"/>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additive="base">
                                        <p:cTn id="87" dur="500" fill="hold"/>
                                        <p:tgtEl>
                                          <p:spTgt spid="17"/>
                                        </p:tgtEl>
                                        <p:attrNameLst>
                                          <p:attrName>ppt_x</p:attrName>
                                        </p:attrNameLst>
                                      </p:cBhvr>
                                      <p:tavLst>
                                        <p:tav tm="0">
                                          <p:val>
                                            <p:strVal val="1+#ppt_w/2"/>
                                          </p:val>
                                        </p:tav>
                                        <p:tav tm="100000">
                                          <p:val>
                                            <p:strVal val="#ppt_x"/>
                                          </p:val>
                                        </p:tav>
                                      </p:tavLst>
                                    </p:anim>
                                    <p:anim calcmode="lin" valueType="num">
                                      <p:cBhvr additive="base">
                                        <p:cTn id="88" dur="500" fill="hold"/>
                                        <p:tgtEl>
                                          <p:spTgt spid="17"/>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additive="base">
                                        <p:cTn id="91" dur="500" fill="hold"/>
                                        <p:tgtEl>
                                          <p:spTgt spid="15"/>
                                        </p:tgtEl>
                                        <p:attrNameLst>
                                          <p:attrName>ppt_x</p:attrName>
                                        </p:attrNameLst>
                                      </p:cBhvr>
                                      <p:tavLst>
                                        <p:tav tm="0">
                                          <p:val>
                                            <p:strVal val="1+#ppt_w/2"/>
                                          </p:val>
                                        </p:tav>
                                        <p:tav tm="100000">
                                          <p:val>
                                            <p:strVal val="#ppt_x"/>
                                          </p:val>
                                        </p:tav>
                                      </p:tavLst>
                                    </p:anim>
                                    <p:anim calcmode="lin" valueType="num">
                                      <p:cBhvr additive="base">
                                        <p:cTn id="92" dur="500" fill="hold"/>
                                        <p:tgtEl>
                                          <p:spTgt spid="15"/>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additive="base">
                                        <p:cTn id="95" dur="500" fill="hold"/>
                                        <p:tgtEl>
                                          <p:spTgt spid="18"/>
                                        </p:tgtEl>
                                        <p:attrNameLst>
                                          <p:attrName>ppt_x</p:attrName>
                                        </p:attrNameLst>
                                      </p:cBhvr>
                                      <p:tavLst>
                                        <p:tav tm="0">
                                          <p:val>
                                            <p:strVal val="1+#ppt_w/2"/>
                                          </p:val>
                                        </p:tav>
                                        <p:tav tm="100000">
                                          <p:val>
                                            <p:strVal val="#ppt_x"/>
                                          </p:val>
                                        </p:tav>
                                      </p:tavLst>
                                    </p:anim>
                                    <p:anim calcmode="lin" valueType="num">
                                      <p:cBhvr additive="base">
                                        <p:cTn id="96" dur="500" fill="hold"/>
                                        <p:tgtEl>
                                          <p:spTgt spid="18"/>
                                        </p:tgtEl>
                                        <p:attrNameLst>
                                          <p:attrName>ppt_y</p:attrName>
                                        </p:attrNameLst>
                                      </p:cBhvr>
                                      <p:tavLst>
                                        <p:tav tm="0">
                                          <p:val>
                                            <p:strVal val="#ppt_y"/>
                                          </p:val>
                                        </p:tav>
                                        <p:tav tm="100000">
                                          <p:val>
                                            <p:strVal val="#ppt_y"/>
                                          </p:val>
                                        </p:tav>
                                      </p:tavLst>
                                    </p:anim>
                                  </p:childTnLst>
                                </p:cTn>
                              </p:par>
                            </p:childTnLst>
                          </p:cTn>
                        </p:par>
                        <p:par>
                          <p:cTn id="97" fill="hold">
                            <p:stCondLst>
                              <p:cond delay="4500"/>
                            </p:stCondLst>
                            <p:childTnLst>
                              <p:par>
                                <p:cTn id="98" presetID="2" presetClass="entr" presetSubtype="2" fill="hold" grpId="0" nodeType="afterEffect">
                                  <p:stCondLst>
                                    <p:cond delay="0"/>
                                  </p:stCondLst>
                                  <p:childTnLst>
                                    <p:set>
                                      <p:cBhvr>
                                        <p:cTn id="99" dur="1" fill="hold">
                                          <p:stCondLst>
                                            <p:cond delay="0"/>
                                          </p:stCondLst>
                                        </p:cTn>
                                        <p:tgtEl>
                                          <p:spTgt spid="19"/>
                                        </p:tgtEl>
                                        <p:attrNameLst>
                                          <p:attrName>style.visibility</p:attrName>
                                        </p:attrNameLst>
                                      </p:cBhvr>
                                      <p:to>
                                        <p:strVal val="visible"/>
                                      </p:to>
                                    </p:set>
                                    <p:anim calcmode="lin" valueType="num">
                                      <p:cBhvr additive="base">
                                        <p:cTn id="100" dur="500" fill="hold"/>
                                        <p:tgtEl>
                                          <p:spTgt spid="19"/>
                                        </p:tgtEl>
                                        <p:attrNameLst>
                                          <p:attrName>ppt_x</p:attrName>
                                        </p:attrNameLst>
                                      </p:cBhvr>
                                      <p:tavLst>
                                        <p:tav tm="0">
                                          <p:val>
                                            <p:strVal val="1+#ppt_w/2"/>
                                          </p:val>
                                        </p:tav>
                                        <p:tav tm="100000">
                                          <p:val>
                                            <p:strVal val="#ppt_x"/>
                                          </p:val>
                                        </p:tav>
                                      </p:tavLst>
                                    </p:anim>
                                    <p:anim calcmode="lin" valueType="num">
                                      <p:cBhvr additive="base">
                                        <p:cTn id="101" dur="500" fill="hold"/>
                                        <p:tgtEl>
                                          <p:spTgt spid="19"/>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additive="base">
                                        <p:cTn id="104" dur="500" fill="hold"/>
                                        <p:tgtEl>
                                          <p:spTgt spid="20"/>
                                        </p:tgtEl>
                                        <p:attrNameLst>
                                          <p:attrName>ppt_x</p:attrName>
                                        </p:attrNameLst>
                                      </p:cBhvr>
                                      <p:tavLst>
                                        <p:tav tm="0">
                                          <p:val>
                                            <p:strVal val="1+#ppt_w/2"/>
                                          </p:val>
                                        </p:tav>
                                        <p:tav tm="100000">
                                          <p:val>
                                            <p:strVal val="#ppt_x"/>
                                          </p:val>
                                        </p:tav>
                                      </p:tavLst>
                                    </p:anim>
                                    <p:anim calcmode="lin" valueType="num">
                                      <p:cBhvr additive="base">
                                        <p:cTn id="105" dur="500" fill="hold"/>
                                        <p:tgtEl>
                                          <p:spTgt spid="20"/>
                                        </p:tgtEl>
                                        <p:attrNameLst>
                                          <p:attrName>ppt_y</p:attrName>
                                        </p:attrNameLst>
                                      </p:cBhvr>
                                      <p:tavLst>
                                        <p:tav tm="0">
                                          <p:val>
                                            <p:strVal val="#ppt_y"/>
                                          </p:val>
                                        </p:tav>
                                        <p:tav tm="100000">
                                          <p:val>
                                            <p:strVal val="#ppt_y"/>
                                          </p:val>
                                        </p:tav>
                                      </p:tavLst>
                                    </p:anim>
                                  </p:childTnLst>
                                </p:cTn>
                              </p:par>
                              <p:par>
                                <p:cTn id="106" presetID="2" presetClass="entr" presetSubtype="2" fill="hold" grpId="0" nodeType="with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500" fill="hold"/>
                                        <p:tgtEl>
                                          <p:spTgt spid="36"/>
                                        </p:tgtEl>
                                        <p:attrNameLst>
                                          <p:attrName>ppt_x</p:attrName>
                                        </p:attrNameLst>
                                      </p:cBhvr>
                                      <p:tavLst>
                                        <p:tav tm="0">
                                          <p:val>
                                            <p:strVal val="1+#ppt_w/2"/>
                                          </p:val>
                                        </p:tav>
                                        <p:tav tm="100000">
                                          <p:val>
                                            <p:strVal val="#ppt_x"/>
                                          </p:val>
                                        </p:tav>
                                      </p:tavLst>
                                    </p:anim>
                                    <p:anim calcmode="lin" valueType="num">
                                      <p:cBhvr additive="base">
                                        <p:cTn id="109" dur="500" fill="hold"/>
                                        <p:tgtEl>
                                          <p:spTgt spid="36"/>
                                        </p:tgtEl>
                                        <p:attrNameLst>
                                          <p:attrName>ppt_y</p:attrName>
                                        </p:attrNameLst>
                                      </p:cBhvr>
                                      <p:tavLst>
                                        <p:tav tm="0">
                                          <p:val>
                                            <p:strVal val="#ppt_y"/>
                                          </p:val>
                                        </p:tav>
                                        <p:tav tm="100000">
                                          <p:val>
                                            <p:strVal val="#ppt_y"/>
                                          </p:val>
                                        </p:tav>
                                      </p:tavLst>
                                    </p:anim>
                                  </p:childTnLst>
                                </p:cTn>
                              </p:par>
                              <p:par>
                                <p:cTn id="110" presetID="2" presetClass="entr" presetSubtype="2" fill="hold" grpId="0" nodeType="withEffect">
                                  <p:stCondLst>
                                    <p:cond delay="0"/>
                                  </p:stCondLst>
                                  <p:childTnLst>
                                    <p:set>
                                      <p:cBhvr>
                                        <p:cTn id="111" dur="1" fill="hold">
                                          <p:stCondLst>
                                            <p:cond delay="0"/>
                                          </p:stCondLst>
                                        </p:cTn>
                                        <p:tgtEl>
                                          <p:spTgt spid="40"/>
                                        </p:tgtEl>
                                        <p:attrNameLst>
                                          <p:attrName>style.visibility</p:attrName>
                                        </p:attrNameLst>
                                      </p:cBhvr>
                                      <p:to>
                                        <p:strVal val="visible"/>
                                      </p:to>
                                    </p:set>
                                    <p:anim calcmode="lin" valueType="num">
                                      <p:cBhvr additive="base">
                                        <p:cTn id="112" dur="500" fill="hold"/>
                                        <p:tgtEl>
                                          <p:spTgt spid="40"/>
                                        </p:tgtEl>
                                        <p:attrNameLst>
                                          <p:attrName>ppt_x</p:attrName>
                                        </p:attrNameLst>
                                      </p:cBhvr>
                                      <p:tavLst>
                                        <p:tav tm="0">
                                          <p:val>
                                            <p:strVal val="1+#ppt_w/2"/>
                                          </p:val>
                                        </p:tav>
                                        <p:tav tm="100000">
                                          <p:val>
                                            <p:strVal val="#ppt_x"/>
                                          </p:val>
                                        </p:tav>
                                      </p:tavLst>
                                    </p:anim>
                                    <p:anim calcmode="lin" valueType="num">
                                      <p:cBhvr additive="base">
                                        <p:cTn id="113" dur="500" fill="hold"/>
                                        <p:tgtEl>
                                          <p:spTgt spid="40"/>
                                        </p:tgtEl>
                                        <p:attrNameLst>
                                          <p:attrName>ppt_y</p:attrName>
                                        </p:attrNameLst>
                                      </p:cBhvr>
                                      <p:tavLst>
                                        <p:tav tm="0">
                                          <p:val>
                                            <p:strVal val="#ppt_y"/>
                                          </p:val>
                                        </p:tav>
                                        <p:tav tm="100000">
                                          <p:val>
                                            <p:strVal val="#ppt_y"/>
                                          </p:val>
                                        </p:tav>
                                      </p:tavLst>
                                    </p:anim>
                                  </p:childTnLst>
                                </p:cTn>
                              </p:par>
                              <p:par>
                                <p:cTn id="114" presetID="2" presetClass="entr" presetSubtype="2" fill="hold" grpId="0" nodeType="withEffect">
                                  <p:stCondLst>
                                    <p:cond delay="0"/>
                                  </p:stCondLst>
                                  <p:childTnLst>
                                    <p:set>
                                      <p:cBhvr>
                                        <p:cTn id="115" dur="1" fill="hold">
                                          <p:stCondLst>
                                            <p:cond delay="0"/>
                                          </p:stCondLst>
                                        </p:cTn>
                                        <p:tgtEl>
                                          <p:spTgt spid="33"/>
                                        </p:tgtEl>
                                        <p:attrNameLst>
                                          <p:attrName>style.visibility</p:attrName>
                                        </p:attrNameLst>
                                      </p:cBhvr>
                                      <p:to>
                                        <p:strVal val="visible"/>
                                      </p:to>
                                    </p:set>
                                    <p:anim calcmode="lin" valueType="num">
                                      <p:cBhvr additive="base">
                                        <p:cTn id="116" dur="500" fill="hold"/>
                                        <p:tgtEl>
                                          <p:spTgt spid="33"/>
                                        </p:tgtEl>
                                        <p:attrNameLst>
                                          <p:attrName>ppt_x</p:attrName>
                                        </p:attrNameLst>
                                      </p:cBhvr>
                                      <p:tavLst>
                                        <p:tav tm="0">
                                          <p:val>
                                            <p:strVal val="1+#ppt_w/2"/>
                                          </p:val>
                                        </p:tav>
                                        <p:tav tm="100000">
                                          <p:val>
                                            <p:strVal val="#ppt_x"/>
                                          </p:val>
                                        </p:tav>
                                      </p:tavLst>
                                    </p:anim>
                                    <p:anim calcmode="lin" valueType="num">
                                      <p:cBhvr additive="base">
                                        <p:cTn id="117" dur="500" fill="hold"/>
                                        <p:tgtEl>
                                          <p:spTgt spid="33"/>
                                        </p:tgtEl>
                                        <p:attrNameLst>
                                          <p:attrName>ppt_y</p:attrName>
                                        </p:attrNameLst>
                                      </p:cBhvr>
                                      <p:tavLst>
                                        <p:tav tm="0">
                                          <p:val>
                                            <p:strVal val="#ppt_y"/>
                                          </p:val>
                                        </p:tav>
                                        <p:tav tm="100000">
                                          <p:val>
                                            <p:strVal val="#ppt_y"/>
                                          </p:val>
                                        </p:tav>
                                      </p:tavLst>
                                    </p:anim>
                                  </p:childTnLst>
                                </p:cTn>
                              </p:par>
                            </p:childTnLst>
                          </p:cTn>
                        </p:par>
                        <p:par>
                          <p:cTn id="118" fill="hold">
                            <p:stCondLst>
                              <p:cond delay="5000"/>
                            </p:stCondLst>
                            <p:childTnLst>
                              <p:par>
                                <p:cTn id="119" presetID="2" presetClass="entr" presetSubtype="2"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 calcmode="lin" valueType="num">
                                      <p:cBhvr additive="base">
                                        <p:cTn id="121" dur="500" fill="hold"/>
                                        <p:tgtEl>
                                          <p:spTgt spid="34"/>
                                        </p:tgtEl>
                                        <p:attrNameLst>
                                          <p:attrName>ppt_x</p:attrName>
                                        </p:attrNameLst>
                                      </p:cBhvr>
                                      <p:tavLst>
                                        <p:tav tm="0">
                                          <p:val>
                                            <p:strVal val="1+#ppt_w/2"/>
                                          </p:val>
                                        </p:tav>
                                        <p:tav tm="100000">
                                          <p:val>
                                            <p:strVal val="#ppt_x"/>
                                          </p:val>
                                        </p:tav>
                                      </p:tavLst>
                                    </p:anim>
                                    <p:anim calcmode="lin" valueType="num">
                                      <p:cBhvr additive="base">
                                        <p:cTn id="122" dur="500" fill="hold"/>
                                        <p:tgtEl>
                                          <p:spTgt spid="34"/>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38"/>
                                        </p:tgtEl>
                                        <p:attrNameLst>
                                          <p:attrName>style.visibility</p:attrName>
                                        </p:attrNameLst>
                                      </p:cBhvr>
                                      <p:to>
                                        <p:strVal val="visible"/>
                                      </p:to>
                                    </p:set>
                                    <p:anim calcmode="lin" valueType="num">
                                      <p:cBhvr additive="base">
                                        <p:cTn id="125" dur="500" fill="hold"/>
                                        <p:tgtEl>
                                          <p:spTgt spid="38"/>
                                        </p:tgtEl>
                                        <p:attrNameLst>
                                          <p:attrName>ppt_x</p:attrName>
                                        </p:attrNameLst>
                                      </p:cBhvr>
                                      <p:tavLst>
                                        <p:tav tm="0">
                                          <p:val>
                                            <p:strVal val="1+#ppt_w/2"/>
                                          </p:val>
                                        </p:tav>
                                        <p:tav tm="100000">
                                          <p:val>
                                            <p:strVal val="#ppt_x"/>
                                          </p:val>
                                        </p:tav>
                                      </p:tavLst>
                                    </p:anim>
                                    <p:anim calcmode="lin" valueType="num">
                                      <p:cBhvr additive="base">
                                        <p:cTn id="126" dur="500" fill="hold"/>
                                        <p:tgtEl>
                                          <p:spTgt spid="38"/>
                                        </p:tgtEl>
                                        <p:attrNameLst>
                                          <p:attrName>ppt_y</p:attrName>
                                        </p:attrNameLst>
                                      </p:cBhvr>
                                      <p:tavLst>
                                        <p:tav tm="0">
                                          <p:val>
                                            <p:strVal val="#ppt_y"/>
                                          </p:val>
                                        </p:tav>
                                        <p:tav tm="100000">
                                          <p:val>
                                            <p:strVal val="#ppt_y"/>
                                          </p:val>
                                        </p:tav>
                                      </p:tavLst>
                                    </p:anim>
                                  </p:childTnLst>
                                </p:cTn>
                              </p:par>
                              <p:par>
                                <p:cTn id="127" presetID="2" presetClass="entr" presetSubtype="2" fill="hold" grpId="0" nodeType="with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additive="base">
                                        <p:cTn id="129" dur="500" fill="hold"/>
                                        <p:tgtEl>
                                          <p:spTgt spid="42"/>
                                        </p:tgtEl>
                                        <p:attrNameLst>
                                          <p:attrName>ppt_x</p:attrName>
                                        </p:attrNameLst>
                                      </p:cBhvr>
                                      <p:tavLst>
                                        <p:tav tm="0">
                                          <p:val>
                                            <p:strVal val="1+#ppt_w/2"/>
                                          </p:val>
                                        </p:tav>
                                        <p:tav tm="100000">
                                          <p:val>
                                            <p:strVal val="#ppt_x"/>
                                          </p:val>
                                        </p:tav>
                                      </p:tavLst>
                                    </p:anim>
                                    <p:anim calcmode="lin" valueType="num">
                                      <p:cBhvr additive="base">
                                        <p:cTn id="130" dur="500" fill="hold"/>
                                        <p:tgtEl>
                                          <p:spTgt spid="4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41"/>
                                        </p:tgtEl>
                                        <p:attrNameLst>
                                          <p:attrName>style.visibility</p:attrName>
                                        </p:attrNameLst>
                                      </p:cBhvr>
                                      <p:to>
                                        <p:strVal val="visible"/>
                                      </p:to>
                                    </p:set>
                                    <p:anim calcmode="lin" valueType="num">
                                      <p:cBhvr additive="base">
                                        <p:cTn id="133" dur="500" fill="hold"/>
                                        <p:tgtEl>
                                          <p:spTgt spid="41"/>
                                        </p:tgtEl>
                                        <p:attrNameLst>
                                          <p:attrName>ppt_x</p:attrName>
                                        </p:attrNameLst>
                                      </p:cBhvr>
                                      <p:tavLst>
                                        <p:tav tm="0">
                                          <p:val>
                                            <p:strVal val="1+#ppt_w/2"/>
                                          </p:val>
                                        </p:tav>
                                        <p:tav tm="100000">
                                          <p:val>
                                            <p:strVal val="#ppt_x"/>
                                          </p:val>
                                        </p:tav>
                                      </p:tavLst>
                                    </p:anim>
                                    <p:anim calcmode="lin" valueType="num">
                                      <p:cBhvr additive="base">
                                        <p:cTn id="134" dur="500" fill="hold"/>
                                        <p:tgtEl>
                                          <p:spTgt spid="41"/>
                                        </p:tgtEl>
                                        <p:attrNameLst>
                                          <p:attrName>ppt_y</p:attrName>
                                        </p:attrNameLst>
                                      </p:cBhvr>
                                      <p:tavLst>
                                        <p:tav tm="0">
                                          <p:val>
                                            <p:strVal val="#ppt_y"/>
                                          </p:val>
                                        </p:tav>
                                        <p:tav tm="100000">
                                          <p:val>
                                            <p:strVal val="#ppt_y"/>
                                          </p:val>
                                        </p:tav>
                                      </p:tavLst>
                                    </p:anim>
                                  </p:childTnLst>
                                </p:cTn>
                              </p:par>
                              <p:par>
                                <p:cTn id="135" presetID="2" presetClass="entr" presetSubtype="2"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additive="base">
                                        <p:cTn id="137" dur="500" fill="hold"/>
                                        <p:tgtEl>
                                          <p:spTgt spid="35"/>
                                        </p:tgtEl>
                                        <p:attrNameLst>
                                          <p:attrName>ppt_x</p:attrName>
                                        </p:attrNameLst>
                                      </p:cBhvr>
                                      <p:tavLst>
                                        <p:tav tm="0">
                                          <p:val>
                                            <p:strVal val="1+#ppt_w/2"/>
                                          </p:val>
                                        </p:tav>
                                        <p:tav tm="100000">
                                          <p:val>
                                            <p:strVal val="#ppt_x"/>
                                          </p:val>
                                        </p:tav>
                                      </p:tavLst>
                                    </p:anim>
                                    <p:anim calcmode="lin" valueType="num">
                                      <p:cBhvr additive="base">
                                        <p:cTn id="138" dur="500" fill="hold"/>
                                        <p:tgtEl>
                                          <p:spTgt spid="35"/>
                                        </p:tgtEl>
                                        <p:attrNameLst>
                                          <p:attrName>ppt_y</p:attrName>
                                        </p:attrNameLst>
                                      </p:cBhvr>
                                      <p:tavLst>
                                        <p:tav tm="0">
                                          <p:val>
                                            <p:strVal val="#ppt_y"/>
                                          </p:val>
                                        </p:tav>
                                        <p:tav tm="100000">
                                          <p:val>
                                            <p:strVal val="#ppt_y"/>
                                          </p:val>
                                        </p:tav>
                                      </p:tavLst>
                                    </p:anim>
                                  </p:childTnLst>
                                </p:cTn>
                              </p:par>
                            </p:childTnLst>
                          </p:cTn>
                        </p:par>
                        <p:par>
                          <p:cTn id="139" fill="hold">
                            <p:stCondLst>
                              <p:cond delay="5500"/>
                            </p:stCondLst>
                            <p:childTnLst>
                              <p:par>
                                <p:cTn id="140" presetID="2" presetClass="entr" presetSubtype="2" fill="hold" nodeType="afterEffect">
                                  <p:stCondLst>
                                    <p:cond delay="0"/>
                                  </p:stCondLst>
                                  <p:childTnLst>
                                    <p:set>
                                      <p:cBhvr>
                                        <p:cTn id="141" dur="1" fill="hold">
                                          <p:stCondLst>
                                            <p:cond delay="0"/>
                                          </p:stCondLst>
                                        </p:cTn>
                                        <p:tgtEl>
                                          <p:spTgt spid="37"/>
                                        </p:tgtEl>
                                        <p:attrNameLst>
                                          <p:attrName>style.visibility</p:attrName>
                                        </p:attrNameLst>
                                      </p:cBhvr>
                                      <p:to>
                                        <p:strVal val="visible"/>
                                      </p:to>
                                    </p:set>
                                    <p:anim calcmode="lin" valueType="num">
                                      <p:cBhvr additive="base">
                                        <p:cTn id="142" dur="500" fill="hold"/>
                                        <p:tgtEl>
                                          <p:spTgt spid="37"/>
                                        </p:tgtEl>
                                        <p:attrNameLst>
                                          <p:attrName>ppt_x</p:attrName>
                                        </p:attrNameLst>
                                      </p:cBhvr>
                                      <p:tavLst>
                                        <p:tav tm="0">
                                          <p:val>
                                            <p:strVal val="1+#ppt_w/2"/>
                                          </p:val>
                                        </p:tav>
                                        <p:tav tm="100000">
                                          <p:val>
                                            <p:strVal val="#ppt_x"/>
                                          </p:val>
                                        </p:tav>
                                      </p:tavLst>
                                    </p:anim>
                                    <p:anim calcmode="lin" valueType="num">
                                      <p:cBhvr additive="base">
                                        <p:cTn id="143" dur="500" fill="hold"/>
                                        <p:tgtEl>
                                          <p:spTgt spid="37"/>
                                        </p:tgtEl>
                                        <p:attrNameLst>
                                          <p:attrName>ppt_y</p:attrName>
                                        </p:attrNameLst>
                                      </p:cBhvr>
                                      <p:tavLst>
                                        <p:tav tm="0">
                                          <p:val>
                                            <p:strVal val="#ppt_y"/>
                                          </p:val>
                                        </p:tav>
                                        <p:tav tm="100000">
                                          <p:val>
                                            <p:strVal val="#ppt_y"/>
                                          </p:val>
                                        </p:tav>
                                      </p:tavLst>
                                    </p:anim>
                                  </p:childTnLst>
                                </p:cTn>
                              </p:par>
                              <p:par>
                                <p:cTn id="144" presetID="2" presetClass="entr" presetSubtype="2" fill="hold" nodeType="withEffect">
                                  <p:stCondLst>
                                    <p:cond delay="0"/>
                                  </p:stCondLst>
                                  <p:childTnLst>
                                    <p:set>
                                      <p:cBhvr>
                                        <p:cTn id="145" dur="1" fill="hold">
                                          <p:stCondLst>
                                            <p:cond delay="0"/>
                                          </p:stCondLst>
                                        </p:cTn>
                                        <p:tgtEl>
                                          <p:spTgt spid="32"/>
                                        </p:tgtEl>
                                        <p:attrNameLst>
                                          <p:attrName>style.visibility</p:attrName>
                                        </p:attrNameLst>
                                      </p:cBhvr>
                                      <p:to>
                                        <p:strVal val="visible"/>
                                      </p:to>
                                    </p:set>
                                    <p:anim calcmode="lin" valueType="num">
                                      <p:cBhvr additive="base">
                                        <p:cTn id="146" dur="500" fill="hold"/>
                                        <p:tgtEl>
                                          <p:spTgt spid="32"/>
                                        </p:tgtEl>
                                        <p:attrNameLst>
                                          <p:attrName>ppt_x</p:attrName>
                                        </p:attrNameLst>
                                      </p:cBhvr>
                                      <p:tavLst>
                                        <p:tav tm="0">
                                          <p:val>
                                            <p:strVal val="1+#ppt_w/2"/>
                                          </p:val>
                                        </p:tav>
                                        <p:tav tm="100000">
                                          <p:val>
                                            <p:strVal val="#ppt_x"/>
                                          </p:val>
                                        </p:tav>
                                      </p:tavLst>
                                    </p:anim>
                                    <p:anim calcmode="lin" valueType="num">
                                      <p:cBhvr additive="base">
                                        <p:cTn id="147" dur="500" fill="hold"/>
                                        <p:tgtEl>
                                          <p:spTgt spid="32"/>
                                        </p:tgtEl>
                                        <p:attrNameLst>
                                          <p:attrName>ppt_y</p:attrName>
                                        </p:attrNameLst>
                                      </p:cBhvr>
                                      <p:tavLst>
                                        <p:tav tm="0">
                                          <p:val>
                                            <p:strVal val="#ppt_y"/>
                                          </p:val>
                                        </p:tav>
                                        <p:tav tm="100000">
                                          <p:val>
                                            <p:strVal val="#ppt_y"/>
                                          </p:val>
                                        </p:tav>
                                      </p:tavLst>
                                    </p:anim>
                                  </p:childTnLst>
                                </p:cTn>
                              </p:par>
                              <p:par>
                                <p:cTn id="148" presetID="2" presetClass="entr" presetSubtype="2" fill="hold" nodeType="with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additive="base">
                                        <p:cTn id="150" dur="500" fill="hold"/>
                                        <p:tgtEl>
                                          <p:spTgt spid="39"/>
                                        </p:tgtEl>
                                        <p:attrNameLst>
                                          <p:attrName>ppt_x</p:attrName>
                                        </p:attrNameLst>
                                      </p:cBhvr>
                                      <p:tavLst>
                                        <p:tav tm="0">
                                          <p:val>
                                            <p:strVal val="1+#ppt_w/2"/>
                                          </p:val>
                                        </p:tav>
                                        <p:tav tm="100000">
                                          <p:val>
                                            <p:strVal val="#ppt_x"/>
                                          </p:val>
                                        </p:tav>
                                      </p:tavLst>
                                    </p:anim>
                                    <p:anim calcmode="lin" valueType="num">
                                      <p:cBhvr additive="base">
                                        <p:cTn id="151"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3"/>
                                        </p:tgtEl>
                                        <p:attrNameLst>
                                          <p:attrName>style.visibility</p:attrName>
                                        </p:attrNameLst>
                                      </p:cBhvr>
                                      <p:to>
                                        <p:strVal val="visible"/>
                                      </p:to>
                                    </p:set>
                                    <p:animEffect transition="in" filter="fade">
                                      <p:cBhvr>
                                        <p:cTn id="156" dur="2000"/>
                                        <p:tgtEl>
                                          <p:spTgt spid="3"/>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nodeType="clickEffect">
                                  <p:stCondLst>
                                    <p:cond delay="0"/>
                                  </p:stCondLst>
                                  <p:childTnLst>
                                    <p:set>
                                      <p:cBhvr>
                                        <p:cTn id="160" dur="1" fill="hold">
                                          <p:stCondLst>
                                            <p:cond delay="0"/>
                                          </p:stCondLst>
                                        </p:cTn>
                                        <p:tgtEl>
                                          <p:spTgt spid="2"/>
                                        </p:tgtEl>
                                        <p:attrNameLst>
                                          <p:attrName>style.visibility</p:attrName>
                                        </p:attrNameLst>
                                      </p:cBhvr>
                                      <p:to>
                                        <p:strVal val="visible"/>
                                      </p:to>
                                    </p:set>
                                    <p:animEffect transition="in" filter="fade">
                                      <p:cBhvr>
                                        <p:cTn id="161" dur="2000"/>
                                        <p:tgtEl>
                                          <p:spTgt spid="2"/>
                                        </p:tgtEl>
                                      </p:cBhvr>
                                    </p:animEffect>
                                  </p:childTnLst>
                                </p:cTn>
                              </p:par>
                              <p:par>
                                <p:cTn id="162" presetID="10" presetClass="entr" presetSubtype="0" fill="hold" nodeType="withEffect">
                                  <p:stCondLst>
                                    <p:cond delay="0"/>
                                  </p:stCondLst>
                                  <p:childTnLst>
                                    <p:set>
                                      <p:cBhvr>
                                        <p:cTn id="163" dur="1" fill="hold">
                                          <p:stCondLst>
                                            <p:cond delay="0"/>
                                          </p:stCondLst>
                                        </p:cTn>
                                        <p:tgtEl>
                                          <p:spTgt spid="43"/>
                                        </p:tgtEl>
                                        <p:attrNameLst>
                                          <p:attrName>style.visibility</p:attrName>
                                        </p:attrNameLst>
                                      </p:cBhvr>
                                      <p:to>
                                        <p:strVal val="visible"/>
                                      </p:to>
                                    </p:set>
                                    <p:animEffect transition="in" filter="fade">
                                      <p:cBhvr>
                                        <p:cTn id="164" dur="2000"/>
                                        <p:tgtEl>
                                          <p:spTgt spid="43"/>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70"/>
                                        </p:tgtEl>
                                        <p:attrNameLst>
                                          <p:attrName>style.visibility</p:attrName>
                                        </p:attrNameLst>
                                      </p:cBhvr>
                                      <p:to>
                                        <p:strVal val="visible"/>
                                      </p:to>
                                    </p:set>
                                    <p:animEffect transition="in" filter="fade">
                                      <p:cBhvr>
                                        <p:cTn id="169" dur="2000"/>
                                        <p:tgtEl>
                                          <p:spTgt spid="70"/>
                                        </p:tgtEl>
                                      </p:cBhvr>
                                    </p:animEffec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grpId="0" nodeType="clickEffect">
                                  <p:stCondLst>
                                    <p:cond delay="0"/>
                                  </p:stCondLst>
                                  <p:childTnLst>
                                    <p:set>
                                      <p:cBhvr>
                                        <p:cTn id="173" dur="1" fill="hold">
                                          <p:stCondLst>
                                            <p:cond delay="0"/>
                                          </p:stCondLst>
                                        </p:cTn>
                                        <p:tgtEl>
                                          <p:spTgt spid="95"/>
                                        </p:tgtEl>
                                        <p:attrNameLst>
                                          <p:attrName>style.visibility</p:attrName>
                                        </p:attrNameLst>
                                      </p:cBhvr>
                                      <p:to>
                                        <p:strVal val="visible"/>
                                      </p:to>
                                    </p:set>
                                    <p:animEffect transition="in" filter="fade">
                                      <p:cBhvr>
                                        <p:cTn id="174" dur="2000"/>
                                        <p:tgtEl>
                                          <p:spTgt spid="95"/>
                                        </p:tgtEl>
                                      </p:cBhvr>
                                    </p:animEffect>
                                  </p:childTnLst>
                                </p:cTn>
                              </p:par>
                              <p:par>
                                <p:cTn id="175" presetID="10" presetClass="entr" presetSubtype="0" fill="hold" nodeType="withEffect">
                                  <p:stCondLst>
                                    <p:cond delay="0"/>
                                  </p:stCondLst>
                                  <p:childTnLst>
                                    <p:set>
                                      <p:cBhvr>
                                        <p:cTn id="176" dur="1" fill="hold">
                                          <p:stCondLst>
                                            <p:cond delay="0"/>
                                          </p:stCondLst>
                                        </p:cTn>
                                        <p:tgtEl>
                                          <p:spTgt spid="97"/>
                                        </p:tgtEl>
                                        <p:attrNameLst>
                                          <p:attrName>style.visibility</p:attrName>
                                        </p:attrNameLst>
                                      </p:cBhvr>
                                      <p:to>
                                        <p:strVal val="visible"/>
                                      </p:to>
                                    </p:set>
                                    <p:animEffect transition="in" filter="fade">
                                      <p:cBhvr>
                                        <p:cTn id="177" dur="2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8" grpId="0" animBg="1"/>
      <p:bldP spid="40" grpId="0" animBg="1"/>
      <p:bldP spid="41" grpId="0" animBg="1"/>
      <p:bldP spid="42" grpId="0" animBg="1"/>
      <p:bldP spid="95" grpId="0"/>
      <p:bldP spid="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4"/>
          <p:cNvPicPr>
            <a:picLocks noGrp="1" noChangeAspect="1" noChangeArrowheads="1"/>
          </p:cNvPicPr>
          <p:nvPr>
            <p:ph idx="1"/>
          </p:nvPr>
        </p:nvPicPr>
        <p:blipFill>
          <a:blip r:embed="rId2" cstate="print"/>
          <a:srcRect l="11219" t="11769" r="10225" b="11863"/>
          <a:stretch>
            <a:fillRect/>
          </a:stretch>
        </p:blipFill>
        <p:spPr bwMode="auto">
          <a:xfrm>
            <a:off x="126214" y="44624"/>
            <a:ext cx="8088524" cy="4536504"/>
          </a:xfrm>
          <a:prstGeom prst="rect">
            <a:avLst/>
          </a:prstGeom>
          <a:noFill/>
          <a:ln w="9525">
            <a:noFill/>
            <a:miter lim="800000"/>
            <a:headEnd/>
            <a:tailEnd/>
          </a:ln>
        </p:spPr>
      </p:pic>
      <p:grpSp>
        <p:nvGrpSpPr>
          <p:cNvPr id="2" name="Group 92"/>
          <p:cNvGrpSpPr/>
          <p:nvPr/>
        </p:nvGrpSpPr>
        <p:grpSpPr>
          <a:xfrm>
            <a:off x="509786" y="6342438"/>
            <a:ext cx="8892988" cy="542946"/>
            <a:chOff x="395536" y="5787280"/>
            <a:chExt cx="8208912" cy="542946"/>
          </a:xfrm>
        </p:grpSpPr>
        <p:sp>
          <p:nvSpPr>
            <p:cNvPr id="45" name="Left Brace 44"/>
            <p:cNvSpPr/>
            <p:nvPr/>
          </p:nvSpPr>
          <p:spPr>
            <a:xfrm rot="16200000">
              <a:off x="2339752" y="3843064"/>
              <a:ext cx="144016" cy="403244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6" name="Left Brace 45"/>
            <p:cNvSpPr/>
            <p:nvPr/>
          </p:nvSpPr>
          <p:spPr>
            <a:xfrm rot="16200000">
              <a:off x="5364088" y="4923184"/>
              <a:ext cx="144016" cy="187220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7" name="Left Brace 46"/>
            <p:cNvSpPr/>
            <p:nvPr/>
          </p:nvSpPr>
          <p:spPr>
            <a:xfrm rot="16200000">
              <a:off x="6840254" y="5391236"/>
              <a:ext cx="144014" cy="936106"/>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8" name="Left Brace 47"/>
            <p:cNvSpPr/>
            <p:nvPr/>
          </p:nvSpPr>
          <p:spPr>
            <a:xfrm rot="16200000">
              <a:off x="7956376" y="5283224"/>
              <a:ext cx="144016" cy="1152128"/>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9" name="TextBox 48"/>
            <p:cNvSpPr txBox="1"/>
            <p:nvPr/>
          </p:nvSpPr>
          <p:spPr>
            <a:xfrm>
              <a:off x="1691680" y="5868561"/>
              <a:ext cx="1440160" cy="461665"/>
            </a:xfrm>
            <a:prstGeom prst="rect">
              <a:avLst/>
            </a:prstGeom>
            <a:noFill/>
          </p:spPr>
          <p:txBody>
            <a:bodyPr wrap="square" rtlCol="0">
              <a:spAutoFit/>
            </a:bodyPr>
            <a:lstStyle/>
            <a:p>
              <a:pPr algn="ctr"/>
              <a:r>
                <a:rPr lang="da-DK" sz="2400" dirty="0" smtClean="0"/>
                <a:t>C</a:t>
              </a:r>
              <a:endParaRPr lang="en-US" sz="2400" dirty="0"/>
            </a:p>
          </p:txBody>
        </p:sp>
        <p:sp>
          <p:nvSpPr>
            <p:cNvPr id="50" name="TextBox 49"/>
            <p:cNvSpPr txBox="1"/>
            <p:nvPr/>
          </p:nvSpPr>
          <p:spPr>
            <a:xfrm>
              <a:off x="4716016" y="5868561"/>
              <a:ext cx="1440160" cy="461665"/>
            </a:xfrm>
            <a:prstGeom prst="rect">
              <a:avLst/>
            </a:prstGeom>
            <a:noFill/>
          </p:spPr>
          <p:txBody>
            <a:bodyPr wrap="square" rtlCol="0">
              <a:spAutoFit/>
            </a:bodyPr>
            <a:lstStyle/>
            <a:p>
              <a:pPr algn="ctr"/>
              <a:r>
                <a:rPr lang="da-DK" sz="2400" dirty="0" smtClean="0"/>
                <a:t>B</a:t>
              </a:r>
              <a:endParaRPr lang="en-US" sz="2400" dirty="0"/>
            </a:p>
          </p:txBody>
        </p:sp>
        <p:sp>
          <p:nvSpPr>
            <p:cNvPr id="51" name="TextBox 50"/>
            <p:cNvSpPr txBox="1"/>
            <p:nvPr/>
          </p:nvSpPr>
          <p:spPr>
            <a:xfrm>
              <a:off x="6444208" y="5868561"/>
              <a:ext cx="936104" cy="461665"/>
            </a:xfrm>
            <a:prstGeom prst="rect">
              <a:avLst/>
            </a:prstGeom>
            <a:noFill/>
          </p:spPr>
          <p:txBody>
            <a:bodyPr wrap="square" rtlCol="0">
              <a:spAutoFit/>
            </a:bodyPr>
            <a:lstStyle/>
            <a:p>
              <a:pPr algn="ctr"/>
              <a:r>
                <a:rPr lang="da-DK" sz="2400" dirty="0" err="1" smtClean="0"/>
                <a:t>D</a:t>
              </a:r>
              <a:r>
                <a:rPr lang="da-DK" sz="2400" baseline="-25000" dirty="0" err="1" smtClean="0"/>
                <a:t>f</a:t>
              </a:r>
              <a:endParaRPr lang="en-US" sz="2400" baseline="-25000" dirty="0"/>
            </a:p>
          </p:txBody>
        </p:sp>
        <p:sp>
          <p:nvSpPr>
            <p:cNvPr id="52" name="TextBox 51"/>
            <p:cNvSpPr txBox="1"/>
            <p:nvPr/>
          </p:nvSpPr>
          <p:spPr>
            <a:xfrm>
              <a:off x="7596336" y="5868561"/>
              <a:ext cx="936104" cy="461665"/>
            </a:xfrm>
            <a:prstGeom prst="rect">
              <a:avLst/>
            </a:prstGeom>
            <a:noFill/>
          </p:spPr>
          <p:txBody>
            <a:bodyPr wrap="square" rtlCol="0">
              <a:spAutoFit/>
            </a:bodyPr>
            <a:lstStyle/>
            <a:p>
              <a:pPr algn="ctr"/>
              <a:r>
                <a:rPr lang="da-DK" sz="2400" dirty="0" err="1" smtClean="0"/>
                <a:t>D</a:t>
              </a:r>
              <a:r>
                <a:rPr lang="da-DK" sz="2400" baseline="-25000" dirty="0" err="1" smtClean="0"/>
                <a:t>r</a:t>
              </a:r>
              <a:endParaRPr lang="en-US" sz="2400" baseline="-25000" dirty="0"/>
            </a:p>
          </p:txBody>
        </p:sp>
      </p:grpSp>
      <p:sp>
        <p:nvSpPr>
          <p:cNvPr id="94" name="TextBox 93"/>
          <p:cNvSpPr txBox="1"/>
          <p:nvPr/>
        </p:nvSpPr>
        <p:spPr>
          <a:xfrm>
            <a:off x="5781092" y="156699"/>
            <a:ext cx="3924435" cy="1508105"/>
          </a:xfrm>
          <a:prstGeom prst="rect">
            <a:avLst/>
          </a:prstGeom>
          <a:noFill/>
          <a:ln w="28575">
            <a:solidFill>
              <a:schemeClr val="tx1"/>
            </a:solidFill>
          </a:ln>
        </p:spPr>
        <p:txBody>
          <a:bodyPr wrap="square" rtlCol="0">
            <a:spAutoFit/>
          </a:bodyPr>
          <a:lstStyle/>
          <a:p>
            <a:r>
              <a:rPr lang="da-DK" b="1" dirty="0" smtClean="0"/>
              <a:t>Invariants</a:t>
            </a:r>
          </a:p>
          <a:p>
            <a:pPr marL="360363" indent="-360363">
              <a:buFont typeface="+mj-lt"/>
              <a:buAutoNum type="arabicParenR"/>
            </a:pPr>
            <a:r>
              <a:rPr lang="da-DK" dirty="0" smtClean="0"/>
              <a:t>C, B, </a:t>
            </a:r>
            <a:r>
              <a:rPr lang="da-DK" dirty="0" err="1" smtClean="0"/>
              <a:t>D</a:t>
            </a:r>
            <a:r>
              <a:rPr lang="da-DK" baseline="-25000" dirty="0" err="1" smtClean="0"/>
              <a:t>f</a:t>
            </a:r>
            <a:r>
              <a:rPr lang="da-DK" dirty="0" smtClean="0"/>
              <a:t> </a:t>
            </a:r>
            <a:r>
              <a:rPr lang="da-DK" dirty="0" err="1" smtClean="0"/>
              <a:t>sorted</a:t>
            </a:r>
            <a:endParaRPr lang="da-DK" dirty="0" smtClean="0"/>
          </a:p>
          <a:p>
            <a:pPr marL="360363" indent="-360363">
              <a:buFont typeface="+mj-lt"/>
              <a:buAutoNum type="arabicParenR"/>
            </a:pPr>
            <a:r>
              <a:rPr lang="da-DK" dirty="0" smtClean="0"/>
              <a:t>max C ≤ min (B ᴜ </a:t>
            </a:r>
            <a:r>
              <a:rPr lang="da-DK" dirty="0" err="1" smtClean="0"/>
              <a:t>D</a:t>
            </a:r>
            <a:r>
              <a:rPr lang="da-DK" baseline="-25000" dirty="0" err="1" smtClean="0"/>
              <a:t>f</a:t>
            </a:r>
            <a:r>
              <a:rPr lang="da-DK" dirty="0" smtClean="0"/>
              <a:t> ᴜ </a:t>
            </a:r>
            <a:r>
              <a:rPr lang="da-DK" dirty="0" err="1" smtClean="0"/>
              <a:t>D</a:t>
            </a:r>
            <a:r>
              <a:rPr lang="da-DK" baseline="-25000" dirty="0" err="1" smtClean="0"/>
              <a:t>r</a:t>
            </a:r>
            <a:r>
              <a:rPr lang="da-DK" dirty="0" smtClean="0"/>
              <a:t>)</a:t>
            </a:r>
          </a:p>
          <a:p>
            <a:pPr marL="360363" indent="-360363">
              <a:buFont typeface="+mj-lt"/>
              <a:buAutoNum type="arabicParenR"/>
            </a:pPr>
            <a:r>
              <a:rPr lang="da-DK" dirty="0" smtClean="0"/>
              <a:t>|C|≥ |D</a:t>
            </a:r>
            <a:r>
              <a:rPr lang="da-DK" baseline="-25000" dirty="0" smtClean="0"/>
              <a:t>f</a:t>
            </a:r>
            <a:r>
              <a:rPr lang="da-DK" dirty="0" smtClean="0"/>
              <a:t>|+2|D</a:t>
            </a:r>
            <a:r>
              <a:rPr lang="da-DK" baseline="-25000" dirty="0" smtClean="0"/>
              <a:t>r</a:t>
            </a:r>
            <a:r>
              <a:rPr lang="da-DK" dirty="0" smtClean="0"/>
              <a:t>|</a:t>
            </a:r>
            <a:endParaRPr lang="en-US" dirty="0"/>
          </a:p>
        </p:txBody>
      </p:sp>
      <p:sp>
        <p:nvSpPr>
          <p:cNvPr id="65" name="Rectangle 64"/>
          <p:cNvSpPr/>
          <p:nvPr/>
        </p:nvSpPr>
        <p:spPr>
          <a:xfrm>
            <a:off x="2612740" y="2924984"/>
            <a:ext cx="546000" cy="36000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314879" y="2921216"/>
            <a:ext cx="546000" cy="36000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2657" y="3629258"/>
            <a:ext cx="546061" cy="36004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92"/>
          <p:cNvGrpSpPr/>
          <p:nvPr/>
        </p:nvGrpSpPr>
        <p:grpSpPr>
          <a:xfrm>
            <a:off x="6465168" y="1578278"/>
            <a:ext cx="1638182" cy="806606"/>
            <a:chOff x="6012160" y="1484784"/>
            <a:chExt cx="1512168" cy="806606"/>
          </a:xfrm>
        </p:grpSpPr>
        <p:sp>
          <p:nvSpPr>
            <p:cNvPr id="72" name="Rectangle 71"/>
            <p:cNvSpPr/>
            <p:nvPr/>
          </p:nvSpPr>
          <p:spPr>
            <a:xfrm>
              <a:off x="6927302" y="2003386"/>
              <a:ext cx="468000" cy="25200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6804248" y="1952836"/>
              <a:ext cx="720080" cy="338554"/>
            </a:xfrm>
            <a:prstGeom prst="rect">
              <a:avLst/>
            </a:prstGeom>
            <a:noFill/>
          </p:spPr>
          <p:txBody>
            <a:bodyPr wrap="square" rtlCol="0">
              <a:spAutoFit/>
            </a:bodyPr>
            <a:lstStyle/>
            <a:p>
              <a:pPr algn="ctr"/>
              <a:r>
                <a:rPr lang="da-DK" sz="1600" b="1" cap="small" dirty="0" smtClean="0">
                  <a:latin typeface="Times New Roman" pitchFamily="18" charset="0"/>
                  <a:cs typeface="Times New Roman" pitchFamily="18" charset="0"/>
                </a:rPr>
                <a:t>Bias</a:t>
              </a:r>
              <a:endParaRPr lang="en-US" sz="1600" b="1" cap="small" dirty="0">
                <a:latin typeface="Times New Roman" pitchFamily="18" charset="0"/>
                <a:cs typeface="Times New Roman" pitchFamily="18" charset="0"/>
              </a:endParaRPr>
            </a:p>
          </p:txBody>
        </p:sp>
        <p:sp>
          <p:nvSpPr>
            <p:cNvPr id="74" name="Arc 73"/>
            <p:cNvSpPr/>
            <p:nvPr/>
          </p:nvSpPr>
          <p:spPr>
            <a:xfrm>
              <a:off x="6012160" y="1484784"/>
              <a:ext cx="1008112" cy="288032"/>
            </a:xfrm>
            <a:prstGeom prst="arc">
              <a:avLst>
                <a:gd name="adj1" fmla="val 9015"/>
                <a:gd name="adj2" fmla="val 1080832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TextBox 74"/>
            <p:cNvSpPr txBox="1"/>
            <p:nvPr/>
          </p:nvSpPr>
          <p:spPr>
            <a:xfrm>
              <a:off x="6084168" y="1711260"/>
              <a:ext cx="1008112" cy="400110"/>
            </a:xfrm>
            <a:prstGeom prst="rect">
              <a:avLst/>
            </a:prstGeom>
            <a:noFill/>
          </p:spPr>
          <p:txBody>
            <a:bodyPr wrap="square" rtlCol="0">
              <a:spAutoFit/>
            </a:bodyPr>
            <a:lstStyle/>
            <a:p>
              <a:r>
                <a:rPr lang="en-US" dirty="0" smtClean="0">
                  <a:solidFill>
                    <a:srgbClr val="C00000"/>
                  </a:solidFill>
                </a:rPr>
                <a:t>≥ “+1”</a:t>
              </a:r>
              <a:endParaRPr lang="en-US" dirty="0">
                <a:solidFill>
                  <a:srgbClr val="C00000"/>
                </a:solidFill>
              </a:endParaRPr>
            </a:p>
          </p:txBody>
        </p:sp>
      </p:grpSp>
      <p:sp>
        <p:nvSpPr>
          <p:cNvPr id="77" name="Oval 76"/>
          <p:cNvSpPr/>
          <p:nvPr/>
        </p:nvSpPr>
        <p:spPr>
          <a:xfrm>
            <a:off x="116463" y="6057320"/>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1</a:t>
            </a:r>
            <a:endParaRPr lang="en-US" b="1" dirty="0"/>
          </a:p>
        </p:txBody>
      </p:sp>
      <p:sp>
        <p:nvSpPr>
          <p:cNvPr id="78" name="Oval 77"/>
          <p:cNvSpPr/>
          <p:nvPr/>
        </p:nvSpPr>
        <p:spPr>
          <a:xfrm>
            <a:off x="116463" y="5553264"/>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2</a:t>
            </a:r>
            <a:endParaRPr lang="en-US" b="1" dirty="0"/>
          </a:p>
        </p:txBody>
      </p:sp>
      <p:sp>
        <p:nvSpPr>
          <p:cNvPr id="79" name="Oval 78"/>
          <p:cNvSpPr/>
          <p:nvPr/>
        </p:nvSpPr>
        <p:spPr>
          <a:xfrm>
            <a:off x="116463" y="4689168"/>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3</a:t>
            </a:r>
            <a:endParaRPr lang="en-US" b="1" dirty="0"/>
          </a:p>
        </p:txBody>
      </p:sp>
      <p:sp>
        <p:nvSpPr>
          <p:cNvPr id="83" name="Oval 82"/>
          <p:cNvSpPr/>
          <p:nvPr/>
        </p:nvSpPr>
        <p:spPr>
          <a:xfrm>
            <a:off x="77489" y="2960976"/>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3</a:t>
            </a:r>
          </a:p>
        </p:txBody>
      </p:sp>
      <p:sp>
        <p:nvSpPr>
          <p:cNvPr id="87" name="Oval 86"/>
          <p:cNvSpPr/>
          <p:nvPr/>
        </p:nvSpPr>
        <p:spPr>
          <a:xfrm>
            <a:off x="77489" y="2636912"/>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2</a:t>
            </a:r>
            <a:endParaRPr lang="en-US" b="1" dirty="0"/>
          </a:p>
        </p:txBody>
      </p:sp>
      <p:sp>
        <p:nvSpPr>
          <p:cNvPr id="88" name="Oval 87"/>
          <p:cNvSpPr/>
          <p:nvPr/>
        </p:nvSpPr>
        <p:spPr>
          <a:xfrm>
            <a:off x="77489" y="1736840"/>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1</a:t>
            </a:r>
            <a:endParaRPr lang="en-US" b="1" dirty="0"/>
          </a:p>
        </p:txBody>
      </p:sp>
      <p:grpSp>
        <p:nvGrpSpPr>
          <p:cNvPr id="4" name="Group 95"/>
          <p:cNvGrpSpPr/>
          <p:nvPr/>
        </p:nvGrpSpPr>
        <p:grpSpPr>
          <a:xfrm>
            <a:off x="468511" y="4077072"/>
            <a:ext cx="9087000" cy="2146580"/>
            <a:chOff x="432472" y="2255966"/>
            <a:chExt cx="8388000" cy="3967686"/>
          </a:xfrm>
        </p:grpSpPr>
        <p:sp>
          <p:nvSpPr>
            <p:cNvPr id="98" name="Rectangle 97"/>
            <p:cNvSpPr/>
            <p:nvPr/>
          </p:nvSpPr>
          <p:spPr>
            <a:xfrm>
              <a:off x="505636" y="5935620"/>
              <a:ext cx="144000"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745438" y="5863652"/>
              <a:ext cx="144000" cy="36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1225042" y="5755652"/>
              <a:ext cx="144000" cy="46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1704646" y="5575652"/>
              <a:ext cx="144000" cy="64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2184250" y="5467652"/>
              <a:ext cx="144000" cy="75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424052" y="5323652"/>
              <a:ext cx="144000" cy="90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60434" y="4999652"/>
              <a:ext cx="144000" cy="122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648526" y="4891652"/>
              <a:ext cx="144000" cy="1332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888328" y="4783652"/>
              <a:ext cx="144000" cy="144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128130" y="4675652"/>
              <a:ext cx="144000" cy="154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07734" y="4279652"/>
              <a:ext cx="144000" cy="194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087338" y="4027652"/>
              <a:ext cx="144000" cy="219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4367932" y="4567652"/>
              <a:ext cx="144000" cy="165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4847536" y="4135652"/>
              <a:ext cx="144000" cy="208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5327140" y="3703652"/>
              <a:ext cx="144000" cy="2520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5566942" y="3595652"/>
              <a:ext cx="144000" cy="2628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5806744" y="3487652"/>
              <a:ext cx="144000" cy="2736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985240" y="5805954"/>
              <a:ext cx="144000" cy="41769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1464844" y="5701588"/>
              <a:ext cx="144000" cy="5220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1944448" y="5539652"/>
              <a:ext cx="144000" cy="684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2663854" y="5283937"/>
              <a:ext cx="152488" cy="93971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2912144" y="5127318"/>
              <a:ext cx="152488" cy="10963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400236" y="4918492"/>
              <a:ext cx="152488" cy="130516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8281156" y="3768134"/>
              <a:ext cx="151200" cy="245551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6543126" y="4292015"/>
              <a:ext cx="152488" cy="193163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791416" y="4135396"/>
              <a:ext cx="152488" cy="208825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784576" y="3978777"/>
              <a:ext cx="152488" cy="224487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6046546" y="3404506"/>
              <a:ext cx="152488" cy="281914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8032866" y="3039062"/>
              <a:ext cx="152488" cy="318459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7039706" y="3822158"/>
              <a:ext cx="152488" cy="240149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8528160" y="3195681"/>
              <a:ext cx="152488" cy="302797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294836" y="2569204"/>
              <a:ext cx="152488" cy="365444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7536286" y="2412585"/>
              <a:ext cx="152488" cy="381106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7287996" y="2255966"/>
              <a:ext cx="152488" cy="396768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Connector 131"/>
            <p:cNvCxnSpPr/>
            <p:nvPr/>
          </p:nvCxnSpPr>
          <p:spPr>
            <a:xfrm>
              <a:off x="432472" y="5924422"/>
              <a:ext cx="8388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cxnSp>
        <p:nvCxnSpPr>
          <p:cNvPr id="43" name="Straight Connector 42"/>
          <p:cNvCxnSpPr/>
          <p:nvPr/>
        </p:nvCxnSpPr>
        <p:spPr>
          <a:xfrm>
            <a:off x="468511" y="5316974"/>
            <a:ext cx="908700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2000"/>
                                        <p:tgtEl>
                                          <p:spTgt spid="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2000"/>
                                        <p:tgtEl>
                                          <p:spTgt spid="6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fade">
                                      <p:cBhvr>
                                        <p:cTn id="13" dur="2000"/>
                                        <p:tgtEl>
                                          <p:spTgt spid="7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fade">
                                      <p:cBhvr>
                                        <p:cTn id="23" dur="2000"/>
                                        <p:tgtEl>
                                          <p:spTgt spid="7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2000"/>
                                        <p:tgtEl>
                                          <p:spTgt spid="8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2000"/>
                                        <p:tgtEl>
                                          <p:spTgt spid="7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fade">
                                      <p:cBhvr>
                                        <p:cTn id="34" dur="2000"/>
                                        <p:tgtEl>
                                          <p:spTgt spid="8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animEffect transition="in" filter="fade">
                                      <p:cBhvr>
                                        <p:cTn id="39" dur="2000"/>
                                        <p:tgtEl>
                                          <p:spTgt spid="7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3"/>
                                        </p:tgtEl>
                                        <p:attrNameLst>
                                          <p:attrName>style.visibility</p:attrName>
                                        </p:attrNameLst>
                                      </p:cBhvr>
                                      <p:to>
                                        <p:strVal val="visible"/>
                                      </p:to>
                                    </p:set>
                                    <p:animEffect transition="in" filter="fade">
                                      <p:cBhvr>
                                        <p:cTn id="42" dur="2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0" grpId="0" animBg="1"/>
      <p:bldP spid="71" grpId="0" animBg="1"/>
      <p:bldP spid="77" grpId="0" animBg="1"/>
      <p:bldP spid="78" grpId="0" animBg="1"/>
      <p:bldP spid="79" grpId="0" animBg="1"/>
      <p:bldP spid="83" grpId="0" animBg="1"/>
      <p:bldP spid="87" grpId="0" animBg="1"/>
      <p:bldP spid="8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1"/>
          <p:cNvGrpSpPr/>
          <p:nvPr/>
        </p:nvGrpSpPr>
        <p:grpSpPr>
          <a:xfrm>
            <a:off x="2690750" y="4165433"/>
            <a:ext cx="2418269" cy="2204929"/>
            <a:chOff x="3456808" y="3861048"/>
            <a:chExt cx="2699368" cy="2592288"/>
          </a:xfrm>
        </p:grpSpPr>
        <p:sp>
          <p:nvSpPr>
            <p:cNvPr id="47" name="Left Brace 46"/>
            <p:cNvSpPr/>
            <p:nvPr/>
          </p:nvSpPr>
          <p:spPr>
            <a:xfrm rot="16200000">
              <a:off x="3912004" y="5851815"/>
              <a:ext cx="108000" cy="893984"/>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8" name="Rectangle 47"/>
            <p:cNvSpPr/>
            <p:nvPr/>
          </p:nvSpPr>
          <p:spPr>
            <a:xfrm>
              <a:off x="3529972" y="6067822"/>
              <a:ext cx="144000" cy="15583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715372" y="5873074"/>
              <a:ext cx="144000" cy="35057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271572" y="5386160"/>
              <a:ext cx="144000" cy="83749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456972" y="5171918"/>
              <a:ext cx="144000" cy="1051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013172" y="5035582"/>
              <a:ext cx="144000" cy="11880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2372" y="4860293"/>
              <a:ext cx="144000" cy="136335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900772" y="5853597"/>
              <a:ext cx="144000" cy="3700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086172" y="5630518"/>
              <a:ext cx="144000" cy="5931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754772" y="4895178"/>
              <a:ext cx="144000" cy="132847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198572" y="4698450"/>
              <a:ext cx="144000" cy="15252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386050" y="4500739"/>
              <a:ext cx="144000" cy="17229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0168" y="4585472"/>
              <a:ext cx="144000" cy="16381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4827772" y="4246539"/>
              <a:ext cx="144000" cy="19771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564599" y="4077072"/>
              <a:ext cx="144000" cy="21465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3456808" y="5373216"/>
              <a:ext cx="2699368"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3" name="Left Brace 62"/>
            <p:cNvSpPr/>
            <p:nvPr/>
          </p:nvSpPr>
          <p:spPr>
            <a:xfrm rot="16200000">
              <a:off x="4660040"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4" name="Left Brace 63"/>
            <p:cNvSpPr/>
            <p:nvPr/>
          </p:nvSpPr>
          <p:spPr>
            <a:xfrm rot="16200000">
              <a:off x="5209066"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5" name="Left Brace 64"/>
            <p:cNvSpPr/>
            <p:nvPr/>
          </p:nvSpPr>
          <p:spPr>
            <a:xfrm rot="16200000">
              <a:off x="5771150"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7" name="TextBox 66"/>
            <p:cNvSpPr txBox="1"/>
            <p:nvPr/>
          </p:nvSpPr>
          <p:spPr>
            <a:xfrm>
              <a:off x="3634252" y="4265113"/>
              <a:ext cx="1584176" cy="832246"/>
            </a:xfrm>
            <a:prstGeom prst="rect">
              <a:avLst/>
            </a:prstGeom>
            <a:noFill/>
          </p:spPr>
          <p:txBody>
            <a:bodyPr wrap="square" rtlCol="0">
              <a:spAutoFit/>
            </a:bodyPr>
            <a:lstStyle/>
            <a:p>
              <a:r>
                <a:rPr lang="da-DK" dirty="0" err="1" smtClean="0"/>
                <a:t>D</a:t>
              </a:r>
              <a:r>
                <a:rPr lang="da-DK" baseline="-25000" dirty="0" err="1" smtClean="0"/>
                <a:t>f</a:t>
              </a:r>
              <a:r>
                <a:rPr lang="da-DK" dirty="0" smtClean="0"/>
                <a:t> +1</a:t>
              </a:r>
              <a:br>
                <a:rPr lang="da-DK" dirty="0" smtClean="0"/>
              </a:br>
              <a:r>
                <a:rPr lang="da-DK" dirty="0" err="1" smtClean="0"/>
                <a:t>D</a:t>
              </a:r>
              <a:r>
                <a:rPr lang="da-DK" baseline="-25000" dirty="0" err="1" smtClean="0"/>
                <a:t>r</a:t>
              </a:r>
              <a:r>
                <a:rPr lang="da-DK" dirty="0" smtClean="0"/>
                <a:t> -1</a:t>
              </a:r>
              <a:endParaRPr lang="en-US" dirty="0"/>
            </a:p>
          </p:txBody>
        </p:sp>
        <p:sp>
          <p:nvSpPr>
            <p:cNvPr id="68" name="Left Brace 67"/>
            <p:cNvSpPr/>
            <p:nvPr/>
          </p:nvSpPr>
          <p:spPr>
            <a:xfrm rot="16200000">
              <a:off x="5317004" y="6039336"/>
              <a:ext cx="108000" cy="720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9" name="Left Brace 68"/>
            <p:cNvSpPr/>
            <p:nvPr/>
          </p:nvSpPr>
          <p:spPr>
            <a:xfrm rot="16200000">
              <a:off x="5869064" y="6237336"/>
              <a:ext cx="108000" cy="324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70" name="Arc 69"/>
            <p:cNvSpPr/>
            <p:nvPr/>
          </p:nvSpPr>
          <p:spPr>
            <a:xfrm>
              <a:off x="5401024" y="3861048"/>
              <a:ext cx="288032" cy="288032"/>
            </a:xfrm>
            <a:prstGeom prst="arc">
              <a:avLst>
                <a:gd name="adj1" fmla="val 8849662"/>
                <a:gd name="adj2" fmla="val 0"/>
              </a:avLst>
            </a:prstGeom>
            <a:ln w="31750">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Oval 71"/>
            <p:cNvSpPr/>
            <p:nvPr/>
          </p:nvSpPr>
          <p:spPr>
            <a:xfrm>
              <a:off x="3528816" y="4045108"/>
              <a:ext cx="252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B</a:t>
              </a:r>
              <a:endParaRPr lang="en-US" b="1" dirty="0"/>
            </a:p>
          </p:txBody>
        </p:sp>
        <p:sp>
          <p:nvSpPr>
            <p:cNvPr id="100" name="Left Brace 99"/>
            <p:cNvSpPr/>
            <p:nvPr/>
          </p:nvSpPr>
          <p:spPr>
            <a:xfrm rot="16200000">
              <a:off x="3915417" y="5952343"/>
              <a:ext cx="108000" cy="893984"/>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1" name="Left Brace 100"/>
            <p:cNvSpPr/>
            <p:nvPr/>
          </p:nvSpPr>
          <p:spPr>
            <a:xfrm rot="16200000">
              <a:off x="4663453" y="6140318"/>
              <a:ext cx="108000" cy="518035"/>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3" name="Group 107"/>
          <p:cNvGrpSpPr/>
          <p:nvPr/>
        </p:nvGrpSpPr>
        <p:grpSpPr>
          <a:xfrm>
            <a:off x="38454" y="4305491"/>
            <a:ext cx="2340261" cy="2103062"/>
            <a:chOff x="216448" y="4005064"/>
            <a:chExt cx="2699368" cy="2484265"/>
          </a:xfrm>
        </p:grpSpPr>
        <p:sp>
          <p:nvSpPr>
            <p:cNvPr id="40" name="Left Brace 39"/>
            <p:cNvSpPr/>
            <p:nvPr/>
          </p:nvSpPr>
          <p:spPr>
            <a:xfrm rot="16200000">
              <a:off x="671644" y="5851815"/>
              <a:ext cx="108000" cy="893984"/>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 name="Rectangle 4"/>
            <p:cNvSpPr/>
            <p:nvPr/>
          </p:nvSpPr>
          <p:spPr>
            <a:xfrm>
              <a:off x="289612" y="6067822"/>
              <a:ext cx="144000" cy="15583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75012" y="5873074"/>
              <a:ext cx="144000" cy="35057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031212" y="5386160"/>
              <a:ext cx="144000" cy="83749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216612" y="5171918"/>
              <a:ext cx="144000" cy="1051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72812" y="5035582"/>
              <a:ext cx="144000" cy="118807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402012" y="4860293"/>
              <a:ext cx="144000" cy="136335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60412" y="5853597"/>
              <a:ext cx="144000" cy="3700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45812" y="5630518"/>
              <a:ext cx="144000" cy="5931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514412" y="4895178"/>
              <a:ext cx="144000" cy="132847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58212" y="4698450"/>
              <a:ext cx="144000" cy="15252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329012" y="4500739"/>
              <a:ext cx="144000" cy="17229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699808" y="4585472"/>
              <a:ext cx="144000" cy="16381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587412" y="4246539"/>
              <a:ext cx="144000" cy="19771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143612" y="4077072"/>
              <a:ext cx="144000" cy="214658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216448" y="5373216"/>
              <a:ext cx="2699368"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1" name="Left Brace 40"/>
            <p:cNvSpPr/>
            <p:nvPr/>
          </p:nvSpPr>
          <p:spPr>
            <a:xfrm rot="16200000">
              <a:off x="1419680"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2" name="Left Brace 41"/>
            <p:cNvSpPr/>
            <p:nvPr/>
          </p:nvSpPr>
          <p:spPr>
            <a:xfrm rot="16200000">
              <a:off x="1968706"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3" name="Left Brace 42"/>
            <p:cNvSpPr/>
            <p:nvPr/>
          </p:nvSpPr>
          <p:spPr>
            <a:xfrm rot="16200000">
              <a:off x="2530790" y="6039790"/>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44" name="Rectangle 43"/>
            <p:cNvSpPr/>
            <p:nvPr/>
          </p:nvSpPr>
          <p:spPr>
            <a:xfrm>
              <a:off x="2123728" y="4005064"/>
              <a:ext cx="186091" cy="2232248"/>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421266" y="4288133"/>
              <a:ext cx="1020280" cy="472634"/>
            </a:xfrm>
            <a:prstGeom prst="rect">
              <a:avLst/>
            </a:prstGeom>
            <a:noFill/>
          </p:spPr>
          <p:txBody>
            <a:bodyPr wrap="square" rtlCol="0">
              <a:spAutoFit/>
            </a:bodyPr>
            <a:lstStyle/>
            <a:p>
              <a:r>
                <a:rPr lang="da-DK" dirty="0" err="1" smtClean="0"/>
                <a:t>D</a:t>
              </a:r>
              <a:r>
                <a:rPr lang="da-DK" baseline="-25000" dirty="0" err="1" smtClean="0"/>
                <a:t>f</a:t>
              </a:r>
              <a:r>
                <a:rPr lang="da-DK" dirty="0" smtClean="0"/>
                <a:t> -1</a:t>
              </a:r>
              <a:endParaRPr lang="en-US" dirty="0"/>
            </a:p>
          </p:txBody>
        </p:sp>
        <p:sp>
          <p:nvSpPr>
            <p:cNvPr id="71" name="Oval 70"/>
            <p:cNvSpPr/>
            <p:nvPr/>
          </p:nvSpPr>
          <p:spPr>
            <a:xfrm>
              <a:off x="323529" y="4025952"/>
              <a:ext cx="251999"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A</a:t>
              </a:r>
              <a:endParaRPr lang="en-US" b="1" dirty="0"/>
            </a:p>
          </p:txBody>
        </p:sp>
        <p:sp>
          <p:nvSpPr>
            <p:cNvPr id="99" name="Left Brace 98"/>
            <p:cNvSpPr/>
            <p:nvPr/>
          </p:nvSpPr>
          <p:spPr>
            <a:xfrm rot="16200000">
              <a:off x="1871688" y="6273328"/>
              <a:ext cx="108000" cy="324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2" name="Left Brace 101"/>
            <p:cNvSpPr/>
            <p:nvPr/>
          </p:nvSpPr>
          <p:spPr>
            <a:xfrm rot="16200000">
              <a:off x="671644" y="5988336"/>
              <a:ext cx="108000" cy="893984"/>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3" name="Left Brace 102"/>
            <p:cNvSpPr/>
            <p:nvPr/>
          </p:nvSpPr>
          <p:spPr>
            <a:xfrm rot="16200000">
              <a:off x="1419680" y="6176311"/>
              <a:ext cx="108000" cy="518035"/>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4" name="Left Brace 103"/>
            <p:cNvSpPr/>
            <p:nvPr/>
          </p:nvSpPr>
          <p:spPr>
            <a:xfrm rot="16200000">
              <a:off x="2530790" y="6176311"/>
              <a:ext cx="108000" cy="518035"/>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4" name="Group 127"/>
          <p:cNvGrpSpPr/>
          <p:nvPr/>
        </p:nvGrpSpPr>
        <p:grpSpPr>
          <a:xfrm>
            <a:off x="5421051" y="4248468"/>
            <a:ext cx="2028225" cy="2112886"/>
            <a:chOff x="6660232" y="3936743"/>
            <a:chExt cx="2195312" cy="2493770"/>
          </a:xfrm>
        </p:grpSpPr>
        <p:sp>
          <p:nvSpPr>
            <p:cNvPr id="73" name="Oval 72"/>
            <p:cNvSpPr/>
            <p:nvPr/>
          </p:nvSpPr>
          <p:spPr>
            <a:xfrm>
              <a:off x="6767312" y="3936743"/>
              <a:ext cx="252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C</a:t>
              </a:r>
              <a:endParaRPr lang="en-US" b="1" dirty="0"/>
            </a:p>
          </p:txBody>
        </p:sp>
        <p:sp>
          <p:nvSpPr>
            <p:cNvPr id="75" name="Left Brace 74"/>
            <p:cNvSpPr/>
            <p:nvPr/>
          </p:nvSpPr>
          <p:spPr>
            <a:xfrm rot="16200000">
              <a:off x="7115428" y="5842522"/>
              <a:ext cx="108000" cy="893984"/>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76" name="Rectangle 75"/>
            <p:cNvSpPr/>
            <p:nvPr/>
          </p:nvSpPr>
          <p:spPr>
            <a:xfrm>
              <a:off x="6733396" y="6058529"/>
              <a:ext cx="144000" cy="15583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6918796" y="5863781"/>
              <a:ext cx="144000" cy="35057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7474996" y="5376867"/>
              <a:ext cx="144000" cy="83749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8222478" y="5162625"/>
              <a:ext cx="144000" cy="1051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7845796" y="4851000"/>
              <a:ext cx="144000" cy="136335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104196" y="5844304"/>
              <a:ext cx="144000" cy="3700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7289596" y="5621225"/>
              <a:ext cx="144000" cy="5931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665957" y="4885885"/>
              <a:ext cx="144000" cy="132847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8401996" y="4689157"/>
              <a:ext cx="144000" cy="15252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8589474" y="4491446"/>
              <a:ext cx="144000" cy="17229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8031196" y="4237246"/>
              <a:ext cx="144000" cy="19771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p:cNvCxnSpPr/>
            <p:nvPr/>
          </p:nvCxnSpPr>
          <p:spPr>
            <a:xfrm>
              <a:off x="6660232" y="5363923"/>
              <a:ext cx="2195312" cy="9293"/>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91" name="Left Brace 90"/>
            <p:cNvSpPr/>
            <p:nvPr/>
          </p:nvSpPr>
          <p:spPr>
            <a:xfrm rot="16200000">
              <a:off x="7863464" y="6030497"/>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92" name="Left Brace 91"/>
            <p:cNvSpPr/>
            <p:nvPr/>
          </p:nvSpPr>
          <p:spPr>
            <a:xfrm rot="16200000">
              <a:off x="8419985" y="6030497"/>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94" name="Left Brace 93"/>
            <p:cNvSpPr/>
            <p:nvPr/>
          </p:nvSpPr>
          <p:spPr>
            <a:xfrm rot="16200000">
              <a:off x="7643284" y="5404513"/>
              <a:ext cx="108000" cy="1944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5" name="Rectangle 104"/>
            <p:cNvSpPr/>
            <p:nvPr/>
          </p:nvSpPr>
          <p:spPr>
            <a:xfrm>
              <a:off x="7646398" y="4211314"/>
              <a:ext cx="551923" cy="2021258"/>
            </a:xfrm>
            <a:prstGeom prst="rect">
              <a:avLst/>
            </a:prstGeom>
            <a:solidFill>
              <a:srgbClr val="FFFFFF">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Left Brace 105"/>
            <p:cNvSpPr/>
            <p:nvPr/>
          </p:nvSpPr>
          <p:spPr>
            <a:xfrm rot="16200000">
              <a:off x="8654863" y="6358513"/>
              <a:ext cx="108000" cy="36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7" name="Left Brace 106"/>
            <p:cNvSpPr/>
            <p:nvPr/>
          </p:nvSpPr>
          <p:spPr>
            <a:xfrm rot="16200000">
              <a:off x="8712442" y="6358513"/>
              <a:ext cx="108000" cy="36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09" name="TextBox 108"/>
            <p:cNvSpPr txBox="1"/>
            <p:nvPr/>
          </p:nvSpPr>
          <p:spPr>
            <a:xfrm>
              <a:off x="6855083" y="4159393"/>
              <a:ext cx="1944216" cy="835495"/>
            </a:xfrm>
            <a:prstGeom prst="rect">
              <a:avLst/>
            </a:prstGeom>
            <a:noFill/>
          </p:spPr>
          <p:txBody>
            <a:bodyPr wrap="square" rtlCol="0">
              <a:spAutoFit/>
            </a:bodyPr>
            <a:lstStyle/>
            <a:p>
              <a:r>
                <a:rPr lang="da-DK" dirty="0" err="1" smtClean="0"/>
                <a:t>C=C+D</a:t>
              </a:r>
              <a:r>
                <a:rPr lang="da-DK" baseline="-25000" dirty="0" err="1" smtClean="0"/>
                <a:t>f</a:t>
              </a:r>
              <a:r>
                <a:rPr lang="da-DK" dirty="0" smtClean="0"/>
                <a:t> B=D</a:t>
              </a:r>
              <a:r>
                <a:rPr lang="da-DK" baseline="-25000" dirty="0" smtClean="0"/>
                <a:t>f</a:t>
              </a:r>
              <a:r>
                <a:rPr lang="da-DK" dirty="0" smtClean="0"/>
                <a:t>=0 </a:t>
              </a:r>
              <a:endParaRPr lang="en-US" dirty="0" smtClean="0"/>
            </a:p>
          </p:txBody>
        </p:sp>
        <p:sp>
          <p:nvSpPr>
            <p:cNvPr id="110" name="Left Brace 109"/>
            <p:cNvSpPr/>
            <p:nvPr/>
          </p:nvSpPr>
          <p:spPr>
            <a:xfrm rot="16200000">
              <a:off x="8747536" y="6358513"/>
              <a:ext cx="108000" cy="36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1" name="Left Brace 110"/>
            <p:cNvSpPr/>
            <p:nvPr/>
          </p:nvSpPr>
          <p:spPr>
            <a:xfrm rot="16200000">
              <a:off x="8747536" y="6264020"/>
              <a:ext cx="108000" cy="36000"/>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grpSp>
        <p:nvGrpSpPr>
          <p:cNvPr id="6" name="Group 128"/>
          <p:cNvGrpSpPr/>
          <p:nvPr/>
        </p:nvGrpSpPr>
        <p:grpSpPr>
          <a:xfrm>
            <a:off x="7761309" y="4248532"/>
            <a:ext cx="2005558" cy="2115459"/>
            <a:chOff x="6516216" y="587001"/>
            <a:chExt cx="2160240" cy="2468429"/>
          </a:xfrm>
        </p:grpSpPr>
        <p:sp>
          <p:nvSpPr>
            <p:cNvPr id="74" name="Oval 73"/>
            <p:cNvSpPr/>
            <p:nvPr/>
          </p:nvSpPr>
          <p:spPr>
            <a:xfrm>
              <a:off x="6588225" y="587001"/>
              <a:ext cx="252000" cy="251999"/>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D</a:t>
              </a:r>
              <a:endParaRPr lang="en-US" b="1" dirty="0"/>
            </a:p>
          </p:txBody>
        </p:sp>
        <p:sp>
          <p:nvSpPr>
            <p:cNvPr id="113" name="Left Brace 112"/>
            <p:cNvSpPr/>
            <p:nvPr/>
          </p:nvSpPr>
          <p:spPr>
            <a:xfrm rot="16200000">
              <a:off x="6971412" y="2467439"/>
              <a:ext cx="108000" cy="893984"/>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14" name="Rectangle 113"/>
            <p:cNvSpPr/>
            <p:nvPr/>
          </p:nvSpPr>
          <p:spPr>
            <a:xfrm>
              <a:off x="6589380" y="2683446"/>
              <a:ext cx="144000" cy="15583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6774780" y="2488698"/>
              <a:ext cx="144000" cy="35057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7330980" y="2001784"/>
              <a:ext cx="144000" cy="83749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7524328" y="1787542"/>
              <a:ext cx="144000" cy="10517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701780" y="1475917"/>
              <a:ext cx="144000" cy="136335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960180" y="2469221"/>
              <a:ext cx="144000" cy="37005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7145580" y="2246142"/>
              <a:ext cx="144000" cy="59313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8070428" y="1510802"/>
              <a:ext cx="144000" cy="132847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8257980" y="1314074"/>
              <a:ext cx="144000" cy="152520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8445458" y="1116363"/>
              <a:ext cx="144000" cy="17229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887180" y="862163"/>
              <a:ext cx="144000" cy="197711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p:nvPr/>
          </p:nvCxnSpPr>
          <p:spPr>
            <a:xfrm>
              <a:off x="6516216" y="1988840"/>
              <a:ext cx="2160240"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26" name="Left Brace 125"/>
            <p:cNvSpPr/>
            <p:nvPr/>
          </p:nvSpPr>
          <p:spPr>
            <a:xfrm rot="16200000">
              <a:off x="7719448" y="2655414"/>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7" name="Left Brace 126"/>
            <p:cNvSpPr/>
            <p:nvPr/>
          </p:nvSpPr>
          <p:spPr>
            <a:xfrm rot="16200000">
              <a:off x="8275969" y="2655414"/>
              <a:ext cx="108000" cy="518035"/>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2" name="Left Brace 131"/>
            <p:cNvSpPr/>
            <p:nvPr/>
          </p:nvSpPr>
          <p:spPr>
            <a:xfrm rot="16200000">
              <a:off x="8603520" y="2983430"/>
              <a:ext cx="108000" cy="36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3" name="Left Brace 132"/>
            <p:cNvSpPr/>
            <p:nvPr/>
          </p:nvSpPr>
          <p:spPr>
            <a:xfrm rot="16200000">
              <a:off x="8603520" y="2888937"/>
              <a:ext cx="108000" cy="36000"/>
            </a:xfrm>
            <a:prstGeom prst="leftBrace">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4" name="Arc 133"/>
            <p:cNvSpPr/>
            <p:nvPr/>
          </p:nvSpPr>
          <p:spPr>
            <a:xfrm>
              <a:off x="7357827" y="1613810"/>
              <a:ext cx="288032" cy="288032"/>
            </a:xfrm>
            <a:prstGeom prst="arc">
              <a:avLst>
                <a:gd name="adj1" fmla="val 8849662"/>
                <a:gd name="adj2" fmla="val 0"/>
              </a:avLst>
            </a:prstGeom>
            <a:ln w="31750">
              <a:solidFill>
                <a:srgbClr val="C00000"/>
              </a:solidFill>
              <a:headEnd type="triangle"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Left Brace 134"/>
            <p:cNvSpPr/>
            <p:nvPr/>
          </p:nvSpPr>
          <p:spPr>
            <a:xfrm rot="16200000">
              <a:off x="8276440" y="2742412"/>
              <a:ext cx="108000" cy="518035"/>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6" name="Left Brace 135"/>
            <p:cNvSpPr/>
            <p:nvPr/>
          </p:nvSpPr>
          <p:spPr>
            <a:xfrm rot="16200000">
              <a:off x="7821314" y="2839430"/>
              <a:ext cx="108000" cy="324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7" name="Left Brace 136"/>
            <p:cNvSpPr/>
            <p:nvPr/>
          </p:nvSpPr>
          <p:spPr>
            <a:xfrm rot="16200000">
              <a:off x="7077234" y="2443430"/>
              <a:ext cx="108000" cy="1116000"/>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8" name="TextBox 137"/>
            <p:cNvSpPr txBox="1"/>
            <p:nvPr/>
          </p:nvSpPr>
          <p:spPr>
            <a:xfrm>
              <a:off x="6730788" y="805759"/>
              <a:ext cx="1103981" cy="825999"/>
            </a:xfrm>
            <a:prstGeom prst="rect">
              <a:avLst/>
            </a:prstGeom>
            <a:noFill/>
          </p:spPr>
          <p:txBody>
            <a:bodyPr wrap="square" rtlCol="0">
              <a:spAutoFit/>
            </a:bodyPr>
            <a:lstStyle/>
            <a:p>
              <a:r>
                <a:rPr lang="da-DK" dirty="0" smtClean="0"/>
                <a:t>C +1</a:t>
              </a:r>
              <a:br>
                <a:rPr lang="da-DK" dirty="0" smtClean="0"/>
              </a:br>
              <a:r>
                <a:rPr lang="da-DK" dirty="0" smtClean="0"/>
                <a:t>B -1</a:t>
              </a:r>
              <a:endParaRPr lang="en-US" dirty="0"/>
            </a:p>
          </p:txBody>
        </p:sp>
      </p:grpSp>
      <p:pic>
        <p:nvPicPr>
          <p:cNvPr id="130" name="Picture 3"/>
          <p:cNvPicPr>
            <a:picLocks noChangeAspect="1" noChangeArrowheads="1"/>
          </p:cNvPicPr>
          <p:nvPr/>
        </p:nvPicPr>
        <p:blipFill>
          <a:blip r:embed="rId2" cstate="print"/>
          <a:srcRect l="11019" t="15035" r="10429" b="34880"/>
          <a:stretch>
            <a:fillRect/>
          </a:stretch>
        </p:blipFill>
        <p:spPr bwMode="auto">
          <a:xfrm>
            <a:off x="204468" y="796236"/>
            <a:ext cx="9004849" cy="3312368"/>
          </a:xfrm>
          <a:prstGeom prst="rect">
            <a:avLst/>
          </a:prstGeom>
          <a:noFill/>
          <a:ln w="9525">
            <a:noFill/>
            <a:miter lim="800000"/>
            <a:headEnd/>
            <a:tailEnd/>
          </a:ln>
        </p:spPr>
      </p:pic>
      <p:sp>
        <p:nvSpPr>
          <p:cNvPr id="139" name="Rectangle 138"/>
          <p:cNvSpPr/>
          <p:nvPr/>
        </p:nvSpPr>
        <p:spPr>
          <a:xfrm>
            <a:off x="194471" y="764704"/>
            <a:ext cx="643951" cy="36004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72480" y="2164388"/>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A</a:t>
            </a:r>
            <a:endParaRPr lang="en-US" b="1" dirty="0"/>
          </a:p>
        </p:txBody>
      </p:sp>
      <p:sp>
        <p:nvSpPr>
          <p:cNvPr id="146" name="Oval 145"/>
          <p:cNvSpPr/>
          <p:nvPr/>
        </p:nvSpPr>
        <p:spPr>
          <a:xfrm>
            <a:off x="272480" y="2488452"/>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B</a:t>
            </a:r>
            <a:endParaRPr lang="en-US" b="1" dirty="0"/>
          </a:p>
        </p:txBody>
      </p:sp>
      <p:sp>
        <p:nvSpPr>
          <p:cNvPr id="147" name="Oval 146"/>
          <p:cNvSpPr/>
          <p:nvPr/>
        </p:nvSpPr>
        <p:spPr>
          <a:xfrm>
            <a:off x="272480" y="3172500"/>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C</a:t>
            </a:r>
            <a:endParaRPr lang="en-US" b="1" dirty="0"/>
          </a:p>
        </p:txBody>
      </p:sp>
      <p:sp>
        <p:nvSpPr>
          <p:cNvPr id="148" name="Oval 147"/>
          <p:cNvSpPr/>
          <p:nvPr/>
        </p:nvSpPr>
        <p:spPr>
          <a:xfrm>
            <a:off x="272480" y="3460532"/>
            <a:ext cx="273000" cy="252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t>D</a:t>
            </a:r>
            <a:endParaRPr lang="en-US" b="1" dirty="0"/>
          </a:p>
        </p:txBody>
      </p:sp>
      <p:cxnSp>
        <p:nvCxnSpPr>
          <p:cNvPr id="149" name="Straight Connector 148"/>
          <p:cNvCxnSpPr/>
          <p:nvPr/>
        </p:nvCxnSpPr>
        <p:spPr>
          <a:xfrm>
            <a:off x="7759620" y="5276127"/>
            <a:ext cx="2005559" cy="0"/>
          </a:xfrm>
          <a:prstGeom prst="line">
            <a:avLst/>
          </a:prstGeom>
          <a:ln>
            <a:solidFill>
              <a:srgbClr val="C00000"/>
            </a:solidFill>
            <a:prstDash val="lgDash"/>
          </a:ln>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116463" y="6330806"/>
            <a:ext cx="720081" cy="338554"/>
          </a:xfrm>
          <a:prstGeom prst="rect">
            <a:avLst/>
          </a:prstGeom>
          <a:noFill/>
        </p:spPr>
        <p:txBody>
          <a:bodyPr wrap="square" rtlCol="0">
            <a:spAutoFit/>
          </a:bodyPr>
          <a:lstStyle/>
          <a:p>
            <a:pPr algn="ctr"/>
            <a:r>
              <a:rPr lang="da-DK" sz="1600" dirty="0" smtClean="0">
                <a:solidFill>
                  <a:srgbClr val="C00000"/>
                </a:solidFill>
              </a:rPr>
              <a:t>C</a:t>
            </a:r>
            <a:endParaRPr lang="en-US" sz="1600" dirty="0">
              <a:solidFill>
                <a:srgbClr val="C00000"/>
              </a:solidFill>
            </a:endParaRPr>
          </a:p>
        </p:txBody>
      </p:sp>
      <p:sp>
        <p:nvSpPr>
          <p:cNvPr id="151" name="TextBox 150"/>
          <p:cNvSpPr txBox="1"/>
          <p:nvPr/>
        </p:nvSpPr>
        <p:spPr>
          <a:xfrm>
            <a:off x="784299" y="6330806"/>
            <a:ext cx="720081" cy="338554"/>
          </a:xfrm>
          <a:prstGeom prst="rect">
            <a:avLst/>
          </a:prstGeom>
          <a:noFill/>
        </p:spPr>
        <p:txBody>
          <a:bodyPr wrap="square" rtlCol="0">
            <a:spAutoFit/>
          </a:bodyPr>
          <a:lstStyle/>
          <a:p>
            <a:pPr algn="ctr"/>
            <a:r>
              <a:rPr lang="da-DK" sz="1600" dirty="0" smtClean="0">
                <a:solidFill>
                  <a:srgbClr val="C00000"/>
                </a:solidFill>
              </a:rPr>
              <a:t>B</a:t>
            </a:r>
            <a:endParaRPr lang="en-US" sz="1600" dirty="0">
              <a:solidFill>
                <a:srgbClr val="C00000"/>
              </a:solidFill>
            </a:endParaRPr>
          </a:p>
        </p:txBody>
      </p:sp>
      <p:sp>
        <p:nvSpPr>
          <p:cNvPr id="152" name="TextBox 151"/>
          <p:cNvSpPr txBox="1"/>
          <p:nvPr/>
        </p:nvSpPr>
        <p:spPr>
          <a:xfrm>
            <a:off x="1286593" y="6330806"/>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f</a:t>
            </a:r>
            <a:endParaRPr lang="en-US" sz="1600" baseline="-25000" dirty="0">
              <a:solidFill>
                <a:srgbClr val="C00000"/>
              </a:solidFill>
            </a:endParaRPr>
          </a:p>
        </p:txBody>
      </p:sp>
      <p:sp>
        <p:nvSpPr>
          <p:cNvPr id="153" name="TextBox 152"/>
          <p:cNvSpPr txBox="1"/>
          <p:nvPr/>
        </p:nvSpPr>
        <p:spPr>
          <a:xfrm>
            <a:off x="1848892" y="6323311"/>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r</a:t>
            </a:r>
            <a:endParaRPr lang="en-US" sz="1600" baseline="-25000" dirty="0">
              <a:solidFill>
                <a:srgbClr val="C00000"/>
              </a:solidFill>
            </a:endParaRPr>
          </a:p>
        </p:txBody>
      </p:sp>
      <p:sp>
        <p:nvSpPr>
          <p:cNvPr id="154" name="TextBox 153"/>
          <p:cNvSpPr txBox="1"/>
          <p:nvPr/>
        </p:nvSpPr>
        <p:spPr>
          <a:xfrm>
            <a:off x="2793116" y="6286182"/>
            <a:ext cx="720081" cy="338554"/>
          </a:xfrm>
          <a:prstGeom prst="rect">
            <a:avLst/>
          </a:prstGeom>
          <a:noFill/>
        </p:spPr>
        <p:txBody>
          <a:bodyPr wrap="square" rtlCol="0">
            <a:spAutoFit/>
          </a:bodyPr>
          <a:lstStyle/>
          <a:p>
            <a:pPr algn="ctr"/>
            <a:r>
              <a:rPr lang="da-DK" sz="1600" dirty="0" smtClean="0">
                <a:solidFill>
                  <a:srgbClr val="C00000"/>
                </a:solidFill>
              </a:rPr>
              <a:t>C</a:t>
            </a:r>
            <a:endParaRPr lang="en-US" sz="1600" dirty="0">
              <a:solidFill>
                <a:srgbClr val="C00000"/>
              </a:solidFill>
            </a:endParaRPr>
          </a:p>
        </p:txBody>
      </p:sp>
      <p:sp>
        <p:nvSpPr>
          <p:cNvPr id="155" name="TextBox 154"/>
          <p:cNvSpPr txBox="1"/>
          <p:nvPr/>
        </p:nvSpPr>
        <p:spPr>
          <a:xfrm>
            <a:off x="3460952" y="6286182"/>
            <a:ext cx="720081" cy="338554"/>
          </a:xfrm>
          <a:prstGeom prst="rect">
            <a:avLst/>
          </a:prstGeom>
          <a:noFill/>
        </p:spPr>
        <p:txBody>
          <a:bodyPr wrap="square" rtlCol="0">
            <a:spAutoFit/>
          </a:bodyPr>
          <a:lstStyle/>
          <a:p>
            <a:pPr algn="ctr"/>
            <a:r>
              <a:rPr lang="da-DK" sz="1600" dirty="0" smtClean="0">
                <a:solidFill>
                  <a:srgbClr val="C00000"/>
                </a:solidFill>
              </a:rPr>
              <a:t>B</a:t>
            </a:r>
            <a:endParaRPr lang="en-US" sz="1600" dirty="0">
              <a:solidFill>
                <a:srgbClr val="C00000"/>
              </a:solidFill>
            </a:endParaRPr>
          </a:p>
        </p:txBody>
      </p:sp>
      <p:sp>
        <p:nvSpPr>
          <p:cNvPr id="156" name="TextBox 155"/>
          <p:cNvSpPr txBox="1"/>
          <p:nvPr/>
        </p:nvSpPr>
        <p:spPr>
          <a:xfrm>
            <a:off x="4172913" y="6286182"/>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f</a:t>
            </a:r>
            <a:endParaRPr lang="en-US" sz="1600" baseline="-25000" dirty="0">
              <a:solidFill>
                <a:srgbClr val="C00000"/>
              </a:solidFill>
            </a:endParaRPr>
          </a:p>
        </p:txBody>
      </p:sp>
      <p:sp>
        <p:nvSpPr>
          <p:cNvPr id="157" name="TextBox 156"/>
          <p:cNvSpPr txBox="1"/>
          <p:nvPr/>
        </p:nvSpPr>
        <p:spPr>
          <a:xfrm>
            <a:off x="4678376" y="6278687"/>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r</a:t>
            </a:r>
            <a:endParaRPr lang="en-US" sz="1600" baseline="-25000" dirty="0">
              <a:solidFill>
                <a:srgbClr val="C00000"/>
              </a:solidFill>
            </a:endParaRPr>
          </a:p>
        </p:txBody>
      </p:sp>
      <p:sp>
        <p:nvSpPr>
          <p:cNvPr id="159" name="TextBox 158"/>
          <p:cNvSpPr txBox="1"/>
          <p:nvPr/>
        </p:nvSpPr>
        <p:spPr>
          <a:xfrm>
            <a:off x="6007711" y="6279686"/>
            <a:ext cx="720081" cy="338554"/>
          </a:xfrm>
          <a:prstGeom prst="rect">
            <a:avLst/>
          </a:prstGeom>
          <a:noFill/>
        </p:spPr>
        <p:txBody>
          <a:bodyPr wrap="square" rtlCol="0">
            <a:spAutoFit/>
          </a:bodyPr>
          <a:lstStyle/>
          <a:p>
            <a:pPr algn="ctr"/>
            <a:r>
              <a:rPr lang="da-DK" sz="1600" dirty="0" smtClean="0">
                <a:solidFill>
                  <a:srgbClr val="C00000"/>
                </a:solidFill>
              </a:rPr>
              <a:t>C</a:t>
            </a:r>
            <a:endParaRPr lang="en-US" sz="1600" dirty="0">
              <a:solidFill>
                <a:srgbClr val="C00000"/>
              </a:solidFill>
            </a:endParaRPr>
          </a:p>
        </p:txBody>
      </p:sp>
      <p:sp>
        <p:nvSpPr>
          <p:cNvPr id="160" name="TextBox 159"/>
          <p:cNvSpPr txBox="1"/>
          <p:nvPr/>
        </p:nvSpPr>
        <p:spPr>
          <a:xfrm>
            <a:off x="7143599" y="6279686"/>
            <a:ext cx="383687" cy="338554"/>
          </a:xfrm>
          <a:prstGeom prst="rect">
            <a:avLst/>
          </a:prstGeom>
          <a:noFill/>
        </p:spPr>
        <p:txBody>
          <a:bodyPr wrap="square" rtlCol="0">
            <a:spAutoFit/>
          </a:bodyPr>
          <a:lstStyle/>
          <a:p>
            <a:pPr algn="ctr"/>
            <a:r>
              <a:rPr lang="da-DK" sz="1600" dirty="0" smtClean="0">
                <a:solidFill>
                  <a:srgbClr val="C00000"/>
                </a:solidFill>
              </a:rPr>
              <a:t>B</a:t>
            </a:r>
            <a:endParaRPr lang="en-US" sz="1600" dirty="0">
              <a:solidFill>
                <a:srgbClr val="C00000"/>
              </a:solidFill>
            </a:endParaRPr>
          </a:p>
        </p:txBody>
      </p:sp>
      <p:sp>
        <p:nvSpPr>
          <p:cNvPr id="161" name="TextBox 160"/>
          <p:cNvSpPr txBox="1"/>
          <p:nvPr/>
        </p:nvSpPr>
        <p:spPr>
          <a:xfrm>
            <a:off x="7244542" y="6279686"/>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f</a:t>
            </a:r>
            <a:endParaRPr lang="en-US" sz="1600" baseline="-25000" dirty="0">
              <a:solidFill>
                <a:srgbClr val="C00000"/>
              </a:solidFill>
            </a:endParaRPr>
          </a:p>
        </p:txBody>
      </p:sp>
      <p:sp>
        <p:nvSpPr>
          <p:cNvPr id="162" name="TextBox 161"/>
          <p:cNvSpPr txBox="1"/>
          <p:nvPr/>
        </p:nvSpPr>
        <p:spPr>
          <a:xfrm>
            <a:off x="7430154" y="6272191"/>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r</a:t>
            </a:r>
            <a:endParaRPr lang="en-US" sz="1600" baseline="-25000" dirty="0">
              <a:solidFill>
                <a:srgbClr val="C00000"/>
              </a:solidFill>
            </a:endParaRPr>
          </a:p>
        </p:txBody>
      </p:sp>
      <p:sp>
        <p:nvSpPr>
          <p:cNvPr id="163" name="TextBox 162"/>
          <p:cNvSpPr txBox="1"/>
          <p:nvPr/>
        </p:nvSpPr>
        <p:spPr>
          <a:xfrm>
            <a:off x="7977335" y="6272191"/>
            <a:ext cx="720081" cy="338554"/>
          </a:xfrm>
          <a:prstGeom prst="rect">
            <a:avLst/>
          </a:prstGeom>
          <a:noFill/>
        </p:spPr>
        <p:txBody>
          <a:bodyPr wrap="square" rtlCol="0">
            <a:spAutoFit/>
          </a:bodyPr>
          <a:lstStyle/>
          <a:p>
            <a:pPr algn="ctr"/>
            <a:r>
              <a:rPr lang="da-DK" sz="1600" dirty="0" smtClean="0">
                <a:solidFill>
                  <a:srgbClr val="C00000"/>
                </a:solidFill>
              </a:rPr>
              <a:t>C</a:t>
            </a:r>
            <a:endParaRPr lang="en-US" sz="1600" dirty="0">
              <a:solidFill>
                <a:srgbClr val="C00000"/>
              </a:solidFill>
            </a:endParaRPr>
          </a:p>
        </p:txBody>
      </p:sp>
      <p:sp>
        <p:nvSpPr>
          <p:cNvPr id="164" name="TextBox 163"/>
          <p:cNvSpPr txBox="1"/>
          <p:nvPr/>
        </p:nvSpPr>
        <p:spPr>
          <a:xfrm>
            <a:off x="8679413" y="6272191"/>
            <a:ext cx="720081" cy="338554"/>
          </a:xfrm>
          <a:prstGeom prst="rect">
            <a:avLst/>
          </a:prstGeom>
          <a:noFill/>
        </p:spPr>
        <p:txBody>
          <a:bodyPr wrap="square" rtlCol="0">
            <a:spAutoFit/>
          </a:bodyPr>
          <a:lstStyle/>
          <a:p>
            <a:pPr algn="ctr"/>
            <a:r>
              <a:rPr lang="da-DK" sz="1600" dirty="0" smtClean="0">
                <a:solidFill>
                  <a:srgbClr val="C00000"/>
                </a:solidFill>
              </a:rPr>
              <a:t>B</a:t>
            </a:r>
            <a:endParaRPr lang="en-US" sz="1600" dirty="0">
              <a:solidFill>
                <a:srgbClr val="C00000"/>
              </a:solidFill>
            </a:endParaRPr>
          </a:p>
        </p:txBody>
      </p:sp>
      <p:sp>
        <p:nvSpPr>
          <p:cNvPr id="165" name="TextBox 164"/>
          <p:cNvSpPr txBox="1"/>
          <p:nvPr/>
        </p:nvSpPr>
        <p:spPr>
          <a:xfrm>
            <a:off x="9243477" y="6272191"/>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f</a:t>
            </a:r>
            <a:endParaRPr lang="en-US" sz="1600" baseline="-25000" dirty="0">
              <a:solidFill>
                <a:srgbClr val="C00000"/>
              </a:solidFill>
            </a:endParaRPr>
          </a:p>
        </p:txBody>
      </p:sp>
      <p:sp>
        <p:nvSpPr>
          <p:cNvPr id="166" name="TextBox 165"/>
          <p:cNvSpPr txBox="1"/>
          <p:nvPr/>
        </p:nvSpPr>
        <p:spPr>
          <a:xfrm>
            <a:off x="9531153" y="6264696"/>
            <a:ext cx="468052" cy="338554"/>
          </a:xfrm>
          <a:prstGeom prst="rect">
            <a:avLst/>
          </a:prstGeom>
          <a:noFill/>
        </p:spPr>
        <p:txBody>
          <a:bodyPr wrap="square" rtlCol="0">
            <a:spAutoFit/>
          </a:bodyPr>
          <a:lstStyle/>
          <a:p>
            <a:pPr algn="ctr"/>
            <a:r>
              <a:rPr lang="da-DK" sz="1600" dirty="0" err="1" smtClean="0">
                <a:solidFill>
                  <a:srgbClr val="C00000"/>
                </a:solidFill>
              </a:rPr>
              <a:t>D</a:t>
            </a:r>
            <a:r>
              <a:rPr lang="da-DK" sz="1600" baseline="-25000" dirty="0" err="1" smtClean="0">
                <a:solidFill>
                  <a:srgbClr val="C00000"/>
                </a:solidFill>
              </a:rPr>
              <a:t>r</a:t>
            </a:r>
            <a:endParaRPr lang="en-US" sz="1600" baseline="-25000" dirty="0">
              <a:solidFill>
                <a:srgbClr val="C00000"/>
              </a:solidFill>
            </a:endParaRPr>
          </a:p>
        </p:txBody>
      </p:sp>
      <p:sp>
        <p:nvSpPr>
          <p:cNvPr id="140" name="TextBox 139"/>
          <p:cNvSpPr txBox="1"/>
          <p:nvPr/>
        </p:nvSpPr>
        <p:spPr>
          <a:xfrm>
            <a:off x="5781092" y="156699"/>
            <a:ext cx="3924435" cy="1508105"/>
          </a:xfrm>
          <a:prstGeom prst="rect">
            <a:avLst/>
          </a:prstGeom>
          <a:noFill/>
          <a:ln w="28575">
            <a:solidFill>
              <a:schemeClr val="tx1"/>
            </a:solidFill>
          </a:ln>
        </p:spPr>
        <p:txBody>
          <a:bodyPr wrap="square" rtlCol="0">
            <a:spAutoFit/>
          </a:bodyPr>
          <a:lstStyle/>
          <a:p>
            <a:r>
              <a:rPr lang="da-DK" b="1" dirty="0" smtClean="0"/>
              <a:t>Invariants</a:t>
            </a:r>
          </a:p>
          <a:p>
            <a:pPr marL="360363" indent="-360363">
              <a:buFont typeface="+mj-lt"/>
              <a:buAutoNum type="arabicParenR"/>
            </a:pPr>
            <a:r>
              <a:rPr lang="da-DK" dirty="0" smtClean="0"/>
              <a:t>C, B, </a:t>
            </a:r>
            <a:r>
              <a:rPr lang="da-DK" dirty="0" err="1" smtClean="0"/>
              <a:t>D</a:t>
            </a:r>
            <a:r>
              <a:rPr lang="da-DK" baseline="-25000" dirty="0" err="1" smtClean="0"/>
              <a:t>f</a:t>
            </a:r>
            <a:r>
              <a:rPr lang="da-DK" dirty="0" smtClean="0"/>
              <a:t> </a:t>
            </a:r>
            <a:r>
              <a:rPr lang="da-DK" dirty="0" err="1" smtClean="0"/>
              <a:t>sorted</a:t>
            </a:r>
            <a:endParaRPr lang="da-DK" dirty="0" smtClean="0"/>
          </a:p>
          <a:p>
            <a:pPr marL="360363" indent="-360363">
              <a:buFont typeface="+mj-lt"/>
              <a:buAutoNum type="arabicParenR"/>
            </a:pPr>
            <a:r>
              <a:rPr lang="da-DK" dirty="0" smtClean="0"/>
              <a:t>max C ≤ min (B ᴜ </a:t>
            </a:r>
            <a:r>
              <a:rPr lang="da-DK" dirty="0" err="1" smtClean="0"/>
              <a:t>D</a:t>
            </a:r>
            <a:r>
              <a:rPr lang="da-DK" baseline="-25000" dirty="0" err="1" smtClean="0"/>
              <a:t>f</a:t>
            </a:r>
            <a:r>
              <a:rPr lang="da-DK" dirty="0" smtClean="0"/>
              <a:t> ᴜ </a:t>
            </a:r>
            <a:r>
              <a:rPr lang="da-DK" dirty="0" err="1" smtClean="0"/>
              <a:t>D</a:t>
            </a:r>
            <a:r>
              <a:rPr lang="da-DK" baseline="-25000" dirty="0" err="1" smtClean="0"/>
              <a:t>r</a:t>
            </a:r>
            <a:r>
              <a:rPr lang="da-DK" dirty="0" smtClean="0"/>
              <a:t>)</a:t>
            </a:r>
          </a:p>
          <a:p>
            <a:pPr marL="360363" indent="-360363">
              <a:buFont typeface="+mj-lt"/>
              <a:buAutoNum type="arabicParenR"/>
            </a:pPr>
            <a:r>
              <a:rPr lang="da-DK" dirty="0" smtClean="0"/>
              <a:t>|C|≥ |D</a:t>
            </a:r>
            <a:r>
              <a:rPr lang="da-DK" baseline="-25000" dirty="0" smtClean="0"/>
              <a:t>f</a:t>
            </a:r>
            <a:r>
              <a:rPr lang="da-DK" dirty="0" smtClean="0"/>
              <a:t>|+2|D</a:t>
            </a:r>
            <a:r>
              <a:rPr lang="da-DK" baseline="-25000" dirty="0" smtClean="0"/>
              <a:t>r</a:t>
            </a:r>
            <a:r>
              <a:rPr lang="da-DK" dirty="0" smtClean="0"/>
              <a:t>|</a:t>
            </a:r>
            <a:endParaRPr lang="en-US" dirty="0"/>
          </a:p>
        </p:txBody>
      </p:sp>
      <p:grpSp>
        <p:nvGrpSpPr>
          <p:cNvPr id="158" name="Group 92"/>
          <p:cNvGrpSpPr/>
          <p:nvPr/>
        </p:nvGrpSpPr>
        <p:grpSpPr>
          <a:xfrm>
            <a:off x="6465168" y="1578278"/>
            <a:ext cx="1638182" cy="806606"/>
            <a:chOff x="6012160" y="1484784"/>
            <a:chExt cx="1512168" cy="806606"/>
          </a:xfrm>
        </p:grpSpPr>
        <p:sp>
          <p:nvSpPr>
            <p:cNvPr id="167" name="Rectangle 166"/>
            <p:cNvSpPr/>
            <p:nvPr/>
          </p:nvSpPr>
          <p:spPr>
            <a:xfrm>
              <a:off x="6927302" y="2003386"/>
              <a:ext cx="468000" cy="252000"/>
            </a:xfrm>
            <a:prstGeom prst="rect">
              <a:avLst/>
            </a:prstGeom>
            <a:solidFill>
              <a:srgbClr val="CC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TextBox 167"/>
            <p:cNvSpPr txBox="1"/>
            <p:nvPr/>
          </p:nvSpPr>
          <p:spPr>
            <a:xfrm>
              <a:off x="6804248" y="1952836"/>
              <a:ext cx="720080" cy="338554"/>
            </a:xfrm>
            <a:prstGeom prst="rect">
              <a:avLst/>
            </a:prstGeom>
            <a:noFill/>
          </p:spPr>
          <p:txBody>
            <a:bodyPr wrap="square" rtlCol="0">
              <a:spAutoFit/>
            </a:bodyPr>
            <a:lstStyle/>
            <a:p>
              <a:pPr algn="ctr"/>
              <a:r>
                <a:rPr lang="da-DK" sz="1600" b="1" cap="small" dirty="0" smtClean="0">
                  <a:latin typeface="Times New Roman" pitchFamily="18" charset="0"/>
                  <a:cs typeface="Times New Roman" pitchFamily="18" charset="0"/>
                </a:rPr>
                <a:t>Bias</a:t>
              </a:r>
              <a:endParaRPr lang="en-US" sz="1600" b="1" cap="small" dirty="0">
                <a:latin typeface="Times New Roman" pitchFamily="18" charset="0"/>
                <a:cs typeface="Times New Roman" pitchFamily="18" charset="0"/>
              </a:endParaRPr>
            </a:p>
          </p:txBody>
        </p:sp>
        <p:sp>
          <p:nvSpPr>
            <p:cNvPr id="169" name="Arc 168"/>
            <p:cNvSpPr/>
            <p:nvPr/>
          </p:nvSpPr>
          <p:spPr>
            <a:xfrm>
              <a:off x="6012160" y="1484784"/>
              <a:ext cx="1008112" cy="288032"/>
            </a:xfrm>
            <a:prstGeom prst="arc">
              <a:avLst>
                <a:gd name="adj1" fmla="val 9015"/>
                <a:gd name="adj2" fmla="val 10808321"/>
              </a:avLst>
            </a:prstGeom>
            <a:ln w="254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TextBox 169"/>
            <p:cNvSpPr txBox="1"/>
            <p:nvPr/>
          </p:nvSpPr>
          <p:spPr>
            <a:xfrm>
              <a:off x="6084168" y="1711260"/>
              <a:ext cx="1008112" cy="400110"/>
            </a:xfrm>
            <a:prstGeom prst="rect">
              <a:avLst/>
            </a:prstGeom>
            <a:noFill/>
          </p:spPr>
          <p:txBody>
            <a:bodyPr wrap="square" rtlCol="0">
              <a:spAutoFit/>
            </a:bodyPr>
            <a:lstStyle/>
            <a:p>
              <a:r>
                <a:rPr lang="en-US" dirty="0" smtClean="0">
                  <a:solidFill>
                    <a:srgbClr val="C00000"/>
                  </a:solidFill>
                </a:rPr>
                <a:t>≥ “+1”</a:t>
              </a:r>
              <a:endParaRPr lang="en-US" dirty="0">
                <a:solidFill>
                  <a:srgbClr val="C00000"/>
                </a:solidFill>
              </a:endParaRPr>
            </a:p>
          </p:txBody>
        </p:sp>
      </p:grpSp>
      <p:cxnSp>
        <p:nvCxnSpPr>
          <p:cNvPr id="171" name="Straight Connector 170"/>
          <p:cNvCxnSpPr/>
          <p:nvPr/>
        </p:nvCxnSpPr>
        <p:spPr>
          <a:xfrm>
            <a:off x="5431717" y="5301208"/>
            <a:ext cx="2005559" cy="0"/>
          </a:xfrm>
          <a:prstGeom prst="line">
            <a:avLst/>
          </a:prstGeom>
          <a:ln>
            <a:solidFill>
              <a:srgbClr val="C00000"/>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2000"/>
                                        <p:tgtEl>
                                          <p:spTgt spid="1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6"/>
                                        </p:tgtEl>
                                        <p:attrNameLst>
                                          <p:attrName>style.visibility</p:attrName>
                                        </p:attrNameLst>
                                      </p:cBhvr>
                                      <p:to>
                                        <p:strVal val="visible"/>
                                      </p:to>
                                    </p:set>
                                    <p:animEffect transition="in" filter="fade">
                                      <p:cBhvr>
                                        <p:cTn id="10" dur="2000"/>
                                        <p:tgtEl>
                                          <p:spTgt spid="1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7"/>
                                        </p:tgtEl>
                                        <p:attrNameLst>
                                          <p:attrName>style.visibility</p:attrName>
                                        </p:attrNameLst>
                                      </p:cBhvr>
                                      <p:to>
                                        <p:strVal val="visible"/>
                                      </p:to>
                                    </p:set>
                                    <p:animEffect transition="in" filter="fade">
                                      <p:cBhvr>
                                        <p:cTn id="13" dur="2000"/>
                                        <p:tgtEl>
                                          <p:spTgt spid="14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8"/>
                                        </p:tgtEl>
                                        <p:attrNameLst>
                                          <p:attrName>style.visibility</p:attrName>
                                        </p:attrNameLst>
                                      </p:cBhvr>
                                      <p:to>
                                        <p:strVal val="visible"/>
                                      </p:to>
                                    </p:set>
                                    <p:animEffect transition="in" filter="fade">
                                      <p:cBhvr>
                                        <p:cTn id="16" dur="2000"/>
                                        <p:tgtEl>
                                          <p:spTgt spid="14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childTnLst>
                                </p:cTn>
                              </p:par>
                              <p:par>
                                <p:cTn id="22" presetID="10"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2000"/>
                                        <p:tgtEl>
                                          <p:spTgt spid="2"/>
                                        </p:tgtEl>
                                      </p:cBhvr>
                                    </p:animEffect>
                                  </p:childTnLst>
                                </p:cTn>
                              </p:par>
                              <p:par>
                                <p:cTn id="25" presetID="10"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par>
                                <p:cTn id="28" presetID="10" presetClass="entr" presetSubtype="0"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2000"/>
                                        <p:tgtEl>
                                          <p:spTgt spid="6"/>
                                        </p:tgtEl>
                                      </p:cBhvr>
                                    </p:animEffect>
                                  </p:childTnLst>
                                </p:cTn>
                              </p:par>
                              <p:par>
                                <p:cTn id="31" presetID="10" presetClass="entr" presetSubtype="0" fill="hold" nodeType="withEffect">
                                  <p:stCondLst>
                                    <p:cond delay="0"/>
                                  </p:stCondLst>
                                  <p:childTnLst>
                                    <p:set>
                                      <p:cBhvr>
                                        <p:cTn id="32" dur="1" fill="hold">
                                          <p:stCondLst>
                                            <p:cond delay="0"/>
                                          </p:stCondLst>
                                        </p:cTn>
                                        <p:tgtEl>
                                          <p:spTgt spid="149"/>
                                        </p:tgtEl>
                                        <p:attrNameLst>
                                          <p:attrName>style.visibility</p:attrName>
                                        </p:attrNameLst>
                                      </p:cBhvr>
                                      <p:to>
                                        <p:strVal val="visible"/>
                                      </p:to>
                                    </p:set>
                                    <p:animEffect transition="in" filter="fade">
                                      <p:cBhvr>
                                        <p:cTn id="33" dur="2000"/>
                                        <p:tgtEl>
                                          <p:spTgt spid="14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54"/>
                                        </p:tgtEl>
                                        <p:attrNameLst>
                                          <p:attrName>style.visibility</p:attrName>
                                        </p:attrNameLst>
                                      </p:cBhvr>
                                      <p:to>
                                        <p:strVal val="visible"/>
                                      </p:to>
                                    </p:set>
                                    <p:animEffect transition="in" filter="fade">
                                      <p:cBhvr>
                                        <p:cTn id="36" dur="2000"/>
                                        <p:tgtEl>
                                          <p:spTgt spid="15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5"/>
                                        </p:tgtEl>
                                        <p:attrNameLst>
                                          <p:attrName>style.visibility</p:attrName>
                                        </p:attrNameLst>
                                      </p:cBhvr>
                                      <p:to>
                                        <p:strVal val="visible"/>
                                      </p:to>
                                    </p:set>
                                    <p:animEffect transition="in" filter="fade">
                                      <p:cBhvr>
                                        <p:cTn id="39" dur="2000"/>
                                        <p:tgtEl>
                                          <p:spTgt spid="15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6"/>
                                        </p:tgtEl>
                                        <p:attrNameLst>
                                          <p:attrName>style.visibility</p:attrName>
                                        </p:attrNameLst>
                                      </p:cBhvr>
                                      <p:to>
                                        <p:strVal val="visible"/>
                                      </p:to>
                                    </p:set>
                                    <p:animEffect transition="in" filter="fade">
                                      <p:cBhvr>
                                        <p:cTn id="42" dur="2000"/>
                                        <p:tgtEl>
                                          <p:spTgt spid="15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7"/>
                                        </p:tgtEl>
                                        <p:attrNameLst>
                                          <p:attrName>style.visibility</p:attrName>
                                        </p:attrNameLst>
                                      </p:cBhvr>
                                      <p:to>
                                        <p:strVal val="visible"/>
                                      </p:to>
                                    </p:set>
                                    <p:animEffect transition="in" filter="fade">
                                      <p:cBhvr>
                                        <p:cTn id="45" dur="2000"/>
                                        <p:tgtEl>
                                          <p:spTgt spid="15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9"/>
                                        </p:tgtEl>
                                        <p:attrNameLst>
                                          <p:attrName>style.visibility</p:attrName>
                                        </p:attrNameLst>
                                      </p:cBhvr>
                                      <p:to>
                                        <p:strVal val="visible"/>
                                      </p:to>
                                    </p:set>
                                    <p:animEffect transition="in" filter="fade">
                                      <p:cBhvr>
                                        <p:cTn id="48" dur="2000"/>
                                        <p:tgtEl>
                                          <p:spTgt spid="15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0"/>
                                        </p:tgtEl>
                                        <p:attrNameLst>
                                          <p:attrName>style.visibility</p:attrName>
                                        </p:attrNameLst>
                                      </p:cBhvr>
                                      <p:to>
                                        <p:strVal val="visible"/>
                                      </p:to>
                                    </p:set>
                                    <p:animEffect transition="in" filter="fade">
                                      <p:cBhvr>
                                        <p:cTn id="51" dur="2000"/>
                                        <p:tgtEl>
                                          <p:spTgt spid="16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1"/>
                                        </p:tgtEl>
                                        <p:attrNameLst>
                                          <p:attrName>style.visibility</p:attrName>
                                        </p:attrNameLst>
                                      </p:cBhvr>
                                      <p:to>
                                        <p:strVal val="visible"/>
                                      </p:to>
                                    </p:set>
                                    <p:animEffect transition="in" filter="fade">
                                      <p:cBhvr>
                                        <p:cTn id="54" dur="2000"/>
                                        <p:tgtEl>
                                          <p:spTgt spid="16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62"/>
                                        </p:tgtEl>
                                        <p:attrNameLst>
                                          <p:attrName>style.visibility</p:attrName>
                                        </p:attrNameLst>
                                      </p:cBhvr>
                                      <p:to>
                                        <p:strVal val="visible"/>
                                      </p:to>
                                    </p:set>
                                    <p:animEffect transition="in" filter="fade">
                                      <p:cBhvr>
                                        <p:cTn id="57" dur="2000"/>
                                        <p:tgtEl>
                                          <p:spTgt spid="16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3"/>
                                        </p:tgtEl>
                                        <p:attrNameLst>
                                          <p:attrName>style.visibility</p:attrName>
                                        </p:attrNameLst>
                                      </p:cBhvr>
                                      <p:to>
                                        <p:strVal val="visible"/>
                                      </p:to>
                                    </p:set>
                                    <p:animEffect transition="in" filter="fade">
                                      <p:cBhvr>
                                        <p:cTn id="60" dur="2000"/>
                                        <p:tgtEl>
                                          <p:spTgt spid="16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64"/>
                                        </p:tgtEl>
                                        <p:attrNameLst>
                                          <p:attrName>style.visibility</p:attrName>
                                        </p:attrNameLst>
                                      </p:cBhvr>
                                      <p:to>
                                        <p:strVal val="visible"/>
                                      </p:to>
                                    </p:set>
                                    <p:animEffect transition="in" filter="fade">
                                      <p:cBhvr>
                                        <p:cTn id="63" dur="2000"/>
                                        <p:tgtEl>
                                          <p:spTgt spid="16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5"/>
                                        </p:tgtEl>
                                        <p:attrNameLst>
                                          <p:attrName>style.visibility</p:attrName>
                                        </p:attrNameLst>
                                      </p:cBhvr>
                                      <p:to>
                                        <p:strVal val="visible"/>
                                      </p:to>
                                    </p:set>
                                    <p:animEffect transition="in" filter="fade">
                                      <p:cBhvr>
                                        <p:cTn id="66" dur="2000"/>
                                        <p:tgtEl>
                                          <p:spTgt spid="16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66"/>
                                        </p:tgtEl>
                                        <p:attrNameLst>
                                          <p:attrName>style.visibility</p:attrName>
                                        </p:attrNameLst>
                                      </p:cBhvr>
                                      <p:to>
                                        <p:strVal val="visible"/>
                                      </p:to>
                                    </p:set>
                                    <p:animEffect transition="in" filter="fade">
                                      <p:cBhvr>
                                        <p:cTn id="69" dur="2000"/>
                                        <p:tgtEl>
                                          <p:spTgt spid="16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50"/>
                                        </p:tgtEl>
                                        <p:attrNameLst>
                                          <p:attrName>style.visibility</p:attrName>
                                        </p:attrNameLst>
                                      </p:cBhvr>
                                      <p:to>
                                        <p:strVal val="visible"/>
                                      </p:to>
                                    </p:set>
                                    <p:animEffect transition="in" filter="fade">
                                      <p:cBhvr>
                                        <p:cTn id="72" dur="2000"/>
                                        <p:tgtEl>
                                          <p:spTgt spid="15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51"/>
                                        </p:tgtEl>
                                        <p:attrNameLst>
                                          <p:attrName>style.visibility</p:attrName>
                                        </p:attrNameLst>
                                      </p:cBhvr>
                                      <p:to>
                                        <p:strVal val="visible"/>
                                      </p:to>
                                    </p:set>
                                    <p:animEffect transition="in" filter="fade">
                                      <p:cBhvr>
                                        <p:cTn id="75" dur="2000"/>
                                        <p:tgtEl>
                                          <p:spTgt spid="151"/>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52"/>
                                        </p:tgtEl>
                                        <p:attrNameLst>
                                          <p:attrName>style.visibility</p:attrName>
                                        </p:attrNameLst>
                                      </p:cBhvr>
                                      <p:to>
                                        <p:strVal val="visible"/>
                                      </p:to>
                                    </p:set>
                                    <p:animEffect transition="in" filter="fade">
                                      <p:cBhvr>
                                        <p:cTn id="78" dur="2000"/>
                                        <p:tgtEl>
                                          <p:spTgt spid="15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53"/>
                                        </p:tgtEl>
                                        <p:attrNameLst>
                                          <p:attrName>style.visibility</p:attrName>
                                        </p:attrNameLst>
                                      </p:cBhvr>
                                      <p:to>
                                        <p:strVal val="visible"/>
                                      </p:to>
                                    </p:set>
                                    <p:animEffect transition="in" filter="fade">
                                      <p:cBhvr>
                                        <p:cTn id="81" dur="2000"/>
                                        <p:tgtEl>
                                          <p:spTgt spid="153"/>
                                        </p:tgtEl>
                                      </p:cBhvr>
                                    </p:animEffect>
                                  </p:childTnLst>
                                </p:cTn>
                              </p:par>
                              <p:par>
                                <p:cTn id="82" presetID="10" presetClass="entr" presetSubtype="0" fill="hold" nodeType="withEffect">
                                  <p:stCondLst>
                                    <p:cond delay="0"/>
                                  </p:stCondLst>
                                  <p:childTnLst>
                                    <p:set>
                                      <p:cBhvr>
                                        <p:cTn id="83" dur="1" fill="hold">
                                          <p:stCondLst>
                                            <p:cond delay="0"/>
                                          </p:stCondLst>
                                        </p:cTn>
                                        <p:tgtEl>
                                          <p:spTgt spid="171"/>
                                        </p:tgtEl>
                                        <p:attrNameLst>
                                          <p:attrName>style.visibility</p:attrName>
                                        </p:attrNameLst>
                                      </p:cBhvr>
                                      <p:to>
                                        <p:strVal val="visible"/>
                                      </p:to>
                                    </p:set>
                                    <p:animEffect transition="in" filter="fade">
                                      <p:cBhvr>
                                        <p:cTn id="84" dur="2000"/>
                                        <p:tgtEl>
                                          <p:spTgt spid="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150" grpId="0"/>
      <p:bldP spid="151" grpId="0"/>
      <p:bldP spid="152" grpId="0"/>
      <p:bldP spid="153" grpId="0"/>
      <p:bldP spid="154" grpId="0"/>
      <p:bldP spid="155" grpId="0"/>
      <p:bldP spid="156" grpId="0"/>
      <p:bldP spid="157" grpId="0"/>
      <p:bldP spid="159" grpId="0"/>
      <p:bldP spid="160" grpId="0"/>
      <p:bldP spid="161" grpId="0"/>
      <p:bldP spid="162" grpId="0"/>
      <p:bldP spid="163" grpId="0"/>
      <p:bldP spid="164" grpId="0"/>
      <p:bldP spid="165" grpId="0"/>
      <p:bldP spid="1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bwMode="auto">
          <a:xfrm>
            <a:off x="2717800" y="3526408"/>
            <a:ext cx="4791484" cy="1172592"/>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p:txBody>
          <a:bodyPr/>
          <a:lstStyle/>
          <a:p>
            <a:r>
              <a:rPr lang="en-US" dirty="0" smtClean="0"/>
              <a:t>     Dominance Range Maxima Queries</a:t>
            </a:r>
            <a:endParaRPr lang="en-US" dirty="0"/>
          </a:p>
        </p:txBody>
      </p:sp>
      <p:cxnSp>
        <p:nvCxnSpPr>
          <p:cNvPr id="14" name="Curved Connector 13"/>
          <p:cNvCxnSpPr/>
          <p:nvPr/>
        </p:nvCxnSpPr>
        <p:spPr bwMode="auto">
          <a:xfrm rot="16200000" flipH="1" flipV="1">
            <a:off x="2711751" y="1565793"/>
            <a:ext cx="1944216" cy="1926214"/>
          </a:xfrm>
          <a:prstGeom prst="curvedConnector3">
            <a:avLst>
              <a:gd name="adj1" fmla="val 45725"/>
            </a:avLst>
          </a:prstGeom>
          <a:noFill/>
          <a:ln w="38100" cap="flat" cmpd="sng" algn="ctr">
            <a:solidFill>
              <a:schemeClr val="tx1"/>
            </a:solidFill>
            <a:prstDash val="solid"/>
            <a:round/>
            <a:headEnd type="none" w="med" len="med"/>
            <a:tailEnd type="none" w="med" len="med"/>
          </a:ln>
          <a:effectLst/>
        </p:spPr>
      </p:cxnSp>
      <p:sp>
        <p:nvSpPr>
          <p:cNvPr id="18" name="Isosceles Triangle 17"/>
          <p:cNvSpPr/>
          <p:nvPr/>
        </p:nvSpPr>
        <p:spPr bwMode="auto">
          <a:xfrm>
            <a:off x="2720752" y="2916454"/>
            <a:ext cx="540060" cy="584554"/>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 name="Isosceles Triangle 19"/>
          <p:cNvSpPr/>
          <p:nvPr/>
        </p:nvSpPr>
        <p:spPr bwMode="auto">
          <a:xfrm>
            <a:off x="3260812" y="2588072"/>
            <a:ext cx="612068" cy="912936"/>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Isosceles Triangle 21"/>
          <p:cNvSpPr/>
          <p:nvPr/>
        </p:nvSpPr>
        <p:spPr bwMode="auto">
          <a:xfrm>
            <a:off x="3872880" y="2452822"/>
            <a:ext cx="828092" cy="1048186"/>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cxnSp>
        <p:nvCxnSpPr>
          <p:cNvPr id="40" name="Straight Connector 39"/>
          <p:cNvCxnSpPr>
            <a:stCxn id="33" idx="4"/>
            <a:endCxn id="22" idx="0"/>
          </p:cNvCxnSpPr>
          <p:nvPr/>
        </p:nvCxnSpPr>
        <p:spPr bwMode="auto">
          <a:xfrm>
            <a:off x="4196917" y="2348880"/>
            <a:ext cx="90009" cy="103942"/>
          </a:xfrm>
          <a:prstGeom prst="line">
            <a:avLst/>
          </a:prstGeom>
          <a:noFill/>
          <a:ln w="25400" cap="flat" cmpd="sng" algn="ctr">
            <a:solidFill>
              <a:schemeClr val="tx1"/>
            </a:solidFill>
            <a:prstDash val="solid"/>
            <a:round/>
            <a:headEnd type="none" w="med" len="med"/>
            <a:tailEnd type="none" w="med" len="med"/>
          </a:ln>
          <a:effectLst/>
        </p:spPr>
      </p:cxnSp>
      <p:cxnSp>
        <p:nvCxnSpPr>
          <p:cNvPr id="43" name="Straight Connector 42"/>
          <p:cNvCxnSpPr>
            <a:stCxn id="44" idx="4"/>
            <a:endCxn id="20" idx="0"/>
          </p:cNvCxnSpPr>
          <p:nvPr/>
        </p:nvCxnSpPr>
        <p:spPr bwMode="auto">
          <a:xfrm>
            <a:off x="3512841" y="2528900"/>
            <a:ext cx="54005" cy="59172"/>
          </a:xfrm>
          <a:prstGeom prst="line">
            <a:avLst/>
          </a:prstGeom>
          <a:noFill/>
          <a:ln w="25400" cap="flat" cmpd="sng" algn="ctr">
            <a:solidFill>
              <a:schemeClr val="tx1"/>
            </a:solidFill>
            <a:prstDash val="solid"/>
            <a:round/>
            <a:headEnd type="none" w="med" len="med"/>
            <a:tailEnd type="none" w="med" len="med"/>
          </a:ln>
          <a:effectLst/>
        </p:spPr>
      </p:cxnSp>
      <p:cxnSp>
        <p:nvCxnSpPr>
          <p:cNvPr id="47" name="Straight Connector 46"/>
          <p:cNvCxnSpPr>
            <a:stCxn id="48" idx="4"/>
            <a:endCxn id="18" idx="0"/>
          </p:cNvCxnSpPr>
          <p:nvPr/>
        </p:nvCxnSpPr>
        <p:spPr bwMode="auto">
          <a:xfrm>
            <a:off x="2972781" y="2888940"/>
            <a:ext cx="18001" cy="27514"/>
          </a:xfrm>
          <a:prstGeom prst="line">
            <a:avLst/>
          </a:prstGeom>
          <a:noFill/>
          <a:ln w="25400" cap="flat" cmpd="sng" algn="ctr">
            <a:solidFill>
              <a:schemeClr val="tx1"/>
            </a:solidFill>
            <a:prstDash val="solid"/>
            <a:round/>
            <a:headEnd type="none" w="med" len="med"/>
            <a:tailEnd type="none" w="med" len="med"/>
          </a:ln>
          <a:effectLst/>
        </p:spPr>
      </p:cxnSp>
      <p:sp>
        <p:nvSpPr>
          <p:cNvPr id="52" name="Flowchart: Connector 8"/>
          <p:cNvSpPr/>
          <p:nvPr/>
        </p:nvSpPr>
        <p:spPr bwMode="auto">
          <a:xfrm flipH="1">
            <a:off x="4839424" y="611730"/>
            <a:ext cx="113575" cy="5581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3" name="Flowchart: Connector 8"/>
          <p:cNvSpPr/>
          <p:nvPr/>
        </p:nvSpPr>
        <p:spPr bwMode="auto">
          <a:xfrm flipH="1">
            <a:off x="4124908" y="220486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4" name="Flowchart: Connector 8"/>
          <p:cNvSpPr/>
          <p:nvPr/>
        </p:nvSpPr>
        <p:spPr bwMode="auto">
          <a:xfrm flipH="1">
            <a:off x="3440832" y="238488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8" name="Flowchart: Connector 8"/>
          <p:cNvSpPr/>
          <p:nvPr/>
        </p:nvSpPr>
        <p:spPr bwMode="auto">
          <a:xfrm flipH="1">
            <a:off x="2900772" y="274492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85" name="Straight Connector 84"/>
          <p:cNvCxnSpPr>
            <a:endCxn id="117" idx="2"/>
          </p:cNvCxnSpPr>
          <p:nvPr/>
        </p:nvCxnSpPr>
        <p:spPr bwMode="auto">
          <a:xfrm>
            <a:off x="2720752" y="3501008"/>
            <a:ext cx="0" cy="1188000"/>
          </a:xfrm>
          <a:prstGeom prst="line">
            <a:avLst/>
          </a:prstGeom>
          <a:noFill/>
          <a:ln w="38100"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26081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0" name="Straight Connector 89"/>
          <p:cNvCxnSpPr/>
          <p:nvPr/>
        </p:nvCxnSpPr>
        <p:spPr bwMode="auto">
          <a:xfrm>
            <a:off x="3872880"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2" name="Straight Connector 91"/>
          <p:cNvCxnSpPr/>
          <p:nvPr/>
        </p:nvCxnSpPr>
        <p:spPr bwMode="auto">
          <a:xfrm>
            <a:off x="4700972" y="3501008"/>
            <a:ext cx="0" cy="2088232"/>
          </a:xfrm>
          <a:prstGeom prst="line">
            <a:avLst/>
          </a:prstGeom>
          <a:noFill/>
          <a:ln w="12700" cap="flat" cmpd="sng" algn="ctr">
            <a:solidFill>
              <a:schemeClr val="tx1"/>
            </a:solidFill>
            <a:prstDash val="dash"/>
            <a:round/>
            <a:headEnd type="none" w="med" len="med"/>
            <a:tailEnd type="none" w="med" len="med"/>
          </a:ln>
          <a:effectLst/>
        </p:spPr>
      </p:cxnSp>
      <p:grpSp>
        <p:nvGrpSpPr>
          <p:cNvPr id="128" name="Group 127"/>
          <p:cNvGrpSpPr/>
          <p:nvPr/>
        </p:nvGrpSpPr>
        <p:grpSpPr>
          <a:xfrm>
            <a:off x="2828764" y="4389106"/>
            <a:ext cx="420046" cy="372042"/>
            <a:chOff x="2792760" y="4041068"/>
            <a:chExt cx="420046" cy="372042"/>
          </a:xfrm>
        </p:grpSpPr>
        <p:sp>
          <p:nvSpPr>
            <p:cNvPr id="107" name="L-Shape 106"/>
            <p:cNvSpPr/>
            <p:nvPr/>
          </p:nvSpPr>
          <p:spPr bwMode="auto">
            <a:xfrm>
              <a:off x="2792760" y="4041068"/>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L-Shape 107"/>
            <p:cNvSpPr/>
            <p:nvPr/>
          </p:nvSpPr>
          <p:spPr bwMode="auto">
            <a:xfrm>
              <a:off x="2894771" y="413707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9" name="L-Shape 108"/>
            <p:cNvSpPr/>
            <p:nvPr/>
          </p:nvSpPr>
          <p:spPr bwMode="auto">
            <a:xfrm>
              <a:off x="3008784" y="4221088"/>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0" name="L-Shape 109"/>
            <p:cNvSpPr/>
            <p:nvPr/>
          </p:nvSpPr>
          <p:spPr bwMode="auto">
            <a:xfrm>
              <a:off x="3110795" y="431709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29" name="Group 128"/>
          <p:cNvGrpSpPr/>
          <p:nvPr/>
        </p:nvGrpSpPr>
        <p:grpSpPr>
          <a:xfrm>
            <a:off x="3392826" y="4221088"/>
            <a:ext cx="408046" cy="372041"/>
            <a:chOff x="3308817" y="4425111"/>
            <a:chExt cx="408046" cy="372041"/>
          </a:xfrm>
        </p:grpSpPr>
        <p:sp>
          <p:nvSpPr>
            <p:cNvPr id="111" name="L-Shape 110"/>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2" name="L-Shape 111"/>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3" name="L-Shape 112"/>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L-Shape 113"/>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15" name="L-Shape 114"/>
          <p:cNvSpPr/>
          <p:nvPr/>
        </p:nvSpPr>
        <p:spPr bwMode="auto">
          <a:xfrm>
            <a:off x="4424941" y="489316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6" name="L-Shape 115"/>
          <p:cNvSpPr/>
          <p:nvPr/>
        </p:nvSpPr>
        <p:spPr bwMode="auto">
          <a:xfrm>
            <a:off x="4526953" y="498917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30" name="Group 129"/>
          <p:cNvGrpSpPr/>
          <p:nvPr/>
        </p:nvGrpSpPr>
        <p:grpSpPr>
          <a:xfrm>
            <a:off x="4016896" y="4533123"/>
            <a:ext cx="408046" cy="372041"/>
            <a:chOff x="3308817" y="4425111"/>
            <a:chExt cx="408046" cy="372041"/>
          </a:xfrm>
        </p:grpSpPr>
        <p:sp>
          <p:nvSpPr>
            <p:cNvPr id="131" name="L-Shape 130"/>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2" name="L-Shape 131"/>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3" name="L-Shape 132"/>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4" name="L-Shape 133"/>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56" name="Flowchart: Connector 8"/>
          <p:cNvSpPr/>
          <p:nvPr/>
        </p:nvSpPr>
        <p:spPr bwMode="auto">
          <a:xfrm flipH="1">
            <a:off x="3944888" y="439901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0" name="Flowchart: Connector 8"/>
          <p:cNvSpPr/>
          <p:nvPr/>
        </p:nvSpPr>
        <p:spPr bwMode="auto">
          <a:xfrm flipH="1">
            <a:off x="2756754" y="425709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76" name="Straight Connector 75"/>
          <p:cNvCxnSpPr/>
          <p:nvPr/>
        </p:nvCxnSpPr>
        <p:spPr bwMode="auto">
          <a:xfrm>
            <a:off x="2720752" y="4689140"/>
            <a:ext cx="4788532" cy="0"/>
          </a:xfrm>
          <a:prstGeom prst="line">
            <a:avLst/>
          </a:prstGeom>
          <a:noFill/>
          <a:ln w="38100" cap="flat" cmpd="sng" algn="ctr">
            <a:solidFill>
              <a:schemeClr val="tx1"/>
            </a:solidFill>
            <a:prstDash val="solid"/>
            <a:round/>
            <a:headEnd type="none" w="med" len="med"/>
            <a:tailEnd type="none" w="med" len="med"/>
          </a:ln>
          <a:effectLst/>
        </p:spPr>
      </p:cxnSp>
      <p:grpSp>
        <p:nvGrpSpPr>
          <p:cNvPr id="77" name="Group 76"/>
          <p:cNvGrpSpPr/>
          <p:nvPr/>
        </p:nvGrpSpPr>
        <p:grpSpPr>
          <a:xfrm>
            <a:off x="344488" y="332656"/>
            <a:ext cx="720000" cy="720000"/>
            <a:chOff x="2720752" y="5355214"/>
            <a:chExt cx="309036" cy="342038"/>
          </a:xfrm>
        </p:grpSpPr>
        <p:cxnSp>
          <p:nvCxnSpPr>
            <p:cNvPr id="78" name="Straight Connector 77"/>
            <p:cNvCxnSpPr/>
            <p:nvPr/>
          </p:nvCxnSpPr>
          <p:spPr bwMode="auto">
            <a:xfrm>
              <a:off x="2774760" y="5355214"/>
              <a:ext cx="2" cy="306034"/>
            </a:xfrm>
            <a:prstGeom prst="line">
              <a:avLst/>
            </a:prstGeom>
            <a:noFill/>
            <a:ln w="28575" cap="flat" cmpd="sng" algn="ctr">
              <a:solidFill>
                <a:srgbClr val="C00000"/>
              </a:solidFill>
              <a:prstDash val="solid"/>
              <a:round/>
              <a:headEnd type="none" w="med" len="med"/>
              <a:tailEnd type="none" w="med" len="med"/>
            </a:ln>
            <a:effectLst/>
          </p:spPr>
        </p:cxnSp>
        <p:cxnSp>
          <p:nvCxnSpPr>
            <p:cNvPr id="79" name="Straight Connector 78"/>
            <p:cNvCxnSpPr/>
            <p:nvPr/>
          </p:nvCxnSpPr>
          <p:spPr bwMode="auto">
            <a:xfrm>
              <a:off x="2774761" y="5661248"/>
              <a:ext cx="255027" cy="0"/>
            </a:xfrm>
            <a:prstGeom prst="line">
              <a:avLst/>
            </a:prstGeom>
            <a:noFill/>
            <a:ln w="28575" cap="flat" cmpd="sng" algn="ctr">
              <a:solidFill>
                <a:srgbClr val="C00000"/>
              </a:solidFill>
              <a:prstDash val="solid"/>
              <a:round/>
              <a:headEnd type="none" w="med" len="med"/>
              <a:tailEnd type="none" w="med" len="med"/>
            </a:ln>
            <a:effectLst/>
          </p:spPr>
        </p:cxnSp>
        <p:sp>
          <p:nvSpPr>
            <p:cNvPr id="80" name="L-Shape 79"/>
            <p:cNvSpPr/>
            <p:nvPr/>
          </p:nvSpPr>
          <p:spPr bwMode="auto">
            <a:xfrm>
              <a:off x="2720752" y="5409220"/>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1" name="L-Shape 80"/>
            <p:cNvSpPr/>
            <p:nvPr/>
          </p:nvSpPr>
          <p:spPr bwMode="auto">
            <a:xfrm>
              <a:off x="2792760" y="548122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2" name="L-Shape 81"/>
            <p:cNvSpPr/>
            <p:nvPr/>
          </p:nvSpPr>
          <p:spPr bwMode="auto">
            <a:xfrm>
              <a:off x="2864768" y="555323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3" name="L-Shape 82"/>
            <p:cNvSpPr/>
            <p:nvPr/>
          </p:nvSpPr>
          <p:spPr bwMode="auto">
            <a:xfrm>
              <a:off x="2936776" y="562524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6" name="Straight Connector 5"/>
          <p:cNvCxnSpPr/>
          <p:nvPr/>
        </p:nvCxnSpPr>
        <p:spPr bwMode="auto">
          <a:xfrm flipH="1">
            <a:off x="1784648" y="1556792"/>
            <a:ext cx="2862318" cy="1944216"/>
          </a:xfrm>
          <a:prstGeom prst="line">
            <a:avLst/>
          </a:prstGeom>
          <a:noFill/>
          <a:ln w="25400"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flipH="1">
            <a:off x="1784648" y="3501008"/>
            <a:ext cx="5724636" cy="0"/>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a:stCxn id="84" idx="3"/>
            <a:endCxn id="103" idx="0"/>
          </p:cNvCxnSpPr>
          <p:nvPr/>
        </p:nvCxnSpPr>
        <p:spPr bwMode="auto">
          <a:xfrm>
            <a:off x="4692583" y="1607709"/>
            <a:ext cx="1412545" cy="309123"/>
          </a:xfrm>
          <a:prstGeom prst="line">
            <a:avLst/>
          </a:prstGeom>
          <a:noFill/>
          <a:ln w="25400" cap="flat" cmpd="sng" algn="ctr">
            <a:solidFill>
              <a:schemeClr val="tx1"/>
            </a:solidFill>
            <a:prstDash val="solid"/>
            <a:round/>
            <a:headEnd type="none" w="med" len="med"/>
            <a:tailEnd type="none" w="med" len="med"/>
          </a:ln>
          <a:effectLst/>
        </p:spPr>
      </p:cxnSp>
      <p:sp>
        <p:nvSpPr>
          <p:cNvPr id="84" name="Flowchart: Connector 8"/>
          <p:cNvSpPr/>
          <p:nvPr/>
        </p:nvSpPr>
        <p:spPr bwMode="auto">
          <a:xfrm flipH="1">
            <a:off x="4569656" y="148478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dirty="0" smtClean="0">
              <a:ln>
                <a:noFill/>
              </a:ln>
              <a:solidFill>
                <a:schemeClr val="tx1"/>
              </a:solidFill>
              <a:effectLst/>
              <a:latin typeface="Verdana" pitchFamily="34" charset="0"/>
            </a:endParaRPr>
          </a:p>
        </p:txBody>
      </p:sp>
      <p:sp>
        <p:nvSpPr>
          <p:cNvPr id="103" name="Isosceles Triangle 102"/>
          <p:cNvSpPr/>
          <p:nvPr/>
        </p:nvSpPr>
        <p:spPr bwMode="auto">
          <a:xfrm>
            <a:off x="4700972" y="1916832"/>
            <a:ext cx="2808312" cy="1584176"/>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117" name="Multiply 116"/>
          <p:cNvSpPr/>
          <p:nvPr/>
        </p:nvSpPr>
        <p:spPr bwMode="auto">
          <a:xfrm>
            <a:off x="2576736" y="4545124"/>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18" name="Straight Connector 117"/>
          <p:cNvCxnSpPr/>
          <p:nvPr/>
        </p:nvCxnSpPr>
        <p:spPr bwMode="auto">
          <a:xfrm>
            <a:off x="7509284" y="3501008"/>
            <a:ext cx="0" cy="2088232"/>
          </a:xfrm>
          <a:prstGeom prst="line">
            <a:avLst/>
          </a:prstGeom>
          <a:noFill/>
          <a:ln w="12700" cap="flat" cmpd="sng" algn="ctr">
            <a:solidFill>
              <a:schemeClr val="tx1"/>
            </a:solidFill>
            <a:prstDash val="dash"/>
            <a:round/>
            <a:headEnd type="none" w="med" len="med"/>
            <a:tailEnd type="none" w="med" len="med"/>
          </a:ln>
          <a:effectLst/>
        </p:spPr>
      </p:cxnSp>
      <p:sp>
        <p:nvSpPr>
          <p:cNvPr id="119" name="L-Shape 118"/>
          <p:cNvSpPr/>
          <p:nvPr/>
        </p:nvSpPr>
        <p:spPr bwMode="auto">
          <a:xfrm>
            <a:off x="6261145" y="479715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0" name="L-Shape 119"/>
          <p:cNvSpPr/>
          <p:nvPr/>
        </p:nvSpPr>
        <p:spPr bwMode="auto">
          <a:xfrm>
            <a:off x="6363157" y="489316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21" name="Group 120"/>
          <p:cNvGrpSpPr/>
          <p:nvPr/>
        </p:nvGrpSpPr>
        <p:grpSpPr>
          <a:xfrm>
            <a:off x="5853100" y="4437112"/>
            <a:ext cx="408046" cy="372041"/>
            <a:chOff x="3308817" y="4425111"/>
            <a:chExt cx="408046" cy="372041"/>
          </a:xfrm>
        </p:grpSpPr>
        <p:sp>
          <p:nvSpPr>
            <p:cNvPr id="122" name="L-Shape 121"/>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3" name="L-Shape 122"/>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4" name="L-Shape 123"/>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5" name="L-Shape 124"/>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27" name="Group 126"/>
          <p:cNvGrpSpPr/>
          <p:nvPr/>
        </p:nvGrpSpPr>
        <p:grpSpPr>
          <a:xfrm>
            <a:off x="6465168" y="5001175"/>
            <a:ext cx="408046" cy="372041"/>
            <a:chOff x="3308817" y="4425111"/>
            <a:chExt cx="408046" cy="372041"/>
          </a:xfrm>
        </p:grpSpPr>
        <p:sp>
          <p:nvSpPr>
            <p:cNvPr id="140" name="L-Shape 139"/>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1" name="L-Shape 140"/>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2" name="L-Shape 141"/>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3" name="L-Shape 142"/>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154" name="Straight Connector 153"/>
          <p:cNvCxnSpPr/>
          <p:nvPr/>
        </p:nvCxnSpPr>
        <p:spPr bwMode="auto">
          <a:xfrm flipV="1">
            <a:off x="3267571" y="4344514"/>
            <a:ext cx="2509187" cy="0"/>
          </a:xfrm>
          <a:prstGeom prst="line">
            <a:avLst/>
          </a:prstGeom>
          <a:noFill/>
          <a:ln w="12700" cap="flat" cmpd="sng" algn="ctr">
            <a:solidFill>
              <a:srgbClr val="C00000"/>
            </a:solidFill>
            <a:prstDash val="dash"/>
            <a:round/>
            <a:headEnd type="none" w="med" len="med"/>
            <a:tailEnd type="none" w="med" len="med"/>
          </a:ln>
          <a:effectLst/>
        </p:spPr>
      </p:cxnSp>
      <p:cxnSp>
        <p:nvCxnSpPr>
          <p:cNvPr id="70" name="Straight Connector 69"/>
          <p:cNvCxnSpPr/>
          <p:nvPr/>
        </p:nvCxnSpPr>
        <p:spPr bwMode="auto">
          <a:xfrm>
            <a:off x="2720752" y="4740242"/>
            <a:ext cx="0" cy="828000"/>
          </a:xfrm>
          <a:prstGeom prst="line">
            <a:avLst/>
          </a:prstGeom>
          <a:noFill/>
          <a:ln w="38100" cap="flat" cmpd="sng" algn="ctr">
            <a:solidFill>
              <a:schemeClr val="tx1"/>
            </a:solidFill>
            <a:prstDash val="dash"/>
            <a:round/>
            <a:headEnd type="none" w="med" len="med"/>
            <a:tailEnd type="none" w="med" len="med"/>
          </a:ln>
          <a:effectLst/>
        </p:spPr>
      </p:cxnSp>
      <p:sp>
        <p:nvSpPr>
          <p:cNvPr id="72" name="L-Shape 71"/>
          <p:cNvSpPr/>
          <p:nvPr/>
        </p:nvSpPr>
        <p:spPr bwMode="auto">
          <a:xfrm>
            <a:off x="5854874" y="4437559"/>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3" name="L-Shape 72"/>
          <p:cNvSpPr/>
          <p:nvPr/>
        </p:nvSpPr>
        <p:spPr bwMode="auto">
          <a:xfrm>
            <a:off x="5955559" y="4533346"/>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4" name="L-Shape 73"/>
          <p:cNvSpPr/>
          <p:nvPr/>
        </p:nvSpPr>
        <p:spPr bwMode="auto">
          <a:xfrm>
            <a:off x="6056899" y="4614687"/>
            <a:ext cx="0" cy="90000"/>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126" name="Flowchart: Connector 8"/>
          <p:cNvSpPr/>
          <p:nvPr/>
        </p:nvSpPr>
        <p:spPr bwMode="auto">
          <a:xfrm flipH="1">
            <a:off x="5781092" y="4293096"/>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5" name="L-Shape 74"/>
          <p:cNvSpPr/>
          <p:nvPr/>
        </p:nvSpPr>
        <p:spPr bwMode="auto">
          <a:xfrm>
            <a:off x="3394000" y="4220817"/>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5" name="Flowchart: Connector 8"/>
          <p:cNvSpPr/>
          <p:nvPr/>
        </p:nvSpPr>
        <p:spPr bwMode="auto">
          <a:xfrm flipH="1">
            <a:off x="3315866" y="407707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87" name="Group 12"/>
          <p:cNvGrpSpPr/>
          <p:nvPr/>
        </p:nvGrpSpPr>
        <p:grpSpPr>
          <a:xfrm>
            <a:off x="2756756" y="5748246"/>
            <a:ext cx="4752527" cy="400110"/>
            <a:chOff x="2726150" y="5635061"/>
            <a:chExt cx="3428912" cy="370533"/>
          </a:xfrm>
        </p:grpSpPr>
        <p:sp>
          <p:nvSpPr>
            <p:cNvPr id="89" name="TextBox 88"/>
            <p:cNvSpPr txBox="1"/>
            <p:nvPr/>
          </p:nvSpPr>
          <p:spPr>
            <a:xfrm>
              <a:off x="3739237" y="5635061"/>
              <a:ext cx="1714456" cy="370533"/>
            </a:xfrm>
            <a:prstGeom prst="rect">
              <a:avLst/>
            </a:prstGeom>
            <a:noFill/>
          </p:spPr>
          <p:txBody>
            <a:bodyPr wrap="square" rtlCol="0">
              <a:spAutoFit/>
            </a:bodyPr>
            <a:lstStyle/>
            <a:p>
              <a:pPr algn="ctr"/>
              <a:r>
                <a:rPr lang="en-US" b="1" dirty="0" smtClean="0"/>
                <a:t>O(log </a:t>
              </a:r>
              <a:r>
                <a:rPr lang="en-US" b="1" i="1" dirty="0" smtClean="0"/>
                <a:t>n</a:t>
              </a:r>
              <a:r>
                <a:rPr lang="en-US" b="1" dirty="0" smtClean="0"/>
                <a:t>)</a:t>
              </a:r>
              <a:r>
                <a:rPr lang="en-US" b="1" dirty="0"/>
                <a:t> </a:t>
              </a:r>
              <a:r>
                <a:rPr lang="en-US" b="1" dirty="0" smtClean="0"/>
                <a:t>trees</a:t>
              </a:r>
            </a:p>
          </p:txBody>
        </p:sp>
        <p:cxnSp>
          <p:nvCxnSpPr>
            <p:cNvPr id="93" name="Straight Arrow Connector 92"/>
            <p:cNvCxnSpPr>
              <a:stCxn id="89" idx="3"/>
            </p:cNvCxnSpPr>
            <p:nvPr/>
          </p:nvCxnSpPr>
          <p:spPr bwMode="auto">
            <a:xfrm>
              <a:off x="5453694" y="5820328"/>
              <a:ext cx="701368" cy="907"/>
            </a:xfrm>
            <a:prstGeom prst="straightConnector1">
              <a:avLst/>
            </a:prstGeom>
            <a:noFill/>
            <a:ln w="25400" cap="flat" cmpd="sng" algn="ctr">
              <a:solidFill>
                <a:schemeClr val="tx1"/>
              </a:solidFill>
              <a:prstDash val="solid"/>
              <a:round/>
              <a:headEnd type="none" w="med" len="med"/>
              <a:tailEnd type="arrow"/>
            </a:ln>
            <a:effectLst/>
          </p:spPr>
        </p:cxnSp>
        <p:cxnSp>
          <p:nvCxnSpPr>
            <p:cNvPr id="94" name="Straight Arrow Connector 93"/>
            <p:cNvCxnSpPr>
              <a:stCxn id="89" idx="1"/>
            </p:cNvCxnSpPr>
            <p:nvPr/>
          </p:nvCxnSpPr>
          <p:spPr bwMode="auto">
            <a:xfrm flipH="1">
              <a:off x="2726150" y="5820327"/>
              <a:ext cx="1013088" cy="907"/>
            </a:xfrm>
            <a:prstGeom prst="straightConnector1">
              <a:avLst/>
            </a:prstGeom>
            <a:noFill/>
            <a:ln w="25400" cap="flat" cmpd="sng" algn="ctr">
              <a:solidFill>
                <a:schemeClr val="tx1"/>
              </a:solidFill>
              <a:prstDash val="solid"/>
              <a:round/>
              <a:headEnd type="none" w="med" len="med"/>
              <a:tailEnd type="arrow"/>
            </a:ln>
            <a:effectLst/>
          </p:spPr>
        </p:cxnSp>
      </p:grpSp>
      <p:sp>
        <p:nvSpPr>
          <p:cNvPr id="105" name="Rectangle 104"/>
          <p:cNvSpPr/>
          <p:nvPr/>
        </p:nvSpPr>
        <p:spPr>
          <a:xfrm>
            <a:off x="3116796" y="6341258"/>
            <a:ext cx="3688830" cy="400110"/>
          </a:xfrm>
          <a:prstGeom prst="rect">
            <a:avLst/>
          </a:prstGeom>
        </p:spPr>
        <p:txBody>
          <a:bodyPr wrap="none">
            <a:spAutoFit/>
          </a:bodyPr>
          <a:lstStyle/>
          <a:p>
            <a:r>
              <a:rPr lang="en-US" b="1" dirty="0" smtClean="0">
                <a:solidFill>
                  <a:srgbClr val="C00000"/>
                </a:solidFill>
              </a:rPr>
              <a:t>Query time O(log </a:t>
            </a:r>
            <a:r>
              <a:rPr lang="en-US" b="1" i="1" dirty="0" smtClean="0">
                <a:solidFill>
                  <a:srgbClr val="C00000"/>
                </a:solidFill>
              </a:rPr>
              <a:t>n + t </a:t>
            </a:r>
            <a:r>
              <a:rPr lang="en-US" b="1" dirty="0" smtClean="0">
                <a:solidFill>
                  <a:srgbClr val="C00000"/>
                </a:solidFill>
              </a:rPr>
              <a:t>)</a:t>
            </a:r>
            <a:endParaRPr lang="en-US" b="1" dirty="0">
              <a:solidFill>
                <a:srgbClr val="C00000"/>
              </a:solidFill>
            </a:endParaRPr>
          </a:p>
        </p:txBody>
      </p:sp>
    </p:spTree>
    <p:extLst>
      <p:ext uri="{BB962C8B-B14F-4D97-AF65-F5344CB8AC3E}">
        <p14:creationId xmlns="" xmlns:p14="http://schemas.microsoft.com/office/powerpoint/2010/main" val="6064771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126"/>
                                        </p:tgtEl>
                                        <p:attrNameLst>
                                          <p:attrName>fillcolor</p:attrName>
                                        </p:attrNameLst>
                                      </p:cBhvr>
                                      <p:to>
                                        <a:srgbClr val="CC0000"/>
                                      </p:to>
                                    </p:animClr>
                                    <p:set>
                                      <p:cBhvr>
                                        <p:cTn id="7" dur="2000" fill="hold"/>
                                        <p:tgtEl>
                                          <p:spTgt spid="126"/>
                                        </p:tgtEl>
                                        <p:attrNameLst>
                                          <p:attrName>fill.type</p:attrName>
                                        </p:attrNameLst>
                                      </p:cBhvr>
                                      <p:to>
                                        <p:strVal val="solid"/>
                                      </p:to>
                                    </p:set>
                                    <p:set>
                                      <p:cBhvr>
                                        <p:cTn id="8" dur="2000" fill="hold"/>
                                        <p:tgtEl>
                                          <p:spTgt spid="126"/>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2000" fill="hold"/>
                                        <p:tgtEl>
                                          <p:spTgt spid="155"/>
                                        </p:tgtEl>
                                        <p:attrNameLst>
                                          <p:attrName>fillcolor</p:attrName>
                                        </p:attrNameLst>
                                      </p:cBhvr>
                                      <p:to>
                                        <a:srgbClr val="CC0000"/>
                                      </p:to>
                                    </p:animClr>
                                    <p:set>
                                      <p:cBhvr>
                                        <p:cTn id="11" dur="2000" fill="hold"/>
                                        <p:tgtEl>
                                          <p:spTgt spid="155"/>
                                        </p:tgtEl>
                                        <p:attrNameLst>
                                          <p:attrName>fill.type</p:attrName>
                                        </p:attrNameLst>
                                      </p:cBhvr>
                                      <p:to>
                                        <p:strVal val="solid"/>
                                      </p:to>
                                    </p:set>
                                    <p:set>
                                      <p:cBhvr>
                                        <p:cTn id="12" dur="2000" fill="hold"/>
                                        <p:tgtEl>
                                          <p:spTgt spid="155"/>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4" grpId="0" animBg="1"/>
      <p:bldP spid="75" grpId="0" animBg="1"/>
      <p:bldP spid="75" grpId="1" animBg="1"/>
      <p:bldP spid="10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Isosceles Triangle 86"/>
          <p:cNvSpPr/>
          <p:nvPr/>
        </p:nvSpPr>
        <p:spPr bwMode="auto">
          <a:xfrm>
            <a:off x="1784648" y="1916832"/>
            <a:ext cx="2916324" cy="1584176"/>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63" name="Rectangle 62"/>
          <p:cNvSpPr/>
          <p:nvPr/>
        </p:nvSpPr>
        <p:spPr bwMode="auto">
          <a:xfrm>
            <a:off x="1788982" y="3501150"/>
            <a:ext cx="4356133" cy="2092424"/>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p:txBody>
          <a:bodyPr/>
          <a:lstStyle/>
          <a:p>
            <a:r>
              <a:rPr lang="en-US" dirty="0" smtClean="0"/>
              <a:t>     Contour Range Maxima Queries</a:t>
            </a:r>
            <a:endParaRPr lang="en-US" dirty="0"/>
          </a:p>
        </p:txBody>
      </p:sp>
      <p:cxnSp>
        <p:nvCxnSpPr>
          <p:cNvPr id="7" name="Curved Connector 6"/>
          <p:cNvCxnSpPr/>
          <p:nvPr/>
        </p:nvCxnSpPr>
        <p:spPr bwMode="auto">
          <a:xfrm rot="16200000" flipH="1">
            <a:off x="4421941" y="1781817"/>
            <a:ext cx="1944216" cy="1494166"/>
          </a:xfrm>
          <a:prstGeom prst="curvedConnector3">
            <a:avLst>
              <a:gd name="adj1" fmla="val 35274"/>
            </a:avLst>
          </a:prstGeom>
          <a:noFill/>
          <a:ln w="38100" cap="flat" cmpd="sng" algn="ctr">
            <a:solidFill>
              <a:schemeClr val="tx1"/>
            </a:solidFill>
            <a:prstDash val="solid"/>
            <a:round/>
            <a:headEnd type="none" w="med" len="med"/>
            <a:tailEnd type="none" w="med" len="med"/>
          </a:ln>
          <a:effectLst/>
        </p:spPr>
      </p:cxnSp>
      <p:sp>
        <p:nvSpPr>
          <p:cNvPr id="24" name="Isosceles Triangle 23"/>
          <p:cNvSpPr/>
          <p:nvPr/>
        </p:nvSpPr>
        <p:spPr bwMode="auto">
          <a:xfrm>
            <a:off x="5241032" y="2520447"/>
            <a:ext cx="468052" cy="980561"/>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Isosceles Triangle 24"/>
          <p:cNvSpPr/>
          <p:nvPr/>
        </p:nvSpPr>
        <p:spPr bwMode="auto">
          <a:xfrm>
            <a:off x="4700972" y="2368290"/>
            <a:ext cx="540060" cy="1132717"/>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Isosceles Triangle 25"/>
          <p:cNvSpPr/>
          <p:nvPr/>
        </p:nvSpPr>
        <p:spPr bwMode="auto">
          <a:xfrm>
            <a:off x="5709084" y="2740228"/>
            <a:ext cx="396044" cy="760780"/>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9" name="Straight Connector 28"/>
          <p:cNvCxnSpPr>
            <a:stCxn id="25" idx="0"/>
            <a:endCxn id="31" idx="4"/>
          </p:cNvCxnSpPr>
          <p:nvPr/>
        </p:nvCxnSpPr>
        <p:spPr bwMode="auto">
          <a:xfrm flipV="1">
            <a:off x="4971002" y="2240868"/>
            <a:ext cx="90011" cy="127422"/>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24" idx="0"/>
            <a:endCxn id="38" idx="5"/>
          </p:cNvCxnSpPr>
          <p:nvPr/>
        </p:nvCxnSpPr>
        <p:spPr bwMode="auto">
          <a:xfrm flipV="1">
            <a:off x="5475058" y="2363793"/>
            <a:ext cx="39093" cy="156654"/>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26" idx="0"/>
            <a:endCxn id="37" idx="5"/>
          </p:cNvCxnSpPr>
          <p:nvPr/>
        </p:nvCxnSpPr>
        <p:spPr bwMode="auto">
          <a:xfrm flipV="1">
            <a:off x="5907106" y="2723833"/>
            <a:ext cx="3089" cy="16395"/>
          </a:xfrm>
          <a:prstGeom prst="line">
            <a:avLst/>
          </a:prstGeom>
          <a:noFill/>
          <a:ln w="25400" cap="flat" cmpd="sng" algn="ctr">
            <a:solidFill>
              <a:schemeClr val="tx1"/>
            </a:solidFill>
            <a:prstDash val="solid"/>
            <a:round/>
            <a:headEnd type="none" w="med" len="med"/>
            <a:tailEnd type="none" w="med" len="med"/>
          </a:ln>
          <a:effectLst/>
        </p:spPr>
      </p:cxnSp>
      <p:sp>
        <p:nvSpPr>
          <p:cNvPr id="52" name="Flowchart: Connector 8"/>
          <p:cNvSpPr/>
          <p:nvPr/>
        </p:nvSpPr>
        <p:spPr bwMode="auto">
          <a:xfrm flipH="1">
            <a:off x="4839424" y="611730"/>
            <a:ext cx="113575" cy="5581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1" name="Flowchart: Connector 8"/>
          <p:cNvSpPr/>
          <p:nvPr/>
        </p:nvSpPr>
        <p:spPr bwMode="auto">
          <a:xfrm flipH="1">
            <a:off x="4989004" y="2096852"/>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7" name="Flowchart: Connector 8"/>
          <p:cNvSpPr/>
          <p:nvPr/>
        </p:nvSpPr>
        <p:spPr bwMode="auto">
          <a:xfrm flipH="1">
            <a:off x="5889104" y="2600908"/>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8" name="Flowchart: Connector 8"/>
          <p:cNvSpPr/>
          <p:nvPr/>
        </p:nvSpPr>
        <p:spPr bwMode="auto">
          <a:xfrm flipH="1">
            <a:off x="5493060" y="2240868"/>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3" name="Group 2"/>
          <p:cNvGrpSpPr/>
          <p:nvPr/>
        </p:nvGrpSpPr>
        <p:grpSpPr>
          <a:xfrm>
            <a:off x="380560" y="404664"/>
            <a:ext cx="612000" cy="720000"/>
            <a:chOff x="2720752" y="5301208"/>
            <a:chExt cx="324036" cy="432048"/>
          </a:xfrm>
        </p:grpSpPr>
        <p:sp>
          <p:nvSpPr>
            <p:cNvPr id="54" name="L-Shape 53"/>
            <p:cNvSpPr/>
            <p:nvPr/>
          </p:nvSpPr>
          <p:spPr bwMode="auto">
            <a:xfrm>
              <a:off x="2720752" y="5409220"/>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5" name="L-Shape 54"/>
            <p:cNvSpPr/>
            <p:nvPr/>
          </p:nvSpPr>
          <p:spPr bwMode="auto">
            <a:xfrm>
              <a:off x="2792760" y="548122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L-Shape 55"/>
            <p:cNvSpPr/>
            <p:nvPr/>
          </p:nvSpPr>
          <p:spPr bwMode="auto">
            <a:xfrm>
              <a:off x="2864768" y="555323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7" name="L-Shape 56"/>
            <p:cNvSpPr/>
            <p:nvPr/>
          </p:nvSpPr>
          <p:spPr bwMode="auto">
            <a:xfrm>
              <a:off x="2936776" y="562524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8" name="Straight Connector 57"/>
            <p:cNvCxnSpPr/>
            <p:nvPr/>
          </p:nvCxnSpPr>
          <p:spPr bwMode="auto">
            <a:xfrm>
              <a:off x="3044788" y="5301208"/>
              <a:ext cx="0" cy="432048"/>
            </a:xfrm>
            <a:prstGeom prst="line">
              <a:avLst/>
            </a:prstGeom>
            <a:noFill/>
            <a:ln w="28575" cap="flat" cmpd="sng" algn="ctr">
              <a:solidFill>
                <a:srgbClr val="C00000"/>
              </a:solidFill>
              <a:prstDash val="solid"/>
              <a:round/>
              <a:headEnd type="none" w="med" len="med"/>
              <a:tailEnd type="none" w="med" len="med"/>
            </a:ln>
            <a:effectLst/>
          </p:spPr>
        </p:cxnSp>
      </p:grpSp>
      <p:cxnSp>
        <p:nvCxnSpPr>
          <p:cNvPr id="86" name="Straight Connector 85"/>
          <p:cNvCxnSpPr/>
          <p:nvPr/>
        </p:nvCxnSpPr>
        <p:spPr bwMode="auto">
          <a:xfrm>
            <a:off x="6141132" y="3501008"/>
            <a:ext cx="0" cy="2088232"/>
          </a:xfrm>
          <a:prstGeom prst="line">
            <a:avLst/>
          </a:prstGeom>
          <a:noFill/>
          <a:ln w="38100"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470097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4" name="Straight Connector 93"/>
          <p:cNvCxnSpPr/>
          <p:nvPr/>
        </p:nvCxnSpPr>
        <p:spPr bwMode="auto">
          <a:xfrm>
            <a:off x="524103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5" name="Straight Connector 94"/>
          <p:cNvCxnSpPr/>
          <p:nvPr/>
        </p:nvCxnSpPr>
        <p:spPr bwMode="auto">
          <a:xfrm>
            <a:off x="5709084" y="3501008"/>
            <a:ext cx="0" cy="2088232"/>
          </a:xfrm>
          <a:prstGeom prst="line">
            <a:avLst/>
          </a:prstGeom>
          <a:noFill/>
          <a:ln w="12700" cap="flat" cmpd="sng" algn="ctr">
            <a:solidFill>
              <a:schemeClr val="tx1"/>
            </a:solidFill>
            <a:prstDash val="dash"/>
            <a:round/>
            <a:headEnd type="none" w="med" len="med"/>
            <a:tailEnd type="none" w="med" len="med"/>
          </a:ln>
          <a:effectLst/>
        </p:spPr>
      </p:cxnSp>
      <p:grpSp>
        <p:nvGrpSpPr>
          <p:cNvPr id="135" name="Group 134"/>
          <p:cNvGrpSpPr/>
          <p:nvPr/>
        </p:nvGrpSpPr>
        <p:grpSpPr>
          <a:xfrm>
            <a:off x="4796982" y="4929167"/>
            <a:ext cx="408046" cy="372041"/>
            <a:chOff x="3308817" y="4425111"/>
            <a:chExt cx="408046" cy="372041"/>
          </a:xfrm>
        </p:grpSpPr>
        <p:sp>
          <p:nvSpPr>
            <p:cNvPr id="136" name="L-Shape 135"/>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7" name="L-Shape 136"/>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8" name="L-Shape 137"/>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9" name="L-Shape 138"/>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45" name="Group 144"/>
          <p:cNvGrpSpPr/>
          <p:nvPr/>
        </p:nvGrpSpPr>
        <p:grpSpPr>
          <a:xfrm>
            <a:off x="5337042" y="4713143"/>
            <a:ext cx="306034" cy="276031"/>
            <a:chOff x="3308817" y="4425111"/>
            <a:chExt cx="306034" cy="276031"/>
          </a:xfrm>
        </p:grpSpPr>
        <p:sp>
          <p:nvSpPr>
            <p:cNvPr id="146" name="L-Shape 145"/>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7" name="L-Shape 146"/>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8" name="L-Shape 147"/>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51" name="L-Shape 150"/>
          <p:cNvSpPr/>
          <p:nvPr/>
        </p:nvSpPr>
        <p:spPr bwMode="auto">
          <a:xfrm>
            <a:off x="5799094" y="490516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2" name="L-Shape 151"/>
          <p:cNvSpPr/>
          <p:nvPr/>
        </p:nvSpPr>
        <p:spPr bwMode="auto">
          <a:xfrm>
            <a:off x="5901106" y="500117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3" name="L-Shape 152"/>
          <p:cNvSpPr/>
          <p:nvPr/>
        </p:nvSpPr>
        <p:spPr bwMode="auto">
          <a:xfrm>
            <a:off x="5997116" y="508518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9" name="Flowchart: Connector 8"/>
          <p:cNvSpPr/>
          <p:nvPr/>
        </p:nvSpPr>
        <p:spPr bwMode="auto">
          <a:xfrm flipH="1">
            <a:off x="4736974" y="479715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78" name="Straight Connector 77"/>
          <p:cNvCxnSpPr/>
          <p:nvPr/>
        </p:nvCxnSpPr>
        <p:spPr bwMode="auto">
          <a:xfrm>
            <a:off x="4664968" y="1556792"/>
            <a:ext cx="2844316" cy="1944216"/>
          </a:xfrm>
          <a:prstGeom prst="line">
            <a:avLst/>
          </a:prstGeom>
          <a:noFill/>
          <a:ln w="25400"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flipH="1">
            <a:off x="1784648" y="3501008"/>
            <a:ext cx="5724636" cy="0"/>
          </a:xfrm>
          <a:prstGeom prst="line">
            <a:avLst/>
          </a:prstGeom>
          <a:noFill/>
          <a:ln w="25400" cap="flat" cmpd="sng" algn="ctr">
            <a:solidFill>
              <a:schemeClr val="tx1"/>
            </a:solidFill>
            <a:prstDash val="solid"/>
            <a:round/>
            <a:headEnd type="none" w="med" len="med"/>
            <a:tailEnd type="none" w="med" len="med"/>
          </a:ln>
          <a:effectLst/>
        </p:spPr>
      </p:cxnSp>
      <p:cxnSp>
        <p:nvCxnSpPr>
          <p:cNvPr id="83" name="Straight Connector 82"/>
          <p:cNvCxnSpPr>
            <a:stCxn id="84" idx="3"/>
            <a:endCxn id="87" idx="0"/>
          </p:cNvCxnSpPr>
          <p:nvPr/>
        </p:nvCxnSpPr>
        <p:spPr bwMode="auto">
          <a:xfrm flipH="1">
            <a:off x="3242810" y="1571705"/>
            <a:ext cx="1437073" cy="345127"/>
          </a:xfrm>
          <a:prstGeom prst="line">
            <a:avLst/>
          </a:prstGeom>
          <a:noFill/>
          <a:ln w="25400" cap="flat" cmpd="sng" algn="ctr">
            <a:solidFill>
              <a:schemeClr val="tx1"/>
            </a:solidFill>
            <a:prstDash val="solid"/>
            <a:round/>
            <a:headEnd type="none" w="med" len="med"/>
            <a:tailEnd type="none" w="med" len="med"/>
          </a:ln>
          <a:effectLst/>
        </p:spPr>
      </p:cxnSp>
      <p:sp>
        <p:nvSpPr>
          <p:cNvPr id="84" name="Flowchart: Connector 8"/>
          <p:cNvSpPr/>
          <p:nvPr/>
        </p:nvSpPr>
        <p:spPr bwMode="auto">
          <a:xfrm flipH="1">
            <a:off x="4556956" y="1448780"/>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dirty="0" smtClean="0">
              <a:ln>
                <a:noFill/>
              </a:ln>
              <a:solidFill>
                <a:schemeClr val="tx1"/>
              </a:solidFill>
              <a:effectLst/>
              <a:latin typeface="Verdana" pitchFamily="34" charset="0"/>
            </a:endParaRPr>
          </a:p>
        </p:txBody>
      </p:sp>
      <p:cxnSp>
        <p:nvCxnSpPr>
          <p:cNvPr id="91" name="Straight Connector 90"/>
          <p:cNvCxnSpPr/>
          <p:nvPr/>
        </p:nvCxnSpPr>
        <p:spPr bwMode="auto">
          <a:xfrm>
            <a:off x="1784648" y="3501008"/>
            <a:ext cx="0" cy="2088232"/>
          </a:xfrm>
          <a:prstGeom prst="line">
            <a:avLst/>
          </a:prstGeom>
          <a:noFill/>
          <a:ln w="12700" cap="flat" cmpd="sng" algn="ctr">
            <a:solidFill>
              <a:schemeClr val="tx1"/>
            </a:solidFill>
            <a:prstDash val="dash"/>
            <a:round/>
            <a:headEnd type="none" w="med" len="med"/>
            <a:tailEnd type="none" w="med" len="med"/>
          </a:ln>
          <a:effectLst/>
        </p:spPr>
      </p:cxnSp>
      <p:sp>
        <p:nvSpPr>
          <p:cNvPr id="93" name="L-Shape 92"/>
          <p:cNvSpPr/>
          <p:nvPr/>
        </p:nvSpPr>
        <p:spPr bwMode="auto">
          <a:xfrm>
            <a:off x="3020785" y="468914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6" name="L-Shape 95"/>
          <p:cNvSpPr/>
          <p:nvPr/>
        </p:nvSpPr>
        <p:spPr bwMode="auto">
          <a:xfrm>
            <a:off x="3122797" y="478515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97" name="Group 96"/>
          <p:cNvGrpSpPr/>
          <p:nvPr/>
        </p:nvGrpSpPr>
        <p:grpSpPr>
          <a:xfrm>
            <a:off x="2612740" y="4329100"/>
            <a:ext cx="408046" cy="372041"/>
            <a:chOff x="3308817" y="4425111"/>
            <a:chExt cx="408046" cy="372041"/>
          </a:xfrm>
        </p:grpSpPr>
        <p:sp>
          <p:nvSpPr>
            <p:cNvPr id="98" name="L-Shape 97"/>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L-Shape 98"/>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L-Shape 99"/>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1" name="L-Shape 100"/>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03" name="Group 102"/>
          <p:cNvGrpSpPr/>
          <p:nvPr/>
        </p:nvGrpSpPr>
        <p:grpSpPr>
          <a:xfrm>
            <a:off x="3224808" y="4893163"/>
            <a:ext cx="408046" cy="372041"/>
            <a:chOff x="3308817" y="4425111"/>
            <a:chExt cx="408046" cy="372041"/>
          </a:xfrm>
        </p:grpSpPr>
        <p:sp>
          <p:nvSpPr>
            <p:cNvPr id="104" name="L-Shape 103"/>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L-Shape 104"/>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L-Shape 105"/>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7" name="L-Shape 116"/>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121" name="Straight Connector 120"/>
          <p:cNvCxnSpPr/>
          <p:nvPr/>
        </p:nvCxnSpPr>
        <p:spPr bwMode="auto">
          <a:xfrm>
            <a:off x="5243716" y="4827686"/>
            <a:ext cx="484418" cy="0"/>
          </a:xfrm>
          <a:prstGeom prst="line">
            <a:avLst/>
          </a:prstGeom>
          <a:noFill/>
          <a:ln w="12700" cap="flat" cmpd="sng" algn="ctr">
            <a:solidFill>
              <a:srgbClr val="C00000"/>
            </a:solidFill>
            <a:prstDash val="dash"/>
            <a:round/>
            <a:headEnd type="none" w="med" len="med"/>
            <a:tailEnd type="none" w="med" len="med"/>
          </a:ln>
          <a:effectLst/>
        </p:spPr>
      </p:cxnSp>
      <p:cxnSp>
        <p:nvCxnSpPr>
          <p:cNvPr id="123" name="Straight Connector 122"/>
          <p:cNvCxnSpPr>
            <a:endCxn id="157" idx="6"/>
          </p:cNvCxnSpPr>
          <p:nvPr/>
        </p:nvCxnSpPr>
        <p:spPr bwMode="auto">
          <a:xfrm>
            <a:off x="1789797" y="4624004"/>
            <a:ext cx="3480887" cy="0"/>
          </a:xfrm>
          <a:prstGeom prst="line">
            <a:avLst/>
          </a:prstGeom>
          <a:noFill/>
          <a:ln w="12700" cap="flat" cmpd="sng" algn="ctr">
            <a:solidFill>
              <a:srgbClr val="C00000"/>
            </a:solidFill>
            <a:prstDash val="dash"/>
            <a:round/>
            <a:headEnd type="none" w="med" len="med"/>
            <a:tailEnd type="none" w="med" len="med"/>
          </a:ln>
          <a:effectLst/>
        </p:spPr>
      </p:cxnSp>
      <p:sp>
        <p:nvSpPr>
          <p:cNvPr id="64" name="L-Shape 63"/>
          <p:cNvSpPr/>
          <p:nvPr/>
        </p:nvSpPr>
        <p:spPr bwMode="auto">
          <a:xfrm>
            <a:off x="2613943" y="4329158"/>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5" name="L-Shape 64"/>
          <p:cNvSpPr/>
          <p:nvPr/>
        </p:nvSpPr>
        <p:spPr bwMode="auto">
          <a:xfrm>
            <a:off x="2718673" y="4425221"/>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6" name="L-Shape 65"/>
          <p:cNvSpPr/>
          <p:nvPr/>
        </p:nvSpPr>
        <p:spPr bwMode="auto">
          <a:xfrm>
            <a:off x="2818764" y="4512615"/>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7" name="L-Shape 66"/>
          <p:cNvSpPr/>
          <p:nvPr/>
        </p:nvSpPr>
        <p:spPr bwMode="auto">
          <a:xfrm>
            <a:off x="5337709" y="4714143"/>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2" name="Flowchart: Connector 8"/>
          <p:cNvSpPr/>
          <p:nvPr/>
        </p:nvSpPr>
        <p:spPr bwMode="auto">
          <a:xfrm flipH="1">
            <a:off x="2540732" y="4185084"/>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8" name="L-Shape 67"/>
          <p:cNvSpPr/>
          <p:nvPr/>
        </p:nvSpPr>
        <p:spPr bwMode="auto">
          <a:xfrm>
            <a:off x="5805761" y="4904163"/>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9" name="L-Shape 68"/>
          <p:cNvSpPr/>
          <p:nvPr/>
        </p:nvSpPr>
        <p:spPr bwMode="auto">
          <a:xfrm>
            <a:off x="5901819" y="5003507"/>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0" name="L-Shape 69"/>
          <p:cNvSpPr/>
          <p:nvPr/>
        </p:nvSpPr>
        <p:spPr bwMode="auto">
          <a:xfrm>
            <a:off x="5997877" y="5086563"/>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7" name="Flowchart: Connector 8"/>
          <p:cNvSpPr/>
          <p:nvPr/>
        </p:nvSpPr>
        <p:spPr bwMode="auto">
          <a:xfrm flipH="1">
            <a:off x="5270684" y="4557126"/>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8" name="Flowchart: Connector 8"/>
          <p:cNvSpPr/>
          <p:nvPr/>
        </p:nvSpPr>
        <p:spPr bwMode="auto">
          <a:xfrm flipH="1">
            <a:off x="5728134" y="4761148"/>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85" name="Group 12"/>
          <p:cNvGrpSpPr/>
          <p:nvPr/>
        </p:nvGrpSpPr>
        <p:grpSpPr>
          <a:xfrm>
            <a:off x="1748644" y="5748246"/>
            <a:ext cx="4428491" cy="400110"/>
            <a:chOff x="2700170" y="5635061"/>
            <a:chExt cx="3195122" cy="370533"/>
          </a:xfrm>
        </p:grpSpPr>
        <p:sp>
          <p:nvSpPr>
            <p:cNvPr id="88" name="TextBox 87"/>
            <p:cNvSpPr txBox="1"/>
            <p:nvPr/>
          </p:nvSpPr>
          <p:spPr>
            <a:xfrm>
              <a:off x="3583375" y="5635061"/>
              <a:ext cx="1610550" cy="370533"/>
            </a:xfrm>
            <a:prstGeom prst="rect">
              <a:avLst/>
            </a:prstGeom>
            <a:noFill/>
          </p:spPr>
          <p:txBody>
            <a:bodyPr wrap="square" rtlCol="0">
              <a:spAutoFit/>
            </a:bodyPr>
            <a:lstStyle/>
            <a:p>
              <a:pPr algn="ctr"/>
              <a:r>
                <a:rPr lang="en-US" b="1" dirty="0" smtClean="0"/>
                <a:t>O(log </a:t>
              </a:r>
              <a:r>
                <a:rPr lang="en-US" b="1" i="1" dirty="0" smtClean="0"/>
                <a:t>n</a:t>
              </a:r>
              <a:r>
                <a:rPr lang="en-US" b="1" dirty="0" smtClean="0"/>
                <a:t>)</a:t>
              </a:r>
              <a:r>
                <a:rPr lang="en-US" b="1" dirty="0"/>
                <a:t> </a:t>
              </a:r>
              <a:r>
                <a:rPr lang="en-US" b="1" dirty="0" smtClean="0"/>
                <a:t>trees</a:t>
              </a:r>
            </a:p>
          </p:txBody>
        </p:sp>
        <p:cxnSp>
          <p:nvCxnSpPr>
            <p:cNvPr id="89" name="Straight Arrow Connector 88"/>
            <p:cNvCxnSpPr>
              <a:stCxn id="88" idx="3"/>
            </p:cNvCxnSpPr>
            <p:nvPr/>
          </p:nvCxnSpPr>
          <p:spPr bwMode="auto">
            <a:xfrm>
              <a:off x="5193924" y="5820328"/>
              <a:ext cx="701368" cy="907"/>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a:stCxn id="88" idx="1"/>
            </p:cNvCxnSpPr>
            <p:nvPr/>
          </p:nvCxnSpPr>
          <p:spPr bwMode="auto">
            <a:xfrm flipH="1">
              <a:off x="2700170" y="5820328"/>
              <a:ext cx="883205" cy="907"/>
            </a:xfrm>
            <a:prstGeom prst="straightConnector1">
              <a:avLst/>
            </a:prstGeom>
            <a:noFill/>
            <a:ln w="25400" cap="flat" cmpd="sng" algn="ctr">
              <a:solidFill>
                <a:schemeClr val="tx1"/>
              </a:solidFill>
              <a:prstDash val="solid"/>
              <a:round/>
              <a:headEnd type="none" w="med" len="med"/>
              <a:tailEnd type="arrow"/>
            </a:ln>
            <a:effectLst/>
          </p:spPr>
        </p:cxnSp>
      </p:grpSp>
      <p:sp>
        <p:nvSpPr>
          <p:cNvPr id="113" name="Rectangle 112"/>
          <p:cNvSpPr/>
          <p:nvPr/>
        </p:nvSpPr>
        <p:spPr>
          <a:xfrm>
            <a:off x="3116796" y="6341258"/>
            <a:ext cx="3688830" cy="400110"/>
          </a:xfrm>
          <a:prstGeom prst="rect">
            <a:avLst/>
          </a:prstGeom>
        </p:spPr>
        <p:txBody>
          <a:bodyPr wrap="none">
            <a:spAutoFit/>
          </a:bodyPr>
          <a:lstStyle/>
          <a:p>
            <a:r>
              <a:rPr lang="en-US" b="1" dirty="0" smtClean="0">
                <a:solidFill>
                  <a:srgbClr val="C00000"/>
                </a:solidFill>
              </a:rPr>
              <a:t>Query time O(log </a:t>
            </a:r>
            <a:r>
              <a:rPr lang="en-US" b="1" i="1" dirty="0" smtClean="0">
                <a:solidFill>
                  <a:srgbClr val="C00000"/>
                </a:solidFill>
              </a:rPr>
              <a:t>n + t </a:t>
            </a:r>
            <a:r>
              <a:rPr lang="en-US" b="1" dirty="0" smtClean="0">
                <a:solidFill>
                  <a:srgbClr val="C00000"/>
                </a:solidFill>
              </a:rPr>
              <a:t>)</a:t>
            </a:r>
            <a:endParaRPr lang="en-US" b="1" dirty="0">
              <a:solidFill>
                <a:srgbClr val="C00000"/>
              </a:solidFill>
            </a:endParaRPr>
          </a:p>
        </p:txBody>
      </p:sp>
    </p:spTree>
    <p:extLst>
      <p:ext uri="{BB962C8B-B14F-4D97-AF65-F5344CB8AC3E}">
        <p14:creationId xmlns="" xmlns:p14="http://schemas.microsoft.com/office/powerpoint/2010/main" val="26466105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158"/>
                                        </p:tgtEl>
                                        <p:attrNameLst>
                                          <p:attrName>fillcolor</p:attrName>
                                        </p:attrNameLst>
                                      </p:cBhvr>
                                      <p:to>
                                        <a:srgbClr val="CC0000"/>
                                      </p:to>
                                    </p:animClr>
                                    <p:set>
                                      <p:cBhvr>
                                        <p:cTn id="7" dur="2000" fill="hold"/>
                                        <p:tgtEl>
                                          <p:spTgt spid="158"/>
                                        </p:tgtEl>
                                        <p:attrNameLst>
                                          <p:attrName>fill.type</p:attrName>
                                        </p:attrNameLst>
                                      </p:cBhvr>
                                      <p:to>
                                        <p:strVal val="solid"/>
                                      </p:to>
                                    </p:set>
                                    <p:set>
                                      <p:cBhvr>
                                        <p:cTn id="8" dur="2000" fill="hold"/>
                                        <p:tgtEl>
                                          <p:spTgt spid="158"/>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2000" fill="hold"/>
                                        <p:tgtEl>
                                          <p:spTgt spid="157"/>
                                        </p:tgtEl>
                                        <p:attrNameLst>
                                          <p:attrName>fillcolor</p:attrName>
                                        </p:attrNameLst>
                                      </p:cBhvr>
                                      <p:to>
                                        <a:srgbClr val="CC0000"/>
                                      </p:to>
                                    </p:animClr>
                                    <p:set>
                                      <p:cBhvr>
                                        <p:cTn id="11" dur="2000" fill="hold"/>
                                        <p:tgtEl>
                                          <p:spTgt spid="157"/>
                                        </p:tgtEl>
                                        <p:attrNameLst>
                                          <p:attrName>fill.type</p:attrName>
                                        </p:attrNameLst>
                                      </p:cBhvr>
                                      <p:to>
                                        <p:strVal val="solid"/>
                                      </p:to>
                                    </p:set>
                                    <p:set>
                                      <p:cBhvr>
                                        <p:cTn id="12" dur="2000" fill="hold"/>
                                        <p:tgtEl>
                                          <p:spTgt spid="157"/>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2000" fill="hold"/>
                                        <p:tgtEl>
                                          <p:spTgt spid="102"/>
                                        </p:tgtEl>
                                        <p:attrNameLst>
                                          <p:attrName>fillcolor</p:attrName>
                                        </p:attrNameLst>
                                      </p:cBhvr>
                                      <p:to>
                                        <a:srgbClr val="CC0000"/>
                                      </p:to>
                                    </p:animClr>
                                    <p:set>
                                      <p:cBhvr>
                                        <p:cTn id="15" dur="2000" fill="hold"/>
                                        <p:tgtEl>
                                          <p:spTgt spid="102"/>
                                        </p:tgtEl>
                                        <p:attrNameLst>
                                          <p:attrName>fill.type</p:attrName>
                                        </p:attrNameLst>
                                      </p:cBhvr>
                                      <p:to>
                                        <p:strVal val="solid"/>
                                      </p:to>
                                    </p:set>
                                    <p:set>
                                      <p:cBhvr>
                                        <p:cTn id="16" dur="2000" fill="hold"/>
                                        <p:tgtEl>
                                          <p:spTgt spid="102"/>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0"/>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1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bwMode="auto">
          <a:xfrm>
            <a:off x="2717800" y="3526408"/>
            <a:ext cx="3421236" cy="1172592"/>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a:xfrm>
            <a:off x="1078160" y="332656"/>
            <a:ext cx="7763272" cy="706438"/>
          </a:xfrm>
        </p:spPr>
        <p:txBody>
          <a:bodyPr/>
          <a:lstStyle/>
          <a:p>
            <a:r>
              <a:rPr lang="en-US" dirty="0" smtClean="0"/>
              <a:t>3-Sided Range Maxima Queries</a:t>
            </a:r>
            <a:endParaRPr lang="en-US" dirty="0"/>
          </a:p>
        </p:txBody>
      </p:sp>
      <p:sp>
        <p:nvSpPr>
          <p:cNvPr id="4" name="Isosceles Triangle 3"/>
          <p:cNvSpPr/>
          <p:nvPr/>
        </p:nvSpPr>
        <p:spPr bwMode="auto">
          <a:xfrm>
            <a:off x="1784648" y="1556792"/>
            <a:ext cx="5724636" cy="1944216"/>
          </a:xfrm>
          <a:prstGeom prst="triangl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7" name="Curved Connector 6"/>
          <p:cNvCxnSpPr>
            <a:stCxn id="4" idx="0"/>
          </p:cNvCxnSpPr>
          <p:nvPr/>
        </p:nvCxnSpPr>
        <p:spPr bwMode="auto">
          <a:xfrm rot="16200000" flipH="1">
            <a:off x="4421941" y="1781817"/>
            <a:ext cx="1944216" cy="1494166"/>
          </a:xfrm>
          <a:prstGeom prst="curvedConnector3">
            <a:avLst>
              <a:gd name="adj1" fmla="val 35274"/>
            </a:avLst>
          </a:prstGeom>
          <a:noFill/>
          <a:ln w="38100" cap="flat" cmpd="sng" algn="ctr">
            <a:solidFill>
              <a:schemeClr val="tx1"/>
            </a:solidFill>
            <a:prstDash val="solid"/>
            <a:round/>
            <a:headEnd type="none" w="med" len="med"/>
            <a:tailEnd type="none" w="med" len="med"/>
          </a:ln>
          <a:effectLst/>
        </p:spPr>
      </p:cxnSp>
      <p:cxnSp>
        <p:nvCxnSpPr>
          <p:cNvPr id="14" name="Curved Connector 13"/>
          <p:cNvCxnSpPr>
            <a:stCxn id="4" idx="0"/>
          </p:cNvCxnSpPr>
          <p:nvPr/>
        </p:nvCxnSpPr>
        <p:spPr bwMode="auto">
          <a:xfrm rot="16200000" flipH="1" flipV="1">
            <a:off x="2711751" y="1565793"/>
            <a:ext cx="1944216" cy="1926214"/>
          </a:xfrm>
          <a:prstGeom prst="curvedConnector3">
            <a:avLst>
              <a:gd name="adj1" fmla="val 45725"/>
            </a:avLst>
          </a:prstGeom>
          <a:noFill/>
          <a:ln w="38100" cap="flat" cmpd="sng" algn="ctr">
            <a:solidFill>
              <a:schemeClr val="tx1"/>
            </a:solidFill>
            <a:prstDash val="solid"/>
            <a:round/>
            <a:headEnd type="none" w="med" len="med"/>
            <a:tailEnd type="none" w="med" len="med"/>
          </a:ln>
          <a:effectLst/>
        </p:spPr>
      </p:cxnSp>
      <p:sp>
        <p:nvSpPr>
          <p:cNvPr id="18" name="Isosceles Triangle 17"/>
          <p:cNvSpPr/>
          <p:nvPr/>
        </p:nvSpPr>
        <p:spPr bwMode="auto">
          <a:xfrm>
            <a:off x="2720752" y="3068960"/>
            <a:ext cx="504056" cy="432048"/>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 name="Isosceles Triangle 19"/>
          <p:cNvSpPr/>
          <p:nvPr/>
        </p:nvSpPr>
        <p:spPr bwMode="auto">
          <a:xfrm>
            <a:off x="3260812" y="2780928"/>
            <a:ext cx="612068" cy="720080"/>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Isosceles Triangle 21"/>
          <p:cNvSpPr/>
          <p:nvPr/>
        </p:nvSpPr>
        <p:spPr bwMode="auto">
          <a:xfrm>
            <a:off x="3872880" y="2636912"/>
            <a:ext cx="792088" cy="864096"/>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4" name="Isosceles Triangle 23"/>
          <p:cNvSpPr/>
          <p:nvPr/>
        </p:nvSpPr>
        <p:spPr bwMode="auto">
          <a:xfrm>
            <a:off x="5241032" y="2708920"/>
            <a:ext cx="432048" cy="792088"/>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Isosceles Triangle 24"/>
          <p:cNvSpPr/>
          <p:nvPr/>
        </p:nvSpPr>
        <p:spPr bwMode="auto">
          <a:xfrm>
            <a:off x="4700972" y="2492896"/>
            <a:ext cx="540060" cy="1008111"/>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Isosceles Triangle 25"/>
          <p:cNvSpPr/>
          <p:nvPr/>
        </p:nvSpPr>
        <p:spPr bwMode="auto">
          <a:xfrm>
            <a:off x="5709084" y="2924944"/>
            <a:ext cx="396044" cy="576064"/>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9" name="Straight Connector 28"/>
          <p:cNvCxnSpPr>
            <a:stCxn id="25" idx="0"/>
          </p:cNvCxnSpPr>
          <p:nvPr/>
        </p:nvCxnSpPr>
        <p:spPr bwMode="auto">
          <a:xfrm flipV="1">
            <a:off x="4971002" y="2178050"/>
            <a:ext cx="96298" cy="314846"/>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24" idx="0"/>
          </p:cNvCxnSpPr>
          <p:nvPr/>
        </p:nvCxnSpPr>
        <p:spPr bwMode="auto">
          <a:xfrm flipV="1">
            <a:off x="5457056" y="2276874"/>
            <a:ext cx="72008" cy="432046"/>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26" idx="0"/>
          </p:cNvCxnSpPr>
          <p:nvPr/>
        </p:nvCxnSpPr>
        <p:spPr bwMode="auto">
          <a:xfrm flipV="1">
            <a:off x="5907106" y="2647950"/>
            <a:ext cx="11094" cy="276994"/>
          </a:xfrm>
          <a:prstGeom prst="line">
            <a:avLst/>
          </a:prstGeom>
          <a:noFill/>
          <a:ln w="25400" cap="flat" cmpd="sng" algn="ctr">
            <a:solidFill>
              <a:schemeClr val="tx1"/>
            </a:solidFill>
            <a:prstDash val="solid"/>
            <a:round/>
            <a:headEnd type="none" w="med" len="med"/>
            <a:tailEnd type="none" w="med" len="med"/>
          </a:ln>
          <a:effectLst/>
        </p:spPr>
      </p:cxnSp>
      <p:cxnSp>
        <p:nvCxnSpPr>
          <p:cNvPr id="40" name="Straight Connector 39"/>
          <p:cNvCxnSpPr>
            <a:endCxn id="22" idx="0"/>
          </p:cNvCxnSpPr>
          <p:nvPr/>
        </p:nvCxnSpPr>
        <p:spPr bwMode="auto">
          <a:xfrm>
            <a:off x="4152900" y="2311400"/>
            <a:ext cx="116024" cy="325512"/>
          </a:xfrm>
          <a:prstGeom prst="line">
            <a:avLst/>
          </a:prstGeom>
          <a:noFill/>
          <a:ln w="25400" cap="flat" cmpd="sng" algn="ctr">
            <a:solidFill>
              <a:schemeClr val="tx1"/>
            </a:solidFill>
            <a:prstDash val="solid"/>
            <a:round/>
            <a:headEnd type="none" w="med" len="med"/>
            <a:tailEnd type="none" w="med" len="med"/>
          </a:ln>
          <a:effectLst/>
        </p:spPr>
      </p:cxnSp>
      <p:cxnSp>
        <p:nvCxnSpPr>
          <p:cNvPr id="43" name="Straight Connector 42"/>
          <p:cNvCxnSpPr>
            <a:endCxn id="20" idx="0"/>
          </p:cNvCxnSpPr>
          <p:nvPr/>
        </p:nvCxnSpPr>
        <p:spPr bwMode="auto">
          <a:xfrm>
            <a:off x="3512840" y="2492896"/>
            <a:ext cx="54006" cy="288032"/>
          </a:xfrm>
          <a:prstGeom prst="line">
            <a:avLst/>
          </a:prstGeom>
          <a:noFill/>
          <a:ln w="25400" cap="flat" cmpd="sng" algn="ctr">
            <a:solidFill>
              <a:schemeClr val="tx1"/>
            </a:solidFill>
            <a:prstDash val="solid"/>
            <a:round/>
            <a:headEnd type="none" w="med" len="med"/>
            <a:tailEnd type="none" w="med" len="med"/>
          </a:ln>
          <a:effectLst/>
        </p:spPr>
      </p:cxnSp>
      <p:cxnSp>
        <p:nvCxnSpPr>
          <p:cNvPr id="47" name="Straight Connector 46"/>
          <p:cNvCxnSpPr>
            <a:stCxn id="18" idx="0"/>
          </p:cNvCxnSpPr>
          <p:nvPr/>
        </p:nvCxnSpPr>
        <p:spPr bwMode="auto">
          <a:xfrm flipH="1" flipV="1">
            <a:off x="2936778" y="2852936"/>
            <a:ext cx="36002" cy="216024"/>
          </a:xfrm>
          <a:prstGeom prst="line">
            <a:avLst/>
          </a:prstGeom>
          <a:noFill/>
          <a:ln w="25400" cap="flat" cmpd="sng" algn="ctr">
            <a:solidFill>
              <a:schemeClr val="tx1"/>
            </a:solidFill>
            <a:prstDash val="solid"/>
            <a:round/>
            <a:headEnd type="none" w="med" len="med"/>
            <a:tailEnd type="none" w="med" len="med"/>
          </a:ln>
          <a:effectLst/>
        </p:spPr>
      </p:cxnSp>
      <p:grpSp>
        <p:nvGrpSpPr>
          <p:cNvPr id="3" name="Group 2"/>
          <p:cNvGrpSpPr/>
          <p:nvPr/>
        </p:nvGrpSpPr>
        <p:grpSpPr>
          <a:xfrm>
            <a:off x="308484" y="332736"/>
            <a:ext cx="720000" cy="720000"/>
            <a:chOff x="2684748" y="5301208"/>
            <a:chExt cx="360040" cy="432048"/>
          </a:xfrm>
        </p:grpSpPr>
        <p:cxnSp>
          <p:nvCxnSpPr>
            <p:cNvPr id="51" name="Straight Connector 50"/>
            <p:cNvCxnSpPr/>
            <p:nvPr/>
          </p:nvCxnSpPr>
          <p:spPr bwMode="auto">
            <a:xfrm>
              <a:off x="2684748" y="5301208"/>
              <a:ext cx="0" cy="432048"/>
            </a:xfrm>
            <a:prstGeom prst="line">
              <a:avLst/>
            </a:prstGeom>
            <a:noFill/>
            <a:ln w="25400" cap="flat" cmpd="sng" algn="ctr">
              <a:solidFill>
                <a:srgbClr val="BA2A12"/>
              </a:solidFill>
              <a:prstDash val="solid"/>
              <a:round/>
              <a:headEnd type="none" w="med" len="med"/>
              <a:tailEnd type="none" w="med" len="med"/>
            </a:ln>
            <a:effectLst/>
          </p:spPr>
        </p:cxnSp>
        <p:cxnSp>
          <p:nvCxnSpPr>
            <p:cNvPr id="53" name="Straight Connector 52"/>
            <p:cNvCxnSpPr/>
            <p:nvPr/>
          </p:nvCxnSpPr>
          <p:spPr bwMode="auto">
            <a:xfrm>
              <a:off x="2684748" y="5733256"/>
              <a:ext cx="360040" cy="0"/>
            </a:xfrm>
            <a:prstGeom prst="line">
              <a:avLst/>
            </a:prstGeom>
            <a:noFill/>
            <a:ln w="25400" cap="flat" cmpd="sng" algn="ctr">
              <a:solidFill>
                <a:srgbClr val="BA2A12"/>
              </a:solidFill>
              <a:prstDash val="solid"/>
              <a:round/>
              <a:headEnd type="none" w="med" len="med"/>
              <a:tailEnd type="none" w="med" len="med"/>
            </a:ln>
            <a:effectLst/>
          </p:spPr>
        </p:cxnSp>
        <p:sp>
          <p:nvSpPr>
            <p:cNvPr id="54" name="L-Shape 53"/>
            <p:cNvSpPr/>
            <p:nvPr/>
          </p:nvSpPr>
          <p:spPr bwMode="auto">
            <a:xfrm>
              <a:off x="2720752" y="5409220"/>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5" name="L-Shape 54"/>
            <p:cNvSpPr/>
            <p:nvPr/>
          </p:nvSpPr>
          <p:spPr bwMode="auto">
            <a:xfrm>
              <a:off x="2792760" y="5481228"/>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L-Shape 55"/>
            <p:cNvSpPr/>
            <p:nvPr/>
          </p:nvSpPr>
          <p:spPr bwMode="auto">
            <a:xfrm>
              <a:off x="2864768" y="5553236"/>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7" name="L-Shape 56"/>
            <p:cNvSpPr/>
            <p:nvPr/>
          </p:nvSpPr>
          <p:spPr bwMode="auto">
            <a:xfrm>
              <a:off x="2936776" y="5625244"/>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8" name="Straight Connector 57"/>
            <p:cNvCxnSpPr/>
            <p:nvPr/>
          </p:nvCxnSpPr>
          <p:spPr bwMode="auto">
            <a:xfrm>
              <a:off x="3044788" y="5301208"/>
              <a:ext cx="0" cy="432048"/>
            </a:xfrm>
            <a:prstGeom prst="line">
              <a:avLst/>
            </a:prstGeom>
            <a:noFill/>
            <a:ln w="25400" cap="flat" cmpd="sng" algn="ctr">
              <a:solidFill>
                <a:srgbClr val="BA2A12"/>
              </a:solidFill>
              <a:prstDash val="solid"/>
              <a:round/>
              <a:headEnd type="none" w="med" len="med"/>
              <a:tailEnd type="none" w="med" len="med"/>
            </a:ln>
            <a:effectLst/>
          </p:spPr>
        </p:cxnSp>
      </p:grpSp>
      <p:cxnSp>
        <p:nvCxnSpPr>
          <p:cNvPr id="85" name="Straight Connector 84"/>
          <p:cNvCxnSpPr/>
          <p:nvPr/>
        </p:nvCxnSpPr>
        <p:spPr bwMode="auto">
          <a:xfrm>
            <a:off x="2720752" y="3501008"/>
            <a:ext cx="0" cy="2088232"/>
          </a:xfrm>
          <a:prstGeom prst="line">
            <a:avLst/>
          </a:prstGeom>
          <a:noFill/>
          <a:ln w="38100"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a:off x="6141132" y="3501008"/>
            <a:ext cx="0" cy="2088232"/>
          </a:xfrm>
          <a:prstGeom prst="line">
            <a:avLst/>
          </a:prstGeom>
          <a:noFill/>
          <a:ln w="38100"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26081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0" name="Straight Connector 89"/>
          <p:cNvCxnSpPr/>
          <p:nvPr/>
        </p:nvCxnSpPr>
        <p:spPr bwMode="auto">
          <a:xfrm>
            <a:off x="3872880"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2" name="Straight Connector 91"/>
          <p:cNvCxnSpPr/>
          <p:nvPr/>
        </p:nvCxnSpPr>
        <p:spPr bwMode="auto">
          <a:xfrm>
            <a:off x="470097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4" name="Straight Connector 93"/>
          <p:cNvCxnSpPr/>
          <p:nvPr/>
        </p:nvCxnSpPr>
        <p:spPr bwMode="auto">
          <a:xfrm>
            <a:off x="524103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5" name="Straight Connector 94"/>
          <p:cNvCxnSpPr/>
          <p:nvPr/>
        </p:nvCxnSpPr>
        <p:spPr bwMode="auto">
          <a:xfrm>
            <a:off x="5709084"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a:off x="2720752" y="4689140"/>
            <a:ext cx="3420380" cy="0"/>
          </a:xfrm>
          <a:prstGeom prst="line">
            <a:avLst/>
          </a:prstGeom>
          <a:noFill/>
          <a:ln w="38100" cap="flat" cmpd="sng" algn="ctr">
            <a:solidFill>
              <a:schemeClr val="tx1"/>
            </a:solidFill>
            <a:prstDash val="solid"/>
            <a:round/>
            <a:headEnd type="none" w="med" len="med"/>
            <a:tailEnd type="none" w="med" len="med"/>
          </a:ln>
          <a:effectLst/>
        </p:spPr>
      </p:cxnSp>
      <p:grpSp>
        <p:nvGrpSpPr>
          <p:cNvPr id="6" name="Group 80"/>
          <p:cNvGrpSpPr/>
          <p:nvPr/>
        </p:nvGrpSpPr>
        <p:grpSpPr>
          <a:xfrm>
            <a:off x="4796982" y="4929167"/>
            <a:ext cx="408046" cy="372041"/>
            <a:chOff x="3308817" y="4425111"/>
            <a:chExt cx="408046" cy="372041"/>
          </a:xfrm>
        </p:grpSpPr>
        <p:sp>
          <p:nvSpPr>
            <p:cNvPr id="82" name="L-Shape 81"/>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3" name="L-Shape 82"/>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4" name="L-Shape 83"/>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7" name="L-Shape 86"/>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8" name="Group 88"/>
          <p:cNvGrpSpPr/>
          <p:nvPr/>
        </p:nvGrpSpPr>
        <p:grpSpPr>
          <a:xfrm>
            <a:off x="5337042" y="4713143"/>
            <a:ext cx="306034" cy="276031"/>
            <a:chOff x="3308817" y="4425111"/>
            <a:chExt cx="306034" cy="276031"/>
          </a:xfrm>
        </p:grpSpPr>
        <p:sp>
          <p:nvSpPr>
            <p:cNvPr id="91" name="L-Shape 90"/>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3" name="L-Shape 92"/>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6" name="L-Shape 95"/>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97" name="L-Shape 96"/>
          <p:cNvSpPr/>
          <p:nvPr/>
        </p:nvSpPr>
        <p:spPr bwMode="auto">
          <a:xfrm>
            <a:off x="5799094" y="490516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L-Shape 97"/>
          <p:cNvSpPr/>
          <p:nvPr/>
        </p:nvSpPr>
        <p:spPr bwMode="auto">
          <a:xfrm>
            <a:off x="5901106" y="500117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L-Shape 98"/>
          <p:cNvSpPr/>
          <p:nvPr/>
        </p:nvSpPr>
        <p:spPr bwMode="auto">
          <a:xfrm>
            <a:off x="5997116" y="508518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Flowchart: Connector 8"/>
          <p:cNvSpPr/>
          <p:nvPr/>
        </p:nvSpPr>
        <p:spPr bwMode="auto">
          <a:xfrm flipH="1">
            <a:off x="5270684" y="4557126"/>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1" name="Flowchart: Connector 8"/>
          <p:cNvSpPr/>
          <p:nvPr/>
        </p:nvSpPr>
        <p:spPr bwMode="auto">
          <a:xfrm flipH="1">
            <a:off x="5728134" y="4761148"/>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2" name="Flowchart: Connector 8"/>
          <p:cNvSpPr/>
          <p:nvPr/>
        </p:nvSpPr>
        <p:spPr bwMode="auto">
          <a:xfrm flipH="1">
            <a:off x="4736974" y="479715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9" name="Group 104"/>
          <p:cNvGrpSpPr/>
          <p:nvPr/>
        </p:nvGrpSpPr>
        <p:grpSpPr>
          <a:xfrm>
            <a:off x="2828764" y="4389106"/>
            <a:ext cx="420046" cy="372042"/>
            <a:chOff x="2792760" y="4041068"/>
            <a:chExt cx="420046" cy="372042"/>
          </a:xfrm>
        </p:grpSpPr>
        <p:sp>
          <p:nvSpPr>
            <p:cNvPr id="106" name="L-Shape 105"/>
            <p:cNvSpPr/>
            <p:nvPr/>
          </p:nvSpPr>
          <p:spPr bwMode="auto">
            <a:xfrm>
              <a:off x="2792760" y="4041068"/>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7" name="L-Shape 116"/>
            <p:cNvSpPr/>
            <p:nvPr/>
          </p:nvSpPr>
          <p:spPr bwMode="auto">
            <a:xfrm>
              <a:off x="2894771" y="413707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8" name="L-Shape 117"/>
            <p:cNvSpPr/>
            <p:nvPr/>
          </p:nvSpPr>
          <p:spPr bwMode="auto">
            <a:xfrm>
              <a:off x="3008784" y="4221088"/>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9" name="L-Shape 118"/>
            <p:cNvSpPr/>
            <p:nvPr/>
          </p:nvSpPr>
          <p:spPr bwMode="auto">
            <a:xfrm>
              <a:off x="3110795" y="431709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0" name="Group 119"/>
          <p:cNvGrpSpPr/>
          <p:nvPr/>
        </p:nvGrpSpPr>
        <p:grpSpPr>
          <a:xfrm>
            <a:off x="3392826" y="4221088"/>
            <a:ext cx="408046" cy="372041"/>
            <a:chOff x="3308817" y="4425111"/>
            <a:chExt cx="408046" cy="372041"/>
          </a:xfrm>
        </p:grpSpPr>
        <p:sp>
          <p:nvSpPr>
            <p:cNvPr id="121" name="L-Shape 120"/>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2" name="L-Shape 121"/>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3" name="L-Shape 122"/>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4" name="L-Shape 123"/>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25" name="L-Shape 124"/>
          <p:cNvSpPr/>
          <p:nvPr/>
        </p:nvSpPr>
        <p:spPr bwMode="auto">
          <a:xfrm>
            <a:off x="4424941" y="489316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6" name="L-Shape 125"/>
          <p:cNvSpPr/>
          <p:nvPr/>
        </p:nvSpPr>
        <p:spPr bwMode="auto">
          <a:xfrm>
            <a:off x="4526953" y="498917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1" name="Group 126"/>
          <p:cNvGrpSpPr/>
          <p:nvPr/>
        </p:nvGrpSpPr>
        <p:grpSpPr>
          <a:xfrm>
            <a:off x="4016896" y="4533123"/>
            <a:ext cx="408046" cy="372041"/>
            <a:chOff x="3308817" y="4425111"/>
            <a:chExt cx="408046" cy="372041"/>
          </a:xfrm>
        </p:grpSpPr>
        <p:sp>
          <p:nvSpPr>
            <p:cNvPr id="140" name="L-Shape 139"/>
            <p:cNvSpPr/>
            <p:nvPr/>
          </p:nvSpPr>
          <p:spPr bwMode="auto">
            <a:xfrm>
              <a:off x="3308817" y="442511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1" name="L-Shape 140"/>
            <p:cNvSpPr/>
            <p:nvPr/>
          </p:nvSpPr>
          <p:spPr bwMode="auto">
            <a:xfrm>
              <a:off x="3410829" y="452112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2" name="L-Shape 141"/>
            <p:cNvSpPr/>
            <p:nvPr/>
          </p:nvSpPr>
          <p:spPr bwMode="auto">
            <a:xfrm>
              <a:off x="3512840" y="460513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3" name="L-Shape 142"/>
            <p:cNvSpPr/>
            <p:nvPr/>
          </p:nvSpPr>
          <p:spPr bwMode="auto">
            <a:xfrm>
              <a:off x="3614852" y="470114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54" name="Flowchart: Connector 8"/>
          <p:cNvSpPr/>
          <p:nvPr/>
        </p:nvSpPr>
        <p:spPr bwMode="auto">
          <a:xfrm flipH="1">
            <a:off x="2756754" y="425709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1" name="Multiply 160"/>
          <p:cNvSpPr/>
          <p:nvPr/>
        </p:nvSpPr>
        <p:spPr bwMode="auto">
          <a:xfrm>
            <a:off x="2576736" y="4545124"/>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65" name="Straight Connector 164"/>
          <p:cNvCxnSpPr>
            <a:endCxn id="150" idx="6"/>
          </p:cNvCxnSpPr>
          <p:nvPr/>
        </p:nvCxnSpPr>
        <p:spPr bwMode="auto">
          <a:xfrm flipV="1">
            <a:off x="3260812" y="4471020"/>
            <a:ext cx="684076" cy="0"/>
          </a:xfrm>
          <a:prstGeom prst="line">
            <a:avLst/>
          </a:prstGeom>
          <a:noFill/>
          <a:ln w="12700" cap="flat" cmpd="sng" algn="ctr">
            <a:solidFill>
              <a:srgbClr val="C00000"/>
            </a:solidFill>
            <a:prstDash val="dash"/>
            <a:round/>
            <a:headEnd type="none" w="med" len="med"/>
            <a:tailEnd type="none" w="med" len="med"/>
          </a:ln>
          <a:effectLst/>
        </p:spPr>
      </p:cxnSp>
      <p:cxnSp>
        <p:nvCxnSpPr>
          <p:cNvPr id="166" name="Straight Connector 165"/>
          <p:cNvCxnSpPr>
            <a:endCxn id="100" idx="6"/>
          </p:cNvCxnSpPr>
          <p:nvPr/>
        </p:nvCxnSpPr>
        <p:spPr bwMode="auto">
          <a:xfrm>
            <a:off x="3874282" y="4624004"/>
            <a:ext cx="1396402" cy="0"/>
          </a:xfrm>
          <a:prstGeom prst="line">
            <a:avLst/>
          </a:prstGeom>
          <a:noFill/>
          <a:ln w="12700" cap="flat" cmpd="sng" algn="ctr">
            <a:solidFill>
              <a:srgbClr val="C00000"/>
            </a:solidFill>
            <a:prstDash val="dash"/>
            <a:round/>
            <a:headEnd type="none" w="med" len="med"/>
            <a:tailEnd type="none" w="med" len="med"/>
          </a:ln>
          <a:effectLst/>
        </p:spPr>
      </p:cxnSp>
      <p:cxnSp>
        <p:nvCxnSpPr>
          <p:cNvPr id="167" name="Straight Connector 166"/>
          <p:cNvCxnSpPr/>
          <p:nvPr/>
        </p:nvCxnSpPr>
        <p:spPr bwMode="auto">
          <a:xfrm>
            <a:off x="2725006" y="4149080"/>
            <a:ext cx="595114" cy="0"/>
          </a:xfrm>
          <a:prstGeom prst="line">
            <a:avLst/>
          </a:prstGeom>
          <a:noFill/>
          <a:ln w="12700" cap="flat" cmpd="sng" algn="ctr">
            <a:solidFill>
              <a:srgbClr val="C00000"/>
            </a:solidFill>
            <a:prstDash val="dash"/>
            <a:round/>
            <a:headEnd type="none" w="med" len="med"/>
            <a:tailEnd type="none" w="med" len="med"/>
          </a:ln>
          <a:effectLst/>
        </p:spPr>
      </p:cxnSp>
      <p:sp>
        <p:nvSpPr>
          <p:cNvPr id="146" name="Flowchart: Connector 8"/>
          <p:cNvSpPr/>
          <p:nvPr/>
        </p:nvSpPr>
        <p:spPr bwMode="auto">
          <a:xfrm flipH="1">
            <a:off x="2898674" y="3003302"/>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47" name="Flowchart: Connector 8"/>
          <p:cNvSpPr/>
          <p:nvPr/>
        </p:nvSpPr>
        <p:spPr bwMode="auto">
          <a:xfrm flipH="1">
            <a:off x="3493788" y="2708920"/>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48" name="Flowchart: Connector 8"/>
          <p:cNvSpPr/>
          <p:nvPr/>
        </p:nvSpPr>
        <p:spPr bwMode="auto">
          <a:xfrm flipH="1">
            <a:off x="4201168" y="2564904"/>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49" name="Flowchart: Connector 8"/>
          <p:cNvSpPr/>
          <p:nvPr/>
        </p:nvSpPr>
        <p:spPr bwMode="auto">
          <a:xfrm flipH="1">
            <a:off x="4895724" y="2420888"/>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1" name="Flowchart: Connector 8"/>
          <p:cNvSpPr/>
          <p:nvPr/>
        </p:nvSpPr>
        <p:spPr bwMode="auto">
          <a:xfrm flipH="1">
            <a:off x="5385046" y="2649612"/>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2" name="Flowchart: Connector 8"/>
          <p:cNvSpPr/>
          <p:nvPr/>
        </p:nvSpPr>
        <p:spPr bwMode="auto">
          <a:xfrm flipH="1">
            <a:off x="5851002" y="2861320"/>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7" name="Flowchart: Connector 8"/>
          <p:cNvSpPr/>
          <p:nvPr/>
        </p:nvSpPr>
        <p:spPr bwMode="auto">
          <a:xfrm flipH="1">
            <a:off x="5385048" y="2645379"/>
            <a:ext cx="144018" cy="144016"/>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8" name="Flowchart: Connector 8"/>
          <p:cNvSpPr/>
          <p:nvPr/>
        </p:nvSpPr>
        <p:spPr bwMode="auto">
          <a:xfrm flipH="1">
            <a:off x="5842497" y="2855362"/>
            <a:ext cx="144018" cy="144016"/>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39" name="Flowchart: Connector 8"/>
          <p:cNvSpPr/>
          <p:nvPr/>
        </p:nvSpPr>
        <p:spPr bwMode="auto">
          <a:xfrm flipH="1">
            <a:off x="3500101" y="2713154"/>
            <a:ext cx="144018" cy="144016"/>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82" name="Flowchart: Connector 8"/>
          <p:cNvSpPr/>
          <p:nvPr/>
        </p:nvSpPr>
        <p:spPr bwMode="auto">
          <a:xfrm flipH="1">
            <a:off x="4203124" y="2564904"/>
            <a:ext cx="144018" cy="144016"/>
          </a:xfrm>
          <a:prstGeom prst="flowChartConnector">
            <a:avLst/>
          </a:prstGeom>
          <a:solidFill>
            <a:srgbClr val="BA2A12"/>
          </a:solidFill>
          <a:ln w="127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105" name="Group 12"/>
          <p:cNvGrpSpPr/>
          <p:nvPr/>
        </p:nvGrpSpPr>
        <p:grpSpPr>
          <a:xfrm>
            <a:off x="2684749" y="5748246"/>
            <a:ext cx="3528391" cy="400110"/>
            <a:chOff x="2674188" y="5635061"/>
            <a:chExt cx="2545707" cy="370533"/>
          </a:xfrm>
        </p:grpSpPr>
        <p:sp>
          <p:nvSpPr>
            <p:cNvPr id="108" name="TextBox 107"/>
            <p:cNvSpPr txBox="1"/>
            <p:nvPr/>
          </p:nvSpPr>
          <p:spPr>
            <a:xfrm>
              <a:off x="3115790" y="5635061"/>
              <a:ext cx="1714456" cy="370533"/>
            </a:xfrm>
            <a:prstGeom prst="rect">
              <a:avLst/>
            </a:prstGeom>
            <a:noFill/>
          </p:spPr>
          <p:txBody>
            <a:bodyPr wrap="square" rtlCol="0">
              <a:spAutoFit/>
            </a:bodyPr>
            <a:lstStyle/>
            <a:p>
              <a:pPr algn="ctr"/>
              <a:r>
                <a:rPr lang="en-US" b="1" dirty="0" smtClean="0"/>
                <a:t>O(log </a:t>
              </a:r>
              <a:r>
                <a:rPr lang="en-US" b="1" i="1" dirty="0" smtClean="0"/>
                <a:t>n</a:t>
              </a:r>
              <a:r>
                <a:rPr lang="en-US" b="1" dirty="0" smtClean="0"/>
                <a:t>)</a:t>
              </a:r>
              <a:r>
                <a:rPr lang="en-US" b="1" dirty="0"/>
                <a:t> </a:t>
              </a:r>
              <a:r>
                <a:rPr lang="en-US" b="1" dirty="0" smtClean="0"/>
                <a:t>trees</a:t>
              </a:r>
            </a:p>
          </p:txBody>
        </p:sp>
        <p:cxnSp>
          <p:nvCxnSpPr>
            <p:cNvPr id="110" name="Straight Arrow Connector 109"/>
            <p:cNvCxnSpPr>
              <a:stCxn id="108" idx="3"/>
            </p:cNvCxnSpPr>
            <p:nvPr/>
          </p:nvCxnSpPr>
          <p:spPr bwMode="auto">
            <a:xfrm>
              <a:off x="4830246" y="5820328"/>
              <a:ext cx="389649" cy="907"/>
            </a:xfrm>
            <a:prstGeom prst="straightConnector1">
              <a:avLst/>
            </a:prstGeom>
            <a:noFill/>
            <a:ln w="25400" cap="flat" cmpd="sng" algn="ctr">
              <a:solidFill>
                <a:schemeClr val="tx1"/>
              </a:solidFill>
              <a:prstDash val="solid"/>
              <a:round/>
              <a:headEnd type="none" w="med" len="med"/>
              <a:tailEnd type="arrow"/>
            </a:ln>
            <a:effectLst/>
          </p:spPr>
        </p:cxnSp>
        <p:cxnSp>
          <p:nvCxnSpPr>
            <p:cNvPr id="111" name="Straight Arrow Connector 110"/>
            <p:cNvCxnSpPr>
              <a:stCxn id="108" idx="1"/>
            </p:cNvCxnSpPr>
            <p:nvPr/>
          </p:nvCxnSpPr>
          <p:spPr bwMode="auto">
            <a:xfrm flipH="1">
              <a:off x="2674188" y="5820328"/>
              <a:ext cx="441602" cy="907"/>
            </a:xfrm>
            <a:prstGeom prst="straightConnector1">
              <a:avLst/>
            </a:prstGeom>
            <a:noFill/>
            <a:ln w="25400" cap="flat" cmpd="sng" algn="ctr">
              <a:solidFill>
                <a:schemeClr val="tx1"/>
              </a:solidFill>
              <a:prstDash val="solid"/>
              <a:round/>
              <a:headEnd type="none" w="med" len="med"/>
              <a:tailEnd type="arrow"/>
            </a:ln>
            <a:effectLst/>
          </p:spPr>
        </p:cxnSp>
      </p:grpSp>
      <p:sp>
        <p:nvSpPr>
          <p:cNvPr id="120" name="Rectangle 119"/>
          <p:cNvSpPr/>
          <p:nvPr/>
        </p:nvSpPr>
        <p:spPr>
          <a:xfrm>
            <a:off x="3116796" y="6341258"/>
            <a:ext cx="3688830" cy="400110"/>
          </a:xfrm>
          <a:prstGeom prst="rect">
            <a:avLst/>
          </a:prstGeom>
        </p:spPr>
        <p:txBody>
          <a:bodyPr wrap="none">
            <a:spAutoFit/>
          </a:bodyPr>
          <a:lstStyle/>
          <a:p>
            <a:r>
              <a:rPr lang="en-US" b="1" dirty="0" smtClean="0">
                <a:solidFill>
                  <a:srgbClr val="C00000"/>
                </a:solidFill>
              </a:rPr>
              <a:t>Query time O(log </a:t>
            </a:r>
            <a:r>
              <a:rPr lang="en-US" b="1" i="1" dirty="0" smtClean="0">
                <a:solidFill>
                  <a:srgbClr val="C00000"/>
                </a:solidFill>
              </a:rPr>
              <a:t>n + t </a:t>
            </a:r>
            <a:r>
              <a:rPr lang="en-US" b="1" dirty="0" smtClean="0">
                <a:solidFill>
                  <a:srgbClr val="C00000"/>
                </a:solidFill>
              </a:rPr>
              <a:t>)</a:t>
            </a:r>
            <a:endParaRPr lang="en-US" b="1" dirty="0">
              <a:solidFill>
                <a:srgbClr val="C00000"/>
              </a:solidFill>
            </a:endParaRPr>
          </a:p>
        </p:txBody>
      </p:sp>
      <p:sp>
        <p:nvSpPr>
          <p:cNvPr id="127" name="L-Shape 126"/>
          <p:cNvSpPr/>
          <p:nvPr/>
        </p:nvSpPr>
        <p:spPr bwMode="auto">
          <a:xfrm>
            <a:off x="4016896" y="4545124"/>
            <a:ext cx="0" cy="72000"/>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8" name="L-Shape 127"/>
          <p:cNvSpPr/>
          <p:nvPr/>
        </p:nvSpPr>
        <p:spPr bwMode="auto">
          <a:xfrm>
            <a:off x="3495839" y="4311764"/>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9" name="L-Shape 128"/>
          <p:cNvSpPr/>
          <p:nvPr/>
        </p:nvSpPr>
        <p:spPr bwMode="auto">
          <a:xfrm>
            <a:off x="3394828" y="4221088"/>
            <a:ext cx="102011" cy="96011"/>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0" name="L-Shape 129"/>
          <p:cNvSpPr/>
          <p:nvPr/>
        </p:nvSpPr>
        <p:spPr bwMode="auto">
          <a:xfrm>
            <a:off x="3597850" y="4401108"/>
            <a:ext cx="0" cy="72000"/>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4" name="Flowchart: Connector 8"/>
          <p:cNvSpPr/>
          <p:nvPr/>
        </p:nvSpPr>
        <p:spPr bwMode="auto">
          <a:xfrm flipH="1">
            <a:off x="3315866" y="407707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0" name="Flowchart: Connector 8"/>
          <p:cNvSpPr/>
          <p:nvPr/>
        </p:nvSpPr>
        <p:spPr bwMode="auto">
          <a:xfrm flipH="1">
            <a:off x="3944888" y="4399012"/>
            <a:ext cx="144018" cy="144016"/>
          </a:xfrm>
          <a:prstGeom prst="flowChartConnector">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 xmlns:p14="http://schemas.microsoft.com/office/powerpoint/2010/main" val="27301651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2000" fill="hold"/>
                                        <p:tgtEl>
                                          <p:spTgt spid="144"/>
                                        </p:tgtEl>
                                        <p:attrNameLst>
                                          <p:attrName>fillcolor</p:attrName>
                                        </p:attrNameLst>
                                      </p:cBhvr>
                                      <p:to>
                                        <a:srgbClr val="CC0000"/>
                                      </p:to>
                                    </p:animClr>
                                    <p:set>
                                      <p:cBhvr>
                                        <p:cTn id="7" dur="2000" fill="hold"/>
                                        <p:tgtEl>
                                          <p:spTgt spid="144"/>
                                        </p:tgtEl>
                                        <p:attrNameLst>
                                          <p:attrName>fill.type</p:attrName>
                                        </p:attrNameLst>
                                      </p:cBhvr>
                                      <p:to>
                                        <p:strVal val="solid"/>
                                      </p:to>
                                    </p:set>
                                    <p:set>
                                      <p:cBhvr>
                                        <p:cTn id="8" dur="2000" fill="hold"/>
                                        <p:tgtEl>
                                          <p:spTgt spid="144"/>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2000" fill="hold"/>
                                        <p:tgtEl>
                                          <p:spTgt spid="150"/>
                                        </p:tgtEl>
                                        <p:attrNameLst>
                                          <p:attrName>fillcolor</p:attrName>
                                        </p:attrNameLst>
                                      </p:cBhvr>
                                      <p:to>
                                        <a:srgbClr val="CC0000"/>
                                      </p:to>
                                    </p:animClr>
                                    <p:set>
                                      <p:cBhvr>
                                        <p:cTn id="11" dur="2000" fill="hold"/>
                                        <p:tgtEl>
                                          <p:spTgt spid="150"/>
                                        </p:tgtEl>
                                        <p:attrNameLst>
                                          <p:attrName>fill.type</p:attrName>
                                        </p:attrNameLst>
                                      </p:cBhvr>
                                      <p:to>
                                        <p:strVal val="solid"/>
                                      </p:to>
                                    </p:set>
                                    <p:set>
                                      <p:cBhvr>
                                        <p:cTn id="12" dur="2000" fill="hold"/>
                                        <p:tgtEl>
                                          <p:spTgt spid="150"/>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2000" fill="hold"/>
                                        <p:tgtEl>
                                          <p:spTgt spid="100"/>
                                        </p:tgtEl>
                                        <p:attrNameLst>
                                          <p:attrName>fillcolor</p:attrName>
                                        </p:attrNameLst>
                                      </p:cBhvr>
                                      <p:to>
                                        <a:srgbClr val="CC0000"/>
                                      </p:to>
                                    </p:animClr>
                                    <p:set>
                                      <p:cBhvr>
                                        <p:cTn id="15" dur="2000" fill="hold"/>
                                        <p:tgtEl>
                                          <p:spTgt spid="100"/>
                                        </p:tgtEl>
                                        <p:attrNameLst>
                                          <p:attrName>fill.type</p:attrName>
                                        </p:attrNameLst>
                                      </p:cBhvr>
                                      <p:to>
                                        <p:strVal val="solid"/>
                                      </p:to>
                                    </p:set>
                                    <p:set>
                                      <p:cBhvr>
                                        <p:cTn id="16" dur="2000" fill="hold"/>
                                        <p:tgtEl>
                                          <p:spTgt spid="100"/>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2000" fill="hold"/>
                                        <p:tgtEl>
                                          <p:spTgt spid="101"/>
                                        </p:tgtEl>
                                        <p:attrNameLst>
                                          <p:attrName>fillcolor</p:attrName>
                                        </p:attrNameLst>
                                      </p:cBhvr>
                                      <p:to>
                                        <a:srgbClr val="CC0000"/>
                                      </p:to>
                                    </p:animClr>
                                    <p:set>
                                      <p:cBhvr>
                                        <p:cTn id="19" dur="2000" fill="hold"/>
                                        <p:tgtEl>
                                          <p:spTgt spid="101"/>
                                        </p:tgtEl>
                                        <p:attrNameLst>
                                          <p:attrName>fill.type</p:attrName>
                                        </p:attrNameLst>
                                      </p:cBhvr>
                                      <p:to>
                                        <p:strVal val="solid"/>
                                      </p:to>
                                    </p:set>
                                    <p:set>
                                      <p:cBhvr>
                                        <p:cTn id="20" dur="2000" fill="hold"/>
                                        <p:tgtEl>
                                          <p:spTgt spid="101"/>
                                        </p:tgtEl>
                                        <p:attrNameLst>
                                          <p:attrName>fill.on</p:attrName>
                                        </p:attrNameLst>
                                      </p:cBhvr>
                                      <p:to>
                                        <p:strVal val="true"/>
                                      </p:to>
                                    </p:set>
                                  </p:childTnLst>
                                </p:cTn>
                              </p:par>
                              <p:par>
                                <p:cTn id="21" presetID="1" presetClass="entr" presetSubtype="0" fill="hold" grpId="0" nodeType="withEffect">
                                  <p:stCondLst>
                                    <p:cond delay="0"/>
                                  </p:stCondLst>
                                  <p:childTnLst>
                                    <p:set>
                                      <p:cBhvr>
                                        <p:cTn id="22" dur="1" fill="hold">
                                          <p:stCondLst>
                                            <p:cond delay="0"/>
                                          </p:stCondLst>
                                        </p:cTn>
                                        <p:tgtEl>
                                          <p:spTgt spid="13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7"/>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8"/>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9"/>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1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0"/>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animBg="1"/>
      <p:bldP spid="138" grpId="0" animBg="1"/>
      <p:bldP spid="139" grpId="0" animBg="1"/>
      <p:bldP spid="182" grpId="0" animBg="1"/>
      <p:bldP spid="120" grpId="0"/>
      <p:bldP spid="127" grpId="0" animBg="1"/>
      <p:bldP spid="127" grpId="1" animBg="1"/>
      <p:bldP spid="128" grpId="0" animBg="1"/>
      <p:bldP spid="128" grpId="1" animBg="1"/>
      <p:bldP spid="129" grpId="0" animBg="1"/>
      <p:bldP spid="129" grpId="1" animBg="1"/>
      <p:bldP spid="130" grpId="0" animBg="1"/>
      <p:bldP spid="130"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562322"/>
            <a:ext cx="8915400" cy="706438"/>
          </a:xfrm>
        </p:spPr>
        <p:txBody>
          <a:bodyPr/>
          <a:lstStyle/>
          <a:p>
            <a:r>
              <a:rPr lang="en-US" dirty="0" smtClean="0"/>
              <a:t>4-Sided Range MAXIMA Reporting </a:t>
            </a:r>
            <a:br>
              <a:rPr lang="en-US" dirty="0" smtClean="0"/>
            </a:br>
            <a:r>
              <a:rPr lang="en-US" dirty="0" smtClean="0"/>
              <a:t>and</a:t>
            </a:r>
            <a:r>
              <a:rPr lang="en-US" sz="3600" dirty="0"/>
              <a:t> </a:t>
            </a:r>
            <a:r>
              <a:rPr lang="en-US" dirty="0" smtClean="0"/>
              <a:t>Rectangular Visibility Queries</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80140190"/>
              </p:ext>
            </p:extLst>
          </p:nvPr>
        </p:nvGraphicFramePr>
        <p:xfrm>
          <a:off x="674818" y="4906780"/>
          <a:ext cx="8562658" cy="1690572"/>
        </p:xfrm>
        <a:graphic>
          <a:graphicData uri="http://schemas.openxmlformats.org/drawingml/2006/table">
            <a:tbl>
              <a:tblPr firstRow="1" bandRow="1">
                <a:tableStyleId>{5202B0CA-FC54-4496-8BCA-5EF66A818D29}</a:tableStyleId>
              </a:tblPr>
              <a:tblGrid>
                <a:gridCol w="2886075"/>
                <a:gridCol w="1251267"/>
                <a:gridCol w="2267268"/>
                <a:gridCol w="1068705"/>
                <a:gridCol w="1089343"/>
              </a:tblGrid>
              <a:tr h="593292">
                <a:tc>
                  <a:txBody>
                    <a:bodyPr/>
                    <a:lstStyle/>
                    <a:p>
                      <a:pPr algn="ctr"/>
                      <a:endParaRPr lang="en-US" sz="2000" b="0" i="0" dirty="0"/>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sz="2000" b="0" i="0" dirty="0" smtClean="0"/>
                        <a:t>Space</a:t>
                      </a:r>
                      <a:endParaRPr lang="en-US" sz="2000" b="0" i="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endParaRPr lang="en-US" sz="2000" b="0" i="0"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sz="2000" b="0" i="0" dirty="0" smtClean="0"/>
                        <a:t>Insert</a:t>
                      </a:r>
                      <a:endParaRPr lang="en-US" sz="2000" b="0"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sz="2000" b="0" i="0" dirty="0" smtClean="0"/>
                        <a:t>Delete</a:t>
                      </a:r>
                      <a:endParaRPr lang="en-US" sz="2000" b="0"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r>
              <a:tr h="310772">
                <a:tc>
                  <a:txBody>
                    <a:bodyPr/>
                    <a:lstStyle/>
                    <a:p>
                      <a:pPr algn="r"/>
                      <a:r>
                        <a:rPr lang="en-US" sz="2000" b="0" i="0" dirty="0" err="1" smtClean="0"/>
                        <a:t>Overmars</a:t>
                      </a:r>
                      <a:r>
                        <a:rPr lang="en-US" sz="2000" b="0" i="0" dirty="0" smtClean="0"/>
                        <a:t>, Wood</a:t>
                      </a:r>
                      <a:r>
                        <a:rPr lang="en-US" sz="2000" b="0" i="0" baseline="0" dirty="0" smtClean="0"/>
                        <a:t> ‘88</a:t>
                      </a: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sz="2000" b="0" i="1" dirty="0" err="1" smtClean="0"/>
                        <a:t>n</a:t>
                      </a:r>
                      <a:r>
                        <a:rPr lang="en-US" sz="2000" b="0" i="0" dirty="0" err="1" smtClean="0"/>
                        <a:t>∙log</a:t>
                      </a:r>
                      <a:r>
                        <a:rPr lang="en-US" sz="2000" b="0" i="0" dirty="0" smtClean="0"/>
                        <a:t> </a:t>
                      </a:r>
                      <a:r>
                        <a:rPr lang="en-US" sz="2000" b="0" i="1" dirty="0" smtClean="0"/>
                        <a:t>n</a:t>
                      </a:r>
                      <a:endParaRPr lang="en-US" sz="2000" b="0" i="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i="0" dirty="0" smtClean="0"/>
                        <a:t>log</a:t>
                      </a:r>
                      <a:r>
                        <a:rPr lang="en-US" sz="2000" b="1" i="0" baseline="30000" dirty="0" smtClean="0"/>
                        <a:t>2 </a:t>
                      </a:r>
                      <a:r>
                        <a:rPr lang="en-US" sz="2000" b="0" i="1" baseline="0" dirty="0" smtClean="0"/>
                        <a:t>n</a:t>
                      </a:r>
                      <a:r>
                        <a:rPr lang="en-US" sz="2000" b="0" i="0" baseline="0" dirty="0" smtClean="0"/>
                        <a:t> + </a:t>
                      </a:r>
                      <a:r>
                        <a:rPr lang="en-US" sz="2000" b="0" i="1" baseline="0" dirty="0" smtClean="0"/>
                        <a:t>t</a:t>
                      </a:r>
                      <a:br>
                        <a:rPr lang="en-US" sz="2000" b="0" i="1" baseline="0" dirty="0" smtClean="0"/>
                      </a:br>
                      <a:r>
                        <a:rPr lang="en-US" sz="2000" b="0" i="0" dirty="0" smtClean="0"/>
                        <a:t>log</a:t>
                      </a:r>
                      <a:r>
                        <a:rPr lang="en-US" sz="2000" b="0" i="0" baseline="30000" dirty="0" smtClean="0"/>
                        <a:t>2 </a:t>
                      </a:r>
                      <a:r>
                        <a:rPr lang="en-US" sz="2000" b="0" i="1" dirty="0" smtClean="0"/>
                        <a:t>n</a:t>
                      </a:r>
                      <a:r>
                        <a:rPr lang="en-US" sz="2000" b="0" i="0" dirty="0" smtClean="0"/>
                        <a:t> + </a:t>
                      </a:r>
                      <a:r>
                        <a:rPr lang="en-US" sz="2000" b="0" i="1" dirty="0" err="1" smtClean="0"/>
                        <a:t>t∙</a:t>
                      </a:r>
                      <a:r>
                        <a:rPr lang="en-US" sz="2000" b="1" i="0" dirty="0" err="1" smtClean="0"/>
                        <a:t>log</a:t>
                      </a:r>
                      <a:r>
                        <a:rPr lang="en-US" sz="2000" b="1" i="0" dirty="0" smtClean="0"/>
                        <a:t> </a:t>
                      </a:r>
                      <a:r>
                        <a:rPr lang="en-US" sz="2000" b="1" i="1" dirty="0" smtClean="0"/>
                        <a:t>n</a:t>
                      </a: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2000" b="0" i="0" dirty="0" smtClean="0"/>
                        <a:t>log</a:t>
                      </a:r>
                      <a:r>
                        <a:rPr lang="en-US" sz="2000" b="1" i="0" baseline="30000" dirty="0" smtClean="0"/>
                        <a:t>2 </a:t>
                      </a:r>
                      <a:r>
                        <a:rPr lang="en-US" sz="2000" b="0" i="1" dirty="0" smtClean="0"/>
                        <a:t>n</a:t>
                      </a:r>
                      <a:endParaRPr lang="en-US" sz="2000" b="0" i="1" dirty="0"/>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log</a:t>
                      </a:r>
                      <a:r>
                        <a:rPr lang="en-US" sz="2000" b="1" i="0" baseline="30000" dirty="0" smtClean="0"/>
                        <a:t>3 </a:t>
                      </a:r>
                      <a:r>
                        <a:rPr lang="en-US" sz="2000" b="1" i="1" dirty="0" smtClean="0"/>
                        <a:t>n</a:t>
                      </a:r>
                      <a:br>
                        <a:rPr lang="en-US" sz="2000" b="1" i="1" dirty="0" smtClean="0"/>
                      </a:br>
                      <a:r>
                        <a:rPr lang="en-US" sz="2000" b="0" i="0" dirty="0" smtClean="0"/>
                        <a:t>log</a:t>
                      </a:r>
                      <a:r>
                        <a:rPr lang="en-US" sz="2000" b="1" i="0" baseline="30000" dirty="0" smtClean="0"/>
                        <a:t>2  </a:t>
                      </a:r>
                      <a:r>
                        <a:rPr lang="en-US" sz="2000" b="0" i="1" dirty="0" smtClean="0"/>
                        <a:t>n</a:t>
                      </a:r>
                    </a:p>
                  </a:txBody>
                  <a:tcPr anchor="ctr">
                    <a:lnL>
                      <a:noFill/>
                    </a:lnL>
                    <a:lnR>
                      <a:noFill/>
                    </a:lnR>
                    <a:lnT>
                      <a:noFill/>
                    </a:lnT>
                    <a:lnB>
                      <a:noFill/>
                    </a:lnB>
                    <a:lnTlToBr w="12700" cmpd="sng">
                      <a:noFill/>
                      <a:prstDash val="solid"/>
                    </a:lnTlToBr>
                    <a:lnBlToTr w="12700" cmpd="sng">
                      <a:noFill/>
                      <a:prstDash val="solid"/>
                    </a:lnBlToTr>
                  </a:tcPr>
                </a:tc>
              </a:tr>
              <a:tr h="310772">
                <a:tc>
                  <a:txBody>
                    <a:bodyPr/>
                    <a:lstStyle/>
                    <a:p>
                      <a:pPr algn="r"/>
                      <a:r>
                        <a:rPr lang="en-US" sz="2000" b="1" i="0" dirty="0" smtClean="0">
                          <a:solidFill>
                            <a:schemeClr val="bg1"/>
                          </a:solidFill>
                        </a:rPr>
                        <a:t>[ICALP </a:t>
                      </a:r>
                      <a:r>
                        <a:rPr lang="fr-FR" sz="2000" b="1" i="0" dirty="0" smtClean="0">
                          <a:solidFill>
                            <a:schemeClr val="bg1"/>
                          </a:solidFill>
                        </a:rPr>
                        <a:t>’</a:t>
                      </a:r>
                      <a:r>
                        <a:rPr lang="en-US" sz="2000" b="1" i="0" dirty="0" smtClean="0">
                          <a:solidFill>
                            <a:schemeClr val="bg1"/>
                          </a:solidFill>
                        </a:rPr>
                        <a:t>11]</a:t>
                      </a:r>
                      <a:endParaRPr lang="en-US" sz="2000" b="1" i="0" dirty="0">
                        <a:solidFill>
                          <a:schemeClr val="bg1"/>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sz="2000" b="1" i="1" dirty="0" err="1" smtClean="0">
                          <a:solidFill>
                            <a:schemeClr val="bg1"/>
                          </a:solidFill>
                        </a:rPr>
                        <a:t>n</a:t>
                      </a:r>
                      <a:r>
                        <a:rPr lang="en-US" sz="2000" b="0" i="0" dirty="0" err="1" smtClean="0">
                          <a:solidFill>
                            <a:schemeClr val="bg1"/>
                          </a:solidFill>
                        </a:rPr>
                        <a:t>∙</a:t>
                      </a:r>
                      <a:r>
                        <a:rPr lang="en-US" sz="2000" b="1" i="0" dirty="0" err="1" smtClean="0">
                          <a:solidFill>
                            <a:schemeClr val="bg1"/>
                          </a:solidFill>
                        </a:rPr>
                        <a:t>log</a:t>
                      </a:r>
                      <a:r>
                        <a:rPr lang="en-US" sz="2000" b="1" i="0" dirty="0" smtClean="0">
                          <a:solidFill>
                            <a:schemeClr val="bg1"/>
                          </a:solidFill>
                        </a:rPr>
                        <a:t> </a:t>
                      </a:r>
                      <a:r>
                        <a:rPr lang="en-US" sz="2000" b="1" i="1" dirty="0" smtClean="0">
                          <a:solidFill>
                            <a:schemeClr val="bg1"/>
                          </a:solidFill>
                        </a:rPr>
                        <a:t>n</a:t>
                      </a:r>
                      <a:endParaRPr lang="en-US" sz="2000" b="1" i="1"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sz="2000" b="1" i="0" dirty="0" smtClean="0">
                          <a:solidFill>
                            <a:schemeClr val="bg1"/>
                          </a:solidFill>
                        </a:rPr>
                        <a:t>log</a:t>
                      </a:r>
                      <a:r>
                        <a:rPr lang="en-US" sz="2000" b="1" i="0" baseline="30000" dirty="0" smtClean="0">
                          <a:solidFill>
                            <a:schemeClr val="bg1"/>
                          </a:solidFill>
                        </a:rPr>
                        <a:t>2 </a:t>
                      </a:r>
                      <a:r>
                        <a:rPr lang="en-US" sz="2000" b="1" i="1" dirty="0" smtClean="0">
                          <a:solidFill>
                            <a:schemeClr val="bg1"/>
                          </a:solidFill>
                        </a:rPr>
                        <a:t>n </a:t>
                      </a:r>
                      <a:r>
                        <a:rPr lang="en-US" sz="2000" b="1" i="0" dirty="0" smtClean="0">
                          <a:solidFill>
                            <a:schemeClr val="bg1"/>
                          </a:solidFill>
                        </a:rPr>
                        <a:t>+ </a:t>
                      </a:r>
                      <a:r>
                        <a:rPr lang="en-US" sz="2000" b="1" i="1" dirty="0" smtClean="0">
                          <a:solidFill>
                            <a:schemeClr val="bg1"/>
                          </a:solidFill>
                        </a:rPr>
                        <a:t>t</a:t>
                      </a:r>
                      <a:endParaRPr lang="en-US" sz="2000" b="1" i="1" dirty="0">
                        <a:solidFill>
                          <a:schemeClr val="bg1"/>
                        </a:solidFill>
                      </a:endParaRP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BA2A1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solidFill>
                            <a:schemeClr val="bg1"/>
                          </a:solidFill>
                        </a:rPr>
                        <a:t>log</a:t>
                      </a:r>
                      <a:r>
                        <a:rPr lang="en-US" sz="2000" b="1" i="0" baseline="30000" dirty="0" smtClean="0">
                          <a:solidFill>
                            <a:schemeClr val="bg1"/>
                          </a:solidFill>
                        </a:rPr>
                        <a:t>2 </a:t>
                      </a:r>
                      <a:r>
                        <a:rPr lang="en-US" sz="2000" b="1" i="1" dirty="0" smtClean="0">
                          <a:solidFill>
                            <a:schemeClr val="bg1"/>
                          </a:solidFill>
                        </a:rPr>
                        <a:t>n</a:t>
                      </a:r>
                    </a:p>
                  </a:txBody>
                  <a:tcPr>
                    <a:lnL>
                      <a:noFill/>
                    </a:lnL>
                    <a:lnR>
                      <a:noFill/>
                    </a:lnR>
                    <a:lnT>
                      <a:noFill/>
                    </a:lnT>
                    <a:lnB>
                      <a:noFill/>
                    </a:lnB>
                    <a:lnTlToBr w="12700" cmpd="sng">
                      <a:noFill/>
                      <a:prstDash val="solid"/>
                    </a:lnTlToBr>
                    <a:lnBlToTr w="12700" cmpd="sng">
                      <a:noFill/>
                      <a:prstDash val="solid"/>
                    </a:lnBlToTr>
                    <a:solidFill>
                      <a:srgbClr val="BA2A1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solidFill>
                            <a:schemeClr val="bg1"/>
                          </a:solidFill>
                        </a:rPr>
                        <a:t>log</a:t>
                      </a:r>
                      <a:r>
                        <a:rPr lang="en-US" sz="2000" b="1" i="0" baseline="30000" dirty="0" smtClean="0">
                          <a:solidFill>
                            <a:schemeClr val="bg1"/>
                          </a:solidFill>
                        </a:rPr>
                        <a:t>2 </a:t>
                      </a:r>
                      <a:r>
                        <a:rPr lang="en-US" sz="2000" b="1" i="1" dirty="0" smtClean="0">
                          <a:solidFill>
                            <a:schemeClr val="bg1"/>
                          </a:solidFill>
                        </a:rPr>
                        <a:t>n</a:t>
                      </a:r>
                    </a:p>
                  </a:txBody>
                  <a:tcPr>
                    <a:lnL>
                      <a:noFill/>
                    </a:lnL>
                    <a:lnR>
                      <a:noFill/>
                    </a:lnR>
                    <a:lnT>
                      <a:noFill/>
                    </a:lnT>
                    <a:lnB>
                      <a:noFill/>
                    </a:lnB>
                    <a:lnTlToBr w="12700" cmpd="sng">
                      <a:noFill/>
                      <a:prstDash val="solid"/>
                    </a:lnTlToBr>
                    <a:lnBlToTr w="12700" cmpd="sng">
                      <a:noFill/>
                      <a:prstDash val="solid"/>
                    </a:lnBlToTr>
                    <a:solidFill>
                      <a:srgbClr val="BA2A12"/>
                    </a:solidFill>
                  </a:tcPr>
                </a:tc>
              </a:tr>
            </a:tbl>
          </a:graphicData>
        </a:graphic>
      </p:graphicFrame>
      <p:grpSp>
        <p:nvGrpSpPr>
          <p:cNvPr id="3" name="Group 33"/>
          <p:cNvGrpSpPr/>
          <p:nvPr/>
        </p:nvGrpSpPr>
        <p:grpSpPr>
          <a:xfrm>
            <a:off x="5817096" y="4977172"/>
            <a:ext cx="357652" cy="357528"/>
            <a:chOff x="4900042" y="2011580"/>
            <a:chExt cx="357652" cy="357528"/>
          </a:xfrm>
        </p:grpSpPr>
        <p:grpSp>
          <p:nvGrpSpPr>
            <p:cNvPr id="4" name="Group 5"/>
            <p:cNvGrpSpPr/>
            <p:nvPr/>
          </p:nvGrpSpPr>
          <p:grpSpPr>
            <a:xfrm>
              <a:off x="4903143" y="2174550"/>
              <a:ext cx="166172" cy="193285"/>
              <a:chOff x="4628964" y="2096852"/>
              <a:chExt cx="216024" cy="216024"/>
            </a:xfrm>
          </p:grpSpPr>
          <p:sp>
            <p:nvSpPr>
              <p:cNvPr id="10" name="L-Shape 9"/>
              <p:cNvSpPr/>
              <p:nvPr/>
            </p:nvSpPr>
            <p:spPr bwMode="auto">
              <a:xfrm>
                <a:off x="4628964" y="2096852"/>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L-Shape 10"/>
              <p:cNvSpPr/>
              <p:nvPr/>
            </p:nvSpPr>
            <p:spPr bwMode="auto">
              <a:xfrm>
                <a:off x="4700972" y="2168860"/>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 name="L-Shape 11"/>
              <p:cNvSpPr/>
              <p:nvPr/>
            </p:nvSpPr>
            <p:spPr bwMode="auto">
              <a:xfrm>
                <a:off x="4772980" y="224086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6" name="Group 16"/>
            <p:cNvGrpSpPr/>
            <p:nvPr/>
          </p:nvGrpSpPr>
          <p:grpSpPr>
            <a:xfrm rot="5400000">
              <a:off x="4913598" y="2000311"/>
              <a:ext cx="166172" cy="193284"/>
              <a:chOff x="4736971" y="1981261"/>
              <a:chExt cx="166172" cy="193284"/>
            </a:xfrm>
          </p:grpSpPr>
          <p:sp>
            <p:nvSpPr>
              <p:cNvPr id="14" name="L-Shape 13"/>
              <p:cNvSpPr/>
              <p:nvPr/>
            </p:nvSpPr>
            <p:spPr bwMode="auto">
              <a:xfrm>
                <a:off x="4736971" y="1981261"/>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L-Shape 14"/>
              <p:cNvSpPr/>
              <p:nvPr/>
            </p:nvSpPr>
            <p:spPr bwMode="auto">
              <a:xfrm>
                <a:off x="4792362" y="2045689"/>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L-Shape 15"/>
              <p:cNvSpPr/>
              <p:nvPr/>
            </p:nvSpPr>
            <p:spPr bwMode="auto">
              <a:xfrm>
                <a:off x="4847752" y="2110117"/>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7" name="Group 25"/>
            <p:cNvGrpSpPr/>
            <p:nvPr/>
          </p:nvGrpSpPr>
          <p:grpSpPr>
            <a:xfrm rot="10800000">
              <a:off x="5091522" y="2011580"/>
              <a:ext cx="166172" cy="193284"/>
              <a:chOff x="4736971" y="1981261"/>
              <a:chExt cx="166172" cy="193284"/>
            </a:xfrm>
          </p:grpSpPr>
          <p:sp>
            <p:nvSpPr>
              <p:cNvPr id="27" name="L-Shape 26"/>
              <p:cNvSpPr/>
              <p:nvPr/>
            </p:nvSpPr>
            <p:spPr bwMode="auto">
              <a:xfrm>
                <a:off x="4736971" y="1981261"/>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L-Shape 27"/>
              <p:cNvSpPr/>
              <p:nvPr/>
            </p:nvSpPr>
            <p:spPr bwMode="auto">
              <a:xfrm>
                <a:off x="4792362" y="2045689"/>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L-Shape 28"/>
              <p:cNvSpPr/>
              <p:nvPr/>
            </p:nvSpPr>
            <p:spPr bwMode="auto">
              <a:xfrm>
                <a:off x="4847752" y="2110117"/>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8" name="Group 29"/>
            <p:cNvGrpSpPr/>
            <p:nvPr/>
          </p:nvGrpSpPr>
          <p:grpSpPr>
            <a:xfrm rot="16200000">
              <a:off x="5076664" y="2189380"/>
              <a:ext cx="166172" cy="193284"/>
              <a:chOff x="4736971" y="1981261"/>
              <a:chExt cx="166172" cy="193284"/>
            </a:xfrm>
          </p:grpSpPr>
          <p:sp>
            <p:nvSpPr>
              <p:cNvPr id="31" name="L-Shape 30"/>
              <p:cNvSpPr/>
              <p:nvPr/>
            </p:nvSpPr>
            <p:spPr bwMode="auto">
              <a:xfrm>
                <a:off x="4736971" y="1981261"/>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2" name="L-Shape 31"/>
              <p:cNvSpPr/>
              <p:nvPr/>
            </p:nvSpPr>
            <p:spPr bwMode="auto">
              <a:xfrm>
                <a:off x="4792362" y="2045689"/>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3" name="L-Shape 32"/>
              <p:cNvSpPr/>
              <p:nvPr/>
            </p:nvSpPr>
            <p:spPr bwMode="auto">
              <a:xfrm>
                <a:off x="4847752" y="2110117"/>
                <a:ext cx="55391" cy="6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grpSp>
        <p:nvGrpSpPr>
          <p:cNvPr id="56" name="Group 69"/>
          <p:cNvGrpSpPr/>
          <p:nvPr/>
        </p:nvGrpSpPr>
        <p:grpSpPr>
          <a:xfrm>
            <a:off x="1809800" y="2473151"/>
            <a:ext cx="2484276" cy="1440160"/>
            <a:chOff x="1496616" y="2636912"/>
            <a:chExt cx="2484276" cy="1440160"/>
          </a:xfrm>
        </p:grpSpPr>
        <p:sp>
          <p:nvSpPr>
            <p:cNvPr id="57" name="Rectangle 56"/>
            <p:cNvSpPr/>
            <p:nvPr/>
          </p:nvSpPr>
          <p:spPr bwMode="auto">
            <a:xfrm>
              <a:off x="2540732" y="3176972"/>
              <a:ext cx="1440160" cy="25202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8" name="Rectangle 57"/>
            <p:cNvSpPr/>
            <p:nvPr/>
          </p:nvSpPr>
          <p:spPr bwMode="auto">
            <a:xfrm>
              <a:off x="2540732" y="2636912"/>
              <a:ext cx="108012" cy="7920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9" name="Rectangle 58"/>
            <p:cNvSpPr/>
            <p:nvPr/>
          </p:nvSpPr>
          <p:spPr bwMode="auto">
            <a:xfrm>
              <a:off x="2540732" y="2960948"/>
              <a:ext cx="324036" cy="46805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0" name="Rectangle 59"/>
            <p:cNvSpPr/>
            <p:nvPr/>
          </p:nvSpPr>
          <p:spPr bwMode="auto">
            <a:xfrm>
              <a:off x="2540732" y="3429000"/>
              <a:ext cx="1080120" cy="216024"/>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1" name="Rectangle 60"/>
            <p:cNvSpPr/>
            <p:nvPr/>
          </p:nvSpPr>
          <p:spPr bwMode="auto">
            <a:xfrm>
              <a:off x="2540732" y="3429000"/>
              <a:ext cx="468052" cy="36004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2" name="Rectangle 61"/>
            <p:cNvSpPr/>
            <p:nvPr/>
          </p:nvSpPr>
          <p:spPr bwMode="auto">
            <a:xfrm>
              <a:off x="2540732" y="3429000"/>
              <a:ext cx="216024" cy="64807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3" name="Rectangle 62"/>
            <p:cNvSpPr/>
            <p:nvPr/>
          </p:nvSpPr>
          <p:spPr bwMode="auto">
            <a:xfrm>
              <a:off x="2180692" y="3429000"/>
              <a:ext cx="360040" cy="46805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4" name="Rectangle 63"/>
            <p:cNvSpPr/>
            <p:nvPr/>
          </p:nvSpPr>
          <p:spPr bwMode="auto">
            <a:xfrm>
              <a:off x="1892660" y="3429000"/>
              <a:ext cx="612068" cy="28803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5" name="Rectangle 64"/>
            <p:cNvSpPr/>
            <p:nvPr/>
          </p:nvSpPr>
          <p:spPr bwMode="auto">
            <a:xfrm>
              <a:off x="1496616" y="3104964"/>
              <a:ext cx="1044116" cy="32403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6" name="Rectangle 65"/>
            <p:cNvSpPr/>
            <p:nvPr/>
          </p:nvSpPr>
          <p:spPr bwMode="auto">
            <a:xfrm>
              <a:off x="2108684" y="3032956"/>
              <a:ext cx="432048" cy="396044"/>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7" name="Rectangle 66"/>
            <p:cNvSpPr/>
            <p:nvPr/>
          </p:nvSpPr>
          <p:spPr bwMode="auto">
            <a:xfrm>
              <a:off x="2324708" y="2780928"/>
              <a:ext cx="216024" cy="61206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68" name="Flowchart: Connector 8"/>
          <p:cNvSpPr/>
          <p:nvPr/>
        </p:nvSpPr>
        <p:spPr bwMode="auto">
          <a:xfrm flipH="1">
            <a:off x="3682008" y="258116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9" name="Flowchart: Connector 8"/>
          <p:cNvSpPr/>
          <p:nvPr/>
        </p:nvSpPr>
        <p:spPr bwMode="auto">
          <a:xfrm flipH="1">
            <a:off x="2097832" y="2257127"/>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0" name="Flowchart: Connector 8"/>
          <p:cNvSpPr/>
          <p:nvPr/>
        </p:nvSpPr>
        <p:spPr bwMode="auto">
          <a:xfrm flipH="1">
            <a:off x="4150060" y="2329135"/>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1" name="Flowchart: Connector 8"/>
          <p:cNvSpPr/>
          <p:nvPr/>
        </p:nvSpPr>
        <p:spPr bwMode="auto">
          <a:xfrm flipH="1">
            <a:off x="1881808" y="4004785"/>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2" name="Flowchart: Connector 8"/>
          <p:cNvSpPr/>
          <p:nvPr/>
        </p:nvSpPr>
        <p:spPr bwMode="auto">
          <a:xfrm flipH="1">
            <a:off x="4280999" y="353673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3" name="Flowchart: Connector 8"/>
          <p:cNvSpPr/>
          <p:nvPr/>
        </p:nvSpPr>
        <p:spPr bwMode="auto">
          <a:xfrm flipH="1">
            <a:off x="3560919" y="371675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4" name="Flowchart: Connector 8"/>
          <p:cNvSpPr/>
          <p:nvPr/>
        </p:nvSpPr>
        <p:spPr bwMode="auto">
          <a:xfrm flipH="1">
            <a:off x="2048751" y="2689175"/>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5" name="Flowchart: Connector 8"/>
          <p:cNvSpPr/>
          <p:nvPr/>
        </p:nvSpPr>
        <p:spPr bwMode="auto">
          <a:xfrm flipH="1">
            <a:off x="3416903" y="3968781"/>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6" name="Flowchart: Connector 8"/>
          <p:cNvSpPr/>
          <p:nvPr/>
        </p:nvSpPr>
        <p:spPr bwMode="auto">
          <a:xfrm flipH="1">
            <a:off x="1701788" y="371675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7" name="Flowchart: Connector 8"/>
          <p:cNvSpPr/>
          <p:nvPr/>
        </p:nvSpPr>
        <p:spPr bwMode="auto">
          <a:xfrm flipH="1">
            <a:off x="2277852" y="404078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8" name="Flowchart: Connector 8"/>
          <p:cNvSpPr/>
          <p:nvPr/>
        </p:nvSpPr>
        <p:spPr bwMode="auto">
          <a:xfrm flipH="1">
            <a:off x="1773796" y="290519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9" name="Flowchart: Connector 8"/>
          <p:cNvSpPr/>
          <p:nvPr/>
        </p:nvSpPr>
        <p:spPr bwMode="auto">
          <a:xfrm flipH="1">
            <a:off x="2927147" y="242060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0" name="Flowchart: Connector 79"/>
          <p:cNvSpPr/>
          <p:nvPr/>
        </p:nvSpPr>
        <p:spPr bwMode="auto">
          <a:xfrm flipH="1">
            <a:off x="2385864" y="281665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1" name="Flowchart: Connector 8"/>
          <p:cNvSpPr/>
          <p:nvPr/>
        </p:nvSpPr>
        <p:spPr bwMode="auto">
          <a:xfrm flipH="1">
            <a:off x="3141948" y="276118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2" name="Flowchart: Connector 8"/>
          <p:cNvSpPr/>
          <p:nvPr/>
        </p:nvSpPr>
        <p:spPr bwMode="auto">
          <a:xfrm flipH="1">
            <a:off x="2624815" y="258116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3" name="Flowchart: Connector 8"/>
          <p:cNvSpPr/>
          <p:nvPr/>
        </p:nvSpPr>
        <p:spPr bwMode="auto">
          <a:xfrm flipH="1">
            <a:off x="4244995" y="296066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4" name="Flowchart: Connector 8"/>
          <p:cNvSpPr/>
          <p:nvPr/>
        </p:nvSpPr>
        <p:spPr bwMode="auto">
          <a:xfrm flipH="1">
            <a:off x="3272887" y="3572737"/>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5" name="Flowchart: Connector 8"/>
          <p:cNvSpPr/>
          <p:nvPr/>
        </p:nvSpPr>
        <p:spPr bwMode="auto">
          <a:xfrm flipH="1">
            <a:off x="3020859" y="386076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6" name="Flowchart: Connector 8"/>
          <p:cNvSpPr/>
          <p:nvPr/>
        </p:nvSpPr>
        <p:spPr bwMode="auto">
          <a:xfrm flipH="1">
            <a:off x="2444795" y="368074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7" name="Flowchart: Connector 8"/>
          <p:cNvSpPr/>
          <p:nvPr/>
        </p:nvSpPr>
        <p:spPr bwMode="auto">
          <a:xfrm flipH="1">
            <a:off x="2171063" y="3520195"/>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8" name="Flowchart: Connector 8"/>
          <p:cNvSpPr/>
          <p:nvPr/>
        </p:nvSpPr>
        <p:spPr bwMode="auto">
          <a:xfrm flipH="1">
            <a:off x="3884955" y="344525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9" name="Flowchart: Connector 8"/>
          <p:cNvSpPr/>
          <p:nvPr/>
        </p:nvSpPr>
        <p:spPr bwMode="auto">
          <a:xfrm flipH="1">
            <a:off x="4244995" y="3968781"/>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0" name="Flowchart: Connector 8"/>
          <p:cNvSpPr/>
          <p:nvPr/>
        </p:nvSpPr>
        <p:spPr bwMode="auto">
          <a:xfrm flipH="1">
            <a:off x="3848951" y="4112797"/>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1" name="Flowchart: Connector 8"/>
          <p:cNvSpPr/>
          <p:nvPr/>
        </p:nvSpPr>
        <p:spPr bwMode="auto">
          <a:xfrm flipH="1">
            <a:off x="2372787" y="2365139"/>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92" name="Group 51"/>
          <p:cNvGrpSpPr/>
          <p:nvPr/>
        </p:nvGrpSpPr>
        <p:grpSpPr>
          <a:xfrm>
            <a:off x="6078269" y="2833191"/>
            <a:ext cx="976337" cy="576064"/>
            <a:chOff x="736303" y="2780928"/>
            <a:chExt cx="976337" cy="576064"/>
          </a:xfrm>
        </p:grpSpPr>
        <p:sp>
          <p:nvSpPr>
            <p:cNvPr id="93" name="TextBox 92"/>
            <p:cNvSpPr txBox="1"/>
            <p:nvPr/>
          </p:nvSpPr>
          <p:spPr>
            <a:xfrm>
              <a:off x="736303" y="2816932"/>
              <a:ext cx="530915" cy="523220"/>
            </a:xfrm>
            <a:prstGeom prst="rect">
              <a:avLst/>
            </a:prstGeom>
            <a:noFill/>
          </p:spPr>
          <p:txBody>
            <a:bodyPr wrap="none" rtlCol="0">
              <a:spAutoFit/>
            </a:bodyPr>
            <a:lstStyle/>
            <a:p>
              <a:r>
                <a:rPr lang="en-US" sz="2800" dirty="0" smtClean="0"/>
                <a:t>4</a:t>
              </a:r>
              <a:r>
                <a:rPr lang="en-US" b="1" baseline="30000" dirty="0" smtClean="0"/>
                <a:t>x</a:t>
              </a:r>
              <a:endParaRPr lang="en-US" sz="2800" b="1" baseline="30000" dirty="0"/>
            </a:p>
          </p:txBody>
        </p:sp>
        <p:grpSp>
          <p:nvGrpSpPr>
            <p:cNvPr id="94" name="Group 50"/>
            <p:cNvGrpSpPr/>
            <p:nvPr/>
          </p:nvGrpSpPr>
          <p:grpSpPr>
            <a:xfrm>
              <a:off x="1208584" y="2780928"/>
              <a:ext cx="504056" cy="576064"/>
              <a:chOff x="6969224" y="2194260"/>
              <a:chExt cx="360040" cy="432048"/>
            </a:xfrm>
          </p:grpSpPr>
          <p:cxnSp>
            <p:nvCxnSpPr>
              <p:cNvPr id="95" name="Straight Connector 94"/>
              <p:cNvCxnSpPr/>
              <p:nvPr/>
            </p:nvCxnSpPr>
            <p:spPr bwMode="auto">
              <a:xfrm>
                <a:off x="6969224" y="2194260"/>
                <a:ext cx="0" cy="432048"/>
              </a:xfrm>
              <a:prstGeom prst="line">
                <a:avLst/>
              </a:prstGeom>
              <a:noFill/>
              <a:ln w="19050"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6969224" y="2626308"/>
                <a:ext cx="360040" cy="0"/>
              </a:xfrm>
              <a:prstGeom prst="line">
                <a:avLst/>
              </a:prstGeom>
              <a:noFill/>
              <a:ln w="19050" cap="flat" cmpd="sng" algn="ctr">
                <a:solidFill>
                  <a:schemeClr val="tx1"/>
                </a:solidFill>
                <a:prstDash val="solid"/>
                <a:round/>
                <a:headEnd type="none" w="med" len="med"/>
                <a:tailEnd type="none" w="med" len="med"/>
              </a:ln>
              <a:effectLst/>
            </p:spPr>
          </p:cxnSp>
          <p:sp>
            <p:nvSpPr>
              <p:cNvPr id="97" name="L-Shape 96"/>
              <p:cNvSpPr/>
              <p:nvPr/>
            </p:nvSpPr>
            <p:spPr bwMode="auto">
              <a:xfrm>
                <a:off x="7005228" y="2302272"/>
                <a:ext cx="72008" cy="72008"/>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L-Shape 97"/>
              <p:cNvSpPr/>
              <p:nvPr/>
            </p:nvSpPr>
            <p:spPr bwMode="auto">
              <a:xfrm>
                <a:off x="7077236" y="2374280"/>
                <a:ext cx="72008" cy="72008"/>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L-Shape 98"/>
              <p:cNvSpPr/>
              <p:nvPr/>
            </p:nvSpPr>
            <p:spPr bwMode="auto">
              <a:xfrm>
                <a:off x="7149244" y="2446288"/>
                <a:ext cx="72008" cy="72008"/>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L-Shape 99"/>
              <p:cNvSpPr/>
              <p:nvPr/>
            </p:nvSpPr>
            <p:spPr bwMode="auto">
              <a:xfrm>
                <a:off x="7221252" y="2518296"/>
                <a:ext cx="72008" cy="72008"/>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1" name="Straight Connector 100"/>
              <p:cNvCxnSpPr/>
              <p:nvPr/>
            </p:nvCxnSpPr>
            <p:spPr bwMode="auto">
              <a:xfrm>
                <a:off x="7329264" y="2194260"/>
                <a:ext cx="0" cy="432048"/>
              </a:xfrm>
              <a:prstGeom prst="line">
                <a:avLst/>
              </a:prstGeom>
              <a:noFill/>
              <a:ln w="19050" cap="flat" cmpd="sng" algn="ctr">
                <a:solidFill>
                  <a:schemeClr val="tx1"/>
                </a:solidFill>
                <a:prstDash val="solid"/>
                <a:round/>
                <a:headEnd type="none" w="med" len="med"/>
                <a:tailEnd type="none" w="med" len="med"/>
              </a:ln>
              <a:effectLst/>
            </p:spPr>
          </p:cxnSp>
          <p:cxnSp>
            <p:nvCxnSpPr>
              <p:cNvPr id="102" name="Straight Connector 101"/>
              <p:cNvCxnSpPr/>
              <p:nvPr/>
            </p:nvCxnSpPr>
            <p:spPr bwMode="auto">
              <a:xfrm>
                <a:off x="6969224" y="2200102"/>
                <a:ext cx="360040" cy="0"/>
              </a:xfrm>
              <a:prstGeom prst="line">
                <a:avLst/>
              </a:prstGeom>
              <a:noFill/>
              <a:ln w="19050" cap="flat" cmpd="sng" algn="ctr">
                <a:solidFill>
                  <a:schemeClr val="tx1"/>
                </a:solidFill>
                <a:prstDash val="solid"/>
                <a:round/>
                <a:headEnd type="none" w="med" len="med"/>
                <a:tailEnd type="none" w="med" len="med"/>
              </a:ln>
              <a:effectLst/>
            </p:spPr>
          </p:cxnSp>
        </p:grpSp>
      </p:grpSp>
      <p:sp>
        <p:nvSpPr>
          <p:cNvPr id="103" name="Rectangle 102"/>
          <p:cNvSpPr/>
          <p:nvPr/>
        </p:nvSpPr>
        <p:spPr bwMode="auto">
          <a:xfrm>
            <a:off x="2853916" y="2905199"/>
            <a:ext cx="756084" cy="360040"/>
          </a:xfrm>
          <a:prstGeom prst="rect">
            <a:avLst/>
          </a:prstGeom>
          <a:solidFill>
            <a:schemeClr val="bg1">
              <a:lumMod val="75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4" name="Flowchart: Connector 8"/>
          <p:cNvSpPr/>
          <p:nvPr/>
        </p:nvSpPr>
        <p:spPr bwMode="auto">
          <a:xfrm flipH="1">
            <a:off x="3562142" y="2872123"/>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05" name="Straight Connector 104"/>
          <p:cNvCxnSpPr/>
          <p:nvPr/>
        </p:nvCxnSpPr>
        <p:spPr bwMode="auto">
          <a:xfrm>
            <a:off x="1557771" y="3265239"/>
            <a:ext cx="3240361" cy="0"/>
          </a:xfrm>
          <a:prstGeom prst="line">
            <a:avLst/>
          </a:prstGeom>
          <a:noFill/>
          <a:ln w="25400"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flipV="1">
            <a:off x="2853916" y="2185119"/>
            <a:ext cx="0" cy="2088232"/>
          </a:xfrm>
          <a:prstGeom prst="line">
            <a:avLst/>
          </a:prstGeom>
          <a:noFill/>
          <a:ln w="25400" cap="flat" cmpd="sng" algn="ctr">
            <a:solidFill>
              <a:schemeClr val="tx1"/>
            </a:solidFill>
            <a:prstDash val="solid"/>
            <a:round/>
            <a:headEnd type="none" w="med" len="med"/>
            <a:tailEnd type="none" w="med" len="med"/>
          </a:ln>
          <a:effectLst/>
        </p:spPr>
      </p:cxnSp>
      <p:sp>
        <p:nvSpPr>
          <p:cNvPr id="107" name="Multiply 106"/>
          <p:cNvSpPr/>
          <p:nvPr/>
        </p:nvSpPr>
        <p:spPr bwMode="auto">
          <a:xfrm>
            <a:off x="2737437" y="3121223"/>
            <a:ext cx="238729"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Rectangle 107"/>
          <p:cNvSpPr/>
          <p:nvPr/>
        </p:nvSpPr>
        <p:spPr bwMode="auto">
          <a:xfrm>
            <a:off x="1564134" y="2185119"/>
            <a:ext cx="3244850" cy="2088232"/>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09" name="Group 75"/>
          <p:cNvGrpSpPr/>
          <p:nvPr/>
        </p:nvGrpSpPr>
        <p:grpSpPr>
          <a:xfrm>
            <a:off x="1064568" y="1877342"/>
            <a:ext cx="4306314" cy="2703786"/>
            <a:chOff x="1064568" y="2113111"/>
            <a:chExt cx="4306314" cy="2703786"/>
          </a:xfrm>
        </p:grpSpPr>
        <p:sp>
          <p:nvSpPr>
            <p:cNvPr id="110" name="TextBox 109"/>
            <p:cNvSpPr txBox="1"/>
            <p:nvPr/>
          </p:nvSpPr>
          <p:spPr>
            <a:xfrm>
              <a:off x="4304928" y="2113111"/>
              <a:ext cx="1065954" cy="307777"/>
            </a:xfrm>
            <a:prstGeom prst="rect">
              <a:avLst/>
            </a:prstGeom>
            <a:noFill/>
          </p:spPr>
          <p:txBody>
            <a:bodyPr wrap="none" rtlCol="0">
              <a:spAutoFit/>
            </a:bodyPr>
            <a:lstStyle/>
            <a:p>
              <a:r>
                <a:rPr lang="en-US" sz="1400" dirty="0" smtClean="0"/>
                <a:t>(+∞,+</a:t>
              </a:r>
              <a:r>
                <a:rPr lang="en-US" sz="1400" dirty="0"/>
                <a:t>∞</a:t>
              </a:r>
              <a:r>
                <a:rPr lang="en-US" sz="1400" dirty="0" smtClean="0"/>
                <a:t>)</a:t>
              </a:r>
              <a:endParaRPr lang="en-US" sz="1400" dirty="0"/>
            </a:p>
          </p:txBody>
        </p:sp>
        <p:sp>
          <p:nvSpPr>
            <p:cNvPr id="111" name="TextBox 110"/>
            <p:cNvSpPr txBox="1"/>
            <p:nvPr/>
          </p:nvSpPr>
          <p:spPr>
            <a:xfrm>
              <a:off x="4304928" y="4489375"/>
              <a:ext cx="1000557" cy="307777"/>
            </a:xfrm>
            <a:prstGeom prst="rect">
              <a:avLst/>
            </a:prstGeom>
            <a:noFill/>
          </p:spPr>
          <p:txBody>
            <a:bodyPr wrap="none" rtlCol="0">
              <a:spAutoFit/>
            </a:bodyPr>
            <a:lstStyle/>
            <a:p>
              <a:r>
                <a:rPr lang="en-US" sz="1400" dirty="0" smtClean="0"/>
                <a:t>(+∞,-∞)</a:t>
              </a:r>
              <a:endParaRPr lang="en-US" sz="1400" dirty="0"/>
            </a:p>
          </p:txBody>
        </p:sp>
        <p:sp>
          <p:nvSpPr>
            <p:cNvPr id="112" name="TextBox 111"/>
            <p:cNvSpPr txBox="1"/>
            <p:nvPr/>
          </p:nvSpPr>
          <p:spPr>
            <a:xfrm>
              <a:off x="1064568" y="2113111"/>
              <a:ext cx="1000557" cy="307777"/>
            </a:xfrm>
            <a:prstGeom prst="rect">
              <a:avLst/>
            </a:prstGeom>
            <a:noFill/>
          </p:spPr>
          <p:txBody>
            <a:bodyPr wrap="none" rtlCol="0">
              <a:spAutoFit/>
            </a:bodyPr>
            <a:lstStyle/>
            <a:p>
              <a:r>
                <a:rPr lang="en-US" sz="1400" dirty="0" smtClean="0"/>
                <a:t>(-∞,+</a:t>
              </a:r>
              <a:r>
                <a:rPr lang="en-US" sz="1400" dirty="0"/>
                <a:t>∞</a:t>
              </a:r>
              <a:r>
                <a:rPr lang="en-US" sz="1400" dirty="0" smtClean="0"/>
                <a:t>)</a:t>
              </a:r>
              <a:endParaRPr lang="en-US" sz="1400" dirty="0"/>
            </a:p>
          </p:txBody>
        </p:sp>
        <p:sp>
          <p:nvSpPr>
            <p:cNvPr id="113" name="TextBox 112"/>
            <p:cNvSpPr txBox="1"/>
            <p:nvPr/>
          </p:nvSpPr>
          <p:spPr>
            <a:xfrm>
              <a:off x="1064568" y="4509120"/>
              <a:ext cx="935159" cy="307777"/>
            </a:xfrm>
            <a:prstGeom prst="rect">
              <a:avLst/>
            </a:prstGeom>
            <a:noFill/>
          </p:spPr>
          <p:txBody>
            <a:bodyPr wrap="none" rtlCol="0">
              <a:spAutoFit/>
            </a:bodyPr>
            <a:lstStyle/>
            <a:p>
              <a:r>
                <a:rPr lang="en-US" sz="1400" dirty="0" smtClean="0"/>
                <a:t>(-∞,-∞)</a:t>
              </a:r>
              <a:endParaRPr lang="en-US" sz="1400" dirty="0"/>
            </a:p>
          </p:txBody>
        </p:sp>
      </p:grpSp>
      <p:sp>
        <p:nvSpPr>
          <p:cNvPr id="114" name="TextBox 113"/>
          <p:cNvSpPr txBox="1"/>
          <p:nvPr/>
        </p:nvSpPr>
        <p:spPr>
          <a:xfrm>
            <a:off x="920552" y="1484784"/>
            <a:ext cx="4784533" cy="400110"/>
          </a:xfrm>
          <a:prstGeom prst="rect">
            <a:avLst/>
          </a:prstGeom>
          <a:noFill/>
        </p:spPr>
        <p:txBody>
          <a:bodyPr wrap="none" rtlCol="0">
            <a:spAutoFit/>
          </a:bodyPr>
          <a:lstStyle/>
          <a:p>
            <a:r>
              <a:rPr lang="en-US" dirty="0" smtClean="0"/>
              <a:t>Proximity Queries/Similarity Search</a:t>
            </a:r>
            <a:endParaRPr lang="en-US" dirty="0"/>
          </a:p>
        </p:txBody>
      </p:sp>
      <p:sp>
        <p:nvSpPr>
          <p:cNvPr id="115" name="TextBox 114"/>
          <p:cNvSpPr txBox="1"/>
          <p:nvPr/>
        </p:nvSpPr>
        <p:spPr>
          <a:xfrm>
            <a:off x="7185248" y="2740670"/>
            <a:ext cx="2497373" cy="769441"/>
          </a:xfrm>
          <a:prstGeom prst="rect">
            <a:avLst/>
          </a:prstGeom>
          <a:noFill/>
        </p:spPr>
        <p:txBody>
          <a:bodyPr wrap="none" rtlCol="0">
            <a:spAutoFit/>
          </a:bodyPr>
          <a:lstStyle/>
          <a:p>
            <a:r>
              <a:rPr lang="en-US" b="1" dirty="0" smtClean="0">
                <a:solidFill>
                  <a:srgbClr val="BA2A12"/>
                </a:solidFill>
              </a:rPr>
              <a:t>4-Sided Range </a:t>
            </a:r>
          </a:p>
          <a:p>
            <a:r>
              <a:rPr lang="en-US" b="1" dirty="0" smtClean="0">
                <a:solidFill>
                  <a:srgbClr val="BA2A12"/>
                </a:solidFill>
              </a:rPr>
              <a:t>Maxima Queries</a:t>
            </a:r>
            <a:endParaRPr lang="en-US" b="1" dirty="0">
              <a:solidFill>
                <a:srgbClr val="BA2A12"/>
              </a:solidFill>
            </a:endParaRPr>
          </a:p>
        </p:txBody>
      </p:sp>
    </p:spTree>
    <p:extLst>
      <p:ext uri="{BB962C8B-B14F-4D97-AF65-F5344CB8AC3E}">
        <p14:creationId xmlns="" xmlns:p14="http://schemas.microsoft.com/office/powerpoint/2010/main" val="23656859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500" fill="hold"/>
                                        <p:tgtEl>
                                          <p:spTgt spid="104"/>
                                        </p:tgtEl>
                                        <p:attrNameLst>
                                          <p:attrName>fillcolor</p:attrName>
                                        </p:attrNameLst>
                                      </p:cBhvr>
                                      <p:to>
                                        <a:srgbClr val="BA2A12"/>
                                      </p:to>
                                    </p:animClr>
                                    <p:set>
                                      <p:cBhvr>
                                        <p:cTn id="13" dur="500" fill="hold"/>
                                        <p:tgtEl>
                                          <p:spTgt spid="104"/>
                                        </p:tgtEl>
                                        <p:attrNameLst>
                                          <p:attrName>fill.type</p:attrName>
                                        </p:attrNameLst>
                                      </p:cBhvr>
                                      <p:to>
                                        <p:strVal val="solid"/>
                                      </p:to>
                                    </p:set>
                                    <p:set>
                                      <p:cBhvr>
                                        <p:cTn id="14" dur="500" fill="hold"/>
                                        <p:tgtEl>
                                          <p:spTgt spid="104"/>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mph" presetSubtype="2" fill="hold" nodeType="withEffect">
                                  <p:stCondLst>
                                    <p:cond delay="0"/>
                                  </p:stCondLst>
                                  <p:childTnLst>
                                    <p:animClr clrSpc="rgb" dir="cw">
                                      <p:cBhvr>
                                        <p:cTn id="20" dur="500" fill="hold"/>
                                        <p:tgtEl>
                                          <p:spTgt spid="79"/>
                                        </p:tgtEl>
                                        <p:attrNameLst>
                                          <p:attrName>fillcolor</p:attrName>
                                        </p:attrNameLst>
                                      </p:cBhvr>
                                      <p:to>
                                        <a:srgbClr val="BA2A12"/>
                                      </p:to>
                                    </p:animClr>
                                    <p:set>
                                      <p:cBhvr>
                                        <p:cTn id="21" dur="500" fill="hold"/>
                                        <p:tgtEl>
                                          <p:spTgt spid="79"/>
                                        </p:tgtEl>
                                        <p:attrNameLst>
                                          <p:attrName>fill.type</p:attrName>
                                        </p:attrNameLst>
                                      </p:cBhvr>
                                      <p:to>
                                        <p:strVal val="solid"/>
                                      </p:to>
                                    </p:set>
                                    <p:set>
                                      <p:cBhvr>
                                        <p:cTn id="22" dur="500" fill="hold"/>
                                        <p:tgtEl>
                                          <p:spTgt spid="79"/>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500" fill="hold"/>
                                        <p:tgtEl>
                                          <p:spTgt spid="81"/>
                                        </p:tgtEl>
                                        <p:attrNameLst>
                                          <p:attrName>fillcolor</p:attrName>
                                        </p:attrNameLst>
                                      </p:cBhvr>
                                      <p:to>
                                        <a:srgbClr val="BA2A12"/>
                                      </p:to>
                                    </p:animClr>
                                    <p:set>
                                      <p:cBhvr>
                                        <p:cTn id="25" dur="500" fill="hold"/>
                                        <p:tgtEl>
                                          <p:spTgt spid="81"/>
                                        </p:tgtEl>
                                        <p:attrNameLst>
                                          <p:attrName>fill.type</p:attrName>
                                        </p:attrNameLst>
                                      </p:cBhvr>
                                      <p:to>
                                        <p:strVal val="solid"/>
                                      </p:to>
                                    </p:set>
                                    <p:set>
                                      <p:cBhvr>
                                        <p:cTn id="26" dur="500" fill="hold"/>
                                        <p:tgtEl>
                                          <p:spTgt spid="81"/>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500" fill="hold"/>
                                        <p:tgtEl>
                                          <p:spTgt spid="83"/>
                                        </p:tgtEl>
                                        <p:attrNameLst>
                                          <p:attrName>fillcolor</p:attrName>
                                        </p:attrNameLst>
                                      </p:cBhvr>
                                      <p:to>
                                        <a:srgbClr val="BA2A12"/>
                                      </p:to>
                                    </p:animClr>
                                    <p:set>
                                      <p:cBhvr>
                                        <p:cTn id="29" dur="500" fill="hold"/>
                                        <p:tgtEl>
                                          <p:spTgt spid="83"/>
                                        </p:tgtEl>
                                        <p:attrNameLst>
                                          <p:attrName>fill.type</p:attrName>
                                        </p:attrNameLst>
                                      </p:cBhvr>
                                      <p:to>
                                        <p:strVal val="solid"/>
                                      </p:to>
                                    </p:set>
                                    <p:set>
                                      <p:cBhvr>
                                        <p:cTn id="30" dur="500" fill="hold"/>
                                        <p:tgtEl>
                                          <p:spTgt spid="83"/>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500" fill="hold"/>
                                        <p:tgtEl>
                                          <p:spTgt spid="88"/>
                                        </p:tgtEl>
                                        <p:attrNameLst>
                                          <p:attrName>fillcolor</p:attrName>
                                        </p:attrNameLst>
                                      </p:cBhvr>
                                      <p:to>
                                        <a:srgbClr val="BA2A12"/>
                                      </p:to>
                                    </p:animClr>
                                    <p:set>
                                      <p:cBhvr>
                                        <p:cTn id="33" dur="500" fill="hold"/>
                                        <p:tgtEl>
                                          <p:spTgt spid="88"/>
                                        </p:tgtEl>
                                        <p:attrNameLst>
                                          <p:attrName>fill.type</p:attrName>
                                        </p:attrNameLst>
                                      </p:cBhvr>
                                      <p:to>
                                        <p:strVal val="solid"/>
                                      </p:to>
                                    </p:set>
                                    <p:set>
                                      <p:cBhvr>
                                        <p:cTn id="34" dur="500" fill="hold"/>
                                        <p:tgtEl>
                                          <p:spTgt spid="88"/>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500" fill="hold"/>
                                        <p:tgtEl>
                                          <p:spTgt spid="84"/>
                                        </p:tgtEl>
                                        <p:attrNameLst>
                                          <p:attrName>fillcolor</p:attrName>
                                        </p:attrNameLst>
                                      </p:cBhvr>
                                      <p:to>
                                        <a:srgbClr val="BA2A12"/>
                                      </p:to>
                                    </p:animClr>
                                    <p:set>
                                      <p:cBhvr>
                                        <p:cTn id="37" dur="500" fill="hold"/>
                                        <p:tgtEl>
                                          <p:spTgt spid="84"/>
                                        </p:tgtEl>
                                        <p:attrNameLst>
                                          <p:attrName>fill.type</p:attrName>
                                        </p:attrNameLst>
                                      </p:cBhvr>
                                      <p:to>
                                        <p:strVal val="solid"/>
                                      </p:to>
                                    </p:set>
                                    <p:set>
                                      <p:cBhvr>
                                        <p:cTn id="38" dur="500" fill="hold"/>
                                        <p:tgtEl>
                                          <p:spTgt spid="84"/>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500" fill="hold"/>
                                        <p:tgtEl>
                                          <p:spTgt spid="85"/>
                                        </p:tgtEl>
                                        <p:attrNameLst>
                                          <p:attrName>fillcolor</p:attrName>
                                        </p:attrNameLst>
                                      </p:cBhvr>
                                      <p:to>
                                        <a:srgbClr val="BA2A12"/>
                                      </p:to>
                                    </p:animClr>
                                    <p:set>
                                      <p:cBhvr>
                                        <p:cTn id="41" dur="500" fill="hold"/>
                                        <p:tgtEl>
                                          <p:spTgt spid="85"/>
                                        </p:tgtEl>
                                        <p:attrNameLst>
                                          <p:attrName>fill.type</p:attrName>
                                        </p:attrNameLst>
                                      </p:cBhvr>
                                      <p:to>
                                        <p:strVal val="solid"/>
                                      </p:to>
                                    </p:set>
                                    <p:set>
                                      <p:cBhvr>
                                        <p:cTn id="42" dur="500" fill="hold"/>
                                        <p:tgtEl>
                                          <p:spTgt spid="85"/>
                                        </p:tgtEl>
                                        <p:attrNameLst>
                                          <p:attrName>fill.on</p:attrName>
                                        </p:attrNameLst>
                                      </p:cBhvr>
                                      <p:to>
                                        <p:strVal val="true"/>
                                      </p:to>
                                    </p:set>
                                  </p:childTnLst>
                                </p:cTn>
                              </p:par>
                              <p:par>
                                <p:cTn id="43" presetID="1" presetClass="emph" presetSubtype="2" fill="hold" nodeType="withEffect">
                                  <p:stCondLst>
                                    <p:cond delay="0"/>
                                  </p:stCondLst>
                                  <p:childTnLst>
                                    <p:animClr clrSpc="rgb" dir="cw">
                                      <p:cBhvr>
                                        <p:cTn id="44" dur="500" fill="hold"/>
                                        <p:tgtEl>
                                          <p:spTgt spid="86"/>
                                        </p:tgtEl>
                                        <p:attrNameLst>
                                          <p:attrName>fillcolor</p:attrName>
                                        </p:attrNameLst>
                                      </p:cBhvr>
                                      <p:to>
                                        <a:srgbClr val="BA2A12"/>
                                      </p:to>
                                    </p:animClr>
                                    <p:set>
                                      <p:cBhvr>
                                        <p:cTn id="45" dur="500" fill="hold"/>
                                        <p:tgtEl>
                                          <p:spTgt spid="86"/>
                                        </p:tgtEl>
                                        <p:attrNameLst>
                                          <p:attrName>fill.type</p:attrName>
                                        </p:attrNameLst>
                                      </p:cBhvr>
                                      <p:to>
                                        <p:strVal val="solid"/>
                                      </p:to>
                                    </p:set>
                                    <p:set>
                                      <p:cBhvr>
                                        <p:cTn id="46" dur="500" fill="hold"/>
                                        <p:tgtEl>
                                          <p:spTgt spid="86"/>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500" fill="hold"/>
                                        <p:tgtEl>
                                          <p:spTgt spid="87"/>
                                        </p:tgtEl>
                                        <p:attrNameLst>
                                          <p:attrName>fillcolor</p:attrName>
                                        </p:attrNameLst>
                                      </p:cBhvr>
                                      <p:to>
                                        <a:srgbClr val="BA2A12"/>
                                      </p:to>
                                    </p:animClr>
                                    <p:set>
                                      <p:cBhvr>
                                        <p:cTn id="49" dur="500" fill="hold"/>
                                        <p:tgtEl>
                                          <p:spTgt spid="87"/>
                                        </p:tgtEl>
                                        <p:attrNameLst>
                                          <p:attrName>fill.type</p:attrName>
                                        </p:attrNameLst>
                                      </p:cBhvr>
                                      <p:to>
                                        <p:strVal val="solid"/>
                                      </p:to>
                                    </p:set>
                                    <p:set>
                                      <p:cBhvr>
                                        <p:cTn id="50" dur="500" fill="hold"/>
                                        <p:tgtEl>
                                          <p:spTgt spid="87"/>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78"/>
                                        </p:tgtEl>
                                        <p:attrNameLst>
                                          <p:attrName>fillcolor</p:attrName>
                                        </p:attrNameLst>
                                      </p:cBhvr>
                                      <p:to>
                                        <a:srgbClr val="BA2A12"/>
                                      </p:to>
                                    </p:animClr>
                                    <p:set>
                                      <p:cBhvr>
                                        <p:cTn id="53" dur="500" fill="hold"/>
                                        <p:tgtEl>
                                          <p:spTgt spid="78"/>
                                        </p:tgtEl>
                                        <p:attrNameLst>
                                          <p:attrName>fill.type</p:attrName>
                                        </p:attrNameLst>
                                      </p:cBhvr>
                                      <p:to>
                                        <p:strVal val="solid"/>
                                      </p:to>
                                    </p:set>
                                    <p:set>
                                      <p:cBhvr>
                                        <p:cTn id="54" dur="500" fill="hold"/>
                                        <p:tgtEl>
                                          <p:spTgt spid="78"/>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500" fill="hold"/>
                                        <p:tgtEl>
                                          <p:spTgt spid="80"/>
                                        </p:tgtEl>
                                        <p:attrNameLst>
                                          <p:attrName>fillcolor</p:attrName>
                                        </p:attrNameLst>
                                      </p:cBhvr>
                                      <p:to>
                                        <a:srgbClr val="BA2A12"/>
                                      </p:to>
                                    </p:animClr>
                                    <p:set>
                                      <p:cBhvr>
                                        <p:cTn id="57" dur="500" fill="hold"/>
                                        <p:tgtEl>
                                          <p:spTgt spid="80"/>
                                        </p:tgtEl>
                                        <p:attrNameLst>
                                          <p:attrName>fill.type</p:attrName>
                                        </p:attrNameLst>
                                      </p:cBhvr>
                                      <p:to>
                                        <p:strVal val="solid"/>
                                      </p:to>
                                    </p:set>
                                    <p:set>
                                      <p:cBhvr>
                                        <p:cTn id="58" dur="500" fill="hold"/>
                                        <p:tgtEl>
                                          <p:spTgt spid="80"/>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500" fill="hold"/>
                                        <p:tgtEl>
                                          <p:spTgt spid="82"/>
                                        </p:tgtEl>
                                        <p:attrNameLst>
                                          <p:attrName>fillcolor</p:attrName>
                                        </p:attrNameLst>
                                      </p:cBhvr>
                                      <p:to>
                                        <a:srgbClr val="BA2A12"/>
                                      </p:to>
                                    </p:animClr>
                                    <p:set>
                                      <p:cBhvr>
                                        <p:cTn id="61" dur="500" fill="hold"/>
                                        <p:tgtEl>
                                          <p:spTgt spid="82"/>
                                        </p:tgtEl>
                                        <p:attrNameLst>
                                          <p:attrName>fill.type</p:attrName>
                                        </p:attrNameLst>
                                      </p:cBhvr>
                                      <p:to>
                                        <p:strVal val="solid"/>
                                      </p:to>
                                    </p:set>
                                    <p:set>
                                      <p:cBhvr>
                                        <p:cTn id="62" dur="500" fill="hold"/>
                                        <p:tgtEl>
                                          <p:spTgt spid="82"/>
                                        </p:tgtEl>
                                        <p:attrNameLst>
                                          <p:attrName>fill.on</p:attrName>
                                        </p:attrNameLst>
                                      </p:cBhvr>
                                      <p:to>
                                        <p:strVal val="true"/>
                                      </p:to>
                                    </p:set>
                                  </p:childTnLst>
                                </p:cTn>
                              </p:par>
                              <p:par>
                                <p:cTn id="63" presetID="1" presetClass="entr" presetSubtype="0" fill="hold" grpId="0" nodeType="withEffect">
                                  <p:stCondLst>
                                    <p:cond delay="0"/>
                                  </p:stCondLst>
                                  <p:childTnLst>
                                    <p:set>
                                      <p:cBhvr>
                                        <p:cTn id="64" dur="1" fill="hold">
                                          <p:stCondLst>
                                            <p:cond delay="0"/>
                                          </p:stCondLst>
                                        </p:cTn>
                                        <p:tgtEl>
                                          <p:spTgt spid="11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9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0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07" grpId="0" animBg="1"/>
      <p:bldP spid="108" grpId="0" animBg="1"/>
      <p:bldP spid="114"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bwMode="auto">
          <a:xfrm>
            <a:off x="4436271" y="1628800"/>
            <a:ext cx="2088232" cy="1872208"/>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2" name="Rectangle 51"/>
          <p:cNvSpPr/>
          <p:nvPr/>
        </p:nvSpPr>
        <p:spPr bwMode="auto">
          <a:xfrm>
            <a:off x="4436270" y="1628800"/>
            <a:ext cx="3001005" cy="1872208"/>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5" name="Rectangle 44"/>
          <p:cNvSpPr/>
          <p:nvPr/>
        </p:nvSpPr>
        <p:spPr bwMode="auto">
          <a:xfrm>
            <a:off x="4436271" y="1628800"/>
            <a:ext cx="3001005" cy="4032448"/>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9" name="Rectangle 48"/>
          <p:cNvSpPr/>
          <p:nvPr/>
        </p:nvSpPr>
        <p:spPr bwMode="auto">
          <a:xfrm>
            <a:off x="4460164" y="2148559"/>
            <a:ext cx="2069617" cy="1351966"/>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p:txBody>
          <a:bodyPr/>
          <a:lstStyle/>
          <a:p>
            <a:r>
              <a:rPr lang="en-US" dirty="0" smtClean="0"/>
              <a:t>Orthogonal Range Queries</a:t>
            </a:r>
            <a:endParaRPr lang="en-US" dirty="0"/>
          </a:p>
        </p:txBody>
      </p:sp>
      <p:sp>
        <p:nvSpPr>
          <p:cNvPr id="4" name="Oval 3"/>
          <p:cNvSpPr/>
          <p:nvPr/>
        </p:nvSpPr>
        <p:spPr bwMode="auto">
          <a:xfrm>
            <a:off x="3449426" y="181741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Oval 4"/>
          <p:cNvSpPr/>
          <p:nvPr/>
        </p:nvSpPr>
        <p:spPr bwMode="auto">
          <a:xfrm>
            <a:off x="2585330" y="217745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 name="Oval 5"/>
          <p:cNvSpPr/>
          <p:nvPr/>
        </p:nvSpPr>
        <p:spPr bwMode="auto">
          <a:xfrm>
            <a:off x="3692860" y="224946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 name="Oval 6"/>
          <p:cNvSpPr/>
          <p:nvPr/>
        </p:nvSpPr>
        <p:spPr bwMode="auto">
          <a:xfrm>
            <a:off x="3474578" y="3795166"/>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 name="Oval 7"/>
          <p:cNvSpPr/>
          <p:nvPr/>
        </p:nvSpPr>
        <p:spPr bwMode="auto">
          <a:xfrm>
            <a:off x="2873362" y="425730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Oval 8"/>
          <p:cNvSpPr/>
          <p:nvPr/>
        </p:nvSpPr>
        <p:spPr bwMode="auto">
          <a:xfrm>
            <a:off x="3764868" y="469773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 name="Oval 9"/>
          <p:cNvSpPr/>
          <p:nvPr/>
        </p:nvSpPr>
        <p:spPr bwMode="auto">
          <a:xfrm>
            <a:off x="3161394" y="296954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Oval 10"/>
          <p:cNvSpPr/>
          <p:nvPr/>
        </p:nvSpPr>
        <p:spPr bwMode="auto">
          <a:xfrm>
            <a:off x="4111588" y="288421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 name="Oval 11"/>
          <p:cNvSpPr/>
          <p:nvPr/>
        </p:nvSpPr>
        <p:spPr bwMode="auto">
          <a:xfrm>
            <a:off x="3792278" y="361761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 name="Oval 12"/>
          <p:cNvSpPr/>
          <p:nvPr/>
        </p:nvSpPr>
        <p:spPr bwMode="auto">
          <a:xfrm>
            <a:off x="4916365" y="4625726"/>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 name="Oval 13"/>
          <p:cNvSpPr/>
          <p:nvPr/>
        </p:nvSpPr>
        <p:spPr bwMode="auto">
          <a:xfrm>
            <a:off x="4268924" y="410490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Oval 14"/>
          <p:cNvSpPr/>
          <p:nvPr/>
        </p:nvSpPr>
        <p:spPr bwMode="auto">
          <a:xfrm>
            <a:off x="5696621" y="4329310"/>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 name="Oval 15"/>
          <p:cNvSpPr/>
          <p:nvPr/>
        </p:nvSpPr>
        <p:spPr bwMode="auto">
          <a:xfrm>
            <a:off x="7001149" y="4841750"/>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Oval 16"/>
          <p:cNvSpPr/>
          <p:nvPr/>
        </p:nvSpPr>
        <p:spPr bwMode="auto">
          <a:xfrm>
            <a:off x="6209061" y="1961430"/>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 name="Oval 17"/>
          <p:cNvSpPr/>
          <p:nvPr/>
        </p:nvSpPr>
        <p:spPr bwMode="auto">
          <a:xfrm>
            <a:off x="4508279" y="1961430"/>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Oval 18"/>
          <p:cNvSpPr/>
          <p:nvPr/>
        </p:nvSpPr>
        <p:spPr bwMode="auto">
          <a:xfrm>
            <a:off x="5488981" y="253749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 name="Oval 19"/>
          <p:cNvSpPr/>
          <p:nvPr/>
        </p:nvSpPr>
        <p:spPr bwMode="auto">
          <a:xfrm>
            <a:off x="6164463" y="476974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 name="Oval 20"/>
          <p:cNvSpPr/>
          <p:nvPr/>
        </p:nvSpPr>
        <p:spPr bwMode="auto">
          <a:xfrm>
            <a:off x="6607573" y="2863998"/>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 name="Oval 21"/>
          <p:cNvSpPr/>
          <p:nvPr/>
        </p:nvSpPr>
        <p:spPr bwMode="auto">
          <a:xfrm>
            <a:off x="6188845" y="335699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3" name="Oval 22"/>
          <p:cNvSpPr/>
          <p:nvPr/>
        </p:nvSpPr>
        <p:spPr bwMode="auto">
          <a:xfrm>
            <a:off x="7149244" y="2204864"/>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4" name="Oval 23"/>
          <p:cNvSpPr/>
          <p:nvPr/>
        </p:nvSpPr>
        <p:spPr bwMode="auto">
          <a:xfrm>
            <a:off x="7073157" y="3833638"/>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Oval 24"/>
          <p:cNvSpPr/>
          <p:nvPr/>
        </p:nvSpPr>
        <p:spPr bwMode="auto">
          <a:xfrm>
            <a:off x="7293260" y="3140968"/>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3" name="Group 37"/>
          <p:cNvGrpSpPr/>
          <p:nvPr/>
        </p:nvGrpSpPr>
        <p:grpSpPr>
          <a:xfrm>
            <a:off x="2396716" y="1628800"/>
            <a:ext cx="5040560" cy="3772304"/>
            <a:chOff x="1699018" y="1284199"/>
            <a:chExt cx="6062295" cy="4089018"/>
          </a:xfrm>
        </p:grpSpPr>
        <p:cxnSp>
          <p:nvCxnSpPr>
            <p:cNvPr id="26" name="Straight Arrow Connector 25"/>
            <p:cNvCxnSpPr/>
            <p:nvPr/>
          </p:nvCxnSpPr>
          <p:spPr bwMode="auto">
            <a:xfrm flipH="1" flipV="1">
              <a:off x="1699018" y="1284199"/>
              <a:ext cx="13623" cy="4089018"/>
            </a:xfrm>
            <a:prstGeom prst="straightConnector1">
              <a:avLst/>
            </a:prstGeom>
            <a:noFill/>
            <a:ln w="38100"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1712641" y="5373216"/>
              <a:ext cx="6048672" cy="0"/>
            </a:xfrm>
            <a:prstGeom prst="straightConnector1">
              <a:avLst/>
            </a:prstGeom>
            <a:noFill/>
            <a:ln w="38100" cap="flat" cmpd="sng" algn="ctr">
              <a:solidFill>
                <a:schemeClr val="tx1"/>
              </a:solidFill>
              <a:prstDash val="solid"/>
              <a:round/>
              <a:headEnd type="none" w="med" len="med"/>
              <a:tailEnd type="triangle"/>
            </a:ln>
            <a:effectLst/>
          </p:spPr>
        </p:cxnSp>
      </p:grpSp>
      <p:sp>
        <p:nvSpPr>
          <p:cNvPr id="39" name="Oval 38"/>
          <p:cNvSpPr/>
          <p:nvPr/>
        </p:nvSpPr>
        <p:spPr bwMode="auto">
          <a:xfrm>
            <a:off x="4724303" y="3329582"/>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0" name="Oval 39"/>
          <p:cNvSpPr/>
          <p:nvPr/>
        </p:nvSpPr>
        <p:spPr bwMode="auto">
          <a:xfrm>
            <a:off x="5588399" y="1673398"/>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1" name="Oval 40"/>
          <p:cNvSpPr/>
          <p:nvPr/>
        </p:nvSpPr>
        <p:spPr bwMode="auto">
          <a:xfrm>
            <a:off x="4965479" y="2418630"/>
            <a:ext cx="99418" cy="9941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3" name="Straight Connector 42"/>
          <p:cNvCxnSpPr/>
          <p:nvPr/>
        </p:nvCxnSpPr>
        <p:spPr bwMode="auto">
          <a:xfrm flipV="1">
            <a:off x="4436271" y="1628800"/>
            <a:ext cx="0" cy="4032448"/>
          </a:xfrm>
          <a:prstGeom prst="line">
            <a:avLst/>
          </a:prstGeom>
          <a:noFill/>
          <a:ln w="25400" cap="flat" cmpd="sng" algn="ctr">
            <a:solidFill>
              <a:schemeClr val="tx1"/>
            </a:solidFill>
            <a:prstDash val="sysDash"/>
            <a:round/>
            <a:headEnd type="none" w="med" len="med"/>
            <a:tailEnd type="none" w="med" len="med"/>
          </a:ln>
          <a:effectLst/>
        </p:spPr>
      </p:cxnSp>
      <p:sp>
        <p:nvSpPr>
          <p:cNvPr id="46" name="TextBox 45"/>
          <p:cNvSpPr txBox="1"/>
          <p:nvPr/>
        </p:nvSpPr>
        <p:spPr>
          <a:xfrm>
            <a:off x="4271912" y="5574722"/>
            <a:ext cx="369012" cy="338554"/>
          </a:xfrm>
          <a:prstGeom prst="rect">
            <a:avLst/>
          </a:prstGeom>
          <a:noFill/>
        </p:spPr>
        <p:txBody>
          <a:bodyPr wrap="none" rtlCol="0">
            <a:spAutoFit/>
          </a:bodyPr>
          <a:lstStyle/>
          <a:p>
            <a:r>
              <a:rPr lang="en-US" sz="1600" b="1" i="1" dirty="0" smtClean="0"/>
              <a:t>x</a:t>
            </a:r>
            <a:r>
              <a:rPr lang="en-US" sz="1600" b="1" i="1" baseline="-25000" dirty="0" smtClean="0"/>
              <a:t>l</a:t>
            </a:r>
            <a:endParaRPr lang="en-US" sz="1600" b="1" i="1" baseline="-25000" dirty="0"/>
          </a:p>
        </p:txBody>
      </p:sp>
      <p:cxnSp>
        <p:nvCxnSpPr>
          <p:cNvPr id="53" name="Straight Connector 52"/>
          <p:cNvCxnSpPr/>
          <p:nvPr/>
        </p:nvCxnSpPr>
        <p:spPr bwMode="auto">
          <a:xfrm flipH="1">
            <a:off x="2396716" y="3513708"/>
            <a:ext cx="5040560" cy="0"/>
          </a:xfrm>
          <a:prstGeom prst="line">
            <a:avLst/>
          </a:prstGeom>
          <a:noFill/>
          <a:ln w="25400" cap="flat" cmpd="sng" algn="ctr">
            <a:solidFill>
              <a:schemeClr val="tx1"/>
            </a:solidFill>
            <a:prstDash val="sysDash"/>
            <a:round/>
            <a:headEnd type="none" w="med" len="med"/>
            <a:tailEnd type="none" w="med" len="med"/>
          </a:ln>
          <a:effectLst/>
        </p:spPr>
      </p:cxnSp>
      <p:sp>
        <p:nvSpPr>
          <p:cNvPr id="56" name="TextBox 55"/>
          <p:cNvSpPr txBox="1"/>
          <p:nvPr/>
        </p:nvSpPr>
        <p:spPr>
          <a:xfrm>
            <a:off x="1991928" y="3323404"/>
            <a:ext cx="413896" cy="338554"/>
          </a:xfrm>
          <a:prstGeom prst="rect">
            <a:avLst/>
          </a:prstGeom>
          <a:noFill/>
        </p:spPr>
        <p:txBody>
          <a:bodyPr wrap="none" rtlCol="0">
            <a:spAutoFit/>
          </a:bodyPr>
          <a:lstStyle/>
          <a:p>
            <a:r>
              <a:rPr lang="da-DK" sz="1600" b="1" i="1" dirty="0" err="1" smtClean="0"/>
              <a:t>y</a:t>
            </a:r>
            <a:r>
              <a:rPr lang="da-DK" sz="1600" b="1" i="1" baseline="-25000" dirty="0" err="1" smtClean="0"/>
              <a:t>b</a:t>
            </a:r>
            <a:endParaRPr lang="en-US" sz="1600" b="1" i="1" baseline="-25000" dirty="0"/>
          </a:p>
        </p:txBody>
      </p:sp>
      <p:cxnSp>
        <p:nvCxnSpPr>
          <p:cNvPr id="57" name="Straight Connector 56"/>
          <p:cNvCxnSpPr/>
          <p:nvPr/>
        </p:nvCxnSpPr>
        <p:spPr bwMode="auto">
          <a:xfrm flipV="1">
            <a:off x="6547834" y="1628800"/>
            <a:ext cx="0" cy="4032448"/>
          </a:xfrm>
          <a:prstGeom prst="line">
            <a:avLst/>
          </a:prstGeom>
          <a:noFill/>
          <a:ln w="25400" cap="flat" cmpd="sng" algn="ctr">
            <a:solidFill>
              <a:schemeClr val="tx1"/>
            </a:solidFill>
            <a:prstDash val="sysDash"/>
            <a:round/>
            <a:headEnd type="none" w="med" len="med"/>
            <a:tailEnd type="none" w="med" len="med"/>
          </a:ln>
          <a:effectLst/>
        </p:spPr>
      </p:cxnSp>
      <p:cxnSp>
        <p:nvCxnSpPr>
          <p:cNvPr id="47" name="Straight Connector 46"/>
          <p:cNvCxnSpPr/>
          <p:nvPr/>
        </p:nvCxnSpPr>
        <p:spPr bwMode="auto">
          <a:xfrm flipH="1">
            <a:off x="2396716" y="2132856"/>
            <a:ext cx="5040560" cy="0"/>
          </a:xfrm>
          <a:prstGeom prst="line">
            <a:avLst/>
          </a:prstGeom>
          <a:noFill/>
          <a:ln w="25400" cap="flat" cmpd="sng" algn="ctr">
            <a:solidFill>
              <a:schemeClr val="tx1"/>
            </a:solidFill>
            <a:prstDash val="sysDash"/>
            <a:round/>
            <a:headEnd type="none" w="med" len="med"/>
            <a:tailEnd type="none" w="med" len="med"/>
          </a:ln>
          <a:effectLst/>
        </p:spPr>
      </p:cxnSp>
      <p:sp>
        <p:nvSpPr>
          <p:cNvPr id="54" name="TextBox 53"/>
          <p:cNvSpPr txBox="1"/>
          <p:nvPr/>
        </p:nvSpPr>
        <p:spPr>
          <a:xfrm>
            <a:off x="6396148" y="5589240"/>
            <a:ext cx="389850" cy="338554"/>
          </a:xfrm>
          <a:prstGeom prst="rect">
            <a:avLst/>
          </a:prstGeom>
          <a:noFill/>
        </p:spPr>
        <p:txBody>
          <a:bodyPr wrap="none" rtlCol="0">
            <a:spAutoFit/>
          </a:bodyPr>
          <a:lstStyle/>
          <a:p>
            <a:r>
              <a:rPr lang="en-US" sz="1600" b="1" i="1" dirty="0" err="1" smtClean="0"/>
              <a:t>x</a:t>
            </a:r>
            <a:r>
              <a:rPr lang="en-US" sz="1600" b="1" i="1" baseline="-25000" dirty="0" err="1" smtClean="0"/>
              <a:t>r</a:t>
            </a:r>
            <a:endParaRPr lang="en-US" sz="1600" b="1" i="1" baseline="-25000" dirty="0"/>
          </a:p>
        </p:txBody>
      </p:sp>
      <p:sp>
        <p:nvSpPr>
          <p:cNvPr id="55" name="TextBox 54"/>
          <p:cNvSpPr txBox="1"/>
          <p:nvPr/>
        </p:nvSpPr>
        <p:spPr>
          <a:xfrm>
            <a:off x="2003660" y="1938318"/>
            <a:ext cx="380232" cy="338554"/>
          </a:xfrm>
          <a:prstGeom prst="rect">
            <a:avLst/>
          </a:prstGeom>
          <a:noFill/>
        </p:spPr>
        <p:txBody>
          <a:bodyPr wrap="none" rtlCol="0">
            <a:spAutoFit/>
          </a:bodyPr>
          <a:lstStyle/>
          <a:p>
            <a:r>
              <a:rPr lang="da-DK" sz="1600" b="1" i="1" dirty="0" smtClean="0"/>
              <a:t>y</a:t>
            </a:r>
            <a:r>
              <a:rPr lang="da-DK" sz="1600" b="1" i="1" baseline="-25000" dirty="0" smtClean="0"/>
              <a:t>t</a:t>
            </a:r>
            <a:endParaRPr lang="en-US" sz="1600" b="1" i="1" baseline="-25000" dirty="0"/>
          </a:p>
        </p:txBody>
      </p:sp>
    </p:spTree>
    <p:extLst>
      <p:ext uri="{BB962C8B-B14F-4D97-AF65-F5344CB8AC3E}">
        <p14:creationId xmlns="" xmlns:p14="http://schemas.microsoft.com/office/powerpoint/2010/main" val="1674005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5"/>
                                        </p:tgtEl>
                                        <p:attrNameLst>
                                          <p:attrName>fillcolor</p:attrName>
                                        </p:attrNameLst>
                                      </p:cBhvr>
                                      <p:to>
                                        <a:srgbClr val="990410"/>
                                      </p:to>
                                    </p:animClr>
                                    <p:set>
                                      <p:cBhvr>
                                        <p:cTn id="7" dur="500" fill="hold"/>
                                        <p:tgtEl>
                                          <p:spTgt spid="15"/>
                                        </p:tgtEl>
                                        <p:attrNameLst>
                                          <p:attrName>fill.type</p:attrName>
                                        </p:attrNameLst>
                                      </p:cBhvr>
                                      <p:to>
                                        <p:strVal val="solid"/>
                                      </p:to>
                                    </p:set>
                                    <p:set>
                                      <p:cBhvr>
                                        <p:cTn id="8" dur="500" fill="hold"/>
                                        <p:tgtEl>
                                          <p:spTgt spid="15"/>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16"/>
                                        </p:tgtEl>
                                        <p:attrNameLst>
                                          <p:attrName>fillcolor</p:attrName>
                                        </p:attrNameLst>
                                      </p:cBhvr>
                                      <p:to>
                                        <a:srgbClr val="990410"/>
                                      </p:to>
                                    </p:animClr>
                                    <p:set>
                                      <p:cBhvr>
                                        <p:cTn id="11" dur="500" fill="hold"/>
                                        <p:tgtEl>
                                          <p:spTgt spid="16"/>
                                        </p:tgtEl>
                                        <p:attrNameLst>
                                          <p:attrName>fill.type</p:attrName>
                                        </p:attrNameLst>
                                      </p:cBhvr>
                                      <p:to>
                                        <p:strVal val="solid"/>
                                      </p:to>
                                    </p:set>
                                    <p:set>
                                      <p:cBhvr>
                                        <p:cTn id="12" dur="500" fill="hold"/>
                                        <p:tgtEl>
                                          <p:spTgt spid="16"/>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17"/>
                                        </p:tgtEl>
                                        <p:attrNameLst>
                                          <p:attrName>fillcolor</p:attrName>
                                        </p:attrNameLst>
                                      </p:cBhvr>
                                      <p:to>
                                        <a:srgbClr val="990410"/>
                                      </p:to>
                                    </p:animClr>
                                    <p:set>
                                      <p:cBhvr>
                                        <p:cTn id="15" dur="500" fill="hold"/>
                                        <p:tgtEl>
                                          <p:spTgt spid="17"/>
                                        </p:tgtEl>
                                        <p:attrNameLst>
                                          <p:attrName>fill.type</p:attrName>
                                        </p:attrNameLst>
                                      </p:cBhvr>
                                      <p:to>
                                        <p:strVal val="solid"/>
                                      </p:to>
                                    </p:set>
                                    <p:set>
                                      <p:cBhvr>
                                        <p:cTn id="16" dur="500" fill="hold"/>
                                        <p:tgtEl>
                                          <p:spTgt spid="17"/>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20"/>
                                        </p:tgtEl>
                                        <p:attrNameLst>
                                          <p:attrName>fillcolor</p:attrName>
                                        </p:attrNameLst>
                                      </p:cBhvr>
                                      <p:to>
                                        <a:srgbClr val="990410"/>
                                      </p:to>
                                    </p:animClr>
                                    <p:set>
                                      <p:cBhvr>
                                        <p:cTn id="19" dur="500" fill="hold"/>
                                        <p:tgtEl>
                                          <p:spTgt spid="20"/>
                                        </p:tgtEl>
                                        <p:attrNameLst>
                                          <p:attrName>fill.type</p:attrName>
                                        </p:attrNameLst>
                                      </p:cBhvr>
                                      <p:to>
                                        <p:strVal val="solid"/>
                                      </p:to>
                                    </p:set>
                                    <p:set>
                                      <p:cBhvr>
                                        <p:cTn id="20" dur="500" fill="hold"/>
                                        <p:tgtEl>
                                          <p:spTgt spid="20"/>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500" fill="hold"/>
                                        <p:tgtEl>
                                          <p:spTgt spid="21"/>
                                        </p:tgtEl>
                                        <p:attrNameLst>
                                          <p:attrName>fillcolor</p:attrName>
                                        </p:attrNameLst>
                                      </p:cBhvr>
                                      <p:to>
                                        <a:srgbClr val="990410"/>
                                      </p:to>
                                    </p:animClr>
                                    <p:set>
                                      <p:cBhvr>
                                        <p:cTn id="23" dur="500" fill="hold"/>
                                        <p:tgtEl>
                                          <p:spTgt spid="21"/>
                                        </p:tgtEl>
                                        <p:attrNameLst>
                                          <p:attrName>fill.type</p:attrName>
                                        </p:attrNameLst>
                                      </p:cBhvr>
                                      <p:to>
                                        <p:strVal val="solid"/>
                                      </p:to>
                                    </p:set>
                                    <p:set>
                                      <p:cBhvr>
                                        <p:cTn id="24" dur="500" fill="hold"/>
                                        <p:tgtEl>
                                          <p:spTgt spid="21"/>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500" fill="hold"/>
                                        <p:tgtEl>
                                          <p:spTgt spid="22"/>
                                        </p:tgtEl>
                                        <p:attrNameLst>
                                          <p:attrName>fillcolor</p:attrName>
                                        </p:attrNameLst>
                                      </p:cBhvr>
                                      <p:to>
                                        <a:srgbClr val="990410"/>
                                      </p:to>
                                    </p:animClr>
                                    <p:set>
                                      <p:cBhvr>
                                        <p:cTn id="27" dur="500" fill="hold"/>
                                        <p:tgtEl>
                                          <p:spTgt spid="22"/>
                                        </p:tgtEl>
                                        <p:attrNameLst>
                                          <p:attrName>fill.type</p:attrName>
                                        </p:attrNameLst>
                                      </p:cBhvr>
                                      <p:to>
                                        <p:strVal val="solid"/>
                                      </p:to>
                                    </p:set>
                                    <p:set>
                                      <p:cBhvr>
                                        <p:cTn id="28" dur="500" fill="hold"/>
                                        <p:tgtEl>
                                          <p:spTgt spid="22"/>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500" fill="hold"/>
                                        <p:tgtEl>
                                          <p:spTgt spid="23"/>
                                        </p:tgtEl>
                                        <p:attrNameLst>
                                          <p:attrName>fillcolor</p:attrName>
                                        </p:attrNameLst>
                                      </p:cBhvr>
                                      <p:to>
                                        <a:srgbClr val="990410"/>
                                      </p:to>
                                    </p:animClr>
                                    <p:set>
                                      <p:cBhvr>
                                        <p:cTn id="31" dur="500" fill="hold"/>
                                        <p:tgtEl>
                                          <p:spTgt spid="23"/>
                                        </p:tgtEl>
                                        <p:attrNameLst>
                                          <p:attrName>fill.type</p:attrName>
                                        </p:attrNameLst>
                                      </p:cBhvr>
                                      <p:to>
                                        <p:strVal val="solid"/>
                                      </p:to>
                                    </p:set>
                                    <p:set>
                                      <p:cBhvr>
                                        <p:cTn id="32" dur="500" fill="hold"/>
                                        <p:tgtEl>
                                          <p:spTgt spid="23"/>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500" fill="hold"/>
                                        <p:tgtEl>
                                          <p:spTgt spid="24"/>
                                        </p:tgtEl>
                                        <p:attrNameLst>
                                          <p:attrName>fillcolor</p:attrName>
                                        </p:attrNameLst>
                                      </p:cBhvr>
                                      <p:to>
                                        <a:srgbClr val="990410"/>
                                      </p:to>
                                    </p:animClr>
                                    <p:set>
                                      <p:cBhvr>
                                        <p:cTn id="35" dur="500" fill="hold"/>
                                        <p:tgtEl>
                                          <p:spTgt spid="24"/>
                                        </p:tgtEl>
                                        <p:attrNameLst>
                                          <p:attrName>fill.type</p:attrName>
                                        </p:attrNameLst>
                                      </p:cBhvr>
                                      <p:to>
                                        <p:strVal val="solid"/>
                                      </p:to>
                                    </p:set>
                                    <p:set>
                                      <p:cBhvr>
                                        <p:cTn id="36" dur="500" fill="hold"/>
                                        <p:tgtEl>
                                          <p:spTgt spid="24"/>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500" fill="hold"/>
                                        <p:tgtEl>
                                          <p:spTgt spid="25"/>
                                        </p:tgtEl>
                                        <p:attrNameLst>
                                          <p:attrName>fillcolor</p:attrName>
                                        </p:attrNameLst>
                                      </p:cBhvr>
                                      <p:to>
                                        <a:srgbClr val="990410"/>
                                      </p:to>
                                    </p:animClr>
                                    <p:set>
                                      <p:cBhvr>
                                        <p:cTn id="39" dur="500" fill="hold"/>
                                        <p:tgtEl>
                                          <p:spTgt spid="25"/>
                                        </p:tgtEl>
                                        <p:attrNameLst>
                                          <p:attrName>fill.type</p:attrName>
                                        </p:attrNameLst>
                                      </p:cBhvr>
                                      <p:to>
                                        <p:strVal val="solid"/>
                                      </p:to>
                                    </p:set>
                                    <p:set>
                                      <p:cBhvr>
                                        <p:cTn id="40" dur="500" fill="hold"/>
                                        <p:tgtEl>
                                          <p:spTgt spid="25"/>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500" fill="hold"/>
                                        <p:tgtEl>
                                          <p:spTgt spid="40"/>
                                        </p:tgtEl>
                                        <p:attrNameLst>
                                          <p:attrName>fillcolor</p:attrName>
                                        </p:attrNameLst>
                                      </p:cBhvr>
                                      <p:to>
                                        <a:srgbClr val="990410"/>
                                      </p:to>
                                    </p:animClr>
                                    <p:set>
                                      <p:cBhvr>
                                        <p:cTn id="43" dur="500" fill="hold"/>
                                        <p:tgtEl>
                                          <p:spTgt spid="40"/>
                                        </p:tgtEl>
                                        <p:attrNameLst>
                                          <p:attrName>fill.type</p:attrName>
                                        </p:attrNameLst>
                                      </p:cBhvr>
                                      <p:to>
                                        <p:strVal val="solid"/>
                                      </p:to>
                                    </p:set>
                                    <p:set>
                                      <p:cBhvr>
                                        <p:cTn id="44" dur="500" fill="hold"/>
                                        <p:tgtEl>
                                          <p:spTgt spid="40"/>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500" fill="hold"/>
                                        <p:tgtEl>
                                          <p:spTgt spid="19"/>
                                        </p:tgtEl>
                                        <p:attrNameLst>
                                          <p:attrName>fillcolor</p:attrName>
                                        </p:attrNameLst>
                                      </p:cBhvr>
                                      <p:to>
                                        <a:srgbClr val="990410"/>
                                      </p:to>
                                    </p:animClr>
                                    <p:set>
                                      <p:cBhvr>
                                        <p:cTn id="47" dur="500" fill="hold"/>
                                        <p:tgtEl>
                                          <p:spTgt spid="19"/>
                                        </p:tgtEl>
                                        <p:attrNameLst>
                                          <p:attrName>fill.type</p:attrName>
                                        </p:attrNameLst>
                                      </p:cBhvr>
                                      <p:to>
                                        <p:strVal val="solid"/>
                                      </p:to>
                                    </p:set>
                                    <p:set>
                                      <p:cBhvr>
                                        <p:cTn id="48" dur="500" fill="hold"/>
                                        <p:tgtEl>
                                          <p:spTgt spid="19"/>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18"/>
                                        </p:tgtEl>
                                        <p:attrNameLst>
                                          <p:attrName>fillcolor</p:attrName>
                                        </p:attrNameLst>
                                      </p:cBhvr>
                                      <p:to>
                                        <a:srgbClr val="990410"/>
                                      </p:to>
                                    </p:animClr>
                                    <p:set>
                                      <p:cBhvr>
                                        <p:cTn id="51" dur="500" fill="hold"/>
                                        <p:tgtEl>
                                          <p:spTgt spid="18"/>
                                        </p:tgtEl>
                                        <p:attrNameLst>
                                          <p:attrName>fill.type</p:attrName>
                                        </p:attrNameLst>
                                      </p:cBhvr>
                                      <p:to>
                                        <p:strVal val="solid"/>
                                      </p:to>
                                    </p:set>
                                    <p:set>
                                      <p:cBhvr>
                                        <p:cTn id="52" dur="500" fill="hold"/>
                                        <p:tgtEl>
                                          <p:spTgt spid="18"/>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500" fill="hold"/>
                                        <p:tgtEl>
                                          <p:spTgt spid="41"/>
                                        </p:tgtEl>
                                        <p:attrNameLst>
                                          <p:attrName>fillcolor</p:attrName>
                                        </p:attrNameLst>
                                      </p:cBhvr>
                                      <p:to>
                                        <a:srgbClr val="990410"/>
                                      </p:to>
                                    </p:animClr>
                                    <p:set>
                                      <p:cBhvr>
                                        <p:cTn id="55" dur="500" fill="hold"/>
                                        <p:tgtEl>
                                          <p:spTgt spid="41"/>
                                        </p:tgtEl>
                                        <p:attrNameLst>
                                          <p:attrName>fill.type</p:attrName>
                                        </p:attrNameLst>
                                      </p:cBhvr>
                                      <p:to>
                                        <p:strVal val="solid"/>
                                      </p:to>
                                    </p:set>
                                    <p:set>
                                      <p:cBhvr>
                                        <p:cTn id="56" dur="500" fill="hold"/>
                                        <p:tgtEl>
                                          <p:spTgt spid="41"/>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500" fill="hold"/>
                                        <p:tgtEl>
                                          <p:spTgt spid="39"/>
                                        </p:tgtEl>
                                        <p:attrNameLst>
                                          <p:attrName>fillcolor</p:attrName>
                                        </p:attrNameLst>
                                      </p:cBhvr>
                                      <p:to>
                                        <a:srgbClr val="990410"/>
                                      </p:to>
                                    </p:animClr>
                                    <p:set>
                                      <p:cBhvr>
                                        <p:cTn id="59" dur="500" fill="hold"/>
                                        <p:tgtEl>
                                          <p:spTgt spid="39"/>
                                        </p:tgtEl>
                                        <p:attrNameLst>
                                          <p:attrName>fill.type</p:attrName>
                                        </p:attrNameLst>
                                      </p:cBhvr>
                                      <p:to>
                                        <p:strVal val="solid"/>
                                      </p:to>
                                    </p:set>
                                    <p:set>
                                      <p:cBhvr>
                                        <p:cTn id="60" dur="500" fill="hold"/>
                                        <p:tgtEl>
                                          <p:spTgt spid="39"/>
                                        </p:tgtEl>
                                        <p:attrNameLst>
                                          <p:attrName>fill.on</p:attrName>
                                        </p:attrNameLst>
                                      </p:cBhvr>
                                      <p:to>
                                        <p:strVal val="true"/>
                                      </p:to>
                                    </p:set>
                                  </p:childTnLst>
                                </p:cTn>
                              </p:par>
                              <p:par>
                                <p:cTn id="61" presetID="1" presetClass="emph" presetSubtype="2" fill="hold" nodeType="withEffect">
                                  <p:stCondLst>
                                    <p:cond delay="0"/>
                                  </p:stCondLst>
                                  <p:childTnLst>
                                    <p:animClr clrSpc="rgb" dir="cw">
                                      <p:cBhvr>
                                        <p:cTn id="62" dur="500" fill="hold"/>
                                        <p:tgtEl>
                                          <p:spTgt spid="13"/>
                                        </p:tgtEl>
                                        <p:attrNameLst>
                                          <p:attrName>fillcolor</p:attrName>
                                        </p:attrNameLst>
                                      </p:cBhvr>
                                      <p:to>
                                        <a:srgbClr val="990410"/>
                                      </p:to>
                                    </p:animClr>
                                    <p:set>
                                      <p:cBhvr>
                                        <p:cTn id="63" dur="500" fill="hold"/>
                                        <p:tgtEl>
                                          <p:spTgt spid="13"/>
                                        </p:tgtEl>
                                        <p:attrNameLst>
                                          <p:attrName>fill.type</p:attrName>
                                        </p:attrNameLst>
                                      </p:cBhvr>
                                      <p:to>
                                        <p:strVal val="solid"/>
                                      </p:to>
                                    </p:set>
                                    <p:set>
                                      <p:cBhvr>
                                        <p:cTn id="64" dur="500" fill="hold"/>
                                        <p:tgtEl>
                                          <p:spTgt spid="13"/>
                                        </p:tgtEl>
                                        <p:attrNameLst>
                                          <p:attrName>fill.on</p:attrName>
                                        </p:attrNameLst>
                                      </p:cBhvr>
                                      <p:to>
                                        <p:strVal val="tru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45"/>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6"/>
                                        </p:tgtEl>
                                        <p:attrNameLst>
                                          <p:attrName>style.visibility</p:attrName>
                                        </p:attrNameLst>
                                      </p:cBhvr>
                                      <p:to>
                                        <p:strVal val="visible"/>
                                      </p:to>
                                    </p:set>
                                  </p:childTnLst>
                                </p:cTn>
                              </p:par>
                              <p:par>
                                <p:cTn id="81" presetID="1" presetClass="emph" presetSubtype="2" fill="hold" nodeType="withEffect">
                                  <p:stCondLst>
                                    <p:cond delay="0"/>
                                  </p:stCondLst>
                                  <p:childTnLst>
                                    <p:animClr clrSpc="rgb" dir="cw">
                                      <p:cBhvr>
                                        <p:cTn id="82" dur="500" fill="hold"/>
                                        <p:tgtEl>
                                          <p:spTgt spid="24"/>
                                        </p:tgtEl>
                                        <p:attrNameLst>
                                          <p:attrName>fillcolor</p:attrName>
                                        </p:attrNameLst>
                                      </p:cBhvr>
                                      <p:to>
                                        <a:schemeClr val="tx1"/>
                                      </p:to>
                                    </p:animClr>
                                    <p:set>
                                      <p:cBhvr>
                                        <p:cTn id="83" dur="500" fill="hold"/>
                                        <p:tgtEl>
                                          <p:spTgt spid="24"/>
                                        </p:tgtEl>
                                        <p:attrNameLst>
                                          <p:attrName>fill.type</p:attrName>
                                        </p:attrNameLst>
                                      </p:cBhvr>
                                      <p:to>
                                        <p:strVal val="solid"/>
                                      </p:to>
                                    </p:set>
                                    <p:set>
                                      <p:cBhvr>
                                        <p:cTn id="84" dur="500" fill="hold"/>
                                        <p:tgtEl>
                                          <p:spTgt spid="24"/>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500" fill="hold"/>
                                        <p:tgtEl>
                                          <p:spTgt spid="15"/>
                                        </p:tgtEl>
                                        <p:attrNameLst>
                                          <p:attrName>fillcolor</p:attrName>
                                        </p:attrNameLst>
                                      </p:cBhvr>
                                      <p:to>
                                        <a:schemeClr val="tx1"/>
                                      </p:to>
                                    </p:animClr>
                                    <p:set>
                                      <p:cBhvr>
                                        <p:cTn id="87" dur="500" fill="hold"/>
                                        <p:tgtEl>
                                          <p:spTgt spid="15"/>
                                        </p:tgtEl>
                                        <p:attrNameLst>
                                          <p:attrName>fill.type</p:attrName>
                                        </p:attrNameLst>
                                      </p:cBhvr>
                                      <p:to>
                                        <p:strVal val="solid"/>
                                      </p:to>
                                    </p:set>
                                    <p:set>
                                      <p:cBhvr>
                                        <p:cTn id="88" dur="500" fill="hold"/>
                                        <p:tgtEl>
                                          <p:spTgt spid="15"/>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500" fill="hold"/>
                                        <p:tgtEl>
                                          <p:spTgt spid="13"/>
                                        </p:tgtEl>
                                        <p:attrNameLst>
                                          <p:attrName>fillcolor</p:attrName>
                                        </p:attrNameLst>
                                      </p:cBhvr>
                                      <p:to>
                                        <a:schemeClr val="tx1"/>
                                      </p:to>
                                    </p:animClr>
                                    <p:set>
                                      <p:cBhvr>
                                        <p:cTn id="91" dur="500" fill="hold"/>
                                        <p:tgtEl>
                                          <p:spTgt spid="13"/>
                                        </p:tgtEl>
                                        <p:attrNameLst>
                                          <p:attrName>fill.type</p:attrName>
                                        </p:attrNameLst>
                                      </p:cBhvr>
                                      <p:to>
                                        <p:strVal val="solid"/>
                                      </p:to>
                                    </p:set>
                                    <p:set>
                                      <p:cBhvr>
                                        <p:cTn id="92" dur="500" fill="hold"/>
                                        <p:tgtEl>
                                          <p:spTgt spid="13"/>
                                        </p:tgtEl>
                                        <p:attrNameLst>
                                          <p:attrName>fill.on</p:attrName>
                                        </p:attrNameLst>
                                      </p:cBhvr>
                                      <p:to>
                                        <p:strVal val="true"/>
                                      </p:to>
                                    </p:set>
                                  </p:childTnLst>
                                </p:cTn>
                              </p:par>
                              <p:par>
                                <p:cTn id="93" presetID="1" presetClass="emph" presetSubtype="2" fill="hold" nodeType="withEffect">
                                  <p:stCondLst>
                                    <p:cond delay="0"/>
                                  </p:stCondLst>
                                  <p:childTnLst>
                                    <p:animClr clrSpc="rgb" dir="cw">
                                      <p:cBhvr>
                                        <p:cTn id="94" dur="500" fill="hold"/>
                                        <p:tgtEl>
                                          <p:spTgt spid="20"/>
                                        </p:tgtEl>
                                        <p:attrNameLst>
                                          <p:attrName>fillcolor</p:attrName>
                                        </p:attrNameLst>
                                      </p:cBhvr>
                                      <p:to>
                                        <a:schemeClr val="tx1"/>
                                      </p:to>
                                    </p:animClr>
                                    <p:set>
                                      <p:cBhvr>
                                        <p:cTn id="95" dur="500" fill="hold"/>
                                        <p:tgtEl>
                                          <p:spTgt spid="20"/>
                                        </p:tgtEl>
                                        <p:attrNameLst>
                                          <p:attrName>fill.type</p:attrName>
                                        </p:attrNameLst>
                                      </p:cBhvr>
                                      <p:to>
                                        <p:strVal val="solid"/>
                                      </p:to>
                                    </p:set>
                                    <p:set>
                                      <p:cBhvr>
                                        <p:cTn id="96" dur="500" fill="hold"/>
                                        <p:tgtEl>
                                          <p:spTgt spid="20"/>
                                        </p:tgtEl>
                                        <p:attrNameLst>
                                          <p:attrName>fill.on</p:attrName>
                                        </p:attrNameLst>
                                      </p:cBhvr>
                                      <p:to>
                                        <p:strVal val="true"/>
                                      </p:to>
                                    </p:set>
                                  </p:childTnLst>
                                </p:cTn>
                              </p:par>
                              <p:par>
                                <p:cTn id="97" presetID="1" presetClass="emph" presetSubtype="2" fill="hold" nodeType="withEffect">
                                  <p:stCondLst>
                                    <p:cond delay="0"/>
                                  </p:stCondLst>
                                  <p:childTnLst>
                                    <p:animClr clrSpc="rgb" dir="cw">
                                      <p:cBhvr>
                                        <p:cTn id="98" dur="500" fill="hold"/>
                                        <p:tgtEl>
                                          <p:spTgt spid="16"/>
                                        </p:tgtEl>
                                        <p:attrNameLst>
                                          <p:attrName>fillcolor</p:attrName>
                                        </p:attrNameLst>
                                      </p:cBhvr>
                                      <p:to>
                                        <a:schemeClr val="tx1"/>
                                      </p:to>
                                    </p:animClr>
                                    <p:set>
                                      <p:cBhvr>
                                        <p:cTn id="99" dur="500" fill="hold"/>
                                        <p:tgtEl>
                                          <p:spTgt spid="16"/>
                                        </p:tgtEl>
                                        <p:attrNameLst>
                                          <p:attrName>fill.type</p:attrName>
                                        </p:attrNameLst>
                                      </p:cBhvr>
                                      <p:to>
                                        <p:strVal val="solid"/>
                                      </p:to>
                                    </p:set>
                                    <p:set>
                                      <p:cBhvr>
                                        <p:cTn id="100" dur="500" fill="hold"/>
                                        <p:tgtEl>
                                          <p:spTgt spid="16"/>
                                        </p:tgtEl>
                                        <p:attrNameLst>
                                          <p:attrName>fill.on</p:attrName>
                                        </p:attrNameLst>
                                      </p:cBhvr>
                                      <p:to>
                                        <p:strVal val="true"/>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1" nodeType="clickEffect">
                                  <p:stCondLst>
                                    <p:cond delay="0"/>
                                  </p:stCondLst>
                                  <p:childTnLst>
                                    <p:set>
                                      <p:cBhvr>
                                        <p:cTn id="104" dur="1" fill="hold">
                                          <p:stCondLst>
                                            <p:cond delay="0"/>
                                          </p:stCondLst>
                                        </p:cTn>
                                        <p:tgtEl>
                                          <p:spTgt spid="52"/>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5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9"/>
                                        </p:tgtEl>
                                        <p:attrNameLst>
                                          <p:attrName>style.visibility</p:attrName>
                                        </p:attrNameLst>
                                      </p:cBhvr>
                                      <p:to>
                                        <p:strVal val="visible"/>
                                      </p:to>
                                    </p:set>
                                  </p:childTnLst>
                                </p:cTn>
                              </p:par>
                              <p:par>
                                <p:cTn id="111" presetID="1" presetClass="emph" presetSubtype="2" fill="hold" nodeType="withEffect">
                                  <p:stCondLst>
                                    <p:cond delay="0"/>
                                  </p:stCondLst>
                                  <p:childTnLst>
                                    <p:animClr clrSpc="rgb" dir="cw">
                                      <p:cBhvr>
                                        <p:cTn id="112" dur="500" fill="hold"/>
                                        <p:tgtEl>
                                          <p:spTgt spid="21"/>
                                        </p:tgtEl>
                                        <p:attrNameLst>
                                          <p:attrName>fillcolor</p:attrName>
                                        </p:attrNameLst>
                                      </p:cBhvr>
                                      <p:to>
                                        <a:schemeClr val="tx1"/>
                                      </p:to>
                                    </p:animClr>
                                    <p:set>
                                      <p:cBhvr>
                                        <p:cTn id="113" dur="500" fill="hold"/>
                                        <p:tgtEl>
                                          <p:spTgt spid="21"/>
                                        </p:tgtEl>
                                        <p:attrNameLst>
                                          <p:attrName>fill.type</p:attrName>
                                        </p:attrNameLst>
                                      </p:cBhvr>
                                      <p:to>
                                        <p:strVal val="solid"/>
                                      </p:to>
                                    </p:set>
                                    <p:set>
                                      <p:cBhvr>
                                        <p:cTn id="114" dur="500" fill="hold"/>
                                        <p:tgtEl>
                                          <p:spTgt spid="21"/>
                                        </p:tgtEl>
                                        <p:attrNameLst>
                                          <p:attrName>fill.on</p:attrName>
                                        </p:attrNameLst>
                                      </p:cBhvr>
                                      <p:to>
                                        <p:strVal val="true"/>
                                      </p:to>
                                    </p:set>
                                  </p:childTnLst>
                                </p:cTn>
                              </p:par>
                              <p:par>
                                <p:cTn id="115" presetID="1" presetClass="emph" presetSubtype="2" fill="hold" nodeType="withEffect">
                                  <p:stCondLst>
                                    <p:cond delay="0"/>
                                  </p:stCondLst>
                                  <p:childTnLst>
                                    <p:animClr clrSpc="rgb" dir="cw">
                                      <p:cBhvr>
                                        <p:cTn id="116" dur="500" fill="hold"/>
                                        <p:tgtEl>
                                          <p:spTgt spid="23"/>
                                        </p:tgtEl>
                                        <p:attrNameLst>
                                          <p:attrName>fillcolor</p:attrName>
                                        </p:attrNameLst>
                                      </p:cBhvr>
                                      <p:to>
                                        <a:schemeClr val="tx1"/>
                                      </p:to>
                                    </p:animClr>
                                    <p:set>
                                      <p:cBhvr>
                                        <p:cTn id="117" dur="500" fill="hold"/>
                                        <p:tgtEl>
                                          <p:spTgt spid="23"/>
                                        </p:tgtEl>
                                        <p:attrNameLst>
                                          <p:attrName>fill.type</p:attrName>
                                        </p:attrNameLst>
                                      </p:cBhvr>
                                      <p:to>
                                        <p:strVal val="solid"/>
                                      </p:to>
                                    </p:set>
                                    <p:set>
                                      <p:cBhvr>
                                        <p:cTn id="118" dur="500" fill="hold"/>
                                        <p:tgtEl>
                                          <p:spTgt spid="2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25"/>
                                        </p:tgtEl>
                                        <p:attrNameLst>
                                          <p:attrName>fillcolor</p:attrName>
                                        </p:attrNameLst>
                                      </p:cBhvr>
                                      <p:to>
                                        <a:schemeClr val="tx1"/>
                                      </p:to>
                                    </p:animClr>
                                    <p:set>
                                      <p:cBhvr>
                                        <p:cTn id="121" dur="500" fill="hold"/>
                                        <p:tgtEl>
                                          <p:spTgt spid="25"/>
                                        </p:tgtEl>
                                        <p:attrNameLst>
                                          <p:attrName>fill.type</p:attrName>
                                        </p:attrNameLst>
                                      </p:cBhvr>
                                      <p:to>
                                        <p:strVal val="solid"/>
                                      </p:to>
                                    </p:set>
                                    <p:set>
                                      <p:cBhvr>
                                        <p:cTn id="122" dur="500" fill="hold"/>
                                        <p:tgtEl>
                                          <p:spTgt spid="25"/>
                                        </p:tgtEl>
                                        <p:attrNameLst>
                                          <p:attrName>fill.on</p:attrName>
                                        </p:attrNameLst>
                                      </p:cBhvr>
                                      <p:to>
                                        <p:strVal val="tru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47"/>
                                        </p:tgtEl>
                                        <p:attrNameLst>
                                          <p:attrName>style.visibility</p:attrName>
                                        </p:attrNameLst>
                                      </p:cBhvr>
                                      <p:to>
                                        <p:strVal val="visible"/>
                                      </p:to>
                                    </p:set>
                                  </p:childTnLst>
                                </p:cTn>
                              </p:par>
                              <p:par>
                                <p:cTn id="127" presetID="1" presetClass="emph" presetSubtype="2" fill="hold" nodeType="withEffect">
                                  <p:stCondLst>
                                    <p:cond delay="0"/>
                                  </p:stCondLst>
                                  <p:childTnLst>
                                    <p:animClr clrSpc="rgb">
                                      <p:cBhvr>
                                        <p:cTn id="128" dur="500" fill="hold"/>
                                        <p:tgtEl>
                                          <p:spTgt spid="40"/>
                                        </p:tgtEl>
                                        <p:attrNameLst>
                                          <p:attrName>fillcolor</p:attrName>
                                        </p:attrNameLst>
                                      </p:cBhvr>
                                      <p:to>
                                        <a:schemeClr val="tx1"/>
                                      </p:to>
                                    </p:animClr>
                                    <p:set>
                                      <p:cBhvr>
                                        <p:cTn id="129" dur="500" fill="hold"/>
                                        <p:tgtEl>
                                          <p:spTgt spid="40"/>
                                        </p:tgtEl>
                                        <p:attrNameLst>
                                          <p:attrName>fill.type</p:attrName>
                                        </p:attrNameLst>
                                      </p:cBhvr>
                                      <p:to>
                                        <p:strVal val="solid"/>
                                      </p:to>
                                    </p:set>
                                    <p:set>
                                      <p:cBhvr>
                                        <p:cTn id="130" dur="500" fill="hold"/>
                                        <p:tgtEl>
                                          <p:spTgt spid="40"/>
                                        </p:tgtEl>
                                        <p:attrNameLst>
                                          <p:attrName>fill.on</p:attrName>
                                        </p:attrNameLst>
                                      </p:cBhvr>
                                      <p:to>
                                        <p:strVal val="true"/>
                                      </p:to>
                                    </p:set>
                                  </p:childTnLst>
                                </p:cTn>
                              </p:par>
                              <p:par>
                                <p:cTn id="131" presetID="1" presetClass="emph" presetSubtype="2" fill="hold" nodeType="withEffect">
                                  <p:stCondLst>
                                    <p:cond delay="0"/>
                                  </p:stCondLst>
                                  <p:childTnLst>
                                    <p:animClr clrSpc="rgb">
                                      <p:cBhvr>
                                        <p:cTn id="132" dur="500" fill="hold"/>
                                        <p:tgtEl>
                                          <p:spTgt spid="17"/>
                                        </p:tgtEl>
                                        <p:attrNameLst>
                                          <p:attrName>fillcolor</p:attrName>
                                        </p:attrNameLst>
                                      </p:cBhvr>
                                      <p:to>
                                        <a:schemeClr val="tx1"/>
                                      </p:to>
                                    </p:animClr>
                                    <p:set>
                                      <p:cBhvr>
                                        <p:cTn id="133" dur="500" fill="hold"/>
                                        <p:tgtEl>
                                          <p:spTgt spid="17"/>
                                        </p:tgtEl>
                                        <p:attrNameLst>
                                          <p:attrName>fill.type</p:attrName>
                                        </p:attrNameLst>
                                      </p:cBhvr>
                                      <p:to>
                                        <p:strVal val="solid"/>
                                      </p:to>
                                    </p:set>
                                    <p:set>
                                      <p:cBhvr>
                                        <p:cTn id="134" dur="500" fill="hold"/>
                                        <p:tgtEl>
                                          <p:spTgt spid="17"/>
                                        </p:tgtEl>
                                        <p:attrNameLst>
                                          <p:attrName>fill.on</p:attrName>
                                        </p:attrNameLst>
                                      </p:cBhvr>
                                      <p:to>
                                        <p:strVal val="true"/>
                                      </p:to>
                                    </p:set>
                                  </p:childTnLst>
                                </p:cTn>
                              </p:par>
                              <p:par>
                                <p:cTn id="135" presetID="1" presetClass="emph" presetSubtype="2" fill="hold" nodeType="withEffect">
                                  <p:stCondLst>
                                    <p:cond delay="0"/>
                                  </p:stCondLst>
                                  <p:childTnLst>
                                    <p:animClr clrSpc="rgb">
                                      <p:cBhvr>
                                        <p:cTn id="136" dur="500" fill="hold"/>
                                        <p:tgtEl>
                                          <p:spTgt spid="18"/>
                                        </p:tgtEl>
                                        <p:attrNameLst>
                                          <p:attrName>fillcolor</p:attrName>
                                        </p:attrNameLst>
                                      </p:cBhvr>
                                      <p:to>
                                        <a:schemeClr val="tx1"/>
                                      </p:to>
                                    </p:animClr>
                                    <p:set>
                                      <p:cBhvr>
                                        <p:cTn id="137" dur="500" fill="hold"/>
                                        <p:tgtEl>
                                          <p:spTgt spid="18"/>
                                        </p:tgtEl>
                                        <p:attrNameLst>
                                          <p:attrName>fill.type</p:attrName>
                                        </p:attrNameLst>
                                      </p:cBhvr>
                                      <p:to>
                                        <p:strVal val="solid"/>
                                      </p:to>
                                    </p:set>
                                    <p:set>
                                      <p:cBhvr>
                                        <p:cTn id="138" dur="500" fill="hold"/>
                                        <p:tgtEl>
                                          <p:spTgt spid="18"/>
                                        </p:tgtEl>
                                        <p:attrNameLst>
                                          <p:attrName>fill.on</p:attrName>
                                        </p:attrNameLst>
                                      </p:cBhvr>
                                      <p:to>
                                        <p:strVal val="true"/>
                                      </p:to>
                                    </p:set>
                                  </p:childTnLst>
                                </p:cTn>
                              </p:par>
                              <p:par>
                                <p:cTn id="139" presetID="1" presetClass="exit" presetSubtype="0" fill="hold" grpId="1" nodeType="withEffect">
                                  <p:stCondLst>
                                    <p:cond delay="0"/>
                                  </p:stCondLst>
                                  <p:childTnLst>
                                    <p:set>
                                      <p:cBhvr>
                                        <p:cTn id="140" dur="1" fill="hold">
                                          <p:stCondLst>
                                            <p:cond delay="0"/>
                                          </p:stCondLst>
                                        </p:cTn>
                                        <p:tgtEl>
                                          <p:spTgt spid="59"/>
                                        </p:tgtEl>
                                        <p:attrNameLst>
                                          <p:attrName>style.visibility</p:attrName>
                                        </p:attrNameLst>
                                      </p:cBhvr>
                                      <p:to>
                                        <p:strVal val="hidden"/>
                                      </p:to>
                                    </p:set>
                                  </p:childTnLst>
                                </p:cTn>
                              </p:par>
                              <p:par>
                                <p:cTn id="141" presetID="1" presetClass="entr" presetSubtype="0" fill="hold" grpId="0" nodeType="withEffect">
                                  <p:stCondLst>
                                    <p:cond delay="0"/>
                                  </p:stCondLst>
                                  <p:childTnLst>
                                    <p:set>
                                      <p:cBhvr>
                                        <p:cTn id="142" dur="1" fill="hold">
                                          <p:stCondLst>
                                            <p:cond delay="0"/>
                                          </p:stCondLst>
                                        </p:cTn>
                                        <p:tgtEl>
                                          <p:spTgt spid="49"/>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P spid="52" grpId="0" animBg="1"/>
      <p:bldP spid="52" grpId="1" animBg="1"/>
      <p:bldP spid="45" grpId="0" animBg="1"/>
      <p:bldP spid="45" grpId="1" animBg="1"/>
      <p:bldP spid="49" grpId="0" animBg="1"/>
      <p:bldP spid="46" grpId="0"/>
      <p:bldP spid="56" grpId="0"/>
      <p:bldP spid="54" grpId="0"/>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ectangle 107"/>
          <p:cNvSpPr/>
          <p:nvPr/>
        </p:nvSpPr>
        <p:spPr bwMode="auto">
          <a:xfrm>
            <a:off x="5169024" y="2420888"/>
            <a:ext cx="684076" cy="180020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32" name="Group 31"/>
          <p:cNvGrpSpPr/>
          <p:nvPr/>
        </p:nvGrpSpPr>
        <p:grpSpPr>
          <a:xfrm>
            <a:off x="4412940" y="2636912"/>
            <a:ext cx="396044" cy="288032"/>
            <a:chOff x="3152800" y="2636912"/>
            <a:chExt cx="396044" cy="288032"/>
          </a:xfrm>
        </p:grpSpPr>
        <p:sp>
          <p:nvSpPr>
            <p:cNvPr id="99" name="L-Shape 98"/>
            <p:cNvSpPr/>
            <p:nvPr/>
          </p:nvSpPr>
          <p:spPr bwMode="auto">
            <a:xfrm>
              <a:off x="3152800" y="2636912"/>
              <a:ext cx="396044" cy="108012"/>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4" name="Straight Connector 13"/>
            <p:cNvCxnSpPr/>
            <p:nvPr/>
          </p:nvCxnSpPr>
          <p:spPr bwMode="auto">
            <a:xfrm>
              <a:off x="3546538" y="2780928"/>
              <a:ext cx="2306" cy="144016"/>
            </a:xfrm>
            <a:prstGeom prst="line">
              <a:avLst/>
            </a:prstGeom>
            <a:noFill/>
            <a:ln w="12700" cap="flat" cmpd="sng" algn="ctr">
              <a:solidFill>
                <a:schemeClr val="tx1"/>
              </a:solidFill>
              <a:prstDash val="solid"/>
              <a:round/>
              <a:headEnd type="none" w="med" len="med"/>
              <a:tailEnd type="none" w="med" len="med"/>
            </a:ln>
            <a:effectLst/>
          </p:spPr>
        </p:cxnSp>
      </p:grpSp>
      <p:grpSp>
        <p:nvGrpSpPr>
          <p:cNvPr id="47" name="Group 46"/>
          <p:cNvGrpSpPr/>
          <p:nvPr/>
        </p:nvGrpSpPr>
        <p:grpSpPr>
          <a:xfrm>
            <a:off x="5061012" y="3068960"/>
            <a:ext cx="324036" cy="360040"/>
            <a:chOff x="3800872" y="3068960"/>
            <a:chExt cx="324036" cy="360040"/>
          </a:xfrm>
        </p:grpSpPr>
        <p:sp>
          <p:nvSpPr>
            <p:cNvPr id="102" name="L-Shape 101"/>
            <p:cNvSpPr/>
            <p:nvPr/>
          </p:nvSpPr>
          <p:spPr bwMode="auto">
            <a:xfrm>
              <a:off x="3800872" y="3068960"/>
              <a:ext cx="324036" cy="108012"/>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13" name="Straight Connector 112"/>
            <p:cNvCxnSpPr/>
            <p:nvPr/>
          </p:nvCxnSpPr>
          <p:spPr bwMode="auto">
            <a:xfrm>
              <a:off x="4124908" y="3212976"/>
              <a:ext cx="0" cy="216024"/>
            </a:xfrm>
            <a:prstGeom prst="line">
              <a:avLst/>
            </a:prstGeom>
            <a:noFill/>
            <a:ln w="12700" cap="flat" cmpd="sng" algn="ctr">
              <a:solidFill>
                <a:schemeClr val="tx1"/>
              </a:solidFill>
              <a:prstDash val="solid"/>
              <a:round/>
              <a:headEnd type="none" w="med" len="med"/>
              <a:tailEnd type="none" w="med" len="med"/>
            </a:ln>
            <a:effectLst/>
          </p:spPr>
        </p:cxnSp>
      </p:grpSp>
      <p:grpSp>
        <p:nvGrpSpPr>
          <p:cNvPr id="48" name="Group 47"/>
          <p:cNvGrpSpPr/>
          <p:nvPr/>
        </p:nvGrpSpPr>
        <p:grpSpPr>
          <a:xfrm>
            <a:off x="5559044" y="4113076"/>
            <a:ext cx="222563" cy="360040"/>
            <a:chOff x="4304928" y="4113076"/>
            <a:chExt cx="222563" cy="360040"/>
          </a:xfrm>
        </p:grpSpPr>
        <p:sp>
          <p:nvSpPr>
            <p:cNvPr id="103" name="L-Shape 102"/>
            <p:cNvSpPr/>
            <p:nvPr/>
          </p:nvSpPr>
          <p:spPr bwMode="auto">
            <a:xfrm>
              <a:off x="4304928" y="4113076"/>
              <a:ext cx="216024" cy="180020"/>
            </a:xfrm>
            <a:prstGeom prst="corner">
              <a:avLst>
                <a:gd name="adj1" fmla="val 0"/>
                <a:gd name="adj2" fmla="val 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14" name="Straight Connector 113"/>
            <p:cNvCxnSpPr/>
            <p:nvPr/>
          </p:nvCxnSpPr>
          <p:spPr bwMode="auto">
            <a:xfrm>
              <a:off x="4520952" y="4345638"/>
              <a:ext cx="6539" cy="127478"/>
            </a:xfrm>
            <a:prstGeom prst="line">
              <a:avLst/>
            </a:prstGeom>
            <a:noFill/>
            <a:ln w="12700" cap="flat" cmpd="sng" algn="ctr">
              <a:solidFill>
                <a:schemeClr val="tx1"/>
              </a:solidFill>
              <a:prstDash val="solid"/>
              <a:round/>
              <a:headEnd type="none" w="med" len="med"/>
              <a:tailEnd type="none" w="med" len="med"/>
            </a:ln>
            <a:effectLst/>
          </p:spPr>
        </p:cxnSp>
      </p:grpSp>
      <p:sp>
        <p:nvSpPr>
          <p:cNvPr id="2" name="Title 1"/>
          <p:cNvSpPr>
            <a:spLocks noGrp="1"/>
          </p:cNvSpPr>
          <p:nvPr>
            <p:ph type="title"/>
          </p:nvPr>
        </p:nvSpPr>
        <p:spPr/>
        <p:txBody>
          <a:bodyPr/>
          <a:lstStyle/>
          <a:p>
            <a:r>
              <a:rPr lang="en-US" dirty="0" smtClean="0"/>
              <a:t>      4-sided Range Maxima Queries</a:t>
            </a:r>
            <a:endParaRPr lang="en-US" dirty="0"/>
          </a:p>
        </p:txBody>
      </p:sp>
      <p:grpSp>
        <p:nvGrpSpPr>
          <p:cNvPr id="13" name="Group 12"/>
          <p:cNvGrpSpPr>
            <a:grpSpLocks noChangeAspect="1"/>
          </p:cNvGrpSpPr>
          <p:nvPr/>
        </p:nvGrpSpPr>
        <p:grpSpPr>
          <a:xfrm>
            <a:off x="524508" y="332656"/>
            <a:ext cx="720000" cy="720000"/>
            <a:chOff x="740532" y="1664804"/>
            <a:chExt cx="864096" cy="864096"/>
          </a:xfrm>
        </p:grpSpPr>
        <p:cxnSp>
          <p:nvCxnSpPr>
            <p:cNvPr id="5" name="Straight Connector 4"/>
            <p:cNvCxnSpPr/>
            <p:nvPr/>
          </p:nvCxnSpPr>
          <p:spPr bwMode="auto">
            <a:xfrm>
              <a:off x="740532" y="1664804"/>
              <a:ext cx="0" cy="864096"/>
            </a:xfrm>
            <a:prstGeom prst="line">
              <a:avLst/>
            </a:prstGeom>
            <a:noFill/>
            <a:ln w="28575" cap="flat" cmpd="sng" algn="ctr">
              <a:solidFill>
                <a:srgbClr val="C00000"/>
              </a:solidFill>
              <a:prstDash val="solid"/>
              <a:round/>
              <a:headEnd type="none" w="med" len="med"/>
              <a:tailEnd type="none" w="med" len="med"/>
            </a:ln>
            <a:effectLst/>
          </p:spPr>
        </p:cxnSp>
        <p:cxnSp>
          <p:nvCxnSpPr>
            <p:cNvPr id="6" name="Straight Connector 5"/>
            <p:cNvCxnSpPr/>
            <p:nvPr/>
          </p:nvCxnSpPr>
          <p:spPr bwMode="auto">
            <a:xfrm>
              <a:off x="740532" y="2528900"/>
              <a:ext cx="864096" cy="0"/>
            </a:xfrm>
            <a:prstGeom prst="line">
              <a:avLst/>
            </a:prstGeom>
            <a:noFill/>
            <a:ln w="28575" cap="flat" cmpd="sng" algn="ctr">
              <a:solidFill>
                <a:srgbClr val="C00000"/>
              </a:solidFill>
              <a:prstDash val="solid"/>
              <a:round/>
              <a:headEnd type="none" w="med" len="med"/>
              <a:tailEnd type="none" w="med" len="med"/>
            </a:ln>
            <a:effectLst/>
          </p:spPr>
        </p:cxnSp>
        <p:sp>
          <p:nvSpPr>
            <p:cNvPr id="7" name="L-Shape 6"/>
            <p:cNvSpPr/>
            <p:nvPr/>
          </p:nvSpPr>
          <p:spPr bwMode="auto">
            <a:xfrm>
              <a:off x="826942" y="1808820"/>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 name="L-Shape 7"/>
            <p:cNvSpPr/>
            <p:nvPr/>
          </p:nvSpPr>
          <p:spPr bwMode="auto">
            <a:xfrm>
              <a:off x="999761" y="1952836"/>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L-Shape 8"/>
            <p:cNvSpPr/>
            <p:nvPr/>
          </p:nvSpPr>
          <p:spPr bwMode="auto">
            <a:xfrm>
              <a:off x="1172580" y="2096852"/>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 name="L-Shape 9"/>
            <p:cNvSpPr/>
            <p:nvPr/>
          </p:nvSpPr>
          <p:spPr bwMode="auto">
            <a:xfrm>
              <a:off x="1345399" y="2240868"/>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1" name="Straight Connector 10"/>
            <p:cNvCxnSpPr/>
            <p:nvPr/>
          </p:nvCxnSpPr>
          <p:spPr bwMode="auto">
            <a:xfrm>
              <a:off x="1604628" y="1664804"/>
              <a:ext cx="0" cy="864096"/>
            </a:xfrm>
            <a:prstGeom prst="line">
              <a:avLst/>
            </a:prstGeom>
            <a:noFill/>
            <a:ln w="28575" cap="flat" cmpd="sng" algn="ctr">
              <a:solidFill>
                <a:srgbClr val="C00000"/>
              </a:solidFill>
              <a:prstDash val="solid"/>
              <a:round/>
              <a:headEnd type="none" w="med" len="med"/>
              <a:tailEnd type="none" w="med" len="med"/>
            </a:ln>
            <a:effectLst/>
          </p:spPr>
        </p:cxnSp>
        <p:cxnSp>
          <p:nvCxnSpPr>
            <p:cNvPr id="12" name="Straight Connector 11"/>
            <p:cNvCxnSpPr/>
            <p:nvPr/>
          </p:nvCxnSpPr>
          <p:spPr bwMode="auto">
            <a:xfrm>
              <a:off x="740532" y="1664804"/>
              <a:ext cx="864096" cy="0"/>
            </a:xfrm>
            <a:prstGeom prst="line">
              <a:avLst/>
            </a:prstGeom>
            <a:noFill/>
            <a:ln w="28575" cap="flat" cmpd="sng" algn="ctr">
              <a:solidFill>
                <a:srgbClr val="C00000"/>
              </a:solidFill>
              <a:prstDash val="solid"/>
              <a:round/>
              <a:headEnd type="none" w="med" len="med"/>
              <a:tailEnd type="none" w="med" len="med"/>
            </a:ln>
            <a:effectLst/>
          </p:spPr>
        </p:cxnSp>
      </p:grpSp>
      <p:cxnSp>
        <p:nvCxnSpPr>
          <p:cNvPr id="17" name="Curved Connector 16"/>
          <p:cNvCxnSpPr/>
          <p:nvPr/>
        </p:nvCxnSpPr>
        <p:spPr bwMode="auto">
          <a:xfrm flipV="1">
            <a:off x="1784648" y="2420888"/>
            <a:ext cx="2016224" cy="1800200"/>
          </a:xfrm>
          <a:prstGeom prst="curvedConnector3">
            <a:avLst>
              <a:gd name="adj1" fmla="val 50000"/>
            </a:avLst>
          </a:prstGeom>
          <a:noFill/>
          <a:ln w="25400" cap="flat" cmpd="sng" algn="ctr">
            <a:solidFill>
              <a:schemeClr val="tx1"/>
            </a:solidFill>
            <a:prstDash val="solid"/>
            <a:round/>
            <a:headEnd type="none" w="med" len="med"/>
            <a:tailEnd type="none" w="med" len="med"/>
          </a:ln>
          <a:effectLst/>
        </p:spPr>
      </p:cxnSp>
      <p:sp>
        <p:nvSpPr>
          <p:cNvPr id="22" name="Isosceles Triangle 21"/>
          <p:cNvSpPr/>
          <p:nvPr/>
        </p:nvSpPr>
        <p:spPr bwMode="auto">
          <a:xfrm rot="16200000">
            <a:off x="3350822" y="2438890"/>
            <a:ext cx="504056" cy="468052"/>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4" name="Straight Connector 23"/>
          <p:cNvCxnSpPr/>
          <p:nvPr/>
        </p:nvCxnSpPr>
        <p:spPr bwMode="auto">
          <a:xfrm flipV="1">
            <a:off x="1784648" y="1628800"/>
            <a:ext cx="2052228" cy="2592288"/>
          </a:xfrm>
          <a:prstGeom prst="line">
            <a:avLst/>
          </a:prstGeom>
          <a:noFill/>
          <a:ln w="38100" cap="flat" cmpd="sng" algn="ctr">
            <a:solidFill>
              <a:schemeClr val="tx1"/>
            </a:solidFill>
            <a:prstDash val="solid"/>
            <a:round/>
            <a:headEnd type="none" w="med" len="med"/>
            <a:tailEnd type="none" w="med" len="med"/>
          </a:ln>
          <a:effectLst/>
        </p:spPr>
      </p:cxnSp>
      <p:cxnSp>
        <p:nvCxnSpPr>
          <p:cNvPr id="25" name="Straight Connector 24"/>
          <p:cNvCxnSpPr>
            <a:stCxn id="22" idx="4"/>
          </p:cNvCxnSpPr>
          <p:nvPr/>
        </p:nvCxnSpPr>
        <p:spPr bwMode="auto">
          <a:xfrm flipV="1">
            <a:off x="3836876" y="1628800"/>
            <a:ext cx="0" cy="792088"/>
          </a:xfrm>
          <a:prstGeom prst="line">
            <a:avLst/>
          </a:prstGeom>
          <a:noFill/>
          <a:ln w="38100" cap="flat" cmpd="sng" algn="ctr">
            <a:solidFill>
              <a:schemeClr val="tx1"/>
            </a:solidFill>
            <a:prstDash val="solid"/>
            <a:round/>
            <a:headEnd type="none" w="med" len="med"/>
            <a:tailEnd type="none" w="med" len="med"/>
          </a:ln>
          <a:effectLst/>
        </p:spPr>
      </p:cxnSp>
      <p:sp>
        <p:nvSpPr>
          <p:cNvPr id="28" name="Isosceles Triangle 27"/>
          <p:cNvSpPr/>
          <p:nvPr/>
        </p:nvSpPr>
        <p:spPr bwMode="auto">
          <a:xfrm rot="16200000">
            <a:off x="3206806" y="2798930"/>
            <a:ext cx="504056" cy="756084"/>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3" name="Isosceles Triangle 32"/>
          <p:cNvSpPr/>
          <p:nvPr/>
        </p:nvSpPr>
        <p:spPr bwMode="auto">
          <a:xfrm rot="16200000">
            <a:off x="2234698" y="4239090"/>
            <a:ext cx="1368152" cy="1836204"/>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4" name="Isosceles Triangle 33"/>
          <p:cNvSpPr/>
          <p:nvPr/>
        </p:nvSpPr>
        <p:spPr bwMode="auto">
          <a:xfrm rot="16200000">
            <a:off x="3134798" y="3230978"/>
            <a:ext cx="504056" cy="900100"/>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5" name="Isosceles Triangle 34"/>
          <p:cNvSpPr/>
          <p:nvPr/>
        </p:nvSpPr>
        <p:spPr bwMode="auto">
          <a:xfrm rot="16200000">
            <a:off x="2918774" y="3555014"/>
            <a:ext cx="540060" cy="1296144"/>
          </a:xfrm>
          <a:prstGeom prst="triangle">
            <a:avLst/>
          </a:prstGeom>
          <a:solidFill>
            <a:srgbClr val="FFFF9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6" name="Flowchart: Connector 8"/>
          <p:cNvSpPr/>
          <p:nvPr/>
        </p:nvSpPr>
        <p:spPr bwMode="auto">
          <a:xfrm flipH="1">
            <a:off x="3188804" y="2528900"/>
            <a:ext cx="113575" cy="11886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7" name="Flowchart: Connector 8"/>
          <p:cNvSpPr/>
          <p:nvPr/>
        </p:nvSpPr>
        <p:spPr bwMode="auto">
          <a:xfrm flipH="1">
            <a:off x="2756756" y="3068960"/>
            <a:ext cx="113575" cy="11886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8" name="Flowchart: Connector 8"/>
          <p:cNvSpPr/>
          <p:nvPr/>
        </p:nvSpPr>
        <p:spPr bwMode="auto">
          <a:xfrm flipH="1">
            <a:off x="2684748" y="3537012"/>
            <a:ext cx="113575" cy="11886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9" name="Flowchart: Connector 8"/>
          <p:cNvSpPr/>
          <p:nvPr/>
        </p:nvSpPr>
        <p:spPr bwMode="auto">
          <a:xfrm flipH="1">
            <a:off x="2252700" y="4005064"/>
            <a:ext cx="113575" cy="11886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0" name="Flowchart: Connector 8"/>
          <p:cNvSpPr/>
          <p:nvPr/>
        </p:nvSpPr>
        <p:spPr bwMode="auto">
          <a:xfrm flipH="1">
            <a:off x="1748644" y="4149080"/>
            <a:ext cx="113575" cy="118864"/>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42" name="Straight Connector 41"/>
          <p:cNvCxnSpPr/>
          <p:nvPr/>
        </p:nvCxnSpPr>
        <p:spPr bwMode="auto">
          <a:xfrm>
            <a:off x="3296816" y="2636912"/>
            <a:ext cx="914400" cy="914400"/>
          </a:xfrm>
          <a:prstGeom prst="line">
            <a:avLst/>
          </a:prstGeom>
          <a:noFill/>
          <a:ln w="9525" cap="flat" cmpd="sng" algn="ctr">
            <a:noFill/>
            <a:prstDash val="solid"/>
            <a:round/>
            <a:headEnd type="none" w="med" len="med"/>
            <a:tailEnd type="none" w="med" len="med"/>
          </a:ln>
          <a:effectLst/>
        </p:spPr>
      </p:cxnSp>
      <p:cxnSp>
        <p:nvCxnSpPr>
          <p:cNvPr id="44" name="Straight Connector 43"/>
          <p:cNvCxnSpPr>
            <a:stCxn id="36" idx="2"/>
            <a:endCxn id="22" idx="0"/>
          </p:cNvCxnSpPr>
          <p:nvPr/>
        </p:nvCxnSpPr>
        <p:spPr bwMode="auto">
          <a:xfrm>
            <a:off x="3302379" y="2588332"/>
            <a:ext cx="66445" cy="84584"/>
          </a:xfrm>
          <a:prstGeom prst="line">
            <a:avLst/>
          </a:prstGeom>
          <a:noFill/>
          <a:ln w="12700" cap="flat" cmpd="sng" algn="ctr">
            <a:solidFill>
              <a:schemeClr val="tx1"/>
            </a:solidFill>
            <a:prstDash val="solid"/>
            <a:round/>
            <a:headEnd type="none" w="med" len="med"/>
            <a:tailEnd type="none" w="med" len="med"/>
          </a:ln>
          <a:effectLst/>
        </p:spPr>
      </p:cxnSp>
      <p:cxnSp>
        <p:nvCxnSpPr>
          <p:cNvPr id="46" name="Straight Connector 45"/>
          <p:cNvCxnSpPr>
            <a:stCxn id="37" idx="2"/>
            <a:endCxn id="28" idx="0"/>
          </p:cNvCxnSpPr>
          <p:nvPr/>
        </p:nvCxnSpPr>
        <p:spPr bwMode="auto">
          <a:xfrm>
            <a:off x="2870331" y="3128392"/>
            <a:ext cx="210461" cy="48580"/>
          </a:xfrm>
          <a:prstGeom prst="line">
            <a:avLst/>
          </a:prstGeom>
          <a:noFill/>
          <a:ln w="12700" cap="flat" cmpd="sng" algn="ctr">
            <a:solidFill>
              <a:schemeClr val="tx1"/>
            </a:solidFill>
            <a:prstDash val="solid"/>
            <a:round/>
            <a:headEnd type="none" w="med" len="med"/>
            <a:tailEnd type="none" w="med" len="med"/>
          </a:ln>
          <a:effectLst/>
        </p:spPr>
      </p:cxnSp>
      <p:cxnSp>
        <p:nvCxnSpPr>
          <p:cNvPr id="49" name="Straight Connector 48"/>
          <p:cNvCxnSpPr>
            <a:stCxn id="38" idx="2"/>
            <a:endCxn id="34" idx="0"/>
          </p:cNvCxnSpPr>
          <p:nvPr/>
        </p:nvCxnSpPr>
        <p:spPr bwMode="auto">
          <a:xfrm>
            <a:off x="2798323" y="3596444"/>
            <a:ext cx="138453" cy="84584"/>
          </a:xfrm>
          <a:prstGeom prst="line">
            <a:avLst/>
          </a:prstGeom>
          <a:noFill/>
          <a:ln w="12700" cap="flat" cmpd="sng" algn="ctr">
            <a:solidFill>
              <a:schemeClr val="tx1"/>
            </a:solidFill>
            <a:prstDash val="solid"/>
            <a:round/>
            <a:headEnd type="none" w="med" len="med"/>
            <a:tailEnd type="none" w="med" len="med"/>
          </a:ln>
          <a:effectLst/>
        </p:spPr>
      </p:cxnSp>
      <p:cxnSp>
        <p:nvCxnSpPr>
          <p:cNvPr id="52" name="Straight Connector 51"/>
          <p:cNvCxnSpPr>
            <a:stCxn id="39" idx="2"/>
            <a:endCxn id="35" idx="0"/>
          </p:cNvCxnSpPr>
          <p:nvPr/>
        </p:nvCxnSpPr>
        <p:spPr bwMode="auto">
          <a:xfrm>
            <a:off x="2366275" y="4064496"/>
            <a:ext cx="174457" cy="138590"/>
          </a:xfrm>
          <a:prstGeom prst="line">
            <a:avLst/>
          </a:prstGeom>
          <a:noFill/>
          <a:ln w="12700" cap="flat" cmpd="sng" algn="ctr">
            <a:solidFill>
              <a:schemeClr val="tx1"/>
            </a:solidFill>
            <a:prstDash val="solid"/>
            <a:round/>
            <a:headEnd type="none" w="med" len="med"/>
            <a:tailEnd type="none" w="med" len="med"/>
          </a:ln>
          <a:effectLst/>
        </p:spPr>
      </p:cxnSp>
      <p:cxnSp>
        <p:nvCxnSpPr>
          <p:cNvPr id="55" name="Straight Connector 54"/>
          <p:cNvCxnSpPr>
            <a:stCxn id="40" idx="3"/>
            <a:endCxn id="33" idx="0"/>
          </p:cNvCxnSpPr>
          <p:nvPr/>
        </p:nvCxnSpPr>
        <p:spPr bwMode="auto">
          <a:xfrm>
            <a:off x="1845586" y="4250537"/>
            <a:ext cx="155086" cy="906655"/>
          </a:xfrm>
          <a:prstGeom prst="line">
            <a:avLst/>
          </a:prstGeom>
          <a:noFill/>
          <a:ln w="12700"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flipV="1">
            <a:off x="3800872" y="2413416"/>
            <a:ext cx="2060282" cy="0"/>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a:off x="3836876" y="2924944"/>
            <a:ext cx="3996444" cy="0"/>
          </a:xfrm>
          <a:prstGeom prst="line">
            <a:avLst/>
          </a:prstGeom>
          <a:noFill/>
          <a:ln w="12700" cap="flat"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3836876" y="3429000"/>
            <a:ext cx="3996444" cy="0"/>
          </a:xfrm>
          <a:prstGeom prst="line">
            <a:avLst/>
          </a:prstGeom>
          <a:noFill/>
          <a:ln w="12700" cap="flat" cmpd="sng" algn="ctr">
            <a:solidFill>
              <a:schemeClr val="tx1"/>
            </a:solidFill>
            <a:prstDash val="dash"/>
            <a:round/>
            <a:headEnd type="none" w="med" len="med"/>
            <a:tailEnd type="none" w="med" len="med"/>
          </a:ln>
          <a:effectLst/>
        </p:spPr>
      </p:cxnSp>
      <p:cxnSp>
        <p:nvCxnSpPr>
          <p:cNvPr id="63" name="Straight Connector 62"/>
          <p:cNvCxnSpPr/>
          <p:nvPr/>
        </p:nvCxnSpPr>
        <p:spPr bwMode="auto">
          <a:xfrm>
            <a:off x="3836876" y="3933056"/>
            <a:ext cx="3996444" cy="0"/>
          </a:xfrm>
          <a:prstGeom prst="line">
            <a:avLst/>
          </a:prstGeom>
          <a:noFill/>
          <a:ln w="12700" cap="flat" cmpd="sng" algn="ctr">
            <a:solidFill>
              <a:schemeClr val="tx1"/>
            </a:solidFill>
            <a:prstDash val="dash"/>
            <a:round/>
            <a:headEnd type="none" w="med" len="med"/>
            <a:tailEnd type="none" w="med" len="med"/>
          </a:ln>
          <a:effectLst/>
        </p:spPr>
      </p:cxnSp>
      <p:cxnSp>
        <p:nvCxnSpPr>
          <p:cNvPr id="64" name="Straight Connector 63"/>
          <p:cNvCxnSpPr/>
          <p:nvPr/>
        </p:nvCxnSpPr>
        <p:spPr bwMode="auto">
          <a:xfrm>
            <a:off x="3836876" y="4473116"/>
            <a:ext cx="3996444" cy="0"/>
          </a:xfrm>
          <a:prstGeom prst="line">
            <a:avLst/>
          </a:prstGeom>
          <a:noFill/>
          <a:ln w="12700" cap="flat" cmpd="sng" algn="ctr">
            <a:solidFill>
              <a:schemeClr val="tx1"/>
            </a:solidFill>
            <a:prstDash val="dash"/>
            <a:round/>
            <a:headEnd type="none" w="med" len="med"/>
            <a:tailEnd type="none" w="med" len="med"/>
          </a:ln>
          <a:effectLst/>
        </p:spPr>
      </p:cxnSp>
      <p:cxnSp>
        <p:nvCxnSpPr>
          <p:cNvPr id="65" name="Straight Connector 64"/>
          <p:cNvCxnSpPr/>
          <p:nvPr/>
        </p:nvCxnSpPr>
        <p:spPr bwMode="auto">
          <a:xfrm>
            <a:off x="3836876" y="5841268"/>
            <a:ext cx="3996444" cy="0"/>
          </a:xfrm>
          <a:prstGeom prst="line">
            <a:avLst/>
          </a:prstGeom>
          <a:noFill/>
          <a:ln w="12700" cap="flat" cmpd="sng" algn="ctr">
            <a:solidFill>
              <a:schemeClr val="tx1"/>
            </a:solidFill>
            <a:prstDash val="dash"/>
            <a:round/>
            <a:headEnd type="none" w="med" len="med"/>
            <a:tailEnd type="none" w="med" len="med"/>
          </a:ln>
          <a:effectLst/>
        </p:spPr>
      </p:cxnSp>
      <p:sp>
        <p:nvSpPr>
          <p:cNvPr id="66" name="Flowchart: Connector 8"/>
          <p:cNvSpPr/>
          <p:nvPr/>
        </p:nvSpPr>
        <p:spPr bwMode="auto">
          <a:xfrm flipH="1">
            <a:off x="4651891" y="352047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7" name="Flowchart: Connector 8"/>
          <p:cNvSpPr/>
          <p:nvPr/>
        </p:nvSpPr>
        <p:spPr bwMode="auto">
          <a:xfrm flipH="1">
            <a:off x="4376936" y="258437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8" name="Flowchart: Connector 8"/>
          <p:cNvSpPr/>
          <p:nvPr/>
        </p:nvSpPr>
        <p:spPr bwMode="auto">
          <a:xfrm flipH="1">
            <a:off x="4268924" y="368102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69" name="Flowchart: Connector 8"/>
          <p:cNvSpPr/>
          <p:nvPr/>
        </p:nvSpPr>
        <p:spPr bwMode="auto">
          <a:xfrm flipH="1">
            <a:off x="5997116" y="404106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0" name="Flowchart: Connector 8"/>
          <p:cNvSpPr/>
          <p:nvPr/>
        </p:nvSpPr>
        <p:spPr bwMode="auto">
          <a:xfrm flipH="1">
            <a:off x="4088904" y="324898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1" name="Flowchart: Connector 8"/>
          <p:cNvSpPr/>
          <p:nvPr/>
        </p:nvSpPr>
        <p:spPr bwMode="auto">
          <a:xfrm flipH="1">
            <a:off x="7221252" y="252890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2" name="Flowchart: Connector 8"/>
          <p:cNvSpPr/>
          <p:nvPr/>
        </p:nvSpPr>
        <p:spPr bwMode="auto">
          <a:xfrm flipH="1">
            <a:off x="4844988" y="321297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3" name="Flowchart: Connector 8"/>
          <p:cNvSpPr/>
          <p:nvPr/>
        </p:nvSpPr>
        <p:spPr bwMode="auto">
          <a:xfrm flipH="1">
            <a:off x="4749146" y="269238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4" name="Flowchart: Connector 8"/>
          <p:cNvSpPr/>
          <p:nvPr/>
        </p:nvSpPr>
        <p:spPr bwMode="auto">
          <a:xfrm flipH="1">
            <a:off x="6393160" y="375303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5" name="Flowchart: Connector 8"/>
          <p:cNvSpPr/>
          <p:nvPr/>
        </p:nvSpPr>
        <p:spPr bwMode="auto">
          <a:xfrm flipH="1">
            <a:off x="4880992" y="414908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6" name="Flowchart: Connector 8"/>
          <p:cNvSpPr/>
          <p:nvPr/>
        </p:nvSpPr>
        <p:spPr bwMode="auto">
          <a:xfrm flipH="1">
            <a:off x="4412940" y="544522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7" name="Flowchart: Connector 8"/>
          <p:cNvSpPr/>
          <p:nvPr/>
        </p:nvSpPr>
        <p:spPr bwMode="auto">
          <a:xfrm flipH="1">
            <a:off x="5732011" y="425709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8" name="Flowchart: Connector 8"/>
          <p:cNvSpPr/>
          <p:nvPr/>
        </p:nvSpPr>
        <p:spPr bwMode="auto">
          <a:xfrm flipH="1">
            <a:off x="4052900" y="411307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9" name="Flowchart: Connector 8"/>
          <p:cNvSpPr/>
          <p:nvPr/>
        </p:nvSpPr>
        <p:spPr bwMode="auto">
          <a:xfrm flipH="1">
            <a:off x="6609184" y="263691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0" name="Flowchart: Connector 8"/>
          <p:cNvSpPr/>
          <p:nvPr/>
        </p:nvSpPr>
        <p:spPr bwMode="auto">
          <a:xfrm flipH="1">
            <a:off x="5025008" y="303295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1" name="Flowchart: Connector 8"/>
          <p:cNvSpPr/>
          <p:nvPr/>
        </p:nvSpPr>
        <p:spPr bwMode="auto">
          <a:xfrm flipH="1">
            <a:off x="5349044" y="314096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2" name="Flowchart: Connector 8"/>
          <p:cNvSpPr/>
          <p:nvPr/>
        </p:nvSpPr>
        <p:spPr bwMode="auto">
          <a:xfrm flipH="1">
            <a:off x="7113240" y="551723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3" name="Flowchart: Connector 8"/>
          <p:cNvSpPr/>
          <p:nvPr/>
        </p:nvSpPr>
        <p:spPr bwMode="auto">
          <a:xfrm flipH="1">
            <a:off x="5997116" y="263691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4" name="Flowchart: Connector 8"/>
          <p:cNvSpPr/>
          <p:nvPr/>
        </p:nvSpPr>
        <p:spPr bwMode="auto">
          <a:xfrm flipH="1">
            <a:off x="4160912" y="468914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5" name="Flowchart: Connector 8"/>
          <p:cNvSpPr/>
          <p:nvPr/>
        </p:nvSpPr>
        <p:spPr bwMode="auto">
          <a:xfrm flipH="1">
            <a:off x="7041232" y="429309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6" name="Flowchart: Connector 8"/>
          <p:cNvSpPr/>
          <p:nvPr/>
        </p:nvSpPr>
        <p:spPr bwMode="auto">
          <a:xfrm flipH="1">
            <a:off x="6213140" y="515719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7" name="Flowchart: Connector 8"/>
          <p:cNvSpPr/>
          <p:nvPr/>
        </p:nvSpPr>
        <p:spPr bwMode="auto">
          <a:xfrm flipH="1">
            <a:off x="5925108" y="317697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8" name="Flowchart: Connector 8"/>
          <p:cNvSpPr/>
          <p:nvPr/>
        </p:nvSpPr>
        <p:spPr bwMode="auto">
          <a:xfrm flipH="1">
            <a:off x="7113240" y="357301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9" name="Flowchart: Connector 8"/>
          <p:cNvSpPr/>
          <p:nvPr/>
        </p:nvSpPr>
        <p:spPr bwMode="auto">
          <a:xfrm flipH="1">
            <a:off x="6753200" y="310496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0" name="Flowchart: Connector 8"/>
          <p:cNvSpPr/>
          <p:nvPr/>
        </p:nvSpPr>
        <p:spPr bwMode="auto">
          <a:xfrm flipH="1">
            <a:off x="4736976" y="479715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1" name="Flowchart: Connector 8"/>
          <p:cNvSpPr/>
          <p:nvPr/>
        </p:nvSpPr>
        <p:spPr bwMode="auto">
          <a:xfrm flipH="1">
            <a:off x="7365268" y="321297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2" name="Flowchart: Connector 8"/>
          <p:cNvSpPr/>
          <p:nvPr/>
        </p:nvSpPr>
        <p:spPr bwMode="auto">
          <a:xfrm flipH="1">
            <a:off x="5025008" y="364502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3" name="Flowchart: Connector 8"/>
          <p:cNvSpPr/>
          <p:nvPr/>
        </p:nvSpPr>
        <p:spPr bwMode="auto">
          <a:xfrm flipH="1">
            <a:off x="7365268" y="468914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4" name="Flowchart: Connector 8"/>
          <p:cNvSpPr/>
          <p:nvPr/>
        </p:nvSpPr>
        <p:spPr bwMode="auto">
          <a:xfrm flipH="1">
            <a:off x="5566291" y="481661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5" name="Flowchart: Connector 8"/>
          <p:cNvSpPr/>
          <p:nvPr/>
        </p:nvSpPr>
        <p:spPr bwMode="auto">
          <a:xfrm flipH="1">
            <a:off x="6681192" y="490516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6" name="Flowchart: Connector 8"/>
          <p:cNvSpPr/>
          <p:nvPr/>
        </p:nvSpPr>
        <p:spPr bwMode="auto">
          <a:xfrm flipH="1">
            <a:off x="5097016" y="501317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7" name="Flowchart: Connector 8"/>
          <p:cNvSpPr/>
          <p:nvPr/>
        </p:nvSpPr>
        <p:spPr bwMode="auto">
          <a:xfrm flipH="1">
            <a:off x="5520220" y="407707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98" name="Flowchart: Connector 8"/>
          <p:cNvSpPr/>
          <p:nvPr/>
        </p:nvSpPr>
        <p:spPr bwMode="auto">
          <a:xfrm flipH="1">
            <a:off x="4241304" y="278092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00" name="Flowchart: Connector 8"/>
          <p:cNvSpPr/>
          <p:nvPr/>
        </p:nvSpPr>
        <p:spPr bwMode="auto">
          <a:xfrm flipH="1">
            <a:off x="5673080" y="533721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01" name="Straight Connector 100"/>
          <p:cNvCxnSpPr/>
          <p:nvPr/>
        </p:nvCxnSpPr>
        <p:spPr bwMode="auto">
          <a:xfrm flipH="1" flipV="1">
            <a:off x="5846164" y="2413416"/>
            <a:ext cx="6936" cy="3427852"/>
          </a:xfrm>
          <a:prstGeom prst="line">
            <a:avLst/>
          </a:prstGeom>
          <a:noFill/>
          <a:ln w="25400" cap="flat" cmpd="sng" algn="ctr">
            <a:solidFill>
              <a:schemeClr val="tx1"/>
            </a:solidFill>
            <a:prstDash val="solid"/>
            <a:round/>
            <a:headEnd type="none" w="med" len="med"/>
            <a:tailEnd type="none" w="med" len="med"/>
          </a:ln>
          <a:effectLst/>
        </p:spPr>
      </p:cxnSp>
      <p:sp>
        <p:nvSpPr>
          <p:cNvPr id="107" name="Multiply 106"/>
          <p:cNvSpPr/>
          <p:nvPr/>
        </p:nvSpPr>
        <p:spPr bwMode="auto">
          <a:xfrm>
            <a:off x="5709084" y="2276872"/>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19" name="Group 118"/>
          <p:cNvGrpSpPr/>
          <p:nvPr/>
        </p:nvGrpSpPr>
        <p:grpSpPr>
          <a:xfrm>
            <a:off x="3836876" y="2420888"/>
            <a:ext cx="2022248" cy="504056"/>
            <a:chOff x="2576736" y="2420888"/>
            <a:chExt cx="2022248" cy="504056"/>
          </a:xfrm>
        </p:grpSpPr>
        <p:cxnSp>
          <p:nvCxnSpPr>
            <p:cNvPr id="109" name="Straight Connector 108"/>
            <p:cNvCxnSpPr/>
            <p:nvPr/>
          </p:nvCxnSpPr>
          <p:spPr bwMode="auto">
            <a:xfrm>
              <a:off x="2576736" y="2420888"/>
              <a:ext cx="0" cy="504056"/>
            </a:xfrm>
            <a:prstGeom prst="line">
              <a:avLst/>
            </a:prstGeom>
            <a:noFill/>
            <a:ln w="25400" cap="flat" cmpd="sng" algn="ctr">
              <a:solidFill>
                <a:srgbClr val="8E200E"/>
              </a:solidFill>
              <a:prstDash val="solid"/>
              <a:round/>
              <a:headEnd type="none" w="med" len="med"/>
              <a:tailEnd type="none" w="med" len="med"/>
            </a:ln>
            <a:effectLst/>
          </p:spPr>
        </p:cxnSp>
        <p:cxnSp>
          <p:nvCxnSpPr>
            <p:cNvPr id="112" name="Straight Connector 111"/>
            <p:cNvCxnSpPr/>
            <p:nvPr/>
          </p:nvCxnSpPr>
          <p:spPr bwMode="auto">
            <a:xfrm>
              <a:off x="2582760" y="2924944"/>
              <a:ext cx="2016224" cy="0"/>
            </a:xfrm>
            <a:prstGeom prst="line">
              <a:avLst/>
            </a:prstGeom>
            <a:noFill/>
            <a:ln w="25400" cap="flat" cmpd="sng" algn="ctr">
              <a:solidFill>
                <a:srgbClr val="8E200E"/>
              </a:solidFill>
              <a:prstDash val="solid"/>
              <a:round/>
              <a:headEnd type="none" w="med" len="med"/>
              <a:tailEnd type="none" w="med" len="med"/>
            </a:ln>
            <a:effectLst/>
          </p:spPr>
        </p:cxnSp>
        <p:cxnSp>
          <p:nvCxnSpPr>
            <p:cNvPr id="115" name="Straight Connector 114"/>
            <p:cNvCxnSpPr/>
            <p:nvPr/>
          </p:nvCxnSpPr>
          <p:spPr bwMode="auto">
            <a:xfrm>
              <a:off x="4592960" y="2420888"/>
              <a:ext cx="0" cy="504056"/>
            </a:xfrm>
            <a:prstGeom prst="line">
              <a:avLst/>
            </a:prstGeom>
            <a:noFill/>
            <a:ln w="25400" cap="flat" cmpd="sng" algn="ctr">
              <a:solidFill>
                <a:srgbClr val="8E200E"/>
              </a:solidFill>
              <a:prstDash val="solid"/>
              <a:round/>
              <a:headEnd type="none" w="med" len="med"/>
              <a:tailEnd type="none" w="med" len="med"/>
            </a:ln>
            <a:effectLst/>
          </p:spPr>
        </p:cxnSp>
      </p:grpSp>
      <p:grpSp>
        <p:nvGrpSpPr>
          <p:cNvPr id="120" name="Group 119"/>
          <p:cNvGrpSpPr/>
          <p:nvPr/>
        </p:nvGrpSpPr>
        <p:grpSpPr>
          <a:xfrm>
            <a:off x="4808984" y="2924944"/>
            <a:ext cx="1044116" cy="504056"/>
            <a:chOff x="2576736" y="2420888"/>
            <a:chExt cx="2016224" cy="504056"/>
          </a:xfrm>
        </p:grpSpPr>
        <p:cxnSp>
          <p:nvCxnSpPr>
            <p:cNvPr id="121" name="Straight Connector 120"/>
            <p:cNvCxnSpPr/>
            <p:nvPr/>
          </p:nvCxnSpPr>
          <p:spPr bwMode="auto">
            <a:xfrm>
              <a:off x="2576736" y="2420888"/>
              <a:ext cx="0" cy="504056"/>
            </a:xfrm>
            <a:prstGeom prst="line">
              <a:avLst/>
            </a:prstGeom>
            <a:noFill/>
            <a:ln w="25400" cap="flat" cmpd="sng" algn="ctr">
              <a:solidFill>
                <a:srgbClr val="8E200E"/>
              </a:solidFill>
              <a:prstDash val="solid"/>
              <a:round/>
              <a:headEnd type="none" w="med" len="med"/>
              <a:tailEnd type="none" w="med" len="med"/>
            </a:ln>
            <a:effectLst/>
          </p:spPr>
        </p:cxnSp>
        <p:cxnSp>
          <p:nvCxnSpPr>
            <p:cNvPr id="122" name="Straight Connector 121"/>
            <p:cNvCxnSpPr/>
            <p:nvPr/>
          </p:nvCxnSpPr>
          <p:spPr bwMode="auto">
            <a:xfrm>
              <a:off x="2576736" y="2924944"/>
              <a:ext cx="2016224" cy="0"/>
            </a:xfrm>
            <a:prstGeom prst="line">
              <a:avLst/>
            </a:prstGeom>
            <a:noFill/>
            <a:ln w="25400" cap="flat" cmpd="sng" algn="ctr">
              <a:solidFill>
                <a:srgbClr val="8E200E"/>
              </a:solidFill>
              <a:prstDash val="solid"/>
              <a:round/>
              <a:headEnd type="none" w="med" len="med"/>
              <a:tailEnd type="none" w="med" len="med"/>
            </a:ln>
            <a:effectLst/>
          </p:spPr>
        </p:cxnSp>
        <p:cxnSp>
          <p:nvCxnSpPr>
            <p:cNvPr id="123" name="Straight Connector 122"/>
            <p:cNvCxnSpPr/>
            <p:nvPr/>
          </p:nvCxnSpPr>
          <p:spPr bwMode="auto">
            <a:xfrm>
              <a:off x="4592960" y="2420888"/>
              <a:ext cx="0" cy="504056"/>
            </a:xfrm>
            <a:prstGeom prst="line">
              <a:avLst/>
            </a:prstGeom>
            <a:noFill/>
            <a:ln w="25400" cap="flat" cmpd="sng" algn="ctr">
              <a:solidFill>
                <a:srgbClr val="8E200E"/>
              </a:solidFill>
              <a:prstDash val="solid"/>
              <a:round/>
              <a:headEnd type="none" w="med" len="med"/>
              <a:tailEnd type="none" w="med" len="med"/>
            </a:ln>
            <a:effectLst/>
          </p:spPr>
        </p:cxnSp>
      </p:grpSp>
      <p:grpSp>
        <p:nvGrpSpPr>
          <p:cNvPr id="124" name="Group 123"/>
          <p:cNvGrpSpPr/>
          <p:nvPr/>
        </p:nvGrpSpPr>
        <p:grpSpPr>
          <a:xfrm>
            <a:off x="5385048" y="3429000"/>
            <a:ext cx="468052" cy="504056"/>
            <a:chOff x="2576736" y="2420888"/>
            <a:chExt cx="2016224" cy="504056"/>
          </a:xfrm>
        </p:grpSpPr>
        <p:cxnSp>
          <p:nvCxnSpPr>
            <p:cNvPr id="125" name="Straight Connector 124"/>
            <p:cNvCxnSpPr/>
            <p:nvPr/>
          </p:nvCxnSpPr>
          <p:spPr bwMode="auto">
            <a:xfrm>
              <a:off x="2576736" y="2420888"/>
              <a:ext cx="0" cy="504056"/>
            </a:xfrm>
            <a:prstGeom prst="line">
              <a:avLst/>
            </a:prstGeom>
            <a:noFill/>
            <a:ln w="25400" cap="flat" cmpd="sng" algn="ctr">
              <a:solidFill>
                <a:srgbClr val="8E200E"/>
              </a:solidFill>
              <a:prstDash val="solid"/>
              <a:round/>
              <a:headEnd type="none" w="med" len="med"/>
              <a:tailEnd type="none" w="med" len="med"/>
            </a:ln>
            <a:effectLst/>
          </p:spPr>
        </p:cxnSp>
        <p:cxnSp>
          <p:nvCxnSpPr>
            <p:cNvPr id="126" name="Straight Connector 125"/>
            <p:cNvCxnSpPr/>
            <p:nvPr/>
          </p:nvCxnSpPr>
          <p:spPr bwMode="auto">
            <a:xfrm>
              <a:off x="2576736" y="2924944"/>
              <a:ext cx="2016224" cy="0"/>
            </a:xfrm>
            <a:prstGeom prst="line">
              <a:avLst/>
            </a:prstGeom>
            <a:noFill/>
            <a:ln w="25400" cap="flat" cmpd="sng" algn="ctr">
              <a:solidFill>
                <a:srgbClr val="8E200E"/>
              </a:solidFill>
              <a:prstDash val="solid"/>
              <a:round/>
              <a:headEnd type="none" w="med" len="med"/>
              <a:tailEnd type="none" w="med" len="med"/>
            </a:ln>
            <a:effectLst/>
          </p:spPr>
        </p:cxnSp>
        <p:cxnSp>
          <p:nvCxnSpPr>
            <p:cNvPr id="127" name="Straight Connector 126"/>
            <p:cNvCxnSpPr/>
            <p:nvPr/>
          </p:nvCxnSpPr>
          <p:spPr bwMode="auto">
            <a:xfrm>
              <a:off x="4592960" y="2420888"/>
              <a:ext cx="0" cy="504056"/>
            </a:xfrm>
            <a:prstGeom prst="line">
              <a:avLst/>
            </a:prstGeom>
            <a:noFill/>
            <a:ln w="25400" cap="flat" cmpd="sng" algn="ctr">
              <a:solidFill>
                <a:srgbClr val="8E200E"/>
              </a:solidFill>
              <a:prstDash val="solid"/>
              <a:round/>
              <a:headEnd type="none" w="med" len="med"/>
              <a:tailEnd type="none" w="med" len="med"/>
            </a:ln>
            <a:effectLst/>
          </p:spPr>
        </p:cxnSp>
      </p:grpSp>
      <p:grpSp>
        <p:nvGrpSpPr>
          <p:cNvPr id="128" name="Group 127"/>
          <p:cNvGrpSpPr/>
          <p:nvPr/>
        </p:nvGrpSpPr>
        <p:grpSpPr>
          <a:xfrm>
            <a:off x="5385048" y="3933056"/>
            <a:ext cx="468052" cy="540060"/>
            <a:chOff x="2576736" y="2420888"/>
            <a:chExt cx="2016224" cy="504056"/>
          </a:xfrm>
        </p:grpSpPr>
        <p:cxnSp>
          <p:nvCxnSpPr>
            <p:cNvPr id="129" name="Straight Connector 128"/>
            <p:cNvCxnSpPr/>
            <p:nvPr/>
          </p:nvCxnSpPr>
          <p:spPr bwMode="auto">
            <a:xfrm>
              <a:off x="2576736" y="2420888"/>
              <a:ext cx="0" cy="504056"/>
            </a:xfrm>
            <a:prstGeom prst="line">
              <a:avLst/>
            </a:prstGeom>
            <a:noFill/>
            <a:ln w="25400" cap="flat" cmpd="sng" algn="ctr">
              <a:solidFill>
                <a:srgbClr val="8E200E"/>
              </a:solidFill>
              <a:prstDash val="solid"/>
              <a:round/>
              <a:headEnd type="none" w="med" len="med"/>
              <a:tailEnd type="none" w="med" len="med"/>
            </a:ln>
            <a:effectLst/>
          </p:spPr>
        </p:cxnSp>
        <p:cxnSp>
          <p:nvCxnSpPr>
            <p:cNvPr id="130" name="Straight Connector 129"/>
            <p:cNvCxnSpPr/>
            <p:nvPr/>
          </p:nvCxnSpPr>
          <p:spPr bwMode="auto">
            <a:xfrm>
              <a:off x="2576736" y="2924944"/>
              <a:ext cx="2016224" cy="0"/>
            </a:xfrm>
            <a:prstGeom prst="line">
              <a:avLst/>
            </a:prstGeom>
            <a:noFill/>
            <a:ln w="25400" cap="flat" cmpd="sng" algn="ctr">
              <a:solidFill>
                <a:srgbClr val="8E200E"/>
              </a:solidFill>
              <a:prstDash val="solid"/>
              <a:round/>
              <a:headEnd type="none" w="med" len="med"/>
              <a:tailEnd type="none" w="med" len="med"/>
            </a:ln>
            <a:effectLst/>
          </p:spPr>
        </p:cxnSp>
        <p:cxnSp>
          <p:nvCxnSpPr>
            <p:cNvPr id="131" name="Straight Connector 130"/>
            <p:cNvCxnSpPr/>
            <p:nvPr/>
          </p:nvCxnSpPr>
          <p:spPr bwMode="auto">
            <a:xfrm>
              <a:off x="4592960" y="2420888"/>
              <a:ext cx="0" cy="504056"/>
            </a:xfrm>
            <a:prstGeom prst="line">
              <a:avLst/>
            </a:prstGeom>
            <a:noFill/>
            <a:ln w="25400" cap="flat" cmpd="sng" algn="ctr">
              <a:solidFill>
                <a:srgbClr val="8E200E"/>
              </a:solidFill>
              <a:prstDash val="solid"/>
              <a:round/>
              <a:headEnd type="none" w="med" len="med"/>
              <a:tailEnd type="none" w="med" len="med"/>
            </a:ln>
            <a:effectLst/>
          </p:spPr>
        </p:cxnSp>
      </p:grpSp>
      <p:grpSp>
        <p:nvGrpSpPr>
          <p:cNvPr id="132" name="Group 131"/>
          <p:cNvGrpSpPr/>
          <p:nvPr/>
        </p:nvGrpSpPr>
        <p:grpSpPr>
          <a:xfrm>
            <a:off x="5781092" y="4473116"/>
            <a:ext cx="72008" cy="1368152"/>
            <a:chOff x="2576736" y="2420888"/>
            <a:chExt cx="2016224" cy="504056"/>
          </a:xfrm>
        </p:grpSpPr>
        <p:cxnSp>
          <p:nvCxnSpPr>
            <p:cNvPr id="133" name="Straight Connector 132"/>
            <p:cNvCxnSpPr/>
            <p:nvPr/>
          </p:nvCxnSpPr>
          <p:spPr bwMode="auto">
            <a:xfrm>
              <a:off x="2576736" y="2420888"/>
              <a:ext cx="0" cy="504056"/>
            </a:xfrm>
            <a:prstGeom prst="line">
              <a:avLst/>
            </a:prstGeom>
            <a:noFill/>
            <a:ln w="25400" cap="flat" cmpd="sng" algn="ctr">
              <a:solidFill>
                <a:srgbClr val="8E200E"/>
              </a:solidFill>
              <a:prstDash val="solid"/>
              <a:round/>
              <a:headEnd type="none" w="med" len="med"/>
              <a:tailEnd type="none" w="med" len="med"/>
            </a:ln>
            <a:effectLst/>
          </p:spPr>
        </p:cxnSp>
        <p:cxnSp>
          <p:nvCxnSpPr>
            <p:cNvPr id="134" name="Straight Connector 133"/>
            <p:cNvCxnSpPr/>
            <p:nvPr/>
          </p:nvCxnSpPr>
          <p:spPr bwMode="auto">
            <a:xfrm>
              <a:off x="2576736" y="2924944"/>
              <a:ext cx="2016224" cy="0"/>
            </a:xfrm>
            <a:prstGeom prst="line">
              <a:avLst/>
            </a:prstGeom>
            <a:noFill/>
            <a:ln w="25400" cap="flat" cmpd="sng" algn="ctr">
              <a:solidFill>
                <a:srgbClr val="8E200E"/>
              </a:solidFill>
              <a:prstDash val="solid"/>
              <a:round/>
              <a:headEnd type="none" w="med" len="med"/>
              <a:tailEnd type="none" w="med" len="med"/>
            </a:ln>
            <a:effectLst/>
          </p:spPr>
        </p:cxnSp>
        <p:cxnSp>
          <p:nvCxnSpPr>
            <p:cNvPr id="135" name="Straight Connector 134"/>
            <p:cNvCxnSpPr/>
            <p:nvPr/>
          </p:nvCxnSpPr>
          <p:spPr bwMode="auto">
            <a:xfrm>
              <a:off x="4592960" y="2420888"/>
              <a:ext cx="0" cy="504056"/>
            </a:xfrm>
            <a:prstGeom prst="line">
              <a:avLst/>
            </a:prstGeom>
            <a:noFill/>
            <a:ln w="25400" cap="flat" cmpd="sng" algn="ctr">
              <a:solidFill>
                <a:srgbClr val="8E200E"/>
              </a:solidFill>
              <a:prstDash val="solid"/>
              <a:round/>
              <a:headEnd type="none" w="med" len="med"/>
              <a:tailEnd type="none" w="med" len="med"/>
            </a:ln>
            <a:effectLst/>
          </p:spPr>
        </p:cxnSp>
      </p:grpSp>
      <p:sp>
        <p:nvSpPr>
          <p:cNvPr id="104" name="L-Shape 103"/>
          <p:cNvSpPr/>
          <p:nvPr/>
        </p:nvSpPr>
        <p:spPr bwMode="auto">
          <a:xfrm>
            <a:off x="5169024" y="2420888"/>
            <a:ext cx="684075" cy="1800200"/>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Rectangle 104"/>
          <p:cNvSpPr/>
          <p:nvPr/>
        </p:nvSpPr>
        <p:spPr>
          <a:xfrm>
            <a:off x="1172580" y="6171691"/>
            <a:ext cx="7521611" cy="461665"/>
          </a:xfrm>
          <a:prstGeom prst="rect">
            <a:avLst/>
          </a:prstGeom>
        </p:spPr>
        <p:txBody>
          <a:bodyPr wrap="none">
            <a:spAutoFit/>
          </a:bodyPr>
          <a:lstStyle/>
          <a:p>
            <a:pPr algn="ctr"/>
            <a:r>
              <a:rPr lang="en-US" sz="2400" b="1" dirty="0" smtClean="0">
                <a:solidFill>
                  <a:srgbClr val="BA2A12"/>
                </a:solidFill>
              </a:rPr>
              <a:t>Query time O(log</a:t>
            </a:r>
            <a:r>
              <a:rPr lang="en-US" sz="2400" b="1" baseline="30000" dirty="0" smtClean="0">
                <a:solidFill>
                  <a:srgbClr val="BA2A12"/>
                </a:solidFill>
              </a:rPr>
              <a:t>2</a:t>
            </a:r>
            <a:r>
              <a:rPr lang="en-US" sz="2400" b="1" dirty="0" smtClean="0">
                <a:solidFill>
                  <a:srgbClr val="BA2A12"/>
                </a:solidFill>
              </a:rPr>
              <a:t> </a:t>
            </a:r>
            <a:r>
              <a:rPr lang="en-US" sz="2400" b="1" i="1" dirty="0" smtClean="0">
                <a:solidFill>
                  <a:srgbClr val="BA2A12"/>
                </a:solidFill>
              </a:rPr>
              <a:t>n</a:t>
            </a:r>
            <a:r>
              <a:rPr lang="en-US" sz="2400" b="1" dirty="0" smtClean="0">
                <a:solidFill>
                  <a:srgbClr val="BA2A12"/>
                </a:solidFill>
              </a:rPr>
              <a:t> + </a:t>
            </a:r>
            <a:r>
              <a:rPr lang="en-US" sz="2400" b="1" i="1" dirty="0" smtClean="0">
                <a:solidFill>
                  <a:srgbClr val="BA2A12"/>
                </a:solidFill>
              </a:rPr>
              <a:t>t</a:t>
            </a:r>
            <a:r>
              <a:rPr lang="en-US" sz="2400" b="1" dirty="0" smtClean="0">
                <a:solidFill>
                  <a:srgbClr val="BA2A12"/>
                </a:solidFill>
              </a:rPr>
              <a:t>), space O(</a:t>
            </a:r>
            <a:r>
              <a:rPr lang="en-US" sz="2400" b="1" i="1" dirty="0" err="1" smtClean="0">
                <a:solidFill>
                  <a:srgbClr val="BA2A12"/>
                </a:solidFill>
              </a:rPr>
              <a:t>n</a:t>
            </a:r>
            <a:r>
              <a:rPr lang="en-US" sz="2400" b="1" dirty="0" err="1" smtClean="0">
                <a:solidFill>
                  <a:srgbClr val="BA2A12"/>
                </a:solidFill>
              </a:rPr>
              <a:t>∙log</a:t>
            </a:r>
            <a:r>
              <a:rPr lang="en-US" sz="2400" b="1" dirty="0" smtClean="0">
                <a:solidFill>
                  <a:srgbClr val="BA2A12"/>
                </a:solidFill>
              </a:rPr>
              <a:t> </a:t>
            </a:r>
            <a:r>
              <a:rPr lang="en-US" sz="2400" b="1" i="1" dirty="0" smtClean="0">
                <a:solidFill>
                  <a:srgbClr val="BA2A12"/>
                </a:solidFill>
              </a:rPr>
              <a:t>n</a:t>
            </a:r>
            <a:r>
              <a:rPr lang="en-US" sz="2400" b="1" dirty="0" smtClean="0">
                <a:solidFill>
                  <a:srgbClr val="BA2A12"/>
                </a:solidFill>
              </a:rPr>
              <a:t>)</a:t>
            </a:r>
            <a:endParaRPr lang="en-US" sz="2400" b="1" dirty="0">
              <a:solidFill>
                <a:srgbClr val="BA2A12"/>
              </a:solidFill>
            </a:endParaRPr>
          </a:p>
        </p:txBody>
      </p:sp>
      <p:cxnSp>
        <p:nvCxnSpPr>
          <p:cNvPr id="106" name="Straight Connector 105"/>
          <p:cNvCxnSpPr/>
          <p:nvPr/>
        </p:nvCxnSpPr>
        <p:spPr bwMode="auto">
          <a:xfrm>
            <a:off x="5874114" y="2426912"/>
            <a:ext cx="1915310" cy="1495"/>
          </a:xfrm>
          <a:prstGeom prst="line">
            <a:avLst/>
          </a:prstGeom>
          <a:noFill/>
          <a:ln w="25400" cap="flat" cmpd="sng" algn="ctr">
            <a:solidFill>
              <a:schemeClr val="tx1"/>
            </a:solidFill>
            <a:prstDash val="dash"/>
            <a:round/>
            <a:headEnd type="none" w="med" len="med"/>
            <a:tailEnd type="none" w="med" len="med"/>
          </a:ln>
          <a:effectLst/>
        </p:spPr>
      </p:cxnSp>
      <p:cxnSp>
        <p:nvCxnSpPr>
          <p:cNvPr id="111" name="Straight Connector 110"/>
          <p:cNvCxnSpPr/>
          <p:nvPr/>
        </p:nvCxnSpPr>
        <p:spPr bwMode="auto">
          <a:xfrm flipV="1">
            <a:off x="5847076" y="1543987"/>
            <a:ext cx="0" cy="869429"/>
          </a:xfrm>
          <a:prstGeom prst="line">
            <a:avLst/>
          </a:prstGeom>
          <a:noFill/>
          <a:ln w="25400" cap="flat" cmpd="sng" algn="ctr">
            <a:solidFill>
              <a:schemeClr val="tx1"/>
            </a:solidFill>
            <a:prstDash val="dash"/>
            <a:round/>
            <a:headEnd type="none" w="med" len="med"/>
            <a:tailEnd type="none" w="med" len="med"/>
          </a:ln>
          <a:effectLst/>
        </p:spPr>
      </p:cxnSp>
      <p:sp>
        <p:nvSpPr>
          <p:cNvPr id="136" name="Flowchart: Connector 8"/>
          <p:cNvSpPr/>
          <p:nvPr/>
        </p:nvSpPr>
        <p:spPr bwMode="auto">
          <a:xfrm flipH="1">
            <a:off x="4556956" y="296094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 xmlns:p14="http://schemas.microsoft.com/office/powerpoint/2010/main" val="2728249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500" fill="hold"/>
                                        <p:tgtEl>
                                          <p:spTgt spid="67"/>
                                        </p:tgtEl>
                                        <p:attrNameLst>
                                          <p:attrName>fillcolor</p:attrName>
                                        </p:attrNameLst>
                                      </p:cBhvr>
                                      <p:to>
                                        <a:schemeClr val="hlink"/>
                                      </p:to>
                                    </p:animClr>
                                    <p:set>
                                      <p:cBhvr>
                                        <p:cTn id="11" dur="500" fill="hold"/>
                                        <p:tgtEl>
                                          <p:spTgt spid="67"/>
                                        </p:tgtEl>
                                        <p:attrNameLst>
                                          <p:attrName>fill.type</p:attrName>
                                        </p:attrNameLst>
                                      </p:cBhvr>
                                      <p:to>
                                        <p:strVal val="solid"/>
                                      </p:to>
                                    </p:set>
                                    <p:set>
                                      <p:cBhvr>
                                        <p:cTn id="12" dur="500" fill="hold"/>
                                        <p:tgtEl>
                                          <p:spTgt spid="6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73"/>
                                        </p:tgtEl>
                                        <p:attrNameLst>
                                          <p:attrName>fillcolor</p:attrName>
                                        </p:attrNameLst>
                                      </p:cBhvr>
                                      <p:to>
                                        <a:schemeClr val="hlink"/>
                                      </p:to>
                                    </p:animClr>
                                    <p:set>
                                      <p:cBhvr>
                                        <p:cTn id="15" dur="500" fill="hold"/>
                                        <p:tgtEl>
                                          <p:spTgt spid="73"/>
                                        </p:tgtEl>
                                        <p:attrNameLst>
                                          <p:attrName>fill.type</p:attrName>
                                        </p:attrNameLst>
                                      </p:cBhvr>
                                      <p:to>
                                        <p:strVal val="solid"/>
                                      </p:to>
                                    </p:set>
                                    <p:set>
                                      <p:cBhvr>
                                        <p:cTn id="16" dur="500" fill="hold"/>
                                        <p:tgtEl>
                                          <p:spTgt spid="73"/>
                                        </p:tgtEl>
                                        <p:attrNameLst>
                                          <p:attrName>fill.on</p:attrName>
                                        </p:attrNameLst>
                                      </p:cBhvr>
                                      <p:to>
                                        <p:strVal val="tru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grpId="0" nodeType="clickEffect">
                                  <p:stCondLst>
                                    <p:cond delay="0"/>
                                  </p:stCondLst>
                                  <p:childTnLst>
                                    <p:animClr clrSpc="rgb" dir="cw">
                                      <p:cBhvr>
                                        <p:cTn id="26" dur="500" fill="hold"/>
                                        <p:tgtEl>
                                          <p:spTgt spid="80"/>
                                        </p:tgtEl>
                                        <p:attrNameLst>
                                          <p:attrName>fillcolor</p:attrName>
                                        </p:attrNameLst>
                                      </p:cBhvr>
                                      <p:to>
                                        <a:schemeClr val="hlink"/>
                                      </p:to>
                                    </p:animClr>
                                    <p:set>
                                      <p:cBhvr>
                                        <p:cTn id="27" dur="500" fill="hold"/>
                                        <p:tgtEl>
                                          <p:spTgt spid="80"/>
                                        </p:tgtEl>
                                        <p:attrNameLst>
                                          <p:attrName>fill.type</p:attrName>
                                        </p:attrNameLst>
                                      </p:cBhvr>
                                      <p:to>
                                        <p:strVal val="solid"/>
                                      </p:to>
                                    </p:set>
                                    <p:set>
                                      <p:cBhvr>
                                        <p:cTn id="28" dur="500" fill="hold"/>
                                        <p:tgtEl>
                                          <p:spTgt spid="80"/>
                                        </p:tgtEl>
                                        <p:attrNameLst>
                                          <p:attrName>fill.on</p:attrName>
                                        </p:attrNameLst>
                                      </p:cBhvr>
                                      <p:to>
                                        <p:strVal val="true"/>
                                      </p:to>
                                    </p:set>
                                  </p:childTnLst>
                                </p:cTn>
                              </p:par>
                              <p:par>
                                <p:cTn id="29" presetID="1" presetClass="emph" presetSubtype="2" fill="hold" grpId="0" nodeType="withEffect">
                                  <p:stCondLst>
                                    <p:cond delay="0"/>
                                  </p:stCondLst>
                                  <p:childTnLst>
                                    <p:animClr clrSpc="rgb" dir="cw">
                                      <p:cBhvr>
                                        <p:cTn id="30" dur="500" fill="hold"/>
                                        <p:tgtEl>
                                          <p:spTgt spid="81"/>
                                        </p:tgtEl>
                                        <p:attrNameLst>
                                          <p:attrName>fillcolor</p:attrName>
                                        </p:attrNameLst>
                                      </p:cBhvr>
                                      <p:to>
                                        <a:schemeClr val="hlink"/>
                                      </p:to>
                                    </p:animClr>
                                    <p:set>
                                      <p:cBhvr>
                                        <p:cTn id="31" dur="500" fill="hold"/>
                                        <p:tgtEl>
                                          <p:spTgt spid="81"/>
                                        </p:tgtEl>
                                        <p:attrNameLst>
                                          <p:attrName>fill.type</p:attrName>
                                        </p:attrNameLst>
                                      </p:cBhvr>
                                      <p:to>
                                        <p:strVal val="solid"/>
                                      </p:to>
                                    </p:set>
                                    <p:set>
                                      <p:cBhvr>
                                        <p:cTn id="32" dur="500" fill="hold"/>
                                        <p:tgtEl>
                                          <p:spTgt spid="81"/>
                                        </p:tgtEl>
                                        <p:attrNameLst>
                                          <p:attrName>fill.on</p:attrName>
                                        </p:attrNameLst>
                                      </p:cBhvr>
                                      <p:to>
                                        <p:strVal val="true"/>
                                      </p:to>
                                    </p:set>
                                  </p:childTnLst>
                                </p:cTn>
                              </p:par>
                              <p:par>
                                <p:cTn id="33" presetID="1" presetClass="entr" presetSubtype="0" fill="hold"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grpId="0" nodeType="clickEffect">
                                  <p:stCondLst>
                                    <p:cond delay="0"/>
                                  </p:stCondLst>
                                  <p:childTnLst>
                                    <p:animClr clrSpc="rgb" dir="cw">
                                      <p:cBhvr>
                                        <p:cTn id="46" dur="500" fill="hold"/>
                                        <p:tgtEl>
                                          <p:spTgt spid="97"/>
                                        </p:tgtEl>
                                        <p:attrNameLst>
                                          <p:attrName>fillcolor</p:attrName>
                                        </p:attrNameLst>
                                      </p:cBhvr>
                                      <p:to>
                                        <a:schemeClr val="hlink"/>
                                      </p:to>
                                    </p:animClr>
                                    <p:set>
                                      <p:cBhvr>
                                        <p:cTn id="47" dur="500" fill="hold"/>
                                        <p:tgtEl>
                                          <p:spTgt spid="97"/>
                                        </p:tgtEl>
                                        <p:attrNameLst>
                                          <p:attrName>fill.type</p:attrName>
                                        </p:attrNameLst>
                                      </p:cBhvr>
                                      <p:to>
                                        <p:strVal val="solid"/>
                                      </p:to>
                                    </p:set>
                                    <p:set>
                                      <p:cBhvr>
                                        <p:cTn id="48" dur="500" fill="hold"/>
                                        <p:tgtEl>
                                          <p:spTgt spid="97"/>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77"/>
                                        </p:tgtEl>
                                        <p:attrNameLst>
                                          <p:attrName>fillcolor</p:attrName>
                                        </p:attrNameLst>
                                      </p:cBhvr>
                                      <p:to>
                                        <a:schemeClr val="hlink"/>
                                      </p:to>
                                    </p:animClr>
                                    <p:set>
                                      <p:cBhvr>
                                        <p:cTn id="51" dur="500" fill="hold"/>
                                        <p:tgtEl>
                                          <p:spTgt spid="77"/>
                                        </p:tgtEl>
                                        <p:attrNameLst>
                                          <p:attrName>fill.type</p:attrName>
                                        </p:attrNameLst>
                                      </p:cBhvr>
                                      <p:to>
                                        <p:strVal val="solid"/>
                                      </p:to>
                                    </p:set>
                                    <p:set>
                                      <p:cBhvr>
                                        <p:cTn id="52" dur="500" fill="hold"/>
                                        <p:tgtEl>
                                          <p:spTgt spid="77"/>
                                        </p:tgtEl>
                                        <p:attrNameLst>
                                          <p:attrName>fill.on</p:attrName>
                                        </p:attrNameLst>
                                      </p:cBhvr>
                                      <p:to>
                                        <p:strVal val="true"/>
                                      </p:to>
                                    </p:set>
                                  </p:childTnLst>
                                </p:cTn>
                              </p:par>
                              <p:par>
                                <p:cTn id="53" presetID="1" presetClass="entr" presetSubtype="0" fill="hold"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19"/>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120"/>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124"/>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128"/>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32"/>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2"/>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47"/>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48"/>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0" presetClass="entr" presetSubtype="0" fill="hold" grpId="0" nodeType="withEffect">
                                  <p:stCondLst>
                                    <p:cond delay="0"/>
                                  </p:stCondLst>
                                  <p:childTnLst>
                                    <p:set>
                                      <p:cBhvr>
                                        <p:cTn id="82" dur="1" fill="hold">
                                          <p:stCondLst>
                                            <p:cond delay="0"/>
                                          </p:stCondLst>
                                        </p:cTn>
                                        <p:tgtEl>
                                          <p:spTgt spid="108"/>
                                        </p:tgtEl>
                                        <p:attrNameLst>
                                          <p:attrName>style.visibility</p:attrName>
                                        </p:attrNameLst>
                                      </p:cBhvr>
                                      <p:to>
                                        <p:strVal val="visible"/>
                                      </p:to>
                                    </p:set>
                                    <p:animEffect transition="in" filter="fade">
                                      <p:cBhvr>
                                        <p:cTn id="83" dur="2000"/>
                                        <p:tgtEl>
                                          <p:spTgt spid="108"/>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77" grpId="0" animBg="1"/>
      <p:bldP spid="80" grpId="0" animBg="1"/>
      <p:bldP spid="81" grpId="0" animBg="1"/>
      <p:bldP spid="97" grpId="0" animBg="1"/>
      <p:bldP spid="104" grpId="0" animBg="1"/>
      <p:bldP spid="10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B050"/>
                </a:solidFill>
              </a:rPr>
              <a:t>RAM</a:t>
            </a:r>
            <a:r>
              <a:rPr lang="en-US" dirty="0" smtClean="0"/>
              <a:t> – O(log </a:t>
            </a:r>
            <a:r>
              <a:rPr lang="en-US" i="1" dirty="0" smtClean="0"/>
              <a:t>n</a:t>
            </a:r>
            <a:r>
              <a:rPr lang="en-US" dirty="0" smtClean="0">
                <a:solidFill>
                  <a:srgbClr val="00B050"/>
                </a:solidFill>
              </a:rPr>
              <a:t>/</a:t>
            </a:r>
            <a:r>
              <a:rPr lang="en-US" dirty="0" err="1" smtClean="0">
                <a:solidFill>
                  <a:srgbClr val="00B050"/>
                </a:solidFill>
              </a:rPr>
              <a:t>loglog</a:t>
            </a:r>
            <a:r>
              <a:rPr lang="en-US" dirty="0" smtClean="0">
                <a:solidFill>
                  <a:srgbClr val="00B050"/>
                </a:solidFill>
              </a:rPr>
              <a:t> </a:t>
            </a:r>
            <a:r>
              <a:rPr lang="en-US" i="1" dirty="0" smtClean="0">
                <a:solidFill>
                  <a:srgbClr val="00B050"/>
                </a:solidFill>
              </a:rPr>
              <a:t>n</a:t>
            </a:r>
            <a:r>
              <a:rPr lang="en-US" i="1" dirty="0" smtClean="0"/>
              <a:t> </a:t>
            </a:r>
            <a:r>
              <a:rPr lang="en-US" dirty="0" smtClean="0"/>
              <a:t>+</a:t>
            </a:r>
            <a:r>
              <a:rPr lang="en-US" i="1" dirty="0" smtClean="0"/>
              <a:t> t</a:t>
            </a:r>
            <a:r>
              <a:rPr lang="en-US" dirty="0" smtClean="0"/>
              <a:t>)</a:t>
            </a:r>
            <a:endParaRPr lang="en-US" dirty="0"/>
          </a:p>
        </p:txBody>
      </p:sp>
      <p:grpSp>
        <p:nvGrpSpPr>
          <p:cNvPr id="44" name="Group 43"/>
          <p:cNvGrpSpPr/>
          <p:nvPr/>
        </p:nvGrpSpPr>
        <p:grpSpPr>
          <a:xfrm>
            <a:off x="596516" y="1952836"/>
            <a:ext cx="3420380" cy="1728192"/>
            <a:chOff x="2761184" y="2884874"/>
            <a:chExt cx="3420380" cy="1728192"/>
          </a:xfrm>
        </p:grpSpPr>
        <p:cxnSp>
          <p:nvCxnSpPr>
            <p:cNvPr id="7" name="Straight Connector 6"/>
            <p:cNvCxnSpPr>
              <a:endCxn id="11" idx="7"/>
            </p:cNvCxnSpPr>
            <p:nvPr/>
          </p:nvCxnSpPr>
          <p:spPr bwMode="auto">
            <a:xfrm>
              <a:off x="4561384" y="3172906"/>
              <a:ext cx="285306" cy="668694"/>
            </a:xfrm>
            <a:prstGeom prst="line">
              <a:avLst/>
            </a:prstGeom>
            <a:noFill/>
            <a:ln w="12700" cap="flat" cmpd="sng" algn="ctr">
              <a:solidFill>
                <a:schemeClr val="tx1"/>
              </a:solidFill>
              <a:prstDash val="solid"/>
              <a:round/>
              <a:headEnd type="none" w="med" len="med"/>
              <a:tailEnd type="none" w="med" len="med"/>
            </a:ln>
            <a:effectLst/>
          </p:spPr>
        </p:cxnSp>
        <p:cxnSp>
          <p:nvCxnSpPr>
            <p:cNvPr id="8" name="Straight Connector 7"/>
            <p:cNvCxnSpPr>
              <a:stCxn id="10" idx="1"/>
            </p:cNvCxnSpPr>
            <p:nvPr/>
          </p:nvCxnSpPr>
          <p:spPr bwMode="auto">
            <a:xfrm flipV="1">
              <a:off x="3459201" y="3172906"/>
              <a:ext cx="1066179" cy="646896"/>
            </a:xfrm>
            <a:prstGeom prst="line">
              <a:avLst/>
            </a:prstGeom>
            <a:noFill/>
            <a:ln w="63500" cap="flat" cmpd="sng" algn="ctr">
              <a:solidFill>
                <a:schemeClr val="tx1"/>
              </a:solidFill>
              <a:prstDash val="solid"/>
              <a:round/>
              <a:headEnd type="none" w="med" len="med"/>
              <a:tailEnd type="none" w="med" len="med"/>
            </a:ln>
            <a:effectLst/>
          </p:spPr>
        </p:cxnSp>
        <p:sp>
          <p:nvSpPr>
            <p:cNvPr id="10" name="Flowchart: Connector 8"/>
            <p:cNvSpPr/>
            <p:nvPr/>
          </p:nvSpPr>
          <p:spPr bwMode="auto">
            <a:xfrm flipH="1">
              <a:off x="3265240" y="3784974"/>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1" name="Flowchart: Connector 8"/>
            <p:cNvSpPr/>
            <p:nvPr/>
          </p:nvSpPr>
          <p:spPr bwMode="auto">
            <a:xfrm flipH="1">
              <a:off x="4813412" y="3806772"/>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15" name="Straight Connector 14"/>
            <p:cNvCxnSpPr>
              <a:endCxn id="18" idx="0"/>
            </p:cNvCxnSpPr>
            <p:nvPr/>
          </p:nvCxnSpPr>
          <p:spPr bwMode="auto">
            <a:xfrm flipH="1">
              <a:off x="4422975" y="3136902"/>
              <a:ext cx="138409" cy="669870"/>
            </a:xfrm>
            <a:prstGeom prst="line">
              <a:avLst/>
            </a:prstGeom>
            <a:noFill/>
            <a:ln w="12700" cap="flat" cmpd="sng" algn="ctr">
              <a:solidFill>
                <a:schemeClr val="tx1"/>
              </a:solidFill>
              <a:prstDash val="solid"/>
              <a:round/>
              <a:headEnd type="none" w="med" len="med"/>
              <a:tailEnd type="none" w="med" len="med"/>
            </a:ln>
            <a:effectLst/>
          </p:spPr>
        </p:cxnSp>
        <p:cxnSp>
          <p:nvCxnSpPr>
            <p:cNvPr id="16" name="Straight Connector 15"/>
            <p:cNvCxnSpPr>
              <a:stCxn id="17" idx="1"/>
            </p:cNvCxnSpPr>
            <p:nvPr/>
          </p:nvCxnSpPr>
          <p:spPr bwMode="auto">
            <a:xfrm flipV="1">
              <a:off x="3963257" y="3172906"/>
              <a:ext cx="598127" cy="668694"/>
            </a:xfrm>
            <a:prstGeom prst="line">
              <a:avLst/>
            </a:prstGeom>
            <a:noFill/>
            <a:ln w="12700" cap="flat" cmpd="sng" algn="ctr">
              <a:solidFill>
                <a:schemeClr val="tx1"/>
              </a:solidFill>
              <a:prstDash val="solid"/>
              <a:round/>
              <a:headEnd type="none" w="med" len="med"/>
              <a:tailEnd type="none" w="med" len="med"/>
            </a:ln>
            <a:effectLst/>
          </p:spPr>
        </p:cxnSp>
        <p:sp>
          <p:nvSpPr>
            <p:cNvPr id="17" name="Flowchart: Connector 8"/>
            <p:cNvSpPr/>
            <p:nvPr/>
          </p:nvSpPr>
          <p:spPr bwMode="auto">
            <a:xfrm flipH="1">
              <a:off x="3769296" y="3806772"/>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8" name="Flowchart: Connector 8"/>
            <p:cNvSpPr/>
            <p:nvPr/>
          </p:nvSpPr>
          <p:spPr bwMode="auto">
            <a:xfrm flipH="1">
              <a:off x="4309356" y="3806772"/>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31" name="Straight Connector 30"/>
            <p:cNvCxnSpPr>
              <a:stCxn id="32" idx="1"/>
            </p:cNvCxnSpPr>
            <p:nvPr/>
          </p:nvCxnSpPr>
          <p:spPr bwMode="auto">
            <a:xfrm flipV="1">
              <a:off x="2955145" y="3136902"/>
              <a:ext cx="1606239" cy="682900"/>
            </a:xfrm>
            <a:prstGeom prst="line">
              <a:avLst/>
            </a:prstGeom>
            <a:noFill/>
            <a:ln w="12700" cap="flat" cmpd="sng" algn="ctr">
              <a:solidFill>
                <a:schemeClr val="tx1"/>
              </a:solidFill>
              <a:prstDash val="solid"/>
              <a:round/>
              <a:headEnd type="none" w="med" len="med"/>
              <a:tailEnd type="none" w="med" len="med"/>
            </a:ln>
            <a:effectLst/>
          </p:spPr>
        </p:cxnSp>
        <p:sp>
          <p:nvSpPr>
            <p:cNvPr id="32" name="Flowchart: Connector 8"/>
            <p:cNvSpPr/>
            <p:nvPr/>
          </p:nvSpPr>
          <p:spPr bwMode="auto">
            <a:xfrm flipH="1">
              <a:off x="2761184" y="3784974"/>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34" name="Straight Connector 33"/>
            <p:cNvCxnSpPr>
              <a:stCxn id="35" idx="7"/>
            </p:cNvCxnSpPr>
            <p:nvPr/>
          </p:nvCxnSpPr>
          <p:spPr bwMode="auto">
            <a:xfrm flipH="1" flipV="1">
              <a:off x="4561384" y="3172906"/>
              <a:ext cx="1426219" cy="682900"/>
            </a:xfrm>
            <a:prstGeom prst="line">
              <a:avLst/>
            </a:prstGeom>
            <a:noFill/>
            <a:ln w="12700" cap="flat" cmpd="sng" algn="ctr">
              <a:solidFill>
                <a:schemeClr val="tx1"/>
              </a:solidFill>
              <a:prstDash val="solid"/>
              <a:round/>
              <a:headEnd type="none" w="med" len="med"/>
              <a:tailEnd type="none" w="med" len="med"/>
            </a:ln>
            <a:effectLst/>
          </p:spPr>
        </p:cxnSp>
        <p:sp>
          <p:nvSpPr>
            <p:cNvPr id="35" name="Flowchart: Connector 8"/>
            <p:cNvSpPr/>
            <p:nvPr/>
          </p:nvSpPr>
          <p:spPr bwMode="auto">
            <a:xfrm flipH="1">
              <a:off x="5954325" y="3820978"/>
              <a:ext cx="227239" cy="237822"/>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9" name="TextBox 38"/>
            <p:cNvSpPr txBox="1"/>
            <p:nvPr/>
          </p:nvSpPr>
          <p:spPr>
            <a:xfrm>
              <a:off x="5142154" y="3221684"/>
              <a:ext cx="751378" cy="923330"/>
            </a:xfrm>
            <a:prstGeom prst="rect">
              <a:avLst/>
            </a:prstGeom>
            <a:noFill/>
          </p:spPr>
          <p:txBody>
            <a:bodyPr wrap="none" rtlCol="0">
              <a:spAutoFit/>
            </a:bodyPr>
            <a:lstStyle/>
            <a:p>
              <a:r>
                <a:rPr lang="en-US" sz="5400" dirty="0" smtClean="0"/>
                <a:t>…</a:t>
              </a:r>
              <a:endParaRPr lang="en-US" sz="5400" dirty="0"/>
            </a:p>
          </p:txBody>
        </p:sp>
        <p:sp>
          <p:nvSpPr>
            <p:cNvPr id="41" name="Right Brace 40"/>
            <p:cNvSpPr/>
            <p:nvPr/>
          </p:nvSpPr>
          <p:spPr bwMode="auto">
            <a:xfrm rot="5400000">
              <a:off x="4332784" y="2573414"/>
              <a:ext cx="277180" cy="3204356"/>
            </a:xfrm>
            <a:prstGeom prst="rightBrac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2" name="TextBox 41"/>
            <p:cNvSpPr txBox="1"/>
            <p:nvPr/>
          </p:nvSpPr>
          <p:spPr>
            <a:xfrm>
              <a:off x="3877308" y="4212956"/>
              <a:ext cx="1465466" cy="400110"/>
            </a:xfrm>
            <a:prstGeom prst="rect">
              <a:avLst/>
            </a:prstGeom>
            <a:noFill/>
          </p:spPr>
          <p:txBody>
            <a:bodyPr wrap="none" rtlCol="0">
              <a:spAutoFit/>
            </a:bodyPr>
            <a:lstStyle/>
            <a:p>
              <a:r>
                <a:rPr lang="en-US" b="1" dirty="0" smtClean="0">
                  <a:solidFill>
                    <a:srgbClr val="00B050"/>
                  </a:solidFill>
                </a:rPr>
                <a:t>O(log</a:t>
              </a:r>
              <a:r>
                <a:rPr lang="el-GR" b="1" baseline="30000" dirty="0" smtClean="0">
                  <a:solidFill>
                    <a:srgbClr val="00B050"/>
                  </a:solidFill>
                </a:rPr>
                <a:t>ε</a:t>
              </a:r>
              <a:r>
                <a:rPr lang="da-DK" b="1" baseline="30000" dirty="0" smtClean="0">
                  <a:solidFill>
                    <a:srgbClr val="00B050"/>
                  </a:solidFill>
                </a:rPr>
                <a:t> </a:t>
              </a:r>
              <a:r>
                <a:rPr lang="en-US" b="1" dirty="0" smtClean="0">
                  <a:solidFill>
                    <a:srgbClr val="00B050"/>
                  </a:solidFill>
                </a:rPr>
                <a:t>n)</a:t>
              </a:r>
              <a:endParaRPr lang="en-US" b="1" dirty="0">
                <a:solidFill>
                  <a:srgbClr val="00B050"/>
                </a:solidFill>
              </a:endParaRPr>
            </a:p>
          </p:txBody>
        </p:sp>
        <p:sp>
          <p:nvSpPr>
            <p:cNvPr id="4" name="Flowchart: Connector 8"/>
            <p:cNvSpPr/>
            <p:nvPr/>
          </p:nvSpPr>
          <p:spPr bwMode="auto">
            <a:xfrm flipH="1">
              <a:off x="4329717" y="2884874"/>
              <a:ext cx="468052" cy="489850"/>
            </a:xfrm>
            <a:prstGeom prst="flowChartConnector">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dirty="0" smtClean="0">
                <a:ln>
                  <a:noFill/>
                </a:ln>
                <a:solidFill>
                  <a:schemeClr val="tx1"/>
                </a:solidFill>
                <a:effectLst/>
                <a:latin typeface="Verdana" pitchFamily="34" charset="0"/>
              </a:endParaRPr>
            </a:p>
          </p:txBody>
        </p:sp>
        <p:sp>
          <p:nvSpPr>
            <p:cNvPr id="12" name="TextBox 11"/>
            <p:cNvSpPr txBox="1"/>
            <p:nvPr/>
          </p:nvSpPr>
          <p:spPr>
            <a:xfrm>
              <a:off x="4365721" y="2920878"/>
              <a:ext cx="443418" cy="400110"/>
            </a:xfrm>
            <a:prstGeom prst="rect">
              <a:avLst/>
            </a:prstGeom>
            <a:noFill/>
          </p:spPr>
          <p:txBody>
            <a:bodyPr wrap="none" rtlCol="0">
              <a:spAutoFit/>
            </a:bodyPr>
            <a:lstStyle/>
            <a:p>
              <a:r>
                <a:rPr lang="en-US" i="1" dirty="0" smtClean="0"/>
                <a:t>U</a:t>
              </a:r>
              <a:endParaRPr lang="en-US" i="1" dirty="0"/>
            </a:p>
          </p:txBody>
        </p:sp>
      </p:grpSp>
      <p:cxnSp>
        <p:nvCxnSpPr>
          <p:cNvPr id="29" name="Straight Connector 28"/>
          <p:cNvCxnSpPr/>
          <p:nvPr/>
        </p:nvCxnSpPr>
        <p:spPr bwMode="auto">
          <a:xfrm>
            <a:off x="3692860" y="3032956"/>
            <a:ext cx="0" cy="1908212"/>
          </a:xfrm>
          <a:prstGeom prst="line">
            <a:avLst/>
          </a:prstGeom>
          <a:noFill/>
          <a:ln w="12700" cap="flat" cmpd="sng" algn="ctr">
            <a:solidFill>
              <a:schemeClr val="tx1"/>
            </a:solidFill>
            <a:prstDash val="dash"/>
            <a:round/>
            <a:headEnd type="none" w="med" len="med"/>
            <a:tailEnd type="none" w="med" len="med"/>
          </a:ln>
          <a:effectLst/>
        </p:spPr>
      </p:cxnSp>
      <p:sp>
        <p:nvSpPr>
          <p:cNvPr id="36" name="Flowchart: Connector 8"/>
          <p:cNvSpPr/>
          <p:nvPr/>
        </p:nvSpPr>
        <p:spPr bwMode="auto">
          <a:xfrm flipH="1">
            <a:off x="1136576" y="3888668"/>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7" name="Flowchart: Connector 8"/>
          <p:cNvSpPr/>
          <p:nvPr/>
        </p:nvSpPr>
        <p:spPr bwMode="auto">
          <a:xfrm flipH="1">
            <a:off x="2180690" y="4032684"/>
            <a:ext cx="144018" cy="144016"/>
          </a:xfrm>
          <a:prstGeom prst="flowChartConnector">
            <a:avLst/>
          </a:prstGeom>
          <a:solidFill>
            <a:schemeClr val="tx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0" name="Flowchart: Connector 8"/>
          <p:cNvSpPr/>
          <p:nvPr/>
        </p:nvSpPr>
        <p:spPr bwMode="auto">
          <a:xfrm flipH="1">
            <a:off x="668522" y="4365104"/>
            <a:ext cx="144018" cy="144016"/>
          </a:xfrm>
          <a:prstGeom prst="flowChartConnector">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5" name="Flowchart: Connector 8"/>
          <p:cNvSpPr/>
          <p:nvPr/>
        </p:nvSpPr>
        <p:spPr bwMode="auto">
          <a:xfrm flipH="1">
            <a:off x="3836874" y="4437112"/>
            <a:ext cx="144018" cy="144016"/>
          </a:xfrm>
          <a:prstGeom prst="flowChartConnector">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6" name="Flowchart: Connector 8"/>
          <p:cNvSpPr/>
          <p:nvPr/>
        </p:nvSpPr>
        <p:spPr bwMode="auto">
          <a:xfrm flipH="1">
            <a:off x="1676634" y="4212704"/>
            <a:ext cx="144018" cy="144016"/>
          </a:xfrm>
          <a:prstGeom prst="flowChartConnector">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47" name="Flowchart: Connector 8"/>
          <p:cNvSpPr/>
          <p:nvPr/>
        </p:nvSpPr>
        <p:spPr bwMode="auto">
          <a:xfrm flipH="1">
            <a:off x="2684748" y="4149080"/>
            <a:ext cx="144018" cy="144016"/>
          </a:xfrm>
          <a:prstGeom prst="flowChartConnector">
            <a:avLst/>
          </a:prstGeom>
          <a:solidFill>
            <a:schemeClr val="tx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54" name="Straight Connector 53"/>
          <p:cNvCxnSpPr/>
          <p:nvPr/>
        </p:nvCxnSpPr>
        <p:spPr bwMode="auto">
          <a:xfrm>
            <a:off x="4160912" y="3032956"/>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55" name="Straight Connector 54"/>
          <p:cNvCxnSpPr/>
          <p:nvPr/>
        </p:nvCxnSpPr>
        <p:spPr bwMode="auto">
          <a:xfrm>
            <a:off x="3008784" y="3032956"/>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56" name="Straight Connector 55"/>
          <p:cNvCxnSpPr/>
          <p:nvPr/>
        </p:nvCxnSpPr>
        <p:spPr bwMode="auto">
          <a:xfrm>
            <a:off x="2504728" y="2996952"/>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57" name="Straight Connector 56"/>
          <p:cNvCxnSpPr/>
          <p:nvPr/>
        </p:nvCxnSpPr>
        <p:spPr bwMode="auto">
          <a:xfrm>
            <a:off x="2000672" y="2996952"/>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58" name="Straight Connector 57"/>
          <p:cNvCxnSpPr/>
          <p:nvPr/>
        </p:nvCxnSpPr>
        <p:spPr bwMode="auto">
          <a:xfrm>
            <a:off x="1460612" y="2996952"/>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59" name="Straight Connector 58"/>
          <p:cNvCxnSpPr/>
          <p:nvPr/>
        </p:nvCxnSpPr>
        <p:spPr bwMode="auto">
          <a:xfrm>
            <a:off x="992560" y="2996952"/>
            <a:ext cx="0" cy="1908212"/>
          </a:xfrm>
          <a:prstGeom prst="line">
            <a:avLst/>
          </a:prstGeom>
          <a:noFill/>
          <a:ln w="12700" cap="flat" cmpd="sng" algn="ctr">
            <a:solidFill>
              <a:schemeClr val="tx1"/>
            </a:solidFill>
            <a:prstDash val="dash"/>
            <a:round/>
            <a:headEnd type="none" w="med" len="med"/>
            <a:tailEnd type="none" w="med" len="med"/>
          </a:ln>
          <a:effectLst/>
        </p:spPr>
      </p:cxnSp>
      <p:cxnSp>
        <p:nvCxnSpPr>
          <p:cNvPr id="60" name="Straight Connector 59"/>
          <p:cNvCxnSpPr/>
          <p:nvPr/>
        </p:nvCxnSpPr>
        <p:spPr bwMode="auto">
          <a:xfrm>
            <a:off x="524508" y="2996952"/>
            <a:ext cx="0" cy="1908212"/>
          </a:xfrm>
          <a:prstGeom prst="line">
            <a:avLst/>
          </a:prstGeom>
          <a:noFill/>
          <a:ln w="12700" cap="flat" cmpd="sng" algn="ctr">
            <a:solidFill>
              <a:schemeClr val="tx1"/>
            </a:solidFill>
            <a:prstDash val="dash"/>
            <a:round/>
            <a:headEnd type="none" w="med" len="med"/>
            <a:tailEnd type="none" w="med" len="med"/>
          </a:ln>
          <a:effectLst/>
        </p:spPr>
      </p:cxnSp>
      <p:grpSp>
        <p:nvGrpSpPr>
          <p:cNvPr id="38" name="Group 37"/>
          <p:cNvGrpSpPr/>
          <p:nvPr/>
        </p:nvGrpSpPr>
        <p:grpSpPr>
          <a:xfrm>
            <a:off x="308484" y="368740"/>
            <a:ext cx="720000" cy="720000"/>
            <a:chOff x="2684748" y="5301208"/>
            <a:chExt cx="360040" cy="432048"/>
          </a:xfrm>
        </p:grpSpPr>
        <p:cxnSp>
          <p:nvCxnSpPr>
            <p:cNvPr id="48" name="Straight Connector 47"/>
            <p:cNvCxnSpPr/>
            <p:nvPr/>
          </p:nvCxnSpPr>
          <p:spPr bwMode="auto">
            <a:xfrm>
              <a:off x="2684748" y="5301208"/>
              <a:ext cx="0" cy="432048"/>
            </a:xfrm>
            <a:prstGeom prst="line">
              <a:avLst/>
            </a:prstGeom>
            <a:noFill/>
            <a:ln w="25400" cap="flat" cmpd="sng" algn="ctr">
              <a:solidFill>
                <a:srgbClr val="BA2A12"/>
              </a:solidFill>
              <a:prstDash val="solid"/>
              <a:round/>
              <a:headEnd type="none" w="med" len="med"/>
              <a:tailEnd type="none" w="med" len="med"/>
            </a:ln>
            <a:effectLst/>
          </p:spPr>
        </p:cxnSp>
        <p:cxnSp>
          <p:nvCxnSpPr>
            <p:cNvPr id="49" name="Straight Connector 48"/>
            <p:cNvCxnSpPr/>
            <p:nvPr/>
          </p:nvCxnSpPr>
          <p:spPr bwMode="auto">
            <a:xfrm>
              <a:off x="2684748" y="5733256"/>
              <a:ext cx="360040" cy="0"/>
            </a:xfrm>
            <a:prstGeom prst="line">
              <a:avLst/>
            </a:prstGeom>
            <a:noFill/>
            <a:ln w="25400" cap="flat" cmpd="sng" algn="ctr">
              <a:solidFill>
                <a:srgbClr val="BA2A12"/>
              </a:solidFill>
              <a:prstDash val="solid"/>
              <a:round/>
              <a:headEnd type="none" w="med" len="med"/>
              <a:tailEnd type="none" w="med" len="med"/>
            </a:ln>
            <a:effectLst/>
          </p:spPr>
        </p:cxnSp>
        <p:sp>
          <p:nvSpPr>
            <p:cNvPr id="50" name="L-Shape 49"/>
            <p:cNvSpPr/>
            <p:nvPr/>
          </p:nvSpPr>
          <p:spPr bwMode="auto">
            <a:xfrm>
              <a:off x="2720752" y="5409220"/>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1" name="L-Shape 50"/>
            <p:cNvSpPr/>
            <p:nvPr/>
          </p:nvSpPr>
          <p:spPr bwMode="auto">
            <a:xfrm>
              <a:off x="2792760" y="5481228"/>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2" name="L-Shape 51"/>
            <p:cNvSpPr/>
            <p:nvPr/>
          </p:nvSpPr>
          <p:spPr bwMode="auto">
            <a:xfrm>
              <a:off x="2864768" y="5553236"/>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3" name="L-Shape 52"/>
            <p:cNvSpPr/>
            <p:nvPr/>
          </p:nvSpPr>
          <p:spPr bwMode="auto">
            <a:xfrm>
              <a:off x="2936776" y="5625244"/>
              <a:ext cx="72008" cy="72008"/>
            </a:xfrm>
            <a:prstGeom prst="corner">
              <a:avLst>
                <a:gd name="adj1" fmla="val 0"/>
                <a:gd name="adj2" fmla="val 0"/>
              </a:avLst>
            </a:prstGeom>
            <a:noFill/>
            <a:ln w="254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61" name="Straight Connector 60"/>
            <p:cNvCxnSpPr/>
            <p:nvPr/>
          </p:nvCxnSpPr>
          <p:spPr bwMode="auto">
            <a:xfrm>
              <a:off x="3044788" y="5301208"/>
              <a:ext cx="0" cy="432048"/>
            </a:xfrm>
            <a:prstGeom prst="line">
              <a:avLst/>
            </a:prstGeom>
            <a:noFill/>
            <a:ln w="25400" cap="flat" cmpd="sng" algn="ctr">
              <a:solidFill>
                <a:srgbClr val="BA2A12"/>
              </a:solidFill>
              <a:prstDash val="solid"/>
              <a:round/>
              <a:headEnd type="none" w="med" len="med"/>
              <a:tailEnd type="none" w="med" len="med"/>
            </a:ln>
            <a:effectLst/>
          </p:spPr>
        </p:cxnSp>
      </p:grpSp>
      <p:sp>
        <p:nvSpPr>
          <p:cNvPr id="64" name="Content Placeholder 2"/>
          <p:cNvSpPr>
            <a:spLocks noGrp="1"/>
          </p:cNvSpPr>
          <p:nvPr>
            <p:ph idx="1"/>
          </p:nvPr>
        </p:nvSpPr>
        <p:spPr>
          <a:xfrm>
            <a:off x="4664968" y="2636912"/>
            <a:ext cx="5133020" cy="2628577"/>
          </a:xfrm>
        </p:spPr>
        <p:txBody>
          <a:bodyPr/>
          <a:lstStyle/>
          <a:p>
            <a:pPr>
              <a:lnSpc>
                <a:spcPct val="150000"/>
              </a:lnSpc>
              <a:buFont typeface="Arial" pitchFamily="34" charset="0"/>
              <a:buChar char="•"/>
            </a:pPr>
            <a:r>
              <a:rPr lang="da-DK" sz="2400" dirty="0" err="1" smtClean="0"/>
              <a:t>Height</a:t>
            </a:r>
            <a:r>
              <a:rPr lang="da-DK" sz="2400" dirty="0" smtClean="0"/>
              <a:t> O(log </a:t>
            </a:r>
            <a:r>
              <a:rPr lang="da-DK" sz="2400" i="1" dirty="0" smtClean="0"/>
              <a:t>n </a:t>
            </a:r>
            <a:r>
              <a:rPr lang="da-DK" sz="2400" dirty="0" smtClean="0"/>
              <a:t>/ </a:t>
            </a:r>
            <a:r>
              <a:rPr lang="da-DK" sz="2400" dirty="0" err="1" smtClean="0"/>
              <a:t>loglog</a:t>
            </a:r>
            <a:r>
              <a:rPr lang="da-DK" sz="2400" dirty="0" smtClean="0"/>
              <a:t> </a:t>
            </a:r>
            <a:r>
              <a:rPr lang="da-DK" sz="2400" i="1" dirty="0" smtClean="0"/>
              <a:t>n</a:t>
            </a:r>
            <a:r>
              <a:rPr lang="da-DK" sz="2400" dirty="0" smtClean="0"/>
              <a:t>)</a:t>
            </a:r>
          </a:p>
          <a:p>
            <a:pPr>
              <a:buFont typeface="Arial" pitchFamily="34" charset="0"/>
              <a:buChar char="•"/>
            </a:pPr>
            <a:r>
              <a:rPr lang="en-US" sz="2400" dirty="0" smtClean="0"/>
              <a:t>MAX(Right(</a:t>
            </a:r>
            <a:r>
              <a:rPr lang="en-US" sz="2400" u="sng" dirty="0" smtClean="0"/>
              <a:t>u</a:t>
            </a:r>
            <a:r>
              <a:rPr lang="en-US" sz="2400" dirty="0" smtClean="0"/>
              <a:t>)) maintained using</a:t>
            </a:r>
            <a:r>
              <a:rPr lang="en-US" sz="2400" dirty="0" smtClean="0">
                <a:solidFill>
                  <a:srgbClr val="00B050"/>
                </a:solidFill>
              </a:rPr>
              <a:t> </a:t>
            </a:r>
            <a:r>
              <a:rPr lang="en-US" sz="2400" b="1" dirty="0" smtClean="0">
                <a:solidFill>
                  <a:srgbClr val="00B050"/>
                </a:solidFill>
              </a:rPr>
              <a:t>Q-heaps</a:t>
            </a:r>
            <a:r>
              <a:rPr lang="en-US" sz="2400" dirty="0" smtClean="0"/>
              <a:t/>
            </a:r>
            <a:br>
              <a:rPr lang="en-US" sz="2400" dirty="0" smtClean="0"/>
            </a:br>
            <a:r>
              <a:rPr lang="da-DK" sz="2400" dirty="0" smtClean="0"/>
              <a:t>[</a:t>
            </a:r>
            <a:r>
              <a:rPr lang="da-DK" sz="2400" dirty="0" err="1" smtClean="0"/>
              <a:t>Fredman</a:t>
            </a:r>
            <a:r>
              <a:rPr lang="da-DK" sz="2400" dirty="0" smtClean="0"/>
              <a:t>, </a:t>
            </a:r>
            <a:r>
              <a:rPr lang="da-DK" sz="2400" dirty="0" err="1" smtClean="0"/>
              <a:t>Willard</a:t>
            </a:r>
            <a:r>
              <a:rPr lang="da-DK" sz="2400" dirty="0" smtClean="0"/>
              <a:t>, JCSS ´94]</a:t>
            </a:r>
            <a:endParaRPr lang="en-US" sz="2400" dirty="0"/>
          </a:p>
        </p:txBody>
      </p:sp>
    </p:spTree>
    <p:extLst>
      <p:ext uri="{BB962C8B-B14F-4D97-AF65-F5344CB8AC3E}">
        <p14:creationId xmlns="" xmlns:p14="http://schemas.microsoft.com/office/powerpoint/2010/main" val="303769201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4" name="Rectangle 6"/>
          <p:cNvSpPr>
            <a:spLocks noGrp="1" noChangeArrowheads="1"/>
          </p:cNvSpPr>
          <p:nvPr>
            <p:ph type="ctrTitle"/>
          </p:nvPr>
        </p:nvSpPr>
        <p:spPr>
          <a:xfrm>
            <a:off x="381000" y="3493747"/>
            <a:ext cx="9163050" cy="2671557"/>
          </a:xfrm>
        </p:spPr>
        <p:txBody>
          <a:bodyPr/>
          <a:lstStyle/>
          <a:p>
            <a:pPr algn="ctr"/>
            <a:r>
              <a:rPr lang="da-DK" sz="4000" dirty="0" err="1" smtClean="0">
                <a:latin typeface="Arial" charset="0"/>
              </a:rPr>
              <a:t>Thank</a:t>
            </a:r>
            <a:r>
              <a:rPr lang="da-DK" sz="4000" dirty="0" smtClean="0">
                <a:latin typeface="Arial" charset="0"/>
              </a:rPr>
              <a:t> </a:t>
            </a:r>
            <a:r>
              <a:rPr lang="da-DK" sz="4000" dirty="0" err="1" smtClean="0">
                <a:latin typeface="Arial" charset="0"/>
              </a:rPr>
              <a:t>You</a:t>
            </a:r>
            <a:r>
              <a:rPr lang="da-DK" sz="1200" dirty="0">
                <a:latin typeface="Arial" charset="0"/>
              </a:rPr>
              <a:t/>
            </a:r>
            <a:br>
              <a:rPr lang="da-DK" sz="1200" dirty="0">
                <a:latin typeface="Arial" charset="0"/>
              </a:rPr>
            </a:br>
            <a:r>
              <a:rPr lang="da-DK" sz="1200" dirty="0">
                <a:latin typeface="Arial" charset="0"/>
              </a:rPr>
              <a:t/>
            </a:r>
            <a:br>
              <a:rPr lang="da-DK" sz="1200" dirty="0">
                <a:latin typeface="Arial" charset="0"/>
              </a:rPr>
            </a:br>
            <a:r>
              <a:rPr lang="da-DK" sz="1200" dirty="0" smtClean="0">
                <a:latin typeface="Arial" charset="0"/>
              </a:rPr>
              <a:t/>
            </a:r>
            <a:br>
              <a:rPr lang="da-DK" sz="1200" dirty="0" smtClean="0">
                <a:latin typeface="Arial" charset="0"/>
              </a:rPr>
            </a:br>
            <a:r>
              <a:rPr lang="da-DK" sz="1200" dirty="0">
                <a:latin typeface="Arial" charset="0"/>
              </a:rPr>
              <a:t/>
            </a:r>
            <a:br>
              <a:rPr lang="da-DK" sz="1200" dirty="0">
                <a:latin typeface="Arial" charset="0"/>
              </a:rPr>
            </a:br>
            <a:r>
              <a:rPr lang="en-US" sz="2200" dirty="0" smtClean="0">
                <a:latin typeface="Arial" charset="0"/>
              </a:rPr>
              <a:t/>
            </a:r>
            <a:br>
              <a:rPr lang="en-US" sz="2200" dirty="0" smtClean="0">
                <a:latin typeface="Arial" charset="0"/>
              </a:rPr>
            </a:br>
            <a:r>
              <a:rPr lang="en-US" sz="2200" dirty="0" err="1" smtClean="0">
                <a:latin typeface="Arial" charset="0"/>
              </a:rPr>
              <a:t>Gerth</a:t>
            </a:r>
            <a:r>
              <a:rPr lang="en-US" sz="2200" dirty="0" smtClean="0">
                <a:latin typeface="Arial" charset="0"/>
              </a:rPr>
              <a:t> </a:t>
            </a:r>
            <a:r>
              <a:rPr lang="en-US" sz="2200" dirty="0" err="1" smtClean="0">
                <a:latin typeface="Arial" charset="0"/>
              </a:rPr>
              <a:t>Stølting</a:t>
            </a:r>
            <a:r>
              <a:rPr lang="en-US" sz="2200" dirty="0" smtClean="0">
                <a:latin typeface="Arial" charset="0"/>
              </a:rPr>
              <a:t> </a:t>
            </a:r>
            <a:r>
              <a:rPr lang="en-US" sz="2200" dirty="0" err="1" smtClean="0">
                <a:latin typeface="Arial" charset="0"/>
              </a:rPr>
              <a:t>Brodal</a:t>
            </a:r>
            <a:r>
              <a:rPr lang="en-US" sz="2200" dirty="0" smtClean="0">
                <a:latin typeface="Arial" charset="0"/>
              </a:rPr>
              <a:t/>
            </a:r>
            <a:br>
              <a:rPr lang="en-US" sz="2200" dirty="0" smtClean="0">
                <a:latin typeface="Arial" charset="0"/>
              </a:rPr>
            </a:br>
            <a:r>
              <a:rPr lang="en-US" sz="2200" dirty="0" smtClean="0">
                <a:latin typeface="Arial" charset="0"/>
              </a:rPr>
              <a:t>Aarhus University</a:t>
            </a:r>
            <a:endParaRPr lang="en-US" sz="2200" dirty="0">
              <a:latin typeface="Arial" charset="0"/>
            </a:endParaRPr>
          </a:p>
        </p:txBody>
      </p:sp>
      <p:pic>
        <p:nvPicPr>
          <p:cNvPr id="421890" name="Picture 2" descr="MadalgoLogo1024x107transparent"/>
          <p:cNvPicPr>
            <a:picLocks noChangeAspect="1" noChangeArrowheads="1"/>
          </p:cNvPicPr>
          <p:nvPr/>
        </p:nvPicPr>
        <p:blipFill>
          <a:blip r:embed="rId3" cstate="print"/>
          <a:srcRect/>
          <a:stretch>
            <a:fillRect/>
          </a:stretch>
        </p:blipFill>
        <p:spPr bwMode="auto">
          <a:xfrm>
            <a:off x="3152800" y="6093296"/>
            <a:ext cx="3614787" cy="354003"/>
          </a:xfrm>
          <a:prstGeom prst="rect">
            <a:avLst/>
          </a:prstGeom>
          <a:noFill/>
        </p:spPr>
      </p:pic>
      <p:graphicFrame>
        <p:nvGraphicFramePr>
          <p:cNvPr id="4" name="Table 3"/>
          <p:cNvGraphicFramePr>
            <a:graphicFrameLocks noGrp="1"/>
          </p:cNvGraphicFramePr>
          <p:nvPr>
            <p:extLst>
              <p:ext uri="{D42A27DB-BD31-4B8C-83A1-F6EECF244321}">
                <p14:modId xmlns="" xmlns:p14="http://schemas.microsoft.com/office/powerpoint/2010/main" val="80140190"/>
              </p:ext>
            </p:extLst>
          </p:nvPr>
        </p:nvGraphicFramePr>
        <p:xfrm>
          <a:off x="314508" y="908720"/>
          <a:ext cx="8980473" cy="1980060"/>
        </p:xfrm>
        <a:graphic>
          <a:graphicData uri="http://schemas.openxmlformats.org/drawingml/2006/table">
            <a:tbl>
              <a:tblPr firstRow="1" bandRow="1">
                <a:tableStyleId>{5202B0CA-FC54-4496-8BCA-5EF66A818D29}</a:tableStyleId>
              </a:tblPr>
              <a:tblGrid>
                <a:gridCol w="1080120"/>
                <a:gridCol w="1743393"/>
                <a:gridCol w="3273743"/>
                <a:gridCol w="2883217"/>
              </a:tblGrid>
              <a:tr h="540060">
                <a:tc>
                  <a:txBody>
                    <a:bodyPr/>
                    <a:lstStyle/>
                    <a:p>
                      <a:endParaRPr lang="en-US" b="0" i="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b="1" i="0" dirty="0" smtClean="0"/>
                        <a:t>Space</a:t>
                      </a:r>
                      <a:endParaRPr lang="en-US" b="1" i="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pPr algn="ctr"/>
                      <a:r>
                        <a:rPr lang="da-DK" b="1" i="0" dirty="0" smtClean="0"/>
                        <a:t>Query</a:t>
                      </a:r>
                      <a:endParaRPr lang="en-US" b="1" i="0"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BA2A12"/>
                    </a:solidFill>
                  </a:tcPr>
                </a:tc>
                <a:tc>
                  <a:txBody>
                    <a:bodyPr/>
                    <a:lstStyle/>
                    <a:p>
                      <a:pPr algn="ctr"/>
                      <a:r>
                        <a:rPr lang="en-US" b="1" i="0" dirty="0" smtClean="0"/>
                        <a:t>Insert/Delete</a:t>
                      </a:r>
                      <a:endParaRPr lang="en-US" b="1"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r>
              <a:tr h="720000">
                <a:tc>
                  <a:txBody>
                    <a:bodyPr/>
                    <a:lstStyle/>
                    <a:p>
                      <a:pPr algn="r"/>
                      <a:endParaRPr lang="en-US" sz="1600" b="0" i="0" baseline="0" dirty="0" smtClean="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sz="2000" b="1" i="0" dirty="0" smtClean="0">
                          <a:solidFill>
                            <a:srgbClr val="BA2A12"/>
                          </a:solidFill>
                        </a:rPr>
                        <a:t>O(</a:t>
                      </a:r>
                      <a:r>
                        <a:rPr lang="en-US" sz="2000" b="1" i="1" dirty="0" smtClean="0">
                          <a:solidFill>
                            <a:srgbClr val="BA2A12"/>
                          </a:solidFill>
                        </a:rPr>
                        <a:t>n</a:t>
                      </a:r>
                      <a:r>
                        <a:rPr lang="en-US" sz="2000" b="1" i="0" dirty="0" smtClean="0">
                          <a:solidFill>
                            <a:srgbClr val="BA2A12"/>
                          </a:solidFill>
                        </a:rPr>
                        <a:t>)</a:t>
                      </a:r>
                      <a:endParaRPr lang="en-US" sz="2000" b="1" i="0" dirty="0">
                        <a:solidFill>
                          <a:srgbClr val="BA2A12"/>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sz="2000" b="1" i="1" dirty="0" smtClean="0">
                          <a:solidFill>
                            <a:srgbClr val="BA2A12"/>
                          </a:solidFill>
                        </a:rPr>
                        <a:t>O</a:t>
                      </a:r>
                      <a:r>
                        <a:rPr lang="en-US" sz="2000" b="1" i="0" dirty="0" smtClean="0">
                          <a:solidFill>
                            <a:srgbClr val="BA2A12"/>
                          </a:solidFill>
                        </a:rPr>
                        <a:t>(log</a:t>
                      </a:r>
                      <a:r>
                        <a:rPr lang="en-US" sz="2000" b="1" i="0" baseline="30000" dirty="0" smtClean="0">
                          <a:solidFill>
                            <a:srgbClr val="BA2A12"/>
                          </a:solidFill>
                        </a:rPr>
                        <a:t> </a:t>
                      </a:r>
                      <a:r>
                        <a:rPr lang="en-US" sz="2000" b="1" i="1" dirty="0" smtClean="0">
                          <a:solidFill>
                            <a:srgbClr val="BA2A12"/>
                          </a:solidFill>
                        </a:rPr>
                        <a:t>n</a:t>
                      </a:r>
                      <a:r>
                        <a:rPr lang="en-US" sz="2000" b="1" i="0" dirty="0" smtClean="0">
                          <a:solidFill>
                            <a:srgbClr val="00B050"/>
                          </a:solidFill>
                        </a:rPr>
                        <a:t>/</a:t>
                      </a:r>
                      <a:r>
                        <a:rPr lang="en-US" sz="2000" b="1" i="0" dirty="0" err="1" smtClean="0">
                          <a:solidFill>
                            <a:srgbClr val="00B050"/>
                          </a:solidFill>
                        </a:rPr>
                        <a:t>loglog</a:t>
                      </a:r>
                      <a:r>
                        <a:rPr lang="en-US" sz="2000" b="1" i="0" dirty="0" smtClean="0">
                          <a:solidFill>
                            <a:srgbClr val="00B050"/>
                          </a:solidFill>
                        </a:rPr>
                        <a:t> </a:t>
                      </a:r>
                      <a:r>
                        <a:rPr lang="en-US" sz="2000" b="1" i="1" dirty="0" smtClean="0">
                          <a:solidFill>
                            <a:srgbClr val="00B050"/>
                          </a:solidFill>
                        </a:rPr>
                        <a:t>n</a:t>
                      </a:r>
                      <a:r>
                        <a:rPr lang="en-US" sz="2000" b="1" i="1" dirty="0" smtClean="0">
                          <a:solidFill>
                            <a:srgbClr val="BA2A12"/>
                          </a:solidFill>
                        </a:rPr>
                        <a:t> </a:t>
                      </a:r>
                      <a:r>
                        <a:rPr lang="en-US" sz="2000" b="1" i="0" dirty="0" smtClean="0">
                          <a:solidFill>
                            <a:srgbClr val="BA2A12"/>
                          </a:solidFill>
                        </a:rPr>
                        <a:t>+ </a:t>
                      </a:r>
                      <a:r>
                        <a:rPr lang="en-US" sz="2000" b="1" i="1" dirty="0" smtClean="0">
                          <a:solidFill>
                            <a:srgbClr val="BA2A12"/>
                          </a:solidFill>
                        </a:rPr>
                        <a:t>t</a:t>
                      </a:r>
                      <a:r>
                        <a:rPr lang="en-US" sz="2000" b="1" i="0" dirty="0" smtClean="0">
                          <a:solidFill>
                            <a:srgbClr val="BA2A12"/>
                          </a:solidFill>
                        </a:rPr>
                        <a:t>)</a:t>
                      </a:r>
                      <a:endParaRPr lang="en-US" sz="2000" b="1" i="0" dirty="0">
                        <a:solidFill>
                          <a:srgbClr val="BA2A12"/>
                        </a:solidFill>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solidFill>
                            <a:srgbClr val="BA2A12"/>
                          </a:solidFill>
                        </a:rPr>
                        <a:t>O(log</a:t>
                      </a:r>
                      <a:r>
                        <a:rPr lang="en-US" sz="2000" b="1" i="0" baseline="30000" dirty="0" smtClean="0">
                          <a:solidFill>
                            <a:srgbClr val="BA2A12"/>
                          </a:solidFill>
                        </a:rPr>
                        <a:t> </a:t>
                      </a:r>
                      <a:r>
                        <a:rPr lang="en-US" sz="2000" b="1" i="1" dirty="0" smtClean="0">
                          <a:solidFill>
                            <a:srgbClr val="BA2A12"/>
                          </a:solidFill>
                        </a:rPr>
                        <a:t>n</a:t>
                      </a:r>
                      <a:r>
                        <a:rPr lang="en-US" sz="2000" b="1" i="0" dirty="0" smtClean="0">
                          <a:solidFill>
                            <a:srgbClr val="00B050"/>
                          </a:solidFill>
                        </a:rPr>
                        <a:t>/</a:t>
                      </a:r>
                      <a:r>
                        <a:rPr lang="en-US" sz="2000" b="1" i="0" dirty="0" err="1" smtClean="0">
                          <a:solidFill>
                            <a:srgbClr val="00B050"/>
                          </a:solidFill>
                        </a:rPr>
                        <a:t>loglog</a:t>
                      </a:r>
                      <a:r>
                        <a:rPr lang="en-US" sz="2000" b="1" i="0" dirty="0" smtClean="0">
                          <a:solidFill>
                            <a:srgbClr val="BA2A12"/>
                          </a:solidFill>
                        </a:rPr>
                        <a:t> </a:t>
                      </a:r>
                      <a:r>
                        <a:rPr lang="en-US" sz="2000" b="1" i="1" dirty="0" smtClean="0">
                          <a:solidFill>
                            <a:srgbClr val="BA2A12"/>
                          </a:solidFill>
                        </a:rPr>
                        <a:t>n</a:t>
                      </a:r>
                      <a:r>
                        <a:rPr lang="en-US" sz="2000" b="1" i="0" dirty="0" smtClean="0">
                          <a:solidFill>
                            <a:srgbClr val="BA2A12"/>
                          </a:solidFill>
                        </a:rPr>
                        <a:t>)</a:t>
                      </a:r>
                    </a:p>
                  </a:txBody>
                  <a:tcPr anchor="ctr">
                    <a:lnL>
                      <a:noFill/>
                    </a:lnL>
                    <a:lnR>
                      <a:noFill/>
                    </a:lnR>
                    <a:lnT>
                      <a:noFill/>
                    </a:lnT>
                    <a:lnB>
                      <a:noFill/>
                    </a:lnB>
                    <a:lnTlToBr w="12700" cmpd="sng">
                      <a:noFill/>
                      <a:prstDash val="solid"/>
                    </a:lnTlToBr>
                    <a:lnBlToTr w="12700" cmpd="sng">
                      <a:noFill/>
                      <a:prstDash val="solid"/>
                    </a:lnBlToTr>
                  </a:tcPr>
                </a:tc>
              </a:tr>
              <a:tr h="720000">
                <a:tc>
                  <a:txBody>
                    <a:bodyPr/>
                    <a:lstStyle/>
                    <a:p>
                      <a:pPr algn="r"/>
                      <a:endParaRPr lang="en-US" sz="1600" b="0" i="0" baseline="0" dirty="0" smtClean="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sz="2000" b="1" i="0" dirty="0" smtClean="0">
                          <a:solidFill>
                            <a:srgbClr val="BA2A12"/>
                          </a:solidFill>
                        </a:rPr>
                        <a:t>O(</a:t>
                      </a:r>
                      <a:r>
                        <a:rPr lang="en-US" sz="2000" b="1" i="1" dirty="0" err="1" smtClean="0">
                          <a:solidFill>
                            <a:srgbClr val="BA2A12"/>
                          </a:solidFill>
                        </a:rPr>
                        <a:t>n∙</a:t>
                      </a:r>
                      <a:r>
                        <a:rPr lang="en-US" sz="2000" b="1" i="0" dirty="0" err="1" smtClean="0">
                          <a:solidFill>
                            <a:srgbClr val="BA2A12"/>
                          </a:solidFill>
                        </a:rPr>
                        <a:t>log</a:t>
                      </a:r>
                      <a:r>
                        <a:rPr lang="en-US" sz="2000" b="1" i="0" dirty="0" smtClean="0">
                          <a:solidFill>
                            <a:srgbClr val="BA2A12"/>
                          </a:solidFill>
                        </a:rPr>
                        <a:t> </a:t>
                      </a:r>
                      <a:r>
                        <a:rPr lang="en-US" sz="2000" b="1" i="1" dirty="0" smtClean="0">
                          <a:solidFill>
                            <a:srgbClr val="BA2A12"/>
                          </a:solidFill>
                        </a:rPr>
                        <a:t>n</a:t>
                      </a:r>
                      <a:r>
                        <a:rPr lang="en-US" sz="2000" b="1" i="0" dirty="0" smtClean="0">
                          <a:solidFill>
                            <a:srgbClr val="BA2A12"/>
                          </a:solidFill>
                        </a:rPr>
                        <a:t>)</a:t>
                      </a:r>
                      <a:endParaRPr lang="en-US" sz="2000" b="1" i="0" dirty="0">
                        <a:solidFill>
                          <a:srgbClr val="BA2A12"/>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en-US" sz="2000" b="1" i="1" dirty="0" smtClean="0">
                          <a:solidFill>
                            <a:srgbClr val="BA2A12"/>
                          </a:solidFill>
                        </a:rPr>
                        <a:t>O</a:t>
                      </a:r>
                      <a:r>
                        <a:rPr lang="en-US" sz="2000" b="1" i="0" dirty="0" smtClean="0">
                          <a:solidFill>
                            <a:srgbClr val="BA2A12"/>
                          </a:solidFill>
                        </a:rPr>
                        <a:t>(log</a:t>
                      </a:r>
                      <a:r>
                        <a:rPr lang="en-US" sz="2000" b="1" i="0" baseline="30000" dirty="0" smtClean="0">
                          <a:solidFill>
                            <a:srgbClr val="BA2A12"/>
                          </a:solidFill>
                        </a:rPr>
                        <a:t>2 </a:t>
                      </a:r>
                      <a:r>
                        <a:rPr lang="en-US" sz="2000" b="1" i="1" dirty="0" smtClean="0">
                          <a:solidFill>
                            <a:srgbClr val="BA2A12"/>
                          </a:solidFill>
                        </a:rPr>
                        <a:t>n </a:t>
                      </a:r>
                      <a:r>
                        <a:rPr lang="en-US" sz="2000" b="1" i="0" dirty="0" smtClean="0">
                          <a:solidFill>
                            <a:srgbClr val="BA2A12"/>
                          </a:solidFill>
                        </a:rPr>
                        <a:t>+ </a:t>
                      </a:r>
                      <a:r>
                        <a:rPr lang="en-US" sz="2000" b="1" i="1" dirty="0" smtClean="0">
                          <a:solidFill>
                            <a:srgbClr val="BA2A12"/>
                          </a:solidFill>
                        </a:rPr>
                        <a:t>t</a:t>
                      </a:r>
                      <a:r>
                        <a:rPr lang="en-US" sz="2000" b="1" i="0" dirty="0" smtClean="0">
                          <a:solidFill>
                            <a:srgbClr val="BA2A12"/>
                          </a:solidFill>
                        </a:rPr>
                        <a:t>)</a:t>
                      </a:r>
                      <a:endParaRPr lang="en-US" sz="2000" b="1" i="0" dirty="0">
                        <a:solidFill>
                          <a:srgbClr val="BA2A12"/>
                        </a:solidFill>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solidFill>
                            <a:srgbClr val="BA2A12"/>
                          </a:solidFill>
                        </a:rPr>
                        <a:t>O(log</a:t>
                      </a:r>
                      <a:r>
                        <a:rPr lang="en-US" sz="2000" b="1" i="0" baseline="30000" dirty="0" smtClean="0">
                          <a:solidFill>
                            <a:srgbClr val="BA2A12"/>
                          </a:solidFill>
                        </a:rPr>
                        <a:t>2 </a:t>
                      </a:r>
                      <a:r>
                        <a:rPr lang="en-US" sz="2000" b="1" i="1" dirty="0" smtClean="0">
                          <a:solidFill>
                            <a:srgbClr val="BA2A12"/>
                          </a:solidFill>
                        </a:rPr>
                        <a:t>n</a:t>
                      </a:r>
                      <a:r>
                        <a:rPr lang="en-US" sz="2000" b="1" i="0" dirty="0" smtClean="0">
                          <a:solidFill>
                            <a:srgbClr val="00B050"/>
                          </a:solidFill>
                        </a:rPr>
                        <a:t>/</a:t>
                      </a:r>
                      <a:r>
                        <a:rPr lang="en-US" sz="2000" b="1" i="0" dirty="0" err="1" smtClean="0">
                          <a:solidFill>
                            <a:srgbClr val="00B050"/>
                          </a:solidFill>
                        </a:rPr>
                        <a:t>loglog</a:t>
                      </a:r>
                      <a:r>
                        <a:rPr lang="en-US" sz="2000" b="1" i="0" dirty="0" smtClean="0">
                          <a:solidFill>
                            <a:srgbClr val="BA2A12"/>
                          </a:solidFill>
                        </a:rPr>
                        <a:t> </a:t>
                      </a:r>
                      <a:r>
                        <a:rPr lang="en-US" sz="2000" b="1" i="1" dirty="0" smtClean="0">
                          <a:solidFill>
                            <a:srgbClr val="BA2A12"/>
                          </a:solidFill>
                        </a:rPr>
                        <a:t>n</a:t>
                      </a:r>
                      <a:r>
                        <a:rPr lang="en-US" sz="2000" b="1" i="0" dirty="0" smtClean="0">
                          <a:solidFill>
                            <a:srgbClr val="BA2A12"/>
                          </a:solidFill>
                        </a:rPr>
                        <a:t>)</a:t>
                      </a:r>
                    </a:p>
                  </a:txBody>
                  <a:tcPr anchor="ctr">
                    <a:lnL>
                      <a:noFill/>
                    </a:lnL>
                    <a:lnR>
                      <a:noFill/>
                    </a:lnR>
                    <a:lnT>
                      <a:noFill/>
                    </a:lnT>
                    <a:lnB>
                      <a:noFill/>
                    </a:lnB>
                    <a:lnTlToBr w="12700" cmpd="sng">
                      <a:noFill/>
                      <a:prstDash val="solid"/>
                    </a:lnTlToBr>
                    <a:lnBlToTr w="12700" cmpd="sng">
                      <a:noFill/>
                      <a:prstDash val="solid"/>
                    </a:lnBlToTr>
                  </a:tcPr>
                </a:tc>
              </a:tr>
            </a:tbl>
          </a:graphicData>
        </a:graphic>
      </p:graphicFrame>
      <p:grpSp>
        <p:nvGrpSpPr>
          <p:cNvPr id="5" name="Group 4"/>
          <p:cNvGrpSpPr/>
          <p:nvPr/>
        </p:nvGrpSpPr>
        <p:grpSpPr>
          <a:xfrm>
            <a:off x="704528" y="2240932"/>
            <a:ext cx="576000" cy="576000"/>
            <a:chOff x="740532" y="1664804"/>
            <a:chExt cx="864096" cy="864096"/>
          </a:xfrm>
        </p:grpSpPr>
        <p:cxnSp>
          <p:nvCxnSpPr>
            <p:cNvPr id="6" name="Straight Connector 5"/>
            <p:cNvCxnSpPr/>
            <p:nvPr/>
          </p:nvCxnSpPr>
          <p:spPr bwMode="auto">
            <a:xfrm>
              <a:off x="740532" y="1664804"/>
              <a:ext cx="0" cy="864096"/>
            </a:xfrm>
            <a:prstGeom prst="line">
              <a:avLst/>
            </a:prstGeom>
            <a:noFill/>
            <a:ln w="28575" cap="flat" cmpd="sng" algn="ctr">
              <a:solidFill>
                <a:srgbClr val="C00000"/>
              </a:solidFill>
              <a:prstDash val="solid"/>
              <a:round/>
              <a:headEnd type="none" w="med" len="med"/>
              <a:tailEnd type="none" w="med" len="med"/>
            </a:ln>
            <a:effectLst/>
          </p:spPr>
        </p:cxnSp>
        <p:cxnSp>
          <p:nvCxnSpPr>
            <p:cNvPr id="7" name="Straight Connector 6"/>
            <p:cNvCxnSpPr/>
            <p:nvPr/>
          </p:nvCxnSpPr>
          <p:spPr bwMode="auto">
            <a:xfrm>
              <a:off x="740532" y="2528900"/>
              <a:ext cx="864096" cy="0"/>
            </a:xfrm>
            <a:prstGeom prst="line">
              <a:avLst/>
            </a:prstGeom>
            <a:noFill/>
            <a:ln w="28575" cap="flat" cmpd="sng" algn="ctr">
              <a:solidFill>
                <a:srgbClr val="C00000"/>
              </a:solidFill>
              <a:prstDash val="solid"/>
              <a:round/>
              <a:headEnd type="none" w="med" len="med"/>
              <a:tailEnd type="none" w="med" len="med"/>
            </a:ln>
            <a:effectLst/>
          </p:spPr>
        </p:cxnSp>
        <p:sp>
          <p:nvSpPr>
            <p:cNvPr id="8" name="L-Shape 7"/>
            <p:cNvSpPr/>
            <p:nvPr/>
          </p:nvSpPr>
          <p:spPr bwMode="auto">
            <a:xfrm>
              <a:off x="826942" y="1808820"/>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L-Shape 8"/>
            <p:cNvSpPr/>
            <p:nvPr/>
          </p:nvSpPr>
          <p:spPr bwMode="auto">
            <a:xfrm>
              <a:off x="999761" y="1952836"/>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 name="L-Shape 9"/>
            <p:cNvSpPr/>
            <p:nvPr/>
          </p:nvSpPr>
          <p:spPr bwMode="auto">
            <a:xfrm>
              <a:off x="1172580" y="2096852"/>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L-Shape 10"/>
            <p:cNvSpPr/>
            <p:nvPr/>
          </p:nvSpPr>
          <p:spPr bwMode="auto">
            <a:xfrm>
              <a:off x="1345399" y="2240868"/>
              <a:ext cx="172819" cy="144016"/>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2" name="Straight Connector 11"/>
            <p:cNvCxnSpPr/>
            <p:nvPr/>
          </p:nvCxnSpPr>
          <p:spPr bwMode="auto">
            <a:xfrm>
              <a:off x="1604628" y="1664804"/>
              <a:ext cx="0" cy="864096"/>
            </a:xfrm>
            <a:prstGeom prst="line">
              <a:avLst/>
            </a:prstGeom>
            <a:noFill/>
            <a:ln w="28575" cap="flat" cmpd="sng" algn="ctr">
              <a:solidFill>
                <a:srgbClr val="C00000"/>
              </a:solidFill>
              <a:prstDash val="solid"/>
              <a:round/>
              <a:headEnd type="none" w="med" len="med"/>
              <a:tailEnd type="none" w="med" len="med"/>
            </a:ln>
            <a:effectLst/>
          </p:spPr>
        </p:cxnSp>
        <p:cxnSp>
          <p:nvCxnSpPr>
            <p:cNvPr id="13" name="Straight Connector 12"/>
            <p:cNvCxnSpPr/>
            <p:nvPr/>
          </p:nvCxnSpPr>
          <p:spPr bwMode="auto">
            <a:xfrm>
              <a:off x="740532" y="1664804"/>
              <a:ext cx="864096" cy="0"/>
            </a:xfrm>
            <a:prstGeom prst="line">
              <a:avLst/>
            </a:prstGeom>
            <a:noFill/>
            <a:ln w="28575" cap="flat" cmpd="sng" algn="ctr">
              <a:solidFill>
                <a:srgbClr val="C00000"/>
              </a:solidFill>
              <a:prstDash val="solid"/>
              <a:round/>
              <a:headEnd type="none" w="med" len="med"/>
              <a:tailEnd type="none" w="med" len="med"/>
            </a:ln>
            <a:effectLst/>
          </p:spPr>
        </p:cxnSp>
      </p:grpSp>
      <p:grpSp>
        <p:nvGrpSpPr>
          <p:cNvPr id="14" name="Group 13"/>
          <p:cNvGrpSpPr/>
          <p:nvPr/>
        </p:nvGrpSpPr>
        <p:grpSpPr>
          <a:xfrm>
            <a:off x="704528" y="1520788"/>
            <a:ext cx="576000" cy="576000"/>
            <a:chOff x="2684748" y="5301208"/>
            <a:chExt cx="360040" cy="432048"/>
          </a:xfrm>
        </p:grpSpPr>
        <p:cxnSp>
          <p:nvCxnSpPr>
            <p:cNvPr id="15" name="Straight Connector 14"/>
            <p:cNvCxnSpPr/>
            <p:nvPr/>
          </p:nvCxnSpPr>
          <p:spPr bwMode="auto">
            <a:xfrm>
              <a:off x="2684748" y="5301208"/>
              <a:ext cx="0" cy="432048"/>
            </a:xfrm>
            <a:prstGeom prst="line">
              <a:avLst/>
            </a:prstGeom>
            <a:noFill/>
            <a:ln w="28575" cap="flat" cmpd="sng" algn="ctr">
              <a:solidFill>
                <a:srgbClr val="C00000"/>
              </a:solidFill>
              <a:prstDash val="solid"/>
              <a:round/>
              <a:headEnd type="none" w="med" len="med"/>
              <a:tailEnd type="none" w="med" len="med"/>
            </a:ln>
            <a:effectLst/>
          </p:spPr>
        </p:cxnSp>
        <p:cxnSp>
          <p:nvCxnSpPr>
            <p:cNvPr id="16" name="Straight Connector 15"/>
            <p:cNvCxnSpPr/>
            <p:nvPr/>
          </p:nvCxnSpPr>
          <p:spPr bwMode="auto">
            <a:xfrm>
              <a:off x="2684748" y="5733256"/>
              <a:ext cx="360040" cy="0"/>
            </a:xfrm>
            <a:prstGeom prst="line">
              <a:avLst/>
            </a:prstGeom>
            <a:noFill/>
            <a:ln w="28575" cap="flat" cmpd="sng" algn="ctr">
              <a:solidFill>
                <a:srgbClr val="C00000"/>
              </a:solidFill>
              <a:prstDash val="solid"/>
              <a:round/>
              <a:headEnd type="none" w="med" len="med"/>
              <a:tailEnd type="none" w="med" len="med"/>
            </a:ln>
            <a:effectLst/>
          </p:spPr>
        </p:cxnSp>
        <p:sp>
          <p:nvSpPr>
            <p:cNvPr id="17" name="L-Shape 16"/>
            <p:cNvSpPr/>
            <p:nvPr/>
          </p:nvSpPr>
          <p:spPr bwMode="auto">
            <a:xfrm>
              <a:off x="2720752" y="5409220"/>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 name="L-Shape 17"/>
            <p:cNvSpPr/>
            <p:nvPr/>
          </p:nvSpPr>
          <p:spPr bwMode="auto">
            <a:xfrm>
              <a:off x="2792760" y="548122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L-Shape 18"/>
            <p:cNvSpPr/>
            <p:nvPr/>
          </p:nvSpPr>
          <p:spPr bwMode="auto">
            <a:xfrm>
              <a:off x="2864768" y="555323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 name="L-Shape 19"/>
            <p:cNvSpPr/>
            <p:nvPr/>
          </p:nvSpPr>
          <p:spPr bwMode="auto">
            <a:xfrm>
              <a:off x="2936776" y="562524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1" name="Straight Connector 20"/>
            <p:cNvCxnSpPr/>
            <p:nvPr/>
          </p:nvCxnSpPr>
          <p:spPr bwMode="auto">
            <a:xfrm>
              <a:off x="3044788" y="5301208"/>
              <a:ext cx="0" cy="432048"/>
            </a:xfrm>
            <a:prstGeom prst="line">
              <a:avLst/>
            </a:prstGeom>
            <a:noFill/>
            <a:ln w="28575" cap="flat" cmpd="sng" algn="ctr">
              <a:solidFill>
                <a:srgbClr val="C00000"/>
              </a:solidFill>
              <a:prstDash val="solid"/>
              <a:round/>
              <a:headEnd type="none" w="med" len="med"/>
              <a:tailEnd type="none" w="med" len="med"/>
            </a:ln>
            <a:effectLst/>
          </p:spPr>
        </p:cxnSp>
      </p:grpSp>
      <p:sp>
        <p:nvSpPr>
          <p:cNvPr id="22" name="TextBox 21"/>
          <p:cNvSpPr txBox="1"/>
          <p:nvPr/>
        </p:nvSpPr>
        <p:spPr>
          <a:xfrm>
            <a:off x="9221643" y="1671049"/>
            <a:ext cx="719325" cy="338554"/>
          </a:xfrm>
          <a:prstGeom prst="rect">
            <a:avLst/>
          </a:prstGeom>
          <a:noFill/>
        </p:spPr>
        <p:txBody>
          <a:bodyPr wrap="square" rtlCol="0">
            <a:spAutoFit/>
          </a:bodyPr>
          <a:lstStyle/>
          <a:p>
            <a:pPr algn="r"/>
            <a:r>
              <a:rPr lang="da-DK" sz="1600" b="1" dirty="0" smtClean="0">
                <a:solidFill>
                  <a:srgbClr val="00B050"/>
                </a:solidFill>
              </a:rPr>
              <a:t>RAM</a:t>
            </a:r>
            <a:endParaRPr lang="en-US" sz="1600" b="1" dirty="0">
              <a:solidFill>
                <a:srgbClr val="00B05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189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1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4"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8620"/>
            <a:ext cx="8850313" cy="4752975"/>
          </a:xfrm>
        </p:spPr>
        <p:txBody>
          <a:bodyPr/>
          <a:lstStyle/>
          <a:p>
            <a:pPr marL="0" indent="0">
              <a:buNone/>
            </a:pPr>
            <a:r>
              <a:rPr lang="fr-FR" sz="1600" dirty="0" smtClean="0"/>
              <a:t>Laboratoire d'Informatique Algorithmique: Fondements et Applications</a:t>
            </a:r>
          </a:p>
          <a:p>
            <a:pPr marL="0" indent="0">
              <a:buNone/>
            </a:pPr>
            <a:r>
              <a:rPr lang="fr-FR" sz="1600" dirty="0" smtClean="0"/>
              <a:t>Université Paris Diderot</a:t>
            </a:r>
          </a:p>
          <a:p>
            <a:pPr marL="0" indent="0">
              <a:buNone/>
            </a:pPr>
            <a:endParaRPr lang="fr-FR" sz="1600" dirty="0" smtClean="0"/>
          </a:p>
          <a:p>
            <a:pPr marL="0" indent="0">
              <a:buNone/>
            </a:pPr>
            <a:r>
              <a:rPr lang="en-US" sz="1600" dirty="0" smtClean="0"/>
              <a:t>Title: Dynamic Planar Range Maxima Queries. </a:t>
            </a:r>
            <a:br>
              <a:rPr lang="en-US" sz="1600" dirty="0" smtClean="0"/>
            </a:br>
            <a:r>
              <a:rPr lang="en-US" sz="1600" dirty="0" smtClean="0"/>
              <a:t/>
            </a:r>
            <a:br>
              <a:rPr lang="en-US" sz="1600" dirty="0" smtClean="0"/>
            </a:br>
            <a:r>
              <a:rPr lang="en-US" sz="1600" dirty="0" smtClean="0"/>
              <a:t>Abstract: We consider the dynamic two-dimensional maxima query problem. Let P be a set of n points in the plane. A point is maximal if it is not dominated by any other point in P. We describe two data structures that support the reporting of the t maximal points that dominate a given query point, and allow for insertions and deletions of points in P. In the pointer machine model we present a linear space data structure with O(log n + t) worst case query time and O(log n) worst case update time. This is the first dynamic data structure for the planar maxima dominance query problem that achieves these bounds in the worst case. The data structure also supports the more general query of reporting the maximal points among the points that lie in a given 3-sided orthogonal range unbounded from above in the same complexity. We can support 4-sided queries in O(log</a:t>
            </a:r>
            <a:r>
              <a:rPr lang="en-US" sz="1600" baseline="30000" dirty="0" smtClean="0"/>
              <a:t>^2</a:t>
            </a:r>
            <a:r>
              <a:rPr lang="en-US" sz="1600" dirty="0" smtClean="0"/>
              <a:t> n + t) worst case time, and O(log</a:t>
            </a:r>
            <a:r>
              <a:rPr lang="en-US" sz="1600" baseline="30000" dirty="0" smtClean="0"/>
              <a:t>^2</a:t>
            </a:r>
            <a:r>
              <a:rPr lang="en-US" sz="1600" dirty="0" smtClean="0"/>
              <a:t> n) worst case update time, using O(n*log n) space, where t is the size of the output. This improves the worst case deletion time of the dynamic rectangular visibility query problem from O(log</a:t>
            </a:r>
            <a:r>
              <a:rPr lang="en-US" sz="1600" baseline="30000" dirty="0" smtClean="0"/>
              <a:t>^3</a:t>
            </a:r>
            <a:r>
              <a:rPr lang="en-US" sz="1600" dirty="0" smtClean="0"/>
              <a:t> n) to O(log</a:t>
            </a:r>
            <a:r>
              <a:rPr lang="en-US" sz="1600" baseline="30000" dirty="0" smtClean="0"/>
              <a:t>^2</a:t>
            </a:r>
            <a:r>
              <a:rPr lang="en-US" sz="1600" dirty="0" smtClean="0"/>
              <a:t> n). We adapt the data structure to the RAM model with word size w, where the coordinates of the points are integers in the range U = {0,...,2^w-1}. We present a linear space data structure that supports 3-sided range maxima queries in O((log n)/(</a:t>
            </a:r>
            <a:r>
              <a:rPr lang="en-US" sz="1600" dirty="0" err="1" smtClean="0"/>
              <a:t>loglog</a:t>
            </a:r>
            <a:r>
              <a:rPr lang="en-US" sz="1600" dirty="0" smtClean="0"/>
              <a:t> n) + t) worst case time and updates in O((log n)/(</a:t>
            </a:r>
            <a:r>
              <a:rPr lang="en-US" sz="1600" dirty="0" err="1" smtClean="0"/>
              <a:t>loglog</a:t>
            </a:r>
            <a:r>
              <a:rPr lang="en-US" sz="1600" dirty="0" smtClean="0"/>
              <a:t> n)) worst case time. These are the first </a:t>
            </a:r>
            <a:r>
              <a:rPr lang="en-US" sz="1600" dirty="0" err="1" smtClean="0"/>
              <a:t>sublogarithmic</a:t>
            </a:r>
            <a:r>
              <a:rPr lang="en-US" sz="1600" dirty="0" smtClean="0"/>
              <a:t> worst case bounds for all operations in the RAM model. </a:t>
            </a:r>
            <a:br>
              <a:rPr lang="en-US" sz="1600" dirty="0" smtClean="0"/>
            </a:br>
            <a:r>
              <a:rPr lang="en-US" sz="1600" dirty="0" smtClean="0"/>
              <a:t/>
            </a:r>
            <a:br>
              <a:rPr lang="en-US" sz="1600" dirty="0" smtClean="0"/>
            </a:br>
            <a:r>
              <a:rPr lang="en-US" sz="1600" dirty="0" smtClean="0"/>
              <a:t>Joint work with </a:t>
            </a:r>
            <a:r>
              <a:rPr lang="en-US" sz="1600" dirty="0" err="1" smtClean="0"/>
              <a:t>Konstas</a:t>
            </a:r>
            <a:r>
              <a:rPr lang="en-US" sz="1600" dirty="0" smtClean="0"/>
              <a:t> </a:t>
            </a:r>
            <a:r>
              <a:rPr lang="en-US" sz="1600" dirty="0" err="1" smtClean="0"/>
              <a:t>Tsakalidis</a:t>
            </a:r>
            <a:r>
              <a:rPr lang="en-US" sz="1600" dirty="0" smtClean="0"/>
              <a:t> </a:t>
            </a:r>
            <a:br>
              <a:rPr lang="en-US" sz="1600" dirty="0" smtClean="0"/>
            </a:br>
            <a:endParaRPr lang="en-US" sz="16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Freeform 82"/>
          <p:cNvSpPr/>
          <p:nvPr/>
        </p:nvSpPr>
        <p:spPr bwMode="auto">
          <a:xfrm>
            <a:off x="2605308" y="1579046"/>
            <a:ext cx="4762103" cy="1987970"/>
          </a:xfrm>
          <a:custGeom>
            <a:avLst/>
            <a:gdLst>
              <a:gd name="connsiteX0" fmla="*/ 21432 w 4093369"/>
              <a:gd name="connsiteY0" fmla="*/ 100013 h 852488"/>
              <a:gd name="connsiteX1" fmla="*/ 92869 w 4093369"/>
              <a:gd name="connsiteY1" fmla="*/ 71438 h 852488"/>
              <a:gd name="connsiteX2" fmla="*/ 578644 w 4093369"/>
              <a:gd name="connsiteY2" fmla="*/ 100013 h 852488"/>
              <a:gd name="connsiteX3" fmla="*/ 1021557 w 4093369"/>
              <a:gd name="connsiteY3" fmla="*/ 471488 h 852488"/>
              <a:gd name="connsiteX4" fmla="*/ 1650207 w 4093369"/>
              <a:gd name="connsiteY4" fmla="*/ 785813 h 852488"/>
              <a:gd name="connsiteX5" fmla="*/ 2736057 w 4093369"/>
              <a:gd name="connsiteY5" fmla="*/ 814388 h 852488"/>
              <a:gd name="connsiteX6" fmla="*/ 3064669 w 4093369"/>
              <a:gd name="connsiteY6" fmla="*/ 557213 h 852488"/>
              <a:gd name="connsiteX7" fmla="*/ 3378994 w 4093369"/>
              <a:gd name="connsiteY7" fmla="*/ 314325 h 852488"/>
              <a:gd name="connsiteX8" fmla="*/ 4093369 w 4093369"/>
              <a:gd name="connsiteY8" fmla="*/ 0 h 852488"/>
              <a:gd name="connsiteX9" fmla="*/ 4093369 w 4093369"/>
              <a:gd name="connsiteY9" fmla="*/ 0 h 852488"/>
              <a:gd name="connsiteX0" fmla="*/ 21432 w 4093369"/>
              <a:gd name="connsiteY0" fmla="*/ 100013 h 800101"/>
              <a:gd name="connsiteX1" fmla="*/ 92869 w 4093369"/>
              <a:gd name="connsiteY1" fmla="*/ 71438 h 800101"/>
              <a:gd name="connsiteX2" fmla="*/ 578644 w 4093369"/>
              <a:gd name="connsiteY2" fmla="*/ 100013 h 800101"/>
              <a:gd name="connsiteX3" fmla="*/ 1021557 w 4093369"/>
              <a:gd name="connsiteY3" fmla="*/ 471488 h 800101"/>
              <a:gd name="connsiteX4" fmla="*/ 1650207 w 4093369"/>
              <a:gd name="connsiteY4" fmla="*/ 785813 h 800101"/>
              <a:gd name="connsiteX5" fmla="*/ 3064669 w 4093369"/>
              <a:gd name="connsiteY5" fmla="*/ 557213 h 800101"/>
              <a:gd name="connsiteX6" fmla="*/ 3378994 w 4093369"/>
              <a:gd name="connsiteY6" fmla="*/ 314325 h 800101"/>
              <a:gd name="connsiteX7" fmla="*/ 4093369 w 4093369"/>
              <a:gd name="connsiteY7" fmla="*/ 0 h 800101"/>
              <a:gd name="connsiteX8" fmla="*/ 4093369 w 4093369"/>
              <a:gd name="connsiteY8" fmla="*/ 0 h 800101"/>
              <a:gd name="connsiteX0" fmla="*/ 21432 w 4093369"/>
              <a:gd name="connsiteY0" fmla="*/ 100013 h 857536"/>
              <a:gd name="connsiteX1" fmla="*/ 92869 w 4093369"/>
              <a:gd name="connsiteY1" fmla="*/ 71438 h 857536"/>
              <a:gd name="connsiteX2" fmla="*/ 578644 w 4093369"/>
              <a:gd name="connsiteY2" fmla="*/ 100013 h 857536"/>
              <a:gd name="connsiteX3" fmla="*/ 1021557 w 4093369"/>
              <a:gd name="connsiteY3" fmla="*/ 471488 h 857536"/>
              <a:gd name="connsiteX4" fmla="*/ 1650207 w 4093369"/>
              <a:gd name="connsiteY4" fmla="*/ 785813 h 857536"/>
              <a:gd name="connsiteX5" fmla="*/ 2680990 w 4093369"/>
              <a:gd name="connsiteY5" fmla="*/ 778955 h 857536"/>
              <a:gd name="connsiteX6" fmla="*/ 3378994 w 4093369"/>
              <a:gd name="connsiteY6" fmla="*/ 314325 h 857536"/>
              <a:gd name="connsiteX7" fmla="*/ 4093369 w 4093369"/>
              <a:gd name="connsiteY7" fmla="*/ 0 h 857536"/>
              <a:gd name="connsiteX8" fmla="*/ 4093369 w 4093369"/>
              <a:gd name="connsiteY8" fmla="*/ 0 h 857536"/>
              <a:gd name="connsiteX0" fmla="*/ 0 w 4071937"/>
              <a:gd name="connsiteY0" fmla="*/ 100013 h 857536"/>
              <a:gd name="connsiteX1" fmla="*/ 557212 w 4071937"/>
              <a:gd name="connsiteY1" fmla="*/ 100013 h 857536"/>
              <a:gd name="connsiteX2" fmla="*/ 1000125 w 4071937"/>
              <a:gd name="connsiteY2" fmla="*/ 471488 h 857536"/>
              <a:gd name="connsiteX3" fmla="*/ 1628775 w 4071937"/>
              <a:gd name="connsiteY3" fmla="*/ 785813 h 857536"/>
              <a:gd name="connsiteX4" fmla="*/ 2659558 w 4071937"/>
              <a:gd name="connsiteY4" fmla="*/ 778955 h 857536"/>
              <a:gd name="connsiteX5" fmla="*/ 3357562 w 4071937"/>
              <a:gd name="connsiteY5" fmla="*/ 314325 h 857536"/>
              <a:gd name="connsiteX6" fmla="*/ 4071937 w 4071937"/>
              <a:gd name="connsiteY6" fmla="*/ 0 h 857536"/>
              <a:gd name="connsiteX7" fmla="*/ 4071937 w 4071937"/>
              <a:gd name="connsiteY7" fmla="*/ 0 h 857536"/>
              <a:gd name="connsiteX0" fmla="*/ 97607 w 4169544"/>
              <a:gd name="connsiteY0" fmla="*/ 221159 h 978682"/>
              <a:gd name="connsiteX1" fmla="*/ 92869 w 4169544"/>
              <a:gd name="connsiteY1" fmla="*/ 0 h 978682"/>
              <a:gd name="connsiteX2" fmla="*/ 654819 w 4169544"/>
              <a:gd name="connsiteY2" fmla="*/ 221159 h 978682"/>
              <a:gd name="connsiteX3" fmla="*/ 1097732 w 4169544"/>
              <a:gd name="connsiteY3" fmla="*/ 592634 h 978682"/>
              <a:gd name="connsiteX4" fmla="*/ 1726382 w 4169544"/>
              <a:gd name="connsiteY4" fmla="*/ 906959 h 978682"/>
              <a:gd name="connsiteX5" fmla="*/ 2757165 w 4169544"/>
              <a:gd name="connsiteY5" fmla="*/ 900101 h 978682"/>
              <a:gd name="connsiteX6" fmla="*/ 3455169 w 4169544"/>
              <a:gd name="connsiteY6" fmla="*/ 435471 h 978682"/>
              <a:gd name="connsiteX7" fmla="*/ 4169544 w 4169544"/>
              <a:gd name="connsiteY7" fmla="*/ 121146 h 978682"/>
              <a:gd name="connsiteX8" fmla="*/ 4169544 w 4169544"/>
              <a:gd name="connsiteY8" fmla="*/ 121146 h 978682"/>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455169 w 4169544"/>
              <a:gd name="connsiteY6" fmla="*/ 435471 h 987349"/>
              <a:gd name="connsiteX7" fmla="*/ 4169544 w 4169544"/>
              <a:gd name="connsiteY7" fmla="*/ 121146 h 987349"/>
              <a:gd name="connsiteX8" fmla="*/ 4169544 w 4169544"/>
              <a:gd name="connsiteY8" fmla="*/ 121146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8" fmla="*/ 4169544 w 4169544"/>
              <a:gd name="connsiteY8" fmla="*/ 121146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8" fmla="*/ 4053309 w 4169544"/>
              <a:gd name="connsiteY8" fmla="*/ 396044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0" fmla="*/ 97607 w 4377345"/>
              <a:gd name="connsiteY0" fmla="*/ 221159 h 987349"/>
              <a:gd name="connsiteX1" fmla="*/ 92869 w 4377345"/>
              <a:gd name="connsiteY1" fmla="*/ 0 h 987349"/>
              <a:gd name="connsiteX2" fmla="*/ 654819 w 4377345"/>
              <a:gd name="connsiteY2" fmla="*/ 221159 h 987349"/>
              <a:gd name="connsiteX3" fmla="*/ 1097732 w 4377345"/>
              <a:gd name="connsiteY3" fmla="*/ 592634 h 987349"/>
              <a:gd name="connsiteX4" fmla="*/ 1929073 w 4377345"/>
              <a:gd name="connsiteY4" fmla="*/ 936104 h 987349"/>
              <a:gd name="connsiteX5" fmla="*/ 2757165 w 4377345"/>
              <a:gd name="connsiteY5" fmla="*/ 900101 h 987349"/>
              <a:gd name="connsiteX6" fmla="*/ 3225217 w 4377345"/>
              <a:gd name="connsiteY6" fmla="*/ 468052 h 987349"/>
              <a:gd name="connsiteX7" fmla="*/ 4377345 w 4377345"/>
              <a:gd name="connsiteY7" fmla="*/ 288032 h 987349"/>
              <a:gd name="connsiteX0" fmla="*/ 97607 w 4377345"/>
              <a:gd name="connsiteY0" fmla="*/ 221159 h 1002112"/>
              <a:gd name="connsiteX1" fmla="*/ 92869 w 4377345"/>
              <a:gd name="connsiteY1" fmla="*/ 0 h 1002112"/>
              <a:gd name="connsiteX2" fmla="*/ 654819 w 4377345"/>
              <a:gd name="connsiteY2" fmla="*/ 221159 h 1002112"/>
              <a:gd name="connsiteX3" fmla="*/ 1097732 w 4377345"/>
              <a:gd name="connsiteY3" fmla="*/ 592634 h 1002112"/>
              <a:gd name="connsiteX4" fmla="*/ 1929073 w 4377345"/>
              <a:gd name="connsiteY4" fmla="*/ 936104 h 1002112"/>
              <a:gd name="connsiteX5" fmla="*/ 2757165 w 4377345"/>
              <a:gd name="connsiteY5" fmla="*/ 900101 h 1002112"/>
              <a:gd name="connsiteX6" fmla="*/ 3585257 w 4377345"/>
              <a:gd name="connsiteY6" fmla="*/ 324036 h 1002112"/>
              <a:gd name="connsiteX7" fmla="*/ 4377345 w 4377345"/>
              <a:gd name="connsiteY7" fmla="*/ 288032 h 1002112"/>
              <a:gd name="connsiteX0" fmla="*/ 0 w 4284476"/>
              <a:gd name="connsiteY0" fmla="*/ 0 h 1002112"/>
              <a:gd name="connsiteX1" fmla="*/ 561950 w 4284476"/>
              <a:gd name="connsiteY1" fmla="*/ 221159 h 1002112"/>
              <a:gd name="connsiteX2" fmla="*/ 1004863 w 4284476"/>
              <a:gd name="connsiteY2" fmla="*/ 592634 h 1002112"/>
              <a:gd name="connsiteX3" fmla="*/ 1836204 w 4284476"/>
              <a:gd name="connsiteY3" fmla="*/ 936104 h 1002112"/>
              <a:gd name="connsiteX4" fmla="*/ 2664296 w 4284476"/>
              <a:gd name="connsiteY4" fmla="*/ 900101 h 1002112"/>
              <a:gd name="connsiteX5" fmla="*/ 3492388 w 4284476"/>
              <a:gd name="connsiteY5" fmla="*/ 324036 h 1002112"/>
              <a:gd name="connsiteX6" fmla="*/ 4284476 w 4284476"/>
              <a:gd name="connsiteY6" fmla="*/ 288032 h 1002112"/>
              <a:gd name="connsiteX0" fmla="*/ 0 w 4248471"/>
              <a:gd name="connsiteY0" fmla="*/ 0 h 1002112"/>
              <a:gd name="connsiteX1" fmla="*/ 561950 w 4248471"/>
              <a:gd name="connsiteY1" fmla="*/ 221159 h 1002112"/>
              <a:gd name="connsiteX2" fmla="*/ 1004863 w 4248471"/>
              <a:gd name="connsiteY2" fmla="*/ 592634 h 1002112"/>
              <a:gd name="connsiteX3" fmla="*/ 1836204 w 4248471"/>
              <a:gd name="connsiteY3" fmla="*/ 936104 h 1002112"/>
              <a:gd name="connsiteX4" fmla="*/ 2664296 w 4248471"/>
              <a:gd name="connsiteY4" fmla="*/ 900101 h 1002112"/>
              <a:gd name="connsiteX5" fmla="*/ 3492388 w 4248471"/>
              <a:gd name="connsiteY5" fmla="*/ 324036 h 1002112"/>
              <a:gd name="connsiteX6" fmla="*/ 4248471 w 4248471"/>
              <a:gd name="connsiteY6" fmla="*/ 108011 h 1002112"/>
              <a:gd name="connsiteX0" fmla="*/ 0 w 4248471"/>
              <a:gd name="connsiteY0" fmla="*/ 0 h 1002112"/>
              <a:gd name="connsiteX1" fmla="*/ 561950 w 4248471"/>
              <a:gd name="connsiteY1" fmla="*/ 221159 h 1002112"/>
              <a:gd name="connsiteX2" fmla="*/ 1004863 w 4248471"/>
              <a:gd name="connsiteY2" fmla="*/ 592634 h 1002112"/>
              <a:gd name="connsiteX3" fmla="*/ 1836204 w 4248471"/>
              <a:gd name="connsiteY3" fmla="*/ 936104 h 1002112"/>
              <a:gd name="connsiteX4" fmla="*/ 2664296 w 4248471"/>
              <a:gd name="connsiteY4" fmla="*/ 900101 h 1002112"/>
              <a:gd name="connsiteX5" fmla="*/ 3492388 w 4248471"/>
              <a:gd name="connsiteY5" fmla="*/ 324036 h 1002112"/>
              <a:gd name="connsiteX6" fmla="*/ 4248471 w 4248471"/>
              <a:gd name="connsiteY6" fmla="*/ 108011 h 1002112"/>
              <a:gd name="connsiteX0" fmla="*/ 0 w 4320480"/>
              <a:gd name="connsiteY0" fmla="*/ 0 h 1002112"/>
              <a:gd name="connsiteX1" fmla="*/ 561950 w 4320480"/>
              <a:gd name="connsiteY1" fmla="*/ 221159 h 1002112"/>
              <a:gd name="connsiteX2" fmla="*/ 1004863 w 4320480"/>
              <a:gd name="connsiteY2" fmla="*/ 592634 h 1002112"/>
              <a:gd name="connsiteX3" fmla="*/ 1836204 w 4320480"/>
              <a:gd name="connsiteY3" fmla="*/ 936104 h 1002112"/>
              <a:gd name="connsiteX4" fmla="*/ 2664296 w 4320480"/>
              <a:gd name="connsiteY4" fmla="*/ 900101 h 1002112"/>
              <a:gd name="connsiteX5" fmla="*/ 3492388 w 4320480"/>
              <a:gd name="connsiteY5" fmla="*/ 324036 h 1002112"/>
              <a:gd name="connsiteX6" fmla="*/ 4320480 w 4320480"/>
              <a:gd name="connsiteY6" fmla="*/ 180019 h 1002112"/>
              <a:gd name="connsiteX0" fmla="*/ 0 w 4752527"/>
              <a:gd name="connsiteY0" fmla="*/ 822259 h 1824371"/>
              <a:gd name="connsiteX1" fmla="*/ 561950 w 4752527"/>
              <a:gd name="connsiteY1" fmla="*/ 1043418 h 1824371"/>
              <a:gd name="connsiteX2" fmla="*/ 1004863 w 4752527"/>
              <a:gd name="connsiteY2" fmla="*/ 1414893 h 1824371"/>
              <a:gd name="connsiteX3" fmla="*/ 1836204 w 4752527"/>
              <a:gd name="connsiteY3" fmla="*/ 1758363 h 1824371"/>
              <a:gd name="connsiteX4" fmla="*/ 2664296 w 4752527"/>
              <a:gd name="connsiteY4" fmla="*/ 1722360 h 1824371"/>
              <a:gd name="connsiteX5" fmla="*/ 3492388 w 4752527"/>
              <a:gd name="connsiteY5" fmla="*/ 1146295 h 1824371"/>
              <a:gd name="connsiteX6" fmla="*/ 4752527 w 4752527"/>
              <a:gd name="connsiteY6" fmla="*/ 30170 h 1824371"/>
              <a:gd name="connsiteX0" fmla="*/ 0 w 4890542"/>
              <a:gd name="connsiteY0" fmla="*/ 792089 h 1794201"/>
              <a:gd name="connsiteX1" fmla="*/ 561950 w 4890542"/>
              <a:gd name="connsiteY1" fmla="*/ 1013248 h 1794201"/>
              <a:gd name="connsiteX2" fmla="*/ 1004863 w 4890542"/>
              <a:gd name="connsiteY2" fmla="*/ 1384723 h 1794201"/>
              <a:gd name="connsiteX3" fmla="*/ 1836204 w 4890542"/>
              <a:gd name="connsiteY3" fmla="*/ 1728193 h 1794201"/>
              <a:gd name="connsiteX4" fmla="*/ 2664296 w 4890542"/>
              <a:gd name="connsiteY4" fmla="*/ 1692190 h 1794201"/>
              <a:gd name="connsiteX5" fmla="*/ 3492388 w 4890542"/>
              <a:gd name="connsiteY5" fmla="*/ 1116125 h 1794201"/>
              <a:gd name="connsiteX6" fmla="*/ 4680519 w 4890542"/>
              <a:gd name="connsiteY6" fmla="*/ 936105 h 1794201"/>
              <a:gd name="connsiteX7" fmla="*/ 4752527 w 4890542"/>
              <a:gd name="connsiteY7" fmla="*/ 0 h 1794201"/>
              <a:gd name="connsiteX0" fmla="*/ 0 w 4890542"/>
              <a:gd name="connsiteY0" fmla="*/ 792089 h 1794201"/>
              <a:gd name="connsiteX1" fmla="*/ 561950 w 4890542"/>
              <a:gd name="connsiteY1" fmla="*/ 1013248 h 1794201"/>
              <a:gd name="connsiteX2" fmla="*/ 1004863 w 4890542"/>
              <a:gd name="connsiteY2" fmla="*/ 1384723 h 1794201"/>
              <a:gd name="connsiteX3" fmla="*/ 1836204 w 4890542"/>
              <a:gd name="connsiteY3" fmla="*/ 1728193 h 1794201"/>
              <a:gd name="connsiteX4" fmla="*/ 2664296 w 4890542"/>
              <a:gd name="connsiteY4" fmla="*/ 1692190 h 1794201"/>
              <a:gd name="connsiteX5" fmla="*/ 3492388 w 4890542"/>
              <a:gd name="connsiteY5" fmla="*/ 1116125 h 1794201"/>
              <a:gd name="connsiteX6" fmla="*/ 4680519 w 4890542"/>
              <a:gd name="connsiteY6" fmla="*/ 936105 h 1794201"/>
              <a:gd name="connsiteX7" fmla="*/ 4752527 w 4890542"/>
              <a:gd name="connsiteY7" fmla="*/ 0 h 1794201"/>
              <a:gd name="connsiteX0" fmla="*/ 0 w 4752527"/>
              <a:gd name="connsiteY0" fmla="*/ 792089 h 1794201"/>
              <a:gd name="connsiteX1" fmla="*/ 561950 w 4752527"/>
              <a:gd name="connsiteY1" fmla="*/ 1013248 h 1794201"/>
              <a:gd name="connsiteX2" fmla="*/ 1004863 w 4752527"/>
              <a:gd name="connsiteY2" fmla="*/ 1384723 h 1794201"/>
              <a:gd name="connsiteX3" fmla="*/ 1836204 w 4752527"/>
              <a:gd name="connsiteY3" fmla="*/ 1728193 h 1794201"/>
              <a:gd name="connsiteX4" fmla="*/ 2664296 w 4752527"/>
              <a:gd name="connsiteY4" fmla="*/ 1692190 h 1794201"/>
              <a:gd name="connsiteX5" fmla="*/ 3492388 w 4752527"/>
              <a:gd name="connsiteY5" fmla="*/ 1116125 h 1794201"/>
              <a:gd name="connsiteX6" fmla="*/ 4428490 w 4752527"/>
              <a:gd name="connsiteY6" fmla="*/ 936105 h 1794201"/>
              <a:gd name="connsiteX7" fmla="*/ 4752527 w 4752527"/>
              <a:gd name="connsiteY7" fmla="*/ 0 h 1794201"/>
              <a:gd name="connsiteX0" fmla="*/ 0 w 4638513"/>
              <a:gd name="connsiteY0" fmla="*/ 1368152 h 2370264"/>
              <a:gd name="connsiteX1" fmla="*/ 561950 w 4638513"/>
              <a:gd name="connsiteY1" fmla="*/ 1589311 h 2370264"/>
              <a:gd name="connsiteX2" fmla="*/ 1004863 w 4638513"/>
              <a:gd name="connsiteY2" fmla="*/ 1960786 h 2370264"/>
              <a:gd name="connsiteX3" fmla="*/ 1836204 w 4638513"/>
              <a:gd name="connsiteY3" fmla="*/ 2304256 h 2370264"/>
              <a:gd name="connsiteX4" fmla="*/ 2664296 w 4638513"/>
              <a:gd name="connsiteY4" fmla="*/ 2268253 h 2370264"/>
              <a:gd name="connsiteX5" fmla="*/ 3492388 w 4638513"/>
              <a:gd name="connsiteY5" fmla="*/ 1692188 h 2370264"/>
              <a:gd name="connsiteX6" fmla="*/ 4428490 w 4638513"/>
              <a:gd name="connsiteY6" fmla="*/ 1512168 h 2370264"/>
              <a:gd name="connsiteX7" fmla="*/ 4572507 w 4638513"/>
              <a:gd name="connsiteY7" fmla="*/ 0 h 2370264"/>
              <a:gd name="connsiteX0" fmla="*/ 0 w 4572507"/>
              <a:gd name="connsiteY0" fmla="*/ 1368152 h 2370264"/>
              <a:gd name="connsiteX1" fmla="*/ 561950 w 4572507"/>
              <a:gd name="connsiteY1" fmla="*/ 1589311 h 2370264"/>
              <a:gd name="connsiteX2" fmla="*/ 1004863 w 4572507"/>
              <a:gd name="connsiteY2" fmla="*/ 1960786 h 2370264"/>
              <a:gd name="connsiteX3" fmla="*/ 1836204 w 4572507"/>
              <a:gd name="connsiteY3" fmla="*/ 2304256 h 2370264"/>
              <a:gd name="connsiteX4" fmla="*/ 2664296 w 4572507"/>
              <a:gd name="connsiteY4" fmla="*/ 2268253 h 2370264"/>
              <a:gd name="connsiteX5" fmla="*/ 3492388 w 4572507"/>
              <a:gd name="connsiteY5" fmla="*/ 1692188 h 2370264"/>
              <a:gd name="connsiteX6" fmla="*/ 4428490 w 4572507"/>
              <a:gd name="connsiteY6" fmla="*/ 1512168 h 2370264"/>
              <a:gd name="connsiteX7" fmla="*/ 4572507 w 4572507"/>
              <a:gd name="connsiteY7" fmla="*/ 0 h 2370264"/>
              <a:gd name="connsiteX0" fmla="*/ 0 w 4574623"/>
              <a:gd name="connsiteY0" fmla="*/ 1379627 h 2381739"/>
              <a:gd name="connsiteX1" fmla="*/ 561950 w 4574623"/>
              <a:gd name="connsiteY1" fmla="*/ 1600786 h 2381739"/>
              <a:gd name="connsiteX2" fmla="*/ 1004863 w 4574623"/>
              <a:gd name="connsiteY2" fmla="*/ 1972261 h 2381739"/>
              <a:gd name="connsiteX3" fmla="*/ 1836204 w 4574623"/>
              <a:gd name="connsiteY3" fmla="*/ 2315731 h 2381739"/>
              <a:gd name="connsiteX4" fmla="*/ 2664296 w 4574623"/>
              <a:gd name="connsiteY4" fmla="*/ 2279728 h 2381739"/>
              <a:gd name="connsiteX5" fmla="*/ 3492388 w 4574623"/>
              <a:gd name="connsiteY5" fmla="*/ 1703663 h 2381739"/>
              <a:gd name="connsiteX6" fmla="*/ 4428490 w 4574623"/>
              <a:gd name="connsiteY6" fmla="*/ 1523643 h 2381739"/>
              <a:gd name="connsiteX7" fmla="*/ 4572507 w 4574623"/>
              <a:gd name="connsiteY7" fmla="*/ 11475 h 2381739"/>
              <a:gd name="connsiteX0" fmla="*/ 0 w 4430607"/>
              <a:gd name="connsiteY0" fmla="*/ 1235610 h 2237722"/>
              <a:gd name="connsiteX1" fmla="*/ 561950 w 4430607"/>
              <a:gd name="connsiteY1" fmla="*/ 1456769 h 2237722"/>
              <a:gd name="connsiteX2" fmla="*/ 1004863 w 4430607"/>
              <a:gd name="connsiteY2" fmla="*/ 1828244 h 2237722"/>
              <a:gd name="connsiteX3" fmla="*/ 1836204 w 4430607"/>
              <a:gd name="connsiteY3" fmla="*/ 2171714 h 2237722"/>
              <a:gd name="connsiteX4" fmla="*/ 2664296 w 4430607"/>
              <a:gd name="connsiteY4" fmla="*/ 2135711 h 2237722"/>
              <a:gd name="connsiteX5" fmla="*/ 3492388 w 4430607"/>
              <a:gd name="connsiteY5" fmla="*/ 1559646 h 2237722"/>
              <a:gd name="connsiteX6" fmla="*/ 4428490 w 4430607"/>
              <a:gd name="connsiteY6" fmla="*/ 1379626 h 2237722"/>
              <a:gd name="connsiteX7" fmla="*/ 4428491 w 4430607"/>
              <a:gd name="connsiteY7" fmla="*/ 11475 h 2237722"/>
              <a:gd name="connsiteX0" fmla="*/ 20180 w 4450787"/>
              <a:gd name="connsiteY0" fmla="*/ 1235610 h 2237722"/>
              <a:gd name="connsiteX1" fmla="*/ 93658 w 4450787"/>
              <a:gd name="connsiteY1" fmla="*/ 1224125 h 2237722"/>
              <a:gd name="connsiteX2" fmla="*/ 582130 w 4450787"/>
              <a:gd name="connsiteY2" fmla="*/ 1456769 h 2237722"/>
              <a:gd name="connsiteX3" fmla="*/ 1025043 w 4450787"/>
              <a:gd name="connsiteY3" fmla="*/ 1828244 h 2237722"/>
              <a:gd name="connsiteX4" fmla="*/ 1856384 w 4450787"/>
              <a:gd name="connsiteY4" fmla="*/ 2171714 h 2237722"/>
              <a:gd name="connsiteX5" fmla="*/ 2684476 w 4450787"/>
              <a:gd name="connsiteY5" fmla="*/ 2135711 h 2237722"/>
              <a:gd name="connsiteX6" fmla="*/ 3512568 w 4450787"/>
              <a:gd name="connsiteY6" fmla="*/ 1559646 h 2237722"/>
              <a:gd name="connsiteX7" fmla="*/ 4448670 w 4450787"/>
              <a:gd name="connsiteY7" fmla="*/ 1379626 h 2237722"/>
              <a:gd name="connsiteX8" fmla="*/ 4448671 w 4450787"/>
              <a:gd name="connsiteY8" fmla="*/ 11475 h 2237722"/>
              <a:gd name="connsiteX0" fmla="*/ 21651 w 4452258"/>
              <a:gd name="connsiteY0" fmla="*/ 1235610 h 2237722"/>
              <a:gd name="connsiteX1" fmla="*/ 93658 w 4452258"/>
              <a:gd name="connsiteY1" fmla="*/ 1595650 h 2237722"/>
              <a:gd name="connsiteX2" fmla="*/ 583601 w 4452258"/>
              <a:gd name="connsiteY2" fmla="*/ 1456769 h 2237722"/>
              <a:gd name="connsiteX3" fmla="*/ 1026514 w 4452258"/>
              <a:gd name="connsiteY3" fmla="*/ 1828244 h 2237722"/>
              <a:gd name="connsiteX4" fmla="*/ 1857855 w 4452258"/>
              <a:gd name="connsiteY4" fmla="*/ 2171714 h 2237722"/>
              <a:gd name="connsiteX5" fmla="*/ 2685947 w 4452258"/>
              <a:gd name="connsiteY5" fmla="*/ 2135711 h 2237722"/>
              <a:gd name="connsiteX6" fmla="*/ 3514039 w 4452258"/>
              <a:gd name="connsiteY6" fmla="*/ 1559646 h 2237722"/>
              <a:gd name="connsiteX7" fmla="*/ 4450141 w 4452258"/>
              <a:gd name="connsiteY7" fmla="*/ 1379626 h 2237722"/>
              <a:gd name="connsiteX8" fmla="*/ 4450142 w 4452258"/>
              <a:gd name="connsiteY8" fmla="*/ 11475 h 2237722"/>
              <a:gd name="connsiteX0" fmla="*/ 0 w 4646632"/>
              <a:gd name="connsiteY0" fmla="*/ 227498 h 2237722"/>
              <a:gd name="connsiteX1" fmla="*/ 288032 w 4646632"/>
              <a:gd name="connsiteY1" fmla="*/ 1595650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57654 w 4704286"/>
              <a:gd name="connsiteY0" fmla="*/ 227498 h 2237722"/>
              <a:gd name="connsiteX1" fmla="*/ 129662 w 4704286"/>
              <a:gd name="connsiteY1" fmla="*/ 1667658 h 2237722"/>
              <a:gd name="connsiteX2" fmla="*/ 835629 w 4704286"/>
              <a:gd name="connsiteY2" fmla="*/ 1456769 h 2237722"/>
              <a:gd name="connsiteX3" fmla="*/ 1278542 w 4704286"/>
              <a:gd name="connsiteY3" fmla="*/ 1828244 h 2237722"/>
              <a:gd name="connsiteX4" fmla="*/ 2109883 w 4704286"/>
              <a:gd name="connsiteY4" fmla="*/ 2171714 h 2237722"/>
              <a:gd name="connsiteX5" fmla="*/ 2937975 w 4704286"/>
              <a:gd name="connsiteY5" fmla="*/ 2135711 h 2237722"/>
              <a:gd name="connsiteX6" fmla="*/ 3766067 w 4704286"/>
              <a:gd name="connsiteY6" fmla="*/ 1559646 h 2237722"/>
              <a:gd name="connsiteX7" fmla="*/ 4702169 w 4704286"/>
              <a:gd name="connsiteY7" fmla="*/ 1379626 h 2237722"/>
              <a:gd name="connsiteX8" fmla="*/ 4702170 w 4704286"/>
              <a:gd name="connsiteY8" fmla="*/ 11475 h 2237722"/>
              <a:gd name="connsiteX0" fmla="*/ 0 w 4646632"/>
              <a:gd name="connsiteY0" fmla="*/ 227498 h 2237722"/>
              <a:gd name="connsiteX1" fmla="*/ 72008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0 w 4646632"/>
              <a:gd name="connsiteY0" fmla="*/ 227498 h 2237722"/>
              <a:gd name="connsiteX1" fmla="*/ 36004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0 w 4646632"/>
              <a:gd name="connsiteY0" fmla="*/ 227498 h 2237722"/>
              <a:gd name="connsiteX1" fmla="*/ 36004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7333 w 4653965"/>
              <a:gd name="connsiteY0" fmla="*/ 227498 h 2237722"/>
              <a:gd name="connsiteX1" fmla="*/ 7333 w 4653965"/>
              <a:gd name="connsiteY1" fmla="*/ 1667658 h 2237722"/>
              <a:gd name="connsiteX2" fmla="*/ 785308 w 4653965"/>
              <a:gd name="connsiteY2" fmla="*/ 1456769 h 2237722"/>
              <a:gd name="connsiteX3" fmla="*/ 1228221 w 4653965"/>
              <a:gd name="connsiteY3" fmla="*/ 1828244 h 2237722"/>
              <a:gd name="connsiteX4" fmla="*/ 2059562 w 4653965"/>
              <a:gd name="connsiteY4" fmla="*/ 2171714 h 2237722"/>
              <a:gd name="connsiteX5" fmla="*/ 2887654 w 4653965"/>
              <a:gd name="connsiteY5" fmla="*/ 2135711 h 2237722"/>
              <a:gd name="connsiteX6" fmla="*/ 3715746 w 4653965"/>
              <a:gd name="connsiteY6" fmla="*/ 1559646 h 2237722"/>
              <a:gd name="connsiteX7" fmla="*/ 4651848 w 4653965"/>
              <a:gd name="connsiteY7" fmla="*/ 1379626 h 2237722"/>
              <a:gd name="connsiteX8" fmla="*/ 4651849 w 4653965"/>
              <a:gd name="connsiteY8" fmla="*/ 11475 h 2237722"/>
              <a:gd name="connsiteX0" fmla="*/ 43336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92084"/>
              <a:gd name="connsiteY0" fmla="*/ 1914 h 2012138"/>
              <a:gd name="connsiteX1" fmla="*/ 7333 w 4692084"/>
              <a:gd name="connsiteY1" fmla="*/ 1442074 h 2012138"/>
              <a:gd name="connsiteX2" fmla="*/ 821311 w 4692084"/>
              <a:gd name="connsiteY2" fmla="*/ 1231185 h 2012138"/>
              <a:gd name="connsiteX3" fmla="*/ 1264224 w 4692084"/>
              <a:gd name="connsiteY3" fmla="*/ 1602660 h 2012138"/>
              <a:gd name="connsiteX4" fmla="*/ 2095565 w 4692084"/>
              <a:gd name="connsiteY4" fmla="*/ 1946130 h 2012138"/>
              <a:gd name="connsiteX5" fmla="*/ 2923657 w 4692084"/>
              <a:gd name="connsiteY5" fmla="*/ 1910127 h 2012138"/>
              <a:gd name="connsiteX6" fmla="*/ 3751749 w 4692084"/>
              <a:gd name="connsiteY6" fmla="*/ 1334062 h 2012138"/>
              <a:gd name="connsiteX7" fmla="*/ 4687851 w 4692084"/>
              <a:gd name="connsiteY7" fmla="*/ 1154042 h 2012138"/>
              <a:gd name="connsiteX8" fmla="*/ 4689968 w 4692084"/>
              <a:gd name="connsiteY8" fmla="*/ 73121 h 2012138"/>
              <a:gd name="connsiteX0" fmla="*/ 7333 w 4692084"/>
              <a:gd name="connsiteY0" fmla="*/ 12084 h 2022308"/>
              <a:gd name="connsiteX1" fmla="*/ 7333 w 4692084"/>
              <a:gd name="connsiteY1" fmla="*/ 1452244 h 2022308"/>
              <a:gd name="connsiteX2" fmla="*/ 821311 w 4692084"/>
              <a:gd name="connsiteY2" fmla="*/ 1241355 h 2022308"/>
              <a:gd name="connsiteX3" fmla="*/ 1264224 w 4692084"/>
              <a:gd name="connsiteY3" fmla="*/ 1612830 h 2022308"/>
              <a:gd name="connsiteX4" fmla="*/ 2095565 w 4692084"/>
              <a:gd name="connsiteY4" fmla="*/ 1956300 h 2022308"/>
              <a:gd name="connsiteX5" fmla="*/ 2923657 w 4692084"/>
              <a:gd name="connsiteY5" fmla="*/ 1920297 h 2022308"/>
              <a:gd name="connsiteX6" fmla="*/ 3751749 w 4692084"/>
              <a:gd name="connsiteY6" fmla="*/ 1344232 h 2022308"/>
              <a:gd name="connsiteX7" fmla="*/ 4687851 w 4692084"/>
              <a:gd name="connsiteY7" fmla="*/ 1164212 h 2022308"/>
              <a:gd name="connsiteX8" fmla="*/ 4689968 w 4692084"/>
              <a:gd name="connsiteY8" fmla="*/ 11475 h 2022308"/>
              <a:gd name="connsiteX0" fmla="*/ 14666 w 4699417"/>
              <a:gd name="connsiteY0" fmla="*/ 12084 h 2022308"/>
              <a:gd name="connsiteX1" fmla="*/ 7333 w 4699417"/>
              <a:gd name="connsiteY1" fmla="*/ 1196430 h 2022308"/>
              <a:gd name="connsiteX2" fmla="*/ 828644 w 4699417"/>
              <a:gd name="connsiteY2" fmla="*/ 1241355 h 2022308"/>
              <a:gd name="connsiteX3" fmla="*/ 1271557 w 4699417"/>
              <a:gd name="connsiteY3" fmla="*/ 1612830 h 2022308"/>
              <a:gd name="connsiteX4" fmla="*/ 2102898 w 4699417"/>
              <a:gd name="connsiteY4" fmla="*/ 1956300 h 2022308"/>
              <a:gd name="connsiteX5" fmla="*/ 2930990 w 4699417"/>
              <a:gd name="connsiteY5" fmla="*/ 1920297 h 2022308"/>
              <a:gd name="connsiteX6" fmla="*/ 3759082 w 4699417"/>
              <a:gd name="connsiteY6" fmla="*/ 1344232 h 2022308"/>
              <a:gd name="connsiteX7" fmla="*/ 4695184 w 4699417"/>
              <a:gd name="connsiteY7" fmla="*/ 1164212 h 2022308"/>
              <a:gd name="connsiteX8" fmla="*/ 4697301 w 4699417"/>
              <a:gd name="connsiteY8" fmla="*/ 11475 h 2022308"/>
              <a:gd name="connsiteX0" fmla="*/ 14666 w 4699417"/>
              <a:gd name="connsiteY0" fmla="*/ 12084 h 2034973"/>
              <a:gd name="connsiteX1" fmla="*/ 7333 w 4699417"/>
              <a:gd name="connsiteY1" fmla="*/ 1196430 h 2034973"/>
              <a:gd name="connsiteX2" fmla="*/ 828644 w 4699417"/>
              <a:gd name="connsiteY2" fmla="*/ 1241355 h 2034973"/>
              <a:gd name="connsiteX3" fmla="*/ 1271557 w 4699417"/>
              <a:gd name="connsiteY3" fmla="*/ 1612830 h 2034973"/>
              <a:gd name="connsiteX4" fmla="*/ 2102898 w 4699417"/>
              <a:gd name="connsiteY4" fmla="*/ 1956300 h 2034973"/>
              <a:gd name="connsiteX5" fmla="*/ 2930990 w 4699417"/>
              <a:gd name="connsiteY5" fmla="*/ 1920297 h 2034973"/>
              <a:gd name="connsiteX6" fmla="*/ 3737991 w 4699417"/>
              <a:gd name="connsiteY6" fmla="*/ 1268246 h 2034973"/>
              <a:gd name="connsiteX7" fmla="*/ 4695184 w 4699417"/>
              <a:gd name="connsiteY7" fmla="*/ 1164212 h 2034973"/>
              <a:gd name="connsiteX8" fmla="*/ 4697301 w 4699417"/>
              <a:gd name="connsiteY8" fmla="*/ 11475 h 2034973"/>
              <a:gd name="connsiteX0" fmla="*/ 14666 w 4699417"/>
              <a:gd name="connsiteY0" fmla="*/ 12084 h 2034973"/>
              <a:gd name="connsiteX1" fmla="*/ 7333 w 4699417"/>
              <a:gd name="connsiteY1" fmla="*/ 1196430 h 2034973"/>
              <a:gd name="connsiteX2" fmla="*/ 828644 w 4699417"/>
              <a:gd name="connsiteY2" fmla="*/ 1241355 h 2034973"/>
              <a:gd name="connsiteX3" fmla="*/ 1271557 w 4699417"/>
              <a:gd name="connsiteY3" fmla="*/ 1612830 h 2034973"/>
              <a:gd name="connsiteX4" fmla="*/ 2102898 w 4699417"/>
              <a:gd name="connsiteY4" fmla="*/ 1956300 h 2034973"/>
              <a:gd name="connsiteX5" fmla="*/ 2930990 w 4699417"/>
              <a:gd name="connsiteY5" fmla="*/ 1920297 h 2034973"/>
              <a:gd name="connsiteX6" fmla="*/ 3737991 w 4699417"/>
              <a:gd name="connsiteY6" fmla="*/ 1268246 h 2034973"/>
              <a:gd name="connsiteX7" fmla="*/ 4697302 w 4699417"/>
              <a:gd name="connsiteY7" fmla="*/ 1124615 h 2034973"/>
              <a:gd name="connsiteX8" fmla="*/ 4697301 w 4699417"/>
              <a:gd name="connsiteY8" fmla="*/ 11475 h 2034973"/>
              <a:gd name="connsiteX0" fmla="*/ 14666 w 4699417"/>
              <a:gd name="connsiteY0" fmla="*/ 12084 h 2058911"/>
              <a:gd name="connsiteX1" fmla="*/ 7333 w 4699417"/>
              <a:gd name="connsiteY1" fmla="*/ 1196430 h 2058911"/>
              <a:gd name="connsiteX2" fmla="*/ 828644 w 4699417"/>
              <a:gd name="connsiteY2" fmla="*/ 1241355 h 2058911"/>
              <a:gd name="connsiteX3" fmla="*/ 1271557 w 4699417"/>
              <a:gd name="connsiteY3" fmla="*/ 1612830 h 2058911"/>
              <a:gd name="connsiteX4" fmla="*/ 2102898 w 4699417"/>
              <a:gd name="connsiteY4" fmla="*/ 1956300 h 2058911"/>
              <a:gd name="connsiteX5" fmla="*/ 2930990 w 4699417"/>
              <a:gd name="connsiteY5" fmla="*/ 1920297 h 2058911"/>
              <a:gd name="connsiteX6" fmla="*/ 4697302 w 4699417"/>
              <a:gd name="connsiteY6" fmla="*/ 1124615 h 2058911"/>
              <a:gd name="connsiteX7" fmla="*/ 4697301 w 4699417"/>
              <a:gd name="connsiteY7" fmla="*/ 11475 h 2058911"/>
              <a:gd name="connsiteX0" fmla="*/ 14666 w 4699417"/>
              <a:gd name="connsiteY0" fmla="*/ 12084 h 1964700"/>
              <a:gd name="connsiteX1" fmla="*/ 7333 w 4699417"/>
              <a:gd name="connsiteY1" fmla="*/ 1196430 h 1964700"/>
              <a:gd name="connsiteX2" fmla="*/ 828644 w 4699417"/>
              <a:gd name="connsiteY2" fmla="*/ 1241355 h 1964700"/>
              <a:gd name="connsiteX3" fmla="*/ 1271557 w 4699417"/>
              <a:gd name="connsiteY3" fmla="*/ 1612830 h 1964700"/>
              <a:gd name="connsiteX4" fmla="*/ 2102898 w 4699417"/>
              <a:gd name="connsiteY4" fmla="*/ 1956300 h 1964700"/>
              <a:gd name="connsiteX5" fmla="*/ 3382690 w 4699417"/>
              <a:gd name="connsiteY5" fmla="*/ 1663231 h 1964700"/>
              <a:gd name="connsiteX6" fmla="*/ 4697302 w 4699417"/>
              <a:gd name="connsiteY6" fmla="*/ 1124615 h 1964700"/>
              <a:gd name="connsiteX7" fmla="*/ 4697301 w 4699417"/>
              <a:gd name="connsiteY7" fmla="*/ 11475 h 1964700"/>
              <a:gd name="connsiteX0" fmla="*/ 14666 w 4699417"/>
              <a:gd name="connsiteY0" fmla="*/ 12084 h 1964700"/>
              <a:gd name="connsiteX1" fmla="*/ 7333 w 4699417"/>
              <a:gd name="connsiteY1" fmla="*/ 1196430 h 1964700"/>
              <a:gd name="connsiteX2" fmla="*/ 828644 w 4699417"/>
              <a:gd name="connsiteY2" fmla="*/ 1241355 h 1964700"/>
              <a:gd name="connsiteX3" fmla="*/ 1271557 w 4699417"/>
              <a:gd name="connsiteY3" fmla="*/ 1612830 h 1964700"/>
              <a:gd name="connsiteX4" fmla="*/ 2102898 w 4699417"/>
              <a:gd name="connsiteY4" fmla="*/ 1956300 h 1964700"/>
              <a:gd name="connsiteX5" fmla="*/ 3382690 w 4699417"/>
              <a:gd name="connsiteY5" fmla="*/ 1663231 h 1964700"/>
              <a:gd name="connsiteX6" fmla="*/ 4697302 w 4699417"/>
              <a:gd name="connsiteY6" fmla="*/ 1124615 h 1964700"/>
              <a:gd name="connsiteX7" fmla="*/ 4697301 w 4699417"/>
              <a:gd name="connsiteY7" fmla="*/ 11475 h 1964700"/>
              <a:gd name="connsiteX0" fmla="*/ 14666 w 4699417"/>
              <a:gd name="connsiteY0" fmla="*/ 12084 h 1988639"/>
              <a:gd name="connsiteX1" fmla="*/ 7333 w 4699417"/>
              <a:gd name="connsiteY1" fmla="*/ 1196430 h 1988639"/>
              <a:gd name="connsiteX2" fmla="*/ 828644 w 4699417"/>
              <a:gd name="connsiteY2" fmla="*/ 1241355 h 1988639"/>
              <a:gd name="connsiteX3" fmla="*/ 1271557 w 4699417"/>
              <a:gd name="connsiteY3" fmla="*/ 1612830 h 1988639"/>
              <a:gd name="connsiteX4" fmla="*/ 2102898 w 4699417"/>
              <a:gd name="connsiteY4" fmla="*/ 1956300 h 1988639"/>
              <a:gd name="connsiteX5" fmla="*/ 3133980 w 4699417"/>
              <a:gd name="connsiteY5" fmla="*/ 1806862 h 1988639"/>
              <a:gd name="connsiteX6" fmla="*/ 4697302 w 4699417"/>
              <a:gd name="connsiteY6" fmla="*/ 1124615 h 1988639"/>
              <a:gd name="connsiteX7" fmla="*/ 4697301 w 4699417"/>
              <a:gd name="connsiteY7" fmla="*/ 11475 h 1988639"/>
              <a:gd name="connsiteX0" fmla="*/ 14666 w 4699417"/>
              <a:gd name="connsiteY0" fmla="*/ 12084 h 1988639"/>
              <a:gd name="connsiteX1" fmla="*/ 7333 w 4699417"/>
              <a:gd name="connsiteY1" fmla="*/ 1196430 h 1988639"/>
              <a:gd name="connsiteX2" fmla="*/ 828644 w 4699417"/>
              <a:gd name="connsiteY2" fmla="*/ 1241355 h 1988639"/>
              <a:gd name="connsiteX3" fmla="*/ 1271557 w 4699417"/>
              <a:gd name="connsiteY3" fmla="*/ 1612830 h 1988639"/>
              <a:gd name="connsiteX4" fmla="*/ 2102898 w 4699417"/>
              <a:gd name="connsiteY4" fmla="*/ 1956300 h 1988639"/>
              <a:gd name="connsiteX5" fmla="*/ 3133980 w 4699417"/>
              <a:gd name="connsiteY5" fmla="*/ 1806862 h 1988639"/>
              <a:gd name="connsiteX6" fmla="*/ 4697302 w 4699417"/>
              <a:gd name="connsiteY6" fmla="*/ 1124615 h 1988639"/>
              <a:gd name="connsiteX7" fmla="*/ 4697301 w 4699417"/>
              <a:gd name="connsiteY7" fmla="*/ 11475 h 1988639"/>
              <a:gd name="connsiteX0" fmla="*/ 14666 w 4699417"/>
              <a:gd name="connsiteY0" fmla="*/ 12084 h 1988639"/>
              <a:gd name="connsiteX1" fmla="*/ 7333 w 4699417"/>
              <a:gd name="connsiteY1" fmla="*/ 1196430 h 1988639"/>
              <a:gd name="connsiteX2" fmla="*/ 1271557 w 4699417"/>
              <a:gd name="connsiteY2" fmla="*/ 1612830 h 1988639"/>
              <a:gd name="connsiteX3" fmla="*/ 2102898 w 4699417"/>
              <a:gd name="connsiteY3" fmla="*/ 1956300 h 1988639"/>
              <a:gd name="connsiteX4" fmla="*/ 3133980 w 4699417"/>
              <a:gd name="connsiteY4" fmla="*/ 1806862 h 1988639"/>
              <a:gd name="connsiteX5" fmla="*/ 4697302 w 4699417"/>
              <a:gd name="connsiteY5" fmla="*/ 1124615 h 1988639"/>
              <a:gd name="connsiteX6" fmla="*/ 4697301 w 4699417"/>
              <a:gd name="connsiteY6" fmla="*/ 11475 h 1988639"/>
              <a:gd name="connsiteX0" fmla="*/ 14666 w 4699417"/>
              <a:gd name="connsiteY0" fmla="*/ 12084 h 1988639"/>
              <a:gd name="connsiteX1" fmla="*/ 7333 w 4699417"/>
              <a:gd name="connsiteY1" fmla="*/ 1196430 h 1988639"/>
              <a:gd name="connsiteX2" fmla="*/ 1271557 w 4699417"/>
              <a:gd name="connsiteY2" fmla="*/ 1612830 h 1988639"/>
              <a:gd name="connsiteX3" fmla="*/ 2102898 w 4699417"/>
              <a:gd name="connsiteY3" fmla="*/ 1956300 h 1988639"/>
              <a:gd name="connsiteX4" fmla="*/ 3133980 w 4699417"/>
              <a:gd name="connsiteY4" fmla="*/ 1806862 h 1988639"/>
              <a:gd name="connsiteX5" fmla="*/ 4697302 w 4699417"/>
              <a:gd name="connsiteY5" fmla="*/ 1124615 h 1988639"/>
              <a:gd name="connsiteX6" fmla="*/ 4697301 w 4699417"/>
              <a:gd name="connsiteY6" fmla="*/ 11475 h 1988639"/>
              <a:gd name="connsiteX0" fmla="*/ 14666 w 4699417"/>
              <a:gd name="connsiteY0" fmla="*/ 12084 h 2058039"/>
              <a:gd name="connsiteX1" fmla="*/ 7333 w 4699417"/>
              <a:gd name="connsiteY1" fmla="*/ 1196430 h 2058039"/>
              <a:gd name="connsiteX2" fmla="*/ 2102898 w 4699417"/>
              <a:gd name="connsiteY2" fmla="*/ 1956300 h 2058039"/>
              <a:gd name="connsiteX3" fmla="*/ 3133980 w 4699417"/>
              <a:gd name="connsiteY3" fmla="*/ 1806862 h 2058039"/>
              <a:gd name="connsiteX4" fmla="*/ 4697302 w 4699417"/>
              <a:gd name="connsiteY4" fmla="*/ 1124615 h 2058039"/>
              <a:gd name="connsiteX5" fmla="*/ 4697301 w 4699417"/>
              <a:gd name="connsiteY5" fmla="*/ 11475 h 2058039"/>
              <a:gd name="connsiteX0" fmla="*/ 14666 w 4699417"/>
              <a:gd name="connsiteY0" fmla="*/ 12084 h 2058039"/>
              <a:gd name="connsiteX1" fmla="*/ 7333 w 4699417"/>
              <a:gd name="connsiteY1" fmla="*/ 1196430 h 2058039"/>
              <a:gd name="connsiteX2" fmla="*/ 2102898 w 4699417"/>
              <a:gd name="connsiteY2" fmla="*/ 1956300 h 2058039"/>
              <a:gd name="connsiteX3" fmla="*/ 3133980 w 4699417"/>
              <a:gd name="connsiteY3" fmla="*/ 1806862 h 2058039"/>
              <a:gd name="connsiteX4" fmla="*/ 4697302 w 4699417"/>
              <a:gd name="connsiteY4" fmla="*/ 1124615 h 2058039"/>
              <a:gd name="connsiteX5" fmla="*/ 4697301 w 4699417"/>
              <a:gd name="connsiteY5" fmla="*/ 11475 h 2058039"/>
              <a:gd name="connsiteX0" fmla="*/ 14666 w 4699417"/>
              <a:gd name="connsiteY0" fmla="*/ 12084 h 1982655"/>
              <a:gd name="connsiteX1" fmla="*/ 7333 w 4699417"/>
              <a:gd name="connsiteY1" fmla="*/ 1196430 h 1982655"/>
              <a:gd name="connsiteX2" fmla="*/ 1748307 w 4699417"/>
              <a:gd name="connsiteY2" fmla="*/ 1880916 h 1982655"/>
              <a:gd name="connsiteX3" fmla="*/ 3133980 w 4699417"/>
              <a:gd name="connsiteY3" fmla="*/ 1806862 h 1982655"/>
              <a:gd name="connsiteX4" fmla="*/ 4697302 w 4699417"/>
              <a:gd name="connsiteY4" fmla="*/ 1124615 h 1982655"/>
              <a:gd name="connsiteX5" fmla="*/ 4697301 w 4699417"/>
              <a:gd name="connsiteY5" fmla="*/ 11475 h 1982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99417" h="1982655">
                <a:moveTo>
                  <a:pt x="14666" y="12084"/>
                </a:moveTo>
                <a:cubicBezTo>
                  <a:pt x="26912" y="10170"/>
                  <a:pt x="0" y="1208204"/>
                  <a:pt x="7333" y="1196430"/>
                </a:cubicBezTo>
                <a:cubicBezTo>
                  <a:pt x="1112026" y="1159669"/>
                  <a:pt x="1227199" y="1779177"/>
                  <a:pt x="1748307" y="1880916"/>
                </a:cubicBezTo>
                <a:cubicBezTo>
                  <a:pt x="2269415" y="1982655"/>
                  <a:pt x="2642481" y="1932912"/>
                  <a:pt x="3133980" y="1806862"/>
                </a:cubicBezTo>
                <a:cubicBezTo>
                  <a:pt x="3625479" y="1680812"/>
                  <a:pt x="3898844" y="1118308"/>
                  <a:pt x="4697302" y="1124615"/>
                </a:cubicBezTo>
                <a:cubicBezTo>
                  <a:pt x="4684001" y="1154392"/>
                  <a:pt x="4699417" y="0"/>
                  <a:pt x="4697301" y="11475"/>
                </a:cubicBezTo>
              </a:path>
            </a:pathLst>
          </a:custGeom>
          <a:solidFill>
            <a:schemeClr val="bg1">
              <a:lumMod val="75000"/>
            </a:schemeClr>
          </a:solidFill>
          <a:ln w="2857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0" name="Rectangle 89"/>
          <p:cNvSpPr/>
          <p:nvPr/>
        </p:nvSpPr>
        <p:spPr bwMode="auto">
          <a:xfrm>
            <a:off x="2612740" y="3897192"/>
            <a:ext cx="4752528" cy="126000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0" name="Straight Connector 79"/>
          <p:cNvCxnSpPr/>
          <p:nvPr/>
        </p:nvCxnSpPr>
        <p:spPr bwMode="auto">
          <a:xfrm>
            <a:off x="6069124" y="5661248"/>
            <a:ext cx="1332148"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2612740" y="5445224"/>
            <a:ext cx="1296144" cy="0"/>
          </a:xfrm>
          <a:prstGeom prst="line">
            <a:avLst/>
          </a:prstGeom>
          <a:noFill/>
          <a:ln w="2540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3908884" y="5013176"/>
            <a:ext cx="1152128" cy="0"/>
          </a:xfrm>
          <a:prstGeom prst="line">
            <a:avLst/>
          </a:prstGeom>
          <a:noFill/>
          <a:ln w="25400" cap="flat" cmpd="sng" algn="ctr">
            <a:solidFill>
              <a:schemeClr val="tx1"/>
            </a:solidFill>
            <a:prstDash val="dash"/>
            <a:round/>
            <a:headEnd type="none" w="med" len="med"/>
            <a:tailEnd type="none" w="med" len="med"/>
          </a:ln>
          <a:effectLst/>
        </p:spPr>
      </p:cxnSp>
      <p:cxnSp>
        <p:nvCxnSpPr>
          <p:cNvPr id="57" name="Straight Connector 56"/>
          <p:cNvCxnSpPr/>
          <p:nvPr/>
        </p:nvCxnSpPr>
        <p:spPr bwMode="auto">
          <a:xfrm>
            <a:off x="5061012" y="4869160"/>
            <a:ext cx="1008112" cy="0"/>
          </a:xfrm>
          <a:prstGeom prst="line">
            <a:avLst/>
          </a:prstGeom>
          <a:noFill/>
          <a:ln w="25400" cap="flat" cmpd="sng" algn="ctr">
            <a:solidFill>
              <a:schemeClr val="tx1"/>
            </a:solidFill>
            <a:prstDash val="dash"/>
            <a:round/>
            <a:headEnd type="none" w="med" len="med"/>
            <a:tailEnd type="none" w="med" len="med"/>
          </a:ln>
          <a:effectLst/>
        </p:spPr>
      </p:cxnSp>
      <p:cxnSp>
        <p:nvCxnSpPr>
          <p:cNvPr id="60" name="Straight Connector 59"/>
          <p:cNvCxnSpPr/>
          <p:nvPr/>
        </p:nvCxnSpPr>
        <p:spPr bwMode="auto">
          <a:xfrm>
            <a:off x="6069124" y="4725144"/>
            <a:ext cx="1296144" cy="0"/>
          </a:xfrm>
          <a:prstGeom prst="line">
            <a:avLst/>
          </a:prstGeom>
          <a:noFill/>
          <a:ln w="25400" cap="flat" cmpd="sng" algn="ctr">
            <a:solidFill>
              <a:schemeClr val="tx1"/>
            </a:solidFill>
            <a:prstDash val="dash"/>
            <a:round/>
            <a:headEnd type="none" w="med" len="med"/>
            <a:tailEnd type="none" w="med" len="med"/>
          </a:ln>
          <a:effectLst/>
        </p:spPr>
      </p:cxnSp>
      <p:cxnSp>
        <p:nvCxnSpPr>
          <p:cNvPr id="76" name="Straight Connector 75"/>
          <p:cNvCxnSpPr/>
          <p:nvPr/>
        </p:nvCxnSpPr>
        <p:spPr bwMode="auto">
          <a:xfrm flipV="1">
            <a:off x="2612740" y="4581128"/>
            <a:ext cx="2448272" cy="0"/>
          </a:xfrm>
          <a:prstGeom prst="line">
            <a:avLst/>
          </a:prstGeom>
          <a:noFill/>
          <a:ln w="25400" cap="flat" cmpd="sng" algn="ctr">
            <a:solidFill>
              <a:schemeClr val="tx1"/>
            </a:solidFill>
            <a:prstDash val="dash"/>
            <a:round/>
            <a:headEnd type="none" w="med" len="med"/>
            <a:tailEnd type="none" w="med" len="med"/>
          </a:ln>
          <a:effectLst/>
        </p:spPr>
      </p:cxnSp>
      <p:cxnSp>
        <p:nvCxnSpPr>
          <p:cNvPr id="87" name="Straight Connector 86"/>
          <p:cNvCxnSpPr>
            <a:endCxn id="90" idx="3"/>
          </p:cNvCxnSpPr>
          <p:nvPr/>
        </p:nvCxnSpPr>
        <p:spPr bwMode="auto">
          <a:xfrm>
            <a:off x="5061012" y="4437112"/>
            <a:ext cx="2304256" cy="0"/>
          </a:xfrm>
          <a:prstGeom prst="line">
            <a:avLst/>
          </a:prstGeom>
          <a:noFill/>
          <a:ln w="25400" cap="flat" cmpd="sng" algn="ctr">
            <a:solidFill>
              <a:schemeClr val="tx1"/>
            </a:solidFill>
            <a:prstDash val="dash"/>
            <a:round/>
            <a:headEnd type="none" w="med" len="med"/>
            <a:tailEnd type="none" w="med" len="med"/>
          </a:ln>
          <a:effectLst/>
        </p:spPr>
      </p:cxnSp>
      <p:cxnSp>
        <p:nvCxnSpPr>
          <p:cNvPr id="72" name="Straight Connector 71"/>
          <p:cNvCxnSpPr/>
          <p:nvPr/>
        </p:nvCxnSpPr>
        <p:spPr bwMode="auto">
          <a:xfrm flipV="1">
            <a:off x="5061012" y="4005064"/>
            <a:ext cx="0" cy="2088232"/>
          </a:xfrm>
          <a:prstGeom prst="line">
            <a:avLst/>
          </a:prstGeom>
          <a:noFill/>
          <a:ln w="25400" cap="flat" cmpd="sng" algn="ctr">
            <a:solidFill>
              <a:schemeClr val="tx1"/>
            </a:solidFill>
            <a:prstDash val="dash"/>
            <a:round/>
            <a:headEnd type="none" w="med" len="med"/>
            <a:tailEnd type="none" w="med" len="med"/>
          </a:ln>
          <a:effectLst/>
        </p:spPr>
      </p:cxnSp>
      <p:cxnSp>
        <p:nvCxnSpPr>
          <p:cNvPr id="77" name="Straight Connector 76"/>
          <p:cNvCxnSpPr/>
          <p:nvPr/>
        </p:nvCxnSpPr>
        <p:spPr bwMode="auto">
          <a:xfrm flipV="1">
            <a:off x="3908884" y="4581128"/>
            <a:ext cx="0" cy="1512168"/>
          </a:xfrm>
          <a:prstGeom prst="line">
            <a:avLst/>
          </a:prstGeom>
          <a:noFill/>
          <a:ln w="25400" cap="flat" cmpd="sng" algn="ctr">
            <a:solidFill>
              <a:schemeClr val="tx1"/>
            </a:solidFill>
            <a:prstDash val="dash"/>
            <a:round/>
            <a:headEnd type="none" w="med" len="med"/>
            <a:tailEnd type="none" w="med" len="med"/>
          </a:ln>
          <a:effectLst/>
        </p:spPr>
      </p:cxnSp>
      <p:cxnSp>
        <p:nvCxnSpPr>
          <p:cNvPr id="88" name="Straight Connector 87"/>
          <p:cNvCxnSpPr/>
          <p:nvPr/>
        </p:nvCxnSpPr>
        <p:spPr bwMode="auto">
          <a:xfrm flipV="1">
            <a:off x="6069124" y="4437112"/>
            <a:ext cx="0" cy="1656184"/>
          </a:xfrm>
          <a:prstGeom prst="line">
            <a:avLst/>
          </a:prstGeom>
          <a:noFill/>
          <a:ln w="25400" cap="flat" cmpd="sng" algn="ctr">
            <a:solidFill>
              <a:schemeClr val="tx1"/>
            </a:solidFill>
            <a:prstDash val="dash"/>
            <a:round/>
            <a:headEnd type="none" w="med" len="med"/>
            <a:tailEnd type="none" w="med" len="med"/>
          </a:ln>
          <a:effectLst/>
        </p:spPr>
      </p:cxnSp>
      <p:sp>
        <p:nvSpPr>
          <p:cNvPr id="2" name="Title 1"/>
          <p:cNvSpPr>
            <a:spLocks noGrp="1"/>
          </p:cNvSpPr>
          <p:nvPr>
            <p:ph type="title"/>
          </p:nvPr>
        </p:nvSpPr>
        <p:spPr/>
        <p:txBody>
          <a:bodyPr/>
          <a:lstStyle/>
          <a:p>
            <a:r>
              <a:rPr lang="en-US" dirty="0" smtClean="0"/>
              <a:t>Priority Search Tree</a:t>
            </a:r>
            <a:r>
              <a:rPr lang="en-US" dirty="0"/>
              <a:t> </a:t>
            </a:r>
            <a:r>
              <a:rPr lang="en-US" sz="2400" dirty="0" smtClean="0"/>
              <a:t>[McCreight’75] </a:t>
            </a:r>
            <a:endParaRPr lang="en-US" sz="2400" dirty="0"/>
          </a:p>
        </p:txBody>
      </p:sp>
      <p:sp>
        <p:nvSpPr>
          <p:cNvPr id="11" name="Oval 10"/>
          <p:cNvSpPr/>
          <p:nvPr/>
        </p:nvSpPr>
        <p:spPr bwMode="auto">
          <a:xfrm>
            <a:off x="6933220" y="465313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 name="Oval 11"/>
          <p:cNvSpPr/>
          <p:nvPr/>
        </p:nvSpPr>
        <p:spPr bwMode="auto">
          <a:xfrm>
            <a:off x="4196916" y="494116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Oval 25"/>
          <p:cNvSpPr/>
          <p:nvPr/>
        </p:nvSpPr>
        <p:spPr bwMode="auto">
          <a:xfrm>
            <a:off x="2972780" y="537321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Oval 26"/>
          <p:cNvSpPr/>
          <p:nvPr/>
        </p:nvSpPr>
        <p:spPr bwMode="auto">
          <a:xfrm>
            <a:off x="5781092" y="478445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Oval 27"/>
          <p:cNvSpPr/>
          <p:nvPr/>
        </p:nvSpPr>
        <p:spPr bwMode="auto">
          <a:xfrm>
            <a:off x="5205028" y="5229200"/>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0" name="Oval 39"/>
          <p:cNvSpPr/>
          <p:nvPr/>
        </p:nvSpPr>
        <p:spPr bwMode="auto">
          <a:xfrm>
            <a:off x="4628964" y="4509120"/>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2" name="Oval 41"/>
          <p:cNvSpPr/>
          <p:nvPr/>
        </p:nvSpPr>
        <p:spPr bwMode="auto">
          <a:xfrm>
            <a:off x="6357156" y="4365104"/>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5" name="Straight Connector 44"/>
          <p:cNvCxnSpPr/>
          <p:nvPr/>
        </p:nvCxnSpPr>
        <p:spPr bwMode="auto">
          <a:xfrm flipV="1">
            <a:off x="2972780"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flipV="1">
            <a:off x="3332820"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flipV="1">
            <a:off x="412490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flipH="1" flipV="1">
            <a:off x="448494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flipV="1">
            <a:off x="5133020"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flipH="1" flipV="1">
            <a:off x="5493060"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628514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flipH="1" flipV="1">
            <a:off x="664518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flipV="1">
            <a:off x="3332820"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flipH="1" flipV="1">
            <a:off x="3908884"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flipV="1">
            <a:off x="5493060"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flipH="1" flipV="1">
            <a:off x="6069124"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V="1">
            <a:off x="3908884" y="1916832"/>
            <a:ext cx="1152128" cy="720080"/>
          </a:xfrm>
          <a:prstGeom prst="line">
            <a:avLst/>
          </a:prstGeom>
          <a:noFill/>
          <a:ln w="25400"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H="1" flipV="1">
            <a:off x="5061012" y="1916832"/>
            <a:ext cx="1008112" cy="720080"/>
          </a:xfrm>
          <a:prstGeom prst="line">
            <a:avLst/>
          </a:prstGeom>
          <a:noFill/>
          <a:ln w="25400" cap="flat" cmpd="sng" algn="ctr">
            <a:solidFill>
              <a:schemeClr val="tx1"/>
            </a:solidFill>
            <a:prstDash val="solid"/>
            <a:round/>
            <a:headEnd type="none" w="med" len="med"/>
            <a:tailEnd type="none" w="med" len="med"/>
          </a:ln>
          <a:effectLst/>
        </p:spPr>
      </p:cxnSp>
      <p:sp>
        <p:nvSpPr>
          <p:cNvPr id="69" name="Oval 68"/>
          <p:cNvSpPr/>
          <p:nvPr/>
        </p:nvSpPr>
        <p:spPr bwMode="auto">
          <a:xfrm>
            <a:off x="4989004" y="1844824"/>
            <a:ext cx="144016" cy="144016"/>
          </a:xfrm>
          <a:prstGeom prst="ellipse">
            <a:avLst/>
          </a:prstGeom>
          <a:solidFill>
            <a:srgbClr val="FF00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70" name="Straight Connector 69"/>
          <p:cNvCxnSpPr/>
          <p:nvPr/>
        </p:nvCxnSpPr>
        <p:spPr bwMode="auto">
          <a:xfrm>
            <a:off x="2612740" y="4005064"/>
            <a:ext cx="4752528" cy="0"/>
          </a:xfrm>
          <a:prstGeom prst="line">
            <a:avLst/>
          </a:prstGeom>
          <a:noFill/>
          <a:ln w="25400" cap="flat" cmpd="sng" algn="ctr">
            <a:solidFill>
              <a:schemeClr val="tx1"/>
            </a:solidFill>
            <a:prstDash val="dash"/>
            <a:round/>
            <a:headEnd type="none" w="med" len="med"/>
            <a:tailEnd type="none" w="med" len="med"/>
          </a:ln>
          <a:effectLst/>
        </p:spPr>
      </p:cxnSp>
      <p:sp>
        <p:nvSpPr>
          <p:cNvPr id="39" name="Oval 38"/>
          <p:cNvSpPr/>
          <p:nvPr/>
        </p:nvSpPr>
        <p:spPr bwMode="auto">
          <a:xfrm>
            <a:off x="3548844" y="393305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5" name="Oval 74"/>
          <p:cNvSpPr/>
          <p:nvPr/>
        </p:nvSpPr>
        <p:spPr bwMode="auto">
          <a:xfrm>
            <a:off x="3836876" y="2564904"/>
            <a:ext cx="144016" cy="144016"/>
          </a:xfrm>
          <a:prstGeom prst="ellipse">
            <a:avLst/>
          </a:prstGeom>
          <a:solidFill>
            <a:srgbClr val="00FF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6" name="Oval 85"/>
          <p:cNvSpPr/>
          <p:nvPr/>
        </p:nvSpPr>
        <p:spPr bwMode="auto">
          <a:xfrm>
            <a:off x="5997116" y="2564904"/>
            <a:ext cx="144016" cy="144016"/>
          </a:xfrm>
          <a:prstGeom prst="ellipse">
            <a:avLst/>
          </a:prstGeom>
          <a:solidFill>
            <a:srgbClr val="00FF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35" name="Straight Connector 34"/>
          <p:cNvCxnSpPr/>
          <p:nvPr/>
        </p:nvCxnSpPr>
        <p:spPr bwMode="auto">
          <a:xfrm flipV="1">
            <a:off x="3332820" y="5445224"/>
            <a:ext cx="0" cy="648072"/>
          </a:xfrm>
          <a:prstGeom prst="line">
            <a:avLst/>
          </a:prstGeom>
          <a:noFill/>
          <a:ln w="25400" cap="flat" cmpd="sng" algn="ctr">
            <a:solidFill>
              <a:schemeClr val="tx1"/>
            </a:solidFill>
            <a:prstDash val="dash"/>
            <a:round/>
            <a:headEnd type="none" w="med" len="med"/>
            <a:tailEnd type="none" w="med" len="med"/>
          </a:ln>
          <a:effectLst/>
        </p:spPr>
      </p:cxnSp>
      <p:sp>
        <p:nvSpPr>
          <p:cNvPr id="36" name="Oval 35"/>
          <p:cNvSpPr/>
          <p:nvPr/>
        </p:nvSpPr>
        <p:spPr bwMode="auto">
          <a:xfrm>
            <a:off x="3260812" y="3068960"/>
            <a:ext cx="144016" cy="144016"/>
          </a:xfrm>
          <a:prstGeom prst="ellipse">
            <a:avLst/>
          </a:prstGeom>
          <a:solidFill>
            <a:srgbClr val="0000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4" name="Straight Connector 43"/>
          <p:cNvCxnSpPr/>
          <p:nvPr/>
        </p:nvCxnSpPr>
        <p:spPr bwMode="auto">
          <a:xfrm flipV="1">
            <a:off x="4484948" y="5013176"/>
            <a:ext cx="0" cy="1080120"/>
          </a:xfrm>
          <a:prstGeom prst="line">
            <a:avLst/>
          </a:prstGeom>
          <a:noFill/>
          <a:ln w="25400" cap="flat" cmpd="sng" algn="ctr">
            <a:solidFill>
              <a:schemeClr val="tx1"/>
            </a:solidFill>
            <a:prstDash val="dash"/>
            <a:round/>
            <a:headEnd type="none" w="med" len="med"/>
            <a:tailEnd type="none" w="med" len="med"/>
          </a:ln>
          <a:effectLst/>
        </p:spPr>
      </p:cxnSp>
      <p:sp>
        <p:nvSpPr>
          <p:cNvPr id="47" name="Oval 46"/>
          <p:cNvSpPr/>
          <p:nvPr/>
        </p:nvSpPr>
        <p:spPr bwMode="auto">
          <a:xfrm>
            <a:off x="4412940" y="3068960"/>
            <a:ext cx="144016" cy="144016"/>
          </a:xfrm>
          <a:prstGeom prst="ellipse">
            <a:avLst/>
          </a:prstGeom>
          <a:solidFill>
            <a:srgbClr val="0000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8" name="Straight Connector 57"/>
          <p:cNvCxnSpPr/>
          <p:nvPr/>
        </p:nvCxnSpPr>
        <p:spPr bwMode="auto">
          <a:xfrm flipV="1">
            <a:off x="5493060" y="4869160"/>
            <a:ext cx="0" cy="1224136"/>
          </a:xfrm>
          <a:prstGeom prst="line">
            <a:avLst/>
          </a:prstGeom>
          <a:noFill/>
          <a:ln w="25400" cap="flat" cmpd="sng" algn="ctr">
            <a:solidFill>
              <a:schemeClr val="tx1"/>
            </a:solidFill>
            <a:prstDash val="dash"/>
            <a:round/>
            <a:headEnd type="none" w="med" len="med"/>
            <a:tailEnd type="none" w="med" len="med"/>
          </a:ln>
          <a:effectLst/>
        </p:spPr>
      </p:cxnSp>
      <p:sp>
        <p:nvSpPr>
          <p:cNvPr id="59" name="Oval 58"/>
          <p:cNvSpPr/>
          <p:nvPr/>
        </p:nvSpPr>
        <p:spPr bwMode="auto">
          <a:xfrm>
            <a:off x="5421052" y="3068960"/>
            <a:ext cx="144016" cy="144016"/>
          </a:xfrm>
          <a:prstGeom prst="ellipse">
            <a:avLst/>
          </a:prstGeom>
          <a:solidFill>
            <a:srgbClr val="3737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65" name="Straight Connector 64"/>
          <p:cNvCxnSpPr/>
          <p:nvPr/>
        </p:nvCxnSpPr>
        <p:spPr bwMode="auto">
          <a:xfrm flipV="1">
            <a:off x="6645188" y="4725144"/>
            <a:ext cx="0" cy="1368152"/>
          </a:xfrm>
          <a:prstGeom prst="line">
            <a:avLst/>
          </a:prstGeom>
          <a:noFill/>
          <a:ln w="25400" cap="flat" cmpd="sng" algn="ctr">
            <a:solidFill>
              <a:schemeClr val="tx1"/>
            </a:solidFill>
            <a:prstDash val="dash"/>
            <a:round/>
            <a:headEnd type="none" w="med" len="med"/>
            <a:tailEnd type="none" w="med" len="med"/>
          </a:ln>
          <a:effectLst/>
        </p:spPr>
      </p:cxnSp>
      <p:sp>
        <p:nvSpPr>
          <p:cNvPr id="66" name="Oval 65"/>
          <p:cNvSpPr/>
          <p:nvPr/>
        </p:nvSpPr>
        <p:spPr bwMode="auto">
          <a:xfrm>
            <a:off x="6573180" y="3068960"/>
            <a:ext cx="144016" cy="144016"/>
          </a:xfrm>
          <a:prstGeom prst="ellipse">
            <a:avLst/>
          </a:prstGeom>
          <a:solidFill>
            <a:srgbClr val="0000FF"/>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TextBox 28"/>
          <p:cNvSpPr txBox="1"/>
          <p:nvPr/>
        </p:nvSpPr>
        <p:spPr>
          <a:xfrm>
            <a:off x="92460" y="2312876"/>
            <a:ext cx="2484276" cy="707886"/>
          </a:xfrm>
          <a:prstGeom prst="rect">
            <a:avLst/>
          </a:prstGeom>
          <a:noFill/>
        </p:spPr>
        <p:txBody>
          <a:bodyPr wrap="square" rtlCol="0">
            <a:spAutoFit/>
          </a:bodyPr>
          <a:lstStyle/>
          <a:p>
            <a:r>
              <a:rPr lang="en-US" dirty="0" smtClean="0"/>
              <a:t>Recursively move up maximum </a:t>
            </a:r>
            <a:r>
              <a:rPr lang="en-US" i="1" dirty="0" smtClean="0"/>
              <a:t>y</a:t>
            </a:r>
            <a:endParaRPr lang="en-US" i="1" dirty="0"/>
          </a:p>
        </p:txBody>
      </p:sp>
      <p:sp>
        <p:nvSpPr>
          <p:cNvPr id="94" name="TextBox 93"/>
          <p:cNvSpPr txBox="1"/>
          <p:nvPr/>
        </p:nvSpPr>
        <p:spPr>
          <a:xfrm>
            <a:off x="109063" y="1448780"/>
            <a:ext cx="1925527" cy="400110"/>
          </a:xfrm>
          <a:prstGeom prst="rect">
            <a:avLst/>
          </a:prstGeom>
          <a:noFill/>
        </p:spPr>
        <p:txBody>
          <a:bodyPr wrap="none" rtlCol="0">
            <a:spAutoFit/>
          </a:bodyPr>
          <a:lstStyle/>
          <a:p>
            <a:r>
              <a:rPr lang="en-US" b="1" dirty="0" smtClean="0"/>
              <a:t>Space:</a:t>
            </a:r>
            <a:r>
              <a:rPr lang="en-US" dirty="0" smtClean="0"/>
              <a:t> </a:t>
            </a:r>
            <a:r>
              <a:rPr lang="en-US" b="1" dirty="0" smtClean="0"/>
              <a:t>O(</a:t>
            </a:r>
            <a:r>
              <a:rPr lang="en-US" b="1" i="1" dirty="0" smtClean="0">
                <a:solidFill>
                  <a:srgbClr val="BA2A12"/>
                </a:solidFill>
              </a:rPr>
              <a:t>n</a:t>
            </a:r>
            <a:r>
              <a:rPr lang="en-US" b="1" dirty="0" smtClean="0"/>
              <a:t>)</a:t>
            </a:r>
            <a:endParaRPr lang="en-US" b="1" dirty="0">
              <a:solidFill>
                <a:srgbClr val="BA2A12"/>
              </a:solidFill>
            </a:endParaRPr>
          </a:p>
        </p:txBody>
      </p:sp>
      <p:cxnSp>
        <p:nvCxnSpPr>
          <p:cNvPr id="67" name="Straight Connector 66"/>
          <p:cNvCxnSpPr>
            <a:stCxn id="90" idx="1"/>
          </p:cNvCxnSpPr>
          <p:nvPr/>
        </p:nvCxnSpPr>
        <p:spPr bwMode="auto">
          <a:xfrm flipV="1">
            <a:off x="2612740" y="4437112"/>
            <a:ext cx="2432620" cy="0"/>
          </a:xfrm>
          <a:prstGeom prst="line">
            <a:avLst/>
          </a:prstGeom>
          <a:noFill/>
          <a:ln w="25400" cap="flat" cmpd="sng" algn="ctr">
            <a:solidFill>
              <a:schemeClr val="tx1"/>
            </a:solidFill>
            <a:prstDash val="dash"/>
            <a:round/>
            <a:headEnd type="none" w="med" len="med"/>
            <a:tailEnd type="none" w="med" len="med"/>
          </a:ln>
          <a:effectLst/>
        </p:spPr>
      </p:cxnSp>
      <p:cxnSp>
        <p:nvCxnSpPr>
          <p:cNvPr id="95" name="Straight Connector 94"/>
          <p:cNvCxnSpPr/>
          <p:nvPr/>
        </p:nvCxnSpPr>
        <p:spPr bwMode="auto">
          <a:xfrm flipV="1">
            <a:off x="5061012" y="4437112"/>
            <a:ext cx="0" cy="1656184"/>
          </a:xfrm>
          <a:prstGeom prst="line">
            <a:avLst/>
          </a:prstGeom>
          <a:noFill/>
          <a:ln w="25400" cap="flat" cmpd="sng" algn="ctr">
            <a:solidFill>
              <a:schemeClr val="tx1"/>
            </a:solidFill>
            <a:prstDash val="dash"/>
            <a:round/>
            <a:headEnd type="none" w="med" len="med"/>
            <a:tailEnd type="none" w="med" len="med"/>
          </a:ln>
          <a:effectLst/>
        </p:spPr>
      </p:cxnSp>
      <p:cxnSp>
        <p:nvCxnSpPr>
          <p:cNvPr id="96" name="Straight Connector 95"/>
          <p:cNvCxnSpPr/>
          <p:nvPr/>
        </p:nvCxnSpPr>
        <p:spPr bwMode="auto">
          <a:xfrm>
            <a:off x="5061012" y="4725144"/>
            <a:ext cx="1008112" cy="0"/>
          </a:xfrm>
          <a:prstGeom prst="line">
            <a:avLst/>
          </a:prstGeom>
          <a:noFill/>
          <a:ln w="25400" cap="flat" cmpd="sng" algn="ctr">
            <a:solidFill>
              <a:schemeClr val="tx1"/>
            </a:solidFill>
            <a:prstDash val="dash"/>
            <a:round/>
            <a:headEnd type="none" w="med" len="med"/>
            <a:tailEnd type="none" w="med" len="med"/>
          </a:ln>
          <a:effectLst/>
        </p:spPr>
      </p:cxnSp>
      <p:cxnSp>
        <p:nvCxnSpPr>
          <p:cNvPr id="98" name="Straight Connector 97"/>
          <p:cNvCxnSpPr/>
          <p:nvPr/>
        </p:nvCxnSpPr>
        <p:spPr bwMode="auto">
          <a:xfrm flipV="1">
            <a:off x="6069124" y="4725144"/>
            <a:ext cx="0" cy="1368152"/>
          </a:xfrm>
          <a:prstGeom prst="line">
            <a:avLst/>
          </a:prstGeom>
          <a:noFill/>
          <a:ln w="25400" cap="flat" cmpd="sng" algn="ctr">
            <a:solidFill>
              <a:schemeClr val="tx1"/>
            </a:solidFill>
            <a:prstDash val="dash"/>
            <a:round/>
            <a:headEnd type="none" w="med" len="med"/>
            <a:tailEnd type="none" w="med" len="med"/>
          </a:ln>
          <a:effectLst/>
        </p:spPr>
      </p:cxnSp>
      <p:sp>
        <p:nvSpPr>
          <p:cNvPr id="3" name="Rectangle 2"/>
          <p:cNvSpPr/>
          <p:nvPr/>
        </p:nvSpPr>
        <p:spPr>
          <a:xfrm>
            <a:off x="88540" y="1948770"/>
            <a:ext cx="1327608" cy="400110"/>
          </a:xfrm>
          <a:prstGeom prst="rect">
            <a:avLst/>
          </a:prstGeom>
        </p:spPr>
        <p:txBody>
          <a:bodyPr wrap="none">
            <a:spAutoFit/>
          </a:bodyPr>
          <a:lstStyle/>
          <a:p>
            <a:r>
              <a:rPr lang="en-US" b="1" dirty="0" smtClean="0"/>
              <a:t>Update:</a:t>
            </a:r>
            <a:endParaRPr lang="en-US" b="1" dirty="0">
              <a:solidFill>
                <a:srgbClr val="BA2A12"/>
              </a:solidFill>
            </a:endParaRPr>
          </a:p>
        </p:txBody>
      </p:sp>
      <p:sp>
        <p:nvSpPr>
          <p:cNvPr id="73" name="Multiply 72"/>
          <p:cNvSpPr/>
          <p:nvPr/>
        </p:nvSpPr>
        <p:spPr bwMode="auto">
          <a:xfrm>
            <a:off x="4844988" y="1700808"/>
            <a:ext cx="432048" cy="432048"/>
          </a:xfrm>
          <a:prstGeom prst="mathMultiply">
            <a:avLst>
              <a:gd name="adj1" fmla="val 0"/>
            </a:avLst>
          </a:prstGeom>
          <a:noFill/>
          <a:ln w="38100" cap="flat" cmpd="sng" algn="ctr">
            <a:solidFill>
              <a:srgbClr val="BA2A1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4" name="Oval 73"/>
          <p:cNvSpPr/>
          <p:nvPr/>
        </p:nvSpPr>
        <p:spPr bwMode="auto">
          <a:xfrm>
            <a:off x="6285148" y="5589240"/>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8" name="Oval 77"/>
          <p:cNvSpPr/>
          <p:nvPr/>
        </p:nvSpPr>
        <p:spPr bwMode="auto">
          <a:xfrm>
            <a:off x="4124908" y="5741640"/>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1" name="Straight Connector 80"/>
          <p:cNvCxnSpPr/>
          <p:nvPr/>
        </p:nvCxnSpPr>
        <p:spPr bwMode="auto">
          <a:xfrm flipV="1">
            <a:off x="6645188" y="5661248"/>
            <a:ext cx="0" cy="432048"/>
          </a:xfrm>
          <a:prstGeom prst="line">
            <a:avLst/>
          </a:prstGeom>
          <a:noFill/>
          <a:ln w="25400" cap="flat" cmpd="sng" algn="ctr">
            <a:solidFill>
              <a:schemeClr val="tx1"/>
            </a:solidFill>
            <a:prstDash val="dash"/>
            <a:round/>
            <a:headEnd type="none" w="med" len="med"/>
            <a:tailEnd type="none" w="med" len="med"/>
          </a:ln>
          <a:effectLst/>
        </p:spPr>
      </p:cxnSp>
      <p:sp>
        <p:nvSpPr>
          <p:cNvPr id="85" name="Rectangle 84"/>
          <p:cNvSpPr/>
          <p:nvPr/>
        </p:nvSpPr>
        <p:spPr>
          <a:xfrm>
            <a:off x="124544" y="3028890"/>
            <a:ext cx="1396536" cy="400110"/>
          </a:xfrm>
          <a:prstGeom prst="rect">
            <a:avLst/>
          </a:prstGeom>
        </p:spPr>
        <p:txBody>
          <a:bodyPr wrap="none">
            <a:spAutoFit/>
          </a:bodyPr>
          <a:lstStyle/>
          <a:p>
            <a:r>
              <a:rPr lang="en-US" b="1" dirty="0" smtClean="0"/>
              <a:t>O(</a:t>
            </a:r>
            <a:r>
              <a:rPr lang="en-US" b="1" dirty="0" smtClean="0">
                <a:solidFill>
                  <a:srgbClr val="BA2A12"/>
                </a:solidFill>
              </a:rPr>
              <a:t>log </a:t>
            </a:r>
            <a:r>
              <a:rPr lang="en-US" b="1" i="1" dirty="0" smtClean="0">
                <a:solidFill>
                  <a:srgbClr val="BA2A12"/>
                </a:solidFill>
              </a:rPr>
              <a:t>n</a:t>
            </a:r>
            <a:r>
              <a:rPr lang="en-US" b="1" dirty="0" smtClean="0"/>
              <a:t>)</a:t>
            </a:r>
            <a:endParaRPr lang="en-US" b="1" dirty="0">
              <a:solidFill>
                <a:srgbClr val="BA2A12"/>
              </a:solidFill>
            </a:endParaRPr>
          </a:p>
        </p:txBody>
      </p:sp>
      <p:cxnSp>
        <p:nvCxnSpPr>
          <p:cNvPr id="89" name="Straight Connector 88"/>
          <p:cNvCxnSpPr/>
          <p:nvPr/>
        </p:nvCxnSpPr>
        <p:spPr bwMode="auto">
          <a:xfrm flipV="1">
            <a:off x="2612740" y="5173234"/>
            <a:ext cx="4752528" cy="0"/>
          </a:xfrm>
          <a:prstGeom prst="line">
            <a:avLst/>
          </a:prstGeom>
          <a:noFill/>
          <a:ln w="25400" cap="flat" cmpd="sng" algn="ctr">
            <a:solidFill>
              <a:srgbClr val="FF0000"/>
            </a:solidFill>
            <a:prstDash val="dash"/>
            <a:round/>
            <a:headEnd type="none" w="med" len="med"/>
            <a:tailEnd type="none" w="med" len="med"/>
          </a:ln>
          <a:effectLst/>
        </p:spPr>
      </p:cxnSp>
      <p:sp>
        <p:nvSpPr>
          <p:cNvPr id="82" name="Freeform 81"/>
          <p:cNvSpPr/>
          <p:nvPr/>
        </p:nvSpPr>
        <p:spPr bwMode="auto">
          <a:xfrm>
            <a:off x="4534285" y="2514600"/>
            <a:ext cx="1185862" cy="1385888"/>
          </a:xfrm>
          <a:custGeom>
            <a:avLst/>
            <a:gdLst>
              <a:gd name="connsiteX0" fmla="*/ 0 w 1185862"/>
              <a:gd name="connsiteY0" fmla="*/ 0 h 1385888"/>
              <a:gd name="connsiteX1" fmla="*/ 1185862 w 1185862"/>
              <a:gd name="connsiteY1" fmla="*/ 1385888 h 1385888"/>
            </a:gdLst>
            <a:ahLst/>
            <a:cxnLst>
              <a:cxn ang="0">
                <a:pos x="connsiteX0" y="connsiteY0"/>
              </a:cxn>
              <a:cxn ang="0">
                <a:pos x="connsiteX1" y="connsiteY1"/>
              </a:cxn>
            </a:cxnLst>
            <a:rect l="l" t="t" r="r" b="b"/>
            <a:pathLst>
              <a:path w="1185862" h="1385888">
                <a:moveTo>
                  <a:pt x="0" y="0"/>
                </a:moveTo>
                <a:lnTo>
                  <a:pt x="1185862" y="1385888"/>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1" name="Freeform 90"/>
          <p:cNvSpPr/>
          <p:nvPr/>
        </p:nvSpPr>
        <p:spPr bwMode="auto">
          <a:xfrm>
            <a:off x="2612739" y="2706352"/>
            <a:ext cx="4752529" cy="866664"/>
          </a:xfrm>
          <a:custGeom>
            <a:avLst/>
            <a:gdLst>
              <a:gd name="connsiteX0" fmla="*/ 21432 w 4093369"/>
              <a:gd name="connsiteY0" fmla="*/ 100013 h 852488"/>
              <a:gd name="connsiteX1" fmla="*/ 92869 w 4093369"/>
              <a:gd name="connsiteY1" fmla="*/ 71438 h 852488"/>
              <a:gd name="connsiteX2" fmla="*/ 578644 w 4093369"/>
              <a:gd name="connsiteY2" fmla="*/ 100013 h 852488"/>
              <a:gd name="connsiteX3" fmla="*/ 1021557 w 4093369"/>
              <a:gd name="connsiteY3" fmla="*/ 471488 h 852488"/>
              <a:gd name="connsiteX4" fmla="*/ 1650207 w 4093369"/>
              <a:gd name="connsiteY4" fmla="*/ 785813 h 852488"/>
              <a:gd name="connsiteX5" fmla="*/ 2736057 w 4093369"/>
              <a:gd name="connsiteY5" fmla="*/ 814388 h 852488"/>
              <a:gd name="connsiteX6" fmla="*/ 3064669 w 4093369"/>
              <a:gd name="connsiteY6" fmla="*/ 557213 h 852488"/>
              <a:gd name="connsiteX7" fmla="*/ 3378994 w 4093369"/>
              <a:gd name="connsiteY7" fmla="*/ 314325 h 852488"/>
              <a:gd name="connsiteX8" fmla="*/ 4093369 w 4093369"/>
              <a:gd name="connsiteY8" fmla="*/ 0 h 852488"/>
              <a:gd name="connsiteX9" fmla="*/ 4093369 w 4093369"/>
              <a:gd name="connsiteY9" fmla="*/ 0 h 852488"/>
              <a:gd name="connsiteX0" fmla="*/ 21432 w 4093369"/>
              <a:gd name="connsiteY0" fmla="*/ 100013 h 800101"/>
              <a:gd name="connsiteX1" fmla="*/ 92869 w 4093369"/>
              <a:gd name="connsiteY1" fmla="*/ 71438 h 800101"/>
              <a:gd name="connsiteX2" fmla="*/ 578644 w 4093369"/>
              <a:gd name="connsiteY2" fmla="*/ 100013 h 800101"/>
              <a:gd name="connsiteX3" fmla="*/ 1021557 w 4093369"/>
              <a:gd name="connsiteY3" fmla="*/ 471488 h 800101"/>
              <a:gd name="connsiteX4" fmla="*/ 1650207 w 4093369"/>
              <a:gd name="connsiteY4" fmla="*/ 785813 h 800101"/>
              <a:gd name="connsiteX5" fmla="*/ 3064669 w 4093369"/>
              <a:gd name="connsiteY5" fmla="*/ 557213 h 800101"/>
              <a:gd name="connsiteX6" fmla="*/ 3378994 w 4093369"/>
              <a:gd name="connsiteY6" fmla="*/ 314325 h 800101"/>
              <a:gd name="connsiteX7" fmla="*/ 4093369 w 4093369"/>
              <a:gd name="connsiteY7" fmla="*/ 0 h 800101"/>
              <a:gd name="connsiteX8" fmla="*/ 4093369 w 4093369"/>
              <a:gd name="connsiteY8" fmla="*/ 0 h 800101"/>
              <a:gd name="connsiteX0" fmla="*/ 21432 w 4093369"/>
              <a:gd name="connsiteY0" fmla="*/ 100013 h 857536"/>
              <a:gd name="connsiteX1" fmla="*/ 92869 w 4093369"/>
              <a:gd name="connsiteY1" fmla="*/ 71438 h 857536"/>
              <a:gd name="connsiteX2" fmla="*/ 578644 w 4093369"/>
              <a:gd name="connsiteY2" fmla="*/ 100013 h 857536"/>
              <a:gd name="connsiteX3" fmla="*/ 1021557 w 4093369"/>
              <a:gd name="connsiteY3" fmla="*/ 471488 h 857536"/>
              <a:gd name="connsiteX4" fmla="*/ 1650207 w 4093369"/>
              <a:gd name="connsiteY4" fmla="*/ 785813 h 857536"/>
              <a:gd name="connsiteX5" fmla="*/ 2680990 w 4093369"/>
              <a:gd name="connsiteY5" fmla="*/ 778955 h 857536"/>
              <a:gd name="connsiteX6" fmla="*/ 3378994 w 4093369"/>
              <a:gd name="connsiteY6" fmla="*/ 314325 h 857536"/>
              <a:gd name="connsiteX7" fmla="*/ 4093369 w 4093369"/>
              <a:gd name="connsiteY7" fmla="*/ 0 h 857536"/>
              <a:gd name="connsiteX8" fmla="*/ 4093369 w 4093369"/>
              <a:gd name="connsiteY8" fmla="*/ 0 h 857536"/>
              <a:gd name="connsiteX0" fmla="*/ 0 w 4071937"/>
              <a:gd name="connsiteY0" fmla="*/ 100013 h 857536"/>
              <a:gd name="connsiteX1" fmla="*/ 557212 w 4071937"/>
              <a:gd name="connsiteY1" fmla="*/ 100013 h 857536"/>
              <a:gd name="connsiteX2" fmla="*/ 1000125 w 4071937"/>
              <a:gd name="connsiteY2" fmla="*/ 471488 h 857536"/>
              <a:gd name="connsiteX3" fmla="*/ 1628775 w 4071937"/>
              <a:gd name="connsiteY3" fmla="*/ 785813 h 857536"/>
              <a:gd name="connsiteX4" fmla="*/ 2659558 w 4071937"/>
              <a:gd name="connsiteY4" fmla="*/ 778955 h 857536"/>
              <a:gd name="connsiteX5" fmla="*/ 3357562 w 4071937"/>
              <a:gd name="connsiteY5" fmla="*/ 314325 h 857536"/>
              <a:gd name="connsiteX6" fmla="*/ 4071937 w 4071937"/>
              <a:gd name="connsiteY6" fmla="*/ 0 h 857536"/>
              <a:gd name="connsiteX7" fmla="*/ 4071937 w 4071937"/>
              <a:gd name="connsiteY7" fmla="*/ 0 h 857536"/>
              <a:gd name="connsiteX0" fmla="*/ 97607 w 4169544"/>
              <a:gd name="connsiteY0" fmla="*/ 221159 h 978682"/>
              <a:gd name="connsiteX1" fmla="*/ 92869 w 4169544"/>
              <a:gd name="connsiteY1" fmla="*/ 0 h 978682"/>
              <a:gd name="connsiteX2" fmla="*/ 654819 w 4169544"/>
              <a:gd name="connsiteY2" fmla="*/ 221159 h 978682"/>
              <a:gd name="connsiteX3" fmla="*/ 1097732 w 4169544"/>
              <a:gd name="connsiteY3" fmla="*/ 592634 h 978682"/>
              <a:gd name="connsiteX4" fmla="*/ 1726382 w 4169544"/>
              <a:gd name="connsiteY4" fmla="*/ 906959 h 978682"/>
              <a:gd name="connsiteX5" fmla="*/ 2757165 w 4169544"/>
              <a:gd name="connsiteY5" fmla="*/ 900101 h 978682"/>
              <a:gd name="connsiteX6" fmla="*/ 3455169 w 4169544"/>
              <a:gd name="connsiteY6" fmla="*/ 435471 h 978682"/>
              <a:gd name="connsiteX7" fmla="*/ 4169544 w 4169544"/>
              <a:gd name="connsiteY7" fmla="*/ 121146 h 978682"/>
              <a:gd name="connsiteX8" fmla="*/ 4169544 w 4169544"/>
              <a:gd name="connsiteY8" fmla="*/ 121146 h 978682"/>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455169 w 4169544"/>
              <a:gd name="connsiteY6" fmla="*/ 435471 h 987349"/>
              <a:gd name="connsiteX7" fmla="*/ 4169544 w 4169544"/>
              <a:gd name="connsiteY7" fmla="*/ 121146 h 987349"/>
              <a:gd name="connsiteX8" fmla="*/ 4169544 w 4169544"/>
              <a:gd name="connsiteY8" fmla="*/ 121146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8" fmla="*/ 4169544 w 4169544"/>
              <a:gd name="connsiteY8" fmla="*/ 121146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8" fmla="*/ 4053309 w 4169544"/>
              <a:gd name="connsiteY8" fmla="*/ 396044 h 987349"/>
              <a:gd name="connsiteX0" fmla="*/ 97607 w 4169544"/>
              <a:gd name="connsiteY0" fmla="*/ 221159 h 987349"/>
              <a:gd name="connsiteX1" fmla="*/ 92869 w 4169544"/>
              <a:gd name="connsiteY1" fmla="*/ 0 h 987349"/>
              <a:gd name="connsiteX2" fmla="*/ 654819 w 4169544"/>
              <a:gd name="connsiteY2" fmla="*/ 221159 h 987349"/>
              <a:gd name="connsiteX3" fmla="*/ 1097732 w 4169544"/>
              <a:gd name="connsiteY3" fmla="*/ 592634 h 987349"/>
              <a:gd name="connsiteX4" fmla="*/ 1929073 w 4169544"/>
              <a:gd name="connsiteY4" fmla="*/ 936104 h 987349"/>
              <a:gd name="connsiteX5" fmla="*/ 2757165 w 4169544"/>
              <a:gd name="connsiteY5" fmla="*/ 900101 h 987349"/>
              <a:gd name="connsiteX6" fmla="*/ 3225217 w 4169544"/>
              <a:gd name="connsiteY6" fmla="*/ 468052 h 987349"/>
              <a:gd name="connsiteX7" fmla="*/ 4169544 w 4169544"/>
              <a:gd name="connsiteY7" fmla="*/ 121146 h 987349"/>
              <a:gd name="connsiteX0" fmla="*/ 97607 w 4377345"/>
              <a:gd name="connsiteY0" fmla="*/ 221159 h 987349"/>
              <a:gd name="connsiteX1" fmla="*/ 92869 w 4377345"/>
              <a:gd name="connsiteY1" fmla="*/ 0 h 987349"/>
              <a:gd name="connsiteX2" fmla="*/ 654819 w 4377345"/>
              <a:gd name="connsiteY2" fmla="*/ 221159 h 987349"/>
              <a:gd name="connsiteX3" fmla="*/ 1097732 w 4377345"/>
              <a:gd name="connsiteY3" fmla="*/ 592634 h 987349"/>
              <a:gd name="connsiteX4" fmla="*/ 1929073 w 4377345"/>
              <a:gd name="connsiteY4" fmla="*/ 936104 h 987349"/>
              <a:gd name="connsiteX5" fmla="*/ 2757165 w 4377345"/>
              <a:gd name="connsiteY5" fmla="*/ 900101 h 987349"/>
              <a:gd name="connsiteX6" fmla="*/ 3225217 w 4377345"/>
              <a:gd name="connsiteY6" fmla="*/ 468052 h 987349"/>
              <a:gd name="connsiteX7" fmla="*/ 4377345 w 4377345"/>
              <a:gd name="connsiteY7" fmla="*/ 288032 h 987349"/>
              <a:gd name="connsiteX0" fmla="*/ 97607 w 4377345"/>
              <a:gd name="connsiteY0" fmla="*/ 221159 h 1002112"/>
              <a:gd name="connsiteX1" fmla="*/ 92869 w 4377345"/>
              <a:gd name="connsiteY1" fmla="*/ 0 h 1002112"/>
              <a:gd name="connsiteX2" fmla="*/ 654819 w 4377345"/>
              <a:gd name="connsiteY2" fmla="*/ 221159 h 1002112"/>
              <a:gd name="connsiteX3" fmla="*/ 1097732 w 4377345"/>
              <a:gd name="connsiteY3" fmla="*/ 592634 h 1002112"/>
              <a:gd name="connsiteX4" fmla="*/ 1929073 w 4377345"/>
              <a:gd name="connsiteY4" fmla="*/ 936104 h 1002112"/>
              <a:gd name="connsiteX5" fmla="*/ 2757165 w 4377345"/>
              <a:gd name="connsiteY5" fmla="*/ 900101 h 1002112"/>
              <a:gd name="connsiteX6" fmla="*/ 3585257 w 4377345"/>
              <a:gd name="connsiteY6" fmla="*/ 324036 h 1002112"/>
              <a:gd name="connsiteX7" fmla="*/ 4377345 w 4377345"/>
              <a:gd name="connsiteY7" fmla="*/ 288032 h 1002112"/>
              <a:gd name="connsiteX0" fmla="*/ 0 w 4284476"/>
              <a:gd name="connsiteY0" fmla="*/ 0 h 1002112"/>
              <a:gd name="connsiteX1" fmla="*/ 561950 w 4284476"/>
              <a:gd name="connsiteY1" fmla="*/ 221159 h 1002112"/>
              <a:gd name="connsiteX2" fmla="*/ 1004863 w 4284476"/>
              <a:gd name="connsiteY2" fmla="*/ 592634 h 1002112"/>
              <a:gd name="connsiteX3" fmla="*/ 1836204 w 4284476"/>
              <a:gd name="connsiteY3" fmla="*/ 936104 h 1002112"/>
              <a:gd name="connsiteX4" fmla="*/ 2664296 w 4284476"/>
              <a:gd name="connsiteY4" fmla="*/ 900101 h 1002112"/>
              <a:gd name="connsiteX5" fmla="*/ 3492388 w 4284476"/>
              <a:gd name="connsiteY5" fmla="*/ 324036 h 1002112"/>
              <a:gd name="connsiteX6" fmla="*/ 4284476 w 4284476"/>
              <a:gd name="connsiteY6" fmla="*/ 288032 h 1002112"/>
              <a:gd name="connsiteX0" fmla="*/ 0 w 4248471"/>
              <a:gd name="connsiteY0" fmla="*/ 0 h 1002112"/>
              <a:gd name="connsiteX1" fmla="*/ 561950 w 4248471"/>
              <a:gd name="connsiteY1" fmla="*/ 221159 h 1002112"/>
              <a:gd name="connsiteX2" fmla="*/ 1004863 w 4248471"/>
              <a:gd name="connsiteY2" fmla="*/ 592634 h 1002112"/>
              <a:gd name="connsiteX3" fmla="*/ 1836204 w 4248471"/>
              <a:gd name="connsiteY3" fmla="*/ 936104 h 1002112"/>
              <a:gd name="connsiteX4" fmla="*/ 2664296 w 4248471"/>
              <a:gd name="connsiteY4" fmla="*/ 900101 h 1002112"/>
              <a:gd name="connsiteX5" fmla="*/ 3492388 w 4248471"/>
              <a:gd name="connsiteY5" fmla="*/ 324036 h 1002112"/>
              <a:gd name="connsiteX6" fmla="*/ 4248471 w 4248471"/>
              <a:gd name="connsiteY6" fmla="*/ 108011 h 1002112"/>
              <a:gd name="connsiteX0" fmla="*/ 0 w 4248471"/>
              <a:gd name="connsiteY0" fmla="*/ 0 h 1002112"/>
              <a:gd name="connsiteX1" fmla="*/ 561950 w 4248471"/>
              <a:gd name="connsiteY1" fmla="*/ 221159 h 1002112"/>
              <a:gd name="connsiteX2" fmla="*/ 1004863 w 4248471"/>
              <a:gd name="connsiteY2" fmla="*/ 592634 h 1002112"/>
              <a:gd name="connsiteX3" fmla="*/ 1836204 w 4248471"/>
              <a:gd name="connsiteY3" fmla="*/ 936104 h 1002112"/>
              <a:gd name="connsiteX4" fmla="*/ 2664296 w 4248471"/>
              <a:gd name="connsiteY4" fmla="*/ 900101 h 1002112"/>
              <a:gd name="connsiteX5" fmla="*/ 3492388 w 4248471"/>
              <a:gd name="connsiteY5" fmla="*/ 324036 h 1002112"/>
              <a:gd name="connsiteX6" fmla="*/ 4248471 w 4248471"/>
              <a:gd name="connsiteY6" fmla="*/ 108011 h 1002112"/>
              <a:gd name="connsiteX0" fmla="*/ 0 w 4320480"/>
              <a:gd name="connsiteY0" fmla="*/ 0 h 1002112"/>
              <a:gd name="connsiteX1" fmla="*/ 561950 w 4320480"/>
              <a:gd name="connsiteY1" fmla="*/ 221159 h 1002112"/>
              <a:gd name="connsiteX2" fmla="*/ 1004863 w 4320480"/>
              <a:gd name="connsiteY2" fmla="*/ 592634 h 1002112"/>
              <a:gd name="connsiteX3" fmla="*/ 1836204 w 4320480"/>
              <a:gd name="connsiteY3" fmla="*/ 936104 h 1002112"/>
              <a:gd name="connsiteX4" fmla="*/ 2664296 w 4320480"/>
              <a:gd name="connsiteY4" fmla="*/ 900101 h 1002112"/>
              <a:gd name="connsiteX5" fmla="*/ 3492388 w 4320480"/>
              <a:gd name="connsiteY5" fmla="*/ 324036 h 1002112"/>
              <a:gd name="connsiteX6" fmla="*/ 4320480 w 4320480"/>
              <a:gd name="connsiteY6" fmla="*/ 180019 h 1002112"/>
              <a:gd name="connsiteX0" fmla="*/ 0 w 4752527"/>
              <a:gd name="connsiteY0" fmla="*/ 822259 h 1824371"/>
              <a:gd name="connsiteX1" fmla="*/ 561950 w 4752527"/>
              <a:gd name="connsiteY1" fmla="*/ 1043418 h 1824371"/>
              <a:gd name="connsiteX2" fmla="*/ 1004863 w 4752527"/>
              <a:gd name="connsiteY2" fmla="*/ 1414893 h 1824371"/>
              <a:gd name="connsiteX3" fmla="*/ 1836204 w 4752527"/>
              <a:gd name="connsiteY3" fmla="*/ 1758363 h 1824371"/>
              <a:gd name="connsiteX4" fmla="*/ 2664296 w 4752527"/>
              <a:gd name="connsiteY4" fmla="*/ 1722360 h 1824371"/>
              <a:gd name="connsiteX5" fmla="*/ 3492388 w 4752527"/>
              <a:gd name="connsiteY5" fmla="*/ 1146295 h 1824371"/>
              <a:gd name="connsiteX6" fmla="*/ 4752527 w 4752527"/>
              <a:gd name="connsiteY6" fmla="*/ 30170 h 1824371"/>
              <a:gd name="connsiteX0" fmla="*/ 0 w 4890542"/>
              <a:gd name="connsiteY0" fmla="*/ 792089 h 1794201"/>
              <a:gd name="connsiteX1" fmla="*/ 561950 w 4890542"/>
              <a:gd name="connsiteY1" fmla="*/ 1013248 h 1794201"/>
              <a:gd name="connsiteX2" fmla="*/ 1004863 w 4890542"/>
              <a:gd name="connsiteY2" fmla="*/ 1384723 h 1794201"/>
              <a:gd name="connsiteX3" fmla="*/ 1836204 w 4890542"/>
              <a:gd name="connsiteY3" fmla="*/ 1728193 h 1794201"/>
              <a:gd name="connsiteX4" fmla="*/ 2664296 w 4890542"/>
              <a:gd name="connsiteY4" fmla="*/ 1692190 h 1794201"/>
              <a:gd name="connsiteX5" fmla="*/ 3492388 w 4890542"/>
              <a:gd name="connsiteY5" fmla="*/ 1116125 h 1794201"/>
              <a:gd name="connsiteX6" fmla="*/ 4680519 w 4890542"/>
              <a:gd name="connsiteY6" fmla="*/ 936105 h 1794201"/>
              <a:gd name="connsiteX7" fmla="*/ 4752527 w 4890542"/>
              <a:gd name="connsiteY7" fmla="*/ 0 h 1794201"/>
              <a:gd name="connsiteX0" fmla="*/ 0 w 4890542"/>
              <a:gd name="connsiteY0" fmla="*/ 792089 h 1794201"/>
              <a:gd name="connsiteX1" fmla="*/ 561950 w 4890542"/>
              <a:gd name="connsiteY1" fmla="*/ 1013248 h 1794201"/>
              <a:gd name="connsiteX2" fmla="*/ 1004863 w 4890542"/>
              <a:gd name="connsiteY2" fmla="*/ 1384723 h 1794201"/>
              <a:gd name="connsiteX3" fmla="*/ 1836204 w 4890542"/>
              <a:gd name="connsiteY3" fmla="*/ 1728193 h 1794201"/>
              <a:gd name="connsiteX4" fmla="*/ 2664296 w 4890542"/>
              <a:gd name="connsiteY4" fmla="*/ 1692190 h 1794201"/>
              <a:gd name="connsiteX5" fmla="*/ 3492388 w 4890542"/>
              <a:gd name="connsiteY5" fmla="*/ 1116125 h 1794201"/>
              <a:gd name="connsiteX6" fmla="*/ 4680519 w 4890542"/>
              <a:gd name="connsiteY6" fmla="*/ 936105 h 1794201"/>
              <a:gd name="connsiteX7" fmla="*/ 4752527 w 4890542"/>
              <a:gd name="connsiteY7" fmla="*/ 0 h 1794201"/>
              <a:gd name="connsiteX0" fmla="*/ 0 w 4752527"/>
              <a:gd name="connsiteY0" fmla="*/ 792089 h 1794201"/>
              <a:gd name="connsiteX1" fmla="*/ 561950 w 4752527"/>
              <a:gd name="connsiteY1" fmla="*/ 1013248 h 1794201"/>
              <a:gd name="connsiteX2" fmla="*/ 1004863 w 4752527"/>
              <a:gd name="connsiteY2" fmla="*/ 1384723 h 1794201"/>
              <a:gd name="connsiteX3" fmla="*/ 1836204 w 4752527"/>
              <a:gd name="connsiteY3" fmla="*/ 1728193 h 1794201"/>
              <a:gd name="connsiteX4" fmla="*/ 2664296 w 4752527"/>
              <a:gd name="connsiteY4" fmla="*/ 1692190 h 1794201"/>
              <a:gd name="connsiteX5" fmla="*/ 3492388 w 4752527"/>
              <a:gd name="connsiteY5" fmla="*/ 1116125 h 1794201"/>
              <a:gd name="connsiteX6" fmla="*/ 4428490 w 4752527"/>
              <a:gd name="connsiteY6" fmla="*/ 936105 h 1794201"/>
              <a:gd name="connsiteX7" fmla="*/ 4752527 w 4752527"/>
              <a:gd name="connsiteY7" fmla="*/ 0 h 1794201"/>
              <a:gd name="connsiteX0" fmla="*/ 0 w 4638513"/>
              <a:gd name="connsiteY0" fmla="*/ 1368152 h 2370264"/>
              <a:gd name="connsiteX1" fmla="*/ 561950 w 4638513"/>
              <a:gd name="connsiteY1" fmla="*/ 1589311 h 2370264"/>
              <a:gd name="connsiteX2" fmla="*/ 1004863 w 4638513"/>
              <a:gd name="connsiteY2" fmla="*/ 1960786 h 2370264"/>
              <a:gd name="connsiteX3" fmla="*/ 1836204 w 4638513"/>
              <a:gd name="connsiteY3" fmla="*/ 2304256 h 2370264"/>
              <a:gd name="connsiteX4" fmla="*/ 2664296 w 4638513"/>
              <a:gd name="connsiteY4" fmla="*/ 2268253 h 2370264"/>
              <a:gd name="connsiteX5" fmla="*/ 3492388 w 4638513"/>
              <a:gd name="connsiteY5" fmla="*/ 1692188 h 2370264"/>
              <a:gd name="connsiteX6" fmla="*/ 4428490 w 4638513"/>
              <a:gd name="connsiteY6" fmla="*/ 1512168 h 2370264"/>
              <a:gd name="connsiteX7" fmla="*/ 4572507 w 4638513"/>
              <a:gd name="connsiteY7" fmla="*/ 0 h 2370264"/>
              <a:gd name="connsiteX0" fmla="*/ 0 w 4572507"/>
              <a:gd name="connsiteY0" fmla="*/ 1368152 h 2370264"/>
              <a:gd name="connsiteX1" fmla="*/ 561950 w 4572507"/>
              <a:gd name="connsiteY1" fmla="*/ 1589311 h 2370264"/>
              <a:gd name="connsiteX2" fmla="*/ 1004863 w 4572507"/>
              <a:gd name="connsiteY2" fmla="*/ 1960786 h 2370264"/>
              <a:gd name="connsiteX3" fmla="*/ 1836204 w 4572507"/>
              <a:gd name="connsiteY3" fmla="*/ 2304256 h 2370264"/>
              <a:gd name="connsiteX4" fmla="*/ 2664296 w 4572507"/>
              <a:gd name="connsiteY4" fmla="*/ 2268253 h 2370264"/>
              <a:gd name="connsiteX5" fmla="*/ 3492388 w 4572507"/>
              <a:gd name="connsiteY5" fmla="*/ 1692188 h 2370264"/>
              <a:gd name="connsiteX6" fmla="*/ 4428490 w 4572507"/>
              <a:gd name="connsiteY6" fmla="*/ 1512168 h 2370264"/>
              <a:gd name="connsiteX7" fmla="*/ 4572507 w 4572507"/>
              <a:gd name="connsiteY7" fmla="*/ 0 h 2370264"/>
              <a:gd name="connsiteX0" fmla="*/ 0 w 4574623"/>
              <a:gd name="connsiteY0" fmla="*/ 1379627 h 2381739"/>
              <a:gd name="connsiteX1" fmla="*/ 561950 w 4574623"/>
              <a:gd name="connsiteY1" fmla="*/ 1600786 h 2381739"/>
              <a:gd name="connsiteX2" fmla="*/ 1004863 w 4574623"/>
              <a:gd name="connsiteY2" fmla="*/ 1972261 h 2381739"/>
              <a:gd name="connsiteX3" fmla="*/ 1836204 w 4574623"/>
              <a:gd name="connsiteY3" fmla="*/ 2315731 h 2381739"/>
              <a:gd name="connsiteX4" fmla="*/ 2664296 w 4574623"/>
              <a:gd name="connsiteY4" fmla="*/ 2279728 h 2381739"/>
              <a:gd name="connsiteX5" fmla="*/ 3492388 w 4574623"/>
              <a:gd name="connsiteY5" fmla="*/ 1703663 h 2381739"/>
              <a:gd name="connsiteX6" fmla="*/ 4428490 w 4574623"/>
              <a:gd name="connsiteY6" fmla="*/ 1523643 h 2381739"/>
              <a:gd name="connsiteX7" fmla="*/ 4572507 w 4574623"/>
              <a:gd name="connsiteY7" fmla="*/ 11475 h 2381739"/>
              <a:gd name="connsiteX0" fmla="*/ 0 w 4430607"/>
              <a:gd name="connsiteY0" fmla="*/ 1235610 h 2237722"/>
              <a:gd name="connsiteX1" fmla="*/ 561950 w 4430607"/>
              <a:gd name="connsiteY1" fmla="*/ 1456769 h 2237722"/>
              <a:gd name="connsiteX2" fmla="*/ 1004863 w 4430607"/>
              <a:gd name="connsiteY2" fmla="*/ 1828244 h 2237722"/>
              <a:gd name="connsiteX3" fmla="*/ 1836204 w 4430607"/>
              <a:gd name="connsiteY3" fmla="*/ 2171714 h 2237722"/>
              <a:gd name="connsiteX4" fmla="*/ 2664296 w 4430607"/>
              <a:gd name="connsiteY4" fmla="*/ 2135711 h 2237722"/>
              <a:gd name="connsiteX5" fmla="*/ 3492388 w 4430607"/>
              <a:gd name="connsiteY5" fmla="*/ 1559646 h 2237722"/>
              <a:gd name="connsiteX6" fmla="*/ 4428490 w 4430607"/>
              <a:gd name="connsiteY6" fmla="*/ 1379626 h 2237722"/>
              <a:gd name="connsiteX7" fmla="*/ 4428491 w 4430607"/>
              <a:gd name="connsiteY7" fmla="*/ 11475 h 2237722"/>
              <a:gd name="connsiteX0" fmla="*/ 20180 w 4450787"/>
              <a:gd name="connsiteY0" fmla="*/ 1235610 h 2237722"/>
              <a:gd name="connsiteX1" fmla="*/ 93658 w 4450787"/>
              <a:gd name="connsiteY1" fmla="*/ 1224125 h 2237722"/>
              <a:gd name="connsiteX2" fmla="*/ 582130 w 4450787"/>
              <a:gd name="connsiteY2" fmla="*/ 1456769 h 2237722"/>
              <a:gd name="connsiteX3" fmla="*/ 1025043 w 4450787"/>
              <a:gd name="connsiteY3" fmla="*/ 1828244 h 2237722"/>
              <a:gd name="connsiteX4" fmla="*/ 1856384 w 4450787"/>
              <a:gd name="connsiteY4" fmla="*/ 2171714 h 2237722"/>
              <a:gd name="connsiteX5" fmla="*/ 2684476 w 4450787"/>
              <a:gd name="connsiteY5" fmla="*/ 2135711 h 2237722"/>
              <a:gd name="connsiteX6" fmla="*/ 3512568 w 4450787"/>
              <a:gd name="connsiteY6" fmla="*/ 1559646 h 2237722"/>
              <a:gd name="connsiteX7" fmla="*/ 4448670 w 4450787"/>
              <a:gd name="connsiteY7" fmla="*/ 1379626 h 2237722"/>
              <a:gd name="connsiteX8" fmla="*/ 4448671 w 4450787"/>
              <a:gd name="connsiteY8" fmla="*/ 11475 h 2237722"/>
              <a:gd name="connsiteX0" fmla="*/ 21651 w 4452258"/>
              <a:gd name="connsiteY0" fmla="*/ 1235610 h 2237722"/>
              <a:gd name="connsiteX1" fmla="*/ 93658 w 4452258"/>
              <a:gd name="connsiteY1" fmla="*/ 1595650 h 2237722"/>
              <a:gd name="connsiteX2" fmla="*/ 583601 w 4452258"/>
              <a:gd name="connsiteY2" fmla="*/ 1456769 h 2237722"/>
              <a:gd name="connsiteX3" fmla="*/ 1026514 w 4452258"/>
              <a:gd name="connsiteY3" fmla="*/ 1828244 h 2237722"/>
              <a:gd name="connsiteX4" fmla="*/ 1857855 w 4452258"/>
              <a:gd name="connsiteY4" fmla="*/ 2171714 h 2237722"/>
              <a:gd name="connsiteX5" fmla="*/ 2685947 w 4452258"/>
              <a:gd name="connsiteY5" fmla="*/ 2135711 h 2237722"/>
              <a:gd name="connsiteX6" fmla="*/ 3514039 w 4452258"/>
              <a:gd name="connsiteY6" fmla="*/ 1559646 h 2237722"/>
              <a:gd name="connsiteX7" fmla="*/ 4450141 w 4452258"/>
              <a:gd name="connsiteY7" fmla="*/ 1379626 h 2237722"/>
              <a:gd name="connsiteX8" fmla="*/ 4450142 w 4452258"/>
              <a:gd name="connsiteY8" fmla="*/ 11475 h 2237722"/>
              <a:gd name="connsiteX0" fmla="*/ 0 w 4646632"/>
              <a:gd name="connsiteY0" fmla="*/ 227498 h 2237722"/>
              <a:gd name="connsiteX1" fmla="*/ 288032 w 4646632"/>
              <a:gd name="connsiteY1" fmla="*/ 1595650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57654 w 4704286"/>
              <a:gd name="connsiteY0" fmla="*/ 227498 h 2237722"/>
              <a:gd name="connsiteX1" fmla="*/ 129662 w 4704286"/>
              <a:gd name="connsiteY1" fmla="*/ 1667658 h 2237722"/>
              <a:gd name="connsiteX2" fmla="*/ 835629 w 4704286"/>
              <a:gd name="connsiteY2" fmla="*/ 1456769 h 2237722"/>
              <a:gd name="connsiteX3" fmla="*/ 1278542 w 4704286"/>
              <a:gd name="connsiteY3" fmla="*/ 1828244 h 2237722"/>
              <a:gd name="connsiteX4" fmla="*/ 2109883 w 4704286"/>
              <a:gd name="connsiteY4" fmla="*/ 2171714 h 2237722"/>
              <a:gd name="connsiteX5" fmla="*/ 2937975 w 4704286"/>
              <a:gd name="connsiteY5" fmla="*/ 2135711 h 2237722"/>
              <a:gd name="connsiteX6" fmla="*/ 3766067 w 4704286"/>
              <a:gd name="connsiteY6" fmla="*/ 1559646 h 2237722"/>
              <a:gd name="connsiteX7" fmla="*/ 4702169 w 4704286"/>
              <a:gd name="connsiteY7" fmla="*/ 1379626 h 2237722"/>
              <a:gd name="connsiteX8" fmla="*/ 4702170 w 4704286"/>
              <a:gd name="connsiteY8" fmla="*/ 11475 h 2237722"/>
              <a:gd name="connsiteX0" fmla="*/ 0 w 4646632"/>
              <a:gd name="connsiteY0" fmla="*/ 227498 h 2237722"/>
              <a:gd name="connsiteX1" fmla="*/ 72008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0 w 4646632"/>
              <a:gd name="connsiteY0" fmla="*/ 227498 h 2237722"/>
              <a:gd name="connsiteX1" fmla="*/ 36004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0 w 4646632"/>
              <a:gd name="connsiteY0" fmla="*/ 227498 h 2237722"/>
              <a:gd name="connsiteX1" fmla="*/ 36004 w 4646632"/>
              <a:gd name="connsiteY1" fmla="*/ 1667658 h 2237722"/>
              <a:gd name="connsiteX2" fmla="*/ 777975 w 4646632"/>
              <a:gd name="connsiteY2" fmla="*/ 1456769 h 2237722"/>
              <a:gd name="connsiteX3" fmla="*/ 1220888 w 4646632"/>
              <a:gd name="connsiteY3" fmla="*/ 1828244 h 2237722"/>
              <a:gd name="connsiteX4" fmla="*/ 2052229 w 4646632"/>
              <a:gd name="connsiteY4" fmla="*/ 2171714 h 2237722"/>
              <a:gd name="connsiteX5" fmla="*/ 2880321 w 4646632"/>
              <a:gd name="connsiteY5" fmla="*/ 2135711 h 2237722"/>
              <a:gd name="connsiteX6" fmla="*/ 3708413 w 4646632"/>
              <a:gd name="connsiteY6" fmla="*/ 1559646 h 2237722"/>
              <a:gd name="connsiteX7" fmla="*/ 4644515 w 4646632"/>
              <a:gd name="connsiteY7" fmla="*/ 1379626 h 2237722"/>
              <a:gd name="connsiteX8" fmla="*/ 4644516 w 4646632"/>
              <a:gd name="connsiteY8" fmla="*/ 11475 h 2237722"/>
              <a:gd name="connsiteX0" fmla="*/ 7333 w 4653965"/>
              <a:gd name="connsiteY0" fmla="*/ 227498 h 2237722"/>
              <a:gd name="connsiteX1" fmla="*/ 7333 w 4653965"/>
              <a:gd name="connsiteY1" fmla="*/ 1667658 h 2237722"/>
              <a:gd name="connsiteX2" fmla="*/ 785308 w 4653965"/>
              <a:gd name="connsiteY2" fmla="*/ 1456769 h 2237722"/>
              <a:gd name="connsiteX3" fmla="*/ 1228221 w 4653965"/>
              <a:gd name="connsiteY3" fmla="*/ 1828244 h 2237722"/>
              <a:gd name="connsiteX4" fmla="*/ 2059562 w 4653965"/>
              <a:gd name="connsiteY4" fmla="*/ 2171714 h 2237722"/>
              <a:gd name="connsiteX5" fmla="*/ 2887654 w 4653965"/>
              <a:gd name="connsiteY5" fmla="*/ 2135711 h 2237722"/>
              <a:gd name="connsiteX6" fmla="*/ 3715746 w 4653965"/>
              <a:gd name="connsiteY6" fmla="*/ 1559646 h 2237722"/>
              <a:gd name="connsiteX7" fmla="*/ 4651848 w 4653965"/>
              <a:gd name="connsiteY7" fmla="*/ 1379626 h 2237722"/>
              <a:gd name="connsiteX8" fmla="*/ 4651849 w 4653965"/>
              <a:gd name="connsiteY8" fmla="*/ 11475 h 2237722"/>
              <a:gd name="connsiteX0" fmla="*/ 43336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89968"/>
              <a:gd name="connsiteY0" fmla="*/ 227498 h 2237722"/>
              <a:gd name="connsiteX1" fmla="*/ 7333 w 4689968"/>
              <a:gd name="connsiteY1" fmla="*/ 1667658 h 2237722"/>
              <a:gd name="connsiteX2" fmla="*/ 821311 w 4689968"/>
              <a:gd name="connsiteY2" fmla="*/ 1456769 h 2237722"/>
              <a:gd name="connsiteX3" fmla="*/ 1264224 w 4689968"/>
              <a:gd name="connsiteY3" fmla="*/ 1828244 h 2237722"/>
              <a:gd name="connsiteX4" fmla="*/ 2095565 w 4689968"/>
              <a:gd name="connsiteY4" fmla="*/ 2171714 h 2237722"/>
              <a:gd name="connsiteX5" fmla="*/ 2923657 w 4689968"/>
              <a:gd name="connsiteY5" fmla="*/ 2135711 h 2237722"/>
              <a:gd name="connsiteX6" fmla="*/ 3751749 w 4689968"/>
              <a:gd name="connsiteY6" fmla="*/ 1559646 h 2237722"/>
              <a:gd name="connsiteX7" fmla="*/ 4687851 w 4689968"/>
              <a:gd name="connsiteY7" fmla="*/ 1379626 h 2237722"/>
              <a:gd name="connsiteX8" fmla="*/ 4687852 w 4689968"/>
              <a:gd name="connsiteY8" fmla="*/ 11475 h 2237722"/>
              <a:gd name="connsiteX0" fmla="*/ 7333 w 4692084"/>
              <a:gd name="connsiteY0" fmla="*/ 1914 h 2012138"/>
              <a:gd name="connsiteX1" fmla="*/ 7333 w 4692084"/>
              <a:gd name="connsiteY1" fmla="*/ 1442074 h 2012138"/>
              <a:gd name="connsiteX2" fmla="*/ 821311 w 4692084"/>
              <a:gd name="connsiteY2" fmla="*/ 1231185 h 2012138"/>
              <a:gd name="connsiteX3" fmla="*/ 1264224 w 4692084"/>
              <a:gd name="connsiteY3" fmla="*/ 1602660 h 2012138"/>
              <a:gd name="connsiteX4" fmla="*/ 2095565 w 4692084"/>
              <a:gd name="connsiteY4" fmla="*/ 1946130 h 2012138"/>
              <a:gd name="connsiteX5" fmla="*/ 2923657 w 4692084"/>
              <a:gd name="connsiteY5" fmla="*/ 1910127 h 2012138"/>
              <a:gd name="connsiteX6" fmla="*/ 3751749 w 4692084"/>
              <a:gd name="connsiteY6" fmla="*/ 1334062 h 2012138"/>
              <a:gd name="connsiteX7" fmla="*/ 4687851 w 4692084"/>
              <a:gd name="connsiteY7" fmla="*/ 1154042 h 2012138"/>
              <a:gd name="connsiteX8" fmla="*/ 4689968 w 4692084"/>
              <a:gd name="connsiteY8" fmla="*/ 73121 h 2012138"/>
              <a:gd name="connsiteX0" fmla="*/ 7333 w 4692084"/>
              <a:gd name="connsiteY0" fmla="*/ 12084 h 2022308"/>
              <a:gd name="connsiteX1" fmla="*/ 7333 w 4692084"/>
              <a:gd name="connsiteY1" fmla="*/ 1452244 h 2022308"/>
              <a:gd name="connsiteX2" fmla="*/ 821311 w 4692084"/>
              <a:gd name="connsiteY2" fmla="*/ 1241355 h 2022308"/>
              <a:gd name="connsiteX3" fmla="*/ 1264224 w 4692084"/>
              <a:gd name="connsiteY3" fmla="*/ 1612830 h 2022308"/>
              <a:gd name="connsiteX4" fmla="*/ 2095565 w 4692084"/>
              <a:gd name="connsiteY4" fmla="*/ 1956300 h 2022308"/>
              <a:gd name="connsiteX5" fmla="*/ 2923657 w 4692084"/>
              <a:gd name="connsiteY5" fmla="*/ 1920297 h 2022308"/>
              <a:gd name="connsiteX6" fmla="*/ 3751749 w 4692084"/>
              <a:gd name="connsiteY6" fmla="*/ 1344232 h 2022308"/>
              <a:gd name="connsiteX7" fmla="*/ 4687851 w 4692084"/>
              <a:gd name="connsiteY7" fmla="*/ 1164212 h 2022308"/>
              <a:gd name="connsiteX8" fmla="*/ 4689968 w 4692084"/>
              <a:gd name="connsiteY8" fmla="*/ 11475 h 2022308"/>
              <a:gd name="connsiteX0" fmla="*/ 14666 w 4699417"/>
              <a:gd name="connsiteY0" fmla="*/ 12084 h 2022308"/>
              <a:gd name="connsiteX1" fmla="*/ 7333 w 4699417"/>
              <a:gd name="connsiteY1" fmla="*/ 1196430 h 2022308"/>
              <a:gd name="connsiteX2" fmla="*/ 828644 w 4699417"/>
              <a:gd name="connsiteY2" fmla="*/ 1241355 h 2022308"/>
              <a:gd name="connsiteX3" fmla="*/ 1271557 w 4699417"/>
              <a:gd name="connsiteY3" fmla="*/ 1612830 h 2022308"/>
              <a:gd name="connsiteX4" fmla="*/ 2102898 w 4699417"/>
              <a:gd name="connsiteY4" fmla="*/ 1956300 h 2022308"/>
              <a:gd name="connsiteX5" fmla="*/ 2930990 w 4699417"/>
              <a:gd name="connsiteY5" fmla="*/ 1920297 h 2022308"/>
              <a:gd name="connsiteX6" fmla="*/ 3759082 w 4699417"/>
              <a:gd name="connsiteY6" fmla="*/ 1344232 h 2022308"/>
              <a:gd name="connsiteX7" fmla="*/ 4695184 w 4699417"/>
              <a:gd name="connsiteY7" fmla="*/ 1164212 h 2022308"/>
              <a:gd name="connsiteX8" fmla="*/ 4697301 w 4699417"/>
              <a:gd name="connsiteY8" fmla="*/ 11475 h 2022308"/>
              <a:gd name="connsiteX0" fmla="*/ 14666 w 4699417"/>
              <a:gd name="connsiteY0" fmla="*/ 12084 h 2034973"/>
              <a:gd name="connsiteX1" fmla="*/ 7333 w 4699417"/>
              <a:gd name="connsiteY1" fmla="*/ 1196430 h 2034973"/>
              <a:gd name="connsiteX2" fmla="*/ 828644 w 4699417"/>
              <a:gd name="connsiteY2" fmla="*/ 1241355 h 2034973"/>
              <a:gd name="connsiteX3" fmla="*/ 1271557 w 4699417"/>
              <a:gd name="connsiteY3" fmla="*/ 1612830 h 2034973"/>
              <a:gd name="connsiteX4" fmla="*/ 2102898 w 4699417"/>
              <a:gd name="connsiteY4" fmla="*/ 1956300 h 2034973"/>
              <a:gd name="connsiteX5" fmla="*/ 2930990 w 4699417"/>
              <a:gd name="connsiteY5" fmla="*/ 1920297 h 2034973"/>
              <a:gd name="connsiteX6" fmla="*/ 3737991 w 4699417"/>
              <a:gd name="connsiteY6" fmla="*/ 1268246 h 2034973"/>
              <a:gd name="connsiteX7" fmla="*/ 4695184 w 4699417"/>
              <a:gd name="connsiteY7" fmla="*/ 1164212 h 2034973"/>
              <a:gd name="connsiteX8" fmla="*/ 4697301 w 4699417"/>
              <a:gd name="connsiteY8" fmla="*/ 11475 h 2034973"/>
              <a:gd name="connsiteX0" fmla="*/ 14666 w 4699417"/>
              <a:gd name="connsiteY0" fmla="*/ 12084 h 2034973"/>
              <a:gd name="connsiteX1" fmla="*/ 7333 w 4699417"/>
              <a:gd name="connsiteY1" fmla="*/ 1196430 h 2034973"/>
              <a:gd name="connsiteX2" fmla="*/ 828644 w 4699417"/>
              <a:gd name="connsiteY2" fmla="*/ 1241355 h 2034973"/>
              <a:gd name="connsiteX3" fmla="*/ 1271557 w 4699417"/>
              <a:gd name="connsiteY3" fmla="*/ 1612830 h 2034973"/>
              <a:gd name="connsiteX4" fmla="*/ 2102898 w 4699417"/>
              <a:gd name="connsiteY4" fmla="*/ 1956300 h 2034973"/>
              <a:gd name="connsiteX5" fmla="*/ 2930990 w 4699417"/>
              <a:gd name="connsiteY5" fmla="*/ 1920297 h 2034973"/>
              <a:gd name="connsiteX6" fmla="*/ 3737991 w 4699417"/>
              <a:gd name="connsiteY6" fmla="*/ 1268246 h 2034973"/>
              <a:gd name="connsiteX7" fmla="*/ 4697302 w 4699417"/>
              <a:gd name="connsiteY7" fmla="*/ 1124615 h 2034973"/>
              <a:gd name="connsiteX8" fmla="*/ 4697301 w 4699417"/>
              <a:gd name="connsiteY8" fmla="*/ 11475 h 2034973"/>
              <a:gd name="connsiteX0" fmla="*/ 14666 w 4699417"/>
              <a:gd name="connsiteY0" fmla="*/ 12084 h 2058911"/>
              <a:gd name="connsiteX1" fmla="*/ 7333 w 4699417"/>
              <a:gd name="connsiteY1" fmla="*/ 1196430 h 2058911"/>
              <a:gd name="connsiteX2" fmla="*/ 828644 w 4699417"/>
              <a:gd name="connsiteY2" fmla="*/ 1241355 h 2058911"/>
              <a:gd name="connsiteX3" fmla="*/ 1271557 w 4699417"/>
              <a:gd name="connsiteY3" fmla="*/ 1612830 h 2058911"/>
              <a:gd name="connsiteX4" fmla="*/ 2102898 w 4699417"/>
              <a:gd name="connsiteY4" fmla="*/ 1956300 h 2058911"/>
              <a:gd name="connsiteX5" fmla="*/ 2930990 w 4699417"/>
              <a:gd name="connsiteY5" fmla="*/ 1920297 h 2058911"/>
              <a:gd name="connsiteX6" fmla="*/ 4697302 w 4699417"/>
              <a:gd name="connsiteY6" fmla="*/ 1124615 h 2058911"/>
              <a:gd name="connsiteX7" fmla="*/ 4697301 w 4699417"/>
              <a:gd name="connsiteY7" fmla="*/ 11475 h 2058911"/>
              <a:gd name="connsiteX0" fmla="*/ 14666 w 4699417"/>
              <a:gd name="connsiteY0" fmla="*/ 12084 h 1964700"/>
              <a:gd name="connsiteX1" fmla="*/ 7333 w 4699417"/>
              <a:gd name="connsiteY1" fmla="*/ 1196430 h 1964700"/>
              <a:gd name="connsiteX2" fmla="*/ 828644 w 4699417"/>
              <a:gd name="connsiteY2" fmla="*/ 1241355 h 1964700"/>
              <a:gd name="connsiteX3" fmla="*/ 1271557 w 4699417"/>
              <a:gd name="connsiteY3" fmla="*/ 1612830 h 1964700"/>
              <a:gd name="connsiteX4" fmla="*/ 2102898 w 4699417"/>
              <a:gd name="connsiteY4" fmla="*/ 1956300 h 1964700"/>
              <a:gd name="connsiteX5" fmla="*/ 3382690 w 4699417"/>
              <a:gd name="connsiteY5" fmla="*/ 1663231 h 1964700"/>
              <a:gd name="connsiteX6" fmla="*/ 4697302 w 4699417"/>
              <a:gd name="connsiteY6" fmla="*/ 1124615 h 1964700"/>
              <a:gd name="connsiteX7" fmla="*/ 4697301 w 4699417"/>
              <a:gd name="connsiteY7" fmla="*/ 11475 h 1964700"/>
              <a:gd name="connsiteX0" fmla="*/ 14666 w 4699417"/>
              <a:gd name="connsiteY0" fmla="*/ 12084 h 1964700"/>
              <a:gd name="connsiteX1" fmla="*/ 7333 w 4699417"/>
              <a:gd name="connsiteY1" fmla="*/ 1196430 h 1964700"/>
              <a:gd name="connsiteX2" fmla="*/ 828644 w 4699417"/>
              <a:gd name="connsiteY2" fmla="*/ 1241355 h 1964700"/>
              <a:gd name="connsiteX3" fmla="*/ 1271557 w 4699417"/>
              <a:gd name="connsiteY3" fmla="*/ 1612830 h 1964700"/>
              <a:gd name="connsiteX4" fmla="*/ 2102898 w 4699417"/>
              <a:gd name="connsiteY4" fmla="*/ 1956300 h 1964700"/>
              <a:gd name="connsiteX5" fmla="*/ 3382690 w 4699417"/>
              <a:gd name="connsiteY5" fmla="*/ 1663231 h 1964700"/>
              <a:gd name="connsiteX6" fmla="*/ 4697302 w 4699417"/>
              <a:gd name="connsiteY6" fmla="*/ 1124615 h 1964700"/>
              <a:gd name="connsiteX7" fmla="*/ 4697301 w 4699417"/>
              <a:gd name="connsiteY7" fmla="*/ 11475 h 1964700"/>
              <a:gd name="connsiteX0" fmla="*/ 14666 w 4699417"/>
              <a:gd name="connsiteY0" fmla="*/ 12084 h 1988639"/>
              <a:gd name="connsiteX1" fmla="*/ 7333 w 4699417"/>
              <a:gd name="connsiteY1" fmla="*/ 1196430 h 1988639"/>
              <a:gd name="connsiteX2" fmla="*/ 828644 w 4699417"/>
              <a:gd name="connsiteY2" fmla="*/ 1241355 h 1988639"/>
              <a:gd name="connsiteX3" fmla="*/ 1271557 w 4699417"/>
              <a:gd name="connsiteY3" fmla="*/ 1612830 h 1988639"/>
              <a:gd name="connsiteX4" fmla="*/ 2102898 w 4699417"/>
              <a:gd name="connsiteY4" fmla="*/ 1956300 h 1988639"/>
              <a:gd name="connsiteX5" fmla="*/ 3133980 w 4699417"/>
              <a:gd name="connsiteY5" fmla="*/ 1806862 h 1988639"/>
              <a:gd name="connsiteX6" fmla="*/ 4697302 w 4699417"/>
              <a:gd name="connsiteY6" fmla="*/ 1124615 h 1988639"/>
              <a:gd name="connsiteX7" fmla="*/ 4697301 w 4699417"/>
              <a:gd name="connsiteY7" fmla="*/ 11475 h 1988639"/>
              <a:gd name="connsiteX0" fmla="*/ 14666 w 4699417"/>
              <a:gd name="connsiteY0" fmla="*/ 12084 h 1988639"/>
              <a:gd name="connsiteX1" fmla="*/ 7333 w 4699417"/>
              <a:gd name="connsiteY1" fmla="*/ 1196430 h 1988639"/>
              <a:gd name="connsiteX2" fmla="*/ 828644 w 4699417"/>
              <a:gd name="connsiteY2" fmla="*/ 1241355 h 1988639"/>
              <a:gd name="connsiteX3" fmla="*/ 1271557 w 4699417"/>
              <a:gd name="connsiteY3" fmla="*/ 1612830 h 1988639"/>
              <a:gd name="connsiteX4" fmla="*/ 2102898 w 4699417"/>
              <a:gd name="connsiteY4" fmla="*/ 1956300 h 1988639"/>
              <a:gd name="connsiteX5" fmla="*/ 3133980 w 4699417"/>
              <a:gd name="connsiteY5" fmla="*/ 1806862 h 1988639"/>
              <a:gd name="connsiteX6" fmla="*/ 4697302 w 4699417"/>
              <a:gd name="connsiteY6" fmla="*/ 1124615 h 1988639"/>
              <a:gd name="connsiteX7" fmla="*/ 4697301 w 4699417"/>
              <a:gd name="connsiteY7" fmla="*/ 11475 h 1988639"/>
              <a:gd name="connsiteX0" fmla="*/ 14666 w 4699417"/>
              <a:gd name="connsiteY0" fmla="*/ 12084 h 1988639"/>
              <a:gd name="connsiteX1" fmla="*/ 7333 w 4699417"/>
              <a:gd name="connsiteY1" fmla="*/ 1196430 h 1988639"/>
              <a:gd name="connsiteX2" fmla="*/ 1271557 w 4699417"/>
              <a:gd name="connsiteY2" fmla="*/ 1612830 h 1988639"/>
              <a:gd name="connsiteX3" fmla="*/ 2102898 w 4699417"/>
              <a:gd name="connsiteY3" fmla="*/ 1956300 h 1988639"/>
              <a:gd name="connsiteX4" fmla="*/ 3133980 w 4699417"/>
              <a:gd name="connsiteY4" fmla="*/ 1806862 h 1988639"/>
              <a:gd name="connsiteX5" fmla="*/ 4697302 w 4699417"/>
              <a:gd name="connsiteY5" fmla="*/ 1124615 h 1988639"/>
              <a:gd name="connsiteX6" fmla="*/ 4697301 w 4699417"/>
              <a:gd name="connsiteY6" fmla="*/ 11475 h 1988639"/>
              <a:gd name="connsiteX0" fmla="*/ 14666 w 4699417"/>
              <a:gd name="connsiteY0" fmla="*/ 12084 h 1988639"/>
              <a:gd name="connsiteX1" fmla="*/ 7333 w 4699417"/>
              <a:gd name="connsiteY1" fmla="*/ 1196430 h 1988639"/>
              <a:gd name="connsiteX2" fmla="*/ 1271557 w 4699417"/>
              <a:gd name="connsiteY2" fmla="*/ 1612830 h 1988639"/>
              <a:gd name="connsiteX3" fmla="*/ 2102898 w 4699417"/>
              <a:gd name="connsiteY3" fmla="*/ 1956300 h 1988639"/>
              <a:gd name="connsiteX4" fmla="*/ 3133980 w 4699417"/>
              <a:gd name="connsiteY4" fmla="*/ 1806862 h 1988639"/>
              <a:gd name="connsiteX5" fmla="*/ 4697302 w 4699417"/>
              <a:gd name="connsiteY5" fmla="*/ 1124615 h 1988639"/>
              <a:gd name="connsiteX6" fmla="*/ 4697301 w 4699417"/>
              <a:gd name="connsiteY6" fmla="*/ 11475 h 1988639"/>
              <a:gd name="connsiteX0" fmla="*/ 14666 w 4699417"/>
              <a:gd name="connsiteY0" fmla="*/ 12084 h 2058039"/>
              <a:gd name="connsiteX1" fmla="*/ 7333 w 4699417"/>
              <a:gd name="connsiteY1" fmla="*/ 1196430 h 2058039"/>
              <a:gd name="connsiteX2" fmla="*/ 2102898 w 4699417"/>
              <a:gd name="connsiteY2" fmla="*/ 1956300 h 2058039"/>
              <a:gd name="connsiteX3" fmla="*/ 3133980 w 4699417"/>
              <a:gd name="connsiteY3" fmla="*/ 1806862 h 2058039"/>
              <a:gd name="connsiteX4" fmla="*/ 4697302 w 4699417"/>
              <a:gd name="connsiteY4" fmla="*/ 1124615 h 2058039"/>
              <a:gd name="connsiteX5" fmla="*/ 4697301 w 4699417"/>
              <a:gd name="connsiteY5" fmla="*/ 11475 h 2058039"/>
              <a:gd name="connsiteX0" fmla="*/ 14666 w 4699417"/>
              <a:gd name="connsiteY0" fmla="*/ 12084 h 2058039"/>
              <a:gd name="connsiteX1" fmla="*/ 7333 w 4699417"/>
              <a:gd name="connsiteY1" fmla="*/ 1196430 h 2058039"/>
              <a:gd name="connsiteX2" fmla="*/ 2102898 w 4699417"/>
              <a:gd name="connsiteY2" fmla="*/ 1956300 h 2058039"/>
              <a:gd name="connsiteX3" fmla="*/ 3133980 w 4699417"/>
              <a:gd name="connsiteY3" fmla="*/ 1806862 h 2058039"/>
              <a:gd name="connsiteX4" fmla="*/ 4697302 w 4699417"/>
              <a:gd name="connsiteY4" fmla="*/ 1124615 h 2058039"/>
              <a:gd name="connsiteX5" fmla="*/ 4697301 w 4699417"/>
              <a:gd name="connsiteY5" fmla="*/ 11475 h 2058039"/>
              <a:gd name="connsiteX0" fmla="*/ 14666 w 4699417"/>
              <a:gd name="connsiteY0" fmla="*/ 12084 h 1982655"/>
              <a:gd name="connsiteX1" fmla="*/ 7333 w 4699417"/>
              <a:gd name="connsiteY1" fmla="*/ 1196430 h 1982655"/>
              <a:gd name="connsiteX2" fmla="*/ 1748307 w 4699417"/>
              <a:gd name="connsiteY2" fmla="*/ 1880916 h 1982655"/>
              <a:gd name="connsiteX3" fmla="*/ 3133980 w 4699417"/>
              <a:gd name="connsiteY3" fmla="*/ 1806862 h 1982655"/>
              <a:gd name="connsiteX4" fmla="*/ 4697302 w 4699417"/>
              <a:gd name="connsiteY4" fmla="*/ 1124615 h 1982655"/>
              <a:gd name="connsiteX5" fmla="*/ 4697301 w 4699417"/>
              <a:gd name="connsiteY5" fmla="*/ 11475 h 1982655"/>
              <a:gd name="connsiteX0" fmla="*/ 14666 w 4697302"/>
              <a:gd name="connsiteY0" fmla="*/ 1914 h 1972485"/>
              <a:gd name="connsiteX1" fmla="*/ 7333 w 4697302"/>
              <a:gd name="connsiteY1" fmla="*/ 1186260 h 1972485"/>
              <a:gd name="connsiteX2" fmla="*/ 1748307 w 4697302"/>
              <a:gd name="connsiteY2" fmla="*/ 1870746 h 1972485"/>
              <a:gd name="connsiteX3" fmla="*/ 3133980 w 4697302"/>
              <a:gd name="connsiteY3" fmla="*/ 1796692 h 1972485"/>
              <a:gd name="connsiteX4" fmla="*/ 4697302 w 4697302"/>
              <a:gd name="connsiteY4" fmla="*/ 1114445 h 1972485"/>
              <a:gd name="connsiteX0" fmla="*/ 0 w 4689969"/>
              <a:gd name="connsiteY0" fmla="*/ 78122 h 864347"/>
              <a:gd name="connsiteX1" fmla="*/ 1740974 w 4689969"/>
              <a:gd name="connsiteY1" fmla="*/ 762608 h 864347"/>
              <a:gd name="connsiteX2" fmla="*/ 3126647 w 4689969"/>
              <a:gd name="connsiteY2" fmla="*/ 688554 h 864347"/>
              <a:gd name="connsiteX3" fmla="*/ 4689969 w 4689969"/>
              <a:gd name="connsiteY3" fmla="*/ 6307 h 864347"/>
            </a:gdLst>
            <a:ahLst/>
            <a:cxnLst>
              <a:cxn ang="0">
                <a:pos x="connsiteX0" y="connsiteY0"/>
              </a:cxn>
              <a:cxn ang="0">
                <a:pos x="connsiteX1" y="connsiteY1"/>
              </a:cxn>
              <a:cxn ang="0">
                <a:pos x="connsiteX2" y="connsiteY2"/>
              </a:cxn>
              <a:cxn ang="0">
                <a:pos x="connsiteX3" y="connsiteY3"/>
              </a:cxn>
            </a:cxnLst>
            <a:rect l="l" t="t" r="r" b="b"/>
            <a:pathLst>
              <a:path w="4689969" h="864347">
                <a:moveTo>
                  <a:pt x="0" y="78122"/>
                </a:moveTo>
                <a:cubicBezTo>
                  <a:pt x="1104693" y="41361"/>
                  <a:pt x="1219866" y="660869"/>
                  <a:pt x="1740974" y="762608"/>
                </a:cubicBezTo>
                <a:cubicBezTo>
                  <a:pt x="2262082" y="864347"/>
                  <a:pt x="2635148" y="814604"/>
                  <a:pt x="3126647" y="688554"/>
                </a:cubicBezTo>
                <a:cubicBezTo>
                  <a:pt x="3618146" y="562504"/>
                  <a:pt x="3891511" y="0"/>
                  <a:pt x="4689969" y="6307"/>
                </a:cubicBezTo>
              </a:path>
            </a:pathLst>
          </a:custGeom>
          <a:noFill/>
          <a:ln w="2857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2" name="TextBox 91"/>
          <p:cNvSpPr txBox="1"/>
          <p:nvPr/>
        </p:nvSpPr>
        <p:spPr>
          <a:xfrm>
            <a:off x="2288704" y="4977172"/>
            <a:ext cx="317716" cy="338554"/>
          </a:xfrm>
          <a:prstGeom prst="rect">
            <a:avLst/>
          </a:prstGeom>
          <a:noFill/>
        </p:spPr>
        <p:txBody>
          <a:bodyPr wrap="none" rtlCol="0">
            <a:spAutoFit/>
          </a:bodyPr>
          <a:lstStyle/>
          <a:p>
            <a:r>
              <a:rPr lang="da-DK" sz="1600" b="1" i="1" dirty="0" smtClean="0">
                <a:solidFill>
                  <a:srgbClr val="FF0000"/>
                </a:solidFill>
              </a:rPr>
              <a:t>y</a:t>
            </a:r>
            <a:endParaRPr lang="en-US" sz="1600" b="1" baseline="-25000" dirty="0">
              <a:solidFill>
                <a:srgbClr val="FF0000"/>
              </a:solidFill>
            </a:endParaRPr>
          </a:p>
        </p:txBody>
      </p:sp>
      <p:sp>
        <p:nvSpPr>
          <p:cNvPr id="68" name="Rectangle 67"/>
          <p:cNvSpPr/>
          <p:nvPr/>
        </p:nvSpPr>
        <p:spPr>
          <a:xfrm>
            <a:off x="125271" y="3465004"/>
            <a:ext cx="1725152" cy="1077218"/>
          </a:xfrm>
          <a:prstGeom prst="rect">
            <a:avLst/>
          </a:prstGeom>
        </p:spPr>
        <p:txBody>
          <a:bodyPr wrap="none">
            <a:spAutoFit/>
          </a:bodyPr>
          <a:lstStyle/>
          <a:p>
            <a:r>
              <a:rPr lang="en-US" b="1" dirty="0" smtClean="0"/>
              <a:t>1-Sided</a:t>
            </a:r>
            <a:br>
              <a:rPr lang="en-US" b="1" dirty="0" smtClean="0"/>
            </a:br>
            <a:r>
              <a:rPr lang="en-US" b="1" dirty="0" smtClean="0"/>
              <a:t>reporting: </a:t>
            </a:r>
          </a:p>
          <a:p>
            <a:r>
              <a:rPr lang="en-US" b="1" dirty="0" smtClean="0"/>
              <a:t>O(</a:t>
            </a:r>
            <a:r>
              <a:rPr lang="en-US" b="1" dirty="0" smtClean="0">
                <a:solidFill>
                  <a:srgbClr val="BA2A12"/>
                </a:solidFill>
              </a:rPr>
              <a:t>1+t</a:t>
            </a:r>
            <a:r>
              <a:rPr lang="en-US" b="1" dirty="0" smtClean="0"/>
              <a:t>)</a:t>
            </a:r>
            <a:endParaRPr lang="en-US" b="1" dirty="0">
              <a:solidFill>
                <a:srgbClr val="BA2A12"/>
              </a:solidFill>
            </a:endParaRPr>
          </a:p>
        </p:txBody>
      </p:sp>
    </p:spTree>
    <p:extLst>
      <p:ext uri="{BB962C8B-B14F-4D97-AF65-F5344CB8AC3E}">
        <p14:creationId xmlns="" xmlns:p14="http://schemas.microsoft.com/office/powerpoint/2010/main" val="41233933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20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2000"/>
                                        <p:tgtEl>
                                          <p:spTgt spid="46"/>
                                        </p:tgtEl>
                                      </p:cBhvr>
                                    </p:animEffect>
                                  </p:childTnLst>
                                </p:cTn>
                              </p:par>
                              <p:par>
                                <p:cTn id="11" presetID="10"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2000"/>
                                        <p:tgtEl>
                                          <p:spTgt spid="49"/>
                                        </p:tgtEl>
                                      </p:cBhvr>
                                    </p:animEffect>
                                  </p:childTnLst>
                                </p:cTn>
                              </p:par>
                              <p:par>
                                <p:cTn id="14" presetID="10" presetClass="entr" presetSubtype="0"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2000"/>
                                        <p:tgtEl>
                                          <p:spTgt spid="50"/>
                                        </p:tgtEl>
                                      </p:cBhvr>
                                    </p:animEffect>
                                  </p:childTnLst>
                                </p:cTn>
                              </p:par>
                              <p:par>
                                <p:cTn id="17" presetID="10"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2000"/>
                                        <p:tgtEl>
                                          <p:spTgt spid="51"/>
                                        </p:tgtEl>
                                      </p:cBhvr>
                                    </p:animEffect>
                                  </p:childTnLst>
                                </p:cTn>
                              </p:par>
                              <p:par>
                                <p:cTn id="20" presetID="10" presetClass="entr" presetSubtype="0" fill="hold"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2000"/>
                                        <p:tgtEl>
                                          <p:spTgt spid="52"/>
                                        </p:tgtEl>
                                      </p:cBhvr>
                                    </p:animEffect>
                                  </p:childTnLst>
                                </p:cTn>
                              </p:par>
                              <p:par>
                                <p:cTn id="23" presetID="10"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2000"/>
                                        <p:tgtEl>
                                          <p:spTgt spid="53"/>
                                        </p:tgtEl>
                                      </p:cBhvr>
                                    </p:animEffect>
                                  </p:childTnLst>
                                </p:cTn>
                              </p:par>
                              <p:par>
                                <p:cTn id="26" presetID="10"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2000"/>
                                        <p:tgtEl>
                                          <p:spTgt spid="54"/>
                                        </p:tgtEl>
                                      </p:cBhvr>
                                    </p:animEffect>
                                  </p:childTnLst>
                                </p:cTn>
                              </p:par>
                              <p:par>
                                <p:cTn id="29" presetID="10" presetClass="entr" presetSubtype="0" fill="hold"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fade">
                                      <p:cBhvr>
                                        <p:cTn id="31" dur="2000"/>
                                        <p:tgtEl>
                                          <p:spTgt spid="55"/>
                                        </p:tgtEl>
                                      </p:cBhvr>
                                    </p:animEffect>
                                  </p:childTnLst>
                                </p:cTn>
                              </p:par>
                              <p:par>
                                <p:cTn id="32" presetID="10"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fade">
                                      <p:cBhvr>
                                        <p:cTn id="34" dur="2000"/>
                                        <p:tgtEl>
                                          <p:spTgt spid="56"/>
                                        </p:tgtEl>
                                      </p:cBhvr>
                                    </p:animEffect>
                                  </p:childTnLst>
                                </p:cTn>
                              </p:par>
                              <p:par>
                                <p:cTn id="35" presetID="10"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2000"/>
                                        <p:tgtEl>
                                          <p:spTgt spid="61"/>
                                        </p:tgtEl>
                                      </p:cBhvr>
                                    </p:animEffect>
                                  </p:childTnLst>
                                </p:cTn>
                              </p:par>
                              <p:par>
                                <p:cTn id="38" presetID="10" presetClass="entr" presetSubtype="0" fill="hold" nodeType="withEffect">
                                  <p:stCondLst>
                                    <p:cond delay="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2000"/>
                                        <p:tgtEl>
                                          <p:spTgt spid="62"/>
                                        </p:tgtEl>
                                      </p:cBhvr>
                                    </p:animEffect>
                                  </p:childTnLst>
                                </p:cTn>
                              </p:par>
                              <p:par>
                                <p:cTn id="41" presetID="10"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2000"/>
                                        <p:tgtEl>
                                          <p:spTgt spid="63"/>
                                        </p:tgtEl>
                                      </p:cBhvr>
                                    </p:animEffect>
                                  </p:childTnLst>
                                </p:cTn>
                              </p:par>
                              <p:par>
                                <p:cTn id="44" presetID="10" presetClass="entr" presetSubtype="0" fill="hold"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2000"/>
                                        <p:tgtEl>
                                          <p:spTgt spid="64"/>
                                        </p:tgtEl>
                                      </p:cBhvr>
                                    </p:animEffect>
                                  </p:childTnLst>
                                </p:cTn>
                              </p:par>
                              <p:par>
                                <p:cTn id="47" presetID="1" presetClass="entr" presetSubtype="0" fill="hold" grpId="3"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grpId="3" nodeType="withEffect">
                                  <p:stCondLst>
                                    <p:cond delay="0"/>
                                  </p:stCondLst>
                                  <p:childTnLst>
                                    <p:set>
                                      <p:cBhvr>
                                        <p:cTn id="52" dur="1" fill="hold">
                                          <p:stCondLst>
                                            <p:cond delay="0"/>
                                          </p:stCondLst>
                                        </p:cTn>
                                        <p:tgtEl>
                                          <p:spTgt spid="86"/>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59"/>
                                        </p:tgtEl>
                                        <p:attrNameLst>
                                          <p:attrName>style.visibility</p:attrName>
                                        </p:attrNameLst>
                                      </p:cBhvr>
                                      <p:to>
                                        <p:strVal val="visible"/>
                                      </p:to>
                                    </p:set>
                                  </p:childTnLst>
                                </p:cTn>
                              </p:par>
                              <p:par>
                                <p:cTn id="59" presetID="1" presetClass="entr" presetSubtype="0" fill="hold" grpId="3" nodeType="withEffect">
                                  <p:stCondLst>
                                    <p:cond delay="0"/>
                                  </p:stCondLst>
                                  <p:childTnLst>
                                    <p:set>
                                      <p:cBhvr>
                                        <p:cTn id="60" dur="1" fill="hold">
                                          <p:stCondLst>
                                            <p:cond delay="0"/>
                                          </p:stCondLst>
                                        </p:cTn>
                                        <p:tgtEl>
                                          <p:spTgt spid="6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7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70"/>
                                        </p:tgtEl>
                                        <p:attrNameLst>
                                          <p:attrName>style.visibility</p:attrName>
                                        </p:attrNameLst>
                                      </p:cBhvr>
                                      <p:to>
                                        <p:strVal val="visible"/>
                                      </p:to>
                                    </p:set>
                                  </p:childTnLst>
                                </p:cTn>
                              </p:par>
                              <p:par>
                                <p:cTn id="69" presetID="1" presetClass="emph" presetSubtype="2" fill="hold" nodeType="withEffect">
                                  <p:stCondLst>
                                    <p:cond delay="0"/>
                                  </p:stCondLst>
                                  <p:childTnLst>
                                    <p:animClr clrSpc="rgb" dir="cw">
                                      <p:cBhvr>
                                        <p:cTn id="70" dur="500" fill="hold"/>
                                        <p:tgtEl>
                                          <p:spTgt spid="39"/>
                                        </p:tgtEl>
                                        <p:attrNameLst>
                                          <p:attrName>fillcolor</p:attrName>
                                        </p:attrNameLst>
                                      </p:cBhvr>
                                      <p:to>
                                        <a:srgbClr val="FF0000"/>
                                      </p:to>
                                    </p:animClr>
                                    <p:set>
                                      <p:cBhvr>
                                        <p:cTn id="71" dur="500" fill="hold"/>
                                        <p:tgtEl>
                                          <p:spTgt spid="39"/>
                                        </p:tgtEl>
                                        <p:attrNameLst>
                                          <p:attrName>fill.type</p:attrName>
                                        </p:attrNameLst>
                                      </p:cBhvr>
                                      <p:to>
                                        <p:strVal val="solid"/>
                                      </p:to>
                                    </p:set>
                                    <p:set>
                                      <p:cBhvr>
                                        <p:cTn id="72" dur="500" fill="hold"/>
                                        <p:tgtEl>
                                          <p:spTgt spid="39"/>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7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7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6"/>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
                                        </p:tgtEl>
                                        <p:attrNameLst>
                                          <p:attrName>style.visibility</p:attrName>
                                        </p:attrNameLst>
                                      </p:cBhvr>
                                      <p:to>
                                        <p:strVal val="visible"/>
                                      </p:to>
                                    </p:set>
                                  </p:childTnLst>
                                </p:cTn>
                              </p:par>
                              <p:par>
                                <p:cTn id="87" presetID="1" presetClass="emph" presetSubtype="2" fill="hold" nodeType="withEffect">
                                  <p:stCondLst>
                                    <p:cond delay="0"/>
                                  </p:stCondLst>
                                  <p:childTnLst>
                                    <p:animClr clrSpc="rgb" dir="cw">
                                      <p:cBhvr>
                                        <p:cTn id="88" dur="500" fill="hold"/>
                                        <p:tgtEl>
                                          <p:spTgt spid="40"/>
                                        </p:tgtEl>
                                        <p:attrNameLst>
                                          <p:attrName>fillcolor</p:attrName>
                                        </p:attrNameLst>
                                      </p:cBhvr>
                                      <p:to>
                                        <a:srgbClr val="00FF00"/>
                                      </p:to>
                                    </p:animClr>
                                    <p:set>
                                      <p:cBhvr>
                                        <p:cTn id="89" dur="500" fill="hold"/>
                                        <p:tgtEl>
                                          <p:spTgt spid="40"/>
                                        </p:tgtEl>
                                        <p:attrNameLst>
                                          <p:attrName>fill.type</p:attrName>
                                        </p:attrNameLst>
                                      </p:cBhvr>
                                      <p:to>
                                        <p:strVal val="solid"/>
                                      </p:to>
                                    </p:set>
                                    <p:set>
                                      <p:cBhvr>
                                        <p:cTn id="90" dur="500" fill="hold"/>
                                        <p:tgtEl>
                                          <p:spTgt spid="40"/>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42"/>
                                        </p:tgtEl>
                                        <p:attrNameLst>
                                          <p:attrName>fillcolor</p:attrName>
                                        </p:attrNameLst>
                                      </p:cBhvr>
                                      <p:to>
                                        <a:srgbClr val="00FF00"/>
                                      </p:to>
                                    </p:animClr>
                                    <p:set>
                                      <p:cBhvr>
                                        <p:cTn id="93" dur="500" fill="hold"/>
                                        <p:tgtEl>
                                          <p:spTgt spid="42"/>
                                        </p:tgtEl>
                                        <p:attrNameLst>
                                          <p:attrName>fill.type</p:attrName>
                                        </p:attrNameLst>
                                      </p:cBhvr>
                                      <p:to>
                                        <p:strVal val="solid"/>
                                      </p:to>
                                    </p:set>
                                    <p:set>
                                      <p:cBhvr>
                                        <p:cTn id="94" dur="500" fill="hold"/>
                                        <p:tgtEl>
                                          <p:spTgt spid="42"/>
                                        </p:tgtEl>
                                        <p:attrNameLst>
                                          <p:attrName>fill.on</p:attrName>
                                        </p:attrNameLst>
                                      </p:cBhvr>
                                      <p:to>
                                        <p:strVal val="tru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3"/>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58"/>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9"/>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57"/>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6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6"/>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60"/>
                                        </p:tgtEl>
                                        <p:attrNameLst>
                                          <p:attrName>style.visibility</p:attrName>
                                        </p:attrNameLst>
                                      </p:cBhvr>
                                      <p:to>
                                        <p:strVal val="visible"/>
                                      </p:to>
                                    </p:set>
                                  </p:childTnLst>
                                </p:cTn>
                              </p:par>
                              <p:par>
                                <p:cTn id="121" presetID="1" presetClass="emph" presetSubtype="2" fill="hold" nodeType="withEffect">
                                  <p:stCondLst>
                                    <p:cond delay="0"/>
                                  </p:stCondLst>
                                  <p:childTnLst>
                                    <p:animClr clrSpc="rgb" dir="cw">
                                      <p:cBhvr>
                                        <p:cTn id="122" dur="500" fill="hold"/>
                                        <p:tgtEl>
                                          <p:spTgt spid="26"/>
                                        </p:tgtEl>
                                        <p:attrNameLst>
                                          <p:attrName>fillcolor</p:attrName>
                                        </p:attrNameLst>
                                      </p:cBhvr>
                                      <p:to>
                                        <a:srgbClr val="0000FF"/>
                                      </p:to>
                                    </p:animClr>
                                    <p:set>
                                      <p:cBhvr>
                                        <p:cTn id="123" dur="500" fill="hold"/>
                                        <p:tgtEl>
                                          <p:spTgt spid="26"/>
                                        </p:tgtEl>
                                        <p:attrNameLst>
                                          <p:attrName>fill.type</p:attrName>
                                        </p:attrNameLst>
                                      </p:cBhvr>
                                      <p:to>
                                        <p:strVal val="solid"/>
                                      </p:to>
                                    </p:set>
                                    <p:set>
                                      <p:cBhvr>
                                        <p:cTn id="124" dur="500" fill="hold"/>
                                        <p:tgtEl>
                                          <p:spTgt spid="26"/>
                                        </p:tgtEl>
                                        <p:attrNameLst>
                                          <p:attrName>fill.on</p:attrName>
                                        </p:attrNameLst>
                                      </p:cBhvr>
                                      <p:to>
                                        <p:strVal val="true"/>
                                      </p:to>
                                    </p:set>
                                  </p:childTnLst>
                                </p:cTn>
                              </p:par>
                              <p:par>
                                <p:cTn id="125" presetID="1" presetClass="emph" presetSubtype="2" fill="hold" nodeType="withEffect">
                                  <p:stCondLst>
                                    <p:cond delay="0"/>
                                  </p:stCondLst>
                                  <p:childTnLst>
                                    <p:animClr clrSpc="rgb" dir="cw">
                                      <p:cBhvr>
                                        <p:cTn id="126" dur="500" fill="hold"/>
                                        <p:tgtEl>
                                          <p:spTgt spid="12"/>
                                        </p:tgtEl>
                                        <p:attrNameLst>
                                          <p:attrName>fillcolor</p:attrName>
                                        </p:attrNameLst>
                                      </p:cBhvr>
                                      <p:to>
                                        <a:srgbClr val="0000FF"/>
                                      </p:to>
                                    </p:animClr>
                                    <p:set>
                                      <p:cBhvr>
                                        <p:cTn id="127" dur="500" fill="hold"/>
                                        <p:tgtEl>
                                          <p:spTgt spid="12"/>
                                        </p:tgtEl>
                                        <p:attrNameLst>
                                          <p:attrName>fill.type</p:attrName>
                                        </p:attrNameLst>
                                      </p:cBhvr>
                                      <p:to>
                                        <p:strVal val="solid"/>
                                      </p:to>
                                    </p:set>
                                    <p:set>
                                      <p:cBhvr>
                                        <p:cTn id="128" dur="500" fill="hold"/>
                                        <p:tgtEl>
                                          <p:spTgt spid="12"/>
                                        </p:tgtEl>
                                        <p:attrNameLst>
                                          <p:attrName>fill.on</p:attrName>
                                        </p:attrNameLst>
                                      </p:cBhvr>
                                      <p:to>
                                        <p:strVal val="true"/>
                                      </p:to>
                                    </p:set>
                                  </p:childTnLst>
                                </p:cTn>
                              </p:par>
                              <p:par>
                                <p:cTn id="129" presetID="1" presetClass="emph" presetSubtype="2" fill="hold" nodeType="withEffect">
                                  <p:stCondLst>
                                    <p:cond delay="0"/>
                                  </p:stCondLst>
                                  <p:childTnLst>
                                    <p:animClr clrSpc="rgb" dir="cw">
                                      <p:cBhvr>
                                        <p:cTn id="130" dur="500" fill="hold"/>
                                        <p:tgtEl>
                                          <p:spTgt spid="27"/>
                                        </p:tgtEl>
                                        <p:attrNameLst>
                                          <p:attrName>fillcolor</p:attrName>
                                        </p:attrNameLst>
                                      </p:cBhvr>
                                      <p:to>
                                        <a:srgbClr val="0000FF"/>
                                      </p:to>
                                    </p:animClr>
                                    <p:set>
                                      <p:cBhvr>
                                        <p:cTn id="131" dur="500" fill="hold"/>
                                        <p:tgtEl>
                                          <p:spTgt spid="27"/>
                                        </p:tgtEl>
                                        <p:attrNameLst>
                                          <p:attrName>fill.type</p:attrName>
                                        </p:attrNameLst>
                                      </p:cBhvr>
                                      <p:to>
                                        <p:strVal val="solid"/>
                                      </p:to>
                                    </p:set>
                                    <p:set>
                                      <p:cBhvr>
                                        <p:cTn id="132" dur="500" fill="hold"/>
                                        <p:tgtEl>
                                          <p:spTgt spid="27"/>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500" fill="hold"/>
                                        <p:tgtEl>
                                          <p:spTgt spid="11"/>
                                        </p:tgtEl>
                                        <p:attrNameLst>
                                          <p:attrName>fillcolor</p:attrName>
                                        </p:attrNameLst>
                                      </p:cBhvr>
                                      <p:to>
                                        <a:srgbClr val="0000FF"/>
                                      </p:to>
                                    </p:animClr>
                                    <p:set>
                                      <p:cBhvr>
                                        <p:cTn id="135" dur="500" fill="hold"/>
                                        <p:tgtEl>
                                          <p:spTgt spid="11"/>
                                        </p:tgtEl>
                                        <p:attrNameLst>
                                          <p:attrName>fill.type</p:attrName>
                                        </p:attrNameLst>
                                      </p:cBhvr>
                                      <p:to>
                                        <p:strVal val="solid"/>
                                      </p:to>
                                    </p:set>
                                    <p:set>
                                      <p:cBhvr>
                                        <p:cTn id="136" dur="500" fill="hold"/>
                                        <p:tgtEl>
                                          <p:spTgt spid="11"/>
                                        </p:tgtEl>
                                        <p:attrNameLst>
                                          <p:attrName>fill.on</p:attrName>
                                        </p:attrNameLst>
                                      </p:cBhvr>
                                      <p:to>
                                        <p:strVal val="tru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94"/>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3"/>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39"/>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69"/>
                                        </p:tgtEl>
                                        <p:attrNameLst>
                                          <p:attrName>style.visibility</p:attrName>
                                        </p:attrNameLst>
                                      </p:cBhvr>
                                      <p:to>
                                        <p:strVal val="hidden"/>
                                      </p:to>
                                    </p:set>
                                  </p:childTnLst>
                                </p:cTn>
                              </p:par>
                              <p:par>
                                <p:cTn id="151" presetID="1" presetClass="exit" presetSubtype="0" fill="hold" nodeType="withEffect">
                                  <p:stCondLst>
                                    <p:cond delay="0"/>
                                  </p:stCondLst>
                                  <p:childTnLst>
                                    <p:set>
                                      <p:cBhvr>
                                        <p:cTn id="152" dur="1" fill="hold">
                                          <p:stCondLst>
                                            <p:cond delay="0"/>
                                          </p:stCondLst>
                                        </p:cTn>
                                        <p:tgtEl>
                                          <p:spTgt spid="70"/>
                                        </p:tgtEl>
                                        <p:attrNameLst>
                                          <p:attrName>style.visibility</p:attrName>
                                        </p:attrNameLst>
                                      </p:cBhvr>
                                      <p:to>
                                        <p:strVal val="hidden"/>
                                      </p:to>
                                    </p:set>
                                  </p:childTnLst>
                                </p:cTn>
                              </p:par>
                              <p:par>
                                <p:cTn id="153" presetID="1" presetClass="entr" presetSubtype="0" fill="hold" grpId="0" nodeType="withEffect">
                                  <p:stCondLst>
                                    <p:cond delay="0"/>
                                  </p:stCondLst>
                                  <p:childTnLst>
                                    <p:set>
                                      <p:cBhvr>
                                        <p:cTn id="154" dur="1" fill="hold">
                                          <p:stCondLst>
                                            <p:cond delay="0"/>
                                          </p:stCondLst>
                                        </p:cTn>
                                        <p:tgtEl>
                                          <p:spTgt spid="7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29"/>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67"/>
                                        </p:tgtEl>
                                        <p:attrNameLst>
                                          <p:attrName>style.visibility</p:attrName>
                                        </p:attrNameLst>
                                      </p:cBhvr>
                                      <p:to>
                                        <p:strVal val="visible"/>
                                      </p:to>
                                    </p:set>
                                  </p:childTnLst>
                                </p:cTn>
                              </p:par>
                              <p:par>
                                <p:cTn id="163" presetID="1" presetClass="exit" presetSubtype="0" fill="hold" nodeType="withEffect">
                                  <p:stCondLst>
                                    <p:cond delay="0"/>
                                  </p:stCondLst>
                                  <p:childTnLst>
                                    <p:set>
                                      <p:cBhvr>
                                        <p:cTn id="164" dur="1" fill="hold">
                                          <p:stCondLst>
                                            <p:cond delay="0"/>
                                          </p:stCondLst>
                                        </p:cTn>
                                        <p:tgtEl>
                                          <p:spTgt spid="72"/>
                                        </p:tgtEl>
                                        <p:attrNameLst>
                                          <p:attrName>style.visibility</p:attrName>
                                        </p:attrNameLst>
                                      </p:cBhvr>
                                      <p:to>
                                        <p:strVal val="hidden"/>
                                      </p:to>
                                    </p:set>
                                  </p:childTnLst>
                                </p:cTn>
                              </p:par>
                              <p:par>
                                <p:cTn id="165" presetID="1" presetClass="entr" presetSubtype="0" fill="hold" nodeType="withEffect">
                                  <p:stCondLst>
                                    <p:cond delay="0"/>
                                  </p:stCondLst>
                                  <p:childTnLst>
                                    <p:set>
                                      <p:cBhvr>
                                        <p:cTn id="166" dur="1" fill="hold">
                                          <p:stCondLst>
                                            <p:cond delay="0"/>
                                          </p:stCondLst>
                                        </p:cTn>
                                        <p:tgtEl>
                                          <p:spTgt spid="95"/>
                                        </p:tgtEl>
                                        <p:attrNameLst>
                                          <p:attrName>style.visibility</p:attrName>
                                        </p:attrNameLst>
                                      </p:cBhvr>
                                      <p:to>
                                        <p:strVal val="visible"/>
                                      </p:to>
                                    </p:set>
                                  </p:childTnLst>
                                </p:cTn>
                              </p:par>
                              <p:par>
                                <p:cTn id="167" presetID="1" presetClass="emph" presetSubtype="2" fill="hold" nodeType="withEffect">
                                  <p:stCondLst>
                                    <p:cond delay="0"/>
                                  </p:stCondLst>
                                  <p:childTnLst>
                                    <p:animClr clrSpc="rgb" dir="cw">
                                      <p:cBhvr>
                                        <p:cTn id="168" dur="500" fill="hold"/>
                                        <p:tgtEl>
                                          <p:spTgt spid="42"/>
                                        </p:tgtEl>
                                        <p:attrNameLst>
                                          <p:attrName>fillcolor</p:attrName>
                                        </p:attrNameLst>
                                      </p:cBhvr>
                                      <p:to>
                                        <a:srgbClr val="FF3300"/>
                                      </p:to>
                                    </p:animClr>
                                    <p:set>
                                      <p:cBhvr>
                                        <p:cTn id="169" dur="500" fill="hold"/>
                                        <p:tgtEl>
                                          <p:spTgt spid="42"/>
                                        </p:tgtEl>
                                        <p:attrNameLst>
                                          <p:attrName>fill.type</p:attrName>
                                        </p:attrNameLst>
                                      </p:cBhvr>
                                      <p:to>
                                        <p:strVal val="solid"/>
                                      </p:to>
                                    </p:set>
                                    <p:set>
                                      <p:cBhvr>
                                        <p:cTn id="170" dur="500" fill="hold"/>
                                        <p:tgtEl>
                                          <p:spTgt spid="42"/>
                                        </p:tgtEl>
                                        <p:attrNameLst>
                                          <p:attrName>fill.on</p:attrName>
                                        </p:attrNameLst>
                                      </p:cBhvr>
                                      <p:to>
                                        <p:strVal val="true"/>
                                      </p:to>
                                    </p:set>
                                  </p:childTnLst>
                                </p:cTn>
                              </p:par>
                              <p:par>
                                <p:cTn id="171" presetID="1" presetClass="exit" presetSubtype="0" fill="hold" grpId="1" nodeType="withEffect">
                                  <p:stCondLst>
                                    <p:cond delay="0"/>
                                  </p:stCondLst>
                                  <p:childTnLst>
                                    <p:set>
                                      <p:cBhvr>
                                        <p:cTn id="172" dur="1" fill="hold">
                                          <p:stCondLst>
                                            <p:cond delay="0"/>
                                          </p:stCondLst>
                                        </p:cTn>
                                        <p:tgtEl>
                                          <p:spTgt spid="86"/>
                                        </p:tgtEl>
                                        <p:attrNameLst>
                                          <p:attrName>style.visibility</p:attrName>
                                        </p:attrNameLst>
                                      </p:cBhvr>
                                      <p:to>
                                        <p:strVal val="hidden"/>
                                      </p:to>
                                    </p:set>
                                  </p:childTnLst>
                                </p:cTn>
                              </p:par>
                              <p:par>
                                <p:cTn id="173" presetID="1" presetClass="entr" presetSubtype="0" fill="hold" grpId="2" nodeType="withEffect">
                                  <p:stCondLst>
                                    <p:cond delay="0"/>
                                  </p:stCondLst>
                                  <p:childTnLst>
                                    <p:set>
                                      <p:cBhvr>
                                        <p:cTn id="174" dur="1" fill="hold">
                                          <p:stCondLst>
                                            <p:cond delay="0"/>
                                          </p:stCondLst>
                                        </p:cTn>
                                        <p:tgtEl>
                                          <p:spTgt spid="69"/>
                                        </p:tgtEl>
                                        <p:attrNameLst>
                                          <p:attrName>style.visibility</p:attrName>
                                        </p:attrNameLst>
                                      </p:cBhvr>
                                      <p:to>
                                        <p:strVal val="visible"/>
                                      </p:to>
                                    </p:set>
                                  </p:childTnLst>
                                </p:cTn>
                              </p:par>
                              <p:par>
                                <p:cTn id="175" presetID="0" presetClass="path" presetSubtype="0" accel="50000" decel="50000" fill="hold" grpId="1" nodeType="withEffect">
                                  <p:stCondLst>
                                    <p:cond delay="0"/>
                                  </p:stCondLst>
                                  <p:childTnLst>
                                    <p:animMotion origin="layout" path="M 0 0 L 0.10176 0.10509 " pathEditMode="relative" ptsTypes="AA">
                                      <p:cBhvr>
                                        <p:cTn id="176" dur="1500" fill="hold"/>
                                        <p:tgtEl>
                                          <p:spTgt spid="73"/>
                                        </p:tgtEl>
                                        <p:attrNameLst>
                                          <p:attrName>ppt_x</p:attrName>
                                          <p:attrName>ppt_y</p:attrName>
                                        </p:attrNameLst>
                                      </p:cBhvr>
                                    </p:animMotion>
                                  </p:childTnLst>
                                </p:cTn>
                              </p:par>
                              <p:par>
                                <p:cTn id="177" presetID="1" presetClass="exit" presetSubtype="0" fill="hold" nodeType="withEffect">
                                  <p:stCondLst>
                                    <p:cond delay="0"/>
                                  </p:stCondLst>
                                  <p:childTnLst>
                                    <p:set>
                                      <p:cBhvr>
                                        <p:cTn id="178" dur="1" fill="hold">
                                          <p:stCondLst>
                                            <p:cond delay="0"/>
                                          </p:stCondLst>
                                        </p:cTn>
                                        <p:tgtEl>
                                          <p:spTgt spid="88"/>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1" nodeType="clickEffect">
                                  <p:stCondLst>
                                    <p:cond delay="0"/>
                                  </p:stCondLst>
                                  <p:childTnLst>
                                    <p:set>
                                      <p:cBhvr>
                                        <p:cTn id="182" dur="1" fill="hold">
                                          <p:stCondLst>
                                            <p:cond delay="0"/>
                                          </p:stCondLst>
                                        </p:cTn>
                                        <p:tgtEl>
                                          <p:spTgt spid="66"/>
                                        </p:tgtEl>
                                        <p:attrNameLst>
                                          <p:attrName>style.visibility</p:attrName>
                                        </p:attrNameLst>
                                      </p:cBhvr>
                                      <p:to>
                                        <p:strVal val="hidden"/>
                                      </p:to>
                                    </p:set>
                                  </p:childTnLst>
                                </p:cTn>
                              </p:par>
                              <p:par>
                                <p:cTn id="183" presetID="1" presetClass="entr" presetSubtype="0" fill="hold" grpId="2" nodeType="withEffect">
                                  <p:stCondLst>
                                    <p:cond delay="0"/>
                                  </p:stCondLst>
                                  <p:childTnLst>
                                    <p:set>
                                      <p:cBhvr>
                                        <p:cTn id="184" dur="1" fill="hold">
                                          <p:stCondLst>
                                            <p:cond delay="0"/>
                                          </p:stCondLst>
                                        </p:cTn>
                                        <p:tgtEl>
                                          <p:spTgt spid="86"/>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96"/>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98"/>
                                        </p:tgtEl>
                                        <p:attrNameLst>
                                          <p:attrName>style.visibility</p:attrName>
                                        </p:attrNameLst>
                                      </p:cBhvr>
                                      <p:to>
                                        <p:strVal val="visible"/>
                                      </p:to>
                                    </p:set>
                                  </p:childTnLst>
                                </p:cTn>
                              </p:par>
                              <p:par>
                                <p:cTn id="189" presetID="1" presetClass="exit" presetSubtype="0" fill="hold" nodeType="withEffect">
                                  <p:stCondLst>
                                    <p:cond delay="0"/>
                                  </p:stCondLst>
                                  <p:childTnLst>
                                    <p:set>
                                      <p:cBhvr>
                                        <p:cTn id="190" dur="1" fill="hold">
                                          <p:stCondLst>
                                            <p:cond delay="0"/>
                                          </p:stCondLst>
                                        </p:cTn>
                                        <p:tgtEl>
                                          <p:spTgt spid="65"/>
                                        </p:tgtEl>
                                        <p:attrNameLst>
                                          <p:attrName>style.visibility</p:attrName>
                                        </p:attrNameLst>
                                      </p:cBhvr>
                                      <p:to>
                                        <p:strVal val="hidden"/>
                                      </p:to>
                                    </p:set>
                                  </p:childTnLst>
                                </p:cTn>
                              </p:par>
                              <p:par>
                                <p:cTn id="191" presetID="1" presetClass="emph" presetSubtype="2" fill="hold" nodeType="withEffect">
                                  <p:stCondLst>
                                    <p:cond delay="0"/>
                                  </p:stCondLst>
                                  <p:childTnLst>
                                    <p:animClr clrSpc="rgb" dir="cw">
                                      <p:cBhvr>
                                        <p:cTn id="192" dur="500" fill="hold"/>
                                        <p:tgtEl>
                                          <p:spTgt spid="11"/>
                                        </p:tgtEl>
                                        <p:attrNameLst>
                                          <p:attrName>fillcolor</p:attrName>
                                        </p:attrNameLst>
                                      </p:cBhvr>
                                      <p:to>
                                        <a:srgbClr val="00FF00"/>
                                      </p:to>
                                    </p:animClr>
                                    <p:set>
                                      <p:cBhvr>
                                        <p:cTn id="193" dur="500" fill="hold"/>
                                        <p:tgtEl>
                                          <p:spTgt spid="11"/>
                                        </p:tgtEl>
                                        <p:attrNameLst>
                                          <p:attrName>fill.type</p:attrName>
                                        </p:attrNameLst>
                                      </p:cBhvr>
                                      <p:to>
                                        <p:strVal val="solid"/>
                                      </p:to>
                                    </p:set>
                                    <p:set>
                                      <p:cBhvr>
                                        <p:cTn id="194" dur="500" fill="hold"/>
                                        <p:tgtEl>
                                          <p:spTgt spid="11"/>
                                        </p:tgtEl>
                                        <p:attrNameLst>
                                          <p:attrName>fill.on</p:attrName>
                                        </p:attrNameLst>
                                      </p:cBhvr>
                                      <p:to>
                                        <p:strVal val="true"/>
                                      </p:to>
                                    </p:set>
                                  </p:childTnLst>
                                </p:cTn>
                              </p:par>
                              <p:par>
                                <p:cTn id="195" presetID="0" presetClass="path" presetSubtype="0" accel="50000" decel="50000" fill="hold" grpId="2" nodeType="withEffect">
                                  <p:stCondLst>
                                    <p:cond delay="0"/>
                                  </p:stCondLst>
                                  <p:childTnLst>
                                    <p:animMotion origin="layout" path="M 0.10168 0.10521 L 0.15981 0.17827 " pathEditMode="relative" rAng="0" ptsTypes="AA">
                                      <p:cBhvr>
                                        <p:cTn id="196" dur="1500" fill="hold"/>
                                        <p:tgtEl>
                                          <p:spTgt spid="73"/>
                                        </p:tgtEl>
                                        <p:attrNameLst>
                                          <p:attrName>ppt_x</p:attrName>
                                          <p:attrName>ppt_y</p:attrName>
                                        </p:attrNameLst>
                                      </p:cBhvr>
                                      <p:rCtr x="29" y="37"/>
                                    </p:animMotion>
                                  </p:childTnLst>
                                </p:cTn>
                              </p:par>
                            </p:childTnLst>
                          </p:cTn>
                        </p:par>
                      </p:childTnLst>
                    </p:cTn>
                  </p:par>
                  <p:par>
                    <p:cTn id="197" fill="hold">
                      <p:stCondLst>
                        <p:cond delay="indefinite"/>
                      </p:stCondLst>
                      <p:childTnLst>
                        <p:par>
                          <p:cTn id="198" fill="hold">
                            <p:stCondLst>
                              <p:cond delay="0"/>
                            </p:stCondLst>
                            <p:childTnLst>
                              <p:par>
                                <p:cTn id="199" presetID="1" presetClass="emph" presetSubtype="2" fill="hold" nodeType="clickEffect">
                                  <p:stCondLst>
                                    <p:cond delay="0"/>
                                  </p:stCondLst>
                                  <p:childTnLst>
                                    <p:animClr clrSpc="rgb">
                                      <p:cBhvr>
                                        <p:cTn id="200" dur="500" fill="hold"/>
                                        <p:tgtEl>
                                          <p:spTgt spid="74"/>
                                        </p:tgtEl>
                                        <p:attrNameLst>
                                          <p:attrName>fillcolor</p:attrName>
                                        </p:attrNameLst>
                                      </p:cBhvr>
                                      <p:to>
                                        <a:srgbClr val="3737FF"/>
                                      </p:to>
                                    </p:animClr>
                                    <p:set>
                                      <p:cBhvr>
                                        <p:cTn id="201" dur="500" fill="hold"/>
                                        <p:tgtEl>
                                          <p:spTgt spid="74"/>
                                        </p:tgtEl>
                                        <p:attrNameLst>
                                          <p:attrName>fill.type</p:attrName>
                                        </p:attrNameLst>
                                      </p:cBhvr>
                                      <p:to>
                                        <p:strVal val="solid"/>
                                      </p:to>
                                    </p:set>
                                    <p:set>
                                      <p:cBhvr>
                                        <p:cTn id="202" dur="500" fill="hold"/>
                                        <p:tgtEl>
                                          <p:spTgt spid="74"/>
                                        </p:tgtEl>
                                        <p:attrNameLst>
                                          <p:attrName>fill.on</p:attrName>
                                        </p:attrNameLst>
                                      </p:cBhvr>
                                      <p:to>
                                        <p:strVal val="true"/>
                                      </p:to>
                                    </p:set>
                                  </p:childTnLst>
                                </p:cTn>
                              </p:par>
                              <p:par>
                                <p:cTn id="203" presetID="1" presetClass="entr" presetSubtype="0" fill="hold" nodeType="withEffect">
                                  <p:stCondLst>
                                    <p:cond delay="0"/>
                                  </p:stCondLst>
                                  <p:childTnLst>
                                    <p:set>
                                      <p:cBhvr>
                                        <p:cTn id="204" dur="1" fill="hold">
                                          <p:stCondLst>
                                            <p:cond delay="0"/>
                                          </p:stCondLst>
                                        </p:cTn>
                                        <p:tgtEl>
                                          <p:spTgt spid="80"/>
                                        </p:tgtEl>
                                        <p:attrNameLst>
                                          <p:attrName>style.visibility</p:attrName>
                                        </p:attrNameLst>
                                      </p:cBhvr>
                                      <p:to>
                                        <p:strVal val="visible"/>
                                      </p:to>
                                    </p:set>
                                  </p:childTnLst>
                                </p:cTn>
                              </p:par>
                              <p:par>
                                <p:cTn id="205" presetID="1" presetClass="entr" presetSubtype="0" fill="hold" nodeType="withEffect">
                                  <p:stCondLst>
                                    <p:cond delay="0"/>
                                  </p:stCondLst>
                                  <p:childTnLst>
                                    <p:set>
                                      <p:cBhvr>
                                        <p:cTn id="206" dur="1" fill="hold">
                                          <p:stCondLst>
                                            <p:cond delay="0"/>
                                          </p:stCondLst>
                                        </p:cTn>
                                        <p:tgtEl>
                                          <p:spTgt spid="81"/>
                                        </p:tgtEl>
                                        <p:attrNameLst>
                                          <p:attrName>style.visibility</p:attrName>
                                        </p:attrNameLst>
                                      </p:cBhvr>
                                      <p:to>
                                        <p:strVal val="visible"/>
                                      </p:to>
                                    </p:set>
                                  </p:childTnLst>
                                </p:cTn>
                              </p:par>
                              <p:par>
                                <p:cTn id="207" presetID="1" presetClass="entr" presetSubtype="0" fill="hold" grpId="2" nodeType="withEffect">
                                  <p:stCondLst>
                                    <p:cond delay="0"/>
                                  </p:stCondLst>
                                  <p:childTnLst>
                                    <p:set>
                                      <p:cBhvr>
                                        <p:cTn id="208" dur="1" fill="hold">
                                          <p:stCondLst>
                                            <p:cond delay="0"/>
                                          </p:stCondLst>
                                        </p:cTn>
                                        <p:tgtEl>
                                          <p:spTgt spid="66"/>
                                        </p:tgtEl>
                                        <p:attrNameLst>
                                          <p:attrName>style.visibility</p:attrName>
                                        </p:attrNameLst>
                                      </p:cBhvr>
                                      <p:to>
                                        <p:strVal val="visible"/>
                                      </p:to>
                                    </p:set>
                                  </p:childTnLst>
                                </p:cTn>
                              </p:par>
                              <p:par>
                                <p:cTn id="209" presetID="1" presetClass="exit" presetSubtype="0" fill="hold" grpId="3" nodeType="withEffect">
                                  <p:stCondLst>
                                    <p:cond delay="0"/>
                                  </p:stCondLst>
                                  <p:childTnLst>
                                    <p:set>
                                      <p:cBhvr>
                                        <p:cTn id="210" dur="1" fill="hold">
                                          <p:stCondLst>
                                            <p:cond delay="0"/>
                                          </p:stCondLst>
                                        </p:cTn>
                                        <p:tgtEl>
                                          <p:spTgt spid="73"/>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85"/>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nodeType="clickEffect">
                                  <p:stCondLst>
                                    <p:cond delay="0"/>
                                  </p:stCondLst>
                                  <p:childTnLst>
                                    <p:set>
                                      <p:cBhvr>
                                        <p:cTn id="222" dur="1" fill="hold">
                                          <p:stCondLst>
                                            <p:cond delay="0"/>
                                          </p:stCondLst>
                                        </p:cTn>
                                        <p:tgtEl>
                                          <p:spTgt spid="89"/>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92"/>
                                        </p:tgtEl>
                                        <p:attrNameLst>
                                          <p:attrName>style.visibility</p:attrName>
                                        </p:attrNameLst>
                                      </p:cBhvr>
                                      <p:to>
                                        <p:strVal val="visible"/>
                                      </p:to>
                                    </p:set>
                                  </p:childTnLst>
                                </p:cTn>
                              </p:par>
                            </p:childTnLst>
                          </p:cTn>
                        </p:par>
                      </p:childTnLst>
                    </p:cTn>
                  </p:par>
                  <p:par>
                    <p:cTn id="225" fill="hold">
                      <p:stCondLst>
                        <p:cond delay="indefinite"/>
                      </p:stCondLst>
                      <p:childTnLst>
                        <p:par>
                          <p:cTn id="226" fill="hold">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90"/>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0" presetClass="entr" presetSubtype="0" fill="hold" grpId="1" nodeType="clickEffect">
                                  <p:stCondLst>
                                    <p:cond delay="0"/>
                                  </p:stCondLst>
                                  <p:childTnLst>
                                    <p:set>
                                      <p:cBhvr>
                                        <p:cTn id="232" dur="1" fill="hold">
                                          <p:stCondLst>
                                            <p:cond delay="0"/>
                                          </p:stCondLst>
                                        </p:cTn>
                                        <p:tgtEl>
                                          <p:spTgt spid="83"/>
                                        </p:tgtEl>
                                        <p:attrNameLst>
                                          <p:attrName>style.visibility</p:attrName>
                                        </p:attrNameLst>
                                      </p:cBhvr>
                                      <p:to>
                                        <p:strVal val="visible"/>
                                      </p:to>
                                    </p:set>
                                    <p:animEffect transition="in" filter="fade">
                                      <p:cBhvr>
                                        <p:cTn id="233" dur="2000"/>
                                        <p:tgtEl>
                                          <p:spTgt spid="83"/>
                                        </p:tgtEl>
                                      </p:cBhvr>
                                    </p:animEffect>
                                  </p:childTnLst>
                                </p:cTn>
                              </p:par>
                              <p:par>
                                <p:cTn id="234" presetID="10" presetClass="entr" presetSubtype="0" fill="hold" grpId="1" nodeType="withEffect">
                                  <p:stCondLst>
                                    <p:cond delay="0"/>
                                  </p:stCondLst>
                                  <p:childTnLst>
                                    <p:set>
                                      <p:cBhvr>
                                        <p:cTn id="235" dur="1" fill="hold">
                                          <p:stCondLst>
                                            <p:cond delay="0"/>
                                          </p:stCondLst>
                                        </p:cTn>
                                        <p:tgtEl>
                                          <p:spTgt spid="91"/>
                                        </p:tgtEl>
                                        <p:attrNameLst>
                                          <p:attrName>style.visibility</p:attrName>
                                        </p:attrNameLst>
                                      </p:cBhvr>
                                      <p:to>
                                        <p:strVal val="visible"/>
                                      </p:to>
                                    </p:set>
                                    <p:animEffect transition="in" filter="fade">
                                      <p:cBhvr>
                                        <p:cTn id="236" dur="2000"/>
                                        <p:tgtEl>
                                          <p:spTgt spid="91"/>
                                        </p:tgtEl>
                                      </p:cBhvr>
                                    </p:animEffect>
                                  </p:childTnLst>
                                </p:cTn>
                              </p:par>
                            </p:childTnLst>
                          </p:cTn>
                        </p:par>
                      </p:childTnLst>
                    </p:cTn>
                  </p:par>
                  <p:par>
                    <p:cTn id="237" fill="hold">
                      <p:stCondLst>
                        <p:cond delay="indefinite"/>
                      </p:stCondLst>
                      <p:childTnLst>
                        <p:par>
                          <p:cTn id="238" fill="hold">
                            <p:stCondLst>
                              <p:cond delay="0"/>
                            </p:stCondLst>
                            <p:childTnLst>
                              <p:par>
                                <p:cTn id="239" presetID="1" presetClass="entr" presetSubtype="0" fill="hold" grpId="0" nodeType="clickEffect">
                                  <p:stCondLst>
                                    <p:cond delay="0"/>
                                  </p:stCondLst>
                                  <p:childTnLst>
                                    <p:set>
                                      <p:cBhvr>
                                        <p:cTn id="24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1" animBg="1"/>
      <p:bldP spid="90" grpId="0" animBg="1"/>
      <p:bldP spid="69" grpId="1" animBg="1"/>
      <p:bldP spid="69" grpId="2" animBg="1"/>
      <p:bldP spid="69" grpId="3" animBg="1"/>
      <p:bldP spid="39" grpId="0" animBg="1"/>
      <p:bldP spid="75" grpId="0" animBg="1"/>
      <p:bldP spid="75" grpId="1" animBg="1"/>
      <p:bldP spid="86" grpId="0" animBg="1"/>
      <p:bldP spid="86" grpId="1" animBg="1"/>
      <p:bldP spid="86" grpId="2" animBg="1"/>
      <p:bldP spid="86" grpId="3" animBg="1"/>
      <p:bldP spid="36" grpId="0" animBg="1"/>
      <p:bldP spid="36" grpId="1" animBg="1"/>
      <p:bldP spid="47" grpId="0" animBg="1"/>
      <p:bldP spid="47" grpId="1" animBg="1"/>
      <p:bldP spid="59" grpId="0" animBg="1"/>
      <p:bldP spid="59" grpId="1" animBg="1"/>
      <p:bldP spid="66" grpId="0" animBg="1"/>
      <p:bldP spid="66" grpId="1" animBg="1"/>
      <p:bldP spid="66" grpId="2" animBg="1"/>
      <p:bldP spid="66" grpId="3" animBg="1"/>
      <p:bldP spid="29" grpId="0"/>
      <p:bldP spid="94" grpId="0"/>
      <p:bldP spid="3" grpId="0"/>
      <p:bldP spid="73" grpId="0" animBg="1"/>
      <p:bldP spid="73" grpId="1" animBg="1"/>
      <p:bldP spid="73" grpId="2" animBg="1"/>
      <p:bldP spid="73" grpId="3" animBg="1"/>
      <p:bldP spid="85" grpId="0"/>
      <p:bldP spid="91" grpId="1" animBg="1"/>
      <p:bldP spid="92" grpId="0"/>
      <p:bldP spid="68"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sosceles Triangle 20"/>
          <p:cNvSpPr/>
          <p:nvPr/>
        </p:nvSpPr>
        <p:spPr bwMode="auto">
          <a:xfrm>
            <a:off x="2102364" y="1556792"/>
            <a:ext cx="5724636" cy="1944216"/>
          </a:xfrm>
          <a:prstGeom prst="triangle">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8" name="Group 7"/>
          <p:cNvGrpSpPr/>
          <p:nvPr/>
        </p:nvGrpSpPr>
        <p:grpSpPr>
          <a:xfrm>
            <a:off x="3169784" y="2616198"/>
            <a:ext cx="3181052" cy="740794"/>
            <a:chOff x="2852068" y="2616198"/>
            <a:chExt cx="3181052" cy="740794"/>
          </a:xfrm>
          <a:solidFill>
            <a:schemeClr val="bg1">
              <a:lumMod val="75000"/>
            </a:schemeClr>
          </a:solidFill>
        </p:grpSpPr>
        <p:sp>
          <p:nvSpPr>
            <p:cNvPr id="139" name="Isosceles Triangle 138"/>
            <p:cNvSpPr/>
            <p:nvPr/>
          </p:nvSpPr>
          <p:spPr>
            <a:xfrm>
              <a:off x="5781091" y="2897345"/>
              <a:ext cx="252029" cy="459647"/>
            </a:xfrm>
            <a:prstGeom prst="triangle">
              <a:avLst/>
            </a:prstGeom>
            <a:grpFill/>
            <a:ln w="25400">
              <a:solidFill>
                <a:schemeClr val="bg1">
                  <a:lumMod val="75000"/>
                </a:schemeClr>
              </a:solidFill>
            </a:ln>
          </p:spPr>
          <p:txBody>
            <a:bodyPr rtlCol="0" anchor="ctr"/>
            <a:lstStyle/>
            <a:p>
              <a:pPr algn="ctr"/>
              <a:endParaRPr lang="en-US"/>
            </a:p>
          </p:txBody>
        </p:sp>
        <p:sp>
          <p:nvSpPr>
            <p:cNvPr id="138" name="Isosceles Triangle 137"/>
            <p:cNvSpPr/>
            <p:nvPr/>
          </p:nvSpPr>
          <p:spPr>
            <a:xfrm>
              <a:off x="5332800" y="2730500"/>
              <a:ext cx="301238" cy="538956"/>
            </a:xfrm>
            <a:prstGeom prst="triangle">
              <a:avLst/>
            </a:prstGeom>
            <a:grpFill/>
            <a:ln w="25400">
              <a:solidFill>
                <a:schemeClr val="bg1">
                  <a:lumMod val="75000"/>
                </a:schemeClr>
              </a:solidFill>
            </a:ln>
          </p:spPr>
          <p:txBody>
            <a:bodyPr rtlCol="0" anchor="ctr"/>
            <a:lstStyle/>
            <a:p>
              <a:pPr algn="ctr"/>
              <a:endParaRPr lang="en-US"/>
            </a:p>
          </p:txBody>
        </p:sp>
        <p:sp>
          <p:nvSpPr>
            <p:cNvPr id="137" name="Isosceles Triangle 136"/>
            <p:cNvSpPr/>
            <p:nvPr/>
          </p:nvSpPr>
          <p:spPr>
            <a:xfrm>
              <a:off x="4807867" y="2616198"/>
              <a:ext cx="327166" cy="567184"/>
            </a:xfrm>
            <a:prstGeom prst="triangle">
              <a:avLst/>
            </a:prstGeom>
            <a:grpFill/>
            <a:ln w="25400">
              <a:solidFill>
                <a:schemeClr val="bg1">
                  <a:lumMod val="75000"/>
                </a:schemeClr>
              </a:solidFill>
            </a:ln>
          </p:spPr>
          <p:txBody>
            <a:bodyPr rtlCol="0" anchor="ctr"/>
            <a:lstStyle/>
            <a:p>
              <a:pPr algn="ctr"/>
              <a:endParaRPr lang="en-US"/>
            </a:p>
          </p:txBody>
        </p:sp>
        <p:sp>
          <p:nvSpPr>
            <p:cNvPr id="136" name="Isosceles Triangle 135"/>
            <p:cNvSpPr/>
            <p:nvPr/>
          </p:nvSpPr>
          <p:spPr>
            <a:xfrm>
              <a:off x="2852068" y="3048000"/>
              <a:ext cx="300732" cy="272988"/>
            </a:xfrm>
            <a:prstGeom prst="triangle">
              <a:avLst/>
            </a:prstGeom>
            <a:grpFill/>
            <a:ln w="25400">
              <a:solidFill>
                <a:schemeClr val="bg1">
                  <a:lumMod val="75000"/>
                </a:schemeClr>
              </a:solidFill>
            </a:ln>
          </p:spPr>
          <p:txBody>
            <a:bodyPr rtlCol="0" anchor="ctr"/>
            <a:lstStyle/>
            <a:p>
              <a:pPr algn="ctr"/>
              <a:endParaRPr lang="en-US"/>
            </a:p>
          </p:txBody>
        </p:sp>
        <p:sp>
          <p:nvSpPr>
            <p:cNvPr id="134" name="Isosceles Triangle 133"/>
            <p:cNvSpPr/>
            <p:nvPr/>
          </p:nvSpPr>
          <p:spPr>
            <a:xfrm>
              <a:off x="4066877" y="2651730"/>
              <a:ext cx="424391" cy="442412"/>
            </a:xfrm>
            <a:prstGeom prst="triangle">
              <a:avLst>
                <a:gd name="adj" fmla="val 52105"/>
              </a:avLst>
            </a:prstGeom>
            <a:grpFill/>
            <a:ln w="25400">
              <a:solidFill>
                <a:schemeClr val="bg1">
                  <a:lumMod val="75000"/>
                </a:schemeClr>
              </a:solidFill>
            </a:ln>
          </p:spPr>
          <p:txBody>
            <a:bodyPr rtlCol="0" anchor="ctr"/>
            <a:lstStyle/>
            <a:p>
              <a:pPr algn="ctr"/>
              <a:endParaRPr lang="en-US"/>
            </a:p>
          </p:txBody>
        </p:sp>
        <p:sp>
          <p:nvSpPr>
            <p:cNvPr id="7" name="Isosceles Triangle 6"/>
            <p:cNvSpPr/>
            <p:nvPr/>
          </p:nvSpPr>
          <p:spPr>
            <a:xfrm>
              <a:off x="3390900" y="2793708"/>
              <a:ext cx="355600" cy="410923"/>
            </a:xfrm>
            <a:prstGeom prst="triangle">
              <a:avLst/>
            </a:prstGeom>
            <a:grpFill/>
            <a:ln w="25400">
              <a:solidFill>
                <a:schemeClr val="bg1">
                  <a:lumMod val="75000"/>
                </a:schemeClr>
              </a:solidFill>
            </a:ln>
          </p:spPr>
          <p:txBody>
            <a:bodyPr rtlCol="0" anchor="ctr"/>
            <a:lstStyle/>
            <a:p>
              <a:pPr algn="ctr"/>
              <a:endParaRPr lang="en-US"/>
            </a:p>
          </p:txBody>
        </p:sp>
      </p:grpSp>
      <p:sp>
        <p:nvSpPr>
          <p:cNvPr id="124" name="Rectangle 123"/>
          <p:cNvSpPr/>
          <p:nvPr/>
        </p:nvSpPr>
        <p:spPr bwMode="auto">
          <a:xfrm>
            <a:off x="3035516" y="3501008"/>
            <a:ext cx="3421236" cy="1296144"/>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3" name="Rectangle 122"/>
          <p:cNvSpPr/>
          <p:nvPr/>
        </p:nvSpPr>
        <p:spPr bwMode="auto">
          <a:xfrm>
            <a:off x="3035516" y="3513708"/>
            <a:ext cx="3421236" cy="207429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 name="Title 1"/>
          <p:cNvSpPr>
            <a:spLocks noGrp="1"/>
          </p:cNvSpPr>
          <p:nvPr>
            <p:ph type="title"/>
          </p:nvPr>
        </p:nvSpPr>
        <p:spPr>
          <a:xfrm>
            <a:off x="488950" y="333375"/>
            <a:ext cx="8208466" cy="706438"/>
          </a:xfrm>
        </p:spPr>
        <p:txBody>
          <a:bodyPr/>
          <a:lstStyle/>
          <a:p>
            <a:r>
              <a:rPr lang="en-US" dirty="0" smtClean="0">
                <a:solidFill>
                  <a:srgbClr val="C00000"/>
                </a:solidFill>
              </a:rPr>
              <a:t>3-Sided Reporting Queries</a:t>
            </a:r>
            <a:endParaRPr lang="en-US" dirty="0">
              <a:solidFill>
                <a:srgbClr val="C00000"/>
              </a:solidFill>
            </a:endParaRPr>
          </a:p>
        </p:txBody>
      </p:sp>
      <p:cxnSp>
        <p:nvCxnSpPr>
          <p:cNvPr id="22" name="Curved Connector 21"/>
          <p:cNvCxnSpPr>
            <a:stCxn id="21" idx="0"/>
          </p:cNvCxnSpPr>
          <p:nvPr/>
        </p:nvCxnSpPr>
        <p:spPr bwMode="auto">
          <a:xfrm rot="16200000" flipH="1">
            <a:off x="4739657" y="1781817"/>
            <a:ext cx="1944216" cy="1494166"/>
          </a:xfrm>
          <a:prstGeom prst="curvedConnector3">
            <a:avLst>
              <a:gd name="adj1" fmla="val 35274"/>
            </a:avLst>
          </a:prstGeom>
          <a:noFill/>
          <a:ln w="38100" cap="flat" cmpd="sng" algn="ctr">
            <a:solidFill>
              <a:schemeClr val="tx1"/>
            </a:solidFill>
            <a:prstDash val="solid"/>
            <a:round/>
            <a:headEnd type="none" w="med" len="med"/>
            <a:tailEnd type="none" w="med" len="med"/>
          </a:ln>
          <a:effectLst/>
        </p:spPr>
      </p:cxnSp>
      <p:cxnSp>
        <p:nvCxnSpPr>
          <p:cNvPr id="23" name="Curved Connector 22"/>
          <p:cNvCxnSpPr>
            <a:stCxn id="21" idx="0"/>
          </p:cNvCxnSpPr>
          <p:nvPr/>
        </p:nvCxnSpPr>
        <p:spPr bwMode="auto">
          <a:xfrm rot="16200000" flipH="1" flipV="1">
            <a:off x="3029467" y="1565793"/>
            <a:ext cx="1944216" cy="1926214"/>
          </a:xfrm>
          <a:prstGeom prst="curvedConnector3">
            <a:avLst>
              <a:gd name="adj1" fmla="val 45725"/>
            </a:avLst>
          </a:prstGeom>
          <a:noFill/>
          <a:ln w="38100" cap="flat" cmpd="sng" algn="ctr">
            <a:solidFill>
              <a:schemeClr val="tx1"/>
            </a:solidFill>
            <a:prstDash val="solid"/>
            <a:round/>
            <a:headEnd type="none" w="med" len="med"/>
            <a:tailEnd type="none" w="med" len="med"/>
          </a:ln>
          <a:effectLst/>
        </p:spPr>
      </p:cxnSp>
      <p:grpSp>
        <p:nvGrpSpPr>
          <p:cNvPr id="9" name="Group 49"/>
          <p:cNvGrpSpPr/>
          <p:nvPr/>
        </p:nvGrpSpPr>
        <p:grpSpPr>
          <a:xfrm>
            <a:off x="3038468" y="2204864"/>
            <a:ext cx="3384376" cy="1296144"/>
            <a:chOff x="2720752" y="2204864"/>
            <a:chExt cx="3384376" cy="1296144"/>
          </a:xfrm>
        </p:grpSpPr>
        <p:sp>
          <p:nvSpPr>
            <p:cNvPr id="24" name="Isosceles Triangle 23"/>
            <p:cNvSpPr/>
            <p:nvPr/>
          </p:nvSpPr>
          <p:spPr bwMode="auto">
            <a:xfrm>
              <a:off x="2720752" y="3019118"/>
              <a:ext cx="540060" cy="481890"/>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Isosceles Triangle 24"/>
            <p:cNvSpPr/>
            <p:nvPr/>
          </p:nvSpPr>
          <p:spPr bwMode="auto">
            <a:xfrm>
              <a:off x="3260812" y="2748408"/>
              <a:ext cx="612068" cy="752600"/>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Isosceles Triangle 25"/>
            <p:cNvSpPr/>
            <p:nvPr/>
          </p:nvSpPr>
          <p:spPr bwMode="auto">
            <a:xfrm>
              <a:off x="3872880" y="2636912"/>
              <a:ext cx="828092" cy="864096"/>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Isosceles Triangle 26"/>
            <p:cNvSpPr/>
            <p:nvPr/>
          </p:nvSpPr>
          <p:spPr bwMode="auto">
            <a:xfrm>
              <a:off x="5241032" y="2692660"/>
              <a:ext cx="468052" cy="808348"/>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Isosceles Triangle 27"/>
            <p:cNvSpPr/>
            <p:nvPr/>
          </p:nvSpPr>
          <p:spPr bwMode="auto">
            <a:xfrm>
              <a:off x="4700972" y="2567226"/>
              <a:ext cx="540060" cy="933781"/>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Isosceles Triangle 28"/>
            <p:cNvSpPr/>
            <p:nvPr/>
          </p:nvSpPr>
          <p:spPr bwMode="auto">
            <a:xfrm>
              <a:off x="5709084" y="2873842"/>
              <a:ext cx="396044" cy="627166"/>
            </a:xfrm>
            <a:prstGeom prst="triangl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30" name="Straight Connector 29"/>
            <p:cNvCxnSpPr>
              <a:stCxn id="28" idx="0"/>
            </p:cNvCxnSpPr>
            <p:nvPr/>
          </p:nvCxnSpPr>
          <p:spPr bwMode="auto">
            <a:xfrm flipV="1">
              <a:off x="4971002" y="2204864"/>
              <a:ext cx="126014" cy="362362"/>
            </a:xfrm>
            <a:prstGeom prst="line">
              <a:avLst/>
            </a:prstGeom>
            <a:noFill/>
            <a:ln w="25400" cap="flat" cmpd="sng" algn="ctr">
              <a:solidFill>
                <a:schemeClr val="tx1"/>
              </a:solidFill>
              <a:prstDash val="solid"/>
              <a:round/>
              <a:headEnd type="none" w="med" len="med"/>
              <a:tailEnd type="none" w="med" len="med"/>
            </a:ln>
            <a:effectLst/>
          </p:spPr>
        </p:cxnSp>
        <p:cxnSp>
          <p:nvCxnSpPr>
            <p:cNvPr id="31" name="Straight Connector 30"/>
            <p:cNvCxnSpPr>
              <a:stCxn id="27" idx="0"/>
            </p:cNvCxnSpPr>
            <p:nvPr/>
          </p:nvCxnSpPr>
          <p:spPr bwMode="auto">
            <a:xfrm flipV="1">
              <a:off x="5475058" y="2276872"/>
              <a:ext cx="54006" cy="415788"/>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29" idx="0"/>
            </p:cNvCxnSpPr>
            <p:nvPr/>
          </p:nvCxnSpPr>
          <p:spPr bwMode="auto">
            <a:xfrm flipH="1" flipV="1">
              <a:off x="5889104" y="2636912"/>
              <a:ext cx="18002" cy="236930"/>
            </a:xfrm>
            <a:prstGeom prst="line">
              <a:avLst/>
            </a:prstGeom>
            <a:noFill/>
            <a:ln w="25400" cap="flat" cmpd="sng" algn="ctr">
              <a:solidFill>
                <a:schemeClr val="tx1"/>
              </a:solidFill>
              <a:prstDash val="solid"/>
              <a:round/>
              <a:headEnd type="none" w="med" len="med"/>
              <a:tailEnd type="none" w="med" len="med"/>
            </a:ln>
            <a:effectLst/>
          </p:spPr>
        </p:cxnSp>
        <p:cxnSp>
          <p:nvCxnSpPr>
            <p:cNvPr id="33" name="Straight Connector 32"/>
            <p:cNvCxnSpPr>
              <a:endCxn id="26" idx="0"/>
            </p:cNvCxnSpPr>
            <p:nvPr/>
          </p:nvCxnSpPr>
          <p:spPr bwMode="auto">
            <a:xfrm>
              <a:off x="4160912" y="2348880"/>
              <a:ext cx="126014" cy="288032"/>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endCxn id="25" idx="0"/>
            </p:cNvCxnSpPr>
            <p:nvPr/>
          </p:nvCxnSpPr>
          <p:spPr bwMode="auto">
            <a:xfrm>
              <a:off x="3512840" y="2492896"/>
              <a:ext cx="54006" cy="255512"/>
            </a:xfrm>
            <a:prstGeom prst="line">
              <a:avLst/>
            </a:prstGeom>
            <a:noFill/>
            <a:ln w="25400" cap="flat" cmpd="sng" algn="ctr">
              <a:solidFill>
                <a:schemeClr val="tx1"/>
              </a:solidFill>
              <a:prstDash val="solid"/>
              <a:round/>
              <a:headEnd type="none" w="med" len="med"/>
              <a:tailEnd type="none" w="med" len="med"/>
            </a:ln>
            <a:effectLst/>
          </p:spPr>
        </p:cxnSp>
        <p:cxnSp>
          <p:nvCxnSpPr>
            <p:cNvPr id="35" name="Straight Connector 34"/>
            <p:cNvCxnSpPr>
              <a:endCxn id="24" idx="0"/>
            </p:cNvCxnSpPr>
            <p:nvPr/>
          </p:nvCxnSpPr>
          <p:spPr bwMode="auto">
            <a:xfrm>
              <a:off x="2936776" y="2852936"/>
              <a:ext cx="54006" cy="166182"/>
            </a:xfrm>
            <a:prstGeom prst="line">
              <a:avLst/>
            </a:prstGeom>
            <a:noFill/>
            <a:ln w="25400" cap="flat" cmpd="sng" algn="ctr">
              <a:solidFill>
                <a:schemeClr val="tx1"/>
              </a:solidFill>
              <a:prstDash val="solid"/>
              <a:round/>
              <a:headEnd type="none" w="med" len="med"/>
              <a:tailEnd type="none" w="med" len="med"/>
            </a:ln>
            <a:effectLst/>
          </p:spPr>
        </p:cxnSp>
      </p:grpSp>
      <p:cxnSp>
        <p:nvCxnSpPr>
          <p:cNvPr id="89" name="Straight Connector 88"/>
          <p:cNvCxnSpPr/>
          <p:nvPr/>
        </p:nvCxnSpPr>
        <p:spPr bwMode="auto">
          <a:xfrm>
            <a:off x="3038468" y="3501008"/>
            <a:ext cx="0" cy="2088232"/>
          </a:xfrm>
          <a:prstGeom prst="line">
            <a:avLst/>
          </a:prstGeom>
          <a:noFill/>
          <a:ln w="381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a:off x="6460944" y="3501008"/>
            <a:ext cx="0" cy="2088232"/>
          </a:xfrm>
          <a:prstGeom prst="line">
            <a:avLst/>
          </a:prstGeom>
          <a:noFill/>
          <a:ln w="38100"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358913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8" name="Straight Connector 97"/>
          <p:cNvCxnSpPr/>
          <p:nvPr/>
        </p:nvCxnSpPr>
        <p:spPr bwMode="auto">
          <a:xfrm>
            <a:off x="4190596"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99" name="Straight Connector 98"/>
          <p:cNvCxnSpPr/>
          <p:nvPr/>
        </p:nvCxnSpPr>
        <p:spPr bwMode="auto">
          <a:xfrm>
            <a:off x="5029292"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100" name="Straight Connector 99"/>
          <p:cNvCxnSpPr/>
          <p:nvPr/>
        </p:nvCxnSpPr>
        <p:spPr bwMode="auto">
          <a:xfrm>
            <a:off x="5558748" y="3501008"/>
            <a:ext cx="0" cy="2088232"/>
          </a:xfrm>
          <a:prstGeom prst="line">
            <a:avLst/>
          </a:prstGeom>
          <a:noFill/>
          <a:ln w="12700" cap="flat" cmpd="sng" algn="ctr">
            <a:solidFill>
              <a:schemeClr val="tx1"/>
            </a:solidFill>
            <a:prstDash val="dash"/>
            <a:round/>
            <a:headEnd type="none" w="med" len="med"/>
            <a:tailEnd type="none" w="med" len="med"/>
          </a:ln>
          <a:effectLst/>
        </p:spPr>
      </p:cxnSp>
      <p:cxnSp>
        <p:nvCxnSpPr>
          <p:cNvPr id="101" name="Straight Connector 100"/>
          <p:cNvCxnSpPr/>
          <p:nvPr/>
        </p:nvCxnSpPr>
        <p:spPr bwMode="auto">
          <a:xfrm>
            <a:off x="6028648" y="3513708"/>
            <a:ext cx="0" cy="2088232"/>
          </a:xfrm>
          <a:prstGeom prst="line">
            <a:avLst/>
          </a:prstGeom>
          <a:noFill/>
          <a:ln w="12700" cap="flat" cmpd="sng" algn="ctr">
            <a:solidFill>
              <a:schemeClr val="tx1"/>
            </a:solidFill>
            <a:prstDash val="dash"/>
            <a:round/>
            <a:headEnd type="none" w="med" len="med"/>
            <a:tailEnd type="none" w="med" len="med"/>
          </a:ln>
          <a:effectLst/>
        </p:spPr>
      </p:cxnSp>
      <p:sp>
        <p:nvSpPr>
          <p:cNvPr id="102" name="Oval 101"/>
          <p:cNvSpPr/>
          <p:nvPr/>
        </p:nvSpPr>
        <p:spPr bwMode="auto">
          <a:xfrm>
            <a:off x="3830556" y="4293096"/>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3" name="Oval 102"/>
          <p:cNvSpPr/>
          <p:nvPr/>
        </p:nvSpPr>
        <p:spPr bwMode="auto">
          <a:xfrm>
            <a:off x="2398780" y="401344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4" name="Oval 103"/>
          <p:cNvSpPr/>
          <p:nvPr/>
        </p:nvSpPr>
        <p:spPr bwMode="auto">
          <a:xfrm>
            <a:off x="3254492" y="4581128"/>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Oval 104"/>
          <p:cNvSpPr/>
          <p:nvPr/>
        </p:nvSpPr>
        <p:spPr bwMode="auto">
          <a:xfrm>
            <a:off x="3830556" y="5229200"/>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Oval 105"/>
          <p:cNvSpPr/>
          <p:nvPr/>
        </p:nvSpPr>
        <p:spPr bwMode="auto">
          <a:xfrm>
            <a:off x="2412100" y="4890864"/>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7" name="Oval 106"/>
          <p:cNvSpPr/>
          <p:nvPr/>
        </p:nvSpPr>
        <p:spPr bwMode="auto">
          <a:xfrm>
            <a:off x="4508716" y="4077072"/>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Oval 107"/>
          <p:cNvSpPr/>
          <p:nvPr/>
        </p:nvSpPr>
        <p:spPr bwMode="auto">
          <a:xfrm>
            <a:off x="4334612" y="4797152"/>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9" name="Oval 108"/>
          <p:cNvSpPr/>
          <p:nvPr/>
        </p:nvSpPr>
        <p:spPr bwMode="auto">
          <a:xfrm>
            <a:off x="4813516" y="4381872"/>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0" name="Oval 109"/>
          <p:cNvSpPr/>
          <p:nvPr/>
        </p:nvSpPr>
        <p:spPr bwMode="auto">
          <a:xfrm>
            <a:off x="5758004" y="4534272"/>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1" name="Oval 110"/>
          <p:cNvSpPr/>
          <p:nvPr/>
        </p:nvSpPr>
        <p:spPr bwMode="auto">
          <a:xfrm>
            <a:off x="5702764" y="5085184"/>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2" name="Oval 111"/>
          <p:cNvSpPr/>
          <p:nvPr/>
        </p:nvSpPr>
        <p:spPr bwMode="auto">
          <a:xfrm>
            <a:off x="5198708" y="5085184"/>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3" name="Oval 112"/>
          <p:cNvSpPr/>
          <p:nvPr/>
        </p:nvSpPr>
        <p:spPr bwMode="auto">
          <a:xfrm>
            <a:off x="5198708" y="4149080"/>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Oval 113"/>
          <p:cNvSpPr/>
          <p:nvPr/>
        </p:nvSpPr>
        <p:spPr bwMode="auto">
          <a:xfrm>
            <a:off x="6134812" y="4293096"/>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5" name="Oval 114"/>
          <p:cNvSpPr/>
          <p:nvPr/>
        </p:nvSpPr>
        <p:spPr bwMode="auto">
          <a:xfrm>
            <a:off x="6206820" y="4869160"/>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6" name="Oval 115"/>
          <p:cNvSpPr/>
          <p:nvPr/>
        </p:nvSpPr>
        <p:spPr bwMode="auto">
          <a:xfrm>
            <a:off x="6782884" y="5021560"/>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7" name="Oval 116"/>
          <p:cNvSpPr/>
          <p:nvPr/>
        </p:nvSpPr>
        <p:spPr bwMode="auto">
          <a:xfrm>
            <a:off x="6998908" y="443711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8" name="Oval 117"/>
          <p:cNvSpPr/>
          <p:nvPr/>
        </p:nvSpPr>
        <p:spPr bwMode="auto">
          <a:xfrm>
            <a:off x="7358948" y="393305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9" name="Oval 118"/>
          <p:cNvSpPr/>
          <p:nvPr/>
        </p:nvSpPr>
        <p:spPr bwMode="auto">
          <a:xfrm>
            <a:off x="3326500" y="3789040"/>
            <a:ext cx="144016" cy="144016"/>
          </a:xfrm>
          <a:prstGeom prst="ellipse">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0" name="Oval 119"/>
          <p:cNvSpPr/>
          <p:nvPr/>
        </p:nvSpPr>
        <p:spPr bwMode="auto">
          <a:xfrm>
            <a:off x="2678428" y="4365104"/>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22" name="Straight Connector 121"/>
          <p:cNvCxnSpPr/>
          <p:nvPr/>
        </p:nvCxnSpPr>
        <p:spPr bwMode="auto">
          <a:xfrm>
            <a:off x="1886340" y="4797152"/>
            <a:ext cx="6120680" cy="0"/>
          </a:xfrm>
          <a:prstGeom prst="line">
            <a:avLst/>
          </a:prstGeom>
          <a:noFill/>
          <a:ln w="25400" cap="flat" cmpd="sng" algn="ctr">
            <a:solidFill>
              <a:srgbClr val="FF0000"/>
            </a:solidFill>
            <a:prstDash val="dash"/>
            <a:round/>
            <a:headEnd type="none" w="med" len="med"/>
            <a:tailEnd type="none" w="med" len="med"/>
          </a:ln>
          <a:effectLst/>
        </p:spPr>
      </p:cxnSp>
      <p:grpSp>
        <p:nvGrpSpPr>
          <p:cNvPr id="11" name="Group 50"/>
          <p:cNvGrpSpPr/>
          <p:nvPr/>
        </p:nvGrpSpPr>
        <p:grpSpPr>
          <a:xfrm>
            <a:off x="3182484" y="2118246"/>
            <a:ext cx="3096346" cy="806698"/>
            <a:chOff x="2864768" y="2118246"/>
            <a:chExt cx="3096346" cy="806698"/>
          </a:xfrm>
        </p:grpSpPr>
        <p:sp>
          <p:nvSpPr>
            <p:cNvPr id="72" name="Flowchart: Connector 8"/>
            <p:cNvSpPr/>
            <p:nvPr/>
          </p:nvSpPr>
          <p:spPr bwMode="auto">
            <a:xfrm flipH="1">
              <a:off x="2864768" y="2780928"/>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4" name="Flowchart: Connector 8"/>
            <p:cNvSpPr/>
            <p:nvPr/>
          </p:nvSpPr>
          <p:spPr bwMode="auto">
            <a:xfrm flipH="1">
              <a:off x="3442988" y="2404120"/>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5" name="Flowchart: Connector 8"/>
            <p:cNvSpPr/>
            <p:nvPr/>
          </p:nvSpPr>
          <p:spPr bwMode="auto">
            <a:xfrm flipH="1">
              <a:off x="4074168" y="2232546"/>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7" name="Flowchart: Connector 8"/>
            <p:cNvSpPr/>
            <p:nvPr/>
          </p:nvSpPr>
          <p:spPr bwMode="auto">
            <a:xfrm flipH="1">
              <a:off x="5033454" y="2118246"/>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79" name="Flowchart: Connector 8"/>
            <p:cNvSpPr/>
            <p:nvPr/>
          </p:nvSpPr>
          <p:spPr bwMode="auto">
            <a:xfrm flipH="1">
              <a:off x="5457056" y="220486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81" name="Flowchart: Connector 8"/>
            <p:cNvSpPr/>
            <p:nvPr/>
          </p:nvSpPr>
          <p:spPr bwMode="auto">
            <a:xfrm flipH="1">
              <a:off x="5817096" y="256490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grpSp>
        <p:nvGrpSpPr>
          <p:cNvPr id="13" name="Group 53"/>
          <p:cNvGrpSpPr/>
          <p:nvPr/>
        </p:nvGrpSpPr>
        <p:grpSpPr>
          <a:xfrm>
            <a:off x="3162516" y="3068960"/>
            <a:ext cx="3207370" cy="368410"/>
            <a:chOff x="2844800" y="3068960"/>
            <a:chExt cx="3207370" cy="368410"/>
          </a:xfrm>
          <a:solidFill>
            <a:schemeClr val="bg1">
              <a:lumMod val="75000"/>
            </a:schemeClr>
          </a:solidFill>
        </p:grpSpPr>
        <p:sp>
          <p:nvSpPr>
            <p:cNvPr id="53" name="Freeform 52"/>
            <p:cNvSpPr/>
            <p:nvPr/>
          </p:nvSpPr>
          <p:spPr>
            <a:xfrm>
              <a:off x="2844800" y="3276561"/>
              <a:ext cx="311150" cy="101710"/>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sp>
          <p:nvSpPr>
            <p:cNvPr id="92" name="Freeform 91"/>
            <p:cNvSpPr/>
            <p:nvPr/>
          </p:nvSpPr>
          <p:spPr>
            <a:xfrm>
              <a:off x="3378200" y="3162300"/>
              <a:ext cx="387350" cy="152386"/>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sp>
          <p:nvSpPr>
            <p:cNvPr id="93" name="Freeform 92"/>
            <p:cNvSpPr/>
            <p:nvPr/>
          </p:nvSpPr>
          <p:spPr>
            <a:xfrm>
              <a:off x="4088904" y="3068960"/>
              <a:ext cx="432048" cy="101710"/>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sp>
          <p:nvSpPr>
            <p:cNvPr id="94" name="Freeform 93"/>
            <p:cNvSpPr/>
            <p:nvPr/>
          </p:nvSpPr>
          <p:spPr>
            <a:xfrm>
              <a:off x="4808984" y="3143250"/>
              <a:ext cx="328166" cy="150104"/>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sp>
          <p:nvSpPr>
            <p:cNvPr id="95" name="Freeform 94"/>
            <p:cNvSpPr/>
            <p:nvPr/>
          </p:nvSpPr>
          <p:spPr>
            <a:xfrm>
              <a:off x="5313040" y="3200400"/>
              <a:ext cx="319410" cy="162680"/>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sp>
          <p:nvSpPr>
            <p:cNvPr id="96" name="Freeform 95"/>
            <p:cNvSpPr/>
            <p:nvPr/>
          </p:nvSpPr>
          <p:spPr>
            <a:xfrm>
              <a:off x="5764138" y="3284984"/>
              <a:ext cx="288032" cy="152386"/>
            </a:xfrm>
            <a:custGeom>
              <a:avLst/>
              <a:gdLst>
                <a:gd name="connsiteX0" fmla="*/ 0 w 311150"/>
                <a:gd name="connsiteY0" fmla="*/ 12739 h 101710"/>
                <a:gd name="connsiteX1" fmla="*/ 101600 w 311150"/>
                <a:gd name="connsiteY1" fmla="*/ 101639 h 101710"/>
                <a:gd name="connsiteX2" fmla="*/ 152400 w 311150"/>
                <a:gd name="connsiteY2" fmla="*/ 39 h 101710"/>
                <a:gd name="connsiteX3" fmla="*/ 247650 w 311150"/>
                <a:gd name="connsiteY3" fmla="*/ 88939 h 101710"/>
                <a:gd name="connsiteX4" fmla="*/ 311150 w 311150"/>
                <a:gd name="connsiteY4" fmla="*/ 38139 h 101710"/>
                <a:gd name="connsiteX5" fmla="*/ 311150 w 311150"/>
                <a:gd name="connsiteY5" fmla="*/ 38139 h 10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150" h="101710">
                  <a:moveTo>
                    <a:pt x="0" y="12739"/>
                  </a:moveTo>
                  <a:cubicBezTo>
                    <a:pt x="38100" y="58247"/>
                    <a:pt x="76200" y="103756"/>
                    <a:pt x="101600" y="101639"/>
                  </a:cubicBezTo>
                  <a:cubicBezTo>
                    <a:pt x="127000" y="99522"/>
                    <a:pt x="128058" y="2156"/>
                    <a:pt x="152400" y="39"/>
                  </a:cubicBezTo>
                  <a:cubicBezTo>
                    <a:pt x="176742" y="-2078"/>
                    <a:pt x="221192" y="82589"/>
                    <a:pt x="247650" y="88939"/>
                  </a:cubicBezTo>
                  <a:cubicBezTo>
                    <a:pt x="274108" y="95289"/>
                    <a:pt x="311150" y="38139"/>
                    <a:pt x="311150" y="38139"/>
                  </a:cubicBezTo>
                  <a:lnTo>
                    <a:pt x="311150" y="38139"/>
                  </a:lnTo>
                </a:path>
              </a:pathLst>
            </a:custGeom>
            <a:grpFill/>
            <a:ln w="25400">
              <a:solidFill>
                <a:srgbClr val="FF0000"/>
              </a:solidFill>
              <a:prstDash val="sysDash"/>
            </a:ln>
          </p:spPr>
          <p:txBody>
            <a:bodyPr rtlCol="0" anchor="ctr"/>
            <a:lstStyle/>
            <a:p>
              <a:pPr algn="ctr"/>
              <a:endParaRPr lang="en-US"/>
            </a:p>
          </p:txBody>
        </p:sp>
      </p:grpSp>
      <p:sp>
        <p:nvSpPr>
          <p:cNvPr id="80" name="Flowchart: Connector 8"/>
          <p:cNvSpPr/>
          <p:nvPr/>
        </p:nvSpPr>
        <p:spPr bwMode="auto">
          <a:xfrm flipH="1">
            <a:off x="4897976" y="1484784"/>
            <a:ext cx="144018" cy="144016"/>
          </a:xfrm>
          <a:prstGeom prst="flowChartConnector">
            <a:avLst/>
          </a:prstGeom>
          <a:solidFill>
            <a:srgbClr val="8E200E"/>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15" name="Group 12"/>
          <p:cNvGrpSpPr/>
          <p:nvPr/>
        </p:nvGrpSpPr>
        <p:grpSpPr>
          <a:xfrm>
            <a:off x="3033931" y="5733256"/>
            <a:ext cx="3454888" cy="400110"/>
            <a:chOff x="2700173" y="5621178"/>
            <a:chExt cx="3454888" cy="400110"/>
          </a:xfrm>
        </p:grpSpPr>
        <p:sp>
          <p:nvSpPr>
            <p:cNvPr id="6" name="TextBox 5"/>
            <p:cNvSpPr txBox="1"/>
            <p:nvPr/>
          </p:nvSpPr>
          <p:spPr>
            <a:xfrm>
              <a:off x="3368823" y="5621178"/>
              <a:ext cx="2268253" cy="400110"/>
            </a:xfrm>
            <a:prstGeom prst="rect">
              <a:avLst/>
            </a:prstGeom>
            <a:noFill/>
          </p:spPr>
          <p:txBody>
            <a:bodyPr wrap="square" rtlCol="0">
              <a:spAutoFit/>
            </a:bodyPr>
            <a:lstStyle/>
            <a:p>
              <a:pPr algn="ctr"/>
              <a:r>
                <a:rPr lang="en-US" b="1" dirty="0" smtClean="0"/>
                <a:t>O(log </a:t>
              </a:r>
              <a:r>
                <a:rPr lang="en-US" b="1" i="1" dirty="0" smtClean="0"/>
                <a:t>n</a:t>
              </a:r>
              <a:r>
                <a:rPr lang="en-US" b="1" dirty="0" smtClean="0"/>
                <a:t>)</a:t>
              </a:r>
              <a:r>
                <a:rPr lang="en-US" b="1" dirty="0"/>
                <a:t> </a:t>
              </a:r>
              <a:r>
                <a:rPr lang="en-US" b="1" dirty="0" smtClean="0"/>
                <a:t>trees</a:t>
              </a:r>
            </a:p>
          </p:txBody>
        </p:sp>
        <p:cxnSp>
          <p:nvCxnSpPr>
            <p:cNvPr id="10" name="Straight Arrow Connector 9"/>
            <p:cNvCxnSpPr>
              <a:stCxn id="6" idx="3"/>
            </p:cNvCxnSpPr>
            <p:nvPr/>
          </p:nvCxnSpPr>
          <p:spPr bwMode="auto">
            <a:xfrm flipV="1">
              <a:off x="5637076" y="5816511"/>
              <a:ext cx="517985" cy="0"/>
            </a:xfrm>
            <a:prstGeom prst="straightConnector1">
              <a:avLst/>
            </a:prstGeom>
            <a:noFill/>
            <a:ln w="25400" cap="flat" cmpd="sng" algn="ctr">
              <a:solidFill>
                <a:schemeClr val="tx1"/>
              </a:solidFill>
              <a:prstDash val="solid"/>
              <a:round/>
              <a:headEnd type="none" w="med" len="med"/>
              <a:tailEnd type="arrow"/>
            </a:ln>
            <a:effectLst/>
          </p:spPr>
        </p:cxnSp>
        <p:cxnSp>
          <p:nvCxnSpPr>
            <p:cNvPr id="12" name="Straight Arrow Connector 11"/>
            <p:cNvCxnSpPr>
              <a:stCxn id="6" idx="1"/>
            </p:cNvCxnSpPr>
            <p:nvPr/>
          </p:nvCxnSpPr>
          <p:spPr bwMode="auto">
            <a:xfrm flipH="1">
              <a:off x="2700173" y="5821233"/>
              <a:ext cx="668650" cy="0"/>
            </a:xfrm>
            <a:prstGeom prst="straightConnector1">
              <a:avLst/>
            </a:prstGeom>
            <a:noFill/>
            <a:ln w="25400" cap="flat" cmpd="sng" algn="ctr">
              <a:solidFill>
                <a:schemeClr val="tx1"/>
              </a:solidFill>
              <a:prstDash val="solid"/>
              <a:round/>
              <a:headEnd type="none" w="med" len="med"/>
              <a:tailEnd type="arrow"/>
            </a:ln>
            <a:effectLst/>
          </p:spPr>
        </p:cxnSp>
      </p:grpSp>
      <p:sp>
        <p:nvSpPr>
          <p:cNvPr id="133" name="Rectangle 132"/>
          <p:cNvSpPr/>
          <p:nvPr/>
        </p:nvSpPr>
        <p:spPr>
          <a:xfrm>
            <a:off x="6652225" y="395953"/>
            <a:ext cx="3089307" cy="584775"/>
          </a:xfrm>
          <a:prstGeom prst="rect">
            <a:avLst/>
          </a:prstGeom>
        </p:spPr>
        <p:txBody>
          <a:bodyPr wrap="none">
            <a:spAutoFit/>
          </a:bodyPr>
          <a:lstStyle/>
          <a:p>
            <a:r>
              <a:rPr lang="en-US" sz="3200" b="1" dirty="0" smtClean="0">
                <a:solidFill>
                  <a:srgbClr val="C00000"/>
                </a:solidFill>
              </a:rPr>
              <a:t>O(log </a:t>
            </a:r>
            <a:r>
              <a:rPr lang="en-US" sz="3200" b="1" i="1" dirty="0" smtClean="0">
                <a:solidFill>
                  <a:srgbClr val="C00000"/>
                </a:solidFill>
              </a:rPr>
              <a:t>n + t </a:t>
            </a:r>
            <a:r>
              <a:rPr lang="en-US" sz="3200" b="1" dirty="0" smtClean="0">
                <a:solidFill>
                  <a:srgbClr val="C00000"/>
                </a:solidFill>
              </a:rPr>
              <a:t>)</a:t>
            </a:r>
            <a:endParaRPr lang="en-US" sz="3200" b="1" dirty="0">
              <a:solidFill>
                <a:srgbClr val="C00000"/>
              </a:solidFill>
            </a:endParaRPr>
          </a:p>
        </p:txBody>
      </p:sp>
      <p:sp>
        <p:nvSpPr>
          <p:cNvPr id="135" name="TextBox 134"/>
          <p:cNvSpPr txBox="1"/>
          <p:nvPr/>
        </p:nvSpPr>
        <p:spPr>
          <a:xfrm>
            <a:off x="2858448" y="5524200"/>
            <a:ext cx="369012" cy="338554"/>
          </a:xfrm>
          <a:prstGeom prst="rect">
            <a:avLst/>
          </a:prstGeom>
          <a:noFill/>
        </p:spPr>
        <p:txBody>
          <a:bodyPr wrap="none" rtlCol="0">
            <a:spAutoFit/>
          </a:bodyPr>
          <a:lstStyle/>
          <a:p>
            <a:r>
              <a:rPr lang="en-US" sz="1600" b="1" i="1" dirty="0" smtClean="0"/>
              <a:t>x</a:t>
            </a:r>
            <a:r>
              <a:rPr lang="en-US" sz="1600" b="1" i="1" baseline="-25000" dirty="0" smtClean="0"/>
              <a:t>l</a:t>
            </a:r>
            <a:endParaRPr lang="en-US" sz="1600" b="1" i="1" baseline="-25000" dirty="0"/>
          </a:p>
        </p:txBody>
      </p:sp>
      <p:sp>
        <p:nvSpPr>
          <p:cNvPr id="140" name="TextBox 139"/>
          <p:cNvSpPr txBox="1"/>
          <p:nvPr/>
        </p:nvSpPr>
        <p:spPr>
          <a:xfrm>
            <a:off x="6277330" y="5538718"/>
            <a:ext cx="389850" cy="338554"/>
          </a:xfrm>
          <a:prstGeom prst="rect">
            <a:avLst/>
          </a:prstGeom>
          <a:noFill/>
        </p:spPr>
        <p:txBody>
          <a:bodyPr wrap="none" rtlCol="0">
            <a:spAutoFit/>
          </a:bodyPr>
          <a:lstStyle/>
          <a:p>
            <a:r>
              <a:rPr lang="en-US" sz="1600" b="1" i="1" dirty="0" err="1" smtClean="0"/>
              <a:t>x</a:t>
            </a:r>
            <a:r>
              <a:rPr lang="en-US" sz="1600" b="1" i="1" baseline="-25000" dirty="0" err="1" smtClean="0"/>
              <a:t>r</a:t>
            </a:r>
            <a:endParaRPr lang="en-US" sz="1600" b="1" i="1" baseline="-25000" dirty="0"/>
          </a:p>
        </p:txBody>
      </p:sp>
      <p:sp>
        <p:nvSpPr>
          <p:cNvPr id="141" name="TextBox 140"/>
          <p:cNvSpPr txBox="1"/>
          <p:nvPr/>
        </p:nvSpPr>
        <p:spPr>
          <a:xfrm>
            <a:off x="1532620" y="4602614"/>
            <a:ext cx="413896" cy="338554"/>
          </a:xfrm>
          <a:prstGeom prst="rect">
            <a:avLst/>
          </a:prstGeom>
          <a:noFill/>
        </p:spPr>
        <p:txBody>
          <a:bodyPr wrap="none" rtlCol="0">
            <a:spAutoFit/>
          </a:bodyPr>
          <a:lstStyle/>
          <a:p>
            <a:r>
              <a:rPr lang="da-DK" sz="1600" b="1" i="1" dirty="0" err="1" smtClean="0">
                <a:solidFill>
                  <a:srgbClr val="FF0000"/>
                </a:solidFill>
              </a:rPr>
              <a:t>y</a:t>
            </a:r>
            <a:r>
              <a:rPr lang="da-DK" sz="1600" b="1" i="1" baseline="-25000" dirty="0" err="1" smtClean="0">
                <a:solidFill>
                  <a:srgbClr val="FF0000"/>
                </a:solidFill>
              </a:rPr>
              <a:t>b</a:t>
            </a:r>
            <a:endParaRPr lang="en-US" sz="1600" b="1" i="1" baseline="-25000" dirty="0">
              <a:solidFill>
                <a:srgbClr val="FF0000"/>
              </a:solidFill>
            </a:endParaRPr>
          </a:p>
        </p:txBody>
      </p:sp>
      <p:sp>
        <p:nvSpPr>
          <p:cNvPr id="142" name="TextBox 141"/>
          <p:cNvSpPr txBox="1"/>
          <p:nvPr/>
        </p:nvSpPr>
        <p:spPr>
          <a:xfrm rot="19559861">
            <a:off x="2049703" y="2196096"/>
            <a:ext cx="2720752" cy="400110"/>
          </a:xfrm>
          <a:prstGeom prst="rect">
            <a:avLst/>
          </a:prstGeom>
          <a:noFill/>
        </p:spPr>
        <p:txBody>
          <a:bodyPr wrap="square" rtlCol="0">
            <a:spAutoFit/>
          </a:bodyPr>
          <a:lstStyle/>
          <a:p>
            <a:pPr algn="ctr"/>
            <a:r>
              <a:rPr lang="da-DK" dirty="0" err="1" smtClean="0">
                <a:solidFill>
                  <a:srgbClr val="C00000"/>
                </a:solidFill>
              </a:rPr>
              <a:t>Priority</a:t>
            </a:r>
            <a:r>
              <a:rPr lang="da-DK" dirty="0" smtClean="0">
                <a:solidFill>
                  <a:srgbClr val="C00000"/>
                </a:solidFill>
              </a:rPr>
              <a:t> </a:t>
            </a:r>
            <a:r>
              <a:rPr lang="da-DK" dirty="0" err="1" smtClean="0">
                <a:solidFill>
                  <a:srgbClr val="C00000"/>
                </a:solidFill>
              </a:rPr>
              <a:t>search</a:t>
            </a:r>
            <a:r>
              <a:rPr lang="da-DK" dirty="0" smtClean="0">
                <a:solidFill>
                  <a:srgbClr val="C00000"/>
                </a:solidFill>
              </a:rPr>
              <a:t> </a:t>
            </a:r>
            <a:r>
              <a:rPr lang="da-DK" dirty="0" err="1" smtClean="0">
                <a:solidFill>
                  <a:srgbClr val="C00000"/>
                </a:solidFill>
              </a:rPr>
              <a:t>tree</a:t>
            </a:r>
            <a:endParaRPr lang="en-US" dirty="0">
              <a:solidFill>
                <a:srgbClr val="C00000"/>
              </a:solidFill>
            </a:endParaRPr>
          </a:p>
        </p:txBody>
      </p:sp>
    </p:spTree>
    <p:extLst>
      <p:ext uri="{BB962C8B-B14F-4D97-AF65-F5344CB8AC3E}">
        <p14:creationId xmlns="" xmlns:p14="http://schemas.microsoft.com/office/powerpoint/2010/main" val="33499186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2"/>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123"/>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1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3" grpId="0" animBg="1"/>
      <p:bldP spid="123" grpId="1" animBg="1"/>
      <p:bldP spid="80" grpId="0" animBg="1"/>
      <p:bldP spid="133" grpId="0"/>
      <p:bldP spid="135" grpId="0"/>
      <p:bldP spid="140" grpId="0"/>
      <p:bldP spid="1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L-Shape 114"/>
          <p:cNvSpPr/>
          <p:nvPr/>
        </p:nvSpPr>
        <p:spPr bwMode="auto">
          <a:xfrm>
            <a:off x="2492028" y="3284984"/>
            <a:ext cx="288032" cy="216024"/>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6" name="L-Shape 115"/>
          <p:cNvSpPr/>
          <p:nvPr/>
        </p:nvSpPr>
        <p:spPr bwMode="auto">
          <a:xfrm>
            <a:off x="2792760" y="3501008"/>
            <a:ext cx="365472" cy="181992"/>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6" name="Group 183"/>
          <p:cNvGrpSpPr/>
          <p:nvPr/>
        </p:nvGrpSpPr>
        <p:grpSpPr>
          <a:xfrm>
            <a:off x="1532620" y="2924944"/>
            <a:ext cx="504056" cy="684076"/>
            <a:chOff x="3728864" y="2312876"/>
            <a:chExt cx="504056" cy="684076"/>
          </a:xfrm>
        </p:grpSpPr>
        <p:sp>
          <p:nvSpPr>
            <p:cNvPr id="185" name="L-Shape 184"/>
            <p:cNvSpPr/>
            <p:nvPr/>
          </p:nvSpPr>
          <p:spPr bwMode="auto">
            <a:xfrm>
              <a:off x="3728864" y="2312876"/>
              <a:ext cx="252028" cy="360040"/>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6" name="L-Shape 185"/>
            <p:cNvSpPr/>
            <p:nvPr/>
          </p:nvSpPr>
          <p:spPr bwMode="auto">
            <a:xfrm>
              <a:off x="4016896" y="2672916"/>
              <a:ext cx="216024" cy="324036"/>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8" name="Group 7"/>
          <p:cNvGrpSpPr/>
          <p:nvPr/>
        </p:nvGrpSpPr>
        <p:grpSpPr>
          <a:xfrm>
            <a:off x="2485132" y="3140968"/>
            <a:ext cx="811684" cy="529332"/>
            <a:chOff x="2197100" y="3140968"/>
            <a:chExt cx="811684" cy="529332"/>
          </a:xfrm>
        </p:grpSpPr>
        <p:sp>
          <p:nvSpPr>
            <p:cNvPr id="117" name="Rectangle 116"/>
            <p:cNvSpPr/>
            <p:nvPr/>
          </p:nvSpPr>
          <p:spPr bwMode="auto">
            <a:xfrm>
              <a:off x="2197100" y="3140968"/>
              <a:ext cx="811684" cy="10388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8" name="Rectangle 117"/>
            <p:cNvSpPr/>
            <p:nvPr/>
          </p:nvSpPr>
          <p:spPr bwMode="auto">
            <a:xfrm>
              <a:off x="2504728" y="3140968"/>
              <a:ext cx="504056" cy="37693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9" name="Rectangle 118"/>
            <p:cNvSpPr/>
            <p:nvPr/>
          </p:nvSpPr>
          <p:spPr bwMode="auto">
            <a:xfrm>
              <a:off x="2889250" y="3140968"/>
              <a:ext cx="119534" cy="52933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2" name="Title 1"/>
          <p:cNvSpPr>
            <a:spLocks noGrp="1"/>
          </p:cNvSpPr>
          <p:nvPr>
            <p:ph type="title"/>
          </p:nvPr>
        </p:nvSpPr>
        <p:spPr>
          <a:xfrm>
            <a:off x="468052" y="333375"/>
            <a:ext cx="9437948" cy="706438"/>
          </a:xfrm>
        </p:spPr>
        <p:txBody>
          <a:bodyPr/>
          <a:lstStyle/>
          <a:p>
            <a:r>
              <a:rPr lang="en-US" sz="2800" dirty="0" smtClean="0"/>
              <a:t>Orthogonal Range MAXIMA Reporting</a:t>
            </a:r>
            <a:br>
              <a:rPr lang="en-US" sz="2800" dirty="0" smtClean="0"/>
            </a:br>
            <a:r>
              <a:rPr lang="en-US" sz="2800" dirty="0" smtClean="0"/>
              <a:t>alias “Generalized Planar SKYLINE Operator”</a:t>
            </a:r>
            <a:endParaRPr lang="en-US" sz="2800" dirty="0"/>
          </a:p>
        </p:txBody>
      </p:sp>
      <p:sp>
        <p:nvSpPr>
          <p:cNvPr id="140" name="Rectangle 139"/>
          <p:cNvSpPr/>
          <p:nvPr/>
        </p:nvSpPr>
        <p:spPr bwMode="auto">
          <a:xfrm>
            <a:off x="2216697" y="1808820"/>
            <a:ext cx="108012" cy="205222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1" name="Rectangle 140"/>
          <p:cNvSpPr/>
          <p:nvPr/>
        </p:nvSpPr>
        <p:spPr bwMode="auto">
          <a:xfrm>
            <a:off x="2000673" y="1880828"/>
            <a:ext cx="324036" cy="172819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2" name="Rectangle 141"/>
          <p:cNvSpPr/>
          <p:nvPr/>
        </p:nvSpPr>
        <p:spPr bwMode="auto">
          <a:xfrm>
            <a:off x="1820652" y="1844824"/>
            <a:ext cx="504055" cy="144016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3" name="Rectangle 142"/>
          <p:cNvSpPr/>
          <p:nvPr/>
        </p:nvSpPr>
        <p:spPr bwMode="auto">
          <a:xfrm>
            <a:off x="1532620" y="1808820"/>
            <a:ext cx="792087" cy="1116124"/>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4" name="Rectangle 143"/>
          <p:cNvSpPr/>
          <p:nvPr/>
        </p:nvSpPr>
        <p:spPr bwMode="auto">
          <a:xfrm>
            <a:off x="1136576" y="1808820"/>
            <a:ext cx="1188132" cy="68407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5" name="Rectangle 144"/>
          <p:cNvSpPr/>
          <p:nvPr/>
        </p:nvSpPr>
        <p:spPr bwMode="auto">
          <a:xfrm>
            <a:off x="1424608" y="1808820"/>
            <a:ext cx="900100" cy="7920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6" name="Rectangle 145"/>
          <p:cNvSpPr/>
          <p:nvPr/>
        </p:nvSpPr>
        <p:spPr bwMode="auto">
          <a:xfrm>
            <a:off x="1136576" y="1772816"/>
            <a:ext cx="3168352" cy="64807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7" name="Rectangle 146"/>
          <p:cNvSpPr/>
          <p:nvPr/>
        </p:nvSpPr>
        <p:spPr bwMode="auto">
          <a:xfrm>
            <a:off x="1424608" y="1808820"/>
            <a:ext cx="2844316" cy="7920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148" name="Rectangle 147"/>
          <p:cNvSpPr/>
          <p:nvPr/>
        </p:nvSpPr>
        <p:spPr bwMode="auto">
          <a:xfrm>
            <a:off x="2432720" y="1808820"/>
            <a:ext cx="1872208" cy="936104"/>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9" name="Rectangle 148"/>
          <p:cNvSpPr/>
          <p:nvPr/>
        </p:nvSpPr>
        <p:spPr bwMode="auto">
          <a:xfrm>
            <a:off x="2720752" y="1808820"/>
            <a:ext cx="1584176" cy="122413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0" name="Rectangle 149"/>
          <p:cNvSpPr/>
          <p:nvPr/>
        </p:nvSpPr>
        <p:spPr bwMode="auto">
          <a:xfrm>
            <a:off x="3368824" y="1808820"/>
            <a:ext cx="936104" cy="133214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1" name="Rectangle 150"/>
          <p:cNvSpPr/>
          <p:nvPr/>
        </p:nvSpPr>
        <p:spPr bwMode="auto">
          <a:xfrm>
            <a:off x="3764868" y="1808820"/>
            <a:ext cx="540060" cy="16921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2" name="Rectangle 151"/>
          <p:cNvSpPr/>
          <p:nvPr/>
        </p:nvSpPr>
        <p:spPr bwMode="auto">
          <a:xfrm>
            <a:off x="3908884" y="1808820"/>
            <a:ext cx="396044" cy="230425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3" name="Flowchart: Connector 8"/>
          <p:cNvSpPr/>
          <p:nvPr/>
        </p:nvSpPr>
        <p:spPr bwMode="auto">
          <a:xfrm flipH="1">
            <a:off x="1195507" y="389705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4" name="Flowchart: Connector 8"/>
          <p:cNvSpPr/>
          <p:nvPr/>
        </p:nvSpPr>
        <p:spPr bwMode="auto">
          <a:xfrm flipH="1">
            <a:off x="1502775" y="288842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5" name="Flowchart: Connector 8"/>
          <p:cNvSpPr/>
          <p:nvPr/>
        </p:nvSpPr>
        <p:spPr bwMode="auto">
          <a:xfrm flipH="1">
            <a:off x="1784648" y="324898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6" name="Flowchart: Connector 8"/>
          <p:cNvSpPr/>
          <p:nvPr/>
        </p:nvSpPr>
        <p:spPr bwMode="auto">
          <a:xfrm flipH="1">
            <a:off x="1951591" y="355647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7" name="Flowchart: Connector 8"/>
          <p:cNvSpPr/>
          <p:nvPr/>
        </p:nvSpPr>
        <p:spPr bwMode="auto">
          <a:xfrm flipH="1">
            <a:off x="920552" y="296094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8" name="Flowchart: Connector 8"/>
          <p:cNvSpPr/>
          <p:nvPr/>
        </p:nvSpPr>
        <p:spPr bwMode="auto">
          <a:xfrm flipH="1">
            <a:off x="2168374" y="380850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59" name="Flowchart: Connector 8"/>
          <p:cNvSpPr/>
          <p:nvPr/>
        </p:nvSpPr>
        <p:spPr bwMode="auto">
          <a:xfrm flipH="1">
            <a:off x="1100572" y="355647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0" name="Flowchart: Connector 8"/>
          <p:cNvSpPr/>
          <p:nvPr/>
        </p:nvSpPr>
        <p:spPr bwMode="auto">
          <a:xfrm flipH="1">
            <a:off x="2591279" y="414069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1" name="Flowchart: Connector 8"/>
          <p:cNvSpPr/>
          <p:nvPr/>
        </p:nvSpPr>
        <p:spPr bwMode="auto">
          <a:xfrm flipH="1">
            <a:off x="3139723" y="362848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2" name="Flowchart: Connector 8"/>
          <p:cNvSpPr/>
          <p:nvPr/>
        </p:nvSpPr>
        <p:spPr bwMode="auto">
          <a:xfrm flipH="1">
            <a:off x="3008784" y="398852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3" name="Flowchart: Connector 8"/>
          <p:cNvSpPr/>
          <p:nvPr/>
        </p:nvSpPr>
        <p:spPr bwMode="auto">
          <a:xfrm flipH="1">
            <a:off x="2448751" y="319695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4" name="Flowchart: Connector 8"/>
          <p:cNvSpPr/>
          <p:nvPr/>
        </p:nvSpPr>
        <p:spPr bwMode="auto">
          <a:xfrm flipH="1">
            <a:off x="2745167" y="3477587"/>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5" name="Flowchart: Connector 8"/>
          <p:cNvSpPr/>
          <p:nvPr/>
        </p:nvSpPr>
        <p:spPr bwMode="auto">
          <a:xfrm flipH="1">
            <a:off x="3421839" y="387213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66" name="L-Shape 165"/>
          <p:cNvSpPr/>
          <p:nvPr/>
        </p:nvSpPr>
        <p:spPr bwMode="auto">
          <a:xfrm>
            <a:off x="1136576" y="2456892"/>
            <a:ext cx="288032" cy="144016"/>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0" name="Group 166"/>
          <p:cNvGrpSpPr/>
          <p:nvPr/>
        </p:nvGrpSpPr>
        <p:grpSpPr>
          <a:xfrm>
            <a:off x="1424608" y="2609292"/>
            <a:ext cx="2484276" cy="1503784"/>
            <a:chOff x="3656856" y="1997224"/>
            <a:chExt cx="2484276" cy="1503784"/>
          </a:xfrm>
        </p:grpSpPr>
        <p:sp>
          <p:nvSpPr>
            <p:cNvPr id="168" name="L-Shape 167"/>
            <p:cNvSpPr/>
            <p:nvPr/>
          </p:nvSpPr>
          <p:spPr bwMode="auto">
            <a:xfrm>
              <a:off x="3656856" y="1997224"/>
              <a:ext cx="1008112" cy="135632"/>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9" name="L-Shape 168"/>
            <p:cNvSpPr/>
            <p:nvPr/>
          </p:nvSpPr>
          <p:spPr bwMode="auto">
            <a:xfrm>
              <a:off x="4664968" y="2132856"/>
              <a:ext cx="288032" cy="288032"/>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0" name="L-Shape 169"/>
            <p:cNvSpPr/>
            <p:nvPr/>
          </p:nvSpPr>
          <p:spPr bwMode="auto">
            <a:xfrm>
              <a:off x="4953000" y="2420888"/>
              <a:ext cx="648072" cy="144016"/>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1" name="L-Shape 170"/>
            <p:cNvSpPr/>
            <p:nvPr/>
          </p:nvSpPr>
          <p:spPr bwMode="auto">
            <a:xfrm>
              <a:off x="5601072" y="2564904"/>
              <a:ext cx="396044" cy="396044"/>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2" name="L-Shape 171"/>
            <p:cNvSpPr/>
            <p:nvPr/>
          </p:nvSpPr>
          <p:spPr bwMode="auto">
            <a:xfrm>
              <a:off x="5997116" y="2924944"/>
              <a:ext cx="144016" cy="576064"/>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73" name="Flowchart: Connector 8"/>
          <p:cNvSpPr/>
          <p:nvPr/>
        </p:nvSpPr>
        <p:spPr bwMode="auto">
          <a:xfrm flipH="1">
            <a:off x="1663559" y="402453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11" name="Group 173"/>
          <p:cNvGrpSpPr/>
          <p:nvPr/>
        </p:nvGrpSpPr>
        <p:grpSpPr>
          <a:xfrm>
            <a:off x="5165812" y="1700808"/>
            <a:ext cx="399256" cy="504056"/>
            <a:chOff x="1721024" y="4149080"/>
            <a:chExt cx="495672" cy="504056"/>
          </a:xfrm>
        </p:grpSpPr>
        <p:sp>
          <p:nvSpPr>
            <p:cNvPr id="175" name="L-Shape 174"/>
            <p:cNvSpPr/>
            <p:nvPr/>
          </p:nvSpPr>
          <p:spPr bwMode="auto">
            <a:xfrm>
              <a:off x="1721024" y="422108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6" name="L-Shape 175"/>
            <p:cNvSpPr/>
            <p:nvPr/>
          </p:nvSpPr>
          <p:spPr bwMode="auto">
            <a:xfrm>
              <a:off x="1793032" y="429309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7" name="L-Shape 176"/>
            <p:cNvSpPr/>
            <p:nvPr/>
          </p:nvSpPr>
          <p:spPr bwMode="auto">
            <a:xfrm>
              <a:off x="1865040" y="436510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8" name="L-Shape 177"/>
            <p:cNvSpPr/>
            <p:nvPr/>
          </p:nvSpPr>
          <p:spPr bwMode="auto">
            <a:xfrm>
              <a:off x="1937048" y="4437112"/>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9" name="L-Shape 178"/>
            <p:cNvSpPr/>
            <p:nvPr/>
          </p:nvSpPr>
          <p:spPr bwMode="auto">
            <a:xfrm>
              <a:off x="2009056" y="4509120"/>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0" name="L-Shape 179"/>
            <p:cNvSpPr/>
            <p:nvPr/>
          </p:nvSpPr>
          <p:spPr bwMode="auto">
            <a:xfrm>
              <a:off x="2081064" y="458112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1" name="L-Shape 180"/>
            <p:cNvSpPr/>
            <p:nvPr/>
          </p:nvSpPr>
          <p:spPr bwMode="auto">
            <a:xfrm>
              <a:off x="1829036" y="4149080"/>
              <a:ext cx="387660" cy="40442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183" name="Straight Connector 182"/>
          <p:cNvCxnSpPr/>
          <p:nvPr/>
        </p:nvCxnSpPr>
        <p:spPr bwMode="auto">
          <a:xfrm>
            <a:off x="2324708" y="1808820"/>
            <a:ext cx="0" cy="2700300"/>
          </a:xfrm>
          <a:prstGeom prst="line">
            <a:avLst/>
          </a:prstGeom>
          <a:noFill/>
          <a:ln w="25400" cap="flat" cmpd="sng" algn="ctr">
            <a:solidFill>
              <a:schemeClr val="tx1"/>
            </a:solidFill>
            <a:prstDash val="solid"/>
            <a:round/>
            <a:headEnd type="none" w="med" len="med"/>
            <a:tailEnd type="none" w="med" len="med"/>
          </a:ln>
          <a:effectLst/>
        </p:spPr>
      </p:cxnSp>
      <p:grpSp>
        <p:nvGrpSpPr>
          <p:cNvPr id="12" name="Group 186"/>
          <p:cNvGrpSpPr/>
          <p:nvPr/>
        </p:nvGrpSpPr>
        <p:grpSpPr>
          <a:xfrm>
            <a:off x="1424608" y="2636912"/>
            <a:ext cx="792088" cy="1224136"/>
            <a:chOff x="3620852" y="2024844"/>
            <a:chExt cx="792088" cy="1224136"/>
          </a:xfrm>
        </p:grpSpPr>
        <p:sp>
          <p:nvSpPr>
            <p:cNvPr id="189" name="L-Shape 188"/>
            <p:cNvSpPr/>
            <p:nvPr/>
          </p:nvSpPr>
          <p:spPr bwMode="auto">
            <a:xfrm>
              <a:off x="4196916" y="2996952"/>
              <a:ext cx="216024" cy="252028"/>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88" name="L-Shape 187"/>
            <p:cNvSpPr/>
            <p:nvPr/>
          </p:nvSpPr>
          <p:spPr bwMode="auto">
            <a:xfrm>
              <a:off x="3620852" y="2024844"/>
              <a:ext cx="72008" cy="288032"/>
            </a:xfrm>
            <a:prstGeom prst="corner">
              <a:avLst>
                <a:gd name="adj1" fmla="val 0"/>
                <a:gd name="adj2" fmla="val 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90" name="Flowchart: Connector 8"/>
          <p:cNvSpPr/>
          <p:nvPr/>
        </p:nvSpPr>
        <p:spPr bwMode="auto">
          <a:xfrm flipH="1">
            <a:off x="1098104" y="242410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1" name="Flowchart: Connector 8"/>
          <p:cNvSpPr/>
          <p:nvPr/>
        </p:nvSpPr>
        <p:spPr bwMode="auto">
          <a:xfrm flipH="1">
            <a:off x="1375527" y="2568122"/>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2" name="Flowchart: Connector 8"/>
          <p:cNvSpPr/>
          <p:nvPr/>
        </p:nvSpPr>
        <p:spPr bwMode="auto">
          <a:xfrm flipH="1">
            <a:off x="2393511" y="271213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3" name="Flowchart: Connector 8"/>
          <p:cNvSpPr/>
          <p:nvPr/>
        </p:nvSpPr>
        <p:spPr bwMode="auto">
          <a:xfrm flipH="1">
            <a:off x="2689927" y="2992767"/>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4" name="Flowchart: Connector 8"/>
          <p:cNvSpPr/>
          <p:nvPr/>
        </p:nvSpPr>
        <p:spPr bwMode="auto">
          <a:xfrm flipH="1">
            <a:off x="3332820" y="3127648"/>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5" name="Flowchart: Connector 8"/>
          <p:cNvSpPr/>
          <p:nvPr/>
        </p:nvSpPr>
        <p:spPr bwMode="auto">
          <a:xfrm flipH="1">
            <a:off x="3726396" y="350422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196" name="Flowchart: Connector 8"/>
          <p:cNvSpPr/>
          <p:nvPr/>
        </p:nvSpPr>
        <p:spPr bwMode="auto">
          <a:xfrm flipH="1">
            <a:off x="3870412" y="4060534"/>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grpSp>
        <p:nvGrpSpPr>
          <p:cNvPr id="13" name="Group 196"/>
          <p:cNvGrpSpPr/>
          <p:nvPr/>
        </p:nvGrpSpPr>
        <p:grpSpPr>
          <a:xfrm>
            <a:off x="1856656" y="1808820"/>
            <a:ext cx="2448272" cy="1764196"/>
            <a:chOff x="4052900" y="1196752"/>
            <a:chExt cx="2448272" cy="1764196"/>
          </a:xfrm>
        </p:grpSpPr>
        <p:sp>
          <p:nvSpPr>
            <p:cNvPr id="198" name="L-Shape 197"/>
            <p:cNvSpPr/>
            <p:nvPr/>
          </p:nvSpPr>
          <p:spPr bwMode="auto">
            <a:xfrm>
              <a:off x="4196916" y="1196752"/>
              <a:ext cx="2304256" cy="1620180"/>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9" name="Multiply 198"/>
            <p:cNvSpPr/>
            <p:nvPr/>
          </p:nvSpPr>
          <p:spPr bwMode="auto">
            <a:xfrm>
              <a:off x="4052900" y="2672916"/>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5" name="Group 199"/>
          <p:cNvGrpSpPr/>
          <p:nvPr/>
        </p:nvGrpSpPr>
        <p:grpSpPr>
          <a:xfrm>
            <a:off x="2792760" y="1808820"/>
            <a:ext cx="1512168" cy="2628292"/>
            <a:chOff x="4989004" y="1196752"/>
            <a:chExt cx="1512168" cy="2628292"/>
          </a:xfrm>
        </p:grpSpPr>
        <p:sp>
          <p:nvSpPr>
            <p:cNvPr id="201" name="L-Shape 200"/>
            <p:cNvSpPr/>
            <p:nvPr/>
          </p:nvSpPr>
          <p:spPr bwMode="auto">
            <a:xfrm>
              <a:off x="5133020" y="1196752"/>
              <a:ext cx="1368152" cy="2484276"/>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2" name="Multiply 201"/>
            <p:cNvSpPr/>
            <p:nvPr/>
          </p:nvSpPr>
          <p:spPr bwMode="auto">
            <a:xfrm>
              <a:off x="4989004" y="3537012"/>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16" name="Group 202"/>
          <p:cNvGrpSpPr/>
          <p:nvPr/>
        </p:nvGrpSpPr>
        <p:grpSpPr>
          <a:xfrm>
            <a:off x="5205028" y="2708920"/>
            <a:ext cx="377009" cy="684076"/>
            <a:chOff x="1712640" y="4833156"/>
            <a:chExt cx="468052" cy="684076"/>
          </a:xfrm>
        </p:grpSpPr>
        <p:sp>
          <p:nvSpPr>
            <p:cNvPr id="204" name="L-Shape 203"/>
            <p:cNvSpPr/>
            <p:nvPr/>
          </p:nvSpPr>
          <p:spPr bwMode="auto">
            <a:xfrm>
              <a:off x="1712640" y="4949552"/>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5" name="L-Shape 204"/>
            <p:cNvSpPr/>
            <p:nvPr/>
          </p:nvSpPr>
          <p:spPr bwMode="auto">
            <a:xfrm>
              <a:off x="1784648" y="5021560"/>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6" name="L-Shape 205"/>
            <p:cNvSpPr/>
            <p:nvPr/>
          </p:nvSpPr>
          <p:spPr bwMode="auto">
            <a:xfrm>
              <a:off x="1856656" y="509356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7" name="L-Shape 206"/>
            <p:cNvSpPr/>
            <p:nvPr/>
          </p:nvSpPr>
          <p:spPr bwMode="auto">
            <a:xfrm>
              <a:off x="1928664" y="516557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8" name="L-Shape 207"/>
            <p:cNvSpPr/>
            <p:nvPr/>
          </p:nvSpPr>
          <p:spPr bwMode="auto">
            <a:xfrm>
              <a:off x="2000672" y="523758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09" name="L-Shape 208"/>
            <p:cNvSpPr/>
            <p:nvPr/>
          </p:nvSpPr>
          <p:spPr bwMode="auto">
            <a:xfrm>
              <a:off x="2072680" y="5309592"/>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10" name="Straight Connector 209"/>
            <p:cNvCxnSpPr/>
            <p:nvPr/>
          </p:nvCxnSpPr>
          <p:spPr bwMode="auto">
            <a:xfrm>
              <a:off x="2180692" y="4833156"/>
              <a:ext cx="0" cy="684076"/>
            </a:xfrm>
            <a:prstGeom prst="line">
              <a:avLst/>
            </a:prstGeom>
            <a:noFill/>
            <a:ln w="28575" cap="flat" cmpd="sng" algn="ctr">
              <a:solidFill>
                <a:srgbClr val="C00000"/>
              </a:solidFill>
              <a:prstDash val="solid"/>
              <a:round/>
              <a:headEnd type="none" w="med" len="med"/>
              <a:tailEnd type="none" w="med" len="med"/>
            </a:ln>
            <a:effectLst/>
          </p:spPr>
        </p:cxnSp>
      </p:grpSp>
      <p:sp>
        <p:nvSpPr>
          <p:cNvPr id="211" name="Content Placeholder 2"/>
          <p:cNvSpPr txBox="1">
            <a:spLocks/>
          </p:cNvSpPr>
          <p:nvPr/>
        </p:nvSpPr>
        <p:spPr bwMode="auto">
          <a:xfrm>
            <a:off x="5673080" y="1484784"/>
            <a:ext cx="4124908" cy="4176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9pPr>
          </a:lstStyle>
          <a:p>
            <a:pPr marL="0" lvl="2" indent="0">
              <a:buNone/>
            </a:pPr>
            <a:r>
              <a:rPr lang="en-US" sz="1800" b="1" dirty="0" smtClean="0">
                <a:solidFill>
                  <a:srgbClr val="BA2A12"/>
                </a:solidFill>
              </a:rPr>
              <a:t>Dominance Maxima Queries</a:t>
            </a:r>
          </a:p>
          <a:p>
            <a:pPr marL="0" lvl="3" indent="0">
              <a:buNone/>
            </a:pPr>
            <a:r>
              <a:rPr lang="en-US" sz="1400" dirty="0" smtClean="0"/>
              <a:t>Report </a:t>
            </a:r>
            <a:r>
              <a:rPr lang="en-US" sz="1400" b="1" dirty="0" smtClean="0">
                <a:solidFill>
                  <a:srgbClr val="BA2A12"/>
                </a:solidFill>
              </a:rPr>
              <a:t>all maximal points</a:t>
            </a:r>
            <a:r>
              <a:rPr lang="en-US" sz="1400" dirty="0" smtClean="0"/>
              <a:t> among </a:t>
            </a:r>
          </a:p>
          <a:p>
            <a:pPr marL="0" lvl="3" indent="0">
              <a:buNone/>
            </a:pPr>
            <a:r>
              <a:rPr lang="en-US" sz="1400" dirty="0" smtClean="0"/>
              <a:t>points with </a:t>
            </a:r>
            <a:r>
              <a:rPr lang="en-US" sz="1400" i="1" dirty="0" smtClean="0"/>
              <a:t>x</a:t>
            </a:r>
            <a:r>
              <a:rPr lang="en-US" sz="1400" dirty="0" smtClean="0"/>
              <a:t> in [</a:t>
            </a:r>
            <a:r>
              <a:rPr lang="en-US" sz="1400" i="1" dirty="0" smtClean="0"/>
              <a:t>x</a:t>
            </a:r>
            <a:r>
              <a:rPr lang="en-US" sz="1400" i="1" baseline="-25000" dirty="0" smtClean="0"/>
              <a:t>l</a:t>
            </a:r>
            <a:r>
              <a:rPr lang="en-US" sz="1400" dirty="0" smtClean="0"/>
              <a:t>,+∞) and </a:t>
            </a:r>
            <a:r>
              <a:rPr lang="en-US" sz="1400" i="1" dirty="0" smtClean="0"/>
              <a:t>y</a:t>
            </a:r>
            <a:r>
              <a:rPr lang="en-US" sz="1400" dirty="0" smtClean="0"/>
              <a:t> in [</a:t>
            </a:r>
            <a:r>
              <a:rPr lang="en-US" sz="1400" i="1" dirty="0" err="1" smtClean="0"/>
              <a:t>y</a:t>
            </a:r>
            <a:r>
              <a:rPr lang="en-US" sz="1400" i="1" baseline="-25000" dirty="0" err="1" smtClean="0"/>
              <a:t>b</a:t>
            </a:r>
            <a:r>
              <a:rPr lang="en-US" sz="1400" dirty="0" smtClean="0"/>
              <a:t>,+∞)</a:t>
            </a:r>
          </a:p>
          <a:p>
            <a:pPr marL="0" lvl="3" indent="0">
              <a:buNone/>
            </a:pPr>
            <a:endParaRPr lang="en-US" sz="1400" b="1" dirty="0" smtClean="0">
              <a:solidFill>
                <a:srgbClr val="BA2A12"/>
              </a:solidFill>
            </a:endParaRPr>
          </a:p>
          <a:p>
            <a:pPr marL="0" lvl="3" indent="0">
              <a:buNone/>
            </a:pPr>
            <a:r>
              <a:rPr lang="en-US" sz="1800" b="1" dirty="0" smtClean="0">
                <a:solidFill>
                  <a:srgbClr val="BA2A12"/>
                </a:solidFill>
              </a:rPr>
              <a:t>Contour Maxima Queries</a:t>
            </a:r>
          </a:p>
          <a:p>
            <a:pPr marL="0" lvl="2" indent="0">
              <a:buNone/>
            </a:pPr>
            <a:r>
              <a:rPr lang="en-US" sz="1400" dirty="0" smtClean="0"/>
              <a:t>Report </a:t>
            </a:r>
            <a:r>
              <a:rPr lang="en-US" sz="1400" b="1" dirty="0" smtClean="0">
                <a:solidFill>
                  <a:srgbClr val="BA2A12"/>
                </a:solidFill>
              </a:rPr>
              <a:t>all maximal points </a:t>
            </a:r>
            <a:r>
              <a:rPr lang="en-US" sz="1400" dirty="0" smtClean="0">
                <a:solidFill>
                  <a:srgbClr val="000000"/>
                </a:solidFill>
              </a:rPr>
              <a:t>among </a:t>
            </a:r>
          </a:p>
          <a:p>
            <a:pPr marL="0" lvl="2" indent="0">
              <a:buNone/>
            </a:pPr>
            <a:r>
              <a:rPr lang="en-US" sz="1400" dirty="0" smtClean="0"/>
              <a:t>points </a:t>
            </a:r>
            <a:r>
              <a:rPr lang="en-US" sz="1400" dirty="0"/>
              <a:t>with </a:t>
            </a:r>
            <a:r>
              <a:rPr lang="en-US" sz="1400" i="1" dirty="0"/>
              <a:t>x</a:t>
            </a:r>
            <a:r>
              <a:rPr lang="en-US" sz="1400" dirty="0"/>
              <a:t> in </a:t>
            </a:r>
            <a:r>
              <a:rPr lang="en-US" sz="1400" dirty="0" smtClean="0"/>
              <a:t>(-∞,</a:t>
            </a:r>
            <a:r>
              <a:rPr lang="en-US" sz="1400" dirty="0"/>
              <a:t> </a:t>
            </a:r>
            <a:r>
              <a:rPr lang="en-US" sz="1400" i="1" dirty="0" err="1" smtClean="0"/>
              <a:t>x</a:t>
            </a:r>
            <a:r>
              <a:rPr lang="en-US" sz="1400" i="1" baseline="-25000" dirty="0" err="1" smtClean="0"/>
              <a:t>r</a:t>
            </a:r>
            <a:r>
              <a:rPr lang="en-US" sz="1400" dirty="0" smtClean="0"/>
              <a:t>]</a:t>
            </a:r>
            <a:endParaRPr lang="da-DK" sz="1400" baseline="-25000" dirty="0" smtClean="0">
              <a:solidFill>
                <a:srgbClr val="000000"/>
              </a:solidFill>
            </a:endParaRPr>
          </a:p>
          <a:p>
            <a:pPr marL="0" lvl="2" indent="0">
              <a:buNone/>
            </a:pPr>
            <a:endParaRPr lang="en-US" sz="1800" b="1" dirty="0" smtClean="0">
              <a:solidFill>
                <a:srgbClr val="BA2A12"/>
              </a:solidFill>
            </a:endParaRPr>
          </a:p>
          <a:p>
            <a:pPr marL="0" lvl="2" indent="0">
              <a:buNone/>
            </a:pPr>
            <a:r>
              <a:rPr lang="en-US" sz="1800" b="1" dirty="0" smtClean="0">
                <a:solidFill>
                  <a:srgbClr val="BA2A12"/>
                </a:solidFill>
              </a:rPr>
              <a:t>3-Sided Maxima Queries</a:t>
            </a:r>
          </a:p>
          <a:p>
            <a:pPr marL="0" lvl="2" indent="0">
              <a:buNone/>
            </a:pPr>
            <a:r>
              <a:rPr lang="en-US" sz="1400" dirty="0" smtClean="0"/>
              <a:t>Report </a:t>
            </a:r>
            <a:r>
              <a:rPr lang="en-US" sz="1400" b="1" dirty="0" smtClean="0">
                <a:solidFill>
                  <a:srgbClr val="BA2A12"/>
                </a:solidFill>
              </a:rPr>
              <a:t>all maximal points </a:t>
            </a:r>
            <a:r>
              <a:rPr lang="en-US" sz="1400" dirty="0" smtClean="0">
                <a:solidFill>
                  <a:srgbClr val="000000"/>
                </a:solidFill>
              </a:rPr>
              <a:t>among </a:t>
            </a:r>
          </a:p>
          <a:p>
            <a:pPr marL="0" lvl="2" indent="0">
              <a:buNone/>
            </a:pPr>
            <a:r>
              <a:rPr lang="en-US" sz="1400" dirty="0" smtClean="0"/>
              <a:t>points with </a:t>
            </a:r>
            <a:r>
              <a:rPr lang="en-US" sz="1400" i="1" dirty="0" smtClean="0"/>
              <a:t>x</a:t>
            </a:r>
            <a:r>
              <a:rPr lang="en-US" sz="1400" dirty="0" smtClean="0"/>
              <a:t> in [</a:t>
            </a:r>
            <a:r>
              <a:rPr lang="en-US" sz="1400" i="1" dirty="0" smtClean="0"/>
              <a:t>x</a:t>
            </a:r>
            <a:r>
              <a:rPr lang="en-US" sz="1400" i="1" baseline="-25000" dirty="0" smtClean="0"/>
              <a:t>l</a:t>
            </a:r>
            <a:r>
              <a:rPr lang="en-US" sz="1400" dirty="0" smtClean="0"/>
              <a:t>, </a:t>
            </a:r>
            <a:r>
              <a:rPr lang="en-US" sz="1400" i="1" dirty="0" err="1" smtClean="0"/>
              <a:t>x</a:t>
            </a:r>
            <a:r>
              <a:rPr lang="en-US" sz="1400" i="1" baseline="-25000" dirty="0" err="1" smtClean="0"/>
              <a:t>r</a:t>
            </a:r>
            <a:r>
              <a:rPr lang="en-US" sz="1400" dirty="0" smtClean="0"/>
              <a:t>] and </a:t>
            </a:r>
            <a:r>
              <a:rPr lang="en-US" sz="1400" i="1" dirty="0" smtClean="0"/>
              <a:t>y</a:t>
            </a:r>
            <a:r>
              <a:rPr lang="en-US" sz="1400" dirty="0" smtClean="0"/>
              <a:t> in [</a:t>
            </a:r>
            <a:r>
              <a:rPr lang="en-US" sz="1400" i="1" dirty="0" err="1" smtClean="0"/>
              <a:t>y</a:t>
            </a:r>
            <a:r>
              <a:rPr lang="en-US" sz="1400" i="1" baseline="-25000" dirty="0" err="1" smtClean="0"/>
              <a:t>b</a:t>
            </a:r>
            <a:r>
              <a:rPr lang="en-US" sz="1400" dirty="0" smtClean="0"/>
              <a:t>,+∞)</a:t>
            </a:r>
            <a:endParaRPr lang="en-US" sz="1800" b="1" dirty="0" smtClean="0">
              <a:solidFill>
                <a:srgbClr val="BA2A12"/>
              </a:solidFill>
            </a:endParaRPr>
          </a:p>
          <a:p>
            <a:pPr marL="0" lvl="2" indent="0">
              <a:buNone/>
            </a:pPr>
            <a:endParaRPr lang="en-US" sz="1800" dirty="0" smtClean="0"/>
          </a:p>
          <a:p>
            <a:pPr marL="0" lvl="2" indent="0">
              <a:buNone/>
            </a:pPr>
            <a:r>
              <a:rPr lang="en-US" sz="1800" b="1" dirty="0" smtClean="0">
                <a:solidFill>
                  <a:srgbClr val="BA2A12"/>
                </a:solidFill>
              </a:rPr>
              <a:t>4-Sided Maxima Queries</a:t>
            </a:r>
          </a:p>
          <a:p>
            <a:pPr marL="0" lvl="2" indent="0">
              <a:buNone/>
            </a:pPr>
            <a:r>
              <a:rPr lang="en-US" sz="1400" dirty="0" smtClean="0"/>
              <a:t>Report </a:t>
            </a:r>
            <a:r>
              <a:rPr lang="en-US" sz="1400" b="1" dirty="0" smtClean="0">
                <a:solidFill>
                  <a:srgbClr val="BA2A12"/>
                </a:solidFill>
              </a:rPr>
              <a:t>all maximal points </a:t>
            </a:r>
            <a:r>
              <a:rPr lang="en-US" sz="1400" dirty="0" smtClean="0">
                <a:solidFill>
                  <a:srgbClr val="000000"/>
                </a:solidFill>
              </a:rPr>
              <a:t>among </a:t>
            </a:r>
          </a:p>
          <a:p>
            <a:pPr marL="0" lvl="2" indent="0">
              <a:buNone/>
            </a:pPr>
            <a:r>
              <a:rPr lang="en-US" sz="1400" dirty="0" smtClean="0"/>
              <a:t>points with </a:t>
            </a:r>
            <a:r>
              <a:rPr lang="en-US" sz="1400" i="1" dirty="0" smtClean="0"/>
              <a:t>x</a:t>
            </a:r>
            <a:r>
              <a:rPr lang="en-US" sz="1400" dirty="0" smtClean="0"/>
              <a:t> in [</a:t>
            </a:r>
            <a:r>
              <a:rPr lang="en-US" sz="1400" i="1" dirty="0" smtClean="0"/>
              <a:t>x</a:t>
            </a:r>
            <a:r>
              <a:rPr lang="en-US" sz="1400" i="1" baseline="-25000" dirty="0" smtClean="0"/>
              <a:t>l</a:t>
            </a:r>
            <a:r>
              <a:rPr lang="en-US" sz="1400" dirty="0" smtClean="0"/>
              <a:t>, </a:t>
            </a:r>
            <a:r>
              <a:rPr lang="en-US" sz="1400" i="1" dirty="0" err="1" smtClean="0"/>
              <a:t>x</a:t>
            </a:r>
            <a:r>
              <a:rPr lang="en-US" sz="1400" i="1" baseline="-25000" dirty="0" err="1" smtClean="0"/>
              <a:t>r</a:t>
            </a:r>
            <a:r>
              <a:rPr lang="en-US" sz="1400" dirty="0" smtClean="0"/>
              <a:t>] and </a:t>
            </a:r>
            <a:r>
              <a:rPr lang="en-US" sz="1400" i="1" dirty="0" smtClean="0"/>
              <a:t>y</a:t>
            </a:r>
            <a:r>
              <a:rPr lang="en-US" sz="1400" dirty="0" smtClean="0"/>
              <a:t> in [</a:t>
            </a:r>
            <a:r>
              <a:rPr lang="en-US" sz="1400" i="1" dirty="0" err="1" smtClean="0"/>
              <a:t>y</a:t>
            </a:r>
            <a:r>
              <a:rPr lang="en-US" sz="1400" i="1" baseline="-25000" dirty="0" err="1" smtClean="0"/>
              <a:t>b</a:t>
            </a:r>
            <a:r>
              <a:rPr lang="en-US" sz="1400" dirty="0" err="1" smtClean="0"/>
              <a:t>,</a:t>
            </a:r>
            <a:r>
              <a:rPr lang="en-US" sz="1400" i="1" dirty="0" err="1" smtClean="0"/>
              <a:t>y</a:t>
            </a:r>
            <a:r>
              <a:rPr lang="en-US" sz="1400" i="1" baseline="-25000" dirty="0" err="1" smtClean="0"/>
              <a:t>t</a:t>
            </a:r>
            <a:r>
              <a:rPr lang="en-US" sz="1400" dirty="0" smtClean="0"/>
              <a:t>]</a:t>
            </a:r>
            <a:endParaRPr lang="en-US" sz="1800" b="1" dirty="0" smtClean="0">
              <a:solidFill>
                <a:srgbClr val="BA2A12"/>
              </a:solidFill>
            </a:endParaRPr>
          </a:p>
        </p:txBody>
      </p:sp>
      <p:grpSp>
        <p:nvGrpSpPr>
          <p:cNvPr id="18" name="Group 211"/>
          <p:cNvGrpSpPr/>
          <p:nvPr/>
        </p:nvGrpSpPr>
        <p:grpSpPr>
          <a:xfrm>
            <a:off x="1316596" y="1808820"/>
            <a:ext cx="1008112" cy="2124236"/>
            <a:chOff x="3512840" y="1196752"/>
            <a:chExt cx="1008112" cy="2124236"/>
          </a:xfrm>
        </p:grpSpPr>
        <p:sp>
          <p:nvSpPr>
            <p:cNvPr id="213" name="L-Shape 212"/>
            <p:cNvSpPr/>
            <p:nvPr/>
          </p:nvSpPr>
          <p:spPr bwMode="auto">
            <a:xfrm>
              <a:off x="3673799" y="1196752"/>
              <a:ext cx="847153" cy="1983894"/>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4" name="Multiply 213"/>
            <p:cNvSpPr/>
            <p:nvPr/>
          </p:nvSpPr>
          <p:spPr bwMode="auto">
            <a:xfrm>
              <a:off x="3512840" y="3032956"/>
              <a:ext cx="288032" cy="288032"/>
            </a:xfrm>
            <a:prstGeom prst="mathMultiply">
              <a:avLst>
                <a:gd name="adj1" fmla="val 0"/>
              </a:avLst>
            </a:prstGeom>
            <a:noFill/>
            <a:ln w="254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226" name="Flowchart: Connector 8"/>
          <p:cNvSpPr/>
          <p:nvPr/>
        </p:nvSpPr>
        <p:spPr bwMode="auto">
          <a:xfrm flipH="1">
            <a:off x="1519543" y="339299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27" name="Flowchart: Connector 8"/>
          <p:cNvSpPr/>
          <p:nvPr/>
        </p:nvSpPr>
        <p:spPr bwMode="auto">
          <a:xfrm flipH="1">
            <a:off x="1604628" y="3628486"/>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228" name="Flowchart: Connector 8"/>
          <p:cNvSpPr/>
          <p:nvPr/>
        </p:nvSpPr>
        <p:spPr bwMode="auto">
          <a:xfrm flipH="1">
            <a:off x="1208584" y="324898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cxnSp>
        <p:nvCxnSpPr>
          <p:cNvPr id="92" name="Straight Arrow Connector 91"/>
          <p:cNvCxnSpPr/>
          <p:nvPr/>
        </p:nvCxnSpPr>
        <p:spPr bwMode="auto">
          <a:xfrm flipV="1">
            <a:off x="776536" y="1772816"/>
            <a:ext cx="0" cy="2757792"/>
          </a:xfrm>
          <a:prstGeom prst="straightConnector1">
            <a:avLst/>
          </a:prstGeom>
          <a:noFill/>
          <a:ln w="38100" cap="flat" cmpd="sng" algn="ctr">
            <a:solidFill>
              <a:schemeClr val="tx1"/>
            </a:solidFill>
            <a:prstDash val="solid"/>
            <a:round/>
            <a:headEnd type="none" w="med" len="med"/>
            <a:tailEnd type="triangle"/>
          </a:ln>
          <a:effectLst/>
        </p:spPr>
      </p:cxnSp>
      <p:cxnSp>
        <p:nvCxnSpPr>
          <p:cNvPr id="93" name="Straight Arrow Connector 92"/>
          <p:cNvCxnSpPr/>
          <p:nvPr/>
        </p:nvCxnSpPr>
        <p:spPr bwMode="auto">
          <a:xfrm flipV="1">
            <a:off x="776536" y="4545124"/>
            <a:ext cx="3528392" cy="0"/>
          </a:xfrm>
          <a:prstGeom prst="straightConnector1">
            <a:avLst/>
          </a:prstGeom>
          <a:noFill/>
          <a:ln w="38100" cap="flat" cmpd="sng" algn="ctr">
            <a:solidFill>
              <a:schemeClr val="tx1"/>
            </a:solidFill>
            <a:prstDash val="solid"/>
            <a:round/>
            <a:headEnd type="none" w="med" len="med"/>
            <a:tailEnd type="triangle"/>
          </a:ln>
          <a:effectLst/>
        </p:spPr>
      </p:cxnSp>
      <p:grpSp>
        <p:nvGrpSpPr>
          <p:cNvPr id="23" name="Group 5"/>
          <p:cNvGrpSpPr/>
          <p:nvPr/>
        </p:nvGrpSpPr>
        <p:grpSpPr>
          <a:xfrm>
            <a:off x="5205028" y="5119092"/>
            <a:ext cx="360040" cy="434144"/>
            <a:chOff x="5169024" y="4831060"/>
            <a:chExt cx="360040" cy="434144"/>
          </a:xfrm>
        </p:grpSpPr>
        <p:grpSp>
          <p:nvGrpSpPr>
            <p:cNvPr id="25" name="Group 98"/>
            <p:cNvGrpSpPr/>
            <p:nvPr/>
          </p:nvGrpSpPr>
          <p:grpSpPr>
            <a:xfrm>
              <a:off x="5169024" y="4833156"/>
              <a:ext cx="360040" cy="432048"/>
              <a:chOff x="2468724" y="4797152"/>
              <a:chExt cx="360040" cy="432048"/>
            </a:xfrm>
          </p:grpSpPr>
          <p:cxnSp>
            <p:nvCxnSpPr>
              <p:cNvPr id="100" name="Straight Connector 99"/>
              <p:cNvCxnSpPr/>
              <p:nvPr/>
            </p:nvCxnSpPr>
            <p:spPr bwMode="auto">
              <a:xfrm>
                <a:off x="2468724" y="4797152"/>
                <a:ext cx="0" cy="432048"/>
              </a:xfrm>
              <a:prstGeom prst="line">
                <a:avLst/>
              </a:prstGeom>
              <a:noFill/>
              <a:ln w="28575" cap="flat" cmpd="sng" algn="ctr">
                <a:solidFill>
                  <a:srgbClr val="C00000"/>
                </a:solidFill>
                <a:prstDash val="solid"/>
                <a:round/>
                <a:headEnd type="none" w="med" len="med"/>
                <a:tailEnd type="none" w="med" len="med"/>
              </a:ln>
              <a:effectLst/>
            </p:spPr>
          </p:cxnSp>
          <p:cxnSp>
            <p:nvCxnSpPr>
              <p:cNvPr id="102" name="Straight Connector 101"/>
              <p:cNvCxnSpPr/>
              <p:nvPr/>
            </p:nvCxnSpPr>
            <p:spPr bwMode="auto">
              <a:xfrm>
                <a:off x="2468724" y="5229200"/>
                <a:ext cx="360040" cy="0"/>
              </a:xfrm>
              <a:prstGeom prst="line">
                <a:avLst/>
              </a:prstGeom>
              <a:noFill/>
              <a:ln w="28575" cap="flat" cmpd="sng" algn="ctr">
                <a:solidFill>
                  <a:srgbClr val="C00000"/>
                </a:solidFill>
                <a:prstDash val="solid"/>
                <a:round/>
                <a:headEnd type="none" w="med" len="med"/>
                <a:tailEnd type="none" w="med" len="med"/>
              </a:ln>
              <a:effectLst/>
            </p:spPr>
          </p:cxnSp>
          <p:grpSp>
            <p:nvGrpSpPr>
              <p:cNvPr id="26" name="Group 102"/>
              <p:cNvGrpSpPr/>
              <p:nvPr/>
            </p:nvGrpSpPr>
            <p:grpSpPr>
              <a:xfrm>
                <a:off x="2504728" y="4905164"/>
                <a:ext cx="288032" cy="288032"/>
                <a:chOff x="1721024" y="4221088"/>
                <a:chExt cx="288032" cy="288032"/>
              </a:xfrm>
            </p:grpSpPr>
            <p:sp>
              <p:nvSpPr>
                <p:cNvPr id="105" name="L-Shape 104"/>
                <p:cNvSpPr/>
                <p:nvPr/>
              </p:nvSpPr>
              <p:spPr bwMode="auto">
                <a:xfrm>
                  <a:off x="1721024" y="422108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L-Shape 105"/>
                <p:cNvSpPr/>
                <p:nvPr/>
              </p:nvSpPr>
              <p:spPr bwMode="auto">
                <a:xfrm>
                  <a:off x="1793032" y="429309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7" name="L-Shape 106"/>
                <p:cNvSpPr/>
                <p:nvPr/>
              </p:nvSpPr>
              <p:spPr bwMode="auto">
                <a:xfrm>
                  <a:off x="1865040" y="436510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L-Shape 107"/>
                <p:cNvSpPr/>
                <p:nvPr/>
              </p:nvSpPr>
              <p:spPr bwMode="auto">
                <a:xfrm>
                  <a:off x="1937048" y="4437112"/>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104" name="Straight Connector 103"/>
              <p:cNvCxnSpPr/>
              <p:nvPr/>
            </p:nvCxnSpPr>
            <p:spPr bwMode="auto">
              <a:xfrm>
                <a:off x="2828764" y="4797152"/>
                <a:ext cx="0" cy="432048"/>
              </a:xfrm>
              <a:prstGeom prst="line">
                <a:avLst/>
              </a:prstGeom>
              <a:noFill/>
              <a:ln w="28575" cap="flat" cmpd="sng" algn="ctr">
                <a:solidFill>
                  <a:srgbClr val="C00000"/>
                </a:solidFill>
                <a:prstDash val="solid"/>
                <a:round/>
                <a:headEnd type="none" w="med" len="med"/>
                <a:tailEnd type="none" w="med" len="med"/>
              </a:ln>
              <a:effectLst/>
            </p:spPr>
          </p:cxnSp>
        </p:grpSp>
        <p:cxnSp>
          <p:nvCxnSpPr>
            <p:cNvPr id="109" name="Straight Connector 108"/>
            <p:cNvCxnSpPr/>
            <p:nvPr/>
          </p:nvCxnSpPr>
          <p:spPr bwMode="auto">
            <a:xfrm>
              <a:off x="5169024" y="4831060"/>
              <a:ext cx="360040" cy="0"/>
            </a:xfrm>
            <a:prstGeom prst="line">
              <a:avLst/>
            </a:prstGeom>
            <a:noFill/>
            <a:ln w="28575" cap="flat" cmpd="sng" algn="ctr">
              <a:solidFill>
                <a:srgbClr val="C00000"/>
              </a:solidFill>
              <a:prstDash val="solid"/>
              <a:round/>
              <a:headEnd type="none" w="med" len="med"/>
              <a:tailEnd type="none" w="med" len="med"/>
            </a:ln>
            <a:effectLst/>
          </p:spPr>
        </p:cxnSp>
      </p:grpSp>
      <p:sp>
        <p:nvSpPr>
          <p:cNvPr id="7" name="Rectangle 6"/>
          <p:cNvSpPr/>
          <p:nvPr/>
        </p:nvSpPr>
        <p:spPr bwMode="auto">
          <a:xfrm>
            <a:off x="2288704" y="3140968"/>
            <a:ext cx="1008112" cy="1224136"/>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Flowchart: Connector 8"/>
          <p:cNvSpPr/>
          <p:nvPr/>
        </p:nvSpPr>
        <p:spPr bwMode="auto">
          <a:xfrm flipH="1">
            <a:off x="2504728" y="3789040"/>
            <a:ext cx="85085" cy="88546"/>
          </a:xfrm>
          <a:prstGeom prst="flowChartConnector">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da-DK" sz="2000" b="0" i="0" u="none" strike="noStrike" cap="none" normalizeH="0" baseline="0" smtClean="0">
              <a:ln>
                <a:noFill/>
              </a:ln>
              <a:solidFill>
                <a:schemeClr val="tx1"/>
              </a:solidFill>
              <a:effectLst/>
              <a:latin typeface="Verdana" pitchFamily="34" charset="0"/>
            </a:endParaRPr>
          </a:p>
        </p:txBody>
      </p:sp>
      <p:sp>
        <p:nvSpPr>
          <p:cNvPr id="3" name="TextBox 2"/>
          <p:cNvSpPr txBox="1"/>
          <p:nvPr/>
        </p:nvSpPr>
        <p:spPr>
          <a:xfrm>
            <a:off x="1514288" y="1988840"/>
            <a:ext cx="2502608" cy="861774"/>
          </a:xfrm>
          <a:prstGeom prst="rect">
            <a:avLst/>
          </a:prstGeom>
          <a:noFill/>
        </p:spPr>
        <p:txBody>
          <a:bodyPr wrap="none" rtlCol="0">
            <a:spAutoFit/>
          </a:bodyPr>
          <a:lstStyle/>
          <a:p>
            <a:pPr algn="r"/>
            <a:r>
              <a:rPr lang="en-US" sz="1400" b="1" dirty="0" smtClean="0">
                <a:solidFill>
                  <a:srgbClr val="BA2A12"/>
                </a:solidFill>
              </a:rPr>
              <a:t>Maximal Points</a:t>
            </a:r>
            <a:endParaRPr lang="en-US" sz="1400" b="1" dirty="0"/>
          </a:p>
          <a:p>
            <a:r>
              <a:rPr lang="en-US" sz="1400" dirty="0" smtClean="0"/>
              <a:t>	</a:t>
            </a:r>
            <a:endParaRPr lang="en-US" sz="1600" dirty="0"/>
          </a:p>
          <a:p>
            <a:endParaRPr lang="en-US" sz="1600" dirty="0">
              <a:solidFill>
                <a:srgbClr val="BA2A12"/>
              </a:solidFill>
            </a:endParaRPr>
          </a:p>
        </p:txBody>
      </p:sp>
      <p:sp>
        <p:nvSpPr>
          <p:cNvPr id="4" name="TextBox 3"/>
          <p:cNvSpPr txBox="1"/>
          <p:nvPr/>
        </p:nvSpPr>
        <p:spPr>
          <a:xfrm>
            <a:off x="2474172" y="2384884"/>
            <a:ext cx="1614732" cy="307777"/>
          </a:xfrm>
          <a:prstGeom prst="rect">
            <a:avLst/>
          </a:prstGeom>
          <a:noFill/>
        </p:spPr>
        <p:txBody>
          <a:bodyPr wrap="none" rtlCol="0">
            <a:spAutoFit/>
          </a:bodyPr>
          <a:lstStyle/>
          <a:p>
            <a:r>
              <a:rPr lang="en-US" sz="1400" b="1" dirty="0" smtClean="0">
                <a:solidFill>
                  <a:srgbClr val="BA2A12"/>
                </a:solidFill>
              </a:rPr>
              <a:t>Maximal Point</a:t>
            </a:r>
            <a:endParaRPr lang="en-US" sz="1200" dirty="0"/>
          </a:p>
        </p:txBody>
      </p:sp>
      <p:grpSp>
        <p:nvGrpSpPr>
          <p:cNvPr id="28" name="Group 9"/>
          <p:cNvGrpSpPr/>
          <p:nvPr/>
        </p:nvGrpSpPr>
        <p:grpSpPr>
          <a:xfrm>
            <a:off x="340936" y="3187576"/>
            <a:ext cx="1929616" cy="1649646"/>
            <a:chOff x="340936" y="3187576"/>
            <a:chExt cx="1929616" cy="1649646"/>
          </a:xfrm>
        </p:grpSpPr>
        <p:sp>
          <p:nvSpPr>
            <p:cNvPr id="5" name="TextBox 4"/>
            <p:cNvSpPr txBox="1"/>
            <p:nvPr/>
          </p:nvSpPr>
          <p:spPr>
            <a:xfrm>
              <a:off x="1856656" y="4437112"/>
              <a:ext cx="413896" cy="400110"/>
            </a:xfrm>
            <a:prstGeom prst="rect">
              <a:avLst/>
            </a:prstGeom>
            <a:noFill/>
          </p:spPr>
          <p:txBody>
            <a:bodyPr wrap="none" rtlCol="0">
              <a:spAutoFit/>
            </a:bodyPr>
            <a:lstStyle/>
            <a:p>
              <a:r>
                <a:rPr lang="en-US" b="1" i="1" dirty="0" smtClean="0"/>
                <a:t>x</a:t>
              </a:r>
              <a:r>
                <a:rPr lang="en-US" b="1" i="1" baseline="-25000" dirty="0" smtClean="0"/>
                <a:t>l</a:t>
              </a:r>
              <a:endParaRPr lang="en-US" b="1" i="1" baseline="-25000" dirty="0"/>
            </a:p>
          </p:txBody>
        </p:sp>
        <p:sp>
          <p:nvSpPr>
            <p:cNvPr id="127" name="TextBox 126"/>
            <p:cNvSpPr txBox="1"/>
            <p:nvPr/>
          </p:nvSpPr>
          <p:spPr>
            <a:xfrm>
              <a:off x="340936" y="3187576"/>
              <a:ext cx="471604" cy="400110"/>
            </a:xfrm>
            <a:prstGeom prst="rect">
              <a:avLst/>
            </a:prstGeom>
            <a:noFill/>
          </p:spPr>
          <p:txBody>
            <a:bodyPr wrap="none" rtlCol="0">
              <a:spAutoFit/>
            </a:bodyPr>
            <a:lstStyle/>
            <a:p>
              <a:r>
                <a:rPr lang="en-US" b="1" i="1" dirty="0" err="1" smtClean="0"/>
                <a:t>y</a:t>
              </a:r>
              <a:r>
                <a:rPr lang="en-US" b="1" i="1" baseline="-25000" dirty="0" err="1" smtClean="0"/>
                <a:t>b</a:t>
              </a:r>
              <a:endParaRPr lang="en-US" b="1" i="1" baseline="-25000" dirty="0"/>
            </a:p>
          </p:txBody>
        </p:sp>
      </p:grpSp>
      <p:grpSp>
        <p:nvGrpSpPr>
          <p:cNvPr id="29" name="Group 10"/>
          <p:cNvGrpSpPr/>
          <p:nvPr/>
        </p:nvGrpSpPr>
        <p:grpSpPr>
          <a:xfrm>
            <a:off x="340936" y="4005064"/>
            <a:ext cx="2865720" cy="828092"/>
            <a:chOff x="340936" y="4005064"/>
            <a:chExt cx="2865720" cy="828092"/>
          </a:xfrm>
        </p:grpSpPr>
        <p:sp>
          <p:nvSpPr>
            <p:cNvPr id="126" name="TextBox 125"/>
            <p:cNvSpPr txBox="1"/>
            <p:nvPr/>
          </p:nvSpPr>
          <p:spPr>
            <a:xfrm>
              <a:off x="2792760" y="4433046"/>
              <a:ext cx="413896" cy="400110"/>
            </a:xfrm>
            <a:prstGeom prst="rect">
              <a:avLst/>
            </a:prstGeom>
            <a:noFill/>
          </p:spPr>
          <p:txBody>
            <a:bodyPr wrap="none" rtlCol="0">
              <a:spAutoFit/>
            </a:bodyPr>
            <a:lstStyle/>
            <a:p>
              <a:r>
                <a:rPr lang="en-US" b="1" i="1" dirty="0" smtClean="0"/>
                <a:t>x</a:t>
              </a:r>
              <a:r>
                <a:rPr lang="en-US" b="1" i="1" baseline="-25000" dirty="0" smtClean="0"/>
                <a:t>l</a:t>
              </a:r>
              <a:endParaRPr lang="en-US" b="1" i="1" baseline="-25000" dirty="0"/>
            </a:p>
          </p:txBody>
        </p:sp>
        <p:sp>
          <p:nvSpPr>
            <p:cNvPr id="129" name="TextBox 128"/>
            <p:cNvSpPr txBox="1"/>
            <p:nvPr/>
          </p:nvSpPr>
          <p:spPr>
            <a:xfrm>
              <a:off x="340936" y="4005064"/>
              <a:ext cx="471604" cy="400110"/>
            </a:xfrm>
            <a:prstGeom prst="rect">
              <a:avLst/>
            </a:prstGeom>
            <a:noFill/>
          </p:spPr>
          <p:txBody>
            <a:bodyPr wrap="none" rtlCol="0">
              <a:spAutoFit/>
            </a:bodyPr>
            <a:lstStyle/>
            <a:p>
              <a:r>
                <a:rPr lang="en-US" b="1" i="1" dirty="0" err="1" smtClean="0"/>
                <a:t>y</a:t>
              </a:r>
              <a:r>
                <a:rPr lang="en-US" b="1" i="1" baseline="-25000" dirty="0" err="1" smtClean="0"/>
                <a:t>b</a:t>
              </a:r>
              <a:endParaRPr lang="en-US" b="1" i="1" baseline="-25000" dirty="0"/>
            </a:p>
          </p:txBody>
        </p:sp>
      </p:grpSp>
      <p:sp>
        <p:nvSpPr>
          <p:cNvPr id="130" name="TextBox 129"/>
          <p:cNvSpPr txBox="1"/>
          <p:nvPr/>
        </p:nvSpPr>
        <p:spPr>
          <a:xfrm>
            <a:off x="2144688" y="4437112"/>
            <a:ext cx="441146" cy="400110"/>
          </a:xfrm>
          <a:prstGeom prst="rect">
            <a:avLst/>
          </a:prstGeom>
          <a:noFill/>
        </p:spPr>
        <p:txBody>
          <a:bodyPr wrap="none" rtlCol="0">
            <a:spAutoFit/>
          </a:bodyPr>
          <a:lstStyle/>
          <a:p>
            <a:r>
              <a:rPr lang="en-US" b="1" i="1" dirty="0" err="1" smtClean="0"/>
              <a:t>x</a:t>
            </a:r>
            <a:r>
              <a:rPr lang="en-US" b="1" i="1" baseline="-25000" dirty="0" err="1" smtClean="0"/>
              <a:t>r</a:t>
            </a:r>
            <a:endParaRPr lang="en-US" b="1" i="1" baseline="-25000" dirty="0"/>
          </a:p>
        </p:txBody>
      </p:sp>
      <p:grpSp>
        <p:nvGrpSpPr>
          <p:cNvPr id="30" name="Group 11"/>
          <p:cNvGrpSpPr/>
          <p:nvPr/>
        </p:nvGrpSpPr>
        <p:grpSpPr>
          <a:xfrm>
            <a:off x="344488" y="3501008"/>
            <a:ext cx="1350000" cy="1336214"/>
            <a:chOff x="344488" y="3501008"/>
            <a:chExt cx="1350000" cy="1336214"/>
          </a:xfrm>
        </p:grpSpPr>
        <p:sp>
          <p:nvSpPr>
            <p:cNvPr id="131" name="TextBox 130"/>
            <p:cNvSpPr txBox="1"/>
            <p:nvPr/>
          </p:nvSpPr>
          <p:spPr>
            <a:xfrm>
              <a:off x="344488" y="3501008"/>
              <a:ext cx="471604" cy="400110"/>
            </a:xfrm>
            <a:prstGeom prst="rect">
              <a:avLst/>
            </a:prstGeom>
            <a:noFill/>
          </p:spPr>
          <p:txBody>
            <a:bodyPr wrap="none" rtlCol="0">
              <a:spAutoFit/>
            </a:bodyPr>
            <a:lstStyle/>
            <a:p>
              <a:r>
                <a:rPr lang="en-US" b="1" i="1" dirty="0" err="1" smtClean="0"/>
                <a:t>y</a:t>
              </a:r>
              <a:r>
                <a:rPr lang="en-US" b="1" i="1" baseline="-25000" dirty="0" err="1" smtClean="0"/>
                <a:t>b</a:t>
              </a:r>
              <a:endParaRPr lang="en-US" b="1" i="1" baseline="-25000" dirty="0"/>
            </a:p>
          </p:txBody>
        </p:sp>
        <p:sp>
          <p:nvSpPr>
            <p:cNvPr id="134" name="TextBox 133"/>
            <p:cNvSpPr txBox="1"/>
            <p:nvPr/>
          </p:nvSpPr>
          <p:spPr>
            <a:xfrm>
              <a:off x="1280592" y="4437112"/>
              <a:ext cx="413896" cy="400110"/>
            </a:xfrm>
            <a:prstGeom prst="rect">
              <a:avLst/>
            </a:prstGeom>
            <a:noFill/>
          </p:spPr>
          <p:txBody>
            <a:bodyPr wrap="none" rtlCol="0">
              <a:spAutoFit/>
            </a:bodyPr>
            <a:lstStyle/>
            <a:p>
              <a:r>
                <a:rPr lang="en-US" b="1" i="1" dirty="0" smtClean="0"/>
                <a:t>x</a:t>
              </a:r>
              <a:r>
                <a:rPr lang="en-US" b="1" i="1" baseline="-25000" dirty="0" smtClean="0"/>
                <a:t>l</a:t>
              </a:r>
              <a:endParaRPr lang="en-US" b="1" i="1" baseline="-25000" dirty="0"/>
            </a:p>
          </p:txBody>
        </p:sp>
      </p:grpSp>
      <p:cxnSp>
        <p:nvCxnSpPr>
          <p:cNvPr id="135" name="Straight Connector 134"/>
          <p:cNvCxnSpPr/>
          <p:nvPr/>
        </p:nvCxnSpPr>
        <p:spPr bwMode="auto">
          <a:xfrm>
            <a:off x="2322612" y="1804566"/>
            <a:ext cx="0" cy="1995016"/>
          </a:xfrm>
          <a:prstGeom prst="line">
            <a:avLst/>
          </a:prstGeom>
          <a:noFill/>
          <a:ln w="25400" cap="flat" cmpd="sng" algn="ctr">
            <a:solidFill>
              <a:schemeClr val="tx1"/>
            </a:solidFill>
            <a:prstDash val="solid"/>
            <a:round/>
            <a:headEnd type="none" w="med" len="med"/>
            <a:tailEnd type="none" w="med" len="med"/>
          </a:ln>
          <a:effectLst/>
        </p:spPr>
      </p:cxnSp>
      <p:grpSp>
        <p:nvGrpSpPr>
          <p:cNvPr id="31" name="Group 19"/>
          <p:cNvGrpSpPr/>
          <p:nvPr/>
        </p:nvGrpSpPr>
        <p:grpSpPr>
          <a:xfrm>
            <a:off x="776536" y="3429000"/>
            <a:ext cx="1224136" cy="1080120"/>
            <a:chOff x="776536" y="3429000"/>
            <a:chExt cx="1224136" cy="1080120"/>
          </a:xfrm>
        </p:grpSpPr>
        <p:cxnSp>
          <p:nvCxnSpPr>
            <p:cNvPr id="17" name="Straight Connector 16"/>
            <p:cNvCxnSpPr/>
            <p:nvPr/>
          </p:nvCxnSpPr>
          <p:spPr bwMode="auto">
            <a:xfrm>
              <a:off x="776536" y="3429000"/>
              <a:ext cx="1224136" cy="0"/>
            </a:xfrm>
            <a:prstGeom prst="line">
              <a:avLst/>
            </a:prstGeom>
            <a:noFill/>
            <a:ln w="12700"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flipV="1">
              <a:off x="2000672" y="3429000"/>
              <a:ext cx="0" cy="1080120"/>
            </a:xfrm>
            <a:prstGeom prst="line">
              <a:avLst/>
            </a:prstGeom>
            <a:noFill/>
            <a:ln w="12700" cap="flat" cmpd="sng" algn="ctr">
              <a:solidFill>
                <a:schemeClr val="tx1"/>
              </a:solidFill>
              <a:prstDash val="dash"/>
              <a:round/>
              <a:headEnd type="none" w="med" len="med"/>
              <a:tailEnd type="none" w="med" len="med"/>
            </a:ln>
            <a:effectLst/>
          </p:spPr>
        </p:cxnSp>
      </p:grpSp>
      <p:grpSp>
        <p:nvGrpSpPr>
          <p:cNvPr id="229" name="Group 228"/>
          <p:cNvGrpSpPr/>
          <p:nvPr/>
        </p:nvGrpSpPr>
        <p:grpSpPr>
          <a:xfrm>
            <a:off x="776536" y="4293096"/>
            <a:ext cx="2160240" cy="216024"/>
            <a:chOff x="776536" y="3429000"/>
            <a:chExt cx="1224136" cy="1080120"/>
          </a:xfrm>
        </p:grpSpPr>
        <p:cxnSp>
          <p:nvCxnSpPr>
            <p:cNvPr id="230" name="Straight Connector 229"/>
            <p:cNvCxnSpPr/>
            <p:nvPr/>
          </p:nvCxnSpPr>
          <p:spPr bwMode="auto">
            <a:xfrm>
              <a:off x="776536" y="3429000"/>
              <a:ext cx="1224136" cy="0"/>
            </a:xfrm>
            <a:prstGeom prst="line">
              <a:avLst/>
            </a:prstGeom>
            <a:noFill/>
            <a:ln w="12700" cap="flat" cmpd="sng" algn="ctr">
              <a:solidFill>
                <a:schemeClr val="tx1"/>
              </a:solidFill>
              <a:prstDash val="dash"/>
              <a:round/>
              <a:headEnd type="none" w="med" len="med"/>
              <a:tailEnd type="none" w="med" len="med"/>
            </a:ln>
            <a:effectLst/>
          </p:spPr>
        </p:cxnSp>
        <p:cxnSp>
          <p:nvCxnSpPr>
            <p:cNvPr id="231" name="Straight Connector 230"/>
            <p:cNvCxnSpPr/>
            <p:nvPr/>
          </p:nvCxnSpPr>
          <p:spPr bwMode="auto">
            <a:xfrm flipV="1">
              <a:off x="2000672" y="3429000"/>
              <a:ext cx="0" cy="1080120"/>
            </a:xfrm>
            <a:prstGeom prst="line">
              <a:avLst/>
            </a:prstGeom>
            <a:noFill/>
            <a:ln w="12700" cap="flat" cmpd="sng" algn="ctr">
              <a:solidFill>
                <a:schemeClr val="tx1"/>
              </a:solidFill>
              <a:prstDash val="dash"/>
              <a:round/>
              <a:headEnd type="none" w="med" len="med"/>
              <a:tailEnd type="none" w="med" len="med"/>
            </a:ln>
            <a:effectLst/>
          </p:spPr>
        </p:cxnSp>
      </p:grpSp>
      <p:grpSp>
        <p:nvGrpSpPr>
          <p:cNvPr id="232" name="Group 231"/>
          <p:cNvGrpSpPr/>
          <p:nvPr/>
        </p:nvGrpSpPr>
        <p:grpSpPr>
          <a:xfrm>
            <a:off x="776536" y="3789040"/>
            <a:ext cx="683964" cy="744860"/>
            <a:chOff x="776536" y="3429000"/>
            <a:chExt cx="1224136" cy="1080120"/>
          </a:xfrm>
        </p:grpSpPr>
        <p:cxnSp>
          <p:nvCxnSpPr>
            <p:cNvPr id="233" name="Straight Connector 232"/>
            <p:cNvCxnSpPr/>
            <p:nvPr/>
          </p:nvCxnSpPr>
          <p:spPr bwMode="auto">
            <a:xfrm>
              <a:off x="776536" y="3429000"/>
              <a:ext cx="1224136" cy="0"/>
            </a:xfrm>
            <a:prstGeom prst="line">
              <a:avLst/>
            </a:prstGeom>
            <a:noFill/>
            <a:ln w="12700" cap="flat" cmpd="sng" algn="ctr">
              <a:solidFill>
                <a:schemeClr val="tx1"/>
              </a:solidFill>
              <a:prstDash val="dash"/>
              <a:round/>
              <a:headEnd type="none" w="med" len="med"/>
              <a:tailEnd type="none" w="med" len="med"/>
            </a:ln>
            <a:effectLst/>
          </p:spPr>
        </p:cxnSp>
        <p:cxnSp>
          <p:nvCxnSpPr>
            <p:cNvPr id="234" name="Straight Connector 233"/>
            <p:cNvCxnSpPr/>
            <p:nvPr/>
          </p:nvCxnSpPr>
          <p:spPr bwMode="auto">
            <a:xfrm flipV="1">
              <a:off x="2000672" y="3429000"/>
              <a:ext cx="0" cy="1080120"/>
            </a:xfrm>
            <a:prstGeom prst="line">
              <a:avLst/>
            </a:prstGeom>
            <a:noFill/>
            <a:ln w="12700" cap="flat" cmpd="sng" algn="ctr">
              <a:solidFill>
                <a:schemeClr val="tx1"/>
              </a:solidFill>
              <a:prstDash val="dash"/>
              <a:round/>
              <a:headEnd type="none" w="med" len="med"/>
              <a:tailEnd type="none" w="med" len="med"/>
            </a:ln>
            <a:effectLst/>
          </p:spPr>
        </p:cxnSp>
      </p:grpSp>
      <p:cxnSp>
        <p:nvCxnSpPr>
          <p:cNvPr id="235" name="Straight Connector 234"/>
          <p:cNvCxnSpPr/>
          <p:nvPr/>
        </p:nvCxnSpPr>
        <p:spPr bwMode="auto">
          <a:xfrm flipV="1">
            <a:off x="2324100" y="3789040"/>
            <a:ext cx="0" cy="744860"/>
          </a:xfrm>
          <a:prstGeom prst="line">
            <a:avLst/>
          </a:prstGeom>
          <a:noFill/>
          <a:ln w="12700" cap="flat" cmpd="sng" algn="ctr">
            <a:solidFill>
              <a:schemeClr val="tx1"/>
            </a:solidFill>
            <a:prstDash val="dash"/>
            <a:round/>
            <a:headEnd type="none" w="med" len="med"/>
            <a:tailEnd type="none" w="med" len="med"/>
          </a:ln>
          <a:effectLst/>
        </p:spPr>
      </p:cxnSp>
      <p:grpSp>
        <p:nvGrpSpPr>
          <p:cNvPr id="243" name="Group 21"/>
          <p:cNvGrpSpPr/>
          <p:nvPr/>
        </p:nvGrpSpPr>
        <p:grpSpPr>
          <a:xfrm>
            <a:off x="344488" y="2918594"/>
            <a:ext cx="3230408" cy="1914562"/>
            <a:chOff x="344488" y="2918594"/>
            <a:chExt cx="3230408" cy="1914562"/>
          </a:xfrm>
        </p:grpSpPr>
        <p:sp>
          <p:nvSpPr>
            <p:cNvPr id="21" name="TextBox 20"/>
            <p:cNvSpPr txBox="1"/>
            <p:nvPr/>
          </p:nvSpPr>
          <p:spPr>
            <a:xfrm>
              <a:off x="2143528" y="4433046"/>
              <a:ext cx="413896" cy="400110"/>
            </a:xfrm>
            <a:prstGeom prst="rect">
              <a:avLst/>
            </a:prstGeom>
            <a:noFill/>
          </p:spPr>
          <p:txBody>
            <a:bodyPr wrap="none" rtlCol="0">
              <a:spAutoFit/>
            </a:bodyPr>
            <a:lstStyle/>
            <a:p>
              <a:r>
                <a:rPr lang="en-US" b="1" i="1" dirty="0" smtClean="0"/>
                <a:t>x</a:t>
              </a:r>
              <a:r>
                <a:rPr lang="en-US" b="1" i="1" baseline="-25000" dirty="0" smtClean="0"/>
                <a:t>l</a:t>
              </a:r>
              <a:endParaRPr lang="en-US" b="1" i="1" baseline="-25000" dirty="0"/>
            </a:p>
          </p:txBody>
        </p:sp>
        <p:sp>
          <p:nvSpPr>
            <p:cNvPr id="236" name="TextBox 235"/>
            <p:cNvSpPr txBox="1"/>
            <p:nvPr/>
          </p:nvSpPr>
          <p:spPr>
            <a:xfrm>
              <a:off x="3133750" y="4433046"/>
              <a:ext cx="441146" cy="400110"/>
            </a:xfrm>
            <a:prstGeom prst="rect">
              <a:avLst/>
            </a:prstGeom>
            <a:noFill/>
          </p:spPr>
          <p:txBody>
            <a:bodyPr wrap="none" rtlCol="0">
              <a:spAutoFit/>
            </a:bodyPr>
            <a:lstStyle/>
            <a:p>
              <a:r>
                <a:rPr lang="en-US" b="1" i="1" dirty="0" err="1" smtClean="0"/>
                <a:t>x</a:t>
              </a:r>
              <a:r>
                <a:rPr lang="en-US" b="1" i="1" baseline="-25000" dirty="0" err="1" smtClean="0"/>
                <a:t>r</a:t>
              </a:r>
              <a:endParaRPr lang="en-US" b="1" i="1" baseline="-25000" dirty="0"/>
            </a:p>
          </p:txBody>
        </p:sp>
        <p:sp>
          <p:nvSpPr>
            <p:cNvPr id="237" name="TextBox 236"/>
            <p:cNvSpPr txBox="1"/>
            <p:nvPr/>
          </p:nvSpPr>
          <p:spPr>
            <a:xfrm>
              <a:off x="344488" y="4083610"/>
              <a:ext cx="471604" cy="400110"/>
            </a:xfrm>
            <a:prstGeom prst="rect">
              <a:avLst/>
            </a:prstGeom>
            <a:noFill/>
          </p:spPr>
          <p:txBody>
            <a:bodyPr wrap="none" rtlCol="0">
              <a:spAutoFit/>
            </a:bodyPr>
            <a:lstStyle/>
            <a:p>
              <a:r>
                <a:rPr lang="en-US" b="1" i="1" dirty="0" err="1" smtClean="0"/>
                <a:t>y</a:t>
              </a:r>
              <a:r>
                <a:rPr lang="en-US" b="1" i="1" baseline="-25000" dirty="0" err="1" smtClean="0"/>
                <a:t>b</a:t>
              </a:r>
              <a:endParaRPr lang="en-US" b="1" i="1" baseline="-25000" dirty="0"/>
            </a:p>
          </p:txBody>
        </p:sp>
        <p:sp>
          <p:nvSpPr>
            <p:cNvPr id="238" name="TextBox 237"/>
            <p:cNvSpPr txBox="1"/>
            <p:nvPr/>
          </p:nvSpPr>
          <p:spPr>
            <a:xfrm>
              <a:off x="382614" y="2918594"/>
              <a:ext cx="429926" cy="400110"/>
            </a:xfrm>
            <a:prstGeom prst="rect">
              <a:avLst/>
            </a:prstGeom>
            <a:noFill/>
          </p:spPr>
          <p:txBody>
            <a:bodyPr wrap="none" rtlCol="0">
              <a:spAutoFit/>
            </a:bodyPr>
            <a:lstStyle/>
            <a:p>
              <a:r>
                <a:rPr lang="en-US" b="1" i="1" dirty="0" err="1" smtClean="0"/>
                <a:t>y</a:t>
              </a:r>
              <a:r>
                <a:rPr lang="en-US" b="1" i="1" baseline="-25000" dirty="0" err="1" smtClean="0"/>
                <a:t>t</a:t>
              </a:r>
              <a:endParaRPr lang="en-US" b="1" i="1" baseline="-25000" dirty="0"/>
            </a:p>
          </p:txBody>
        </p:sp>
      </p:grpSp>
      <p:grpSp>
        <p:nvGrpSpPr>
          <p:cNvPr id="244" name="Group 26"/>
          <p:cNvGrpSpPr/>
          <p:nvPr/>
        </p:nvGrpSpPr>
        <p:grpSpPr>
          <a:xfrm>
            <a:off x="776536" y="3140968"/>
            <a:ext cx="2520280" cy="1368152"/>
            <a:chOff x="776536" y="3140968"/>
            <a:chExt cx="2520280" cy="1368152"/>
          </a:xfrm>
        </p:grpSpPr>
        <p:cxnSp>
          <p:nvCxnSpPr>
            <p:cNvPr id="239" name="Straight Connector 238"/>
            <p:cNvCxnSpPr/>
            <p:nvPr/>
          </p:nvCxnSpPr>
          <p:spPr bwMode="auto">
            <a:xfrm>
              <a:off x="776536" y="3140968"/>
              <a:ext cx="1512168" cy="0"/>
            </a:xfrm>
            <a:prstGeom prst="line">
              <a:avLst/>
            </a:prstGeom>
            <a:noFill/>
            <a:ln w="12700" cap="flat" cmpd="sng" algn="ctr">
              <a:solidFill>
                <a:schemeClr val="tx1"/>
              </a:solidFill>
              <a:prstDash val="dash"/>
              <a:round/>
              <a:headEnd type="none" w="med" len="med"/>
              <a:tailEnd type="none" w="med" len="med"/>
            </a:ln>
            <a:effectLst/>
          </p:spPr>
        </p:cxnSp>
        <p:cxnSp>
          <p:nvCxnSpPr>
            <p:cNvPr id="240" name="Straight Connector 239"/>
            <p:cNvCxnSpPr/>
            <p:nvPr/>
          </p:nvCxnSpPr>
          <p:spPr bwMode="auto">
            <a:xfrm>
              <a:off x="776536" y="4365104"/>
              <a:ext cx="1512168" cy="0"/>
            </a:xfrm>
            <a:prstGeom prst="line">
              <a:avLst/>
            </a:prstGeom>
            <a:noFill/>
            <a:ln w="12700" cap="flat" cmpd="sng" algn="ctr">
              <a:solidFill>
                <a:schemeClr val="tx1"/>
              </a:solidFill>
              <a:prstDash val="dash"/>
              <a:round/>
              <a:headEnd type="none" w="med" len="med"/>
              <a:tailEnd type="none" w="med" len="med"/>
            </a:ln>
            <a:effectLst/>
          </p:spPr>
        </p:cxnSp>
        <p:cxnSp>
          <p:nvCxnSpPr>
            <p:cNvPr id="241" name="Straight Connector 240"/>
            <p:cNvCxnSpPr/>
            <p:nvPr/>
          </p:nvCxnSpPr>
          <p:spPr bwMode="auto">
            <a:xfrm>
              <a:off x="2288704" y="4365104"/>
              <a:ext cx="0" cy="144016"/>
            </a:xfrm>
            <a:prstGeom prst="line">
              <a:avLst/>
            </a:prstGeom>
            <a:noFill/>
            <a:ln w="12700" cap="flat" cmpd="sng" algn="ctr">
              <a:solidFill>
                <a:schemeClr val="tx1"/>
              </a:solidFill>
              <a:prstDash val="dash"/>
              <a:round/>
              <a:headEnd type="none" w="med" len="med"/>
              <a:tailEnd type="none" w="med" len="med"/>
            </a:ln>
            <a:effectLst/>
          </p:spPr>
        </p:cxnSp>
        <p:cxnSp>
          <p:nvCxnSpPr>
            <p:cNvPr id="242" name="Straight Connector 241"/>
            <p:cNvCxnSpPr/>
            <p:nvPr/>
          </p:nvCxnSpPr>
          <p:spPr bwMode="auto">
            <a:xfrm>
              <a:off x="3296816" y="4365104"/>
              <a:ext cx="0" cy="144016"/>
            </a:xfrm>
            <a:prstGeom prst="line">
              <a:avLst/>
            </a:prstGeom>
            <a:noFill/>
            <a:ln w="12700" cap="flat" cmpd="sng" algn="ctr">
              <a:solidFill>
                <a:schemeClr val="tx1"/>
              </a:solidFill>
              <a:prstDash val="dash"/>
              <a:round/>
              <a:headEnd type="none" w="med" len="med"/>
              <a:tailEnd type="none" w="med" len="med"/>
            </a:ln>
            <a:effectLst/>
          </p:spPr>
        </p:cxnSp>
      </p:grpSp>
      <p:grpSp>
        <p:nvGrpSpPr>
          <p:cNvPr id="184" name="Group 98"/>
          <p:cNvGrpSpPr/>
          <p:nvPr/>
        </p:nvGrpSpPr>
        <p:grpSpPr>
          <a:xfrm>
            <a:off x="5205028" y="3971156"/>
            <a:ext cx="360040" cy="432048"/>
            <a:chOff x="2468724" y="4797152"/>
            <a:chExt cx="360040" cy="432048"/>
          </a:xfrm>
        </p:grpSpPr>
        <p:cxnSp>
          <p:nvCxnSpPr>
            <p:cNvPr id="197" name="Straight Connector 196"/>
            <p:cNvCxnSpPr/>
            <p:nvPr/>
          </p:nvCxnSpPr>
          <p:spPr bwMode="auto">
            <a:xfrm>
              <a:off x="2468724" y="4797152"/>
              <a:ext cx="0" cy="432048"/>
            </a:xfrm>
            <a:prstGeom prst="line">
              <a:avLst/>
            </a:prstGeom>
            <a:noFill/>
            <a:ln w="28575" cap="flat" cmpd="sng" algn="ctr">
              <a:solidFill>
                <a:srgbClr val="C00000"/>
              </a:solidFill>
              <a:prstDash val="solid"/>
              <a:round/>
              <a:headEnd type="none" w="med" len="med"/>
              <a:tailEnd type="none" w="med" len="med"/>
            </a:ln>
            <a:effectLst/>
          </p:spPr>
        </p:cxnSp>
        <p:cxnSp>
          <p:nvCxnSpPr>
            <p:cNvPr id="200" name="Straight Connector 199"/>
            <p:cNvCxnSpPr/>
            <p:nvPr/>
          </p:nvCxnSpPr>
          <p:spPr bwMode="auto">
            <a:xfrm>
              <a:off x="2468724" y="5229200"/>
              <a:ext cx="360040" cy="0"/>
            </a:xfrm>
            <a:prstGeom prst="line">
              <a:avLst/>
            </a:prstGeom>
            <a:noFill/>
            <a:ln w="28575" cap="flat" cmpd="sng" algn="ctr">
              <a:solidFill>
                <a:srgbClr val="C00000"/>
              </a:solidFill>
              <a:prstDash val="solid"/>
              <a:round/>
              <a:headEnd type="none" w="med" len="med"/>
              <a:tailEnd type="none" w="med" len="med"/>
            </a:ln>
            <a:effectLst/>
          </p:spPr>
        </p:cxnSp>
        <p:grpSp>
          <p:nvGrpSpPr>
            <p:cNvPr id="203" name="Group 102"/>
            <p:cNvGrpSpPr/>
            <p:nvPr/>
          </p:nvGrpSpPr>
          <p:grpSpPr>
            <a:xfrm>
              <a:off x="2504728" y="4905164"/>
              <a:ext cx="288032" cy="288032"/>
              <a:chOff x="1721024" y="4221088"/>
              <a:chExt cx="288032" cy="288032"/>
            </a:xfrm>
          </p:grpSpPr>
          <p:sp>
            <p:nvSpPr>
              <p:cNvPr id="215" name="L-Shape 214"/>
              <p:cNvSpPr/>
              <p:nvPr/>
            </p:nvSpPr>
            <p:spPr bwMode="auto">
              <a:xfrm>
                <a:off x="1721024" y="4221088"/>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17" name="L-Shape 216"/>
              <p:cNvSpPr/>
              <p:nvPr/>
            </p:nvSpPr>
            <p:spPr bwMode="auto">
              <a:xfrm>
                <a:off x="1793032" y="4293096"/>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0" name="L-Shape 219"/>
              <p:cNvSpPr/>
              <p:nvPr/>
            </p:nvSpPr>
            <p:spPr bwMode="auto">
              <a:xfrm>
                <a:off x="1865040" y="4365104"/>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45" name="L-Shape 244"/>
              <p:cNvSpPr/>
              <p:nvPr/>
            </p:nvSpPr>
            <p:spPr bwMode="auto">
              <a:xfrm>
                <a:off x="1937048" y="4437112"/>
                <a:ext cx="72008" cy="72008"/>
              </a:xfrm>
              <a:prstGeom prst="corner">
                <a:avLst>
                  <a:gd name="adj1" fmla="val 0"/>
                  <a:gd name="adj2" fmla="val 0"/>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212" name="Straight Connector 211"/>
            <p:cNvCxnSpPr/>
            <p:nvPr/>
          </p:nvCxnSpPr>
          <p:spPr bwMode="auto">
            <a:xfrm>
              <a:off x="2828764" y="4797152"/>
              <a:ext cx="0" cy="432048"/>
            </a:xfrm>
            <a:prstGeom prst="line">
              <a:avLst/>
            </a:prstGeom>
            <a:noFill/>
            <a:ln w="28575" cap="flat" cmpd="sng" algn="ctr">
              <a:solidFill>
                <a:srgbClr val="C00000"/>
              </a:solidFill>
              <a:prstDash val="solid"/>
              <a:round/>
              <a:headEnd type="none" w="med" len="med"/>
              <a:tailEnd type="none" w="med" len="med"/>
            </a:ln>
            <a:effectLst/>
          </p:spPr>
        </p:cxnSp>
      </p:grpSp>
      <p:sp>
        <p:nvSpPr>
          <p:cNvPr id="246" name="Content Placeholder 2"/>
          <p:cNvSpPr txBox="1">
            <a:spLocks/>
          </p:cNvSpPr>
          <p:nvPr/>
        </p:nvSpPr>
        <p:spPr bwMode="auto">
          <a:xfrm>
            <a:off x="0" y="6057292"/>
            <a:ext cx="9906000" cy="5400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BA2A1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BA2A12"/>
              </a:buClr>
              <a:buFont typeface="Wingdings" pitchFamily="2" charset="2"/>
              <a:buChar char="§"/>
              <a:defRPr sz="1600">
                <a:solidFill>
                  <a:schemeClr val="tx1"/>
                </a:solidFill>
                <a:latin typeface="+mn-lt"/>
              </a:defRPr>
            </a:lvl9pPr>
          </a:lstStyle>
          <a:p>
            <a:pPr marL="0" indent="0" algn="ctr">
              <a:buNone/>
            </a:pPr>
            <a:r>
              <a:rPr lang="en-US" dirty="0" smtClean="0"/>
              <a:t>Static maximal points in O(</a:t>
            </a:r>
            <a:r>
              <a:rPr lang="en-US" i="1" dirty="0" err="1" smtClean="0"/>
              <a:t>n∙</a:t>
            </a:r>
            <a:r>
              <a:rPr lang="en-US" dirty="0" err="1" smtClean="0"/>
              <a:t>log</a:t>
            </a:r>
            <a:r>
              <a:rPr lang="en-US" dirty="0" smtClean="0"/>
              <a:t> </a:t>
            </a:r>
            <a:r>
              <a:rPr lang="en-US" i="1" dirty="0" smtClean="0"/>
              <a:t>n</a:t>
            </a:r>
            <a:r>
              <a:rPr lang="en-US" dirty="0" smtClean="0"/>
              <a:t>) time </a:t>
            </a:r>
            <a:r>
              <a:rPr lang="en-US" sz="1800" dirty="0" smtClean="0"/>
              <a:t>[Kung, </a:t>
            </a:r>
            <a:r>
              <a:rPr lang="en-US" sz="1800" dirty="0" err="1" smtClean="0"/>
              <a:t>Luccio</a:t>
            </a:r>
            <a:r>
              <a:rPr lang="en-US" sz="1800" dirty="0" smtClean="0"/>
              <a:t>, </a:t>
            </a:r>
            <a:r>
              <a:rPr lang="en-US" sz="1800" dirty="0" err="1" smtClean="0"/>
              <a:t>Preparata</a:t>
            </a:r>
            <a:r>
              <a:rPr lang="en-US" sz="1800" dirty="0" smtClean="0"/>
              <a:t>, J.ACM</a:t>
            </a:r>
            <a:r>
              <a:rPr lang="fr-FR" sz="1800" dirty="0" smtClean="0"/>
              <a:t>’</a:t>
            </a:r>
            <a:r>
              <a:rPr lang="en-US" sz="1800" dirty="0"/>
              <a:t>75</a:t>
            </a:r>
            <a:r>
              <a:rPr lang="en-US" sz="1800" dirty="0" smtClean="0"/>
              <a:t>]</a:t>
            </a:r>
            <a:endParaRPr lang="en-US" dirty="0" smtClean="0"/>
          </a:p>
        </p:txBody>
      </p:sp>
    </p:spTree>
    <p:extLst>
      <p:ext uri="{BB962C8B-B14F-4D97-AF65-F5344CB8AC3E}">
        <p14:creationId xmlns="" xmlns:p14="http://schemas.microsoft.com/office/powerpoint/2010/main" val="18821792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92"/>
                                        </p:tgtEl>
                                        <p:attrNameLst>
                                          <p:attrName>fillcolor</p:attrName>
                                        </p:attrNameLst>
                                      </p:cBhvr>
                                      <p:to>
                                        <a:srgbClr val="BA2A12"/>
                                      </p:to>
                                    </p:animClr>
                                    <p:set>
                                      <p:cBhvr>
                                        <p:cTn id="7" dur="500" fill="hold"/>
                                        <p:tgtEl>
                                          <p:spTgt spid="192"/>
                                        </p:tgtEl>
                                        <p:attrNameLst>
                                          <p:attrName>fill.type</p:attrName>
                                        </p:attrNameLst>
                                      </p:cBhvr>
                                      <p:to>
                                        <p:strVal val="solid"/>
                                      </p:to>
                                    </p:set>
                                    <p:set>
                                      <p:cBhvr>
                                        <p:cTn id="8" dur="500" fill="hold"/>
                                        <p:tgtEl>
                                          <p:spTgt spid="192"/>
                                        </p:tgtEl>
                                        <p:attrNameLst>
                                          <p:attrName>fill.on</p:attrName>
                                        </p:attrNameLst>
                                      </p:cBhvr>
                                      <p:to>
                                        <p:strVal val="true"/>
                                      </p:to>
                                    </p:set>
                                  </p:childTnLst>
                                </p:cTn>
                              </p:par>
                              <p:par>
                                <p:cTn id="9" presetID="1" presetClass="entr" presetSubtype="0" fill="hold" grpId="0" nodeType="with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mph" presetSubtype="2" fill="hold" nodeType="withEffect">
                                  <p:stCondLst>
                                    <p:cond delay="0"/>
                                  </p:stCondLst>
                                  <p:childTnLst>
                                    <p:animClr clrSpc="rgb" dir="cw">
                                      <p:cBhvr>
                                        <p:cTn id="18" dur="500" fill="hold"/>
                                        <p:tgtEl>
                                          <p:spTgt spid="190"/>
                                        </p:tgtEl>
                                        <p:attrNameLst>
                                          <p:attrName>fillcolor</p:attrName>
                                        </p:attrNameLst>
                                      </p:cBhvr>
                                      <p:to>
                                        <a:srgbClr val="BA2A12"/>
                                      </p:to>
                                    </p:animClr>
                                    <p:set>
                                      <p:cBhvr>
                                        <p:cTn id="19" dur="500" fill="hold"/>
                                        <p:tgtEl>
                                          <p:spTgt spid="190"/>
                                        </p:tgtEl>
                                        <p:attrNameLst>
                                          <p:attrName>fill.type</p:attrName>
                                        </p:attrNameLst>
                                      </p:cBhvr>
                                      <p:to>
                                        <p:strVal val="solid"/>
                                      </p:to>
                                    </p:set>
                                    <p:set>
                                      <p:cBhvr>
                                        <p:cTn id="20" dur="500" fill="hold"/>
                                        <p:tgtEl>
                                          <p:spTgt spid="190"/>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500" fill="hold"/>
                                        <p:tgtEl>
                                          <p:spTgt spid="191"/>
                                        </p:tgtEl>
                                        <p:attrNameLst>
                                          <p:attrName>fillcolor</p:attrName>
                                        </p:attrNameLst>
                                      </p:cBhvr>
                                      <p:to>
                                        <a:srgbClr val="BA2A12"/>
                                      </p:to>
                                    </p:animClr>
                                    <p:set>
                                      <p:cBhvr>
                                        <p:cTn id="23" dur="500" fill="hold"/>
                                        <p:tgtEl>
                                          <p:spTgt spid="191"/>
                                        </p:tgtEl>
                                        <p:attrNameLst>
                                          <p:attrName>fill.type</p:attrName>
                                        </p:attrNameLst>
                                      </p:cBhvr>
                                      <p:to>
                                        <p:strVal val="solid"/>
                                      </p:to>
                                    </p:set>
                                    <p:set>
                                      <p:cBhvr>
                                        <p:cTn id="24" dur="500" fill="hold"/>
                                        <p:tgtEl>
                                          <p:spTgt spid="191"/>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500" fill="hold"/>
                                        <p:tgtEl>
                                          <p:spTgt spid="193"/>
                                        </p:tgtEl>
                                        <p:attrNameLst>
                                          <p:attrName>fillcolor</p:attrName>
                                        </p:attrNameLst>
                                      </p:cBhvr>
                                      <p:to>
                                        <a:srgbClr val="BA2A12"/>
                                      </p:to>
                                    </p:animClr>
                                    <p:set>
                                      <p:cBhvr>
                                        <p:cTn id="27" dur="500" fill="hold"/>
                                        <p:tgtEl>
                                          <p:spTgt spid="193"/>
                                        </p:tgtEl>
                                        <p:attrNameLst>
                                          <p:attrName>fill.type</p:attrName>
                                        </p:attrNameLst>
                                      </p:cBhvr>
                                      <p:to>
                                        <p:strVal val="solid"/>
                                      </p:to>
                                    </p:set>
                                    <p:set>
                                      <p:cBhvr>
                                        <p:cTn id="28" dur="500" fill="hold"/>
                                        <p:tgtEl>
                                          <p:spTgt spid="193"/>
                                        </p:tgtEl>
                                        <p:attrNameLst>
                                          <p:attrName>fill.on</p:attrName>
                                        </p:attrNameLst>
                                      </p:cBhvr>
                                      <p:to>
                                        <p:strVal val="true"/>
                                      </p:to>
                                    </p:set>
                                  </p:childTnLst>
                                </p:cTn>
                              </p:par>
                              <p:par>
                                <p:cTn id="29" presetID="1" presetClass="emph" presetSubtype="2" fill="hold" nodeType="withEffect">
                                  <p:stCondLst>
                                    <p:cond delay="0"/>
                                  </p:stCondLst>
                                  <p:childTnLst>
                                    <p:animClr clrSpc="rgb" dir="cw">
                                      <p:cBhvr>
                                        <p:cTn id="30" dur="500" fill="hold"/>
                                        <p:tgtEl>
                                          <p:spTgt spid="194"/>
                                        </p:tgtEl>
                                        <p:attrNameLst>
                                          <p:attrName>fillcolor</p:attrName>
                                        </p:attrNameLst>
                                      </p:cBhvr>
                                      <p:to>
                                        <a:srgbClr val="BA2A12"/>
                                      </p:to>
                                    </p:animClr>
                                    <p:set>
                                      <p:cBhvr>
                                        <p:cTn id="31" dur="500" fill="hold"/>
                                        <p:tgtEl>
                                          <p:spTgt spid="194"/>
                                        </p:tgtEl>
                                        <p:attrNameLst>
                                          <p:attrName>fill.type</p:attrName>
                                        </p:attrNameLst>
                                      </p:cBhvr>
                                      <p:to>
                                        <p:strVal val="solid"/>
                                      </p:to>
                                    </p:set>
                                    <p:set>
                                      <p:cBhvr>
                                        <p:cTn id="32" dur="500" fill="hold"/>
                                        <p:tgtEl>
                                          <p:spTgt spid="194"/>
                                        </p:tgtEl>
                                        <p:attrNameLst>
                                          <p:attrName>fill.on</p:attrName>
                                        </p:attrNameLst>
                                      </p:cBhvr>
                                      <p:to>
                                        <p:strVal val="true"/>
                                      </p:to>
                                    </p:set>
                                  </p:childTnLst>
                                </p:cTn>
                              </p:par>
                              <p:par>
                                <p:cTn id="33" presetID="1" presetClass="emph" presetSubtype="2" fill="hold" nodeType="withEffect">
                                  <p:stCondLst>
                                    <p:cond delay="0"/>
                                  </p:stCondLst>
                                  <p:childTnLst>
                                    <p:animClr clrSpc="rgb" dir="cw">
                                      <p:cBhvr>
                                        <p:cTn id="34" dur="500" fill="hold"/>
                                        <p:tgtEl>
                                          <p:spTgt spid="195"/>
                                        </p:tgtEl>
                                        <p:attrNameLst>
                                          <p:attrName>fillcolor</p:attrName>
                                        </p:attrNameLst>
                                      </p:cBhvr>
                                      <p:to>
                                        <a:srgbClr val="BA2A12"/>
                                      </p:to>
                                    </p:animClr>
                                    <p:set>
                                      <p:cBhvr>
                                        <p:cTn id="35" dur="500" fill="hold"/>
                                        <p:tgtEl>
                                          <p:spTgt spid="195"/>
                                        </p:tgtEl>
                                        <p:attrNameLst>
                                          <p:attrName>fill.type</p:attrName>
                                        </p:attrNameLst>
                                      </p:cBhvr>
                                      <p:to>
                                        <p:strVal val="solid"/>
                                      </p:to>
                                    </p:set>
                                    <p:set>
                                      <p:cBhvr>
                                        <p:cTn id="36" dur="500" fill="hold"/>
                                        <p:tgtEl>
                                          <p:spTgt spid="195"/>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500" fill="hold"/>
                                        <p:tgtEl>
                                          <p:spTgt spid="196"/>
                                        </p:tgtEl>
                                        <p:attrNameLst>
                                          <p:attrName>fillcolor</p:attrName>
                                        </p:attrNameLst>
                                      </p:cBhvr>
                                      <p:to>
                                        <a:srgbClr val="BA2A12"/>
                                      </p:to>
                                    </p:animClr>
                                    <p:set>
                                      <p:cBhvr>
                                        <p:cTn id="39" dur="500" fill="hold"/>
                                        <p:tgtEl>
                                          <p:spTgt spid="196"/>
                                        </p:tgtEl>
                                        <p:attrNameLst>
                                          <p:attrName>fill.type</p:attrName>
                                        </p:attrNameLst>
                                      </p:cBhvr>
                                      <p:to>
                                        <p:strVal val="solid"/>
                                      </p:to>
                                    </p:set>
                                    <p:set>
                                      <p:cBhvr>
                                        <p:cTn id="40" dur="500" fill="hold"/>
                                        <p:tgtEl>
                                          <p:spTgt spid="196"/>
                                        </p:tgtEl>
                                        <p:attrNameLst>
                                          <p:attrName>fill.on</p:attrName>
                                        </p:attrNameLst>
                                      </p:cBhvr>
                                      <p:to>
                                        <p:strVal val="true"/>
                                      </p:to>
                                    </p:set>
                                  </p:childTnLst>
                                </p:cTn>
                              </p:par>
                              <p:par>
                                <p:cTn id="41" presetID="1" presetClass="entr" presetSubtype="0" fill="hold" grpId="0" nodeType="withEffect">
                                  <p:stCondLst>
                                    <p:cond delay="0"/>
                                  </p:stCondLst>
                                  <p:childTnLst>
                                    <p:set>
                                      <p:cBhvr>
                                        <p:cTn id="42" dur="1" fill="hold">
                                          <p:stCondLst>
                                            <p:cond delay="0"/>
                                          </p:stCondLst>
                                        </p:cTn>
                                        <p:tgtEl>
                                          <p:spTgt spid="16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5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3"/>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211">
                                            <p:txEl>
                                              <p:pRg st="0" end="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11">
                                            <p:txEl>
                                              <p:pRg st="1" end="1"/>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11">
                                            <p:txEl>
                                              <p:pRg st="2" end="2"/>
                                            </p:txEl>
                                          </p:spTgt>
                                        </p:tgtEl>
                                        <p:attrNameLst>
                                          <p:attrName>style.visibility</p:attrName>
                                        </p:attrNameLst>
                                      </p:cBhvr>
                                      <p:to>
                                        <p:strVal val="visible"/>
                                      </p:to>
                                    </p:set>
                                  </p:childTnLst>
                                </p:cTn>
                              </p:par>
                              <p:par>
                                <p:cTn id="73" presetID="1" presetClass="emph" presetSubtype="2" fill="hold" nodeType="withEffect">
                                  <p:stCondLst>
                                    <p:cond delay="0"/>
                                  </p:stCondLst>
                                  <p:childTnLst>
                                    <p:animClr clrSpc="rgb" dir="cw">
                                      <p:cBhvr>
                                        <p:cTn id="74" dur="500" fill="hold"/>
                                        <p:tgtEl>
                                          <p:spTgt spid="190"/>
                                        </p:tgtEl>
                                        <p:attrNameLst>
                                          <p:attrName>fillcolor</p:attrName>
                                        </p:attrNameLst>
                                      </p:cBhvr>
                                      <p:to>
                                        <a:schemeClr val="tx1"/>
                                      </p:to>
                                    </p:animClr>
                                    <p:set>
                                      <p:cBhvr>
                                        <p:cTn id="75" dur="500" fill="hold"/>
                                        <p:tgtEl>
                                          <p:spTgt spid="190"/>
                                        </p:tgtEl>
                                        <p:attrNameLst>
                                          <p:attrName>fill.type</p:attrName>
                                        </p:attrNameLst>
                                      </p:cBhvr>
                                      <p:to>
                                        <p:strVal val="solid"/>
                                      </p:to>
                                    </p:set>
                                    <p:set>
                                      <p:cBhvr>
                                        <p:cTn id="76" dur="500" fill="hold"/>
                                        <p:tgtEl>
                                          <p:spTgt spid="190"/>
                                        </p:tgtEl>
                                        <p:attrNameLst>
                                          <p:attrName>fill.on</p:attrName>
                                        </p:attrNameLst>
                                      </p:cBhvr>
                                      <p:to>
                                        <p:strVal val="true"/>
                                      </p:to>
                                    </p:set>
                                  </p:childTnLst>
                                </p:cTn>
                              </p:par>
                              <p:par>
                                <p:cTn id="77" presetID="1" presetClass="emph" presetSubtype="2" fill="hold" nodeType="withEffect">
                                  <p:stCondLst>
                                    <p:cond delay="0"/>
                                  </p:stCondLst>
                                  <p:childTnLst>
                                    <p:animClr clrSpc="rgb" dir="cw">
                                      <p:cBhvr>
                                        <p:cTn id="78" dur="500" fill="hold"/>
                                        <p:tgtEl>
                                          <p:spTgt spid="191"/>
                                        </p:tgtEl>
                                        <p:attrNameLst>
                                          <p:attrName>fillcolor</p:attrName>
                                        </p:attrNameLst>
                                      </p:cBhvr>
                                      <p:to>
                                        <a:schemeClr val="tx1"/>
                                      </p:to>
                                    </p:animClr>
                                    <p:set>
                                      <p:cBhvr>
                                        <p:cTn id="79" dur="500" fill="hold"/>
                                        <p:tgtEl>
                                          <p:spTgt spid="191"/>
                                        </p:tgtEl>
                                        <p:attrNameLst>
                                          <p:attrName>fill.type</p:attrName>
                                        </p:attrNameLst>
                                      </p:cBhvr>
                                      <p:to>
                                        <p:strVal val="solid"/>
                                      </p:to>
                                    </p:set>
                                    <p:set>
                                      <p:cBhvr>
                                        <p:cTn id="80" dur="500" fill="hold"/>
                                        <p:tgtEl>
                                          <p:spTgt spid="191"/>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500" fill="hold"/>
                                        <p:tgtEl>
                                          <p:spTgt spid="195"/>
                                        </p:tgtEl>
                                        <p:attrNameLst>
                                          <p:attrName>fillcolor</p:attrName>
                                        </p:attrNameLst>
                                      </p:cBhvr>
                                      <p:to>
                                        <a:schemeClr val="tx1"/>
                                      </p:to>
                                    </p:animClr>
                                    <p:set>
                                      <p:cBhvr>
                                        <p:cTn id="83" dur="500" fill="hold"/>
                                        <p:tgtEl>
                                          <p:spTgt spid="195"/>
                                        </p:tgtEl>
                                        <p:attrNameLst>
                                          <p:attrName>fill.type</p:attrName>
                                        </p:attrNameLst>
                                      </p:cBhvr>
                                      <p:to>
                                        <p:strVal val="solid"/>
                                      </p:to>
                                    </p:set>
                                    <p:set>
                                      <p:cBhvr>
                                        <p:cTn id="84" dur="500" fill="hold"/>
                                        <p:tgtEl>
                                          <p:spTgt spid="195"/>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500" fill="hold"/>
                                        <p:tgtEl>
                                          <p:spTgt spid="196"/>
                                        </p:tgtEl>
                                        <p:attrNameLst>
                                          <p:attrName>fillcolor</p:attrName>
                                        </p:attrNameLst>
                                      </p:cBhvr>
                                      <p:to>
                                        <a:schemeClr val="tx1"/>
                                      </p:to>
                                    </p:animClr>
                                    <p:set>
                                      <p:cBhvr>
                                        <p:cTn id="87" dur="500" fill="hold"/>
                                        <p:tgtEl>
                                          <p:spTgt spid="196"/>
                                        </p:tgtEl>
                                        <p:attrNameLst>
                                          <p:attrName>fill.type</p:attrName>
                                        </p:attrNameLst>
                                      </p:cBhvr>
                                      <p:to>
                                        <p:strVal val="solid"/>
                                      </p:to>
                                    </p:set>
                                    <p:set>
                                      <p:cBhvr>
                                        <p:cTn id="88" dur="500" fill="hold"/>
                                        <p:tgtEl>
                                          <p:spTgt spid="196"/>
                                        </p:tgtEl>
                                        <p:attrNameLst>
                                          <p:attrName>fill.on</p:attrName>
                                        </p:attrNameLst>
                                      </p:cBhvr>
                                      <p:to>
                                        <p:strVal val="true"/>
                                      </p:to>
                                    </p:set>
                                  </p:childTnLst>
                                </p:cTn>
                              </p:par>
                              <p:par>
                                <p:cTn id="89" presetID="1" presetClass="entr" presetSubtype="0" fill="hold" nodeType="with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3"/>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146"/>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47"/>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51"/>
                                        </p:tgtEl>
                                        <p:attrNameLst>
                                          <p:attrName>style.visibility</p:attrName>
                                        </p:attrNameLst>
                                      </p:cBhvr>
                                      <p:to>
                                        <p:strVal val="hidden"/>
                                      </p:to>
                                    </p:set>
                                  </p:childTnLst>
                                </p:cTn>
                              </p:par>
                              <p:par>
                                <p:cTn id="99" presetID="1" presetClass="entr" presetSubtype="0" fill="hold" nodeType="withEffect">
                                  <p:stCondLst>
                                    <p:cond delay="0"/>
                                  </p:stCondLst>
                                  <p:childTnLst>
                                    <p:set>
                                      <p:cBhvr>
                                        <p:cTn id="100" dur="1" fill="hold">
                                          <p:stCondLst>
                                            <p:cond delay="0"/>
                                          </p:stCondLst>
                                        </p:cTn>
                                        <p:tgtEl>
                                          <p:spTgt spid="11"/>
                                        </p:tgtEl>
                                        <p:attrNameLst>
                                          <p:attrName>style.visibility</p:attrName>
                                        </p:attrNameLst>
                                      </p:cBhvr>
                                      <p:to>
                                        <p:strVal val="visible"/>
                                      </p:to>
                                    </p:set>
                                  </p:childTnLst>
                                </p:cTn>
                              </p:par>
                              <p:par>
                                <p:cTn id="101" presetID="1" presetClass="exit" presetSubtype="0" fill="hold" grpId="1" nodeType="withEffect">
                                  <p:stCondLst>
                                    <p:cond delay="0"/>
                                  </p:stCondLst>
                                  <p:childTnLst>
                                    <p:set>
                                      <p:cBhvr>
                                        <p:cTn id="102" dur="1" fill="hold">
                                          <p:stCondLst>
                                            <p:cond delay="0"/>
                                          </p:stCondLst>
                                        </p:cTn>
                                        <p:tgtEl>
                                          <p:spTgt spid="152"/>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0"/>
                                          </p:stCondLst>
                                        </p:cTn>
                                        <p:tgtEl>
                                          <p:spTgt spid="3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13"/>
                                        </p:tgtEl>
                                        <p:attrNameLst>
                                          <p:attrName>style.visibility</p:attrName>
                                        </p:attrNameLst>
                                      </p:cBhvr>
                                      <p:to>
                                        <p:strVal val="hidden"/>
                                      </p:to>
                                    </p:set>
                                  </p:childTnLst>
                                </p:cTn>
                              </p:par>
                              <p:par>
                                <p:cTn id="109" presetID="1" presetClass="exit" presetSubtype="0" fill="hold" nodeType="withEffect">
                                  <p:stCondLst>
                                    <p:cond delay="0"/>
                                  </p:stCondLst>
                                  <p:childTnLst>
                                    <p:set>
                                      <p:cBhvr>
                                        <p:cTn id="110" dur="1" fill="hold">
                                          <p:stCondLst>
                                            <p:cond delay="0"/>
                                          </p:stCondLst>
                                        </p:cTn>
                                        <p:tgtEl>
                                          <p:spTgt spid="31"/>
                                        </p:tgtEl>
                                        <p:attrNameLst>
                                          <p:attrName>style.visibility</p:attrName>
                                        </p:attrNameLst>
                                      </p:cBhvr>
                                      <p:to>
                                        <p:strVal val="hidden"/>
                                      </p:to>
                                    </p:set>
                                  </p:childTnLst>
                                </p:cTn>
                              </p:par>
                              <p:par>
                                <p:cTn id="111" presetID="1" presetClass="emph" presetSubtype="2" fill="hold" nodeType="withEffect">
                                  <p:stCondLst>
                                    <p:cond delay="0"/>
                                  </p:stCondLst>
                                  <p:childTnLst>
                                    <p:animClr clrSpc="rgb" dir="cw">
                                      <p:cBhvr>
                                        <p:cTn id="112" dur="500" fill="hold"/>
                                        <p:tgtEl>
                                          <p:spTgt spid="192"/>
                                        </p:tgtEl>
                                        <p:attrNameLst>
                                          <p:attrName>fillcolor</p:attrName>
                                        </p:attrNameLst>
                                      </p:cBhvr>
                                      <p:to>
                                        <a:schemeClr val="tx1"/>
                                      </p:to>
                                    </p:animClr>
                                    <p:set>
                                      <p:cBhvr>
                                        <p:cTn id="113" dur="500" fill="hold"/>
                                        <p:tgtEl>
                                          <p:spTgt spid="192"/>
                                        </p:tgtEl>
                                        <p:attrNameLst>
                                          <p:attrName>fill.type</p:attrName>
                                        </p:attrNameLst>
                                      </p:cBhvr>
                                      <p:to>
                                        <p:strVal val="solid"/>
                                      </p:to>
                                    </p:set>
                                    <p:set>
                                      <p:cBhvr>
                                        <p:cTn id="114" dur="500" fill="hold"/>
                                        <p:tgtEl>
                                          <p:spTgt spid="192"/>
                                        </p:tgtEl>
                                        <p:attrNameLst>
                                          <p:attrName>fill.on</p:attrName>
                                        </p:attrNameLst>
                                      </p:cBhvr>
                                      <p:to>
                                        <p:strVal val="true"/>
                                      </p:to>
                                    </p:set>
                                  </p:childTnLst>
                                </p:cTn>
                              </p:par>
                              <p:par>
                                <p:cTn id="115" presetID="1" presetClass="entr" presetSubtype="0" fill="hold" nodeType="withEffect">
                                  <p:stCondLst>
                                    <p:cond delay="0"/>
                                  </p:stCondLst>
                                  <p:childTnLst>
                                    <p:set>
                                      <p:cBhvr>
                                        <p:cTn id="116" dur="1" fill="hold">
                                          <p:stCondLst>
                                            <p:cond delay="0"/>
                                          </p:stCondLst>
                                        </p:cTn>
                                        <p:tgtEl>
                                          <p:spTgt spid="229"/>
                                        </p:tgtEl>
                                        <p:attrNameLst>
                                          <p:attrName>style.visibility</p:attrName>
                                        </p:attrNameLst>
                                      </p:cBhvr>
                                      <p:to>
                                        <p:strVal val="visible"/>
                                      </p:to>
                                    </p:set>
                                  </p:childTnLst>
                                </p:cTn>
                              </p:par>
                              <p:par>
                                <p:cTn id="117" presetID="1" presetClass="emph" presetSubtype="2" fill="hold" nodeType="withEffect">
                                  <p:stCondLst>
                                    <p:cond delay="0"/>
                                  </p:stCondLst>
                                  <p:childTnLst>
                                    <p:animClr clrSpc="rgb" dir="cw">
                                      <p:cBhvr>
                                        <p:cTn id="118" dur="500" fill="hold"/>
                                        <p:tgtEl>
                                          <p:spTgt spid="193"/>
                                        </p:tgtEl>
                                        <p:attrNameLst>
                                          <p:attrName>fillcolor</p:attrName>
                                        </p:attrNameLst>
                                      </p:cBhvr>
                                      <p:to>
                                        <a:schemeClr val="tx1"/>
                                      </p:to>
                                    </p:animClr>
                                    <p:set>
                                      <p:cBhvr>
                                        <p:cTn id="119" dur="500" fill="hold"/>
                                        <p:tgtEl>
                                          <p:spTgt spid="193"/>
                                        </p:tgtEl>
                                        <p:attrNameLst>
                                          <p:attrName>fill.type</p:attrName>
                                        </p:attrNameLst>
                                      </p:cBhvr>
                                      <p:to>
                                        <p:strVal val="solid"/>
                                      </p:to>
                                    </p:set>
                                    <p:set>
                                      <p:cBhvr>
                                        <p:cTn id="120" dur="500" fill="hold"/>
                                        <p:tgtEl>
                                          <p:spTgt spid="193"/>
                                        </p:tgtEl>
                                        <p:attrNameLst>
                                          <p:attrName>fill.on</p:attrName>
                                        </p:attrNameLst>
                                      </p:cBhvr>
                                      <p:to>
                                        <p:strVal val="true"/>
                                      </p:to>
                                    </p:set>
                                  </p:childTnLst>
                                </p:cTn>
                              </p:par>
                              <p:par>
                                <p:cTn id="121" presetID="1" presetClass="entr" presetSubtype="0" fill="hold" nodeType="withEffect">
                                  <p:stCondLst>
                                    <p:cond delay="0"/>
                                  </p:stCondLst>
                                  <p:childTnLst>
                                    <p:set>
                                      <p:cBhvr>
                                        <p:cTn id="122" dur="1" fill="hold">
                                          <p:stCondLst>
                                            <p:cond delay="0"/>
                                          </p:stCondLst>
                                        </p:cTn>
                                        <p:tgtEl>
                                          <p:spTgt spid="15"/>
                                        </p:tgtEl>
                                        <p:attrNameLst>
                                          <p:attrName>style.visibility</p:attrName>
                                        </p:attrNameLst>
                                      </p:cBhvr>
                                      <p:to>
                                        <p:strVal val="visible"/>
                                      </p:to>
                                    </p:set>
                                  </p:childTnLst>
                                </p:cTn>
                              </p:par>
                              <p:par>
                                <p:cTn id="123" presetID="1" presetClass="entr" presetSubtype="0" fill="hold" grpId="2" nodeType="withEffect">
                                  <p:stCondLst>
                                    <p:cond delay="0"/>
                                  </p:stCondLst>
                                  <p:childTnLst>
                                    <p:set>
                                      <p:cBhvr>
                                        <p:cTn id="124" dur="1" fill="hold">
                                          <p:stCondLst>
                                            <p:cond delay="0"/>
                                          </p:stCondLst>
                                        </p:cTn>
                                        <p:tgtEl>
                                          <p:spTgt spid="151"/>
                                        </p:tgtEl>
                                        <p:attrNameLst>
                                          <p:attrName>style.visibility</p:attrName>
                                        </p:attrNameLst>
                                      </p:cBhvr>
                                      <p:to>
                                        <p:strVal val="visible"/>
                                      </p:to>
                                    </p:set>
                                  </p:childTnLst>
                                </p:cTn>
                              </p:par>
                              <p:par>
                                <p:cTn id="125" presetID="1" presetClass="entr" presetSubtype="0" fill="hold" grpId="2" nodeType="withEffect">
                                  <p:stCondLst>
                                    <p:cond delay="0"/>
                                  </p:stCondLst>
                                  <p:childTnLst>
                                    <p:set>
                                      <p:cBhvr>
                                        <p:cTn id="126" dur="1" fill="hold">
                                          <p:stCondLst>
                                            <p:cond delay="0"/>
                                          </p:stCondLst>
                                        </p:cTn>
                                        <p:tgtEl>
                                          <p:spTgt spid="152"/>
                                        </p:tgtEl>
                                        <p:attrNameLst>
                                          <p:attrName>style.visibility</p:attrName>
                                        </p:attrNameLst>
                                      </p:cBhvr>
                                      <p:to>
                                        <p:strVal val="visible"/>
                                      </p:to>
                                    </p:set>
                                  </p:childTnLst>
                                </p:cTn>
                              </p:par>
                              <p:par>
                                <p:cTn id="127" presetID="1" presetClass="emph" presetSubtype="2" fill="hold" nodeType="withEffect">
                                  <p:stCondLst>
                                    <p:cond delay="0"/>
                                  </p:stCondLst>
                                  <p:childTnLst>
                                    <p:animClr clrSpc="rgb" dir="cw">
                                      <p:cBhvr>
                                        <p:cTn id="128" dur="500" fill="hold"/>
                                        <p:tgtEl>
                                          <p:spTgt spid="195"/>
                                        </p:tgtEl>
                                        <p:attrNameLst>
                                          <p:attrName>fillcolor</p:attrName>
                                        </p:attrNameLst>
                                      </p:cBhvr>
                                      <p:to>
                                        <a:srgbClr val="BA2A12"/>
                                      </p:to>
                                    </p:animClr>
                                    <p:set>
                                      <p:cBhvr>
                                        <p:cTn id="129" dur="500" fill="hold"/>
                                        <p:tgtEl>
                                          <p:spTgt spid="195"/>
                                        </p:tgtEl>
                                        <p:attrNameLst>
                                          <p:attrName>fill.type</p:attrName>
                                        </p:attrNameLst>
                                      </p:cBhvr>
                                      <p:to>
                                        <p:strVal val="solid"/>
                                      </p:to>
                                    </p:set>
                                    <p:set>
                                      <p:cBhvr>
                                        <p:cTn id="130" dur="500" fill="hold"/>
                                        <p:tgtEl>
                                          <p:spTgt spid="195"/>
                                        </p:tgtEl>
                                        <p:attrNameLst>
                                          <p:attrName>fill.on</p:attrName>
                                        </p:attrNameLst>
                                      </p:cBhvr>
                                      <p:to>
                                        <p:strVal val="true"/>
                                      </p:to>
                                    </p:set>
                                  </p:childTnLst>
                                </p:cTn>
                              </p:par>
                              <p:par>
                                <p:cTn id="131" presetID="1" presetClass="emph" presetSubtype="2" fill="hold" nodeType="withEffect">
                                  <p:stCondLst>
                                    <p:cond delay="0"/>
                                  </p:stCondLst>
                                  <p:childTnLst>
                                    <p:animClr clrSpc="rgb" dir="cw">
                                      <p:cBhvr>
                                        <p:cTn id="132" dur="500" fill="hold"/>
                                        <p:tgtEl>
                                          <p:spTgt spid="196"/>
                                        </p:tgtEl>
                                        <p:attrNameLst>
                                          <p:attrName>fillcolor</p:attrName>
                                        </p:attrNameLst>
                                      </p:cBhvr>
                                      <p:to>
                                        <a:srgbClr val="BA2A12"/>
                                      </p:to>
                                    </p:animClr>
                                    <p:set>
                                      <p:cBhvr>
                                        <p:cTn id="133" dur="500" fill="hold"/>
                                        <p:tgtEl>
                                          <p:spTgt spid="196"/>
                                        </p:tgtEl>
                                        <p:attrNameLst>
                                          <p:attrName>fill.type</p:attrName>
                                        </p:attrNameLst>
                                      </p:cBhvr>
                                      <p:to>
                                        <p:strVal val="solid"/>
                                      </p:to>
                                    </p:set>
                                    <p:set>
                                      <p:cBhvr>
                                        <p:cTn id="134" dur="500" fill="hold"/>
                                        <p:tgtEl>
                                          <p:spTgt spid="196"/>
                                        </p:tgtEl>
                                        <p:attrNameLst>
                                          <p:attrName>fill.on</p:attrName>
                                        </p:attrNameLst>
                                      </p:cBhvr>
                                      <p:to>
                                        <p:strVal val="true"/>
                                      </p:to>
                                    </p:set>
                                  </p:childTnLst>
                                </p:cTn>
                              </p:par>
                              <p:par>
                                <p:cTn id="135" presetID="1" presetClass="exit" presetSubtype="0" fill="hold" nodeType="withEffect">
                                  <p:stCondLst>
                                    <p:cond delay="0"/>
                                  </p:stCondLst>
                                  <p:childTnLst>
                                    <p:set>
                                      <p:cBhvr>
                                        <p:cTn id="136" dur="1" fill="hold">
                                          <p:stCondLst>
                                            <p:cond delay="0"/>
                                          </p:stCondLst>
                                        </p:cTn>
                                        <p:tgtEl>
                                          <p:spTgt spid="28"/>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148"/>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149"/>
                                        </p:tgtEl>
                                        <p:attrNameLst>
                                          <p:attrName>style.visibility</p:attrName>
                                        </p:attrNameLst>
                                      </p:cBhvr>
                                      <p:to>
                                        <p:strVal val="hidden"/>
                                      </p:to>
                                    </p:set>
                                  </p:childTnLst>
                                </p:cTn>
                              </p:par>
                              <p:par>
                                <p:cTn id="141" presetID="1" presetClass="entr" presetSubtype="0" fill="hold" nodeType="withEffect">
                                  <p:stCondLst>
                                    <p:cond delay="0"/>
                                  </p:stCondLst>
                                  <p:childTnLst>
                                    <p:set>
                                      <p:cBhvr>
                                        <p:cTn id="142" dur="1" fill="hold">
                                          <p:stCondLst>
                                            <p:cond delay="0"/>
                                          </p:stCondLst>
                                        </p:cTn>
                                        <p:tgtEl>
                                          <p:spTgt spid="2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50"/>
                                        </p:tgtEl>
                                        <p:attrNameLst>
                                          <p:attrName>style.visibility</p:attrName>
                                        </p:attrNameLst>
                                      </p:cBhvr>
                                      <p:to>
                                        <p:strVal val="hidden"/>
                                      </p:to>
                                    </p:set>
                                  </p:childTnLst>
                                </p:cTn>
                              </p:par>
                              <p:par>
                                <p:cTn id="147" presetID="1" presetClass="exit" presetSubtype="0" fill="hold" grpId="3" nodeType="withEffect">
                                  <p:stCondLst>
                                    <p:cond delay="0"/>
                                  </p:stCondLst>
                                  <p:childTnLst>
                                    <p:set>
                                      <p:cBhvr>
                                        <p:cTn id="148" dur="1" fill="hold">
                                          <p:stCondLst>
                                            <p:cond delay="0"/>
                                          </p:stCondLst>
                                        </p:cTn>
                                        <p:tgtEl>
                                          <p:spTgt spid="151"/>
                                        </p:tgtEl>
                                        <p:attrNameLst>
                                          <p:attrName>style.visibility</p:attrName>
                                        </p:attrNameLst>
                                      </p:cBhvr>
                                      <p:to>
                                        <p:strVal val="hidden"/>
                                      </p:to>
                                    </p:set>
                                  </p:childTnLst>
                                </p:cTn>
                              </p:par>
                              <p:par>
                                <p:cTn id="149" presetID="1" presetClass="exit" presetSubtype="0" fill="hold" grpId="3" nodeType="withEffect">
                                  <p:stCondLst>
                                    <p:cond delay="0"/>
                                  </p:stCondLst>
                                  <p:childTnLst>
                                    <p:set>
                                      <p:cBhvr>
                                        <p:cTn id="150" dur="1" fill="hold">
                                          <p:stCondLst>
                                            <p:cond delay="0"/>
                                          </p:stCondLst>
                                        </p:cTn>
                                        <p:tgtEl>
                                          <p:spTgt spid="152"/>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166"/>
                                        </p:tgtEl>
                                        <p:attrNameLst>
                                          <p:attrName>style.visibility</p:attrName>
                                        </p:attrNameLst>
                                      </p:cBhvr>
                                      <p:to>
                                        <p:strVal val="hidden"/>
                                      </p:to>
                                    </p:set>
                                  </p:childTnLst>
                                </p:cTn>
                              </p:par>
                              <p:par>
                                <p:cTn id="153" presetID="1" presetClass="exit" presetSubtype="0" fill="hold" nodeType="withEffect">
                                  <p:stCondLst>
                                    <p:cond delay="0"/>
                                  </p:stCondLst>
                                  <p:childTnLst>
                                    <p:set>
                                      <p:cBhvr>
                                        <p:cTn id="154" dur="1" fill="hold">
                                          <p:stCondLst>
                                            <p:cond delay="0"/>
                                          </p:stCondLst>
                                        </p:cTn>
                                        <p:tgtEl>
                                          <p:spTgt spid="10"/>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229"/>
                                        </p:tgtEl>
                                        <p:attrNameLst>
                                          <p:attrName>style.visibility</p:attrName>
                                        </p:attrNameLst>
                                      </p:cBhvr>
                                      <p:to>
                                        <p:strVal val="hidden"/>
                                      </p:to>
                                    </p:set>
                                  </p:childTnLst>
                                </p:cTn>
                              </p:par>
                              <p:par>
                                <p:cTn id="157" presetID="1" presetClass="exit" presetSubtype="0" fill="hold" nodeType="withEffect">
                                  <p:stCondLst>
                                    <p:cond delay="0"/>
                                  </p:stCondLst>
                                  <p:childTnLst>
                                    <p:set>
                                      <p:cBhvr>
                                        <p:cTn id="158" dur="1" fill="hold">
                                          <p:stCondLst>
                                            <p:cond delay="0"/>
                                          </p:stCondLst>
                                        </p:cTn>
                                        <p:tgtEl>
                                          <p:spTgt spid="15"/>
                                        </p:tgtEl>
                                        <p:attrNameLst>
                                          <p:attrName>style.visibility</p:attrName>
                                        </p:attrNameLst>
                                      </p:cBhvr>
                                      <p:to>
                                        <p:strVal val="hidden"/>
                                      </p:to>
                                    </p:set>
                                  </p:childTnLst>
                                </p:cTn>
                              </p:par>
                              <p:par>
                                <p:cTn id="159" presetID="1" presetClass="emph" presetSubtype="2" fill="hold" nodeType="withEffect">
                                  <p:stCondLst>
                                    <p:cond delay="0"/>
                                  </p:stCondLst>
                                  <p:childTnLst>
                                    <p:animClr clrSpc="rgb" dir="cw">
                                      <p:cBhvr>
                                        <p:cTn id="160" dur="500" fill="hold"/>
                                        <p:tgtEl>
                                          <p:spTgt spid="194"/>
                                        </p:tgtEl>
                                        <p:attrNameLst>
                                          <p:attrName>fillcolor</p:attrName>
                                        </p:attrNameLst>
                                      </p:cBhvr>
                                      <p:to>
                                        <a:schemeClr val="tx1"/>
                                      </p:to>
                                    </p:animClr>
                                    <p:set>
                                      <p:cBhvr>
                                        <p:cTn id="161" dur="500" fill="hold"/>
                                        <p:tgtEl>
                                          <p:spTgt spid="194"/>
                                        </p:tgtEl>
                                        <p:attrNameLst>
                                          <p:attrName>fill.type</p:attrName>
                                        </p:attrNameLst>
                                      </p:cBhvr>
                                      <p:to>
                                        <p:strVal val="solid"/>
                                      </p:to>
                                    </p:set>
                                    <p:set>
                                      <p:cBhvr>
                                        <p:cTn id="162" dur="500" fill="hold"/>
                                        <p:tgtEl>
                                          <p:spTgt spid="194"/>
                                        </p:tgtEl>
                                        <p:attrNameLst>
                                          <p:attrName>fill.on</p:attrName>
                                        </p:attrNameLst>
                                      </p:cBhvr>
                                      <p:to>
                                        <p:strVal val="true"/>
                                      </p:to>
                                    </p:set>
                                  </p:childTnLst>
                                </p:cTn>
                              </p:par>
                              <p:par>
                                <p:cTn id="163" presetID="1" presetClass="emph" presetSubtype="2" fill="hold" nodeType="withEffect">
                                  <p:stCondLst>
                                    <p:cond delay="0"/>
                                  </p:stCondLst>
                                  <p:childTnLst>
                                    <p:animClr clrSpc="rgb" dir="cw">
                                      <p:cBhvr>
                                        <p:cTn id="164" dur="500" fill="hold"/>
                                        <p:tgtEl>
                                          <p:spTgt spid="195"/>
                                        </p:tgtEl>
                                        <p:attrNameLst>
                                          <p:attrName>fillcolor</p:attrName>
                                        </p:attrNameLst>
                                      </p:cBhvr>
                                      <p:to>
                                        <a:schemeClr val="tx1"/>
                                      </p:to>
                                    </p:animClr>
                                    <p:set>
                                      <p:cBhvr>
                                        <p:cTn id="165" dur="500" fill="hold"/>
                                        <p:tgtEl>
                                          <p:spTgt spid="195"/>
                                        </p:tgtEl>
                                        <p:attrNameLst>
                                          <p:attrName>fill.type</p:attrName>
                                        </p:attrNameLst>
                                      </p:cBhvr>
                                      <p:to>
                                        <p:strVal val="solid"/>
                                      </p:to>
                                    </p:set>
                                    <p:set>
                                      <p:cBhvr>
                                        <p:cTn id="166" dur="500" fill="hold"/>
                                        <p:tgtEl>
                                          <p:spTgt spid="195"/>
                                        </p:tgtEl>
                                        <p:attrNameLst>
                                          <p:attrName>fill.on</p:attrName>
                                        </p:attrNameLst>
                                      </p:cBhvr>
                                      <p:to>
                                        <p:strVal val="true"/>
                                      </p:to>
                                    </p:set>
                                  </p:childTnLst>
                                </p:cTn>
                              </p:par>
                              <p:par>
                                <p:cTn id="167" presetID="1" presetClass="emph" presetSubtype="2" fill="hold" nodeType="withEffect">
                                  <p:stCondLst>
                                    <p:cond delay="0"/>
                                  </p:stCondLst>
                                  <p:childTnLst>
                                    <p:animClr clrSpc="rgb" dir="cw">
                                      <p:cBhvr>
                                        <p:cTn id="168" dur="500" fill="hold"/>
                                        <p:tgtEl>
                                          <p:spTgt spid="196"/>
                                        </p:tgtEl>
                                        <p:attrNameLst>
                                          <p:attrName>fillcolor</p:attrName>
                                        </p:attrNameLst>
                                      </p:cBhvr>
                                      <p:to>
                                        <a:schemeClr val="tx1"/>
                                      </p:to>
                                    </p:animClr>
                                    <p:set>
                                      <p:cBhvr>
                                        <p:cTn id="169" dur="500" fill="hold"/>
                                        <p:tgtEl>
                                          <p:spTgt spid="196"/>
                                        </p:tgtEl>
                                        <p:attrNameLst>
                                          <p:attrName>fill.type</p:attrName>
                                        </p:attrNameLst>
                                      </p:cBhvr>
                                      <p:to>
                                        <p:strVal val="solid"/>
                                      </p:to>
                                    </p:set>
                                    <p:set>
                                      <p:cBhvr>
                                        <p:cTn id="170" dur="500" fill="hold"/>
                                        <p:tgtEl>
                                          <p:spTgt spid="196"/>
                                        </p:tgtEl>
                                        <p:attrNameLst>
                                          <p:attrName>fill.on</p:attrName>
                                        </p:attrNameLst>
                                      </p:cBhvr>
                                      <p:to>
                                        <p:strVal val="true"/>
                                      </p:to>
                                    </p:set>
                                  </p:childTnLst>
                                </p:cTn>
                              </p:par>
                              <p:par>
                                <p:cTn id="171" presetID="1" presetClass="entr" presetSubtype="0" fill="hold" nodeType="withEffect">
                                  <p:stCondLst>
                                    <p:cond delay="0"/>
                                  </p:stCondLst>
                                  <p:childTnLst>
                                    <p:set>
                                      <p:cBhvr>
                                        <p:cTn id="172" dur="1" fill="hold">
                                          <p:stCondLst>
                                            <p:cond delay="0"/>
                                          </p:stCondLst>
                                        </p:cTn>
                                        <p:tgtEl>
                                          <p:spTgt spid="183"/>
                                        </p:tgtEl>
                                        <p:attrNameLst>
                                          <p:attrName>style.visibility</p:attrName>
                                        </p:attrNameLst>
                                      </p:cBhvr>
                                      <p:to>
                                        <p:strVal val="visible"/>
                                      </p:to>
                                    </p:set>
                                  </p:childTnLst>
                                </p:cTn>
                              </p:par>
                              <p:par>
                                <p:cTn id="173" presetID="1" presetClass="exit" presetSubtype="0" fill="hold" nodeType="withEffect">
                                  <p:stCondLst>
                                    <p:cond delay="0"/>
                                  </p:stCondLst>
                                  <p:childTnLst>
                                    <p:set>
                                      <p:cBhvr>
                                        <p:cTn id="174" dur="1" fill="hold">
                                          <p:stCondLst>
                                            <p:cond delay="0"/>
                                          </p:stCondLst>
                                        </p:cTn>
                                        <p:tgtEl>
                                          <p:spTgt spid="29"/>
                                        </p:tgtEl>
                                        <p:attrNameLst>
                                          <p:attrName>style.visibility</p:attrName>
                                        </p:attrNameLst>
                                      </p:cBhvr>
                                      <p:to>
                                        <p:strVal val="hidden"/>
                                      </p:to>
                                    </p:set>
                                  </p:childTnLst>
                                </p:cTn>
                              </p:par>
                              <p:par>
                                <p:cTn id="175" presetID="1" presetClass="entr" presetSubtype="0" fill="hold" nodeType="withEffect">
                                  <p:stCondLst>
                                    <p:cond delay="0"/>
                                  </p:stCondLst>
                                  <p:childTnLst>
                                    <p:set>
                                      <p:cBhvr>
                                        <p:cTn id="176" dur="1" fill="hold">
                                          <p:stCondLst>
                                            <p:cond delay="0"/>
                                          </p:stCondLst>
                                        </p:cTn>
                                        <p:tgtEl>
                                          <p:spTgt spid="12"/>
                                        </p:tgtEl>
                                        <p:attrNameLst>
                                          <p:attrName>style.visibility</p:attrName>
                                        </p:attrNameLst>
                                      </p:cBhvr>
                                      <p:to>
                                        <p:strVal val="visible"/>
                                      </p:to>
                                    </p:set>
                                  </p:childTnLst>
                                </p:cTn>
                              </p:par>
                              <p:par>
                                <p:cTn id="177" presetID="1" presetClass="entr" presetSubtype="0" fill="hold" grpId="2" nodeType="withEffect">
                                  <p:stCondLst>
                                    <p:cond delay="0"/>
                                  </p:stCondLst>
                                  <p:childTnLst>
                                    <p:set>
                                      <p:cBhvr>
                                        <p:cTn id="178" dur="1" fill="hold">
                                          <p:stCondLst>
                                            <p:cond delay="0"/>
                                          </p:stCondLst>
                                        </p:cTn>
                                        <p:tgtEl>
                                          <p:spTgt spid="166"/>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4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30"/>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43"/>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142"/>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41"/>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183"/>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40"/>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6"/>
                                        </p:tgtEl>
                                        <p:attrNameLst>
                                          <p:attrName>style.visibility</p:attrName>
                                        </p:attrNameLst>
                                      </p:cBhvr>
                                      <p:to>
                                        <p:strVal val="visible"/>
                                      </p:to>
                                    </p:set>
                                  </p:childTnLst>
                                </p:cTn>
                              </p:par>
                              <p:par>
                                <p:cTn id="197" presetID="1" presetClass="emph" presetSubtype="2" fill="hold" nodeType="withEffect">
                                  <p:stCondLst>
                                    <p:cond delay="0"/>
                                  </p:stCondLst>
                                  <p:childTnLst>
                                    <p:animClr clrSpc="rgb" dir="cw">
                                      <p:cBhvr>
                                        <p:cTn id="198" dur="500" fill="hold"/>
                                        <p:tgtEl>
                                          <p:spTgt spid="190"/>
                                        </p:tgtEl>
                                        <p:attrNameLst>
                                          <p:attrName>fillcolor</p:attrName>
                                        </p:attrNameLst>
                                      </p:cBhvr>
                                      <p:to>
                                        <a:srgbClr val="BA2A12"/>
                                      </p:to>
                                    </p:animClr>
                                    <p:set>
                                      <p:cBhvr>
                                        <p:cTn id="199" dur="500" fill="hold"/>
                                        <p:tgtEl>
                                          <p:spTgt spid="190"/>
                                        </p:tgtEl>
                                        <p:attrNameLst>
                                          <p:attrName>fill.type</p:attrName>
                                        </p:attrNameLst>
                                      </p:cBhvr>
                                      <p:to>
                                        <p:strVal val="solid"/>
                                      </p:to>
                                    </p:set>
                                    <p:set>
                                      <p:cBhvr>
                                        <p:cTn id="200" dur="500" fill="hold"/>
                                        <p:tgtEl>
                                          <p:spTgt spid="190"/>
                                        </p:tgtEl>
                                        <p:attrNameLst>
                                          <p:attrName>fill.on</p:attrName>
                                        </p:attrNameLst>
                                      </p:cBhvr>
                                      <p:to>
                                        <p:strVal val="true"/>
                                      </p:to>
                                    </p:set>
                                  </p:childTnLst>
                                </p:cTn>
                              </p:par>
                              <p:par>
                                <p:cTn id="201" presetID="1" presetClass="emph" presetSubtype="2" fill="hold" nodeType="withEffect">
                                  <p:stCondLst>
                                    <p:cond delay="0"/>
                                  </p:stCondLst>
                                  <p:childTnLst>
                                    <p:animClr clrSpc="rgb" dir="cw">
                                      <p:cBhvr>
                                        <p:cTn id="202" dur="500" fill="hold"/>
                                        <p:tgtEl>
                                          <p:spTgt spid="191"/>
                                        </p:tgtEl>
                                        <p:attrNameLst>
                                          <p:attrName>fillcolor</p:attrName>
                                        </p:attrNameLst>
                                      </p:cBhvr>
                                      <p:to>
                                        <a:srgbClr val="BA2A12"/>
                                      </p:to>
                                    </p:animClr>
                                    <p:set>
                                      <p:cBhvr>
                                        <p:cTn id="203" dur="500" fill="hold"/>
                                        <p:tgtEl>
                                          <p:spTgt spid="191"/>
                                        </p:tgtEl>
                                        <p:attrNameLst>
                                          <p:attrName>fill.type</p:attrName>
                                        </p:attrNameLst>
                                      </p:cBhvr>
                                      <p:to>
                                        <p:strVal val="solid"/>
                                      </p:to>
                                    </p:set>
                                    <p:set>
                                      <p:cBhvr>
                                        <p:cTn id="204" dur="500" fill="hold"/>
                                        <p:tgtEl>
                                          <p:spTgt spid="191"/>
                                        </p:tgtEl>
                                        <p:attrNameLst>
                                          <p:attrName>fill.on</p:attrName>
                                        </p:attrNameLst>
                                      </p:cBhvr>
                                      <p:to>
                                        <p:strVal val="true"/>
                                      </p:to>
                                    </p:set>
                                  </p:childTnLst>
                                </p:cTn>
                              </p:par>
                              <p:par>
                                <p:cTn id="205" presetID="1" presetClass="emph" presetSubtype="2" fill="hold" nodeType="withEffect">
                                  <p:stCondLst>
                                    <p:cond delay="0"/>
                                  </p:stCondLst>
                                  <p:childTnLst>
                                    <p:animClr clrSpc="rgb" dir="cw">
                                      <p:cBhvr>
                                        <p:cTn id="206" dur="500" fill="hold"/>
                                        <p:tgtEl>
                                          <p:spTgt spid="154"/>
                                        </p:tgtEl>
                                        <p:attrNameLst>
                                          <p:attrName>fillcolor</p:attrName>
                                        </p:attrNameLst>
                                      </p:cBhvr>
                                      <p:to>
                                        <a:srgbClr val="BA2A12"/>
                                      </p:to>
                                    </p:animClr>
                                    <p:set>
                                      <p:cBhvr>
                                        <p:cTn id="207" dur="500" fill="hold"/>
                                        <p:tgtEl>
                                          <p:spTgt spid="154"/>
                                        </p:tgtEl>
                                        <p:attrNameLst>
                                          <p:attrName>fill.type</p:attrName>
                                        </p:attrNameLst>
                                      </p:cBhvr>
                                      <p:to>
                                        <p:strVal val="solid"/>
                                      </p:to>
                                    </p:set>
                                    <p:set>
                                      <p:cBhvr>
                                        <p:cTn id="208" dur="500" fill="hold"/>
                                        <p:tgtEl>
                                          <p:spTgt spid="154"/>
                                        </p:tgtEl>
                                        <p:attrNameLst>
                                          <p:attrName>fill.on</p:attrName>
                                        </p:attrNameLst>
                                      </p:cBhvr>
                                      <p:to>
                                        <p:strVal val="true"/>
                                      </p:to>
                                    </p:set>
                                  </p:childTnLst>
                                </p:cTn>
                              </p:par>
                              <p:par>
                                <p:cTn id="209" presetID="1" presetClass="emph" presetSubtype="2" fill="hold" nodeType="withEffect">
                                  <p:stCondLst>
                                    <p:cond delay="0"/>
                                  </p:stCondLst>
                                  <p:childTnLst>
                                    <p:animClr clrSpc="rgb" dir="cw">
                                      <p:cBhvr>
                                        <p:cTn id="210" dur="500" fill="hold"/>
                                        <p:tgtEl>
                                          <p:spTgt spid="155"/>
                                        </p:tgtEl>
                                        <p:attrNameLst>
                                          <p:attrName>fillcolor</p:attrName>
                                        </p:attrNameLst>
                                      </p:cBhvr>
                                      <p:to>
                                        <a:srgbClr val="BA2A12"/>
                                      </p:to>
                                    </p:animClr>
                                    <p:set>
                                      <p:cBhvr>
                                        <p:cTn id="211" dur="500" fill="hold"/>
                                        <p:tgtEl>
                                          <p:spTgt spid="155"/>
                                        </p:tgtEl>
                                        <p:attrNameLst>
                                          <p:attrName>fill.type</p:attrName>
                                        </p:attrNameLst>
                                      </p:cBhvr>
                                      <p:to>
                                        <p:strVal val="solid"/>
                                      </p:to>
                                    </p:set>
                                    <p:set>
                                      <p:cBhvr>
                                        <p:cTn id="212" dur="500" fill="hold"/>
                                        <p:tgtEl>
                                          <p:spTgt spid="155"/>
                                        </p:tgtEl>
                                        <p:attrNameLst>
                                          <p:attrName>fill.on</p:attrName>
                                        </p:attrNameLst>
                                      </p:cBhvr>
                                      <p:to>
                                        <p:strVal val="true"/>
                                      </p:to>
                                    </p:set>
                                  </p:childTnLst>
                                </p:cTn>
                              </p:par>
                              <p:par>
                                <p:cTn id="213" presetID="1" presetClass="emph" presetSubtype="2" fill="hold" nodeType="withEffect">
                                  <p:stCondLst>
                                    <p:cond delay="0"/>
                                  </p:stCondLst>
                                  <p:childTnLst>
                                    <p:animClr clrSpc="rgb" dir="cw">
                                      <p:cBhvr>
                                        <p:cTn id="214" dur="500" fill="hold"/>
                                        <p:tgtEl>
                                          <p:spTgt spid="156"/>
                                        </p:tgtEl>
                                        <p:attrNameLst>
                                          <p:attrName>fillcolor</p:attrName>
                                        </p:attrNameLst>
                                      </p:cBhvr>
                                      <p:to>
                                        <a:srgbClr val="BA2A12"/>
                                      </p:to>
                                    </p:animClr>
                                    <p:set>
                                      <p:cBhvr>
                                        <p:cTn id="215" dur="500" fill="hold"/>
                                        <p:tgtEl>
                                          <p:spTgt spid="156"/>
                                        </p:tgtEl>
                                        <p:attrNameLst>
                                          <p:attrName>fill.type</p:attrName>
                                        </p:attrNameLst>
                                      </p:cBhvr>
                                      <p:to>
                                        <p:strVal val="solid"/>
                                      </p:to>
                                    </p:set>
                                    <p:set>
                                      <p:cBhvr>
                                        <p:cTn id="216" dur="500" fill="hold"/>
                                        <p:tgtEl>
                                          <p:spTgt spid="156"/>
                                        </p:tgtEl>
                                        <p:attrNameLst>
                                          <p:attrName>fill.on</p:attrName>
                                        </p:attrNameLst>
                                      </p:cBhvr>
                                      <p:to>
                                        <p:strVal val="true"/>
                                      </p:to>
                                    </p:set>
                                  </p:childTnLst>
                                </p:cTn>
                              </p:par>
                              <p:par>
                                <p:cTn id="217" presetID="1" presetClass="emph" presetSubtype="2" fill="hold" nodeType="withEffect">
                                  <p:stCondLst>
                                    <p:cond delay="0"/>
                                  </p:stCondLst>
                                  <p:childTnLst>
                                    <p:animClr clrSpc="rgb" dir="cw">
                                      <p:cBhvr>
                                        <p:cTn id="218" dur="500" fill="hold"/>
                                        <p:tgtEl>
                                          <p:spTgt spid="158"/>
                                        </p:tgtEl>
                                        <p:attrNameLst>
                                          <p:attrName>fillcolor</p:attrName>
                                        </p:attrNameLst>
                                      </p:cBhvr>
                                      <p:to>
                                        <a:srgbClr val="BA2A12"/>
                                      </p:to>
                                    </p:animClr>
                                    <p:set>
                                      <p:cBhvr>
                                        <p:cTn id="219" dur="500" fill="hold"/>
                                        <p:tgtEl>
                                          <p:spTgt spid="158"/>
                                        </p:tgtEl>
                                        <p:attrNameLst>
                                          <p:attrName>fill.type</p:attrName>
                                        </p:attrNameLst>
                                      </p:cBhvr>
                                      <p:to>
                                        <p:strVal val="solid"/>
                                      </p:to>
                                    </p:set>
                                    <p:set>
                                      <p:cBhvr>
                                        <p:cTn id="220" dur="500" fill="hold"/>
                                        <p:tgtEl>
                                          <p:spTgt spid="158"/>
                                        </p:tgtEl>
                                        <p:attrNameLst>
                                          <p:attrName>fill.on</p:attrName>
                                        </p:attrNameLst>
                                      </p:cBhvr>
                                      <p:to>
                                        <p:strVal val="true"/>
                                      </p:to>
                                    </p:set>
                                  </p:childTnLst>
                                </p:cTn>
                              </p:par>
                              <p:par>
                                <p:cTn id="221" presetID="1" presetClass="entr" presetSubtype="0" fill="hold" nodeType="withEffect">
                                  <p:stCondLst>
                                    <p:cond delay="0"/>
                                  </p:stCondLst>
                                  <p:childTnLst>
                                    <p:set>
                                      <p:cBhvr>
                                        <p:cTn id="222" dur="1" fill="hold">
                                          <p:stCondLst>
                                            <p:cond delay="0"/>
                                          </p:stCondLst>
                                        </p:cTn>
                                        <p:tgtEl>
                                          <p:spTgt spid="16"/>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211">
                                            <p:txEl>
                                              <p:pRg st="4" end="4"/>
                                            </p:txEl>
                                          </p:spTgt>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211">
                                            <p:txEl>
                                              <p:pRg st="5" end="5"/>
                                            </p:txEl>
                                          </p:spTgt>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211">
                                            <p:txEl>
                                              <p:pRg st="6" end="6"/>
                                            </p:txEl>
                                          </p:spTgt>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nodeType="clickEffect">
                                  <p:stCondLst>
                                    <p:cond delay="0"/>
                                  </p:stCondLst>
                                  <p:childTnLst>
                                    <p:set>
                                      <p:cBhvr>
                                        <p:cTn id="232" dur="1" fill="hold">
                                          <p:stCondLst>
                                            <p:cond delay="0"/>
                                          </p:stCondLst>
                                        </p:cTn>
                                        <p:tgtEl>
                                          <p:spTgt spid="184"/>
                                        </p:tgtEl>
                                        <p:attrNameLst>
                                          <p:attrName>style.visibility</p:attrName>
                                        </p:attrNameLst>
                                      </p:cBhvr>
                                      <p:to>
                                        <p:strVal val="visible"/>
                                      </p:to>
                                    </p:set>
                                  </p:childTnLst>
                                </p:cTn>
                              </p:par>
                              <p:par>
                                <p:cTn id="233" presetID="1" presetClass="entr" presetSubtype="0" fill="hold" nodeType="withEffect">
                                  <p:stCondLst>
                                    <p:cond delay="0"/>
                                  </p:stCondLst>
                                  <p:childTnLst>
                                    <p:set>
                                      <p:cBhvr>
                                        <p:cTn id="234" dur="1" fill="hold">
                                          <p:stCondLst>
                                            <p:cond delay="0"/>
                                          </p:stCondLst>
                                        </p:cTn>
                                        <p:tgtEl>
                                          <p:spTgt spid="211">
                                            <p:txEl>
                                              <p:pRg st="8" end="8"/>
                                            </p:txEl>
                                          </p:spTgt>
                                        </p:tgtEl>
                                        <p:attrNameLst>
                                          <p:attrName>style.visibility</p:attrName>
                                        </p:attrNameLst>
                                      </p:cBhvr>
                                      <p:to>
                                        <p:strVal val="visible"/>
                                      </p:to>
                                    </p:set>
                                  </p:childTnLst>
                                </p:cTn>
                              </p:par>
                              <p:par>
                                <p:cTn id="235" presetID="1" presetClass="entr" presetSubtype="0" fill="hold" nodeType="withEffect">
                                  <p:stCondLst>
                                    <p:cond delay="0"/>
                                  </p:stCondLst>
                                  <p:childTnLst>
                                    <p:set>
                                      <p:cBhvr>
                                        <p:cTn id="236" dur="1" fill="hold">
                                          <p:stCondLst>
                                            <p:cond delay="0"/>
                                          </p:stCondLst>
                                        </p:cTn>
                                        <p:tgtEl>
                                          <p:spTgt spid="211">
                                            <p:txEl>
                                              <p:pRg st="9" end="9"/>
                                            </p:txEl>
                                          </p:spTgt>
                                        </p:tgtEl>
                                        <p:attrNameLst>
                                          <p:attrName>style.visibility</p:attrName>
                                        </p:attrNameLst>
                                      </p:cBhvr>
                                      <p:to>
                                        <p:strVal val="visible"/>
                                      </p:to>
                                    </p:set>
                                  </p:childTnLst>
                                </p:cTn>
                              </p:par>
                              <p:par>
                                <p:cTn id="237" presetID="1" presetClass="entr" presetSubtype="0" fill="hold" nodeType="withEffect">
                                  <p:stCondLst>
                                    <p:cond delay="0"/>
                                  </p:stCondLst>
                                  <p:childTnLst>
                                    <p:set>
                                      <p:cBhvr>
                                        <p:cTn id="238" dur="1" fill="hold">
                                          <p:stCondLst>
                                            <p:cond delay="0"/>
                                          </p:stCondLst>
                                        </p:cTn>
                                        <p:tgtEl>
                                          <p:spTgt spid="211">
                                            <p:txEl>
                                              <p:pRg st="10" end="10"/>
                                            </p:txEl>
                                          </p:spTgt>
                                        </p:tgtEl>
                                        <p:attrNameLst>
                                          <p:attrName>style.visibility</p:attrName>
                                        </p:attrNameLst>
                                      </p:cBhvr>
                                      <p:to>
                                        <p:strVal val="visible"/>
                                      </p:to>
                                    </p:set>
                                  </p:childTnLst>
                                </p:cTn>
                              </p:par>
                              <p:par>
                                <p:cTn id="239" presetID="1" presetClass="entr" presetSubtype="0" fill="hold" nodeType="withEffect">
                                  <p:stCondLst>
                                    <p:cond delay="0"/>
                                  </p:stCondLst>
                                  <p:childTnLst>
                                    <p:set>
                                      <p:cBhvr>
                                        <p:cTn id="240" dur="1" fill="hold">
                                          <p:stCondLst>
                                            <p:cond delay="0"/>
                                          </p:stCondLst>
                                        </p:cTn>
                                        <p:tgtEl>
                                          <p:spTgt spid="18"/>
                                        </p:tgtEl>
                                        <p:attrNameLst>
                                          <p:attrName>style.visibility</p:attrName>
                                        </p:attrNameLst>
                                      </p:cBhvr>
                                      <p:to>
                                        <p:strVal val="visible"/>
                                      </p:to>
                                    </p:set>
                                  </p:childTnLst>
                                </p:cTn>
                              </p:par>
                              <p:par>
                                <p:cTn id="241" presetID="1" presetClass="exit" presetSubtype="0" fill="hold" nodeType="withEffect">
                                  <p:stCondLst>
                                    <p:cond delay="0"/>
                                  </p:stCondLst>
                                  <p:childTnLst>
                                    <p:set>
                                      <p:cBhvr>
                                        <p:cTn id="242" dur="1" fill="hold">
                                          <p:stCondLst>
                                            <p:cond delay="0"/>
                                          </p:stCondLst>
                                        </p:cTn>
                                        <p:tgtEl>
                                          <p:spTgt spid="12"/>
                                        </p:tgtEl>
                                        <p:attrNameLst>
                                          <p:attrName>style.visibility</p:attrName>
                                        </p:attrNameLst>
                                      </p:cBhvr>
                                      <p:to>
                                        <p:strVal val="hidden"/>
                                      </p:to>
                                    </p:set>
                                  </p:childTnLst>
                                </p:cTn>
                              </p:par>
                              <p:par>
                                <p:cTn id="243" presetID="1" presetClass="emph" presetSubtype="2" fill="hold" nodeType="withEffect">
                                  <p:stCondLst>
                                    <p:cond delay="0"/>
                                  </p:stCondLst>
                                  <p:childTnLst>
                                    <p:animClr clrSpc="rgb" dir="cw">
                                      <p:cBhvr>
                                        <p:cTn id="244" dur="500" fill="hold"/>
                                        <p:tgtEl>
                                          <p:spTgt spid="190"/>
                                        </p:tgtEl>
                                        <p:attrNameLst>
                                          <p:attrName>fillcolor</p:attrName>
                                        </p:attrNameLst>
                                      </p:cBhvr>
                                      <p:to>
                                        <a:schemeClr val="tx1"/>
                                      </p:to>
                                    </p:animClr>
                                    <p:set>
                                      <p:cBhvr>
                                        <p:cTn id="245" dur="500" fill="hold"/>
                                        <p:tgtEl>
                                          <p:spTgt spid="190"/>
                                        </p:tgtEl>
                                        <p:attrNameLst>
                                          <p:attrName>fill.type</p:attrName>
                                        </p:attrNameLst>
                                      </p:cBhvr>
                                      <p:to>
                                        <p:strVal val="solid"/>
                                      </p:to>
                                    </p:set>
                                    <p:set>
                                      <p:cBhvr>
                                        <p:cTn id="246" dur="500" fill="hold"/>
                                        <p:tgtEl>
                                          <p:spTgt spid="190"/>
                                        </p:tgtEl>
                                        <p:attrNameLst>
                                          <p:attrName>fill.on</p:attrName>
                                        </p:attrNameLst>
                                      </p:cBhvr>
                                      <p:to>
                                        <p:strVal val="true"/>
                                      </p:to>
                                    </p:set>
                                  </p:childTnLst>
                                </p:cTn>
                              </p:par>
                              <p:par>
                                <p:cTn id="247" presetID="1" presetClass="entr" presetSubtype="0" fill="hold" nodeType="withEffect">
                                  <p:stCondLst>
                                    <p:cond delay="0"/>
                                  </p:stCondLst>
                                  <p:childTnLst>
                                    <p:set>
                                      <p:cBhvr>
                                        <p:cTn id="248" dur="1" fill="hold">
                                          <p:stCondLst>
                                            <p:cond delay="0"/>
                                          </p:stCondLst>
                                        </p:cTn>
                                        <p:tgtEl>
                                          <p:spTgt spid="232"/>
                                        </p:tgtEl>
                                        <p:attrNameLst>
                                          <p:attrName>style.visibility</p:attrName>
                                        </p:attrNameLst>
                                      </p:cBhvr>
                                      <p:to>
                                        <p:strVal val="visible"/>
                                      </p:to>
                                    </p:set>
                                  </p:childTnLst>
                                </p:cTn>
                              </p:par>
                              <p:par>
                                <p:cTn id="249" presetID="1" presetClass="emph" presetSubtype="2" fill="hold" nodeType="withEffect">
                                  <p:stCondLst>
                                    <p:cond delay="0"/>
                                  </p:stCondLst>
                                  <p:childTnLst>
                                    <p:animClr clrSpc="rgb" dir="cw">
                                      <p:cBhvr>
                                        <p:cTn id="250" dur="500" fill="hold"/>
                                        <p:tgtEl>
                                          <p:spTgt spid="191"/>
                                        </p:tgtEl>
                                        <p:attrNameLst>
                                          <p:attrName>fillcolor</p:attrName>
                                        </p:attrNameLst>
                                      </p:cBhvr>
                                      <p:to>
                                        <a:schemeClr val="tx1"/>
                                      </p:to>
                                    </p:animClr>
                                    <p:set>
                                      <p:cBhvr>
                                        <p:cTn id="251" dur="500" fill="hold"/>
                                        <p:tgtEl>
                                          <p:spTgt spid="191"/>
                                        </p:tgtEl>
                                        <p:attrNameLst>
                                          <p:attrName>fill.type</p:attrName>
                                        </p:attrNameLst>
                                      </p:cBhvr>
                                      <p:to>
                                        <p:strVal val="solid"/>
                                      </p:to>
                                    </p:set>
                                    <p:set>
                                      <p:cBhvr>
                                        <p:cTn id="252" dur="500" fill="hold"/>
                                        <p:tgtEl>
                                          <p:spTgt spid="191"/>
                                        </p:tgtEl>
                                        <p:attrNameLst>
                                          <p:attrName>fill.on</p:attrName>
                                        </p:attrNameLst>
                                      </p:cBhvr>
                                      <p:to>
                                        <p:strVal val="true"/>
                                      </p:to>
                                    </p:set>
                                  </p:childTnLst>
                                </p:cTn>
                              </p:par>
                              <p:par>
                                <p:cTn id="253" presetID="1" presetClass="emph" presetSubtype="2" fill="hold" nodeType="withEffect">
                                  <p:stCondLst>
                                    <p:cond delay="0"/>
                                  </p:stCondLst>
                                  <p:childTnLst>
                                    <p:animClr clrSpc="rgb" dir="cw">
                                      <p:cBhvr>
                                        <p:cTn id="254" dur="500" fill="hold"/>
                                        <p:tgtEl>
                                          <p:spTgt spid="158"/>
                                        </p:tgtEl>
                                        <p:attrNameLst>
                                          <p:attrName>fillcolor</p:attrName>
                                        </p:attrNameLst>
                                      </p:cBhvr>
                                      <p:to>
                                        <a:schemeClr val="tx1"/>
                                      </p:to>
                                    </p:animClr>
                                    <p:set>
                                      <p:cBhvr>
                                        <p:cTn id="255" dur="500" fill="hold"/>
                                        <p:tgtEl>
                                          <p:spTgt spid="158"/>
                                        </p:tgtEl>
                                        <p:attrNameLst>
                                          <p:attrName>fill.type</p:attrName>
                                        </p:attrNameLst>
                                      </p:cBhvr>
                                      <p:to>
                                        <p:strVal val="solid"/>
                                      </p:to>
                                    </p:set>
                                    <p:set>
                                      <p:cBhvr>
                                        <p:cTn id="256" dur="500" fill="hold"/>
                                        <p:tgtEl>
                                          <p:spTgt spid="158"/>
                                        </p:tgtEl>
                                        <p:attrNameLst>
                                          <p:attrName>fill.on</p:attrName>
                                        </p:attrNameLst>
                                      </p:cBhvr>
                                      <p:to>
                                        <p:strVal val="true"/>
                                      </p:to>
                                    </p:set>
                                  </p:childTnLst>
                                </p:cTn>
                              </p:par>
                              <p:par>
                                <p:cTn id="257" presetID="1" presetClass="entr" presetSubtype="0" fill="hold" nodeType="withEffect">
                                  <p:stCondLst>
                                    <p:cond delay="0"/>
                                  </p:stCondLst>
                                  <p:childTnLst>
                                    <p:set>
                                      <p:cBhvr>
                                        <p:cTn id="258" dur="1" fill="hold">
                                          <p:stCondLst>
                                            <p:cond delay="0"/>
                                          </p:stCondLst>
                                        </p:cTn>
                                        <p:tgtEl>
                                          <p:spTgt spid="135"/>
                                        </p:tgtEl>
                                        <p:attrNameLst>
                                          <p:attrName>style.visibility</p:attrName>
                                        </p:attrNameLst>
                                      </p:cBhvr>
                                      <p:to>
                                        <p:strVal val="visible"/>
                                      </p:to>
                                    </p:set>
                                  </p:childTnLst>
                                </p:cTn>
                              </p:par>
                              <p:par>
                                <p:cTn id="259" presetID="1" presetClass="entr" presetSubtype="0" fill="hold" nodeType="withEffect">
                                  <p:stCondLst>
                                    <p:cond delay="0"/>
                                  </p:stCondLst>
                                  <p:childTnLst>
                                    <p:set>
                                      <p:cBhvr>
                                        <p:cTn id="260" dur="1" fill="hold">
                                          <p:stCondLst>
                                            <p:cond delay="0"/>
                                          </p:stCondLst>
                                        </p:cTn>
                                        <p:tgtEl>
                                          <p:spTgt spid="135"/>
                                        </p:tgtEl>
                                        <p:attrNameLst>
                                          <p:attrName>style.visibility</p:attrName>
                                        </p:attrNameLst>
                                      </p:cBhvr>
                                      <p:to>
                                        <p:strVal val="visible"/>
                                      </p:to>
                                    </p:set>
                                  </p:childTnLst>
                                </p:cTn>
                              </p:par>
                              <p:par>
                                <p:cTn id="261" presetID="1" presetClass="entr" presetSubtype="0" fill="hold" nodeType="withEffect">
                                  <p:stCondLst>
                                    <p:cond delay="0"/>
                                  </p:stCondLst>
                                  <p:childTnLst>
                                    <p:set>
                                      <p:cBhvr>
                                        <p:cTn id="262" dur="1" fill="hold">
                                          <p:stCondLst>
                                            <p:cond delay="0"/>
                                          </p:stCondLst>
                                        </p:cTn>
                                        <p:tgtEl>
                                          <p:spTgt spid="30"/>
                                        </p:tgtEl>
                                        <p:attrNameLst>
                                          <p:attrName>style.visibility</p:attrName>
                                        </p:attrNameLst>
                                      </p:cBhvr>
                                      <p:to>
                                        <p:strVal val="visible"/>
                                      </p:to>
                                    </p:set>
                                  </p:childTnLst>
                                </p:cTn>
                              </p:par>
                              <p:par>
                                <p:cTn id="263" presetID="1" presetClass="exit" presetSubtype="0" fill="hold" grpId="3" nodeType="withEffect">
                                  <p:stCondLst>
                                    <p:cond delay="0"/>
                                  </p:stCondLst>
                                  <p:childTnLst>
                                    <p:set>
                                      <p:cBhvr>
                                        <p:cTn id="264" dur="1" fill="hold">
                                          <p:stCondLst>
                                            <p:cond delay="0"/>
                                          </p:stCondLst>
                                        </p:cTn>
                                        <p:tgtEl>
                                          <p:spTgt spid="166"/>
                                        </p:tgtEl>
                                        <p:attrNameLst>
                                          <p:attrName>style.visibility</p:attrName>
                                        </p:attrNameLst>
                                      </p:cBhvr>
                                      <p:to>
                                        <p:strVal val="hidden"/>
                                      </p:to>
                                    </p:set>
                                  </p:childTnLst>
                                </p:cTn>
                              </p:par>
                              <p:par>
                                <p:cTn id="265" presetID="24" presetClass="emph" presetSubtype="0" fill="hold" nodeType="withEffect">
                                  <p:stCondLst>
                                    <p:cond delay="0"/>
                                  </p:stCondLst>
                                  <p:childTnLst>
                                    <p:animClr clrSpc="hsl" dir="cw">
                                      <p:cBhvr override="childStyle">
                                        <p:cTn id="266" dur="500" fill="hold"/>
                                        <p:tgtEl>
                                          <p:spTgt spid="194"/>
                                        </p:tgtEl>
                                        <p:attrNameLst>
                                          <p:attrName>style.color</p:attrName>
                                        </p:attrNameLst>
                                      </p:cBhvr>
                                      <p:by>
                                        <p:hsl h="0" s="-12549" l="-25098"/>
                                      </p:by>
                                    </p:animClr>
                                    <p:animClr clrSpc="hsl" dir="cw">
                                      <p:cBhvr>
                                        <p:cTn id="267" dur="500" fill="hold"/>
                                        <p:tgtEl>
                                          <p:spTgt spid="194"/>
                                        </p:tgtEl>
                                        <p:attrNameLst>
                                          <p:attrName>fillcolor</p:attrName>
                                        </p:attrNameLst>
                                      </p:cBhvr>
                                      <p:by>
                                        <p:hsl h="0" s="-12549" l="-25098"/>
                                      </p:by>
                                    </p:animClr>
                                    <p:animClr clrSpc="hsl" dir="cw">
                                      <p:cBhvr>
                                        <p:cTn id="268" dur="500" fill="hold"/>
                                        <p:tgtEl>
                                          <p:spTgt spid="194"/>
                                        </p:tgtEl>
                                        <p:attrNameLst>
                                          <p:attrName>stroke.color</p:attrName>
                                        </p:attrNameLst>
                                      </p:cBhvr>
                                      <p:by>
                                        <p:hsl h="0" s="-12549" l="-25098"/>
                                      </p:by>
                                    </p:animClr>
                                    <p:set>
                                      <p:cBhvr>
                                        <p:cTn id="269" dur="500" fill="hold"/>
                                        <p:tgtEl>
                                          <p:spTgt spid="194"/>
                                        </p:tgtEl>
                                        <p:attrNameLst>
                                          <p:attrName>fill.type</p:attrName>
                                        </p:attrNameLst>
                                      </p:cBhvr>
                                      <p:to>
                                        <p:strVal val="solid"/>
                                      </p:to>
                                    </p:set>
                                  </p:childTnLst>
                                </p:cTn>
                              </p:par>
                              <p:par>
                                <p:cTn id="270" presetID="19" presetClass="emph" presetSubtype="0" fill="hold" nodeType="withEffect">
                                  <p:stCondLst>
                                    <p:cond delay="0"/>
                                  </p:stCondLst>
                                  <p:childTnLst>
                                    <p:animClr clrSpc="rgb" dir="cw">
                                      <p:cBhvr override="childStyle">
                                        <p:cTn id="271" dur="500" fill="hold"/>
                                        <p:tgtEl>
                                          <p:spTgt spid="156"/>
                                        </p:tgtEl>
                                        <p:attrNameLst>
                                          <p:attrName>style.color</p:attrName>
                                        </p:attrNameLst>
                                      </p:cBhvr>
                                      <p:to>
                                        <a:srgbClr val="BA2A12"/>
                                      </p:to>
                                    </p:animClr>
                                    <p:animClr clrSpc="rgb" dir="cw">
                                      <p:cBhvr>
                                        <p:cTn id="272" dur="500" fill="hold"/>
                                        <p:tgtEl>
                                          <p:spTgt spid="156"/>
                                        </p:tgtEl>
                                        <p:attrNameLst>
                                          <p:attrName>fillcolor</p:attrName>
                                        </p:attrNameLst>
                                      </p:cBhvr>
                                      <p:to>
                                        <a:srgbClr val="BA2A12"/>
                                      </p:to>
                                    </p:animClr>
                                    <p:set>
                                      <p:cBhvr>
                                        <p:cTn id="273" dur="500" fill="hold"/>
                                        <p:tgtEl>
                                          <p:spTgt spid="156"/>
                                        </p:tgtEl>
                                        <p:attrNameLst>
                                          <p:attrName>fill.type</p:attrName>
                                        </p:attrNameLst>
                                      </p:cBhvr>
                                      <p:to>
                                        <p:strVal val="solid"/>
                                      </p:to>
                                    </p:set>
                                    <p:set>
                                      <p:cBhvr>
                                        <p:cTn id="274" dur="500" fill="hold"/>
                                        <p:tgtEl>
                                          <p:spTgt spid="156"/>
                                        </p:tgtEl>
                                        <p:attrNameLst>
                                          <p:attrName>fill.on</p:attrName>
                                        </p:attrNameLst>
                                      </p:cBhvr>
                                      <p:to>
                                        <p:strVal val="true"/>
                                      </p:to>
                                    </p:set>
                                  </p:childTnLst>
                                </p:cTn>
                              </p:par>
                              <p:par>
                                <p:cTn id="275" presetID="19" presetClass="emph" presetSubtype="0" fill="hold" nodeType="withEffect">
                                  <p:stCondLst>
                                    <p:cond delay="0"/>
                                  </p:stCondLst>
                                  <p:childTnLst>
                                    <p:animClr clrSpc="rgb" dir="cw">
                                      <p:cBhvr override="childStyle">
                                        <p:cTn id="276" dur="500" fill="hold"/>
                                        <p:tgtEl>
                                          <p:spTgt spid="155"/>
                                        </p:tgtEl>
                                        <p:attrNameLst>
                                          <p:attrName>style.color</p:attrName>
                                        </p:attrNameLst>
                                      </p:cBhvr>
                                      <p:to>
                                        <a:srgbClr val="BA2A12"/>
                                      </p:to>
                                    </p:animClr>
                                    <p:animClr clrSpc="rgb" dir="cw">
                                      <p:cBhvr>
                                        <p:cTn id="277" dur="500" fill="hold"/>
                                        <p:tgtEl>
                                          <p:spTgt spid="155"/>
                                        </p:tgtEl>
                                        <p:attrNameLst>
                                          <p:attrName>fillcolor</p:attrName>
                                        </p:attrNameLst>
                                      </p:cBhvr>
                                      <p:to>
                                        <a:srgbClr val="BA2A12"/>
                                      </p:to>
                                    </p:animClr>
                                    <p:set>
                                      <p:cBhvr>
                                        <p:cTn id="278" dur="500" fill="hold"/>
                                        <p:tgtEl>
                                          <p:spTgt spid="155"/>
                                        </p:tgtEl>
                                        <p:attrNameLst>
                                          <p:attrName>fill.type</p:attrName>
                                        </p:attrNameLst>
                                      </p:cBhvr>
                                      <p:to>
                                        <p:strVal val="solid"/>
                                      </p:to>
                                    </p:set>
                                    <p:set>
                                      <p:cBhvr>
                                        <p:cTn id="279" dur="500" fill="hold"/>
                                        <p:tgtEl>
                                          <p:spTgt spid="155"/>
                                        </p:tgtEl>
                                        <p:attrNameLst>
                                          <p:attrName>fill.on</p:attrName>
                                        </p:attrNameLst>
                                      </p:cBhvr>
                                      <p:to>
                                        <p:strVal val="true"/>
                                      </p:to>
                                    </p:set>
                                  </p:childTnLst>
                                </p:cTn>
                              </p:par>
                              <p:par>
                                <p:cTn id="280" presetID="19" presetClass="emph" presetSubtype="0" fill="hold" nodeType="withEffect">
                                  <p:stCondLst>
                                    <p:cond delay="0"/>
                                  </p:stCondLst>
                                  <p:childTnLst>
                                    <p:animClr clrSpc="rgb" dir="cw">
                                      <p:cBhvr override="childStyle">
                                        <p:cTn id="281" dur="500" fill="hold"/>
                                        <p:tgtEl>
                                          <p:spTgt spid="154"/>
                                        </p:tgtEl>
                                        <p:attrNameLst>
                                          <p:attrName>style.color</p:attrName>
                                        </p:attrNameLst>
                                      </p:cBhvr>
                                      <p:to>
                                        <a:srgbClr val="BA2A12"/>
                                      </p:to>
                                    </p:animClr>
                                    <p:animClr clrSpc="rgb" dir="cw">
                                      <p:cBhvr>
                                        <p:cTn id="282" dur="500" fill="hold"/>
                                        <p:tgtEl>
                                          <p:spTgt spid="154"/>
                                        </p:tgtEl>
                                        <p:attrNameLst>
                                          <p:attrName>fillcolor</p:attrName>
                                        </p:attrNameLst>
                                      </p:cBhvr>
                                      <p:to>
                                        <a:srgbClr val="BA2A12"/>
                                      </p:to>
                                    </p:animClr>
                                    <p:set>
                                      <p:cBhvr>
                                        <p:cTn id="283" dur="500" fill="hold"/>
                                        <p:tgtEl>
                                          <p:spTgt spid="154"/>
                                        </p:tgtEl>
                                        <p:attrNameLst>
                                          <p:attrName>fill.type</p:attrName>
                                        </p:attrNameLst>
                                      </p:cBhvr>
                                      <p:to>
                                        <p:strVal val="solid"/>
                                      </p:to>
                                    </p:set>
                                    <p:set>
                                      <p:cBhvr>
                                        <p:cTn id="284" dur="500" fill="hold"/>
                                        <p:tgtEl>
                                          <p:spTgt spid="154"/>
                                        </p:tgtEl>
                                        <p:attrNameLst>
                                          <p:attrName>fill.on</p:attrName>
                                        </p:attrNameLst>
                                      </p:cBhvr>
                                      <p:to>
                                        <p:strVal val="true"/>
                                      </p:to>
                                    </p:set>
                                  </p:childTnLst>
                                </p:cTn>
                              </p:par>
                              <p:par>
                                <p:cTn id="285" presetID="1" presetClass="exit" presetSubtype="0" fill="hold" nodeType="withEffect">
                                  <p:stCondLst>
                                    <p:cond delay="0"/>
                                  </p:stCondLst>
                                  <p:childTnLst>
                                    <p:set>
                                      <p:cBhvr>
                                        <p:cTn id="286" dur="1" fill="hold">
                                          <p:stCondLst>
                                            <p:cond delay="0"/>
                                          </p:stCondLst>
                                        </p:cTn>
                                        <p:tgtEl>
                                          <p:spTgt spid="183"/>
                                        </p:tgtEl>
                                        <p:attrNameLst>
                                          <p:attrName>style.visibility</p:attrName>
                                        </p:attrNameLst>
                                      </p:cBhvr>
                                      <p:to>
                                        <p:strVal val="hidden"/>
                                      </p:to>
                                    </p:set>
                                  </p:childTnLst>
                                </p:cTn>
                              </p:par>
                              <p:par>
                                <p:cTn id="287" presetID="1" presetClass="entr" presetSubtype="0" fill="hold" nodeType="withEffect">
                                  <p:stCondLst>
                                    <p:cond delay="0"/>
                                  </p:stCondLst>
                                  <p:childTnLst>
                                    <p:set>
                                      <p:cBhvr>
                                        <p:cTn id="288" dur="1" fill="hold">
                                          <p:stCondLst>
                                            <p:cond delay="0"/>
                                          </p:stCondLst>
                                        </p:cTn>
                                        <p:tgtEl>
                                          <p:spTgt spid="235"/>
                                        </p:tgtEl>
                                        <p:attrNameLst>
                                          <p:attrName>style.visibility</p:attrName>
                                        </p:attrNameLst>
                                      </p:cBhvr>
                                      <p:to>
                                        <p:strVal val="visible"/>
                                      </p:to>
                                    </p:set>
                                  </p:childTnLst>
                                </p:cTn>
                              </p:par>
                              <p:par>
                                <p:cTn id="289" presetID="1" presetClass="exit" presetSubtype="0" fill="hold" grpId="1" nodeType="withEffect">
                                  <p:stCondLst>
                                    <p:cond delay="0"/>
                                  </p:stCondLst>
                                  <p:childTnLst>
                                    <p:set>
                                      <p:cBhvr>
                                        <p:cTn id="290" dur="1" fill="hold">
                                          <p:stCondLst>
                                            <p:cond delay="0"/>
                                          </p:stCondLst>
                                        </p:cTn>
                                        <p:tgtEl>
                                          <p:spTgt spid="144"/>
                                        </p:tgtEl>
                                        <p:attrNameLst>
                                          <p:attrName>style.visibility</p:attrName>
                                        </p:attrNameLst>
                                      </p:cBhvr>
                                      <p:to>
                                        <p:strVal val="hidden"/>
                                      </p:to>
                                    </p:set>
                                  </p:childTnLst>
                                </p:cTn>
                              </p:par>
                              <p:par>
                                <p:cTn id="291" presetID="1" presetClass="exit" presetSubtype="0" fill="hold" grpId="1" nodeType="withEffect">
                                  <p:stCondLst>
                                    <p:cond delay="0"/>
                                  </p:stCondLst>
                                  <p:childTnLst>
                                    <p:set>
                                      <p:cBhvr>
                                        <p:cTn id="292" dur="1" fill="hold">
                                          <p:stCondLst>
                                            <p:cond delay="0"/>
                                          </p:stCondLst>
                                        </p:cTn>
                                        <p:tgtEl>
                                          <p:spTgt spid="145"/>
                                        </p:tgtEl>
                                        <p:attrNameLst>
                                          <p:attrName>style.visibility</p:attrName>
                                        </p:attrNameLst>
                                      </p:cBhvr>
                                      <p:to>
                                        <p:strVal val="hidden"/>
                                      </p:to>
                                    </p:set>
                                  </p:childTnLst>
                                </p:cTn>
                              </p:par>
                              <p:par>
                                <p:cTn id="293" presetID="1" presetClass="exit" presetSubtype="0" fill="hold" grpId="1" nodeType="withEffect">
                                  <p:stCondLst>
                                    <p:cond delay="0"/>
                                  </p:stCondLst>
                                  <p:childTnLst>
                                    <p:set>
                                      <p:cBhvr>
                                        <p:cTn id="294" dur="1" fill="hold">
                                          <p:stCondLst>
                                            <p:cond delay="0"/>
                                          </p:stCondLst>
                                        </p:cTn>
                                        <p:tgtEl>
                                          <p:spTgt spid="140"/>
                                        </p:tgtEl>
                                        <p:attrNameLst>
                                          <p:attrName>style.visibility</p:attrName>
                                        </p:attrNameLst>
                                      </p:cBhvr>
                                      <p:to>
                                        <p:strVal val="hidden"/>
                                      </p:to>
                                    </p:set>
                                  </p:childTnLst>
                                </p:cTn>
                              </p:par>
                            </p:childTnLst>
                          </p:cTn>
                        </p:par>
                      </p:childTnLst>
                    </p:cTn>
                  </p:par>
                  <p:par>
                    <p:cTn id="295" fill="hold">
                      <p:stCondLst>
                        <p:cond delay="indefinite"/>
                      </p:stCondLst>
                      <p:childTnLst>
                        <p:par>
                          <p:cTn id="296" fill="hold">
                            <p:stCondLst>
                              <p:cond delay="0"/>
                            </p:stCondLst>
                            <p:childTnLst>
                              <p:par>
                                <p:cTn id="297" presetID="1" presetClass="exit" presetSubtype="0" fill="hold" nodeType="clickEffect">
                                  <p:stCondLst>
                                    <p:cond delay="0"/>
                                  </p:stCondLst>
                                  <p:childTnLst>
                                    <p:set>
                                      <p:cBhvr>
                                        <p:cTn id="298" dur="1" fill="hold">
                                          <p:stCondLst>
                                            <p:cond delay="0"/>
                                          </p:stCondLst>
                                        </p:cTn>
                                        <p:tgtEl>
                                          <p:spTgt spid="183"/>
                                        </p:tgtEl>
                                        <p:attrNameLst>
                                          <p:attrName>style.visibility</p:attrName>
                                        </p:attrNameLst>
                                      </p:cBhvr>
                                      <p:to>
                                        <p:strVal val="hidden"/>
                                      </p:to>
                                    </p:set>
                                  </p:childTnLst>
                                </p:cTn>
                              </p:par>
                              <p:par>
                                <p:cTn id="299" presetID="1" presetClass="exit" presetSubtype="0" fill="hold" nodeType="withEffect">
                                  <p:stCondLst>
                                    <p:cond delay="0"/>
                                  </p:stCondLst>
                                  <p:childTnLst>
                                    <p:set>
                                      <p:cBhvr>
                                        <p:cTn id="300" dur="1" fill="hold">
                                          <p:stCondLst>
                                            <p:cond delay="0"/>
                                          </p:stCondLst>
                                        </p:cTn>
                                        <p:tgtEl>
                                          <p:spTgt spid="18"/>
                                        </p:tgtEl>
                                        <p:attrNameLst>
                                          <p:attrName>style.visibility</p:attrName>
                                        </p:attrNameLst>
                                      </p:cBhvr>
                                      <p:to>
                                        <p:strVal val="hidden"/>
                                      </p:to>
                                    </p:set>
                                  </p:childTnLst>
                                </p:cTn>
                              </p:par>
                              <p:par>
                                <p:cTn id="301" presetID="1" presetClass="exit" presetSubtype="0" fill="hold" grpId="1" nodeType="withEffect">
                                  <p:stCondLst>
                                    <p:cond delay="0"/>
                                  </p:stCondLst>
                                  <p:childTnLst>
                                    <p:set>
                                      <p:cBhvr>
                                        <p:cTn id="302" dur="1" fill="hold">
                                          <p:stCondLst>
                                            <p:cond delay="0"/>
                                          </p:stCondLst>
                                        </p:cTn>
                                        <p:tgtEl>
                                          <p:spTgt spid="143"/>
                                        </p:tgtEl>
                                        <p:attrNameLst>
                                          <p:attrName>style.visibility</p:attrName>
                                        </p:attrNameLst>
                                      </p:cBhvr>
                                      <p:to>
                                        <p:strVal val="hidden"/>
                                      </p:to>
                                    </p:set>
                                  </p:childTnLst>
                                </p:cTn>
                              </p:par>
                              <p:par>
                                <p:cTn id="303" presetID="1" presetClass="exit" presetSubtype="0" fill="hold" grpId="1" nodeType="withEffect">
                                  <p:stCondLst>
                                    <p:cond delay="0"/>
                                  </p:stCondLst>
                                  <p:childTnLst>
                                    <p:set>
                                      <p:cBhvr>
                                        <p:cTn id="304" dur="1" fill="hold">
                                          <p:stCondLst>
                                            <p:cond delay="0"/>
                                          </p:stCondLst>
                                        </p:cTn>
                                        <p:tgtEl>
                                          <p:spTgt spid="142"/>
                                        </p:tgtEl>
                                        <p:attrNameLst>
                                          <p:attrName>style.visibility</p:attrName>
                                        </p:attrNameLst>
                                      </p:cBhvr>
                                      <p:to>
                                        <p:strVal val="hidden"/>
                                      </p:to>
                                    </p:set>
                                  </p:childTnLst>
                                </p:cTn>
                              </p:par>
                              <p:par>
                                <p:cTn id="305" presetID="1" presetClass="exit" presetSubtype="0" fill="hold" grpId="1" nodeType="withEffect">
                                  <p:stCondLst>
                                    <p:cond delay="0"/>
                                  </p:stCondLst>
                                  <p:childTnLst>
                                    <p:set>
                                      <p:cBhvr>
                                        <p:cTn id="306" dur="1" fill="hold">
                                          <p:stCondLst>
                                            <p:cond delay="0"/>
                                          </p:stCondLst>
                                        </p:cTn>
                                        <p:tgtEl>
                                          <p:spTgt spid="141"/>
                                        </p:tgtEl>
                                        <p:attrNameLst>
                                          <p:attrName>style.visibility</p:attrName>
                                        </p:attrNameLst>
                                      </p:cBhvr>
                                      <p:to>
                                        <p:strVal val="hidden"/>
                                      </p:to>
                                    </p:set>
                                  </p:childTnLst>
                                </p:cTn>
                              </p:par>
                              <p:par>
                                <p:cTn id="307" presetID="1" presetClass="exit" presetSubtype="0" fill="hold" grpId="2" nodeType="withEffect">
                                  <p:stCondLst>
                                    <p:cond delay="0"/>
                                  </p:stCondLst>
                                  <p:childTnLst>
                                    <p:set>
                                      <p:cBhvr>
                                        <p:cTn id="308" dur="1" fill="hold">
                                          <p:stCondLst>
                                            <p:cond delay="0"/>
                                          </p:stCondLst>
                                        </p:cTn>
                                        <p:tgtEl>
                                          <p:spTgt spid="140"/>
                                        </p:tgtEl>
                                        <p:attrNameLst>
                                          <p:attrName>style.visibility</p:attrName>
                                        </p:attrNameLst>
                                      </p:cBhvr>
                                      <p:to>
                                        <p:strVal val="hidden"/>
                                      </p:to>
                                    </p:set>
                                  </p:childTnLst>
                                </p:cTn>
                              </p:par>
                              <p:par>
                                <p:cTn id="309" presetID="1" presetClass="exit" presetSubtype="0" fill="hold" nodeType="withEffect">
                                  <p:stCondLst>
                                    <p:cond delay="0"/>
                                  </p:stCondLst>
                                  <p:childTnLst>
                                    <p:set>
                                      <p:cBhvr>
                                        <p:cTn id="310" dur="1" fill="hold">
                                          <p:stCondLst>
                                            <p:cond delay="0"/>
                                          </p:stCondLst>
                                        </p:cTn>
                                        <p:tgtEl>
                                          <p:spTgt spid="12"/>
                                        </p:tgtEl>
                                        <p:attrNameLst>
                                          <p:attrName>style.visibility</p:attrName>
                                        </p:attrNameLst>
                                      </p:cBhvr>
                                      <p:to>
                                        <p:strVal val="hidden"/>
                                      </p:to>
                                    </p:set>
                                  </p:childTnLst>
                                </p:cTn>
                              </p:par>
                              <p:par>
                                <p:cTn id="311" presetID="1" presetClass="exit" presetSubtype="0" fill="hold" nodeType="withEffect">
                                  <p:stCondLst>
                                    <p:cond delay="0"/>
                                  </p:stCondLst>
                                  <p:childTnLst>
                                    <p:set>
                                      <p:cBhvr>
                                        <p:cTn id="312" dur="1" fill="hold">
                                          <p:stCondLst>
                                            <p:cond delay="0"/>
                                          </p:stCondLst>
                                        </p:cTn>
                                        <p:tgtEl>
                                          <p:spTgt spid="6"/>
                                        </p:tgtEl>
                                        <p:attrNameLst>
                                          <p:attrName>style.visibility</p:attrName>
                                        </p:attrNameLst>
                                      </p:cBhvr>
                                      <p:to>
                                        <p:strVal val="hidden"/>
                                      </p:to>
                                    </p:set>
                                  </p:childTnLst>
                                </p:cTn>
                              </p:par>
                              <p:par>
                                <p:cTn id="313" presetID="1" presetClass="entr" presetSubtype="0" fill="hold" nodeType="withEffect">
                                  <p:stCondLst>
                                    <p:cond delay="0"/>
                                  </p:stCondLst>
                                  <p:childTnLst>
                                    <p:set>
                                      <p:cBhvr>
                                        <p:cTn id="314" dur="1" fill="hold">
                                          <p:stCondLst>
                                            <p:cond delay="0"/>
                                          </p:stCondLst>
                                        </p:cTn>
                                        <p:tgtEl>
                                          <p:spTgt spid="211">
                                            <p:txEl>
                                              <p:pRg st="12" end="12"/>
                                            </p:txEl>
                                          </p:spTgt>
                                        </p:tgtEl>
                                        <p:attrNameLst>
                                          <p:attrName>style.visibility</p:attrName>
                                        </p:attrNameLst>
                                      </p:cBhvr>
                                      <p:to>
                                        <p:strVal val="visible"/>
                                      </p:to>
                                    </p:set>
                                  </p:childTnLst>
                                </p:cTn>
                              </p:par>
                              <p:par>
                                <p:cTn id="315" presetID="1" presetClass="entr" presetSubtype="0" fill="hold" nodeType="withEffect">
                                  <p:stCondLst>
                                    <p:cond delay="0"/>
                                  </p:stCondLst>
                                  <p:childTnLst>
                                    <p:set>
                                      <p:cBhvr>
                                        <p:cTn id="316" dur="1" fill="hold">
                                          <p:stCondLst>
                                            <p:cond delay="0"/>
                                          </p:stCondLst>
                                        </p:cTn>
                                        <p:tgtEl>
                                          <p:spTgt spid="211">
                                            <p:txEl>
                                              <p:pRg st="13" end="13"/>
                                            </p:txEl>
                                          </p:spTgt>
                                        </p:tgtEl>
                                        <p:attrNameLst>
                                          <p:attrName>style.visibility</p:attrName>
                                        </p:attrNameLst>
                                      </p:cBhvr>
                                      <p:to>
                                        <p:strVal val="visible"/>
                                      </p:to>
                                    </p:set>
                                  </p:childTnLst>
                                </p:cTn>
                              </p:par>
                              <p:par>
                                <p:cTn id="317" presetID="1" presetClass="entr" presetSubtype="0" fill="hold" nodeType="withEffect">
                                  <p:stCondLst>
                                    <p:cond delay="0"/>
                                  </p:stCondLst>
                                  <p:childTnLst>
                                    <p:set>
                                      <p:cBhvr>
                                        <p:cTn id="318" dur="1" fill="hold">
                                          <p:stCondLst>
                                            <p:cond delay="0"/>
                                          </p:stCondLst>
                                        </p:cTn>
                                        <p:tgtEl>
                                          <p:spTgt spid="211">
                                            <p:txEl>
                                              <p:pRg st="14" end="14"/>
                                            </p:txEl>
                                          </p:spTgt>
                                        </p:tgtEl>
                                        <p:attrNameLst>
                                          <p:attrName>style.visibility</p:attrName>
                                        </p:attrNameLst>
                                      </p:cBhvr>
                                      <p:to>
                                        <p:strVal val="visible"/>
                                      </p:to>
                                    </p:set>
                                  </p:childTnLst>
                                </p:cTn>
                              </p:par>
                              <p:par>
                                <p:cTn id="319" presetID="1" presetClass="emph" presetSubtype="2" fill="hold" nodeType="withEffect">
                                  <p:stCondLst>
                                    <p:cond delay="0"/>
                                  </p:stCondLst>
                                  <p:childTnLst>
                                    <p:animClr clrSpc="rgb" dir="cw">
                                      <p:cBhvr>
                                        <p:cTn id="320" dur="500" fill="hold"/>
                                        <p:tgtEl>
                                          <p:spTgt spid="154"/>
                                        </p:tgtEl>
                                        <p:attrNameLst>
                                          <p:attrName>fillcolor</p:attrName>
                                        </p:attrNameLst>
                                      </p:cBhvr>
                                      <p:to>
                                        <a:schemeClr val="tx1"/>
                                      </p:to>
                                    </p:animClr>
                                    <p:set>
                                      <p:cBhvr>
                                        <p:cTn id="321" dur="500" fill="hold"/>
                                        <p:tgtEl>
                                          <p:spTgt spid="154"/>
                                        </p:tgtEl>
                                        <p:attrNameLst>
                                          <p:attrName>fill.type</p:attrName>
                                        </p:attrNameLst>
                                      </p:cBhvr>
                                      <p:to>
                                        <p:strVal val="solid"/>
                                      </p:to>
                                    </p:set>
                                    <p:set>
                                      <p:cBhvr>
                                        <p:cTn id="322" dur="500" fill="hold"/>
                                        <p:tgtEl>
                                          <p:spTgt spid="154"/>
                                        </p:tgtEl>
                                        <p:attrNameLst>
                                          <p:attrName>fill.on</p:attrName>
                                        </p:attrNameLst>
                                      </p:cBhvr>
                                      <p:to>
                                        <p:strVal val="true"/>
                                      </p:to>
                                    </p:set>
                                  </p:childTnLst>
                                </p:cTn>
                              </p:par>
                              <p:par>
                                <p:cTn id="323" presetID="1" presetClass="emph" presetSubtype="2" fill="hold" nodeType="withEffect">
                                  <p:stCondLst>
                                    <p:cond delay="0"/>
                                  </p:stCondLst>
                                  <p:childTnLst>
                                    <p:animClr clrSpc="rgb" dir="cw">
                                      <p:cBhvr>
                                        <p:cTn id="324" dur="500" fill="hold"/>
                                        <p:tgtEl>
                                          <p:spTgt spid="155"/>
                                        </p:tgtEl>
                                        <p:attrNameLst>
                                          <p:attrName>fillcolor</p:attrName>
                                        </p:attrNameLst>
                                      </p:cBhvr>
                                      <p:to>
                                        <a:schemeClr val="tx1"/>
                                      </p:to>
                                    </p:animClr>
                                    <p:set>
                                      <p:cBhvr>
                                        <p:cTn id="325" dur="500" fill="hold"/>
                                        <p:tgtEl>
                                          <p:spTgt spid="155"/>
                                        </p:tgtEl>
                                        <p:attrNameLst>
                                          <p:attrName>fill.type</p:attrName>
                                        </p:attrNameLst>
                                      </p:cBhvr>
                                      <p:to>
                                        <p:strVal val="solid"/>
                                      </p:to>
                                    </p:set>
                                    <p:set>
                                      <p:cBhvr>
                                        <p:cTn id="326" dur="500" fill="hold"/>
                                        <p:tgtEl>
                                          <p:spTgt spid="155"/>
                                        </p:tgtEl>
                                        <p:attrNameLst>
                                          <p:attrName>fill.on</p:attrName>
                                        </p:attrNameLst>
                                      </p:cBhvr>
                                      <p:to>
                                        <p:strVal val="true"/>
                                      </p:to>
                                    </p:set>
                                  </p:childTnLst>
                                </p:cTn>
                              </p:par>
                              <p:par>
                                <p:cTn id="327" presetID="1" presetClass="emph" presetSubtype="2" fill="hold" nodeType="withEffect">
                                  <p:stCondLst>
                                    <p:cond delay="0"/>
                                  </p:stCondLst>
                                  <p:childTnLst>
                                    <p:animClr clrSpc="rgb" dir="cw">
                                      <p:cBhvr>
                                        <p:cTn id="328" dur="500" fill="hold"/>
                                        <p:tgtEl>
                                          <p:spTgt spid="156"/>
                                        </p:tgtEl>
                                        <p:attrNameLst>
                                          <p:attrName>fillcolor</p:attrName>
                                        </p:attrNameLst>
                                      </p:cBhvr>
                                      <p:to>
                                        <a:schemeClr val="tx1"/>
                                      </p:to>
                                    </p:animClr>
                                    <p:set>
                                      <p:cBhvr>
                                        <p:cTn id="329" dur="500" fill="hold"/>
                                        <p:tgtEl>
                                          <p:spTgt spid="156"/>
                                        </p:tgtEl>
                                        <p:attrNameLst>
                                          <p:attrName>fill.type</p:attrName>
                                        </p:attrNameLst>
                                      </p:cBhvr>
                                      <p:to>
                                        <p:strVal val="solid"/>
                                      </p:to>
                                    </p:set>
                                    <p:set>
                                      <p:cBhvr>
                                        <p:cTn id="330" dur="500" fill="hold"/>
                                        <p:tgtEl>
                                          <p:spTgt spid="156"/>
                                        </p:tgtEl>
                                        <p:attrNameLst>
                                          <p:attrName>fill.on</p:attrName>
                                        </p:attrNameLst>
                                      </p:cBhvr>
                                      <p:to>
                                        <p:strVal val="true"/>
                                      </p:to>
                                    </p:set>
                                  </p:childTnLst>
                                </p:cTn>
                              </p:par>
                              <p:par>
                                <p:cTn id="331" presetID="1" presetClass="entr" presetSubtype="0" fill="hold" nodeType="withEffect">
                                  <p:stCondLst>
                                    <p:cond delay="0"/>
                                  </p:stCondLst>
                                  <p:childTnLst>
                                    <p:set>
                                      <p:cBhvr>
                                        <p:cTn id="332" dur="1" fill="hold">
                                          <p:stCondLst>
                                            <p:cond delay="0"/>
                                          </p:stCondLst>
                                        </p:cTn>
                                        <p:tgtEl>
                                          <p:spTgt spid="23"/>
                                        </p:tgtEl>
                                        <p:attrNameLst>
                                          <p:attrName>style.visibility</p:attrName>
                                        </p:attrNameLst>
                                      </p:cBhvr>
                                      <p:to>
                                        <p:strVal val="visible"/>
                                      </p:to>
                                    </p:set>
                                  </p:childTnLst>
                                </p:cTn>
                              </p:par>
                              <p:par>
                                <p:cTn id="333" presetID="1" presetClass="exit" presetSubtype="0" fill="hold" nodeType="withEffect">
                                  <p:stCondLst>
                                    <p:cond delay="0"/>
                                  </p:stCondLst>
                                  <p:childTnLst>
                                    <p:set>
                                      <p:cBhvr>
                                        <p:cTn id="334" dur="1" fill="hold">
                                          <p:stCondLst>
                                            <p:cond delay="0"/>
                                          </p:stCondLst>
                                        </p:cTn>
                                        <p:tgtEl>
                                          <p:spTgt spid="135"/>
                                        </p:tgtEl>
                                        <p:attrNameLst>
                                          <p:attrName>style.visibility</p:attrName>
                                        </p:attrNameLst>
                                      </p:cBhvr>
                                      <p:to>
                                        <p:strVal val="hidden"/>
                                      </p:to>
                                    </p:set>
                                  </p:childTnLst>
                                </p:cTn>
                              </p:par>
                              <p:par>
                                <p:cTn id="335" presetID="1" presetClass="entr" presetSubtype="0" fill="hold" grpId="0" nodeType="withEffect">
                                  <p:stCondLst>
                                    <p:cond delay="0"/>
                                  </p:stCondLst>
                                  <p:childTnLst>
                                    <p:set>
                                      <p:cBhvr>
                                        <p:cTn id="336" dur="1" fill="hold">
                                          <p:stCondLst>
                                            <p:cond delay="0"/>
                                          </p:stCondLst>
                                        </p:cTn>
                                        <p:tgtEl>
                                          <p:spTgt spid="7"/>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115"/>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116"/>
                                        </p:tgtEl>
                                        <p:attrNameLst>
                                          <p:attrName>style.visibility</p:attrName>
                                        </p:attrNameLst>
                                      </p:cBhvr>
                                      <p:to>
                                        <p:strVal val="visible"/>
                                      </p:to>
                                    </p:set>
                                  </p:childTnLst>
                                </p:cTn>
                              </p:par>
                              <p:par>
                                <p:cTn id="341" presetID="1" presetClass="entr" presetSubtype="0" fill="hold" nodeType="withEffect">
                                  <p:stCondLst>
                                    <p:cond delay="0"/>
                                  </p:stCondLst>
                                  <p:childTnLst>
                                    <p:set>
                                      <p:cBhvr>
                                        <p:cTn id="342" dur="1" fill="hold">
                                          <p:stCondLst>
                                            <p:cond delay="0"/>
                                          </p:stCondLst>
                                        </p:cTn>
                                        <p:tgtEl>
                                          <p:spTgt spid="8"/>
                                        </p:tgtEl>
                                        <p:attrNameLst>
                                          <p:attrName>style.visibility</p:attrName>
                                        </p:attrNameLst>
                                      </p:cBhvr>
                                      <p:to>
                                        <p:strVal val="visible"/>
                                      </p:to>
                                    </p:set>
                                  </p:childTnLst>
                                </p:cTn>
                              </p:par>
                              <p:par>
                                <p:cTn id="343" presetID="1" presetClass="emph" presetSubtype="2" fill="hold" nodeType="withEffect">
                                  <p:stCondLst>
                                    <p:cond delay="0"/>
                                  </p:stCondLst>
                                  <p:childTnLst>
                                    <p:animClr clrSpc="rgb" dir="cw">
                                      <p:cBhvr>
                                        <p:cTn id="344" dur="500" fill="hold"/>
                                        <p:tgtEl>
                                          <p:spTgt spid="163"/>
                                        </p:tgtEl>
                                        <p:attrNameLst>
                                          <p:attrName>fillcolor</p:attrName>
                                        </p:attrNameLst>
                                      </p:cBhvr>
                                      <p:to>
                                        <a:srgbClr val="BA2A12"/>
                                      </p:to>
                                    </p:animClr>
                                    <p:set>
                                      <p:cBhvr>
                                        <p:cTn id="345" dur="500" fill="hold"/>
                                        <p:tgtEl>
                                          <p:spTgt spid="163"/>
                                        </p:tgtEl>
                                        <p:attrNameLst>
                                          <p:attrName>fill.type</p:attrName>
                                        </p:attrNameLst>
                                      </p:cBhvr>
                                      <p:to>
                                        <p:strVal val="solid"/>
                                      </p:to>
                                    </p:set>
                                    <p:set>
                                      <p:cBhvr>
                                        <p:cTn id="346" dur="500" fill="hold"/>
                                        <p:tgtEl>
                                          <p:spTgt spid="163"/>
                                        </p:tgtEl>
                                        <p:attrNameLst>
                                          <p:attrName>fill.on</p:attrName>
                                        </p:attrNameLst>
                                      </p:cBhvr>
                                      <p:to>
                                        <p:strVal val="true"/>
                                      </p:to>
                                    </p:set>
                                  </p:childTnLst>
                                </p:cTn>
                              </p:par>
                              <p:par>
                                <p:cTn id="347" presetID="1" presetClass="emph" presetSubtype="2" fill="hold" nodeType="withEffect">
                                  <p:stCondLst>
                                    <p:cond delay="0"/>
                                  </p:stCondLst>
                                  <p:childTnLst>
                                    <p:animClr clrSpc="rgb" dir="cw">
                                      <p:cBhvr>
                                        <p:cTn id="348" dur="500" fill="hold"/>
                                        <p:tgtEl>
                                          <p:spTgt spid="164"/>
                                        </p:tgtEl>
                                        <p:attrNameLst>
                                          <p:attrName>fillcolor</p:attrName>
                                        </p:attrNameLst>
                                      </p:cBhvr>
                                      <p:to>
                                        <a:srgbClr val="BA2A12"/>
                                      </p:to>
                                    </p:animClr>
                                    <p:set>
                                      <p:cBhvr>
                                        <p:cTn id="349" dur="500" fill="hold"/>
                                        <p:tgtEl>
                                          <p:spTgt spid="164"/>
                                        </p:tgtEl>
                                        <p:attrNameLst>
                                          <p:attrName>fill.type</p:attrName>
                                        </p:attrNameLst>
                                      </p:cBhvr>
                                      <p:to>
                                        <p:strVal val="solid"/>
                                      </p:to>
                                    </p:set>
                                    <p:set>
                                      <p:cBhvr>
                                        <p:cTn id="350" dur="500" fill="hold"/>
                                        <p:tgtEl>
                                          <p:spTgt spid="164"/>
                                        </p:tgtEl>
                                        <p:attrNameLst>
                                          <p:attrName>fill.on</p:attrName>
                                        </p:attrNameLst>
                                      </p:cBhvr>
                                      <p:to>
                                        <p:strVal val="true"/>
                                      </p:to>
                                    </p:set>
                                  </p:childTnLst>
                                </p:cTn>
                              </p:par>
                              <p:par>
                                <p:cTn id="351" presetID="1" presetClass="emph" presetSubtype="2" fill="hold" nodeType="withEffect">
                                  <p:stCondLst>
                                    <p:cond delay="0"/>
                                  </p:stCondLst>
                                  <p:childTnLst>
                                    <p:animClr clrSpc="rgb" dir="cw">
                                      <p:cBhvr>
                                        <p:cTn id="352" dur="500" fill="hold"/>
                                        <p:tgtEl>
                                          <p:spTgt spid="161"/>
                                        </p:tgtEl>
                                        <p:attrNameLst>
                                          <p:attrName>fillcolor</p:attrName>
                                        </p:attrNameLst>
                                      </p:cBhvr>
                                      <p:to>
                                        <a:srgbClr val="BA2A12"/>
                                      </p:to>
                                    </p:animClr>
                                    <p:set>
                                      <p:cBhvr>
                                        <p:cTn id="353" dur="500" fill="hold"/>
                                        <p:tgtEl>
                                          <p:spTgt spid="161"/>
                                        </p:tgtEl>
                                        <p:attrNameLst>
                                          <p:attrName>fill.type</p:attrName>
                                        </p:attrNameLst>
                                      </p:cBhvr>
                                      <p:to>
                                        <p:strVal val="solid"/>
                                      </p:to>
                                    </p:set>
                                    <p:set>
                                      <p:cBhvr>
                                        <p:cTn id="354" dur="500" fill="hold"/>
                                        <p:tgtEl>
                                          <p:spTgt spid="161"/>
                                        </p:tgtEl>
                                        <p:attrNameLst>
                                          <p:attrName>fill.on</p:attrName>
                                        </p:attrNameLst>
                                      </p:cBhvr>
                                      <p:to>
                                        <p:strVal val="true"/>
                                      </p:to>
                                    </p:set>
                                  </p:childTnLst>
                                </p:cTn>
                              </p:par>
                              <p:par>
                                <p:cTn id="355" presetID="1" presetClass="exit" presetSubtype="0" fill="hold" nodeType="withEffect">
                                  <p:stCondLst>
                                    <p:cond delay="0"/>
                                  </p:stCondLst>
                                  <p:childTnLst>
                                    <p:set>
                                      <p:cBhvr>
                                        <p:cTn id="356" dur="1" fill="hold">
                                          <p:stCondLst>
                                            <p:cond delay="0"/>
                                          </p:stCondLst>
                                        </p:cTn>
                                        <p:tgtEl>
                                          <p:spTgt spid="30"/>
                                        </p:tgtEl>
                                        <p:attrNameLst>
                                          <p:attrName>style.visibility</p:attrName>
                                        </p:attrNameLst>
                                      </p:cBhvr>
                                      <p:to>
                                        <p:strVal val="hidden"/>
                                      </p:to>
                                    </p:set>
                                  </p:childTnLst>
                                </p:cTn>
                              </p:par>
                              <p:par>
                                <p:cTn id="357" presetID="1" presetClass="exit" presetSubtype="0" fill="hold" grpId="1" nodeType="withEffect">
                                  <p:stCondLst>
                                    <p:cond delay="0"/>
                                  </p:stCondLst>
                                  <p:childTnLst>
                                    <p:set>
                                      <p:cBhvr>
                                        <p:cTn id="358" dur="1" fill="hold">
                                          <p:stCondLst>
                                            <p:cond delay="0"/>
                                          </p:stCondLst>
                                        </p:cTn>
                                        <p:tgtEl>
                                          <p:spTgt spid="130"/>
                                        </p:tgtEl>
                                        <p:attrNameLst>
                                          <p:attrName>style.visibility</p:attrName>
                                        </p:attrNameLst>
                                      </p:cBhvr>
                                      <p:to>
                                        <p:strVal val="hidden"/>
                                      </p:to>
                                    </p:set>
                                  </p:childTnLst>
                                </p:cTn>
                              </p:par>
                              <p:par>
                                <p:cTn id="359" presetID="1" presetClass="exit" presetSubtype="0" fill="hold" nodeType="withEffect">
                                  <p:stCondLst>
                                    <p:cond delay="0"/>
                                  </p:stCondLst>
                                  <p:childTnLst>
                                    <p:set>
                                      <p:cBhvr>
                                        <p:cTn id="360" dur="1" fill="hold">
                                          <p:stCondLst>
                                            <p:cond delay="0"/>
                                          </p:stCondLst>
                                        </p:cTn>
                                        <p:tgtEl>
                                          <p:spTgt spid="232"/>
                                        </p:tgtEl>
                                        <p:attrNameLst>
                                          <p:attrName>style.visibility</p:attrName>
                                        </p:attrNameLst>
                                      </p:cBhvr>
                                      <p:to>
                                        <p:strVal val="hidden"/>
                                      </p:to>
                                    </p:set>
                                  </p:childTnLst>
                                </p:cTn>
                              </p:par>
                              <p:par>
                                <p:cTn id="361" presetID="1" presetClass="exit" presetSubtype="0" fill="hold" nodeType="withEffect">
                                  <p:stCondLst>
                                    <p:cond delay="0"/>
                                  </p:stCondLst>
                                  <p:childTnLst>
                                    <p:set>
                                      <p:cBhvr>
                                        <p:cTn id="362" dur="1" fill="hold">
                                          <p:stCondLst>
                                            <p:cond delay="0"/>
                                          </p:stCondLst>
                                        </p:cTn>
                                        <p:tgtEl>
                                          <p:spTgt spid="235"/>
                                        </p:tgtEl>
                                        <p:attrNameLst>
                                          <p:attrName>style.visibility</p:attrName>
                                        </p:attrNameLst>
                                      </p:cBhvr>
                                      <p:to>
                                        <p:strVal val="hidden"/>
                                      </p:to>
                                    </p:set>
                                  </p:childTnLst>
                                </p:cTn>
                              </p:par>
                              <p:par>
                                <p:cTn id="363" presetID="1" presetClass="entr" presetSubtype="0" fill="hold" nodeType="withEffect">
                                  <p:stCondLst>
                                    <p:cond delay="0"/>
                                  </p:stCondLst>
                                  <p:childTnLst>
                                    <p:set>
                                      <p:cBhvr>
                                        <p:cTn id="364" dur="1" fill="hold">
                                          <p:stCondLst>
                                            <p:cond delay="0"/>
                                          </p:stCondLst>
                                        </p:cTn>
                                        <p:tgtEl>
                                          <p:spTgt spid="243"/>
                                        </p:tgtEl>
                                        <p:attrNameLst>
                                          <p:attrName>style.visibility</p:attrName>
                                        </p:attrNameLst>
                                      </p:cBhvr>
                                      <p:to>
                                        <p:strVal val="visible"/>
                                      </p:to>
                                    </p:set>
                                  </p:childTnLst>
                                </p:cTn>
                              </p:par>
                              <p:par>
                                <p:cTn id="365" presetID="1" presetClass="entr" presetSubtype="0" fill="hold" nodeType="withEffect">
                                  <p:stCondLst>
                                    <p:cond delay="0"/>
                                  </p:stCondLst>
                                  <p:childTnLst>
                                    <p:set>
                                      <p:cBhvr>
                                        <p:cTn id="366" dur="1" fill="hold">
                                          <p:stCondLst>
                                            <p:cond delay="0"/>
                                          </p:stCondLst>
                                        </p:cTn>
                                        <p:tgtEl>
                                          <p:spTgt spid="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6" grpId="0" animBg="1"/>
      <p:bldP spid="140" grpId="0" animBg="1"/>
      <p:bldP spid="140" grpId="1" animBg="1"/>
      <p:bldP spid="140" grpId="2"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1" grpId="2" animBg="1"/>
      <p:bldP spid="151" grpId="3" animBg="1"/>
      <p:bldP spid="152" grpId="0" animBg="1"/>
      <p:bldP spid="152" grpId="1" animBg="1"/>
      <p:bldP spid="152" grpId="2" animBg="1"/>
      <p:bldP spid="152" grpId="3" animBg="1"/>
      <p:bldP spid="166" grpId="0" animBg="1"/>
      <p:bldP spid="166" grpId="1" animBg="1"/>
      <p:bldP spid="166" grpId="2" animBg="1"/>
      <p:bldP spid="166" grpId="3" animBg="1"/>
      <p:bldP spid="211" grpId="0" uiExpand="1" build="allAtOnce"/>
      <p:bldP spid="7" grpId="0" animBg="1"/>
      <p:bldP spid="3" grpId="0"/>
      <p:bldP spid="3" grpId="1"/>
      <p:bldP spid="4" grpId="0"/>
      <p:bldP spid="4" grpId="1"/>
      <p:bldP spid="130" grpId="0"/>
      <p:bldP spid="130" grpId="1"/>
      <p:bldP spid="2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8950" y="349250"/>
            <a:ext cx="8915400" cy="706438"/>
          </a:xfrm>
        </p:spPr>
        <p:txBody>
          <a:bodyPr/>
          <a:lstStyle/>
          <a:p>
            <a:pPr eaLnBrk="1" hangingPunct="1"/>
            <a:r>
              <a:rPr lang="en-US" dirty="0" smtClean="0"/>
              <a:t>Dynamic Range Maxima Reporting</a:t>
            </a:r>
          </a:p>
        </p:txBody>
      </p:sp>
      <p:graphicFrame>
        <p:nvGraphicFramePr>
          <p:cNvPr id="3" name="Table 2"/>
          <p:cNvGraphicFramePr>
            <a:graphicFrameLocks noGrp="1"/>
          </p:cNvGraphicFramePr>
          <p:nvPr>
            <p:extLst>
              <p:ext uri="{D42A27DB-BD31-4B8C-83A1-F6EECF244321}">
                <p14:modId xmlns="" xmlns:p14="http://schemas.microsoft.com/office/powerpoint/2010/main" val="3773011694"/>
              </p:ext>
            </p:extLst>
          </p:nvPr>
        </p:nvGraphicFramePr>
        <p:xfrm>
          <a:off x="245999" y="1880828"/>
          <a:ext cx="9279509" cy="3420960"/>
        </p:xfrm>
        <a:graphic>
          <a:graphicData uri="http://schemas.openxmlformats.org/drawingml/2006/table">
            <a:tbl>
              <a:tblPr firstRow="1" bandRow="1">
                <a:tableStyleId>{5202B0CA-FC54-4496-8BCA-5EF66A818D29}</a:tableStyleId>
              </a:tblPr>
              <a:tblGrid>
                <a:gridCol w="3121914"/>
                <a:gridCol w="1036955"/>
                <a:gridCol w="1783080"/>
                <a:gridCol w="1319530"/>
                <a:gridCol w="1014412"/>
                <a:gridCol w="1003618"/>
              </a:tblGrid>
              <a:tr h="612000">
                <a:tc>
                  <a:txBody>
                    <a:bodyPr/>
                    <a:lstStyle/>
                    <a:p>
                      <a:endParaRPr lang="en-US" b="0" i="0" dirty="0"/>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A2A12"/>
                    </a:solidFill>
                  </a:tcPr>
                </a:tc>
                <a:tc>
                  <a:txBody>
                    <a:bodyPr/>
                    <a:lstStyle/>
                    <a:p>
                      <a:r>
                        <a:rPr lang="da-DK" b="0" i="0" dirty="0" smtClean="0"/>
                        <a:t>Space</a:t>
                      </a:r>
                      <a:endParaRPr lang="en-US" b="0" i="0"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BA2A12"/>
                    </a:solidFill>
                  </a:tcPr>
                </a:tc>
                <a:tc>
                  <a:txBody>
                    <a:bodyPr/>
                    <a:lstStyle/>
                    <a:p>
                      <a:endParaRPr lang="en-US" b="0" i="0"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BA2A12"/>
                    </a:solidFill>
                  </a:tcPr>
                </a:tc>
                <a:tc>
                  <a:txBody>
                    <a:bodyPr/>
                    <a:lstStyle/>
                    <a:p>
                      <a:endParaRPr lang="en-US" b="0"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c>
                  <a:txBody>
                    <a:bodyPr/>
                    <a:lstStyle/>
                    <a:p>
                      <a:r>
                        <a:rPr lang="en-US" b="0" i="0" dirty="0" smtClean="0"/>
                        <a:t>Insert</a:t>
                      </a:r>
                      <a:endParaRPr lang="en-US" b="0"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c>
                  <a:txBody>
                    <a:bodyPr/>
                    <a:lstStyle/>
                    <a:p>
                      <a:r>
                        <a:rPr lang="en-US" b="0" i="0" dirty="0" smtClean="0"/>
                        <a:t>Delete</a:t>
                      </a:r>
                      <a:endParaRPr lang="en-US" b="0" i="0" dirty="0"/>
                    </a:p>
                  </a:txBody>
                  <a:tcPr anchor="ctr">
                    <a:lnL>
                      <a:noFill/>
                    </a:lnL>
                    <a:lnR>
                      <a:noFill/>
                    </a:lnR>
                    <a:lnT>
                      <a:noFill/>
                    </a:lnT>
                    <a:lnB>
                      <a:noFill/>
                    </a:lnB>
                    <a:lnTlToBr w="12700" cmpd="sng">
                      <a:noFill/>
                      <a:prstDash val="solid"/>
                    </a:lnTlToBr>
                    <a:lnBlToTr w="12700" cmpd="sng">
                      <a:noFill/>
                      <a:prstDash val="solid"/>
                    </a:lnBlToTr>
                    <a:solidFill>
                      <a:srgbClr val="BA2A12"/>
                    </a:solidFill>
                  </a:tcPr>
                </a:tc>
              </a:tr>
              <a:tr h="310772">
                <a:tc>
                  <a:txBody>
                    <a:bodyPr/>
                    <a:lstStyle/>
                    <a:p>
                      <a:pPr algn="r"/>
                      <a:r>
                        <a:rPr lang="en-US" sz="1600" b="0" i="0" dirty="0" err="1" smtClean="0"/>
                        <a:t>Overmars</a:t>
                      </a:r>
                      <a:r>
                        <a:rPr lang="en-US" sz="1600" b="0" i="0" dirty="0" smtClean="0"/>
                        <a:t>, van</a:t>
                      </a:r>
                      <a:r>
                        <a:rPr lang="en-US" sz="1600" b="0" i="0" baseline="0" dirty="0" smtClean="0"/>
                        <a:t> </a:t>
                      </a:r>
                      <a:r>
                        <a:rPr lang="en-US" sz="1600" b="0" i="0" baseline="0" dirty="0" err="1" smtClean="0"/>
                        <a:t>Leeuwen</a:t>
                      </a:r>
                      <a:r>
                        <a:rPr lang="en-US" sz="1600" b="0" i="0" baseline="0" dirty="0" smtClean="0"/>
                        <a:t> ‘81</a:t>
                      </a: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da-DK" sz="1600" b="0" i="1" dirty="0" smtClean="0"/>
                        <a:t>n</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t>log </a:t>
                      </a:r>
                      <a:r>
                        <a:rPr lang="en-US" sz="1600" b="0" i="1" dirty="0" smtClean="0"/>
                        <a:t>n</a:t>
                      </a:r>
                      <a:r>
                        <a:rPr lang="en-US" sz="1600" b="0" i="0" dirty="0" smtClean="0"/>
                        <a:t> + </a:t>
                      </a:r>
                      <a:r>
                        <a:rPr lang="en-US" sz="1600" b="0" i="1" dirty="0" smtClean="0"/>
                        <a:t>t</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solidFill>
                            <a:schemeClr val="accent3">
                              <a:lumMod val="50000"/>
                            </a:schemeClr>
                          </a:solidFill>
                        </a:rPr>
                        <a:t>log</a:t>
                      </a:r>
                      <a:r>
                        <a:rPr lang="en-US" sz="1600" b="0" i="0" baseline="30000" dirty="0" smtClean="0">
                          <a:solidFill>
                            <a:schemeClr val="accent3">
                              <a:lumMod val="50000"/>
                            </a:schemeClr>
                          </a:solidFill>
                        </a:rPr>
                        <a:t>2 </a:t>
                      </a:r>
                      <a:r>
                        <a:rPr lang="en-US" sz="1600" b="0" i="1" dirty="0" smtClean="0">
                          <a:solidFill>
                            <a:schemeClr val="accent3">
                              <a:lumMod val="50000"/>
                            </a:schemeClr>
                          </a:solidFill>
                        </a:rPr>
                        <a:t>n </a:t>
                      </a:r>
                      <a:r>
                        <a:rPr lang="en-US" sz="1600" b="0" i="0" dirty="0" smtClean="0">
                          <a:solidFill>
                            <a:schemeClr val="accent3">
                              <a:lumMod val="50000"/>
                            </a:schemeClr>
                          </a:solidFill>
                        </a:rPr>
                        <a:t>+ </a:t>
                      </a:r>
                      <a:r>
                        <a:rPr lang="en-US" sz="1600" b="0" i="1" dirty="0" smtClean="0">
                          <a:solidFill>
                            <a:schemeClr val="accent3">
                              <a:lumMod val="50000"/>
                            </a:schemeClr>
                          </a:solidFill>
                        </a:rPr>
                        <a:t>t</a:t>
                      </a:r>
                      <a:endParaRPr lang="en-US" sz="1600" b="0" i="0" dirty="0">
                        <a:solidFill>
                          <a:schemeClr val="accent3">
                            <a:lumMod val="50000"/>
                          </a:schemeClr>
                        </a:solidFill>
                      </a:endParaRPr>
                    </a:p>
                  </a:txBody>
                  <a:tcPr anchor="ctr">
                    <a:lnL>
                      <a:noFill/>
                    </a:lnL>
                    <a:lnR>
                      <a:noFill/>
                    </a:lnR>
                    <a:lnT>
                      <a:noFill/>
                    </a:lnT>
                    <a:lnB>
                      <a:noFill/>
                    </a:lnB>
                    <a:lnTlToBr w="12700" cmpd="sng">
                      <a:noFill/>
                      <a:prstDash val="solid"/>
                    </a:lnTlToBr>
                    <a:lnBlToTr w="12700" cmpd="sng">
                      <a:noFill/>
                      <a:prstDash val="solid"/>
                    </a:lnBlToTr>
                  </a:tcPr>
                </a:tc>
                <a:tc gridSpan="2">
                  <a:txBody>
                    <a:bodyPr/>
                    <a:lstStyle/>
                    <a:p>
                      <a:pPr algn="ctr"/>
                      <a:r>
                        <a:rPr lang="en-US" sz="1600" b="0" i="0" dirty="0" smtClean="0"/>
                        <a:t>log</a:t>
                      </a:r>
                      <a:r>
                        <a:rPr lang="en-US" sz="1600" b="0" i="0" baseline="30000" dirty="0" smtClean="0"/>
                        <a:t>2  </a:t>
                      </a:r>
                      <a:r>
                        <a:rPr lang="en-US" sz="1600" b="0" i="1" dirty="0" smtClean="0"/>
                        <a:t>n</a:t>
                      </a:r>
                      <a:endParaRPr lang="en-US" sz="1600" b="0" i="1" dirty="0"/>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p>
                  </a:txBody>
                  <a:tcPr>
                    <a:lnL>
                      <a:noFill/>
                    </a:lnL>
                    <a:lnR>
                      <a:noFill/>
                    </a:lnR>
                    <a:lnT>
                      <a:noFill/>
                    </a:lnT>
                    <a:lnB>
                      <a:noFill/>
                    </a:lnB>
                    <a:lnTlToBr w="12700" cmpd="sng">
                      <a:noFill/>
                      <a:prstDash val="solid"/>
                    </a:lnTlToBr>
                    <a:lnBlToTr w="12700" cmpd="sng">
                      <a:noFill/>
                      <a:prstDash val="solid"/>
                    </a:lnBlToTr>
                  </a:tcPr>
                </a:tc>
              </a:tr>
              <a:tr h="536788">
                <a:tc>
                  <a:txBody>
                    <a:bodyPr/>
                    <a:lstStyle/>
                    <a:p>
                      <a:pPr algn="r"/>
                      <a:r>
                        <a:rPr lang="en-US" sz="1600" b="0" i="0" dirty="0" smtClean="0"/>
                        <a:t>Frederickson, Rodger ‘90</a:t>
                      </a:r>
                      <a:endParaRPr lang="en-US" sz="1600" b="0" i="0" baseline="0" dirty="0" smtClean="0"/>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da-DK" sz="1600" b="0" i="1" dirty="0" smtClean="0"/>
                        <a:t>n</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t>log </a:t>
                      </a:r>
                      <a:r>
                        <a:rPr lang="en-US" sz="1600" b="0" i="1" dirty="0" smtClean="0"/>
                        <a:t>n</a:t>
                      </a:r>
                      <a:r>
                        <a:rPr lang="en-US" sz="1600" b="0" i="0" dirty="0" smtClean="0"/>
                        <a:t> + </a:t>
                      </a:r>
                      <a:r>
                        <a:rPr lang="en-US" sz="1600" b="0" i="1" dirty="0" smtClean="0"/>
                        <a:t>t</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t>log</a:t>
                      </a:r>
                      <a:r>
                        <a:rPr lang="en-US" sz="1600" b="0" i="0" baseline="30000" dirty="0" smtClean="0"/>
                        <a:t>2 </a:t>
                      </a:r>
                      <a:r>
                        <a:rPr lang="en-US" sz="1600" b="0" i="1" dirty="0" smtClean="0"/>
                        <a:t>n </a:t>
                      </a:r>
                      <a:r>
                        <a:rPr lang="en-US" sz="1600" b="0" i="0" dirty="0" smtClean="0"/>
                        <a:t>+ </a:t>
                      </a:r>
                      <a:r>
                        <a:rPr lang="en-US" sz="1600" b="0" i="1" dirty="0" smtClean="0"/>
                        <a:t>t</a:t>
                      </a:r>
                    </a:p>
                    <a:p>
                      <a:pPr algn="ctr"/>
                      <a:r>
                        <a:rPr lang="en-US" sz="1600" b="0" i="0" dirty="0" smtClean="0"/>
                        <a:t>(1+</a:t>
                      </a:r>
                      <a:r>
                        <a:rPr lang="en-US" sz="1600" b="0" i="1" dirty="0" smtClean="0"/>
                        <a:t>t</a:t>
                      </a:r>
                      <a:r>
                        <a:rPr lang="en-US" sz="1600" b="0" i="0" dirty="0" smtClean="0"/>
                        <a:t>)log </a:t>
                      </a:r>
                      <a:r>
                        <a:rPr lang="en-US" sz="1600" b="0" i="1" dirty="0" smtClean="0"/>
                        <a:t>n</a:t>
                      </a:r>
                      <a:endParaRPr lang="en-US" sz="1600" b="0" i="0" dirty="0"/>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t>log </a:t>
                      </a:r>
                      <a:r>
                        <a:rPr lang="en-US" sz="1600" b="0" i="1" dirty="0" smtClean="0"/>
                        <a:t>n</a:t>
                      </a: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t>log</a:t>
                      </a:r>
                      <a:r>
                        <a:rPr lang="en-US" sz="1600" b="0" i="0" baseline="30000" dirty="0" smtClean="0"/>
                        <a:t>2  </a:t>
                      </a:r>
                      <a:r>
                        <a:rPr lang="en-US" sz="1600" b="0" i="1" dirty="0" smtClean="0"/>
                        <a:t>n</a:t>
                      </a:r>
                    </a:p>
                  </a:txBody>
                  <a:tcPr anchor="ctr">
                    <a:lnL>
                      <a:noFill/>
                    </a:lnL>
                    <a:lnR>
                      <a:noFill/>
                    </a:lnR>
                    <a:lnT>
                      <a:noFill/>
                    </a:lnT>
                    <a:lnB>
                      <a:noFill/>
                    </a:lnB>
                    <a:lnTlToBr w="12700" cmpd="sng">
                      <a:noFill/>
                      <a:prstDash val="solid"/>
                    </a:lnTlToBr>
                    <a:lnBlToTr w="12700" cmpd="sng">
                      <a:noFill/>
                      <a:prstDash val="solid"/>
                    </a:lnBlToTr>
                  </a:tcPr>
                </a:tc>
              </a:tr>
              <a:tr h="310772">
                <a:tc>
                  <a:txBody>
                    <a:bodyPr/>
                    <a:lstStyle/>
                    <a:p>
                      <a:pPr algn="r"/>
                      <a:r>
                        <a:rPr lang="en-US" sz="1600" b="0" i="0" dirty="0" err="1" smtClean="0"/>
                        <a:t>Janardan</a:t>
                      </a:r>
                      <a:r>
                        <a:rPr lang="en-US" sz="1600" b="0" i="0" baseline="0" dirty="0" smtClean="0"/>
                        <a:t> ‘91</a:t>
                      </a:r>
                      <a:endParaRPr lang="en-US" sz="1600" b="0" i="0" dirty="0"/>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da-DK" sz="1600" b="0" i="1" dirty="0" smtClean="0"/>
                        <a:t>n</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algn="ctr"/>
                      <a:r>
                        <a:rPr lang="en-US" sz="1600" b="0" i="0" dirty="0" smtClean="0"/>
                        <a:t>log </a:t>
                      </a:r>
                      <a:r>
                        <a:rPr lang="en-US" sz="1600" b="0" i="1" dirty="0" smtClean="0"/>
                        <a:t>n</a:t>
                      </a:r>
                      <a:r>
                        <a:rPr lang="en-US" sz="1600" b="0" i="0" dirty="0" smtClean="0"/>
                        <a:t> + </a:t>
                      </a:r>
                      <a:r>
                        <a:rPr lang="en-US" sz="1600" b="0" i="1" dirty="0" smtClean="0"/>
                        <a:t>t</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hMerge="1">
                  <a:txBody>
                    <a:bodyPr/>
                    <a:lstStyle/>
                    <a:p>
                      <a:pPr algn="l"/>
                      <a:endParaRPr lang="en-US" sz="1600" b="0" i="1" dirty="0"/>
                    </a:p>
                  </a:txBody>
                  <a:tcP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t>log </a:t>
                      </a:r>
                      <a:r>
                        <a:rPr lang="en-US" sz="1600" b="0" i="1" dirty="0" smtClean="0"/>
                        <a:t>n</a:t>
                      </a: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t>log</a:t>
                      </a:r>
                      <a:r>
                        <a:rPr lang="en-US" sz="1600" b="0" i="0" baseline="30000" dirty="0" smtClean="0"/>
                        <a:t>2  </a:t>
                      </a:r>
                      <a:r>
                        <a:rPr lang="en-US" sz="1600" b="0" i="1" dirty="0" smtClean="0"/>
                        <a:t>n</a:t>
                      </a:r>
                    </a:p>
                  </a:txBody>
                  <a:tcPr anchor="ctr">
                    <a:lnL>
                      <a:noFill/>
                    </a:lnL>
                    <a:lnR>
                      <a:noFill/>
                    </a:lnR>
                    <a:lnT>
                      <a:noFill/>
                    </a:lnT>
                    <a:lnB>
                      <a:noFill/>
                    </a:lnB>
                    <a:lnTlToBr w="12700" cmpd="sng">
                      <a:noFill/>
                      <a:prstDash val="solid"/>
                    </a:lnTlToBr>
                    <a:lnBlToTr w="12700" cmpd="sng">
                      <a:noFill/>
                      <a:prstDash val="solid"/>
                    </a:lnBlToTr>
                  </a:tcPr>
                </a:tc>
              </a:tr>
              <a:tr h="310772">
                <a:tc>
                  <a:txBody>
                    <a:bodyPr/>
                    <a:lstStyle/>
                    <a:p>
                      <a:pPr algn="r"/>
                      <a:r>
                        <a:rPr lang="en-US" sz="1600" b="0" i="0" dirty="0" err="1" smtClean="0"/>
                        <a:t>Kapoor</a:t>
                      </a:r>
                      <a:r>
                        <a:rPr lang="en-US" sz="1600" b="0" i="0" dirty="0" smtClean="0"/>
                        <a:t> ‘00</a:t>
                      </a:r>
                      <a:endParaRPr lang="en-US" sz="1600" b="0" i="0" dirty="0"/>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r>
                        <a:rPr lang="da-DK" sz="1600" b="0" i="1" dirty="0" smtClean="0"/>
                        <a:t>n</a:t>
                      </a:r>
                      <a:endParaRPr lang="en-US" sz="1600" b="0" i="1" dirty="0"/>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t>log </a:t>
                      </a:r>
                      <a:r>
                        <a:rPr lang="en-US" sz="1600" b="0" i="1" dirty="0" smtClean="0"/>
                        <a:t>n</a:t>
                      </a:r>
                      <a:r>
                        <a:rPr lang="en-US" sz="1600" b="0" i="0" dirty="0" smtClean="0"/>
                        <a:t> + </a:t>
                      </a:r>
                      <a:r>
                        <a:rPr lang="en-US" sz="1600" b="0" i="1" dirty="0" smtClean="0"/>
                        <a:t>t</a:t>
                      </a:r>
                      <a:r>
                        <a:rPr lang="el-GR" sz="1600" b="0" i="0" baseline="0" dirty="0" smtClean="0"/>
                        <a:t> </a:t>
                      </a:r>
                      <a:r>
                        <a:rPr lang="en-US" sz="1600" b="0" i="0" dirty="0" err="1" smtClean="0">
                          <a:solidFill>
                            <a:srgbClr val="C00000"/>
                          </a:solidFill>
                        </a:rPr>
                        <a:t>amo</a:t>
                      </a:r>
                      <a:r>
                        <a:rPr lang="en-US" sz="1600" b="0" i="0" dirty="0" smtClean="0">
                          <a:solidFill>
                            <a:srgbClr val="C00000"/>
                          </a:solidFill>
                        </a:rPr>
                        <a:t>.</a:t>
                      </a:r>
                      <a:endParaRPr lang="en-US" sz="1600" b="0" i="0" dirty="0">
                        <a:solidFill>
                          <a:srgbClr val="C00000"/>
                        </a:solidFill>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a:r>
                        <a:rPr lang="en-US" sz="1600" b="0" i="0" dirty="0" smtClean="0"/>
                        <a:t>-</a:t>
                      </a:r>
                      <a:endParaRPr lang="en-US" sz="1600" b="0" i="0" dirty="0"/>
                    </a:p>
                  </a:txBody>
                  <a:tcPr anchor="ctr">
                    <a:lnL>
                      <a:noFill/>
                    </a:lnL>
                    <a:lnR>
                      <a:noFill/>
                    </a:lnR>
                    <a:lnT>
                      <a:noFill/>
                    </a:lnT>
                    <a:lnB>
                      <a:noFill/>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t>log </a:t>
                      </a:r>
                      <a:r>
                        <a:rPr lang="en-US" sz="1600" b="0" i="1" dirty="0" smtClean="0"/>
                        <a:t>n</a:t>
                      </a: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p>
                  </a:txBody>
                  <a:tcPr>
                    <a:lnL>
                      <a:noFill/>
                    </a:lnL>
                    <a:lnR>
                      <a:noFill/>
                    </a:lnR>
                    <a:lnT>
                      <a:noFill/>
                    </a:lnT>
                    <a:lnB>
                      <a:noFill/>
                    </a:lnB>
                    <a:lnTlToBr w="12700" cmpd="sng">
                      <a:noFill/>
                      <a:prstDash val="solid"/>
                    </a:lnTlToBr>
                    <a:lnBlToTr w="12700" cmpd="sng">
                      <a:noFill/>
                      <a:prstDash val="solid"/>
                    </a:lnBlToTr>
                  </a:tcPr>
                </a:tc>
              </a:tr>
              <a:tr h="612000">
                <a:tc rowSpan="2">
                  <a:txBody>
                    <a:bodyPr/>
                    <a:lstStyle/>
                    <a:p>
                      <a:r>
                        <a:rPr lang="en-US" sz="1800" b="0" i="0" dirty="0" smtClean="0">
                          <a:solidFill>
                            <a:schemeClr val="bg1"/>
                          </a:solidFill>
                        </a:rPr>
                        <a:t>B.,</a:t>
                      </a:r>
                      <a:r>
                        <a:rPr lang="en-US" sz="1800" b="0" i="0" baseline="0" dirty="0" smtClean="0">
                          <a:solidFill>
                            <a:schemeClr val="bg1"/>
                          </a:solidFill>
                        </a:rPr>
                        <a:t> </a:t>
                      </a:r>
                      <a:r>
                        <a:rPr lang="en-US" sz="1800" b="0" i="0" baseline="0" dirty="0" err="1" smtClean="0">
                          <a:solidFill>
                            <a:schemeClr val="bg1"/>
                          </a:solidFill>
                        </a:rPr>
                        <a:t>Tsakalidis</a:t>
                      </a:r>
                      <a:r>
                        <a:rPr lang="en-US" sz="1800" b="0" i="0" baseline="0" dirty="0" smtClean="0">
                          <a:solidFill>
                            <a:schemeClr val="bg1"/>
                          </a:solidFill>
                        </a:rPr>
                        <a:t/>
                      </a:r>
                      <a:br>
                        <a:rPr lang="en-US" sz="1800" b="0" i="0" baseline="0" dirty="0" smtClean="0">
                          <a:solidFill>
                            <a:schemeClr val="bg1"/>
                          </a:solidFill>
                        </a:rPr>
                      </a:br>
                      <a:r>
                        <a:rPr lang="en-US" sz="1800" b="0" i="0" dirty="0" smtClean="0">
                          <a:solidFill>
                            <a:schemeClr val="bg1"/>
                          </a:solidFill>
                        </a:rPr>
                        <a:t>[ICALP </a:t>
                      </a:r>
                      <a:r>
                        <a:rPr lang="fr-FR" sz="1800" b="0" i="0" dirty="0" smtClean="0">
                          <a:solidFill>
                            <a:schemeClr val="bg1"/>
                          </a:solidFill>
                        </a:rPr>
                        <a:t>’</a:t>
                      </a:r>
                      <a:r>
                        <a:rPr lang="en-US" sz="1800" b="0" i="0" dirty="0" smtClean="0">
                          <a:solidFill>
                            <a:schemeClr val="bg1"/>
                          </a:solidFill>
                        </a:rPr>
                        <a:t>11]</a:t>
                      </a:r>
                      <a:endParaRPr lang="en-US" b="0" i="0" dirty="0">
                        <a:solidFill>
                          <a:schemeClr val="bg1"/>
                        </a:solidFill>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a:txBody>
                    <a:bodyPr/>
                    <a:lstStyle/>
                    <a:p>
                      <a:pPr algn="ctr"/>
                      <a:r>
                        <a:rPr lang="en-US" sz="1600" b="0" i="1" dirty="0" smtClean="0">
                          <a:solidFill>
                            <a:schemeClr val="bg1"/>
                          </a:solidFill>
                        </a:rPr>
                        <a:t>n</a:t>
                      </a:r>
                      <a:endParaRPr lang="en-US" sz="1600" b="0" i="1" dirty="0">
                        <a:solidFill>
                          <a:schemeClr val="bg1"/>
                        </a:solidFill>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0000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solidFill>
                            <a:schemeClr val="bg1"/>
                          </a:solidFill>
                        </a:rPr>
                        <a:t>log </a:t>
                      </a:r>
                      <a:r>
                        <a:rPr lang="en-US" sz="1600" b="0" i="1" dirty="0" smtClean="0">
                          <a:solidFill>
                            <a:schemeClr val="bg1"/>
                          </a:solidFill>
                        </a:rPr>
                        <a:t>n</a:t>
                      </a:r>
                      <a:r>
                        <a:rPr lang="en-US" sz="1600" b="0" i="0" dirty="0" smtClean="0">
                          <a:solidFill>
                            <a:schemeClr val="bg1"/>
                          </a:solidFill>
                        </a:rPr>
                        <a:t> </a:t>
                      </a:r>
                      <a:r>
                        <a:rPr lang="en-US" sz="1600" dirty="0" smtClean="0">
                          <a:solidFill>
                            <a:srgbClr val="00B050"/>
                          </a:solidFill>
                        </a:rPr>
                        <a:t>/ </a:t>
                      </a:r>
                      <a:r>
                        <a:rPr lang="en-US" sz="1600" dirty="0" err="1" smtClean="0">
                          <a:solidFill>
                            <a:srgbClr val="00B050"/>
                          </a:solidFill>
                        </a:rPr>
                        <a:t>loglog</a:t>
                      </a:r>
                      <a:r>
                        <a:rPr lang="en-US" sz="1600" dirty="0" smtClean="0">
                          <a:solidFill>
                            <a:srgbClr val="00B050"/>
                          </a:solidFill>
                        </a:rPr>
                        <a:t> </a:t>
                      </a:r>
                      <a:r>
                        <a:rPr lang="en-US" sz="1600" i="1" dirty="0" smtClean="0">
                          <a:solidFill>
                            <a:srgbClr val="00B050"/>
                          </a:solidFill>
                        </a:rPr>
                        <a:t>n </a:t>
                      </a:r>
                      <a:r>
                        <a:rPr lang="en-US" sz="1600" b="0" i="0" dirty="0" smtClean="0">
                          <a:solidFill>
                            <a:schemeClr val="bg1"/>
                          </a:solidFill>
                        </a:rPr>
                        <a:t>+ </a:t>
                      </a:r>
                      <a:r>
                        <a:rPr lang="en-US" sz="1600" b="0" i="1" dirty="0" smtClean="0">
                          <a:solidFill>
                            <a:schemeClr val="bg1"/>
                          </a:solidFill>
                        </a:rPr>
                        <a:t>t</a:t>
                      </a: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00000"/>
                    </a:solidFill>
                  </a:tcPr>
                </a:tc>
                <a:tc hMerge="1">
                  <a:txBody>
                    <a:bodyPr/>
                    <a:lstStyle/>
                    <a:p>
                      <a:endParaRPr lang="en-US" dirty="0"/>
                    </a:p>
                  </a:txBody>
                  <a:tcPr>
                    <a:lnR>
                      <a:noFill/>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solidFill>
                            <a:schemeClr val="bg1"/>
                          </a:solidFill>
                        </a:rPr>
                        <a:t>log </a:t>
                      </a:r>
                      <a:r>
                        <a:rPr lang="en-US" sz="1600" b="0" i="1" dirty="0" smtClean="0">
                          <a:solidFill>
                            <a:schemeClr val="bg1"/>
                          </a:solidFill>
                        </a:rPr>
                        <a:t>n </a:t>
                      </a:r>
                      <a:r>
                        <a:rPr lang="en-US" sz="1600" dirty="0" smtClean="0">
                          <a:solidFill>
                            <a:srgbClr val="00B050"/>
                          </a:solidFill>
                        </a:rPr>
                        <a:t>/ </a:t>
                      </a:r>
                      <a:r>
                        <a:rPr lang="en-US" sz="1600" dirty="0" err="1" smtClean="0">
                          <a:solidFill>
                            <a:srgbClr val="00B050"/>
                          </a:solidFill>
                        </a:rPr>
                        <a:t>loglog</a:t>
                      </a:r>
                      <a:r>
                        <a:rPr lang="en-US" sz="1600" dirty="0" smtClean="0">
                          <a:solidFill>
                            <a:srgbClr val="00B050"/>
                          </a:solidFill>
                        </a:rPr>
                        <a:t> </a:t>
                      </a:r>
                      <a:r>
                        <a:rPr lang="en-US" sz="1600" i="1" dirty="0" smtClean="0">
                          <a:solidFill>
                            <a:srgbClr val="00B050"/>
                          </a:solidFill>
                        </a:rPr>
                        <a:t>n</a:t>
                      </a:r>
                      <a:endParaRPr lang="en-US" sz="1600" dirty="0" smtClean="0"/>
                    </a:p>
                  </a:txBody>
                  <a:tcPr anchor="ctr">
                    <a:lnL>
                      <a:noFill/>
                    </a:lnL>
                    <a:lnR>
                      <a:noFill/>
                    </a:lnR>
                    <a:lnT>
                      <a:noFill/>
                    </a:lnT>
                    <a:lnB>
                      <a:noFill/>
                    </a:lnB>
                    <a:lnTlToBr w="12700" cmpd="sng">
                      <a:noFill/>
                      <a:prstDash val="solid"/>
                    </a:lnTlToBr>
                    <a:lnBlToTr w="12700" cmpd="sng">
                      <a:noFill/>
                      <a:prstDash val="solid"/>
                    </a:lnBlToTr>
                    <a:solidFill>
                      <a:srgbClr val="C0000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BA2A12"/>
                        </a:solidFill>
                      </a:endParaRPr>
                    </a:p>
                  </a:txBody>
                  <a:tcPr>
                    <a:solidFill>
                      <a:srgbClr val="C00000"/>
                    </a:solidFill>
                  </a:tcPr>
                </a:tc>
              </a:tr>
              <a:tr h="612000">
                <a:tc vMerge="1">
                  <a:txBody>
                    <a:bodyPr/>
                    <a:lstStyle/>
                    <a:p>
                      <a:pPr algn="r"/>
                      <a:endParaRPr lang="en-US" sz="1600" b="1" i="0" dirty="0">
                        <a:solidFill>
                          <a:srgbClr val="BA2A12"/>
                        </a:solidFill>
                      </a:endParaRPr>
                    </a:p>
                  </a:txBody>
                  <a:tcPr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C00000"/>
                    </a:solidFill>
                  </a:tcPr>
                </a:tc>
                <a:tc>
                  <a:txBody>
                    <a:bodyPr/>
                    <a:lstStyle/>
                    <a:p>
                      <a:pPr algn="ctr"/>
                      <a:r>
                        <a:rPr lang="en-US" sz="1600" b="0" i="1" dirty="0" err="1" smtClean="0">
                          <a:solidFill>
                            <a:schemeClr val="bg1"/>
                          </a:solidFill>
                        </a:rPr>
                        <a:t>n</a:t>
                      </a:r>
                      <a:r>
                        <a:rPr lang="en-US" sz="1600" b="0" i="0" dirty="0" err="1" smtClean="0">
                          <a:solidFill>
                            <a:schemeClr val="bg1"/>
                          </a:solidFill>
                        </a:rPr>
                        <a:t>∙log</a:t>
                      </a:r>
                      <a:r>
                        <a:rPr lang="en-US" sz="1600" b="0" i="0" dirty="0" smtClean="0">
                          <a:solidFill>
                            <a:schemeClr val="bg1"/>
                          </a:solidFill>
                        </a:rPr>
                        <a:t> </a:t>
                      </a:r>
                      <a:r>
                        <a:rPr lang="en-US" sz="1600" b="0" i="1" dirty="0" smtClean="0">
                          <a:solidFill>
                            <a:schemeClr val="bg1"/>
                          </a:solidFill>
                        </a:rPr>
                        <a:t>n</a:t>
                      </a:r>
                      <a:endParaRPr lang="en-US" sz="1600" b="0" i="1" dirty="0">
                        <a:solidFill>
                          <a:schemeClr val="bg1"/>
                        </a:solidFill>
                      </a:endParaRP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0000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solidFill>
                            <a:schemeClr val="bg1"/>
                          </a:solidFill>
                        </a:rPr>
                        <a:t>log</a:t>
                      </a:r>
                      <a:r>
                        <a:rPr lang="en-US" sz="1600" b="0" i="0" baseline="30000" dirty="0" smtClean="0">
                          <a:solidFill>
                            <a:schemeClr val="bg1"/>
                          </a:solidFill>
                        </a:rPr>
                        <a:t>2 </a:t>
                      </a:r>
                      <a:r>
                        <a:rPr lang="en-US" sz="1600" b="0" i="1" dirty="0" smtClean="0">
                          <a:solidFill>
                            <a:schemeClr val="bg1"/>
                          </a:solidFill>
                        </a:rPr>
                        <a:t>n</a:t>
                      </a:r>
                      <a:r>
                        <a:rPr lang="en-US" sz="1600" b="0" i="0" dirty="0" smtClean="0">
                          <a:solidFill>
                            <a:schemeClr val="bg1"/>
                          </a:solidFill>
                        </a:rPr>
                        <a:t> </a:t>
                      </a:r>
                      <a:r>
                        <a:rPr lang="en-US" sz="1600" dirty="0" smtClean="0">
                          <a:solidFill>
                            <a:srgbClr val="00B050"/>
                          </a:solidFill>
                        </a:rPr>
                        <a:t>/ </a:t>
                      </a:r>
                      <a:r>
                        <a:rPr lang="en-US" sz="1600" dirty="0" err="1" smtClean="0">
                          <a:solidFill>
                            <a:srgbClr val="00B050"/>
                          </a:solidFill>
                        </a:rPr>
                        <a:t>loglog</a:t>
                      </a:r>
                      <a:r>
                        <a:rPr lang="en-US" sz="1600" dirty="0" smtClean="0">
                          <a:solidFill>
                            <a:srgbClr val="00B050"/>
                          </a:solidFill>
                        </a:rPr>
                        <a:t> </a:t>
                      </a:r>
                      <a:r>
                        <a:rPr lang="en-US" sz="1600" i="1" dirty="0" smtClean="0">
                          <a:solidFill>
                            <a:srgbClr val="00B050"/>
                          </a:solidFill>
                        </a:rPr>
                        <a:t>n</a:t>
                      </a:r>
                      <a:r>
                        <a:rPr lang="en-US" sz="1600" i="0" baseline="0" dirty="0" smtClean="0">
                          <a:solidFill>
                            <a:schemeClr val="dk1"/>
                          </a:solidFill>
                        </a:rPr>
                        <a:t> </a:t>
                      </a:r>
                      <a:r>
                        <a:rPr lang="en-US" sz="1600" b="0" i="0" dirty="0" smtClean="0">
                          <a:solidFill>
                            <a:schemeClr val="bg1"/>
                          </a:solidFill>
                        </a:rPr>
                        <a:t>+ </a:t>
                      </a:r>
                      <a:r>
                        <a:rPr lang="en-US" sz="1600" b="0" i="1" dirty="0" smtClean="0">
                          <a:solidFill>
                            <a:schemeClr val="bg1"/>
                          </a:solidFill>
                        </a:rPr>
                        <a:t>t</a:t>
                      </a:r>
                    </a:p>
                  </a:txBody>
                  <a:tcPr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C0000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BA2A12"/>
                        </a:solidFill>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solidFill>
                            <a:schemeClr val="bg1"/>
                          </a:solidFill>
                        </a:rPr>
                        <a:t>log</a:t>
                      </a:r>
                      <a:r>
                        <a:rPr lang="en-US" sz="1600" b="0" i="0" baseline="30000" dirty="0" smtClean="0">
                          <a:solidFill>
                            <a:schemeClr val="bg1"/>
                          </a:solidFill>
                        </a:rPr>
                        <a:t>2 </a:t>
                      </a:r>
                      <a:r>
                        <a:rPr lang="en-US" sz="1600" b="0" i="1" dirty="0" smtClean="0">
                          <a:solidFill>
                            <a:schemeClr val="bg1"/>
                          </a:solidFill>
                        </a:rPr>
                        <a:t>n </a:t>
                      </a:r>
                      <a:r>
                        <a:rPr lang="en-US" sz="1600" dirty="0" smtClean="0">
                          <a:solidFill>
                            <a:srgbClr val="00B050"/>
                          </a:solidFill>
                        </a:rPr>
                        <a:t>/ </a:t>
                      </a:r>
                      <a:r>
                        <a:rPr lang="en-US" sz="1600" dirty="0" err="1" smtClean="0">
                          <a:solidFill>
                            <a:srgbClr val="00B050"/>
                          </a:solidFill>
                        </a:rPr>
                        <a:t>loglog</a:t>
                      </a:r>
                      <a:r>
                        <a:rPr lang="en-US" sz="1600" dirty="0" smtClean="0">
                          <a:solidFill>
                            <a:srgbClr val="00B050"/>
                          </a:solidFill>
                        </a:rPr>
                        <a:t> </a:t>
                      </a:r>
                      <a:r>
                        <a:rPr lang="en-US" sz="1600" i="1" dirty="0" smtClean="0">
                          <a:solidFill>
                            <a:srgbClr val="00B050"/>
                          </a:solidFill>
                        </a:rPr>
                        <a:t>n</a:t>
                      </a:r>
                      <a:endParaRPr lang="en-US" sz="1600" dirty="0" smtClean="0"/>
                    </a:p>
                  </a:txBody>
                  <a:tcPr anchor="ctr">
                    <a:lnL>
                      <a:noFill/>
                    </a:lnL>
                    <a:lnR>
                      <a:noFill/>
                    </a:lnR>
                    <a:lnT>
                      <a:noFill/>
                    </a:lnT>
                    <a:lnB>
                      <a:noFill/>
                    </a:lnB>
                    <a:lnTlToBr w="12700" cmpd="sng">
                      <a:noFill/>
                      <a:prstDash val="solid"/>
                    </a:lnTlToBr>
                    <a:lnBlToTr w="12700" cmpd="sng">
                      <a:noFill/>
                      <a:prstDash val="solid"/>
                    </a:lnBlToTr>
                    <a:solidFill>
                      <a:srgbClr val="C00000"/>
                    </a:solidFill>
                  </a:tcPr>
                </a:tc>
                <a:tc hMerge="1">
                  <a:txBody>
                    <a:bodyPr/>
                    <a:lstStyle/>
                    <a:p>
                      <a:pPr algn="l"/>
                      <a:endParaRPr lang="en-US" sz="1600" b="1" i="0" dirty="0">
                        <a:solidFill>
                          <a:srgbClr val="BA2A12"/>
                        </a:solidFill>
                      </a:endParaRPr>
                    </a:p>
                  </a:txBody>
                  <a:tcPr/>
                </a:tc>
              </a:tr>
            </a:tbl>
          </a:graphicData>
        </a:graphic>
      </p:graphicFrame>
      <p:grpSp>
        <p:nvGrpSpPr>
          <p:cNvPr id="2" name="Group 40"/>
          <p:cNvGrpSpPr/>
          <p:nvPr/>
        </p:nvGrpSpPr>
        <p:grpSpPr>
          <a:xfrm>
            <a:off x="6609184" y="1931035"/>
            <a:ext cx="360040" cy="526437"/>
            <a:chOff x="6069124" y="1916832"/>
            <a:chExt cx="468052" cy="684076"/>
          </a:xfrm>
        </p:grpSpPr>
        <p:sp>
          <p:nvSpPr>
            <p:cNvPr id="49" name="L-Shape 48"/>
            <p:cNvSpPr/>
            <p:nvPr/>
          </p:nvSpPr>
          <p:spPr bwMode="auto">
            <a:xfrm>
              <a:off x="6069124" y="203322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0" name="L-Shape 49"/>
            <p:cNvSpPr/>
            <p:nvPr/>
          </p:nvSpPr>
          <p:spPr bwMode="auto">
            <a:xfrm>
              <a:off x="6141132" y="2105236"/>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1" name="L-Shape 50"/>
            <p:cNvSpPr/>
            <p:nvPr/>
          </p:nvSpPr>
          <p:spPr bwMode="auto">
            <a:xfrm>
              <a:off x="6213140" y="2177244"/>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2" name="L-Shape 51"/>
            <p:cNvSpPr/>
            <p:nvPr/>
          </p:nvSpPr>
          <p:spPr bwMode="auto">
            <a:xfrm>
              <a:off x="6285148" y="2249252"/>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3" name="L-Shape 52"/>
            <p:cNvSpPr/>
            <p:nvPr/>
          </p:nvSpPr>
          <p:spPr bwMode="auto">
            <a:xfrm>
              <a:off x="6357156" y="2321260"/>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4" name="L-Shape 53"/>
            <p:cNvSpPr/>
            <p:nvPr/>
          </p:nvSpPr>
          <p:spPr bwMode="auto">
            <a:xfrm>
              <a:off x="6429164" y="239326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55" name="Straight Connector 54"/>
            <p:cNvCxnSpPr/>
            <p:nvPr/>
          </p:nvCxnSpPr>
          <p:spPr bwMode="auto">
            <a:xfrm>
              <a:off x="6537176" y="1916832"/>
              <a:ext cx="0" cy="684076"/>
            </a:xfrm>
            <a:prstGeom prst="line">
              <a:avLst/>
            </a:prstGeom>
            <a:noFill/>
            <a:ln w="25400" cap="flat" cmpd="sng" algn="ctr">
              <a:solidFill>
                <a:schemeClr val="bg1"/>
              </a:solidFill>
              <a:prstDash val="solid"/>
              <a:round/>
              <a:headEnd type="none" w="med" len="med"/>
              <a:tailEnd type="none" w="med" len="med"/>
            </a:ln>
            <a:effectLst/>
          </p:spPr>
        </p:cxnSp>
      </p:grpSp>
      <p:grpSp>
        <p:nvGrpSpPr>
          <p:cNvPr id="4" name="Group 41"/>
          <p:cNvGrpSpPr/>
          <p:nvPr/>
        </p:nvGrpSpPr>
        <p:grpSpPr>
          <a:xfrm>
            <a:off x="5219786" y="1970471"/>
            <a:ext cx="381286" cy="450997"/>
            <a:chOff x="4412940" y="1808820"/>
            <a:chExt cx="495672" cy="504056"/>
          </a:xfrm>
        </p:grpSpPr>
        <p:sp>
          <p:nvSpPr>
            <p:cNvPr id="43" name="L-Shape 42"/>
            <p:cNvSpPr/>
            <p:nvPr/>
          </p:nvSpPr>
          <p:spPr bwMode="auto">
            <a:xfrm>
              <a:off x="4412940" y="188082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4" name="L-Shape 43"/>
            <p:cNvSpPr/>
            <p:nvPr/>
          </p:nvSpPr>
          <p:spPr bwMode="auto">
            <a:xfrm>
              <a:off x="4484948" y="1952836"/>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5" name="L-Shape 44"/>
            <p:cNvSpPr/>
            <p:nvPr/>
          </p:nvSpPr>
          <p:spPr bwMode="auto">
            <a:xfrm>
              <a:off x="4556956" y="2024844"/>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6" name="L-Shape 45"/>
            <p:cNvSpPr/>
            <p:nvPr/>
          </p:nvSpPr>
          <p:spPr bwMode="auto">
            <a:xfrm>
              <a:off x="4628964" y="2096852"/>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7" name="L-Shape 46"/>
            <p:cNvSpPr/>
            <p:nvPr/>
          </p:nvSpPr>
          <p:spPr bwMode="auto">
            <a:xfrm>
              <a:off x="4700972" y="2168860"/>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8" name="L-Shape 47"/>
            <p:cNvSpPr/>
            <p:nvPr/>
          </p:nvSpPr>
          <p:spPr bwMode="auto">
            <a:xfrm>
              <a:off x="4772980" y="224086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L-Shape 55"/>
            <p:cNvSpPr/>
            <p:nvPr/>
          </p:nvSpPr>
          <p:spPr bwMode="auto">
            <a:xfrm>
              <a:off x="4520952" y="1808820"/>
              <a:ext cx="387660" cy="40442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74" name="TextBox 73"/>
          <p:cNvSpPr txBox="1"/>
          <p:nvPr/>
        </p:nvSpPr>
        <p:spPr>
          <a:xfrm>
            <a:off x="8877436" y="5337792"/>
            <a:ext cx="864096" cy="338554"/>
          </a:xfrm>
          <a:prstGeom prst="rect">
            <a:avLst/>
          </a:prstGeom>
          <a:noFill/>
        </p:spPr>
        <p:txBody>
          <a:bodyPr wrap="square" rtlCol="0">
            <a:spAutoFit/>
          </a:bodyPr>
          <a:lstStyle/>
          <a:p>
            <a:r>
              <a:rPr lang="da-DK" sz="1600" b="1" dirty="0" smtClean="0">
                <a:solidFill>
                  <a:srgbClr val="00B050"/>
                </a:solidFill>
              </a:rPr>
              <a:t>RAM</a:t>
            </a:r>
            <a:endParaRPr lang="en-US" sz="1600" b="1" dirty="0">
              <a:solidFill>
                <a:srgbClr val="00B050"/>
              </a:solidFill>
            </a:endParaRPr>
          </a:p>
        </p:txBody>
      </p:sp>
      <p:grpSp>
        <p:nvGrpSpPr>
          <p:cNvPr id="101" name="Group 31"/>
          <p:cNvGrpSpPr/>
          <p:nvPr/>
        </p:nvGrpSpPr>
        <p:grpSpPr>
          <a:xfrm>
            <a:off x="2468724" y="4761728"/>
            <a:ext cx="419348" cy="479255"/>
            <a:chOff x="6969224" y="2194260"/>
            <a:chExt cx="360040" cy="432048"/>
          </a:xfrm>
        </p:grpSpPr>
        <p:cxnSp>
          <p:nvCxnSpPr>
            <p:cNvPr id="102" name="Straight Connector 101"/>
            <p:cNvCxnSpPr/>
            <p:nvPr/>
          </p:nvCxnSpPr>
          <p:spPr bwMode="auto">
            <a:xfrm>
              <a:off x="6969224" y="2194260"/>
              <a:ext cx="0" cy="432048"/>
            </a:xfrm>
            <a:prstGeom prst="line">
              <a:avLst/>
            </a:prstGeom>
            <a:noFill/>
            <a:ln w="25400" cap="flat" cmpd="sng" algn="ctr">
              <a:solidFill>
                <a:schemeClr val="bg1"/>
              </a:solidFill>
              <a:prstDash val="solid"/>
              <a:round/>
              <a:headEnd type="none" w="med" len="med"/>
              <a:tailEnd type="none" w="med" len="med"/>
            </a:ln>
            <a:effectLst/>
          </p:spPr>
        </p:cxnSp>
        <p:cxnSp>
          <p:nvCxnSpPr>
            <p:cNvPr id="103" name="Straight Connector 102"/>
            <p:cNvCxnSpPr/>
            <p:nvPr/>
          </p:nvCxnSpPr>
          <p:spPr bwMode="auto">
            <a:xfrm>
              <a:off x="6969224" y="2626308"/>
              <a:ext cx="360040" cy="0"/>
            </a:xfrm>
            <a:prstGeom prst="line">
              <a:avLst/>
            </a:prstGeom>
            <a:noFill/>
            <a:ln w="25400" cap="flat" cmpd="sng" algn="ctr">
              <a:solidFill>
                <a:schemeClr val="bg1"/>
              </a:solidFill>
              <a:prstDash val="solid"/>
              <a:round/>
              <a:headEnd type="none" w="med" len="med"/>
              <a:tailEnd type="none" w="med" len="med"/>
            </a:ln>
            <a:effectLst/>
          </p:spPr>
        </p:cxnSp>
        <p:sp>
          <p:nvSpPr>
            <p:cNvPr id="104" name="L-Shape 103"/>
            <p:cNvSpPr/>
            <p:nvPr/>
          </p:nvSpPr>
          <p:spPr bwMode="auto">
            <a:xfrm>
              <a:off x="7005228" y="2302272"/>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L-Shape 104"/>
            <p:cNvSpPr/>
            <p:nvPr/>
          </p:nvSpPr>
          <p:spPr bwMode="auto">
            <a:xfrm>
              <a:off x="7077236" y="2374280"/>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L-Shape 105"/>
            <p:cNvSpPr/>
            <p:nvPr/>
          </p:nvSpPr>
          <p:spPr bwMode="auto">
            <a:xfrm>
              <a:off x="7149244" y="2446288"/>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7" name="L-Shape 106"/>
            <p:cNvSpPr/>
            <p:nvPr/>
          </p:nvSpPr>
          <p:spPr bwMode="auto">
            <a:xfrm>
              <a:off x="7221252" y="2518296"/>
              <a:ext cx="72008" cy="72008"/>
            </a:xfrm>
            <a:prstGeom prst="corner">
              <a:avLst>
                <a:gd name="adj1" fmla="val 0"/>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8" name="Straight Connector 107"/>
            <p:cNvCxnSpPr/>
            <p:nvPr/>
          </p:nvCxnSpPr>
          <p:spPr bwMode="auto">
            <a:xfrm>
              <a:off x="7329264" y="2194260"/>
              <a:ext cx="0" cy="432048"/>
            </a:xfrm>
            <a:prstGeom prst="line">
              <a:avLst/>
            </a:prstGeom>
            <a:noFill/>
            <a:ln w="25400" cap="flat" cmpd="sng" algn="ctr">
              <a:solidFill>
                <a:schemeClr val="bg1"/>
              </a:solidFill>
              <a:prstDash val="solid"/>
              <a:round/>
              <a:headEnd type="none" w="med" len="med"/>
              <a:tailEnd type="none" w="med" len="med"/>
            </a:ln>
            <a:effectLst/>
          </p:spPr>
        </p:cxnSp>
        <p:cxnSp>
          <p:nvCxnSpPr>
            <p:cNvPr id="109" name="Straight Connector 108"/>
            <p:cNvCxnSpPr/>
            <p:nvPr/>
          </p:nvCxnSpPr>
          <p:spPr bwMode="auto">
            <a:xfrm>
              <a:off x="6969224" y="2200102"/>
              <a:ext cx="360040" cy="0"/>
            </a:xfrm>
            <a:prstGeom prst="line">
              <a:avLst/>
            </a:prstGeom>
            <a:noFill/>
            <a:ln w="25400" cap="flat" cmpd="sng" algn="ctr">
              <a:solidFill>
                <a:schemeClr val="bg1"/>
              </a:solidFill>
              <a:prstDash val="solid"/>
              <a:round/>
              <a:headEnd type="none" w="med" len="med"/>
              <a:tailEnd type="none" w="med" len="med"/>
            </a:ln>
            <a:effectLst/>
          </p:spPr>
        </p:cxnSp>
      </p:grpSp>
      <p:grpSp>
        <p:nvGrpSpPr>
          <p:cNvPr id="110" name="Group 40"/>
          <p:cNvGrpSpPr/>
          <p:nvPr/>
        </p:nvGrpSpPr>
        <p:grpSpPr>
          <a:xfrm>
            <a:off x="2468724" y="4149660"/>
            <a:ext cx="419348" cy="479255"/>
            <a:chOff x="6969224" y="2194260"/>
            <a:chExt cx="360040" cy="432048"/>
          </a:xfrm>
        </p:grpSpPr>
        <p:cxnSp>
          <p:nvCxnSpPr>
            <p:cNvPr id="111" name="Straight Connector 110"/>
            <p:cNvCxnSpPr/>
            <p:nvPr/>
          </p:nvCxnSpPr>
          <p:spPr bwMode="auto">
            <a:xfrm>
              <a:off x="6969224" y="2194260"/>
              <a:ext cx="0" cy="432048"/>
            </a:xfrm>
            <a:prstGeom prst="line">
              <a:avLst/>
            </a:prstGeom>
            <a:noFill/>
            <a:ln w="25400" cap="rnd" cmpd="sng" algn="ctr">
              <a:solidFill>
                <a:schemeClr val="bg1"/>
              </a:solidFill>
              <a:prstDash val="solid"/>
              <a:round/>
              <a:headEnd type="none" w="med" len="med"/>
              <a:tailEnd type="none" w="med" len="med"/>
            </a:ln>
            <a:effectLst/>
          </p:spPr>
        </p:cxnSp>
        <p:cxnSp>
          <p:nvCxnSpPr>
            <p:cNvPr id="112" name="Straight Connector 111"/>
            <p:cNvCxnSpPr/>
            <p:nvPr/>
          </p:nvCxnSpPr>
          <p:spPr bwMode="auto">
            <a:xfrm>
              <a:off x="6969224" y="2626308"/>
              <a:ext cx="360040" cy="0"/>
            </a:xfrm>
            <a:prstGeom prst="line">
              <a:avLst/>
            </a:prstGeom>
            <a:noFill/>
            <a:ln w="25400" cap="rnd" cmpd="sng" algn="ctr">
              <a:solidFill>
                <a:schemeClr val="bg1"/>
              </a:solidFill>
              <a:prstDash val="solid"/>
              <a:round/>
              <a:headEnd type="none" w="med" len="med"/>
              <a:tailEnd type="none" w="med" len="med"/>
            </a:ln>
            <a:effectLst/>
          </p:spPr>
        </p:cxnSp>
        <p:sp>
          <p:nvSpPr>
            <p:cNvPr id="113" name="L-Shape 112"/>
            <p:cNvSpPr/>
            <p:nvPr/>
          </p:nvSpPr>
          <p:spPr bwMode="auto">
            <a:xfrm>
              <a:off x="7005228" y="2302272"/>
              <a:ext cx="72008" cy="72008"/>
            </a:xfrm>
            <a:prstGeom prst="corner">
              <a:avLst>
                <a:gd name="adj1" fmla="val 0"/>
                <a:gd name="adj2" fmla="val 0"/>
              </a:avLst>
            </a:prstGeom>
            <a:noFill/>
            <a:ln w="25400" cap="rnd"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L-Shape 113"/>
            <p:cNvSpPr/>
            <p:nvPr/>
          </p:nvSpPr>
          <p:spPr bwMode="auto">
            <a:xfrm>
              <a:off x="7077236" y="2374280"/>
              <a:ext cx="72008" cy="72008"/>
            </a:xfrm>
            <a:prstGeom prst="corner">
              <a:avLst>
                <a:gd name="adj1" fmla="val 0"/>
                <a:gd name="adj2" fmla="val 0"/>
              </a:avLst>
            </a:prstGeom>
            <a:noFill/>
            <a:ln w="25400" cap="rnd"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5" name="L-Shape 114"/>
            <p:cNvSpPr/>
            <p:nvPr/>
          </p:nvSpPr>
          <p:spPr bwMode="auto">
            <a:xfrm>
              <a:off x="7149244" y="2446288"/>
              <a:ext cx="72008" cy="72008"/>
            </a:xfrm>
            <a:prstGeom prst="corner">
              <a:avLst>
                <a:gd name="adj1" fmla="val 0"/>
                <a:gd name="adj2" fmla="val 0"/>
              </a:avLst>
            </a:prstGeom>
            <a:noFill/>
            <a:ln w="25400" cap="rnd"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6" name="L-Shape 115"/>
            <p:cNvSpPr/>
            <p:nvPr/>
          </p:nvSpPr>
          <p:spPr bwMode="auto">
            <a:xfrm>
              <a:off x="7221252" y="2518296"/>
              <a:ext cx="72008" cy="72008"/>
            </a:xfrm>
            <a:prstGeom prst="corner">
              <a:avLst>
                <a:gd name="adj1" fmla="val 0"/>
                <a:gd name="adj2" fmla="val 0"/>
              </a:avLst>
            </a:prstGeom>
            <a:noFill/>
            <a:ln w="25400" cap="rnd"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17" name="Straight Connector 116"/>
            <p:cNvCxnSpPr/>
            <p:nvPr/>
          </p:nvCxnSpPr>
          <p:spPr bwMode="auto">
            <a:xfrm>
              <a:off x="7329264" y="2194260"/>
              <a:ext cx="0" cy="432048"/>
            </a:xfrm>
            <a:prstGeom prst="line">
              <a:avLst/>
            </a:prstGeom>
            <a:noFill/>
            <a:ln w="25400" cap="rnd" cmpd="sng" algn="ctr">
              <a:solidFill>
                <a:schemeClr val="bg1"/>
              </a:solidFill>
              <a:prstDash val="solid"/>
              <a:round/>
              <a:headEnd type="none" w="med" len="med"/>
              <a:tailEnd type="none" w="med" len="med"/>
            </a:ln>
            <a:effectLst/>
          </p:spPr>
        </p:cxnSp>
      </p:grpSp>
      <p:sp>
        <p:nvSpPr>
          <p:cNvPr id="38" name="Rectangle 37"/>
          <p:cNvSpPr/>
          <p:nvPr/>
        </p:nvSpPr>
        <p:spPr bwMode="auto">
          <a:xfrm>
            <a:off x="0" y="4063217"/>
            <a:ext cx="9906000" cy="1800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 xmlns:p14="http://schemas.microsoft.com/office/powerpoint/2010/main" val="8080074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38"/>
                                        </p:tgtEl>
                                      </p:cBhvr>
                                    </p:animEffect>
                                    <p:set>
                                      <p:cBhvr>
                                        <p:cTn id="7" dur="1" fill="hold">
                                          <p:stCondLst>
                                            <p:cond delay="19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492" y="333375"/>
            <a:ext cx="8517396" cy="706438"/>
          </a:xfrm>
        </p:spPr>
        <p:txBody>
          <a:bodyPr/>
          <a:lstStyle/>
          <a:p>
            <a:r>
              <a:rPr lang="en-US" dirty="0" smtClean="0"/>
              <a:t> </a:t>
            </a:r>
            <a:r>
              <a:rPr lang="en-US" dirty="0" err="1" smtClean="0"/>
              <a:t>Overmars</a:t>
            </a:r>
            <a:r>
              <a:rPr lang="en-US" dirty="0" smtClean="0"/>
              <a:t>, van </a:t>
            </a:r>
            <a:r>
              <a:rPr lang="en-US" dirty="0" err="1" smtClean="0"/>
              <a:t>Leeuwen</a:t>
            </a:r>
            <a:r>
              <a:rPr lang="en-US" dirty="0" smtClean="0"/>
              <a:t> </a:t>
            </a:r>
            <a:r>
              <a:rPr lang="en-US" sz="2400" dirty="0" smtClean="0"/>
              <a:t>[JCSS ’81]</a:t>
            </a:r>
            <a:endParaRPr lang="en-US" dirty="0"/>
          </a:p>
        </p:txBody>
      </p:sp>
      <p:cxnSp>
        <p:nvCxnSpPr>
          <p:cNvPr id="30" name="Straight Connector 29"/>
          <p:cNvCxnSpPr/>
          <p:nvPr/>
        </p:nvCxnSpPr>
        <p:spPr bwMode="auto">
          <a:xfrm flipV="1">
            <a:off x="3506839" y="3645024"/>
            <a:ext cx="504056" cy="576064"/>
          </a:xfrm>
          <a:prstGeom prst="line">
            <a:avLst/>
          </a:prstGeom>
          <a:noFill/>
          <a:ln w="12700"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H="1" flipV="1">
            <a:off x="4010895" y="3645024"/>
            <a:ext cx="504056" cy="576064"/>
          </a:xfrm>
          <a:prstGeom prst="line">
            <a:avLst/>
          </a:prstGeom>
          <a:noFill/>
          <a:ln w="12700"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V="1">
            <a:off x="5559067" y="3645024"/>
            <a:ext cx="504056" cy="576064"/>
          </a:xfrm>
          <a:prstGeom prst="line">
            <a:avLst/>
          </a:prstGeom>
          <a:noFill/>
          <a:ln w="12700"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flipH="1" flipV="1">
            <a:off x="6063123" y="3645024"/>
            <a:ext cx="504056" cy="576064"/>
          </a:xfrm>
          <a:prstGeom prst="line">
            <a:avLst/>
          </a:prstGeom>
          <a:noFill/>
          <a:ln w="12700"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flipV="1">
            <a:off x="4010895" y="2240868"/>
            <a:ext cx="1044116" cy="720080"/>
          </a:xfrm>
          <a:prstGeom prst="line">
            <a:avLst/>
          </a:prstGeom>
          <a:noFill/>
          <a:ln w="12700"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5055011" y="2240868"/>
            <a:ext cx="1008112" cy="720080"/>
          </a:xfrm>
          <a:prstGeom prst="line">
            <a:avLst/>
          </a:prstGeom>
          <a:noFill/>
          <a:ln w="12700" cap="flat" cmpd="sng" algn="ctr">
            <a:solidFill>
              <a:schemeClr val="tx1"/>
            </a:solidFill>
            <a:prstDash val="solid"/>
            <a:round/>
            <a:headEnd type="none" w="med" len="med"/>
            <a:tailEnd type="none" w="med" len="med"/>
          </a:ln>
          <a:effectLst/>
        </p:spPr>
      </p:cxnSp>
      <p:sp>
        <p:nvSpPr>
          <p:cNvPr id="42" name="L-Shape 41"/>
          <p:cNvSpPr/>
          <p:nvPr/>
        </p:nvSpPr>
        <p:spPr bwMode="auto">
          <a:xfrm>
            <a:off x="3182803" y="443711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3" name="L-Shape 42"/>
          <p:cNvSpPr/>
          <p:nvPr/>
        </p:nvSpPr>
        <p:spPr bwMode="auto">
          <a:xfrm>
            <a:off x="3284814" y="453312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4" name="L-Shape 43"/>
          <p:cNvSpPr/>
          <p:nvPr/>
        </p:nvSpPr>
        <p:spPr bwMode="auto">
          <a:xfrm>
            <a:off x="3386826" y="462913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5" name="L-Shape 44"/>
          <p:cNvSpPr/>
          <p:nvPr/>
        </p:nvSpPr>
        <p:spPr bwMode="auto">
          <a:xfrm>
            <a:off x="3488837" y="472514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6" name="L-Shape 45"/>
          <p:cNvSpPr/>
          <p:nvPr/>
        </p:nvSpPr>
        <p:spPr bwMode="auto">
          <a:xfrm>
            <a:off x="3590848" y="482115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7" name="L-Shape 46"/>
          <p:cNvSpPr/>
          <p:nvPr/>
        </p:nvSpPr>
        <p:spPr bwMode="auto">
          <a:xfrm>
            <a:off x="3692860" y="491716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9" name="L-Shape 48"/>
          <p:cNvSpPr/>
          <p:nvPr/>
        </p:nvSpPr>
        <p:spPr bwMode="auto">
          <a:xfrm>
            <a:off x="5235031" y="479715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0" name="L-Shape 49"/>
          <p:cNvSpPr/>
          <p:nvPr/>
        </p:nvSpPr>
        <p:spPr bwMode="auto">
          <a:xfrm>
            <a:off x="5337042" y="489316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1" name="L-Shape 50"/>
          <p:cNvSpPr/>
          <p:nvPr/>
        </p:nvSpPr>
        <p:spPr bwMode="auto">
          <a:xfrm>
            <a:off x="5439054" y="498917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2" name="L-Shape 51"/>
          <p:cNvSpPr/>
          <p:nvPr/>
        </p:nvSpPr>
        <p:spPr bwMode="auto">
          <a:xfrm>
            <a:off x="5541065" y="508518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3" name="L-Shape 52"/>
          <p:cNvSpPr/>
          <p:nvPr/>
        </p:nvSpPr>
        <p:spPr bwMode="auto">
          <a:xfrm>
            <a:off x="5643076" y="518119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4" name="L-Shape 53"/>
          <p:cNvSpPr/>
          <p:nvPr/>
        </p:nvSpPr>
        <p:spPr bwMode="auto">
          <a:xfrm>
            <a:off x="5745088" y="527720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6" name="L-Shape 55"/>
          <p:cNvSpPr/>
          <p:nvPr/>
        </p:nvSpPr>
        <p:spPr bwMode="auto">
          <a:xfrm>
            <a:off x="4334931" y="461713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7" name="L-Shape 56"/>
          <p:cNvSpPr/>
          <p:nvPr/>
        </p:nvSpPr>
        <p:spPr bwMode="auto">
          <a:xfrm>
            <a:off x="4436942" y="471314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8" name="L-Shape 57"/>
          <p:cNvSpPr/>
          <p:nvPr/>
        </p:nvSpPr>
        <p:spPr bwMode="auto">
          <a:xfrm>
            <a:off x="4538954" y="480915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9" name="L-Shape 58"/>
          <p:cNvSpPr/>
          <p:nvPr/>
        </p:nvSpPr>
        <p:spPr bwMode="auto">
          <a:xfrm>
            <a:off x="4640965" y="4905164"/>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0" name="L-Shape 59"/>
          <p:cNvSpPr/>
          <p:nvPr/>
        </p:nvSpPr>
        <p:spPr bwMode="auto">
          <a:xfrm>
            <a:off x="4742976" y="500117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1" name="L-Shape 60"/>
          <p:cNvSpPr/>
          <p:nvPr/>
        </p:nvSpPr>
        <p:spPr bwMode="auto">
          <a:xfrm>
            <a:off x="4844988" y="5097185"/>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3" name="L-Shape 62"/>
          <p:cNvSpPr/>
          <p:nvPr/>
        </p:nvSpPr>
        <p:spPr bwMode="auto">
          <a:xfrm>
            <a:off x="6279147" y="486916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4" name="L-Shape 63"/>
          <p:cNvSpPr/>
          <p:nvPr/>
        </p:nvSpPr>
        <p:spPr bwMode="auto">
          <a:xfrm>
            <a:off x="6381158" y="496517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5" name="L-Shape 64"/>
          <p:cNvSpPr/>
          <p:nvPr/>
        </p:nvSpPr>
        <p:spPr bwMode="auto">
          <a:xfrm>
            <a:off x="6483170" y="506118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6" name="L-Shape 65"/>
          <p:cNvSpPr/>
          <p:nvPr/>
        </p:nvSpPr>
        <p:spPr bwMode="auto">
          <a:xfrm>
            <a:off x="6585181" y="515719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7" name="L-Shape 66"/>
          <p:cNvSpPr/>
          <p:nvPr/>
        </p:nvSpPr>
        <p:spPr bwMode="auto">
          <a:xfrm>
            <a:off x="6687192" y="525320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8" name="L-Shape 67"/>
          <p:cNvSpPr/>
          <p:nvPr/>
        </p:nvSpPr>
        <p:spPr bwMode="auto">
          <a:xfrm>
            <a:off x="6789204" y="534921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 name="Straight Connector 7"/>
          <p:cNvCxnSpPr/>
          <p:nvPr/>
        </p:nvCxnSpPr>
        <p:spPr bwMode="auto">
          <a:xfrm>
            <a:off x="4010895" y="3645024"/>
            <a:ext cx="0" cy="1548172"/>
          </a:xfrm>
          <a:prstGeom prst="line">
            <a:avLst/>
          </a:prstGeom>
          <a:noFill/>
          <a:ln w="12700" cap="flat" cmpd="sng" algn="ctr">
            <a:solidFill>
              <a:schemeClr val="tx1"/>
            </a:solidFill>
            <a:prstDash val="dash"/>
            <a:round/>
            <a:headEnd type="none" w="med" len="med"/>
            <a:tailEnd type="none" w="med" len="med"/>
          </a:ln>
          <a:effectLst/>
        </p:spPr>
      </p:cxnSp>
      <p:cxnSp>
        <p:nvCxnSpPr>
          <p:cNvPr id="69" name="Straight Connector 68"/>
          <p:cNvCxnSpPr/>
          <p:nvPr/>
        </p:nvCxnSpPr>
        <p:spPr bwMode="auto">
          <a:xfrm>
            <a:off x="6063123" y="3645024"/>
            <a:ext cx="0" cy="1548172"/>
          </a:xfrm>
          <a:prstGeom prst="line">
            <a:avLst/>
          </a:prstGeom>
          <a:noFill/>
          <a:ln w="12700" cap="flat" cmpd="sng" algn="ctr">
            <a:solidFill>
              <a:schemeClr val="tx1"/>
            </a:solidFill>
            <a:prstDash val="dash"/>
            <a:round/>
            <a:headEnd type="none" w="med" len="med"/>
            <a:tailEnd type="none" w="med" len="med"/>
          </a:ln>
          <a:effectLst/>
        </p:spPr>
      </p:cxnSp>
      <p:cxnSp>
        <p:nvCxnSpPr>
          <p:cNvPr id="70" name="Straight Connector 69"/>
          <p:cNvCxnSpPr/>
          <p:nvPr/>
        </p:nvCxnSpPr>
        <p:spPr bwMode="auto">
          <a:xfrm>
            <a:off x="5055011" y="2240868"/>
            <a:ext cx="0" cy="1548172"/>
          </a:xfrm>
          <a:prstGeom prst="line">
            <a:avLst/>
          </a:prstGeom>
          <a:noFill/>
          <a:ln w="12700" cap="flat" cmpd="sng" algn="ctr">
            <a:solidFill>
              <a:schemeClr val="tx1"/>
            </a:solidFill>
            <a:prstDash val="dash"/>
            <a:round/>
            <a:headEnd type="none" w="med" len="med"/>
            <a:tailEnd type="none" w="med" len="med"/>
          </a:ln>
          <a:effectLst/>
        </p:spPr>
      </p:cxnSp>
      <p:cxnSp>
        <p:nvCxnSpPr>
          <p:cNvPr id="72" name="Straight Connector 71"/>
          <p:cNvCxnSpPr>
            <a:stCxn id="56" idx="3"/>
            <a:endCxn id="44" idx="3"/>
          </p:cNvCxnSpPr>
          <p:nvPr/>
        </p:nvCxnSpPr>
        <p:spPr bwMode="auto">
          <a:xfrm flipH="1">
            <a:off x="3386826" y="4617132"/>
            <a:ext cx="948105" cy="12001"/>
          </a:xfrm>
          <a:prstGeom prst="line">
            <a:avLst/>
          </a:prstGeom>
          <a:noFill/>
          <a:ln w="25400" cap="flat" cmpd="sng" algn="ctr">
            <a:solidFill>
              <a:schemeClr val="tx1"/>
            </a:solidFill>
            <a:prstDash val="solid"/>
            <a:round/>
            <a:headEnd type="none" w="med" len="med"/>
            <a:tailEnd type="none" w="med" len="med"/>
          </a:ln>
          <a:effectLst/>
        </p:spPr>
      </p:cxnSp>
      <p:cxnSp>
        <p:nvCxnSpPr>
          <p:cNvPr id="77" name="Straight Connector 76"/>
          <p:cNvCxnSpPr>
            <a:stCxn id="63" idx="3"/>
            <a:endCxn id="50" idx="3"/>
          </p:cNvCxnSpPr>
          <p:nvPr/>
        </p:nvCxnSpPr>
        <p:spPr bwMode="auto">
          <a:xfrm flipH="1">
            <a:off x="5337042" y="4869160"/>
            <a:ext cx="942105" cy="24003"/>
          </a:xfrm>
          <a:prstGeom prst="line">
            <a:avLst/>
          </a:prstGeom>
          <a:noFill/>
          <a:ln w="25400" cap="flat" cmpd="sng" algn="ctr">
            <a:solidFill>
              <a:schemeClr val="tx1"/>
            </a:solidFill>
            <a:prstDash val="solid"/>
            <a:round/>
            <a:headEnd type="none" w="med" len="med"/>
            <a:tailEnd type="none" w="med" len="med"/>
          </a:ln>
          <a:effectLst/>
        </p:spPr>
      </p:cxnSp>
      <p:sp>
        <p:nvSpPr>
          <p:cNvPr id="80" name="L-Shape 79"/>
          <p:cNvSpPr/>
          <p:nvPr/>
        </p:nvSpPr>
        <p:spPr bwMode="auto">
          <a:xfrm>
            <a:off x="3230808" y="306896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1" name="L-Shape 80"/>
          <p:cNvSpPr/>
          <p:nvPr/>
        </p:nvSpPr>
        <p:spPr bwMode="auto">
          <a:xfrm>
            <a:off x="3332819" y="316497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2" name="L-Shape 81"/>
          <p:cNvSpPr/>
          <p:nvPr/>
        </p:nvSpPr>
        <p:spPr bwMode="auto">
          <a:xfrm>
            <a:off x="4382936" y="324898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3" name="L-Shape 82"/>
          <p:cNvSpPr/>
          <p:nvPr/>
        </p:nvSpPr>
        <p:spPr bwMode="auto">
          <a:xfrm>
            <a:off x="4484947" y="334499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4" name="L-Shape 83"/>
          <p:cNvSpPr/>
          <p:nvPr/>
        </p:nvSpPr>
        <p:spPr bwMode="auto">
          <a:xfrm>
            <a:off x="4586959" y="344100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5" name="L-Shape 84"/>
          <p:cNvSpPr/>
          <p:nvPr/>
        </p:nvSpPr>
        <p:spPr bwMode="auto">
          <a:xfrm>
            <a:off x="4688970" y="353701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6" name="L-Shape 85"/>
          <p:cNvSpPr/>
          <p:nvPr/>
        </p:nvSpPr>
        <p:spPr bwMode="auto">
          <a:xfrm>
            <a:off x="4790981" y="363302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7" name="L-Shape 86"/>
          <p:cNvSpPr/>
          <p:nvPr/>
        </p:nvSpPr>
        <p:spPr bwMode="auto">
          <a:xfrm>
            <a:off x="4892993" y="372903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8" name="Straight Connector 87"/>
          <p:cNvCxnSpPr>
            <a:stCxn id="82" idx="3"/>
          </p:cNvCxnSpPr>
          <p:nvPr/>
        </p:nvCxnSpPr>
        <p:spPr bwMode="auto">
          <a:xfrm flipH="1">
            <a:off x="3434831" y="3248980"/>
            <a:ext cx="948105" cy="12001"/>
          </a:xfrm>
          <a:prstGeom prst="line">
            <a:avLst/>
          </a:prstGeom>
          <a:noFill/>
          <a:ln w="25400" cap="flat" cmpd="sng" algn="ctr">
            <a:solidFill>
              <a:schemeClr val="tx1"/>
            </a:solidFill>
            <a:prstDash val="solid"/>
            <a:round/>
            <a:headEnd type="none" w="med" len="med"/>
            <a:tailEnd type="none" w="med" len="med"/>
          </a:ln>
          <a:effectLst/>
        </p:spPr>
      </p:cxnSp>
      <p:sp>
        <p:nvSpPr>
          <p:cNvPr id="89" name="L-Shape 88"/>
          <p:cNvSpPr/>
          <p:nvPr/>
        </p:nvSpPr>
        <p:spPr bwMode="auto">
          <a:xfrm>
            <a:off x="5385048" y="342900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0" name="L-Shape 89"/>
          <p:cNvSpPr/>
          <p:nvPr/>
        </p:nvSpPr>
        <p:spPr bwMode="auto">
          <a:xfrm>
            <a:off x="6429164" y="3501008"/>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1" name="L-Shape 90"/>
          <p:cNvSpPr/>
          <p:nvPr/>
        </p:nvSpPr>
        <p:spPr bwMode="auto">
          <a:xfrm>
            <a:off x="6531175" y="359701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2" name="L-Shape 91"/>
          <p:cNvSpPr/>
          <p:nvPr/>
        </p:nvSpPr>
        <p:spPr bwMode="auto">
          <a:xfrm>
            <a:off x="6633187" y="3693029"/>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3" name="L-Shape 92"/>
          <p:cNvSpPr/>
          <p:nvPr/>
        </p:nvSpPr>
        <p:spPr bwMode="auto">
          <a:xfrm>
            <a:off x="6735198" y="378904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4" name="L-Shape 93"/>
          <p:cNvSpPr/>
          <p:nvPr/>
        </p:nvSpPr>
        <p:spPr bwMode="auto">
          <a:xfrm>
            <a:off x="6837209" y="388505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5" name="L-Shape 94"/>
          <p:cNvSpPr/>
          <p:nvPr/>
        </p:nvSpPr>
        <p:spPr bwMode="auto">
          <a:xfrm>
            <a:off x="6939221" y="398106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96" name="Straight Connector 95"/>
          <p:cNvCxnSpPr>
            <a:stCxn id="90" idx="3"/>
          </p:cNvCxnSpPr>
          <p:nvPr/>
        </p:nvCxnSpPr>
        <p:spPr bwMode="auto">
          <a:xfrm flipH="1">
            <a:off x="5487059" y="3501008"/>
            <a:ext cx="942105" cy="24003"/>
          </a:xfrm>
          <a:prstGeom prst="line">
            <a:avLst/>
          </a:prstGeom>
          <a:noFill/>
          <a:ln w="25400" cap="flat" cmpd="sng" algn="ctr">
            <a:solidFill>
              <a:schemeClr val="tx1"/>
            </a:solidFill>
            <a:prstDash val="solid"/>
            <a:round/>
            <a:headEnd type="none" w="med" len="med"/>
            <a:tailEnd type="none" w="med" len="med"/>
          </a:ln>
          <a:effectLst/>
        </p:spPr>
      </p:cxnSp>
      <p:sp>
        <p:nvSpPr>
          <p:cNvPr id="97" name="L-Shape 96"/>
          <p:cNvSpPr/>
          <p:nvPr/>
        </p:nvSpPr>
        <p:spPr bwMode="auto">
          <a:xfrm>
            <a:off x="3230808" y="173681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L-Shape 97"/>
          <p:cNvSpPr/>
          <p:nvPr/>
        </p:nvSpPr>
        <p:spPr bwMode="auto">
          <a:xfrm>
            <a:off x="3332819" y="183282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L-Shape 98"/>
          <p:cNvSpPr/>
          <p:nvPr/>
        </p:nvSpPr>
        <p:spPr bwMode="auto">
          <a:xfrm>
            <a:off x="4382936" y="191683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L-Shape 99"/>
          <p:cNvSpPr/>
          <p:nvPr/>
        </p:nvSpPr>
        <p:spPr bwMode="auto">
          <a:xfrm>
            <a:off x="4484947" y="201284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1" name="Straight Connector 100"/>
          <p:cNvCxnSpPr>
            <a:stCxn id="99" idx="3"/>
          </p:cNvCxnSpPr>
          <p:nvPr/>
        </p:nvCxnSpPr>
        <p:spPr bwMode="auto">
          <a:xfrm flipH="1">
            <a:off x="3434831" y="1916832"/>
            <a:ext cx="948105" cy="12001"/>
          </a:xfrm>
          <a:prstGeom prst="line">
            <a:avLst/>
          </a:prstGeom>
          <a:noFill/>
          <a:ln w="25400" cap="flat" cmpd="sng" algn="ctr">
            <a:solidFill>
              <a:schemeClr val="tx1"/>
            </a:solidFill>
            <a:prstDash val="solid"/>
            <a:round/>
            <a:headEnd type="none" w="med" len="med"/>
            <a:tailEnd type="none" w="med" len="med"/>
          </a:ln>
          <a:effectLst/>
        </p:spPr>
      </p:cxnSp>
      <p:sp>
        <p:nvSpPr>
          <p:cNvPr id="102" name="L-Shape 101"/>
          <p:cNvSpPr/>
          <p:nvPr/>
        </p:nvSpPr>
        <p:spPr bwMode="auto">
          <a:xfrm>
            <a:off x="5385048" y="209685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3" name="L-Shape 102"/>
          <p:cNvSpPr/>
          <p:nvPr/>
        </p:nvSpPr>
        <p:spPr bwMode="auto">
          <a:xfrm>
            <a:off x="6429164" y="2168860"/>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4" name="L-Shape 103"/>
          <p:cNvSpPr/>
          <p:nvPr/>
        </p:nvSpPr>
        <p:spPr bwMode="auto">
          <a:xfrm>
            <a:off x="6531175" y="226487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L-Shape 104"/>
          <p:cNvSpPr/>
          <p:nvPr/>
        </p:nvSpPr>
        <p:spPr bwMode="auto">
          <a:xfrm>
            <a:off x="6633187" y="2360881"/>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6" name="L-Shape 105"/>
          <p:cNvSpPr/>
          <p:nvPr/>
        </p:nvSpPr>
        <p:spPr bwMode="auto">
          <a:xfrm>
            <a:off x="6735198" y="2456892"/>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7" name="L-Shape 106"/>
          <p:cNvSpPr/>
          <p:nvPr/>
        </p:nvSpPr>
        <p:spPr bwMode="auto">
          <a:xfrm>
            <a:off x="6837209" y="255290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8" name="L-Shape 107"/>
          <p:cNvSpPr/>
          <p:nvPr/>
        </p:nvSpPr>
        <p:spPr bwMode="auto">
          <a:xfrm>
            <a:off x="6939221" y="2648913"/>
            <a:ext cx="102011" cy="96011"/>
          </a:xfrm>
          <a:prstGeom prst="corner">
            <a:avLst>
              <a:gd name="adj1" fmla="val 0"/>
              <a:gd name="adj2" fmla="val 0"/>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109" name="Straight Connector 108"/>
          <p:cNvCxnSpPr>
            <a:stCxn id="103" idx="3"/>
          </p:cNvCxnSpPr>
          <p:nvPr/>
        </p:nvCxnSpPr>
        <p:spPr bwMode="auto">
          <a:xfrm flipH="1">
            <a:off x="5487059" y="2168860"/>
            <a:ext cx="942105" cy="24003"/>
          </a:xfrm>
          <a:prstGeom prst="line">
            <a:avLst/>
          </a:prstGeom>
          <a:noFill/>
          <a:ln w="25400" cap="flat" cmpd="sng" algn="ctr">
            <a:solidFill>
              <a:schemeClr val="tx1"/>
            </a:solidFill>
            <a:prstDash val="solid"/>
            <a:round/>
            <a:headEnd type="none" w="med" len="med"/>
            <a:tailEnd type="none" w="med" len="med"/>
          </a:ln>
          <a:effectLst/>
        </p:spPr>
      </p:cxnSp>
      <p:cxnSp>
        <p:nvCxnSpPr>
          <p:cNvPr id="111" name="Straight Connector 110"/>
          <p:cNvCxnSpPr>
            <a:stCxn id="100" idx="0"/>
            <a:endCxn id="102" idx="3"/>
          </p:cNvCxnSpPr>
          <p:nvPr/>
        </p:nvCxnSpPr>
        <p:spPr bwMode="auto">
          <a:xfrm flipV="1">
            <a:off x="4586958" y="2096852"/>
            <a:ext cx="798090" cy="12002"/>
          </a:xfrm>
          <a:prstGeom prst="line">
            <a:avLst/>
          </a:prstGeom>
          <a:noFill/>
          <a:ln w="25400" cap="flat" cmpd="sng" algn="ctr">
            <a:solidFill>
              <a:schemeClr val="tx1"/>
            </a:solidFill>
            <a:prstDash val="solid"/>
            <a:round/>
            <a:headEnd type="none" w="med" len="med"/>
            <a:tailEnd type="none" w="med" len="med"/>
          </a:ln>
          <a:effectLst/>
        </p:spPr>
      </p:cxnSp>
      <p:cxnSp>
        <p:nvCxnSpPr>
          <p:cNvPr id="112" name="Straight Connector 111"/>
          <p:cNvCxnSpPr/>
          <p:nvPr/>
        </p:nvCxnSpPr>
        <p:spPr bwMode="auto">
          <a:xfrm flipV="1">
            <a:off x="4586959" y="3429000"/>
            <a:ext cx="798090" cy="12002"/>
          </a:xfrm>
          <a:prstGeom prst="line">
            <a:avLst/>
          </a:prstGeom>
          <a:noFill/>
          <a:ln w="25400" cap="flat" cmpd="sng" algn="ctr">
            <a:solidFill>
              <a:schemeClr val="tx1"/>
            </a:solidFill>
            <a:prstDash val="solid"/>
            <a:round/>
            <a:headEnd type="none" w="med" len="med"/>
            <a:tailEnd type="none" w="med" len="med"/>
          </a:ln>
          <a:effectLst/>
        </p:spPr>
      </p:cxnSp>
      <p:grpSp>
        <p:nvGrpSpPr>
          <p:cNvPr id="71" name="Group 41"/>
          <p:cNvGrpSpPr/>
          <p:nvPr/>
        </p:nvGrpSpPr>
        <p:grpSpPr>
          <a:xfrm>
            <a:off x="1316596" y="5930331"/>
            <a:ext cx="381286" cy="450997"/>
            <a:chOff x="4412940" y="1808820"/>
            <a:chExt cx="495672" cy="504056"/>
          </a:xfrm>
        </p:grpSpPr>
        <p:sp>
          <p:nvSpPr>
            <p:cNvPr id="73" name="L-Shape 72"/>
            <p:cNvSpPr/>
            <p:nvPr/>
          </p:nvSpPr>
          <p:spPr bwMode="auto">
            <a:xfrm>
              <a:off x="4412940" y="1880828"/>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4" name="L-Shape 73"/>
            <p:cNvSpPr/>
            <p:nvPr/>
          </p:nvSpPr>
          <p:spPr bwMode="auto">
            <a:xfrm>
              <a:off x="4484948" y="1952836"/>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5" name="L-Shape 74"/>
            <p:cNvSpPr/>
            <p:nvPr/>
          </p:nvSpPr>
          <p:spPr bwMode="auto">
            <a:xfrm>
              <a:off x="4556956" y="2024844"/>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6" name="L-Shape 75"/>
            <p:cNvSpPr/>
            <p:nvPr/>
          </p:nvSpPr>
          <p:spPr bwMode="auto">
            <a:xfrm>
              <a:off x="4628964" y="2096852"/>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8" name="L-Shape 77"/>
            <p:cNvSpPr/>
            <p:nvPr/>
          </p:nvSpPr>
          <p:spPr bwMode="auto">
            <a:xfrm>
              <a:off x="4700972" y="2168860"/>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9" name="L-Shape 78"/>
            <p:cNvSpPr/>
            <p:nvPr/>
          </p:nvSpPr>
          <p:spPr bwMode="auto">
            <a:xfrm>
              <a:off x="4772980" y="2240868"/>
              <a:ext cx="72008" cy="7200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0" name="L-Shape 109"/>
            <p:cNvSpPr/>
            <p:nvPr/>
          </p:nvSpPr>
          <p:spPr bwMode="auto">
            <a:xfrm>
              <a:off x="4520952" y="1808820"/>
              <a:ext cx="387660" cy="404428"/>
            </a:xfrm>
            <a:prstGeom prst="corner">
              <a:avLst>
                <a:gd name="adj1" fmla="val 0"/>
                <a:gd name="adj2" fmla="val 0"/>
              </a:avLst>
            </a:prstGeom>
            <a:noFill/>
            <a:ln w="254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13" name="Rectangle 112"/>
          <p:cNvSpPr/>
          <p:nvPr/>
        </p:nvSpPr>
        <p:spPr>
          <a:xfrm>
            <a:off x="1784610" y="5900714"/>
            <a:ext cx="2361544" cy="461665"/>
          </a:xfrm>
          <a:prstGeom prst="rect">
            <a:avLst/>
          </a:prstGeom>
        </p:spPr>
        <p:txBody>
          <a:bodyPr wrap="none">
            <a:spAutoFit/>
          </a:bodyPr>
          <a:lstStyle/>
          <a:p>
            <a:r>
              <a:rPr lang="en-US" sz="2400" b="1" dirty="0" smtClean="0">
                <a:solidFill>
                  <a:srgbClr val="C00000"/>
                </a:solidFill>
              </a:rPr>
              <a:t>O(log </a:t>
            </a:r>
            <a:r>
              <a:rPr lang="en-US" sz="2400" b="1" i="1" dirty="0" smtClean="0">
                <a:solidFill>
                  <a:srgbClr val="C00000"/>
                </a:solidFill>
              </a:rPr>
              <a:t>n + t </a:t>
            </a:r>
            <a:r>
              <a:rPr lang="en-US" sz="2400" b="1" dirty="0" smtClean="0">
                <a:solidFill>
                  <a:srgbClr val="C00000"/>
                </a:solidFill>
              </a:rPr>
              <a:t>)</a:t>
            </a:r>
            <a:endParaRPr lang="en-US" sz="2400" b="1" dirty="0">
              <a:solidFill>
                <a:srgbClr val="C00000"/>
              </a:solidFill>
            </a:endParaRPr>
          </a:p>
        </p:txBody>
      </p:sp>
      <p:sp>
        <p:nvSpPr>
          <p:cNvPr id="114" name="Rectangle 113"/>
          <p:cNvSpPr/>
          <p:nvPr/>
        </p:nvSpPr>
        <p:spPr>
          <a:xfrm>
            <a:off x="5313040" y="5913276"/>
            <a:ext cx="3424335" cy="461665"/>
          </a:xfrm>
          <a:prstGeom prst="rect">
            <a:avLst/>
          </a:prstGeom>
        </p:spPr>
        <p:txBody>
          <a:bodyPr wrap="none">
            <a:spAutoFit/>
          </a:bodyPr>
          <a:lstStyle/>
          <a:p>
            <a:r>
              <a:rPr lang="en-US" sz="2400" b="1" dirty="0" smtClean="0">
                <a:solidFill>
                  <a:srgbClr val="C00000"/>
                </a:solidFill>
              </a:rPr>
              <a:t>Updates: O(log</a:t>
            </a:r>
            <a:r>
              <a:rPr lang="en-US" sz="2400" b="1" baseline="30000" dirty="0" smtClean="0">
                <a:solidFill>
                  <a:srgbClr val="C00000"/>
                </a:solidFill>
              </a:rPr>
              <a:t>2</a:t>
            </a:r>
            <a:r>
              <a:rPr lang="en-US" sz="2400" b="1" dirty="0" smtClean="0">
                <a:solidFill>
                  <a:srgbClr val="C00000"/>
                </a:solidFill>
              </a:rPr>
              <a:t> </a:t>
            </a:r>
            <a:r>
              <a:rPr lang="en-US" sz="2400" b="1" i="1" dirty="0" smtClean="0">
                <a:solidFill>
                  <a:srgbClr val="C00000"/>
                </a:solidFill>
              </a:rPr>
              <a:t>n</a:t>
            </a:r>
            <a:r>
              <a:rPr lang="en-US" sz="2400" b="1" dirty="0" smtClean="0">
                <a:solidFill>
                  <a:srgbClr val="C00000"/>
                </a:solidFill>
              </a:rPr>
              <a:t>)</a:t>
            </a:r>
            <a:endParaRPr lang="en-US" sz="2400" b="1" dirty="0">
              <a:solidFill>
                <a:srgbClr val="C00000"/>
              </a:solidFill>
            </a:endParaRPr>
          </a:p>
        </p:txBody>
      </p:sp>
    </p:spTree>
    <p:extLst>
      <p:ext uri="{BB962C8B-B14F-4D97-AF65-F5344CB8AC3E}">
        <p14:creationId xmlns="" xmlns:p14="http://schemas.microsoft.com/office/powerpoint/2010/main" val="24729902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2"/>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59"/>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7"/>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65"/>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67"/>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80"/>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81"/>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82"/>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83"/>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88"/>
                                        </p:tgtEl>
                                        <p:attrNameLst>
                                          <p:attrName>style.visibility</p:attrName>
                                        </p:attrNameLst>
                                      </p:cBhvr>
                                      <p:to>
                                        <p:strVal val="hidden"/>
                                      </p:to>
                                    </p:set>
                                  </p:childTnLst>
                                </p:cTn>
                              </p:par>
                              <p:par>
                                <p:cTn id="95" presetID="1" presetClass="exit" presetSubtype="0" fill="hold" nodeType="withEffect">
                                  <p:stCondLst>
                                    <p:cond delay="0"/>
                                  </p:stCondLst>
                                  <p:childTnLst>
                                    <p:set>
                                      <p:cBhvr>
                                        <p:cTn id="96" dur="1" fill="hold">
                                          <p:stCondLst>
                                            <p:cond delay="0"/>
                                          </p:stCondLst>
                                        </p:cTn>
                                        <p:tgtEl>
                                          <p:spTgt spid="112"/>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89"/>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90"/>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91"/>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92"/>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93"/>
                                        </p:tgtEl>
                                        <p:attrNameLst>
                                          <p:attrName>style.visibility</p:attrName>
                                        </p:attrNameLst>
                                      </p:cBhvr>
                                      <p:to>
                                        <p:strVal val="hidden"/>
                                      </p:to>
                                    </p:set>
                                  </p:childTnLst>
                                </p:cTn>
                              </p:par>
                              <p:par>
                                <p:cTn id="107" presetID="1" presetClass="exit" presetSubtype="0" fill="hold" grpId="1" nodeType="withEffect">
                                  <p:stCondLst>
                                    <p:cond delay="0"/>
                                  </p:stCondLst>
                                  <p:childTnLst>
                                    <p:set>
                                      <p:cBhvr>
                                        <p:cTn id="108" dur="1" fill="hold">
                                          <p:stCondLst>
                                            <p:cond delay="0"/>
                                          </p:stCondLst>
                                        </p:cTn>
                                        <p:tgtEl>
                                          <p:spTgt spid="94"/>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95"/>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96"/>
                                        </p:tgtEl>
                                        <p:attrNameLst>
                                          <p:attrName>style.visibility</p:attrName>
                                        </p:attrNameLst>
                                      </p:cBhvr>
                                      <p:to>
                                        <p:strVal val="hidden"/>
                                      </p:to>
                                    </p:set>
                                  </p:childTnLst>
                                </p:cTn>
                              </p:par>
                              <p:par>
                                <p:cTn id="113" presetID="1" presetClass="entr" presetSubtype="0" fill="hold" grpId="0" nodeType="withEffect">
                                  <p:stCondLst>
                                    <p:cond delay="0"/>
                                  </p:stCondLst>
                                  <p:childTnLst>
                                    <p:set>
                                      <p:cBhvr>
                                        <p:cTn id="114" dur="1" fill="hold">
                                          <p:stCondLst>
                                            <p:cond delay="0"/>
                                          </p:stCondLst>
                                        </p:cTn>
                                        <p:tgtEl>
                                          <p:spTgt spid="9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9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9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0"/>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10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0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03"/>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0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05"/>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0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0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08"/>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09"/>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1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113"/>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71"/>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9"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7" grpId="0" animBg="1"/>
      <p:bldP spid="68" grpId="0" animBg="1"/>
      <p:bldP spid="80" grpId="0" animBg="1"/>
      <p:bldP spid="80" grpId="1" animBg="1"/>
      <p:bldP spid="81" grpId="0" animBg="1"/>
      <p:bldP spid="81" grpId="1" animBg="1"/>
      <p:bldP spid="82" grpId="0" animBg="1"/>
      <p:bldP spid="82" grpId="1" animBg="1"/>
      <p:bldP spid="83" grpId="0" animBg="1"/>
      <p:bldP spid="83" grpId="1" animBg="1"/>
      <p:bldP spid="84" grpId="0" animBg="1"/>
      <p:bldP spid="85" grpId="0" animBg="1"/>
      <p:bldP spid="86" grpId="0" animBg="1"/>
      <p:bldP spid="87" grpId="0"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7" grpId="0" animBg="1"/>
      <p:bldP spid="98" grpId="0" animBg="1"/>
      <p:bldP spid="99" grpId="0" animBg="1"/>
      <p:bldP spid="100" grpId="0" animBg="1"/>
      <p:bldP spid="102" grpId="0" animBg="1"/>
      <p:bldP spid="103" grpId="0" animBg="1"/>
      <p:bldP spid="104" grpId="0" animBg="1"/>
      <p:bldP spid="105" grpId="0" animBg="1"/>
      <p:bldP spid="106" grpId="0" animBg="1"/>
      <p:bldP spid="107" grpId="0" animBg="1"/>
      <p:bldP spid="108" grpId="0" animBg="1"/>
      <p:bldP spid="113" grpId="0"/>
      <p:bldP spid="1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5" name="Straight Connector 144"/>
          <p:cNvCxnSpPr/>
          <p:nvPr/>
        </p:nvCxnSpPr>
        <p:spPr bwMode="auto">
          <a:xfrm flipV="1">
            <a:off x="4953000" y="4288710"/>
            <a:ext cx="2088232" cy="25400"/>
          </a:xfrm>
          <a:prstGeom prst="line">
            <a:avLst/>
          </a:prstGeom>
          <a:noFill/>
          <a:ln w="25400" cap="flat" cmpd="sng" algn="ctr">
            <a:solidFill>
              <a:srgbClr val="0033CC"/>
            </a:solidFill>
            <a:prstDash val="dash"/>
            <a:round/>
            <a:headEnd type="none" w="med" len="med"/>
            <a:tailEnd type="none" w="med" len="med"/>
          </a:ln>
          <a:effectLst/>
        </p:spPr>
      </p:cxnSp>
      <p:cxnSp>
        <p:nvCxnSpPr>
          <p:cNvPr id="140" name="Straight Connector 139"/>
          <p:cNvCxnSpPr/>
          <p:nvPr/>
        </p:nvCxnSpPr>
        <p:spPr bwMode="auto">
          <a:xfrm flipV="1">
            <a:off x="3613150" y="4432548"/>
            <a:ext cx="1365250" cy="25400"/>
          </a:xfrm>
          <a:prstGeom prst="line">
            <a:avLst/>
          </a:prstGeom>
          <a:noFill/>
          <a:ln w="25400" cap="flat" cmpd="sng" algn="ctr">
            <a:solidFill>
              <a:srgbClr val="00FF00"/>
            </a:solidFill>
            <a:prstDash val="dash"/>
            <a:round/>
            <a:headEnd type="none" w="med" len="med"/>
            <a:tailEnd type="none" w="med" len="med"/>
          </a:ln>
          <a:effectLst/>
        </p:spPr>
      </p:cxnSp>
      <p:grpSp>
        <p:nvGrpSpPr>
          <p:cNvPr id="3" name="Group 131"/>
          <p:cNvGrpSpPr/>
          <p:nvPr/>
        </p:nvGrpSpPr>
        <p:grpSpPr>
          <a:xfrm>
            <a:off x="5025008" y="2611760"/>
            <a:ext cx="1944216" cy="1465312"/>
            <a:chOff x="5025008" y="2179712"/>
            <a:chExt cx="1872208" cy="1465312"/>
          </a:xfrm>
        </p:grpSpPr>
        <p:sp>
          <p:nvSpPr>
            <p:cNvPr id="131" name="Snip Same Side Corner Rectangle 130"/>
            <p:cNvSpPr/>
            <p:nvPr/>
          </p:nvSpPr>
          <p:spPr>
            <a:xfrm>
              <a:off x="5025008" y="2540000"/>
              <a:ext cx="1872208" cy="1105024"/>
            </a:xfrm>
            <a:prstGeom prst="snip2SameRect">
              <a:avLst>
                <a:gd name="adj1" fmla="val 50000"/>
                <a:gd name="adj2" fmla="val 0"/>
              </a:avLst>
            </a:prstGeom>
            <a:solidFill>
              <a:schemeClr val="bg1">
                <a:lumMod val="65000"/>
              </a:schemeClr>
            </a:solidFill>
            <a:ln w="25400">
              <a:noFill/>
            </a:ln>
          </p:spPr>
          <p:txBody>
            <a:bodyPr rtlCol="0" anchor="ctr"/>
            <a:lstStyle/>
            <a:p>
              <a:pPr algn="ctr"/>
              <a:endParaRPr lang="en-US"/>
            </a:p>
          </p:txBody>
        </p:sp>
        <p:sp>
          <p:nvSpPr>
            <p:cNvPr id="128" name="Isosceles Triangle 127"/>
            <p:cNvSpPr/>
            <p:nvPr/>
          </p:nvSpPr>
          <p:spPr>
            <a:xfrm>
              <a:off x="5575300" y="2179712"/>
              <a:ext cx="774700" cy="366638"/>
            </a:xfrm>
            <a:prstGeom prst="triangle">
              <a:avLst/>
            </a:prstGeom>
            <a:solidFill>
              <a:schemeClr val="bg1">
                <a:lumMod val="65000"/>
              </a:schemeClr>
            </a:solidFill>
            <a:ln w="25400">
              <a:noFill/>
            </a:ln>
          </p:spPr>
          <p:txBody>
            <a:bodyPr rtlCol="0" anchor="ctr"/>
            <a:lstStyle/>
            <a:p>
              <a:pPr algn="ctr"/>
              <a:endParaRPr lang="en-US"/>
            </a:p>
          </p:txBody>
        </p:sp>
      </p:grpSp>
      <p:cxnSp>
        <p:nvCxnSpPr>
          <p:cNvPr id="124" name="Straight Connector 123"/>
          <p:cNvCxnSpPr>
            <a:stCxn id="40" idx="4"/>
          </p:cNvCxnSpPr>
          <p:nvPr/>
        </p:nvCxnSpPr>
        <p:spPr bwMode="auto">
          <a:xfrm>
            <a:off x="3618756" y="4149080"/>
            <a:ext cx="0" cy="1728192"/>
          </a:xfrm>
          <a:prstGeom prst="line">
            <a:avLst/>
          </a:prstGeom>
          <a:noFill/>
          <a:ln w="25400" cap="flat" cmpd="sng" algn="ctr">
            <a:solidFill>
              <a:schemeClr val="tx1"/>
            </a:solidFill>
            <a:prstDash val="dash"/>
            <a:round/>
            <a:headEnd type="none" w="med" len="med"/>
            <a:tailEnd type="none" w="med" len="med"/>
          </a:ln>
          <a:effectLst/>
        </p:spPr>
      </p:cxnSp>
      <p:grpSp>
        <p:nvGrpSpPr>
          <p:cNvPr id="4" name="Group 134"/>
          <p:cNvGrpSpPr/>
          <p:nvPr/>
        </p:nvGrpSpPr>
        <p:grpSpPr>
          <a:xfrm>
            <a:off x="3752850" y="3170560"/>
            <a:ext cx="1212850" cy="906512"/>
            <a:chOff x="3752850" y="2738512"/>
            <a:chExt cx="1212850" cy="906512"/>
          </a:xfrm>
        </p:grpSpPr>
        <p:sp>
          <p:nvSpPr>
            <p:cNvPr id="133" name="Isosceles Triangle 132"/>
            <p:cNvSpPr/>
            <p:nvPr/>
          </p:nvSpPr>
          <p:spPr>
            <a:xfrm>
              <a:off x="3752850" y="2738512"/>
              <a:ext cx="1212850" cy="487164"/>
            </a:xfrm>
            <a:prstGeom prst="triangle">
              <a:avLst/>
            </a:prstGeom>
            <a:solidFill>
              <a:schemeClr val="bg1">
                <a:lumMod val="65000"/>
              </a:schemeClr>
            </a:solidFill>
            <a:ln w="25400">
              <a:noFill/>
            </a:ln>
          </p:spPr>
          <p:txBody>
            <a:bodyPr rtlCol="0" anchor="ctr"/>
            <a:lstStyle/>
            <a:p>
              <a:pPr algn="ctr"/>
              <a:endParaRPr lang="en-US"/>
            </a:p>
          </p:txBody>
        </p:sp>
        <p:sp>
          <p:nvSpPr>
            <p:cNvPr id="134" name="Rectangle 133"/>
            <p:cNvSpPr/>
            <p:nvPr/>
          </p:nvSpPr>
          <p:spPr>
            <a:xfrm>
              <a:off x="3759200" y="3212976"/>
              <a:ext cx="1193800" cy="432048"/>
            </a:xfrm>
            <a:prstGeom prst="rect">
              <a:avLst/>
            </a:prstGeom>
            <a:solidFill>
              <a:schemeClr val="bg1">
                <a:lumMod val="65000"/>
              </a:schemeClr>
            </a:solidFill>
            <a:ln w="25400">
              <a:noFill/>
            </a:ln>
          </p:spPr>
          <p:txBody>
            <a:bodyPr rtlCol="0" anchor="ctr"/>
            <a:lstStyle/>
            <a:p>
              <a:pPr algn="ctr"/>
              <a:r>
                <a:rPr lang="en-US" dirty="0" smtClean="0"/>
                <a:t> </a:t>
              </a:r>
              <a:endParaRPr lang="en-US" dirty="0"/>
            </a:p>
          </p:txBody>
        </p:sp>
      </p:grpSp>
      <p:cxnSp>
        <p:nvCxnSpPr>
          <p:cNvPr id="136" name="Straight Connector 135"/>
          <p:cNvCxnSpPr/>
          <p:nvPr/>
        </p:nvCxnSpPr>
        <p:spPr bwMode="auto">
          <a:xfrm>
            <a:off x="4971306" y="4149080"/>
            <a:ext cx="0" cy="1728192"/>
          </a:xfrm>
          <a:prstGeom prst="line">
            <a:avLst/>
          </a:prstGeom>
          <a:noFill/>
          <a:ln w="25400" cap="flat" cmpd="sng" algn="ctr">
            <a:solidFill>
              <a:schemeClr val="tx1"/>
            </a:solidFill>
            <a:prstDash val="dash"/>
            <a:round/>
            <a:headEnd type="none" w="med" len="med"/>
            <a:tailEnd type="none" w="med" len="med"/>
          </a:ln>
          <a:effectLst/>
        </p:spPr>
      </p:cxnSp>
      <p:cxnSp>
        <p:nvCxnSpPr>
          <p:cNvPr id="139" name="Straight Connector 138"/>
          <p:cNvCxnSpPr/>
          <p:nvPr/>
        </p:nvCxnSpPr>
        <p:spPr bwMode="auto">
          <a:xfrm>
            <a:off x="7009656" y="4117330"/>
            <a:ext cx="0" cy="1728192"/>
          </a:xfrm>
          <a:prstGeom prst="line">
            <a:avLst/>
          </a:prstGeom>
          <a:noFill/>
          <a:ln w="25400" cap="flat" cmpd="sng" algn="ctr">
            <a:solidFill>
              <a:schemeClr val="tx1"/>
            </a:solidFill>
            <a:prstDash val="dash"/>
            <a:round/>
            <a:headEnd type="none" w="med" len="med"/>
            <a:tailEnd type="none" w="med" len="med"/>
          </a:ln>
          <a:effectLst/>
        </p:spPr>
      </p:cxnSp>
      <p:sp>
        <p:nvSpPr>
          <p:cNvPr id="2" name="Title 1"/>
          <p:cNvSpPr>
            <a:spLocks noGrp="1"/>
          </p:cNvSpPr>
          <p:nvPr>
            <p:ph type="title"/>
          </p:nvPr>
        </p:nvSpPr>
        <p:spPr/>
        <p:txBody>
          <a:bodyPr/>
          <a:lstStyle/>
          <a:p>
            <a:r>
              <a:rPr lang="en-US" dirty="0" smtClean="0"/>
              <a:t>Our Structure - Tournament Tree</a:t>
            </a:r>
            <a:endParaRPr lang="en-US" dirty="0"/>
          </a:p>
        </p:txBody>
      </p:sp>
      <p:sp>
        <p:nvSpPr>
          <p:cNvPr id="11" name="Oval 10"/>
          <p:cNvSpPr/>
          <p:nvPr/>
        </p:nvSpPr>
        <p:spPr bwMode="auto">
          <a:xfrm>
            <a:off x="6831558" y="5229200"/>
            <a:ext cx="144016" cy="144016"/>
          </a:xfrm>
          <a:prstGeom prst="ellipse">
            <a:avLst/>
          </a:prstGeom>
          <a:solidFill>
            <a:srgbClr val="FF66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 name="Oval 11"/>
          <p:cNvSpPr/>
          <p:nvPr/>
        </p:nvSpPr>
        <p:spPr bwMode="auto">
          <a:xfrm>
            <a:off x="4082554" y="4653136"/>
            <a:ext cx="144016" cy="144016"/>
          </a:xfrm>
          <a:prstGeom prst="ellipse">
            <a:avLst/>
          </a:prstGeom>
          <a:solidFill>
            <a:srgbClr val="0080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Oval 25"/>
          <p:cNvSpPr/>
          <p:nvPr/>
        </p:nvSpPr>
        <p:spPr bwMode="auto">
          <a:xfrm>
            <a:off x="2858418" y="5085184"/>
            <a:ext cx="144016" cy="144016"/>
          </a:xfrm>
          <a:prstGeom prst="ellipse">
            <a:avLst/>
          </a:prstGeom>
          <a:solidFill>
            <a:srgbClr val="660066"/>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7" name="Oval 26"/>
          <p:cNvSpPr/>
          <p:nvPr/>
        </p:nvSpPr>
        <p:spPr bwMode="auto">
          <a:xfrm>
            <a:off x="5817096" y="4221088"/>
            <a:ext cx="144016" cy="144016"/>
          </a:xfrm>
          <a:prstGeom prst="ellipse">
            <a:avLst/>
          </a:prstGeom>
          <a:solidFill>
            <a:srgbClr val="3737FF"/>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8" name="Oval 27"/>
          <p:cNvSpPr/>
          <p:nvPr/>
        </p:nvSpPr>
        <p:spPr bwMode="auto">
          <a:xfrm>
            <a:off x="5090666" y="4941168"/>
            <a:ext cx="144016" cy="144016"/>
          </a:xfrm>
          <a:prstGeom prst="ellipse">
            <a:avLst/>
          </a:prstGeom>
          <a:solidFill>
            <a:srgbClr val="CCECFF"/>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0" name="Oval 39"/>
          <p:cNvSpPr/>
          <p:nvPr/>
        </p:nvSpPr>
        <p:spPr bwMode="auto">
          <a:xfrm>
            <a:off x="3546748" y="4005064"/>
            <a:ext cx="144016" cy="144016"/>
          </a:xfrm>
          <a:prstGeom prst="ellipse">
            <a:avLst/>
          </a:prstGeom>
          <a:solidFill>
            <a:srgbClr val="FF00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2" name="Oval 41"/>
          <p:cNvSpPr/>
          <p:nvPr/>
        </p:nvSpPr>
        <p:spPr bwMode="auto">
          <a:xfrm>
            <a:off x="6242794" y="4725144"/>
            <a:ext cx="144016" cy="144016"/>
          </a:xfrm>
          <a:prstGeom prst="ellipse">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5" name="Straight Connector 44"/>
          <p:cNvCxnSpPr/>
          <p:nvPr/>
        </p:nvCxnSpPr>
        <p:spPr bwMode="auto">
          <a:xfrm flipV="1">
            <a:off x="286476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flipV="1">
            <a:off x="322480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flipV="1">
            <a:off x="4016896"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flipH="1" flipV="1">
            <a:off x="4376936"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flipV="1">
            <a:off x="502500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flipH="1" flipV="1">
            <a:off x="5385048"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flipV="1">
            <a:off x="6177136"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flipH="1" flipV="1">
            <a:off x="6537176" y="3140968"/>
            <a:ext cx="360040" cy="50405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p:nvPr/>
        </p:nvCxnSpPr>
        <p:spPr bwMode="auto">
          <a:xfrm flipV="1">
            <a:off x="3224808"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56" name="Straight Connector 55"/>
          <p:cNvCxnSpPr/>
          <p:nvPr/>
        </p:nvCxnSpPr>
        <p:spPr bwMode="auto">
          <a:xfrm flipH="1" flipV="1">
            <a:off x="3800872"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flipV="1">
            <a:off x="5385048"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flipH="1" flipV="1">
            <a:off x="5961112" y="2636912"/>
            <a:ext cx="576064" cy="504056"/>
          </a:xfrm>
          <a:prstGeom prst="line">
            <a:avLst/>
          </a:prstGeom>
          <a:noFill/>
          <a:ln w="25400"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V="1">
            <a:off x="3800872" y="1916832"/>
            <a:ext cx="1152128" cy="720080"/>
          </a:xfrm>
          <a:prstGeom prst="line">
            <a:avLst/>
          </a:prstGeom>
          <a:noFill/>
          <a:ln w="25400"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H="1" flipV="1">
            <a:off x="4953000" y="1916832"/>
            <a:ext cx="1008112" cy="720080"/>
          </a:xfrm>
          <a:prstGeom prst="line">
            <a:avLst/>
          </a:prstGeom>
          <a:noFill/>
          <a:ln w="25400" cap="flat" cmpd="sng" algn="ctr">
            <a:solidFill>
              <a:schemeClr val="tx1"/>
            </a:solidFill>
            <a:prstDash val="solid"/>
            <a:round/>
            <a:headEnd type="none" w="med" len="med"/>
            <a:tailEnd type="none" w="med" len="med"/>
          </a:ln>
          <a:effectLst/>
        </p:spPr>
      </p:cxnSp>
      <p:sp>
        <p:nvSpPr>
          <p:cNvPr id="39" name="Oval 38"/>
          <p:cNvSpPr/>
          <p:nvPr/>
        </p:nvSpPr>
        <p:spPr bwMode="auto">
          <a:xfrm>
            <a:off x="4658618" y="4365104"/>
            <a:ext cx="144016" cy="144016"/>
          </a:xfrm>
          <a:prstGeom prst="ellipse">
            <a:avLst/>
          </a:prstGeom>
          <a:solidFill>
            <a:srgbClr val="00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TextBox 28"/>
          <p:cNvSpPr txBox="1"/>
          <p:nvPr/>
        </p:nvSpPr>
        <p:spPr>
          <a:xfrm>
            <a:off x="7767271" y="2384884"/>
            <a:ext cx="1686229" cy="769441"/>
          </a:xfrm>
          <a:prstGeom prst="rect">
            <a:avLst/>
          </a:prstGeom>
          <a:noFill/>
        </p:spPr>
        <p:txBody>
          <a:bodyPr wrap="none" rtlCol="0">
            <a:spAutoFit/>
          </a:bodyPr>
          <a:lstStyle/>
          <a:p>
            <a:r>
              <a:rPr lang="en-US" b="1" dirty="0" smtClean="0"/>
              <a:t>Copy </a:t>
            </a:r>
            <a:r>
              <a:rPr lang="en-US" dirty="0" smtClean="0"/>
              <a:t>Up</a:t>
            </a:r>
          </a:p>
          <a:p>
            <a:r>
              <a:rPr lang="en-US" dirty="0" smtClean="0"/>
              <a:t>Maximum </a:t>
            </a:r>
            <a:r>
              <a:rPr lang="en-US" i="1" dirty="0" smtClean="0"/>
              <a:t>y</a:t>
            </a:r>
            <a:endParaRPr lang="en-US" i="1" dirty="0"/>
          </a:p>
        </p:txBody>
      </p:sp>
      <p:sp>
        <p:nvSpPr>
          <p:cNvPr id="82" name="Oval 81"/>
          <p:cNvSpPr/>
          <p:nvPr/>
        </p:nvSpPr>
        <p:spPr bwMode="auto">
          <a:xfrm>
            <a:off x="3550940" y="3608958"/>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83" name="Straight Arrow Connector 82"/>
          <p:cNvCxnSpPr>
            <a:stCxn id="82" idx="1"/>
            <a:endCxn id="84" idx="5"/>
          </p:cNvCxnSpPr>
          <p:nvPr/>
        </p:nvCxnSpPr>
        <p:spPr bwMode="auto">
          <a:xfrm flipH="1" flipV="1">
            <a:off x="3249603" y="3186554"/>
            <a:ext cx="317946" cy="438222"/>
          </a:xfrm>
          <a:prstGeom prst="straightConnector1">
            <a:avLst/>
          </a:prstGeom>
          <a:noFill/>
          <a:ln w="38100" cap="flat" cmpd="sng" algn="ctr">
            <a:solidFill>
              <a:srgbClr val="BA2A12"/>
            </a:solidFill>
            <a:prstDash val="solid"/>
            <a:round/>
            <a:headEnd type="none" w="med" len="med"/>
            <a:tailEnd type="triangle"/>
          </a:ln>
          <a:effectLst/>
        </p:spPr>
      </p:cxnSp>
      <p:sp>
        <p:nvSpPr>
          <p:cNvPr id="84" name="Oval 83"/>
          <p:cNvSpPr/>
          <p:nvPr/>
        </p:nvSpPr>
        <p:spPr bwMode="auto">
          <a:xfrm>
            <a:off x="3152800" y="3094360"/>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98" name="Oval 97"/>
          <p:cNvSpPr/>
          <p:nvPr/>
        </p:nvSpPr>
        <p:spPr bwMode="auto">
          <a:xfrm>
            <a:off x="4678273" y="3563372"/>
            <a:ext cx="113412" cy="108012"/>
          </a:xfrm>
          <a:prstGeom prst="ellipse">
            <a:avLst/>
          </a:prstGeom>
          <a:solidFill>
            <a:srgbClr val="00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99" name="Straight Arrow Connector 98"/>
          <p:cNvCxnSpPr>
            <a:stCxn id="98" idx="1"/>
            <a:endCxn id="100" idx="5"/>
          </p:cNvCxnSpPr>
          <p:nvPr/>
        </p:nvCxnSpPr>
        <p:spPr bwMode="auto">
          <a:xfrm flipH="1" flipV="1">
            <a:off x="4401731" y="3161154"/>
            <a:ext cx="293151" cy="418036"/>
          </a:xfrm>
          <a:prstGeom prst="straightConnector1">
            <a:avLst/>
          </a:prstGeom>
          <a:noFill/>
          <a:ln w="38100" cap="flat" cmpd="sng" algn="ctr">
            <a:solidFill>
              <a:srgbClr val="00FF00"/>
            </a:solidFill>
            <a:prstDash val="solid"/>
            <a:round/>
            <a:headEnd type="none" w="med" len="med"/>
            <a:tailEnd type="triangle"/>
          </a:ln>
          <a:effectLst/>
        </p:spPr>
      </p:cxnSp>
      <p:sp>
        <p:nvSpPr>
          <p:cNvPr id="100" name="Oval 99"/>
          <p:cNvSpPr/>
          <p:nvPr/>
        </p:nvSpPr>
        <p:spPr bwMode="auto">
          <a:xfrm>
            <a:off x="4304928" y="3068960"/>
            <a:ext cx="113412" cy="108012"/>
          </a:xfrm>
          <a:prstGeom prst="ellipse">
            <a:avLst/>
          </a:prstGeom>
          <a:solidFill>
            <a:srgbClr val="00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109" name="Oval 108"/>
          <p:cNvSpPr/>
          <p:nvPr/>
        </p:nvSpPr>
        <p:spPr bwMode="auto">
          <a:xfrm>
            <a:off x="5686385" y="3563372"/>
            <a:ext cx="113412" cy="108012"/>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10" name="Straight Arrow Connector 109"/>
          <p:cNvCxnSpPr>
            <a:stCxn id="109" idx="1"/>
            <a:endCxn id="111" idx="5"/>
          </p:cNvCxnSpPr>
          <p:nvPr/>
        </p:nvCxnSpPr>
        <p:spPr bwMode="auto">
          <a:xfrm flipH="1" flipV="1">
            <a:off x="5409843" y="3161154"/>
            <a:ext cx="293151" cy="418036"/>
          </a:xfrm>
          <a:prstGeom prst="straightConnector1">
            <a:avLst/>
          </a:prstGeom>
          <a:noFill/>
          <a:ln w="38100" cap="flat" cmpd="sng" algn="ctr">
            <a:solidFill>
              <a:srgbClr val="0033CC"/>
            </a:solidFill>
            <a:prstDash val="solid"/>
            <a:round/>
            <a:headEnd type="none" w="med" len="med"/>
            <a:tailEnd type="triangle"/>
          </a:ln>
          <a:effectLst/>
        </p:spPr>
      </p:cxnSp>
      <p:sp>
        <p:nvSpPr>
          <p:cNvPr id="111" name="Oval 110"/>
          <p:cNvSpPr/>
          <p:nvPr/>
        </p:nvSpPr>
        <p:spPr bwMode="auto">
          <a:xfrm>
            <a:off x="5313040" y="3068960"/>
            <a:ext cx="113412" cy="108012"/>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12" name="Straight Connector 111"/>
          <p:cNvCxnSpPr/>
          <p:nvPr/>
        </p:nvCxnSpPr>
        <p:spPr bwMode="auto">
          <a:xfrm flipH="1" flipV="1">
            <a:off x="6530826" y="3124076"/>
            <a:ext cx="360040" cy="504056"/>
          </a:xfrm>
          <a:prstGeom prst="line">
            <a:avLst/>
          </a:prstGeom>
          <a:noFill/>
          <a:ln w="25400" cap="flat" cmpd="sng" algn="ctr">
            <a:solidFill>
              <a:schemeClr val="tx1"/>
            </a:solidFill>
            <a:prstDash val="solid"/>
            <a:round/>
            <a:headEnd type="none" w="med" len="med"/>
            <a:tailEnd type="none" w="med" len="med"/>
          </a:ln>
          <a:effectLst/>
        </p:spPr>
      </p:cxnSp>
      <p:sp>
        <p:nvSpPr>
          <p:cNvPr id="113" name="Oval 112"/>
          <p:cNvSpPr/>
          <p:nvPr/>
        </p:nvSpPr>
        <p:spPr bwMode="auto">
          <a:xfrm>
            <a:off x="6124178" y="3573016"/>
            <a:ext cx="113412" cy="108012"/>
          </a:xfrm>
          <a:prstGeom prst="ellipse">
            <a:avLst/>
          </a:prstGeom>
          <a:solidFill>
            <a:srgbClr val="FFFF00"/>
          </a:solid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14" name="Straight Arrow Connector 113"/>
          <p:cNvCxnSpPr>
            <a:stCxn id="113" idx="7"/>
            <a:endCxn id="115" idx="3"/>
          </p:cNvCxnSpPr>
          <p:nvPr/>
        </p:nvCxnSpPr>
        <p:spPr bwMode="auto">
          <a:xfrm flipV="1">
            <a:off x="6220981" y="3176012"/>
            <a:ext cx="292546" cy="412822"/>
          </a:xfrm>
          <a:prstGeom prst="straightConnector1">
            <a:avLst/>
          </a:prstGeom>
          <a:noFill/>
          <a:ln w="38100" cap="flat" cmpd="sng" algn="ctr">
            <a:solidFill>
              <a:srgbClr val="FFFF00"/>
            </a:solidFill>
            <a:prstDash val="solid"/>
            <a:round/>
            <a:headEnd type="none" w="med" len="med"/>
            <a:tailEnd type="triangle"/>
          </a:ln>
          <a:effectLst/>
        </p:spPr>
      </p:cxnSp>
      <p:sp>
        <p:nvSpPr>
          <p:cNvPr id="115" name="Oval 114"/>
          <p:cNvSpPr/>
          <p:nvPr/>
        </p:nvSpPr>
        <p:spPr bwMode="auto">
          <a:xfrm>
            <a:off x="6496918" y="3083818"/>
            <a:ext cx="113412" cy="108012"/>
          </a:xfrm>
          <a:prstGeom prst="ellipse">
            <a:avLst/>
          </a:prstGeom>
          <a:solidFill>
            <a:srgbClr val="FFFF00"/>
          </a:solid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16" name="Straight Arrow Connector 115"/>
          <p:cNvCxnSpPr>
            <a:stCxn id="84" idx="7"/>
            <a:endCxn id="117" idx="3"/>
          </p:cNvCxnSpPr>
          <p:nvPr/>
        </p:nvCxnSpPr>
        <p:spPr bwMode="auto">
          <a:xfrm flipV="1">
            <a:off x="3249603" y="2676148"/>
            <a:ext cx="514920" cy="434030"/>
          </a:xfrm>
          <a:prstGeom prst="straightConnector1">
            <a:avLst/>
          </a:prstGeom>
          <a:noFill/>
          <a:ln w="38100" cap="flat" cmpd="sng" algn="ctr">
            <a:solidFill>
              <a:srgbClr val="BA2A12"/>
            </a:solidFill>
            <a:prstDash val="solid"/>
            <a:round/>
            <a:headEnd type="none" w="med" len="med"/>
            <a:tailEnd type="triangle"/>
          </a:ln>
          <a:effectLst/>
        </p:spPr>
      </p:cxnSp>
      <p:sp>
        <p:nvSpPr>
          <p:cNvPr id="117" name="Oval 116"/>
          <p:cNvSpPr/>
          <p:nvPr/>
        </p:nvSpPr>
        <p:spPr bwMode="auto">
          <a:xfrm>
            <a:off x="3747914" y="2583954"/>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18" name="Straight Arrow Connector 117"/>
          <p:cNvCxnSpPr>
            <a:endCxn id="119" idx="3"/>
          </p:cNvCxnSpPr>
          <p:nvPr/>
        </p:nvCxnSpPr>
        <p:spPr bwMode="auto">
          <a:xfrm flipV="1">
            <a:off x="5427747" y="2657098"/>
            <a:ext cx="508570" cy="446730"/>
          </a:xfrm>
          <a:prstGeom prst="straightConnector1">
            <a:avLst/>
          </a:prstGeom>
          <a:noFill/>
          <a:ln w="38100" cap="flat" cmpd="sng" algn="ctr">
            <a:solidFill>
              <a:srgbClr val="0033CC"/>
            </a:solidFill>
            <a:prstDash val="solid"/>
            <a:round/>
            <a:headEnd type="none" w="med" len="med"/>
            <a:tailEnd type="triangle"/>
          </a:ln>
          <a:effectLst/>
        </p:spPr>
      </p:cxnSp>
      <p:sp>
        <p:nvSpPr>
          <p:cNvPr id="119" name="Oval 118"/>
          <p:cNvSpPr/>
          <p:nvPr/>
        </p:nvSpPr>
        <p:spPr bwMode="auto">
          <a:xfrm>
            <a:off x="5919708" y="2564904"/>
            <a:ext cx="113412" cy="108012"/>
          </a:xfrm>
          <a:prstGeom prst="ellipse">
            <a:avLst/>
          </a:prstGeom>
          <a:solidFill>
            <a:srgbClr val="0033CC"/>
          </a:solidFill>
          <a:ln w="9525" cap="flat" cmpd="sng" algn="ctr">
            <a:solidFill>
              <a:srgbClr val="0033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20" name="Straight Arrow Connector 119"/>
          <p:cNvCxnSpPr>
            <a:stCxn id="117" idx="7"/>
            <a:endCxn id="121" idx="3"/>
          </p:cNvCxnSpPr>
          <p:nvPr/>
        </p:nvCxnSpPr>
        <p:spPr bwMode="auto">
          <a:xfrm flipV="1">
            <a:off x="3844717" y="1939548"/>
            <a:ext cx="1062806" cy="660224"/>
          </a:xfrm>
          <a:prstGeom prst="straightConnector1">
            <a:avLst/>
          </a:prstGeom>
          <a:noFill/>
          <a:ln w="38100" cap="flat" cmpd="sng" algn="ctr">
            <a:solidFill>
              <a:srgbClr val="BA2A12"/>
            </a:solidFill>
            <a:prstDash val="solid"/>
            <a:round/>
            <a:headEnd type="none" w="med" len="med"/>
            <a:tailEnd type="triangle"/>
          </a:ln>
          <a:effectLst/>
        </p:spPr>
      </p:cxnSp>
      <p:sp>
        <p:nvSpPr>
          <p:cNvPr id="121" name="Oval 120"/>
          <p:cNvSpPr/>
          <p:nvPr/>
        </p:nvSpPr>
        <p:spPr bwMode="auto">
          <a:xfrm>
            <a:off x="4890914" y="1847354"/>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22" name="Straight Connector 121"/>
          <p:cNvCxnSpPr/>
          <p:nvPr/>
        </p:nvCxnSpPr>
        <p:spPr bwMode="auto">
          <a:xfrm flipV="1">
            <a:off x="2682652" y="4049266"/>
            <a:ext cx="4444206" cy="45544"/>
          </a:xfrm>
          <a:prstGeom prst="line">
            <a:avLst/>
          </a:prstGeom>
          <a:noFill/>
          <a:ln w="25400" cap="flat" cmpd="sng" algn="ctr">
            <a:solidFill>
              <a:srgbClr val="FF0000"/>
            </a:solidFill>
            <a:prstDash val="dash"/>
            <a:round/>
            <a:headEnd type="none" w="med" len="med"/>
            <a:tailEnd type="none" w="med" len="med"/>
          </a:ln>
          <a:effectLst/>
        </p:spPr>
      </p:cxnSp>
      <p:sp>
        <p:nvSpPr>
          <p:cNvPr id="57" name="TextBox 56"/>
          <p:cNvSpPr txBox="1"/>
          <p:nvPr/>
        </p:nvSpPr>
        <p:spPr>
          <a:xfrm>
            <a:off x="5271578" y="1664804"/>
            <a:ext cx="1813317" cy="400110"/>
          </a:xfrm>
          <a:prstGeom prst="rect">
            <a:avLst/>
          </a:prstGeom>
          <a:noFill/>
        </p:spPr>
        <p:txBody>
          <a:bodyPr wrap="none" rtlCol="0">
            <a:spAutoFit/>
          </a:bodyPr>
          <a:lstStyle/>
          <a:p>
            <a:r>
              <a:rPr lang="en-US" b="1" dirty="0" smtClean="0"/>
              <a:t>Right(</a:t>
            </a:r>
            <a:r>
              <a:rPr lang="en-US" b="1" i="1" dirty="0" smtClean="0"/>
              <a:t>u</a:t>
            </a:r>
            <a:r>
              <a:rPr lang="en-US" b="1" dirty="0" smtClean="0"/>
              <a:t>)</a:t>
            </a:r>
            <a:r>
              <a:rPr lang="en-US" b="1" dirty="0" smtClean="0">
                <a:solidFill>
                  <a:srgbClr val="BA2A12"/>
                </a:solidFill>
              </a:rPr>
              <a:t> = </a:t>
            </a:r>
            <a:endParaRPr lang="en-US" b="1" dirty="0">
              <a:solidFill>
                <a:srgbClr val="BA2A12"/>
              </a:solidFill>
            </a:endParaRPr>
          </a:p>
        </p:txBody>
      </p:sp>
      <p:sp>
        <p:nvSpPr>
          <p:cNvPr id="58" name="Oval 57"/>
          <p:cNvSpPr/>
          <p:nvPr/>
        </p:nvSpPr>
        <p:spPr bwMode="auto">
          <a:xfrm>
            <a:off x="7329264" y="1808820"/>
            <a:ext cx="144016" cy="144016"/>
          </a:xfrm>
          <a:prstGeom prst="ellipse">
            <a:avLst/>
          </a:prstGeom>
          <a:solidFill>
            <a:srgbClr val="3737FF"/>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9" name="Oval 58"/>
          <p:cNvSpPr/>
          <p:nvPr/>
        </p:nvSpPr>
        <p:spPr bwMode="auto">
          <a:xfrm>
            <a:off x="7005228" y="1808820"/>
            <a:ext cx="144016" cy="144016"/>
          </a:xfrm>
          <a:prstGeom prst="ellipse">
            <a:avLst/>
          </a:prstGeom>
          <a:solidFill>
            <a:srgbClr val="00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0" name="TextBox 59"/>
          <p:cNvSpPr txBox="1"/>
          <p:nvPr/>
        </p:nvSpPr>
        <p:spPr>
          <a:xfrm>
            <a:off x="4585592" y="1552726"/>
            <a:ext cx="367408" cy="400110"/>
          </a:xfrm>
          <a:prstGeom prst="rect">
            <a:avLst/>
          </a:prstGeom>
          <a:noFill/>
        </p:spPr>
        <p:txBody>
          <a:bodyPr wrap="none" rtlCol="0">
            <a:spAutoFit/>
          </a:bodyPr>
          <a:lstStyle/>
          <a:p>
            <a:r>
              <a:rPr lang="en-US" b="1" i="1" dirty="0" smtClean="0"/>
              <a:t>u</a:t>
            </a:r>
            <a:endParaRPr lang="en-US" b="1" i="1" dirty="0">
              <a:solidFill>
                <a:srgbClr val="BA2A12"/>
              </a:solidFill>
            </a:endParaRPr>
          </a:p>
        </p:txBody>
      </p:sp>
    </p:spTree>
    <p:extLst>
      <p:ext uri="{BB962C8B-B14F-4D97-AF65-F5344CB8AC3E}">
        <p14:creationId xmlns="" xmlns:p14="http://schemas.microsoft.com/office/powerpoint/2010/main" val="15930487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3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4" grpId="0" animBg="1"/>
      <p:bldP spid="98" grpId="0" animBg="1"/>
      <p:bldP spid="100" grpId="0" animBg="1"/>
      <p:bldP spid="109" grpId="0" animBg="1"/>
      <p:bldP spid="111" grpId="0" animBg="1"/>
      <p:bldP spid="113" grpId="0" animBg="1"/>
      <p:bldP spid="115" grpId="0" animBg="1"/>
      <p:bldP spid="117" grpId="0" animBg="1"/>
      <p:bldP spid="119" grpId="0" animBg="1"/>
      <p:bldP spid="121" grpId="0" animBg="1"/>
      <p:bldP spid="57" grpId="0"/>
      <p:bldP spid="58" grpId="0" animBg="1"/>
      <p:bldP spid="59" grpId="0" animBg="1"/>
      <p:bldP spid="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Box 217"/>
          <p:cNvSpPr txBox="1"/>
          <p:nvPr/>
        </p:nvSpPr>
        <p:spPr>
          <a:xfrm>
            <a:off x="4520952" y="1156682"/>
            <a:ext cx="2328808" cy="400110"/>
          </a:xfrm>
          <a:prstGeom prst="rect">
            <a:avLst/>
          </a:prstGeom>
          <a:noFill/>
        </p:spPr>
        <p:txBody>
          <a:bodyPr wrap="none" rtlCol="0">
            <a:spAutoFit/>
          </a:bodyPr>
          <a:lstStyle/>
          <a:p>
            <a:r>
              <a:rPr lang="en-US" b="1" dirty="0" smtClean="0">
                <a:solidFill>
                  <a:srgbClr val="BA2A12"/>
                </a:solidFill>
              </a:rPr>
              <a:t>MAX(              )</a:t>
            </a:r>
            <a:endParaRPr lang="en-US" b="1" dirty="0">
              <a:solidFill>
                <a:srgbClr val="BA2A12"/>
              </a:solidFill>
            </a:endParaRPr>
          </a:p>
        </p:txBody>
      </p:sp>
      <p:sp>
        <p:nvSpPr>
          <p:cNvPr id="102" name="Isosceles Triangle 101"/>
          <p:cNvSpPr/>
          <p:nvPr/>
        </p:nvSpPr>
        <p:spPr bwMode="auto">
          <a:xfrm>
            <a:off x="3193058" y="2780928"/>
            <a:ext cx="504056" cy="216024"/>
          </a:xfrm>
          <a:prstGeom prst="triangle">
            <a:avLst/>
          </a:prstGeom>
          <a:solidFill>
            <a:schemeClr val="bg1">
              <a:lumMod val="65000"/>
            </a:schemeClr>
          </a:solid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3" name="Isosceles Triangle 102"/>
          <p:cNvSpPr/>
          <p:nvPr/>
        </p:nvSpPr>
        <p:spPr bwMode="auto">
          <a:xfrm>
            <a:off x="4304928" y="2579633"/>
            <a:ext cx="1008112" cy="417319"/>
          </a:xfrm>
          <a:prstGeom prst="triangle">
            <a:avLst/>
          </a:prstGeom>
          <a:solidFill>
            <a:schemeClr val="bg1">
              <a:lumMod val="65000"/>
            </a:schemeClr>
          </a:solid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4" name="Isosceles Triangle 103"/>
          <p:cNvSpPr/>
          <p:nvPr/>
        </p:nvSpPr>
        <p:spPr bwMode="auto">
          <a:xfrm>
            <a:off x="5313040" y="2384884"/>
            <a:ext cx="1440160" cy="612068"/>
          </a:xfrm>
          <a:prstGeom prst="triangle">
            <a:avLst/>
          </a:prstGeom>
          <a:solidFill>
            <a:schemeClr val="bg1">
              <a:lumMod val="65000"/>
            </a:schemeClr>
          </a:solid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5" name="Isosceles Triangle 104"/>
          <p:cNvSpPr/>
          <p:nvPr/>
        </p:nvSpPr>
        <p:spPr bwMode="auto">
          <a:xfrm>
            <a:off x="6753200" y="2276872"/>
            <a:ext cx="1872208" cy="720080"/>
          </a:xfrm>
          <a:prstGeom prst="triangle">
            <a:avLst/>
          </a:prstGeom>
          <a:solidFill>
            <a:schemeClr val="bg1">
              <a:lumMod val="65000"/>
            </a:schemeClr>
          </a:solid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1" name="Isosceles Triangle 100"/>
          <p:cNvSpPr/>
          <p:nvPr/>
        </p:nvSpPr>
        <p:spPr bwMode="auto">
          <a:xfrm>
            <a:off x="3682256" y="2670823"/>
            <a:ext cx="597644" cy="324036"/>
          </a:xfrm>
          <a:prstGeom prst="triangle">
            <a:avLst/>
          </a:prstGeom>
          <a:solidFill>
            <a:schemeClr val="bg1">
              <a:lumMod val="65000"/>
            </a:schemeClr>
          </a:solid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4" name="Group 125"/>
          <p:cNvGrpSpPr/>
          <p:nvPr/>
        </p:nvGrpSpPr>
        <p:grpSpPr>
          <a:xfrm>
            <a:off x="5774060" y="4250432"/>
            <a:ext cx="564886" cy="701300"/>
            <a:chOff x="1721024" y="4221088"/>
            <a:chExt cx="432048" cy="432048"/>
          </a:xfrm>
        </p:grpSpPr>
        <p:sp>
          <p:nvSpPr>
            <p:cNvPr id="127" name="L-Shape 126"/>
            <p:cNvSpPr/>
            <p:nvPr/>
          </p:nvSpPr>
          <p:spPr bwMode="auto">
            <a:xfrm>
              <a:off x="1721024" y="4221088"/>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8" name="L-Shape 127"/>
            <p:cNvSpPr/>
            <p:nvPr/>
          </p:nvSpPr>
          <p:spPr bwMode="auto">
            <a:xfrm>
              <a:off x="1793032" y="4293096"/>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29" name="L-Shape 128"/>
            <p:cNvSpPr/>
            <p:nvPr/>
          </p:nvSpPr>
          <p:spPr bwMode="auto">
            <a:xfrm>
              <a:off x="1865040" y="4365104"/>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0" name="L-Shape 129"/>
            <p:cNvSpPr/>
            <p:nvPr/>
          </p:nvSpPr>
          <p:spPr bwMode="auto">
            <a:xfrm>
              <a:off x="1937048" y="4437112"/>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1" name="L-Shape 130"/>
            <p:cNvSpPr/>
            <p:nvPr/>
          </p:nvSpPr>
          <p:spPr bwMode="auto">
            <a:xfrm>
              <a:off x="2009056" y="4509120"/>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32" name="L-Shape 131"/>
            <p:cNvSpPr/>
            <p:nvPr/>
          </p:nvSpPr>
          <p:spPr bwMode="auto">
            <a:xfrm>
              <a:off x="2081064" y="4581128"/>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5" name="Group 139"/>
          <p:cNvGrpSpPr/>
          <p:nvPr/>
        </p:nvGrpSpPr>
        <p:grpSpPr>
          <a:xfrm>
            <a:off x="3944890" y="4005059"/>
            <a:ext cx="376591" cy="467533"/>
            <a:chOff x="1721024" y="4221088"/>
            <a:chExt cx="288032" cy="288032"/>
          </a:xfrm>
        </p:grpSpPr>
        <p:sp>
          <p:nvSpPr>
            <p:cNvPr id="141" name="L-Shape 140"/>
            <p:cNvSpPr/>
            <p:nvPr/>
          </p:nvSpPr>
          <p:spPr bwMode="auto">
            <a:xfrm>
              <a:off x="1721024" y="4221088"/>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2" name="L-Shape 141"/>
            <p:cNvSpPr/>
            <p:nvPr/>
          </p:nvSpPr>
          <p:spPr bwMode="auto">
            <a:xfrm>
              <a:off x="1793032" y="4293096"/>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3" name="L-Shape 142"/>
            <p:cNvSpPr/>
            <p:nvPr/>
          </p:nvSpPr>
          <p:spPr bwMode="auto">
            <a:xfrm>
              <a:off x="1865040" y="4365104"/>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4" name="L-Shape 143"/>
            <p:cNvSpPr/>
            <p:nvPr/>
          </p:nvSpPr>
          <p:spPr bwMode="auto">
            <a:xfrm>
              <a:off x="1937048" y="4437112"/>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6" name="Group 146"/>
          <p:cNvGrpSpPr/>
          <p:nvPr/>
        </p:nvGrpSpPr>
        <p:grpSpPr>
          <a:xfrm>
            <a:off x="6333852" y="4950558"/>
            <a:ext cx="282443" cy="350650"/>
            <a:chOff x="1721024" y="4221088"/>
            <a:chExt cx="216024" cy="216024"/>
          </a:xfrm>
        </p:grpSpPr>
        <p:sp>
          <p:nvSpPr>
            <p:cNvPr id="148" name="L-Shape 147"/>
            <p:cNvSpPr/>
            <p:nvPr/>
          </p:nvSpPr>
          <p:spPr bwMode="auto">
            <a:xfrm>
              <a:off x="1721024" y="4221088"/>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49" name="L-Shape 148"/>
            <p:cNvSpPr/>
            <p:nvPr/>
          </p:nvSpPr>
          <p:spPr bwMode="auto">
            <a:xfrm>
              <a:off x="1793032" y="4293096"/>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0" name="L-Shape 149"/>
            <p:cNvSpPr/>
            <p:nvPr/>
          </p:nvSpPr>
          <p:spPr bwMode="auto">
            <a:xfrm>
              <a:off x="1865040" y="4365104"/>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45" name="Straight Connector 44"/>
          <p:cNvCxnSpPr/>
          <p:nvPr/>
        </p:nvCxnSpPr>
        <p:spPr bwMode="auto">
          <a:xfrm>
            <a:off x="6753200" y="4983584"/>
            <a:ext cx="1859508" cy="0"/>
          </a:xfrm>
          <a:prstGeom prst="line">
            <a:avLst/>
          </a:prstGeom>
          <a:noFill/>
          <a:ln w="25400" cap="flat" cmpd="sng" algn="ctr">
            <a:solidFill>
              <a:schemeClr val="tx1"/>
            </a:solidFill>
            <a:prstDash val="dash"/>
            <a:round/>
            <a:headEnd type="none" w="med" len="med"/>
            <a:tailEnd type="none" w="med" len="med"/>
          </a:ln>
          <a:effectLst/>
        </p:spPr>
      </p:cxnSp>
      <p:sp>
        <p:nvSpPr>
          <p:cNvPr id="2" name="Title 1"/>
          <p:cNvSpPr>
            <a:spLocks noGrp="1"/>
          </p:cNvSpPr>
          <p:nvPr>
            <p:ph type="title"/>
          </p:nvPr>
        </p:nvSpPr>
        <p:spPr/>
        <p:txBody>
          <a:bodyPr/>
          <a:lstStyle/>
          <a:p>
            <a:r>
              <a:rPr lang="en-US" dirty="0" smtClean="0"/>
              <a:t>Tournament Tree</a:t>
            </a:r>
            <a:endParaRPr lang="en-US" dirty="0"/>
          </a:p>
        </p:txBody>
      </p:sp>
      <p:cxnSp>
        <p:nvCxnSpPr>
          <p:cNvPr id="8" name="Straight Connector 7"/>
          <p:cNvCxnSpPr/>
          <p:nvPr/>
        </p:nvCxnSpPr>
        <p:spPr bwMode="auto">
          <a:xfrm>
            <a:off x="1208584" y="2996952"/>
            <a:ext cx="0" cy="2592288"/>
          </a:xfrm>
          <a:prstGeom prst="line">
            <a:avLst/>
          </a:prstGeom>
          <a:noFill/>
          <a:ln w="635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8625408" y="2996952"/>
            <a:ext cx="0" cy="2808312"/>
          </a:xfrm>
          <a:prstGeom prst="line">
            <a:avLst/>
          </a:prstGeom>
          <a:noFill/>
          <a:ln w="635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4304928" y="3356992"/>
            <a:ext cx="15518" cy="2388840"/>
          </a:xfrm>
          <a:prstGeom prst="line">
            <a:avLst/>
          </a:prstGeom>
          <a:noFill/>
          <a:ln w="2540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1208584" y="3356992"/>
            <a:ext cx="7389980" cy="0"/>
          </a:xfrm>
          <a:prstGeom prst="line">
            <a:avLst/>
          </a:prstGeom>
          <a:noFill/>
          <a:ln w="50800" cap="flat" cmpd="sng" algn="ctr">
            <a:solidFill>
              <a:schemeClr val="tx1"/>
            </a:solidFill>
            <a:prstDash val="dash"/>
            <a:round/>
            <a:headEnd type="none" w="med" len="med"/>
            <a:tailEnd type="none" w="med" len="med"/>
          </a:ln>
          <a:effectLst/>
        </p:spPr>
      </p:cxnSp>
      <p:sp>
        <p:nvSpPr>
          <p:cNvPr id="16" name="Oval 15"/>
          <p:cNvSpPr/>
          <p:nvPr/>
        </p:nvSpPr>
        <p:spPr bwMode="auto">
          <a:xfrm>
            <a:off x="1856656" y="494116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Oval 18"/>
          <p:cNvSpPr/>
          <p:nvPr/>
        </p:nvSpPr>
        <p:spPr bwMode="auto">
          <a:xfrm>
            <a:off x="7257256" y="4911576"/>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20" name="Oval 19"/>
          <p:cNvSpPr/>
          <p:nvPr/>
        </p:nvSpPr>
        <p:spPr bwMode="auto">
          <a:xfrm>
            <a:off x="1424608" y="479715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2" name="Straight Connector 21"/>
          <p:cNvCxnSpPr/>
          <p:nvPr/>
        </p:nvCxnSpPr>
        <p:spPr bwMode="auto">
          <a:xfrm>
            <a:off x="5313040" y="3356992"/>
            <a:ext cx="15518" cy="2388840"/>
          </a:xfrm>
          <a:prstGeom prst="line">
            <a:avLst/>
          </a:prstGeom>
          <a:noFill/>
          <a:ln w="25400"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6753200" y="3429000"/>
            <a:ext cx="15518" cy="2388840"/>
          </a:xfrm>
          <a:prstGeom prst="line">
            <a:avLst/>
          </a:prstGeom>
          <a:noFill/>
          <a:ln w="25400" cap="flat" cmpd="sng" algn="ctr">
            <a:solidFill>
              <a:schemeClr val="tx1"/>
            </a:solidFill>
            <a:prstDash val="dash"/>
            <a:round/>
            <a:headEnd type="none" w="med" len="med"/>
            <a:tailEnd type="none" w="med" len="med"/>
          </a:ln>
          <a:effectLst/>
        </p:spPr>
      </p:cxnSp>
      <p:sp>
        <p:nvSpPr>
          <p:cNvPr id="31" name="Oval 30"/>
          <p:cNvSpPr/>
          <p:nvPr/>
        </p:nvSpPr>
        <p:spPr bwMode="auto">
          <a:xfrm>
            <a:off x="2009056" y="4509120"/>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2" name="Oval 31"/>
          <p:cNvSpPr/>
          <p:nvPr/>
        </p:nvSpPr>
        <p:spPr bwMode="auto">
          <a:xfrm>
            <a:off x="2936776" y="458112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40" name="Straight Connector 39"/>
          <p:cNvCxnSpPr/>
          <p:nvPr/>
        </p:nvCxnSpPr>
        <p:spPr bwMode="auto">
          <a:xfrm>
            <a:off x="1208584" y="4585320"/>
            <a:ext cx="1152128" cy="0"/>
          </a:xfrm>
          <a:prstGeom prst="line">
            <a:avLst/>
          </a:prstGeom>
          <a:noFill/>
          <a:ln w="25400"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2360712" y="3789040"/>
            <a:ext cx="792088" cy="0"/>
          </a:xfrm>
          <a:prstGeom prst="line">
            <a:avLst/>
          </a:prstGeom>
          <a:noFill/>
          <a:ln w="25400" cap="flat" cmpd="sng" algn="ctr">
            <a:solidFill>
              <a:schemeClr val="tx1"/>
            </a:solidFill>
            <a:prstDash val="dash"/>
            <a:round/>
            <a:headEnd type="none" w="med" len="med"/>
            <a:tailEnd type="none" w="med" len="med"/>
          </a:ln>
          <a:effectLst/>
        </p:spPr>
      </p:cxnSp>
      <p:cxnSp>
        <p:nvCxnSpPr>
          <p:cNvPr id="42" name="Straight Connector 41"/>
          <p:cNvCxnSpPr/>
          <p:nvPr/>
        </p:nvCxnSpPr>
        <p:spPr bwMode="auto">
          <a:xfrm flipV="1">
            <a:off x="3694956" y="3911848"/>
            <a:ext cx="609972" cy="21208"/>
          </a:xfrm>
          <a:prstGeom prst="line">
            <a:avLst/>
          </a:prstGeom>
          <a:noFill/>
          <a:ln w="2540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4370586" y="4653136"/>
            <a:ext cx="936104" cy="0"/>
          </a:xfrm>
          <a:prstGeom prst="line">
            <a:avLst/>
          </a:prstGeom>
          <a:noFill/>
          <a:ln w="25400" cap="flat" cmpd="sng" algn="ctr">
            <a:solidFill>
              <a:schemeClr val="tx1"/>
            </a:solidFill>
            <a:prstDash val="dash"/>
            <a:round/>
            <a:headEnd type="none" w="med" len="med"/>
            <a:tailEnd type="none" w="med" len="med"/>
          </a:ln>
          <a:effectLst/>
        </p:spPr>
      </p:cxnSp>
      <p:cxnSp>
        <p:nvCxnSpPr>
          <p:cNvPr id="44" name="Straight Connector 43"/>
          <p:cNvCxnSpPr/>
          <p:nvPr/>
        </p:nvCxnSpPr>
        <p:spPr bwMode="auto">
          <a:xfrm>
            <a:off x="5385048" y="4225280"/>
            <a:ext cx="1368152" cy="0"/>
          </a:xfrm>
          <a:prstGeom prst="line">
            <a:avLst/>
          </a:prstGeom>
          <a:noFill/>
          <a:ln w="25400" cap="flat" cmpd="sng" algn="ctr">
            <a:solidFill>
              <a:schemeClr val="tx1"/>
            </a:solidFill>
            <a:prstDash val="dash"/>
            <a:round/>
            <a:headEnd type="none" w="med" len="med"/>
            <a:tailEnd type="none" w="med" len="med"/>
          </a:ln>
          <a:effectLst/>
        </p:spPr>
      </p:cxnSp>
      <p:sp>
        <p:nvSpPr>
          <p:cNvPr id="78" name="Oval 77"/>
          <p:cNvSpPr/>
          <p:nvPr/>
        </p:nvSpPr>
        <p:spPr bwMode="auto">
          <a:xfrm>
            <a:off x="2648744" y="3717032"/>
            <a:ext cx="144016" cy="14401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9" name="Oval 78"/>
          <p:cNvSpPr/>
          <p:nvPr/>
        </p:nvSpPr>
        <p:spPr bwMode="auto">
          <a:xfrm>
            <a:off x="3868688" y="3861048"/>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0" name="Oval 79"/>
          <p:cNvSpPr/>
          <p:nvPr/>
        </p:nvSpPr>
        <p:spPr bwMode="auto">
          <a:xfrm>
            <a:off x="5699360" y="4149080"/>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1" name="Oval 80"/>
          <p:cNvSpPr/>
          <p:nvPr/>
        </p:nvSpPr>
        <p:spPr bwMode="auto">
          <a:xfrm>
            <a:off x="4586610" y="4581128"/>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82" name="Straight Connector 81"/>
          <p:cNvCxnSpPr/>
          <p:nvPr/>
        </p:nvCxnSpPr>
        <p:spPr bwMode="auto">
          <a:xfrm>
            <a:off x="2360712" y="3356992"/>
            <a:ext cx="15518" cy="2388840"/>
          </a:xfrm>
          <a:prstGeom prst="line">
            <a:avLst/>
          </a:prstGeom>
          <a:noFill/>
          <a:ln w="25400" cap="flat" cmpd="sng" algn="ctr">
            <a:solidFill>
              <a:schemeClr val="tx1"/>
            </a:solidFill>
            <a:prstDash val="dash"/>
            <a:round/>
            <a:headEnd type="none" w="med" len="med"/>
            <a:tailEnd type="none" w="med" len="med"/>
          </a:ln>
          <a:effectLst/>
        </p:spPr>
      </p:cxnSp>
      <p:sp>
        <p:nvSpPr>
          <p:cNvPr id="14" name="Oval 13"/>
          <p:cNvSpPr/>
          <p:nvPr/>
        </p:nvSpPr>
        <p:spPr bwMode="auto">
          <a:xfrm>
            <a:off x="4802634" y="4725144"/>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7" name="Group 20"/>
          <p:cNvGrpSpPr/>
          <p:nvPr/>
        </p:nvGrpSpPr>
        <p:grpSpPr>
          <a:xfrm>
            <a:off x="4088904" y="4365104"/>
            <a:ext cx="4248472" cy="1088504"/>
            <a:chOff x="4088904" y="4365104"/>
            <a:chExt cx="4248472" cy="1088504"/>
          </a:xfrm>
        </p:grpSpPr>
        <p:sp>
          <p:nvSpPr>
            <p:cNvPr id="34" name="Oval 33"/>
            <p:cNvSpPr/>
            <p:nvPr/>
          </p:nvSpPr>
          <p:spPr bwMode="auto">
            <a:xfrm>
              <a:off x="4088904" y="4365104"/>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Oval 14"/>
            <p:cNvSpPr/>
            <p:nvPr/>
          </p:nvSpPr>
          <p:spPr bwMode="auto">
            <a:xfrm>
              <a:off x="6465168" y="457173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7" name="Oval 16"/>
            <p:cNvSpPr/>
            <p:nvPr/>
          </p:nvSpPr>
          <p:spPr bwMode="auto">
            <a:xfrm>
              <a:off x="5961112" y="442772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6" name="Oval 25"/>
            <p:cNvSpPr/>
            <p:nvPr/>
          </p:nvSpPr>
          <p:spPr bwMode="auto">
            <a:xfrm>
              <a:off x="7689304" y="516557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27" name="Oval 26"/>
            <p:cNvSpPr/>
            <p:nvPr/>
          </p:nvSpPr>
          <p:spPr bwMode="auto">
            <a:xfrm>
              <a:off x="8193360" y="530959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dirty="0" smtClean="0">
                <a:ln>
                  <a:noFill/>
                </a:ln>
                <a:solidFill>
                  <a:schemeClr val="tx1"/>
                </a:solidFill>
                <a:effectLst/>
                <a:latin typeface="Verdana" pitchFamily="34" charset="0"/>
              </a:endParaRPr>
            </a:p>
          </p:txBody>
        </p:sp>
        <p:sp>
          <p:nvSpPr>
            <p:cNvPr id="28" name="Oval 27"/>
            <p:cNvSpPr/>
            <p:nvPr/>
          </p:nvSpPr>
          <p:spPr bwMode="auto">
            <a:xfrm>
              <a:off x="7113240" y="5229200"/>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9" name="Oval 28"/>
            <p:cNvSpPr/>
            <p:nvPr/>
          </p:nvSpPr>
          <p:spPr bwMode="auto">
            <a:xfrm>
              <a:off x="6249144" y="478776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30" name="Oval 29"/>
            <p:cNvSpPr/>
            <p:nvPr/>
          </p:nvSpPr>
          <p:spPr bwMode="auto">
            <a:xfrm>
              <a:off x="5457056" y="500378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95" name="Oval 94"/>
          <p:cNvSpPr/>
          <p:nvPr/>
        </p:nvSpPr>
        <p:spPr bwMode="auto">
          <a:xfrm>
            <a:off x="5090666" y="494116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6" name="Oval 95"/>
          <p:cNvSpPr/>
          <p:nvPr/>
        </p:nvSpPr>
        <p:spPr bwMode="auto">
          <a:xfrm>
            <a:off x="4730626" y="5517232"/>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8" name="Oval 97"/>
          <p:cNvSpPr/>
          <p:nvPr/>
        </p:nvSpPr>
        <p:spPr bwMode="auto">
          <a:xfrm>
            <a:off x="2864768" y="3933056"/>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9" name="Isosceles Triangle 98"/>
          <p:cNvSpPr/>
          <p:nvPr/>
        </p:nvSpPr>
        <p:spPr bwMode="auto">
          <a:xfrm>
            <a:off x="1208584" y="2384884"/>
            <a:ext cx="1152128" cy="612068"/>
          </a:xfrm>
          <a:prstGeom prst="triangle">
            <a:avLst/>
          </a:prstGeom>
          <a:no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0" name="Isosceles Triangle 99"/>
          <p:cNvSpPr/>
          <p:nvPr/>
        </p:nvSpPr>
        <p:spPr bwMode="auto">
          <a:xfrm>
            <a:off x="2360712" y="2492896"/>
            <a:ext cx="792088" cy="504056"/>
          </a:xfrm>
          <a:prstGeom prst="triangle">
            <a:avLst/>
          </a:prstGeom>
          <a:noFill/>
          <a:ln w="254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12" name="Group 3"/>
          <p:cNvGrpSpPr/>
          <p:nvPr/>
        </p:nvGrpSpPr>
        <p:grpSpPr>
          <a:xfrm>
            <a:off x="3061340" y="1252054"/>
            <a:ext cx="235476" cy="4481202"/>
            <a:chOff x="3578498" y="1264630"/>
            <a:chExt cx="235476" cy="4481202"/>
          </a:xfrm>
        </p:grpSpPr>
        <p:cxnSp>
          <p:nvCxnSpPr>
            <p:cNvPr id="25" name="Straight Connector 24"/>
            <p:cNvCxnSpPr/>
            <p:nvPr/>
          </p:nvCxnSpPr>
          <p:spPr bwMode="auto">
            <a:xfrm>
              <a:off x="3688348" y="3356992"/>
              <a:ext cx="15518" cy="2388840"/>
            </a:xfrm>
            <a:prstGeom prst="line">
              <a:avLst/>
            </a:prstGeom>
            <a:noFill/>
            <a:ln w="50800" cap="flat" cmpd="sng" algn="ctr">
              <a:solidFill>
                <a:schemeClr val="tx1"/>
              </a:solidFill>
              <a:prstDash val="dash"/>
              <a:round/>
              <a:headEnd type="none" w="med" len="med"/>
              <a:tailEnd type="none" w="med" len="med"/>
            </a:ln>
            <a:effectLst/>
          </p:spPr>
        </p:cxnSp>
        <p:sp>
          <p:nvSpPr>
            <p:cNvPr id="66" name="Oval 65"/>
            <p:cNvSpPr/>
            <p:nvPr/>
          </p:nvSpPr>
          <p:spPr bwMode="auto">
            <a:xfrm>
              <a:off x="3578498" y="3245891"/>
              <a:ext cx="223367" cy="223367"/>
            </a:xfrm>
            <a:prstGeom prst="ellipse">
              <a:avLst/>
            </a:prstGeom>
            <a:solidFill>
              <a:srgbClr val="FF00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7" name="Oval 156"/>
            <p:cNvSpPr/>
            <p:nvPr/>
          </p:nvSpPr>
          <p:spPr bwMode="auto">
            <a:xfrm>
              <a:off x="3633614" y="2943994"/>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58" name="Straight Arrow Connector 157"/>
            <p:cNvCxnSpPr>
              <a:stCxn id="157" idx="0"/>
              <a:endCxn id="159" idx="4"/>
            </p:cNvCxnSpPr>
            <p:nvPr/>
          </p:nvCxnSpPr>
          <p:spPr bwMode="auto">
            <a:xfrm flipV="1">
              <a:off x="3690320" y="2780928"/>
              <a:ext cx="0" cy="163066"/>
            </a:xfrm>
            <a:prstGeom prst="straightConnector1">
              <a:avLst/>
            </a:prstGeom>
            <a:noFill/>
            <a:ln w="25400" cap="flat" cmpd="sng" algn="ctr">
              <a:solidFill>
                <a:srgbClr val="BA2A12"/>
              </a:solidFill>
              <a:prstDash val="solid"/>
              <a:round/>
              <a:headEnd type="none" w="med" len="med"/>
              <a:tailEnd type="triangle"/>
            </a:ln>
            <a:effectLst/>
          </p:spPr>
        </p:cxnSp>
        <p:sp>
          <p:nvSpPr>
            <p:cNvPr id="159" name="Oval 158"/>
            <p:cNvSpPr/>
            <p:nvPr/>
          </p:nvSpPr>
          <p:spPr bwMode="auto">
            <a:xfrm>
              <a:off x="3633614" y="2672916"/>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60" name="Straight Arrow Connector 159"/>
            <p:cNvCxnSpPr>
              <a:stCxn id="159" idx="0"/>
              <a:endCxn id="161" idx="4"/>
            </p:cNvCxnSpPr>
            <p:nvPr/>
          </p:nvCxnSpPr>
          <p:spPr bwMode="auto">
            <a:xfrm flipV="1">
              <a:off x="3690320" y="2564904"/>
              <a:ext cx="0" cy="108012"/>
            </a:xfrm>
            <a:prstGeom prst="straightConnector1">
              <a:avLst/>
            </a:prstGeom>
            <a:noFill/>
            <a:ln w="25400" cap="flat" cmpd="sng" algn="ctr">
              <a:solidFill>
                <a:srgbClr val="BA2A12"/>
              </a:solidFill>
              <a:prstDash val="solid"/>
              <a:round/>
              <a:headEnd type="none" w="med" len="med"/>
              <a:tailEnd type="triangle"/>
            </a:ln>
            <a:effectLst/>
          </p:spPr>
        </p:cxnSp>
        <p:sp>
          <p:nvSpPr>
            <p:cNvPr id="161" name="Oval 160"/>
            <p:cNvSpPr/>
            <p:nvPr/>
          </p:nvSpPr>
          <p:spPr bwMode="auto">
            <a:xfrm>
              <a:off x="3633614" y="2456892"/>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73" name="Straight Arrow Connector 172"/>
            <p:cNvCxnSpPr>
              <a:stCxn id="161" idx="0"/>
              <a:endCxn id="174" idx="4"/>
            </p:cNvCxnSpPr>
            <p:nvPr/>
          </p:nvCxnSpPr>
          <p:spPr bwMode="auto">
            <a:xfrm flipV="1">
              <a:off x="3690320" y="2348880"/>
              <a:ext cx="0" cy="108012"/>
            </a:xfrm>
            <a:prstGeom prst="straightConnector1">
              <a:avLst/>
            </a:prstGeom>
            <a:noFill/>
            <a:ln w="25400" cap="flat" cmpd="sng" algn="ctr">
              <a:solidFill>
                <a:srgbClr val="BA2A12"/>
              </a:solidFill>
              <a:prstDash val="solid"/>
              <a:round/>
              <a:headEnd type="none" w="med" len="med"/>
              <a:tailEnd type="triangle"/>
            </a:ln>
            <a:effectLst/>
          </p:spPr>
        </p:cxnSp>
        <p:sp>
          <p:nvSpPr>
            <p:cNvPr id="174" name="Oval 173"/>
            <p:cNvSpPr/>
            <p:nvPr/>
          </p:nvSpPr>
          <p:spPr bwMode="auto">
            <a:xfrm>
              <a:off x="3633614" y="2240868"/>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76" name="Straight Arrow Connector 175"/>
            <p:cNvCxnSpPr>
              <a:stCxn id="174" idx="0"/>
              <a:endCxn id="177" idx="4"/>
            </p:cNvCxnSpPr>
            <p:nvPr/>
          </p:nvCxnSpPr>
          <p:spPr bwMode="auto">
            <a:xfrm flipV="1">
              <a:off x="3690320" y="2132856"/>
              <a:ext cx="0" cy="108012"/>
            </a:xfrm>
            <a:prstGeom prst="straightConnector1">
              <a:avLst/>
            </a:prstGeom>
            <a:noFill/>
            <a:ln w="25400" cap="flat" cmpd="sng" algn="ctr">
              <a:solidFill>
                <a:srgbClr val="BA2A12"/>
              </a:solidFill>
              <a:prstDash val="solid"/>
              <a:round/>
              <a:headEnd type="none" w="med" len="med"/>
              <a:tailEnd type="triangle"/>
            </a:ln>
            <a:effectLst/>
          </p:spPr>
        </p:cxnSp>
        <p:sp>
          <p:nvSpPr>
            <p:cNvPr id="177" name="Oval 176"/>
            <p:cNvSpPr/>
            <p:nvPr/>
          </p:nvSpPr>
          <p:spPr bwMode="auto">
            <a:xfrm>
              <a:off x="3633614" y="2024844"/>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83" name="Straight Arrow Connector 182"/>
            <p:cNvCxnSpPr>
              <a:stCxn id="177" idx="0"/>
              <a:endCxn id="184" idx="4"/>
            </p:cNvCxnSpPr>
            <p:nvPr/>
          </p:nvCxnSpPr>
          <p:spPr bwMode="auto">
            <a:xfrm flipV="1">
              <a:off x="3690320" y="1916832"/>
              <a:ext cx="0" cy="108012"/>
            </a:xfrm>
            <a:prstGeom prst="straightConnector1">
              <a:avLst/>
            </a:prstGeom>
            <a:noFill/>
            <a:ln w="25400" cap="flat" cmpd="sng" algn="ctr">
              <a:solidFill>
                <a:srgbClr val="BA2A12"/>
              </a:solidFill>
              <a:prstDash val="solid"/>
              <a:round/>
              <a:headEnd type="none" w="med" len="med"/>
              <a:tailEnd type="triangle"/>
            </a:ln>
            <a:effectLst/>
          </p:spPr>
        </p:cxnSp>
        <p:sp>
          <p:nvSpPr>
            <p:cNvPr id="184" name="Oval 183"/>
            <p:cNvSpPr/>
            <p:nvPr/>
          </p:nvSpPr>
          <p:spPr bwMode="auto">
            <a:xfrm>
              <a:off x="3633614" y="1808820"/>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85" name="Straight Arrow Connector 184"/>
            <p:cNvCxnSpPr>
              <a:stCxn id="184" idx="0"/>
              <a:endCxn id="186" idx="4"/>
            </p:cNvCxnSpPr>
            <p:nvPr/>
          </p:nvCxnSpPr>
          <p:spPr bwMode="auto">
            <a:xfrm flipV="1">
              <a:off x="3690320" y="1700808"/>
              <a:ext cx="0" cy="108012"/>
            </a:xfrm>
            <a:prstGeom prst="straightConnector1">
              <a:avLst/>
            </a:prstGeom>
            <a:noFill/>
            <a:ln w="25400" cap="flat" cmpd="sng" algn="ctr">
              <a:solidFill>
                <a:srgbClr val="BA2A12"/>
              </a:solidFill>
              <a:prstDash val="solid"/>
              <a:round/>
              <a:headEnd type="none" w="med" len="med"/>
              <a:tailEnd type="triangle"/>
            </a:ln>
            <a:effectLst/>
          </p:spPr>
        </p:cxnSp>
        <p:sp>
          <p:nvSpPr>
            <p:cNvPr id="186" name="Oval 185"/>
            <p:cNvSpPr/>
            <p:nvPr/>
          </p:nvSpPr>
          <p:spPr bwMode="auto">
            <a:xfrm>
              <a:off x="3633614" y="1592796"/>
              <a:ext cx="113412" cy="108012"/>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187" name="Straight Arrow Connector 186"/>
            <p:cNvCxnSpPr>
              <a:stCxn id="186" idx="0"/>
              <a:endCxn id="188" idx="4"/>
            </p:cNvCxnSpPr>
            <p:nvPr/>
          </p:nvCxnSpPr>
          <p:spPr bwMode="auto">
            <a:xfrm flipV="1">
              <a:off x="3690320" y="1484784"/>
              <a:ext cx="8074" cy="108012"/>
            </a:xfrm>
            <a:prstGeom prst="straightConnector1">
              <a:avLst/>
            </a:prstGeom>
            <a:noFill/>
            <a:ln w="25400" cap="flat" cmpd="sng" algn="ctr">
              <a:solidFill>
                <a:srgbClr val="BA2A12"/>
              </a:solidFill>
              <a:prstDash val="solid"/>
              <a:round/>
              <a:headEnd type="none" w="med" len="med"/>
              <a:tailEnd type="triangle"/>
            </a:ln>
            <a:effectLst/>
          </p:spPr>
        </p:cxnSp>
        <p:sp>
          <p:nvSpPr>
            <p:cNvPr id="188" name="Oval 187"/>
            <p:cNvSpPr/>
            <p:nvPr/>
          </p:nvSpPr>
          <p:spPr bwMode="auto">
            <a:xfrm>
              <a:off x="3582813" y="1264630"/>
              <a:ext cx="231161" cy="220154"/>
            </a:xfrm>
            <a:prstGeom prst="ellipse">
              <a:avLst/>
            </a:prstGeom>
            <a:solidFill>
              <a:srgbClr val="BA2A1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cxnSp>
        <p:nvCxnSpPr>
          <p:cNvPr id="224" name="Straight Connector 223"/>
          <p:cNvCxnSpPr>
            <a:stCxn id="159" idx="6"/>
          </p:cNvCxnSpPr>
          <p:nvPr/>
        </p:nvCxnSpPr>
        <p:spPr bwMode="auto">
          <a:xfrm>
            <a:off x="3229868" y="2714346"/>
            <a:ext cx="265678" cy="54006"/>
          </a:xfrm>
          <a:prstGeom prst="line">
            <a:avLst/>
          </a:prstGeom>
          <a:noFill/>
          <a:ln w="25400" cap="flat" cmpd="sng" algn="ctr">
            <a:solidFill>
              <a:schemeClr val="tx1"/>
            </a:solidFill>
            <a:prstDash val="solid"/>
            <a:round/>
            <a:headEnd type="none" w="med" len="med"/>
            <a:tailEnd type="none" w="med" len="med"/>
          </a:ln>
          <a:effectLst/>
        </p:spPr>
      </p:cxnSp>
      <p:cxnSp>
        <p:nvCxnSpPr>
          <p:cNvPr id="232" name="Straight Connector 231"/>
          <p:cNvCxnSpPr>
            <a:stCxn id="174" idx="6"/>
            <a:endCxn id="103" idx="0"/>
          </p:cNvCxnSpPr>
          <p:nvPr/>
        </p:nvCxnSpPr>
        <p:spPr bwMode="auto">
          <a:xfrm>
            <a:off x="3229868" y="2282298"/>
            <a:ext cx="1579116" cy="297335"/>
          </a:xfrm>
          <a:prstGeom prst="line">
            <a:avLst/>
          </a:prstGeom>
          <a:noFill/>
          <a:ln w="25400" cap="flat" cmpd="sng" algn="ctr">
            <a:solidFill>
              <a:schemeClr val="tx1"/>
            </a:solidFill>
            <a:prstDash val="solid"/>
            <a:round/>
            <a:headEnd type="none" w="med" len="med"/>
            <a:tailEnd type="none" w="med" len="med"/>
          </a:ln>
          <a:effectLst/>
        </p:spPr>
      </p:cxnSp>
      <p:cxnSp>
        <p:nvCxnSpPr>
          <p:cNvPr id="238" name="Straight Connector 237"/>
          <p:cNvCxnSpPr>
            <a:stCxn id="177" idx="2"/>
            <a:endCxn id="100" idx="0"/>
          </p:cNvCxnSpPr>
          <p:nvPr/>
        </p:nvCxnSpPr>
        <p:spPr bwMode="auto">
          <a:xfrm flipH="1">
            <a:off x="2756756" y="2066274"/>
            <a:ext cx="359700" cy="426622"/>
          </a:xfrm>
          <a:prstGeom prst="line">
            <a:avLst/>
          </a:prstGeom>
          <a:noFill/>
          <a:ln w="25400" cap="flat" cmpd="sng" algn="ctr">
            <a:solidFill>
              <a:schemeClr val="tx1"/>
            </a:solidFill>
            <a:prstDash val="solid"/>
            <a:round/>
            <a:headEnd type="none" w="med" len="med"/>
            <a:tailEnd type="none" w="med" len="med"/>
          </a:ln>
          <a:effectLst/>
        </p:spPr>
      </p:cxnSp>
      <p:cxnSp>
        <p:nvCxnSpPr>
          <p:cNvPr id="244" name="Straight Connector 243"/>
          <p:cNvCxnSpPr>
            <a:stCxn id="184" idx="6"/>
            <a:endCxn id="104" idx="0"/>
          </p:cNvCxnSpPr>
          <p:nvPr/>
        </p:nvCxnSpPr>
        <p:spPr bwMode="auto">
          <a:xfrm>
            <a:off x="3229868" y="1850250"/>
            <a:ext cx="2803252" cy="534634"/>
          </a:xfrm>
          <a:prstGeom prst="line">
            <a:avLst/>
          </a:prstGeom>
          <a:noFill/>
          <a:ln w="25400" cap="flat" cmpd="sng" algn="ctr">
            <a:solidFill>
              <a:schemeClr val="tx1"/>
            </a:solidFill>
            <a:prstDash val="solid"/>
            <a:round/>
            <a:headEnd type="none" w="med" len="med"/>
            <a:tailEnd type="none" w="med" len="med"/>
          </a:ln>
          <a:effectLst/>
        </p:spPr>
      </p:cxnSp>
      <p:cxnSp>
        <p:nvCxnSpPr>
          <p:cNvPr id="246" name="Straight Connector 245"/>
          <p:cNvCxnSpPr>
            <a:stCxn id="186" idx="2"/>
            <a:endCxn id="99" idx="0"/>
          </p:cNvCxnSpPr>
          <p:nvPr/>
        </p:nvCxnSpPr>
        <p:spPr bwMode="auto">
          <a:xfrm flipH="1">
            <a:off x="1784648" y="1634226"/>
            <a:ext cx="1331808" cy="750658"/>
          </a:xfrm>
          <a:prstGeom prst="line">
            <a:avLst/>
          </a:prstGeom>
          <a:noFill/>
          <a:ln w="25400" cap="flat" cmpd="sng" algn="ctr">
            <a:solidFill>
              <a:schemeClr val="tx1"/>
            </a:solidFill>
            <a:prstDash val="solid"/>
            <a:round/>
            <a:headEnd type="none" w="med" len="med"/>
            <a:tailEnd type="none" w="med" len="med"/>
          </a:ln>
          <a:effectLst/>
        </p:spPr>
      </p:cxnSp>
      <p:cxnSp>
        <p:nvCxnSpPr>
          <p:cNvPr id="248" name="Straight Connector 247"/>
          <p:cNvCxnSpPr>
            <a:stCxn id="188" idx="6"/>
            <a:endCxn id="105" idx="0"/>
          </p:cNvCxnSpPr>
          <p:nvPr/>
        </p:nvCxnSpPr>
        <p:spPr bwMode="auto">
          <a:xfrm>
            <a:off x="3296816" y="1362131"/>
            <a:ext cx="4392488" cy="914741"/>
          </a:xfrm>
          <a:prstGeom prst="line">
            <a:avLst/>
          </a:prstGeom>
          <a:noFill/>
          <a:ln w="25400" cap="flat" cmpd="sng" algn="ctr">
            <a:solidFill>
              <a:schemeClr val="tx1"/>
            </a:solidFill>
            <a:prstDash val="solid"/>
            <a:round/>
            <a:headEnd type="none" w="med" len="med"/>
            <a:tailEnd type="none" w="med" len="med"/>
          </a:ln>
          <a:effectLst/>
        </p:spPr>
      </p:cxnSp>
      <p:grpSp>
        <p:nvGrpSpPr>
          <p:cNvPr id="13" name="Group 265"/>
          <p:cNvGrpSpPr/>
          <p:nvPr/>
        </p:nvGrpSpPr>
        <p:grpSpPr>
          <a:xfrm>
            <a:off x="1712640" y="2344750"/>
            <a:ext cx="147910" cy="690550"/>
            <a:chOff x="1659682" y="2276872"/>
            <a:chExt cx="231161" cy="868226"/>
          </a:xfrm>
          <a:solidFill>
            <a:schemeClr val="tx1"/>
          </a:solidFill>
        </p:grpSpPr>
        <p:sp>
          <p:nvSpPr>
            <p:cNvPr id="259" name="Oval 258"/>
            <p:cNvSpPr/>
            <p:nvPr/>
          </p:nvSpPr>
          <p:spPr bwMode="auto">
            <a:xfrm>
              <a:off x="1710483" y="3037086"/>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0" name="Straight Arrow Connector 259"/>
            <p:cNvCxnSpPr>
              <a:stCxn id="259" idx="0"/>
              <a:endCxn id="261" idx="4"/>
            </p:cNvCxnSpPr>
            <p:nvPr/>
          </p:nvCxnSpPr>
          <p:spPr bwMode="auto">
            <a:xfrm flipV="1">
              <a:off x="1767189" y="2929074"/>
              <a:ext cx="0" cy="108012"/>
            </a:xfrm>
            <a:prstGeom prst="straightConnector1">
              <a:avLst/>
            </a:prstGeom>
            <a:grpFill/>
            <a:ln w="25400" cap="flat" cmpd="sng" algn="ctr">
              <a:solidFill>
                <a:schemeClr val="tx1"/>
              </a:solidFill>
              <a:prstDash val="solid"/>
              <a:round/>
              <a:headEnd type="none" w="med" len="med"/>
              <a:tailEnd type="triangle"/>
            </a:ln>
            <a:effectLst/>
          </p:spPr>
        </p:cxnSp>
        <p:sp>
          <p:nvSpPr>
            <p:cNvPr id="261" name="Oval 260"/>
            <p:cNvSpPr/>
            <p:nvPr/>
          </p:nvSpPr>
          <p:spPr bwMode="auto">
            <a:xfrm>
              <a:off x="1710483" y="2821062"/>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2" name="Straight Arrow Connector 261"/>
            <p:cNvCxnSpPr>
              <a:stCxn id="261" idx="0"/>
              <a:endCxn id="263" idx="4"/>
            </p:cNvCxnSpPr>
            <p:nvPr/>
          </p:nvCxnSpPr>
          <p:spPr bwMode="auto">
            <a:xfrm flipV="1">
              <a:off x="1767189" y="2713050"/>
              <a:ext cx="0" cy="108012"/>
            </a:xfrm>
            <a:prstGeom prst="straightConnector1">
              <a:avLst/>
            </a:prstGeom>
            <a:grpFill/>
            <a:ln w="25400" cap="flat" cmpd="sng" algn="ctr">
              <a:solidFill>
                <a:schemeClr val="tx1"/>
              </a:solidFill>
              <a:prstDash val="solid"/>
              <a:round/>
              <a:headEnd type="none" w="med" len="med"/>
              <a:tailEnd type="triangle"/>
            </a:ln>
            <a:effectLst/>
          </p:spPr>
        </p:cxnSp>
        <p:sp>
          <p:nvSpPr>
            <p:cNvPr id="263" name="Oval 262"/>
            <p:cNvSpPr/>
            <p:nvPr/>
          </p:nvSpPr>
          <p:spPr bwMode="auto">
            <a:xfrm>
              <a:off x="1710483" y="2605038"/>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4" name="Straight Arrow Connector 263"/>
            <p:cNvCxnSpPr>
              <a:stCxn id="263" idx="0"/>
              <a:endCxn id="265" idx="4"/>
            </p:cNvCxnSpPr>
            <p:nvPr/>
          </p:nvCxnSpPr>
          <p:spPr bwMode="auto">
            <a:xfrm flipV="1">
              <a:off x="1767189" y="2497026"/>
              <a:ext cx="8074" cy="108012"/>
            </a:xfrm>
            <a:prstGeom prst="straightConnector1">
              <a:avLst/>
            </a:prstGeom>
            <a:grpFill/>
            <a:ln w="25400" cap="flat" cmpd="sng" algn="ctr">
              <a:solidFill>
                <a:schemeClr val="tx1"/>
              </a:solidFill>
              <a:prstDash val="solid"/>
              <a:round/>
              <a:headEnd type="none" w="med" len="med"/>
              <a:tailEnd type="triangle"/>
            </a:ln>
            <a:effectLst/>
          </p:spPr>
        </p:cxnSp>
        <p:sp>
          <p:nvSpPr>
            <p:cNvPr id="265" name="Oval 264"/>
            <p:cNvSpPr/>
            <p:nvPr/>
          </p:nvSpPr>
          <p:spPr bwMode="auto">
            <a:xfrm>
              <a:off x="1659682" y="2276872"/>
              <a:ext cx="231161" cy="220154"/>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grpSp>
        <p:nvGrpSpPr>
          <p:cNvPr id="21" name="Group 266"/>
          <p:cNvGrpSpPr/>
          <p:nvPr/>
        </p:nvGrpSpPr>
        <p:grpSpPr>
          <a:xfrm>
            <a:off x="2677840" y="2414600"/>
            <a:ext cx="135210" cy="608000"/>
            <a:chOff x="1659682" y="2276872"/>
            <a:chExt cx="231161" cy="868226"/>
          </a:xfrm>
          <a:solidFill>
            <a:schemeClr val="tx1"/>
          </a:solidFill>
        </p:grpSpPr>
        <p:sp>
          <p:nvSpPr>
            <p:cNvPr id="268" name="Oval 267"/>
            <p:cNvSpPr/>
            <p:nvPr/>
          </p:nvSpPr>
          <p:spPr bwMode="auto">
            <a:xfrm>
              <a:off x="1710483" y="3037086"/>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69" name="Straight Arrow Connector 268"/>
            <p:cNvCxnSpPr>
              <a:stCxn id="268" idx="0"/>
              <a:endCxn id="270" idx="4"/>
            </p:cNvCxnSpPr>
            <p:nvPr/>
          </p:nvCxnSpPr>
          <p:spPr bwMode="auto">
            <a:xfrm flipV="1">
              <a:off x="1767189" y="2929074"/>
              <a:ext cx="0" cy="108012"/>
            </a:xfrm>
            <a:prstGeom prst="straightConnector1">
              <a:avLst/>
            </a:prstGeom>
            <a:grpFill/>
            <a:ln w="25400" cap="flat" cmpd="sng" algn="ctr">
              <a:solidFill>
                <a:schemeClr val="tx1"/>
              </a:solidFill>
              <a:prstDash val="solid"/>
              <a:round/>
              <a:headEnd type="none" w="med" len="med"/>
              <a:tailEnd type="triangle"/>
            </a:ln>
            <a:effectLst/>
          </p:spPr>
        </p:cxnSp>
        <p:sp>
          <p:nvSpPr>
            <p:cNvPr id="270" name="Oval 269"/>
            <p:cNvSpPr/>
            <p:nvPr/>
          </p:nvSpPr>
          <p:spPr bwMode="auto">
            <a:xfrm>
              <a:off x="1710483" y="2821062"/>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1" name="Straight Arrow Connector 270"/>
            <p:cNvCxnSpPr>
              <a:stCxn id="270" idx="0"/>
              <a:endCxn id="272" idx="4"/>
            </p:cNvCxnSpPr>
            <p:nvPr/>
          </p:nvCxnSpPr>
          <p:spPr bwMode="auto">
            <a:xfrm flipV="1">
              <a:off x="1767189" y="2713050"/>
              <a:ext cx="0" cy="108012"/>
            </a:xfrm>
            <a:prstGeom prst="straightConnector1">
              <a:avLst/>
            </a:prstGeom>
            <a:grpFill/>
            <a:ln w="25400" cap="flat" cmpd="sng" algn="ctr">
              <a:solidFill>
                <a:schemeClr val="tx1"/>
              </a:solidFill>
              <a:prstDash val="solid"/>
              <a:round/>
              <a:headEnd type="none" w="med" len="med"/>
              <a:tailEnd type="triangle"/>
            </a:ln>
            <a:effectLst/>
          </p:spPr>
        </p:cxnSp>
        <p:sp>
          <p:nvSpPr>
            <p:cNvPr id="272" name="Oval 271"/>
            <p:cNvSpPr/>
            <p:nvPr/>
          </p:nvSpPr>
          <p:spPr bwMode="auto">
            <a:xfrm>
              <a:off x="1710483" y="2605038"/>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3" name="Straight Arrow Connector 272"/>
            <p:cNvCxnSpPr>
              <a:stCxn id="272" idx="0"/>
              <a:endCxn id="274" idx="4"/>
            </p:cNvCxnSpPr>
            <p:nvPr/>
          </p:nvCxnSpPr>
          <p:spPr bwMode="auto">
            <a:xfrm flipV="1">
              <a:off x="1767189" y="2497026"/>
              <a:ext cx="8074" cy="108012"/>
            </a:xfrm>
            <a:prstGeom prst="straightConnector1">
              <a:avLst/>
            </a:prstGeom>
            <a:grpFill/>
            <a:ln w="25400" cap="flat" cmpd="sng" algn="ctr">
              <a:solidFill>
                <a:schemeClr val="tx1"/>
              </a:solidFill>
              <a:prstDash val="solid"/>
              <a:round/>
              <a:headEnd type="none" w="med" len="med"/>
              <a:tailEnd type="triangle"/>
            </a:ln>
            <a:effectLst/>
          </p:spPr>
        </p:cxnSp>
        <p:sp>
          <p:nvSpPr>
            <p:cNvPr id="274" name="Oval 273"/>
            <p:cNvSpPr/>
            <p:nvPr/>
          </p:nvSpPr>
          <p:spPr bwMode="auto">
            <a:xfrm>
              <a:off x="1659682" y="2276872"/>
              <a:ext cx="231161" cy="220154"/>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cxnSp>
        <p:nvCxnSpPr>
          <p:cNvPr id="85" name="Straight Connector 84"/>
          <p:cNvCxnSpPr/>
          <p:nvPr/>
        </p:nvCxnSpPr>
        <p:spPr bwMode="auto">
          <a:xfrm>
            <a:off x="3156992" y="4195688"/>
            <a:ext cx="499864" cy="4192"/>
          </a:xfrm>
          <a:prstGeom prst="line">
            <a:avLst/>
          </a:prstGeom>
          <a:noFill/>
          <a:ln w="25400" cap="flat" cmpd="sng" algn="ctr">
            <a:solidFill>
              <a:schemeClr val="tx1"/>
            </a:solidFill>
            <a:prstDash val="dash"/>
            <a:round/>
            <a:headEnd type="none" w="med" len="med"/>
            <a:tailEnd type="none" w="med" len="med"/>
          </a:ln>
          <a:effectLst/>
        </p:spPr>
      </p:cxnSp>
      <p:sp>
        <p:nvSpPr>
          <p:cNvPr id="18" name="Oval 17"/>
          <p:cNvSpPr/>
          <p:nvPr/>
        </p:nvSpPr>
        <p:spPr bwMode="auto">
          <a:xfrm>
            <a:off x="3296816" y="4127872"/>
            <a:ext cx="144016" cy="144016"/>
          </a:xfrm>
          <a:prstGeom prst="ellipse">
            <a:avLst/>
          </a:prstGeom>
          <a:solidFill>
            <a:schemeClr val="tx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4" name="Straight Connector 23"/>
          <p:cNvCxnSpPr/>
          <p:nvPr/>
        </p:nvCxnSpPr>
        <p:spPr bwMode="auto">
          <a:xfrm>
            <a:off x="3641338" y="3356992"/>
            <a:ext cx="15518" cy="2388840"/>
          </a:xfrm>
          <a:prstGeom prst="line">
            <a:avLst/>
          </a:prstGeom>
          <a:noFill/>
          <a:ln w="25400" cap="flat" cmpd="sng" algn="ctr">
            <a:solidFill>
              <a:schemeClr val="tx1"/>
            </a:solidFill>
            <a:prstDash val="dash"/>
            <a:round/>
            <a:headEnd type="none" w="med" len="med"/>
            <a:tailEnd type="none" w="med" len="med"/>
          </a:ln>
          <a:effectLst/>
        </p:spPr>
      </p:cxnSp>
      <p:sp>
        <p:nvSpPr>
          <p:cNvPr id="97" name="Oval 96"/>
          <p:cNvSpPr/>
          <p:nvPr/>
        </p:nvSpPr>
        <p:spPr bwMode="auto">
          <a:xfrm>
            <a:off x="3440832" y="4941168"/>
            <a:ext cx="144016" cy="144016"/>
          </a:xfrm>
          <a:prstGeom prst="ellips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228" name="Straight Connector 227"/>
          <p:cNvCxnSpPr>
            <a:stCxn id="101" idx="0"/>
            <a:endCxn id="161" idx="6"/>
          </p:cNvCxnSpPr>
          <p:nvPr/>
        </p:nvCxnSpPr>
        <p:spPr bwMode="auto">
          <a:xfrm flipH="1" flipV="1">
            <a:off x="3229868" y="2498322"/>
            <a:ext cx="751210" cy="172501"/>
          </a:xfrm>
          <a:prstGeom prst="line">
            <a:avLst/>
          </a:prstGeom>
          <a:noFill/>
          <a:ln w="25400" cap="flat" cmpd="sng" algn="ctr">
            <a:solidFill>
              <a:schemeClr val="tx1"/>
            </a:solidFill>
            <a:prstDash val="solid"/>
            <a:round/>
            <a:headEnd type="none" w="med" len="med"/>
            <a:tailEnd type="none" w="med" len="med"/>
          </a:ln>
          <a:effectLst/>
        </p:spPr>
      </p:cxnSp>
      <p:sp>
        <p:nvSpPr>
          <p:cNvPr id="278" name="Oval 277"/>
          <p:cNvSpPr/>
          <p:nvPr/>
        </p:nvSpPr>
        <p:spPr bwMode="auto">
          <a:xfrm>
            <a:off x="3939013" y="2961818"/>
            <a:ext cx="82347" cy="7247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79" name="Straight Arrow Connector 278"/>
          <p:cNvCxnSpPr>
            <a:stCxn id="278" idx="0"/>
            <a:endCxn id="280" idx="4"/>
          </p:cNvCxnSpPr>
          <p:nvPr/>
        </p:nvCxnSpPr>
        <p:spPr bwMode="auto">
          <a:xfrm flipV="1">
            <a:off x="3980186" y="2889339"/>
            <a:ext cx="0" cy="7247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280" name="Oval 279"/>
          <p:cNvSpPr/>
          <p:nvPr/>
        </p:nvSpPr>
        <p:spPr bwMode="auto">
          <a:xfrm>
            <a:off x="3939013" y="2816861"/>
            <a:ext cx="82347" cy="7247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81" name="Straight Arrow Connector 280"/>
          <p:cNvCxnSpPr>
            <a:stCxn id="280" idx="0"/>
            <a:endCxn id="282" idx="4"/>
          </p:cNvCxnSpPr>
          <p:nvPr/>
        </p:nvCxnSpPr>
        <p:spPr bwMode="auto">
          <a:xfrm flipV="1">
            <a:off x="3980186" y="2744382"/>
            <a:ext cx="5862" cy="7247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282" name="Oval 281"/>
          <p:cNvSpPr/>
          <p:nvPr/>
        </p:nvSpPr>
        <p:spPr bwMode="auto">
          <a:xfrm>
            <a:off x="3902127" y="2596654"/>
            <a:ext cx="167843" cy="14772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nvGrpSpPr>
          <p:cNvPr id="33" name="Group 282"/>
          <p:cNvGrpSpPr/>
          <p:nvPr/>
        </p:nvGrpSpPr>
        <p:grpSpPr>
          <a:xfrm>
            <a:off x="4735240" y="2503496"/>
            <a:ext cx="154260" cy="525453"/>
            <a:chOff x="1659682" y="2276872"/>
            <a:chExt cx="231161" cy="652202"/>
          </a:xfrm>
          <a:solidFill>
            <a:schemeClr val="tx1"/>
          </a:solidFill>
        </p:grpSpPr>
        <p:sp>
          <p:nvSpPr>
            <p:cNvPr id="284" name="Oval 283"/>
            <p:cNvSpPr/>
            <p:nvPr/>
          </p:nvSpPr>
          <p:spPr bwMode="auto">
            <a:xfrm>
              <a:off x="1710483" y="2821062"/>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85" name="Straight Arrow Connector 284"/>
            <p:cNvCxnSpPr>
              <a:stCxn id="284" idx="0"/>
              <a:endCxn id="286" idx="4"/>
            </p:cNvCxnSpPr>
            <p:nvPr/>
          </p:nvCxnSpPr>
          <p:spPr bwMode="auto">
            <a:xfrm flipV="1">
              <a:off x="1767189" y="2713050"/>
              <a:ext cx="0" cy="108012"/>
            </a:xfrm>
            <a:prstGeom prst="straightConnector1">
              <a:avLst/>
            </a:prstGeom>
            <a:grpFill/>
            <a:ln w="25400" cap="flat" cmpd="sng" algn="ctr">
              <a:solidFill>
                <a:schemeClr val="tx1"/>
              </a:solidFill>
              <a:prstDash val="solid"/>
              <a:round/>
              <a:headEnd type="none" w="med" len="med"/>
              <a:tailEnd type="triangle"/>
            </a:ln>
            <a:effectLst/>
          </p:spPr>
        </p:cxnSp>
        <p:sp>
          <p:nvSpPr>
            <p:cNvPr id="286" name="Oval 285"/>
            <p:cNvSpPr/>
            <p:nvPr/>
          </p:nvSpPr>
          <p:spPr bwMode="auto">
            <a:xfrm>
              <a:off x="1710483" y="2605038"/>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87" name="Straight Arrow Connector 286"/>
            <p:cNvCxnSpPr>
              <a:stCxn id="286" idx="0"/>
              <a:endCxn id="288" idx="4"/>
            </p:cNvCxnSpPr>
            <p:nvPr/>
          </p:nvCxnSpPr>
          <p:spPr bwMode="auto">
            <a:xfrm flipV="1">
              <a:off x="1767189" y="2497026"/>
              <a:ext cx="8074" cy="108012"/>
            </a:xfrm>
            <a:prstGeom prst="straightConnector1">
              <a:avLst/>
            </a:prstGeom>
            <a:grpFill/>
            <a:ln w="25400" cap="flat" cmpd="sng" algn="ctr">
              <a:solidFill>
                <a:schemeClr val="tx1"/>
              </a:solidFill>
              <a:prstDash val="solid"/>
              <a:round/>
              <a:headEnd type="none" w="med" len="med"/>
              <a:tailEnd type="triangle"/>
            </a:ln>
            <a:effectLst/>
          </p:spPr>
        </p:cxnSp>
        <p:sp>
          <p:nvSpPr>
            <p:cNvPr id="288" name="Oval 287"/>
            <p:cNvSpPr/>
            <p:nvPr/>
          </p:nvSpPr>
          <p:spPr bwMode="auto">
            <a:xfrm>
              <a:off x="1659682" y="2276872"/>
              <a:ext cx="231161" cy="220154"/>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grpSp>
        <p:nvGrpSpPr>
          <p:cNvPr id="35" name="Group 288"/>
          <p:cNvGrpSpPr/>
          <p:nvPr/>
        </p:nvGrpSpPr>
        <p:grpSpPr>
          <a:xfrm>
            <a:off x="3371776" y="2713047"/>
            <a:ext cx="141560" cy="322253"/>
            <a:chOff x="1659682" y="2276872"/>
            <a:chExt cx="231161" cy="436178"/>
          </a:xfrm>
          <a:solidFill>
            <a:schemeClr val="tx1"/>
          </a:solidFill>
        </p:grpSpPr>
        <p:sp>
          <p:nvSpPr>
            <p:cNvPr id="292" name="Oval 291"/>
            <p:cNvSpPr/>
            <p:nvPr/>
          </p:nvSpPr>
          <p:spPr bwMode="auto">
            <a:xfrm>
              <a:off x="1710483" y="2605038"/>
              <a:ext cx="113412" cy="108012"/>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3" name="Straight Arrow Connector 292"/>
            <p:cNvCxnSpPr>
              <a:stCxn id="292" idx="0"/>
              <a:endCxn id="294" idx="4"/>
            </p:cNvCxnSpPr>
            <p:nvPr/>
          </p:nvCxnSpPr>
          <p:spPr bwMode="auto">
            <a:xfrm flipV="1">
              <a:off x="1767189" y="2497026"/>
              <a:ext cx="8074" cy="108012"/>
            </a:xfrm>
            <a:prstGeom prst="straightConnector1">
              <a:avLst/>
            </a:prstGeom>
            <a:grpFill/>
            <a:ln w="25400" cap="flat" cmpd="sng" algn="ctr">
              <a:solidFill>
                <a:schemeClr val="tx1"/>
              </a:solidFill>
              <a:prstDash val="solid"/>
              <a:round/>
              <a:headEnd type="none" w="med" len="med"/>
              <a:tailEnd type="triangle"/>
            </a:ln>
            <a:effectLst/>
          </p:spPr>
        </p:cxnSp>
        <p:sp>
          <p:nvSpPr>
            <p:cNvPr id="294" name="Oval 293"/>
            <p:cNvSpPr/>
            <p:nvPr/>
          </p:nvSpPr>
          <p:spPr bwMode="auto">
            <a:xfrm>
              <a:off x="1659682" y="2276872"/>
              <a:ext cx="231161" cy="220154"/>
            </a:xfrm>
            <a:prstGeom prst="ellipse">
              <a:avLst/>
            </a:pr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grpSp>
      <p:sp>
        <p:nvSpPr>
          <p:cNvPr id="296" name="Oval 295"/>
          <p:cNvSpPr/>
          <p:nvPr/>
        </p:nvSpPr>
        <p:spPr bwMode="auto">
          <a:xfrm>
            <a:off x="5996854" y="2935112"/>
            <a:ext cx="66337" cy="8748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7" name="Straight Arrow Connector 296"/>
          <p:cNvCxnSpPr>
            <a:stCxn id="296" idx="0"/>
            <a:endCxn id="298" idx="4"/>
          </p:cNvCxnSpPr>
          <p:nvPr/>
        </p:nvCxnSpPr>
        <p:spPr bwMode="auto">
          <a:xfrm flipV="1">
            <a:off x="6030023" y="2847624"/>
            <a:ext cx="0" cy="8748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298" name="Oval 297"/>
          <p:cNvSpPr/>
          <p:nvPr/>
        </p:nvSpPr>
        <p:spPr bwMode="auto">
          <a:xfrm>
            <a:off x="5996854" y="2760136"/>
            <a:ext cx="66337" cy="8748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299" name="Straight Arrow Connector 298"/>
          <p:cNvCxnSpPr>
            <a:stCxn id="298" idx="0"/>
            <a:endCxn id="300" idx="4"/>
          </p:cNvCxnSpPr>
          <p:nvPr/>
        </p:nvCxnSpPr>
        <p:spPr bwMode="auto">
          <a:xfrm flipV="1">
            <a:off x="6030023" y="2672648"/>
            <a:ext cx="0" cy="8748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300" name="Oval 299"/>
          <p:cNvSpPr/>
          <p:nvPr/>
        </p:nvSpPr>
        <p:spPr bwMode="auto">
          <a:xfrm>
            <a:off x="5996854" y="2585160"/>
            <a:ext cx="66337" cy="8748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1" name="Straight Arrow Connector 300"/>
          <p:cNvCxnSpPr>
            <a:stCxn id="300" idx="0"/>
            <a:endCxn id="302" idx="4"/>
          </p:cNvCxnSpPr>
          <p:nvPr/>
        </p:nvCxnSpPr>
        <p:spPr bwMode="auto">
          <a:xfrm flipV="1">
            <a:off x="6030023" y="2497671"/>
            <a:ext cx="4723" cy="8748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302" name="Oval 301"/>
          <p:cNvSpPr/>
          <p:nvPr/>
        </p:nvSpPr>
        <p:spPr bwMode="auto">
          <a:xfrm>
            <a:off x="5967140" y="2319350"/>
            <a:ext cx="135210" cy="178321"/>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304" name="Oval 303"/>
          <p:cNvSpPr/>
          <p:nvPr/>
        </p:nvSpPr>
        <p:spPr bwMode="auto">
          <a:xfrm>
            <a:off x="7644295" y="2803342"/>
            <a:ext cx="72567" cy="8590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5" name="Straight Arrow Connector 304"/>
          <p:cNvCxnSpPr>
            <a:stCxn id="304" idx="0"/>
            <a:endCxn id="306" idx="4"/>
          </p:cNvCxnSpPr>
          <p:nvPr/>
        </p:nvCxnSpPr>
        <p:spPr bwMode="auto">
          <a:xfrm flipV="1">
            <a:off x="7680579" y="2717434"/>
            <a:ext cx="0" cy="8590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306" name="Oval 305"/>
          <p:cNvSpPr/>
          <p:nvPr/>
        </p:nvSpPr>
        <p:spPr bwMode="auto">
          <a:xfrm>
            <a:off x="7644295" y="2631526"/>
            <a:ext cx="72567" cy="8590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7" name="Straight Arrow Connector 306"/>
          <p:cNvCxnSpPr>
            <a:stCxn id="306" idx="0"/>
            <a:endCxn id="308" idx="4"/>
          </p:cNvCxnSpPr>
          <p:nvPr/>
        </p:nvCxnSpPr>
        <p:spPr bwMode="auto">
          <a:xfrm flipV="1">
            <a:off x="7680579" y="2545617"/>
            <a:ext cx="0" cy="8590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308" name="Oval 307"/>
          <p:cNvSpPr/>
          <p:nvPr/>
        </p:nvSpPr>
        <p:spPr bwMode="auto">
          <a:xfrm>
            <a:off x="7644295" y="2459709"/>
            <a:ext cx="72567" cy="8590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09" name="Straight Arrow Connector 308"/>
          <p:cNvCxnSpPr>
            <a:stCxn id="308" idx="0"/>
            <a:endCxn id="310" idx="4"/>
          </p:cNvCxnSpPr>
          <p:nvPr/>
        </p:nvCxnSpPr>
        <p:spPr bwMode="auto">
          <a:xfrm flipV="1">
            <a:off x="7680579" y="2373801"/>
            <a:ext cx="5166" cy="85908"/>
          </a:xfrm>
          <a:prstGeom prst="straightConnector1">
            <a:avLst/>
          </a:prstGeom>
          <a:solidFill>
            <a:schemeClr val="tx1"/>
          </a:solidFill>
          <a:ln w="25400" cap="flat" cmpd="sng" algn="ctr">
            <a:solidFill>
              <a:schemeClr val="tx1"/>
            </a:solidFill>
            <a:prstDash val="solid"/>
            <a:round/>
            <a:headEnd type="none" w="med" len="med"/>
            <a:tailEnd type="triangle"/>
          </a:ln>
          <a:effectLst/>
        </p:spPr>
      </p:cxnSp>
      <p:sp>
        <p:nvSpPr>
          <p:cNvPr id="310" name="Oval 309"/>
          <p:cNvSpPr/>
          <p:nvPr/>
        </p:nvSpPr>
        <p:spPr bwMode="auto">
          <a:xfrm>
            <a:off x="7611790" y="2198700"/>
            <a:ext cx="147910" cy="175101"/>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sp>
        <p:nvSpPr>
          <p:cNvPr id="311" name="Oval 310"/>
          <p:cNvSpPr/>
          <p:nvPr/>
        </p:nvSpPr>
        <p:spPr bwMode="auto">
          <a:xfrm>
            <a:off x="7644295" y="2962092"/>
            <a:ext cx="72567" cy="85908"/>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l-GR" sz="2000" b="0" i="0" u="sng" strike="noStrike" cap="none" normalizeH="0" baseline="0" dirty="0" smtClean="0">
              <a:ln>
                <a:noFill/>
              </a:ln>
              <a:solidFill>
                <a:srgbClr val="BA2A12"/>
              </a:solidFill>
              <a:effectLst/>
              <a:latin typeface="Verdana" pitchFamily="34" charset="0"/>
            </a:endParaRPr>
          </a:p>
        </p:txBody>
      </p:sp>
      <p:cxnSp>
        <p:nvCxnSpPr>
          <p:cNvPr id="312" name="Straight Arrow Connector 311"/>
          <p:cNvCxnSpPr>
            <a:stCxn id="311" idx="0"/>
            <a:endCxn id="304" idx="4"/>
          </p:cNvCxnSpPr>
          <p:nvPr/>
        </p:nvCxnSpPr>
        <p:spPr bwMode="auto">
          <a:xfrm flipV="1">
            <a:off x="7680579" y="2889250"/>
            <a:ext cx="0" cy="72842"/>
          </a:xfrm>
          <a:prstGeom prst="straightConnector1">
            <a:avLst/>
          </a:prstGeom>
          <a:solidFill>
            <a:schemeClr val="tx1"/>
          </a:solidFill>
          <a:ln w="25400" cap="flat" cmpd="sng" algn="ctr">
            <a:solidFill>
              <a:schemeClr val="tx1"/>
            </a:solidFill>
            <a:prstDash val="solid"/>
            <a:round/>
            <a:headEnd type="none" w="med" len="med"/>
            <a:tailEnd type="triangle"/>
          </a:ln>
          <a:effectLst/>
        </p:spPr>
      </p:cxnSp>
      <p:grpSp>
        <p:nvGrpSpPr>
          <p:cNvPr id="36" name="Group 154"/>
          <p:cNvGrpSpPr/>
          <p:nvPr/>
        </p:nvGrpSpPr>
        <p:grpSpPr>
          <a:xfrm>
            <a:off x="7329264" y="5063976"/>
            <a:ext cx="282443" cy="350650"/>
            <a:chOff x="1721024" y="4221088"/>
            <a:chExt cx="216024" cy="216024"/>
          </a:xfrm>
        </p:grpSpPr>
        <p:sp>
          <p:nvSpPr>
            <p:cNvPr id="156" name="L-Shape 155"/>
            <p:cNvSpPr/>
            <p:nvPr/>
          </p:nvSpPr>
          <p:spPr bwMode="auto">
            <a:xfrm>
              <a:off x="1721024" y="4221088"/>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2" name="L-Shape 161"/>
            <p:cNvSpPr/>
            <p:nvPr/>
          </p:nvSpPr>
          <p:spPr bwMode="auto">
            <a:xfrm>
              <a:off x="1793032" y="4293096"/>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3" name="L-Shape 162"/>
            <p:cNvSpPr/>
            <p:nvPr/>
          </p:nvSpPr>
          <p:spPr bwMode="auto">
            <a:xfrm>
              <a:off x="1865040" y="4365104"/>
              <a:ext cx="72008" cy="72008"/>
            </a:xfrm>
            <a:prstGeom prst="corner">
              <a:avLst>
                <a:gd name="adj1" fmla="val 0"/>
                <a:gd name="adj2" fmla="val 0"/>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37" name="Group 229"/>
          <p:cNvGrpSpPr/>
          <p:nvPr/>
        </p:nvGrpSpPr>
        <p:grpSpPr>
          <a:xfrm>
            <a:off x="3656856" y="4221088"/>
            <a:ext cx="3632823" cy="758265"/>
            <a:chOff x="3656856" y="4221088"/>
            <a:chExt cx="3632823" cy="758265"/>
          </a:xfrm>
        </p:grpSpPr>
        <p:cxnSp>
          <p:nvCxnSpPr>
            <p:cNvPr id="196" name="Straight Connector 195"/>
            <p:cNvCxnSpPr/>
            <p:nvPr/>
          </p:nvCxnSpPr>
          <p:spPr bwMode="auto">
            <a:xfrm>
              <a:off x="3656856" y="4221088"/>
              <a:ext cx="2097533" cy="1"/>
            </a:xfrm>
            <a:prstGeom prst="line">
              <a:avLst/>
            </a:prstGeom>
            <a:noFill/>
            <a:ln w="25400" cap="flat" cmpd="sng" algn="ctr">
              <a:solidFill>
                <a:srgbClr val="FF0000"/>
              </a:solidFill>
              <a:prstDash val="dash"/>
              <a:round/>
              <a:headEnd type="none" w="med" len="med"/>
              <a:tailEnd type="none" w="med" len="med"/>
            </a:ln>
            <a:effectLst/>
          </p:spPr>
        </p:cxnSp>
        <p:cxnSp>
          <p:nvCxnSpPr>
            <p:cNvPr id="197" name="Straight Connector 196"/>
            <p:cNvCxnSpPr/>
            <p:nvPr/>
          </p:nvCxnSpPr>
          <p:spPr bwMode="auto">
            <a:xfrm>
              <a:off x="5313040" y="4977172"/>
              <a:ext cx="1976639" cy="2181"/>
            </a:xfrm>
            <a:prstGeom prst="line">
              <a:avLst/>
            </a:prstGeom>
            <a:noFill/>
            <a:ln w="25400" cap="flat" cmpd="sng" algn="ctr">
              <a:solidFill>
                <a:srgbClr val="FF0000"/>
              </a:solidFill>
              <a:prstDash val="dash"/>
              <a:round/>
              <a:headEnd type="none" w="med" len="med"/>
              <a:tailEnd type="none" w="med" len="med"/>
            </a:ln>
            <a:effectLst/>
          </p:spPr>
        </p:cxnSp>
      </p:grpSp>
      <p:sp>
        <p:nvSpPr>
          <p:cNvPr id="3" name="TextBox 2"/>
          <p:cNvSpPr txBox="1"/>
          <p:nvPr/>
        </p:nvSpPr>
        <p:spPr>
          <a:xfrm>
            <a:off x="5283871" y="1156682"/>
            <a:ext cx="1413343" cy="400110"/>
          </a:xfrm>
          <a:prstGeom prst="rect">
            <a:avLst/>
          </a:prstGeom>
          <a:noFill/>
        </p:spPr>
        <p:txBody>
          <a:bodyPr wrap="none" rtlCol="0">
            <a:spAutoFit/>
          </a:bodyPr>
          <a:lstStyle/>
          <a:p>
            <a:r>
              <a:rPr lang="en-US" b="1" dirty="0" smtClean="0"/>
              <a:t>Right(</a:t>
            </a:r>
            <a:r>
              <a:rPr lang="en-US" b="1" i="1" dirty="0" smtClean="0"/>
              <a:t>u</a:t>
            </a:r>
            <a:r>
              <a:rPr lang="en-US" b="1" dirty="0" smtClean="0"/>
              <a:t>)</a:t>
            </a:r>
            <a:endParaRPr lang="en-US" b="1" dirty="0"/>
          </a:p>
        </p:txBody>
      </p:sp>
      <p:cxnSp>
        <p:nvCxnSpPr>
          <p:cNvPr id="219" name="Straight Connector 218"/>
          <p:cNvCxnSpPr/>
          <p:nvPr/>
        </p:nvCxnSpPr>
        <p:spPr bwMode="auto">
          <a:xfrm flipV="1">
            <a:off x="3162302" y="3933056"/>
            <a:ext cx="680988" cy="3944"/>
          </a:xfrm>
          <a:prstGeom prst="line">
            <a:avLst/>
          </a:prstGeom>
          <a:noFill/>
          <a:ln w="25400" cap="flat" cmpd="sng" algn="ctr">
            <a:solidFill>
              <a:srgbClr val="FF0000"/>
            </a:solidFill>
            <a:prstDash val="dash"/>
            <a:round/>
            <a:headEnd type="none" w="med" len="med"/>
            <a:tailEnd type="none" w="med" len="med"/>
          </a:ln>
          <a:effectLst/>
        </p:spPr>
      </p:cxnSp>
      <p:grpSp>
        <p:nvGrpSpPr>
          <p:cNvPr id="46" name="Group 236"/>
          <p:cNvGrpSpPr/>
          <p:nvPr/>
        </p:nvGrpSpPr>
        <p:grpSpPr>
          <a:xfrm>
            <a:off x="4136441" y="4236057"/>
            <a:ext cx="2481753" cy="1052537"/>
            <a:chOff x="4136441" y="4236057"/>
            <a:chExt cx="2481753" cy="1052537"/>
          </a:xfrm>
        </p:grpSpPr>
        <p:grpSp>
          <p:nvGrpSpPr>
            <p:cNvPr id="47" name="Group 230"/>
            <p:cNvGrpSpPr/>
            <p:nvPr/>
          </p:nvGrpSpPr>
          <p:grpSpPr>
            <a:xfrm>
              <a:off x="6435141" y="5070025"/>
              <a:ext cx="183053" cy="218569"/>
              <a:chOff x="7434208" y="5184325"/>
              <a:chExt cx="183053" cy="218569"/>
            </a:xfrm>
          </p:grpSpPr>
          <p:sp>
            <p:nvSpPr>
              <p:cNvPr id="220" name="L-Shape 219"/>
              <p:cNvSpPr/>
              <p:nvPr/>
            </p:nvSpPr>
            <p:spPr bwMode="auto">
              <a:xfrm>
                <a:off x="7434208" y="5184325"/>
                <a:ext cx="94148" cy="116883"/>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21" name="L-Shape 220"/>
              <p:cNvSpPr/>
              <p:nvPr/>
            </p:nvSpPr>
            <p:spPr bwMode="auto">
              <a:xfrm>
                <a:off x="7523113" y="5286011"/>
                <a:ext cx="94148" cy="116883"/>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48" name="Group 222"/>
            <p:cNvGrpSpPr/>
            <p:nvPr/>
          </p:nvGrpSpPr>
          <p:grpSpPr>
            <a:xfrm>
              <a:off x="4136441" y="4236057"/>
              <a:ext cx="178820" cy="231268"/>
              <a:chOff x="7434208" y="5184325"/>
              <a:chExt cx="178820" cy="231268"/>
            </a:xfrm>
          </p:grpSpPr>
          <p:sp>
            <p:nvSpPr>
              <p:cNvPr id="234" name="L-Shape 233"/>
              <p:cNvSpPr/>
              <p:nvPr/>
            </p:nvSpPr>
            <p:spPr bwMode="auto">
              <a:xfrm>
                <a:off x="7434208" y="5184325"/>
                <a:ext cx="94148" cy="116883"/>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35" name="L-Shape 234"/>
              <p:cNvSpPr/>
              <p:nvPr/>
            </p:nvSpPr>
            <p:spPr bwMode="auto">
              <a:xfrm>
                <a:off x="7518880" y="5298710"/>
                <a:ext cx="94148" cy="116883"/>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236" name="L-Shape 235"/>
            <p:cNvSpPr/>
            <p:nvPr/>
          </p:nvSpPr>
          <p:spPr bwMode="auto">
            <a:xfrm>
              <a:off x="6346550" y="5013176"/>
              <a:ext cx="113516" cy="49891"/>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178" name="TextBox 177"/>
          <p:cNvSpPr txBox="1"/>
          <p:nvPr/>
        </p:nvSpPr>
        <p:spPr>
          <a:xfrm>
            <a:off x="2720752" y="1099344"/>
            <a:ext cx="367383" cy="400110"/>
          </a:xfrm>
          <a:prstGeom prst="rect">
            <a:avLst/>
          </a:prstGeom>
          <a:noFill/>
        </p:spPr>
        <p:txBody>
          <a:bodyPr wrap="none" rtlCol="0">
            <a:spAutoFit/>
          </a:bodyPr>
          <a:lstStyle/>
          <a:p>
            <a:r>
              <a:rPr lang="en-US" b="1" i="1" dirty="0" smtClean="0"/>
              <a:t>u</a:t>
            </a:r>
            <a:endParaRPr lang="en-US" b="1" i="1" dirty="0"/>
          </a:p>
        </p:txBody>
      </p:sp>
      <p:sp>
        <p:nvSpPr>
          <p:cNvPr id="180" name="Rectangle 179"/>
          <p:cNvSpPr/>
          <p:nvPr/>
        </p:nvSpPr>
        <p:spPr>
          <a:xfrm>
            <a:off x="7689304" y="980728"/>
            <a:ext cx="2198038" cy="1138773"/>
          </a:xfrm>
          <a:prstGeom prst="rect">
            <a:avLst/>
          </a:prstGeom>
        </p:spPr>
        <p:txBody>
          <a:bodyPr wrap="none">
            <a:spAutoFit/>
          </a:bodyPr>
          <a:lstStyle/>
          <a:p>
            <a:r>
              <a:rPr lang="en-US" dirty="0" smtClean="0"/>
              <a:t>Find </a:t>
            </a:r>
            <a:r>
              <a:rPr lang="en-US" b="1" dirty="0" smtClean="0"/>
              <a:t>next</a:t>
            </a:r>
            <a:r>
              <a:rPr lang="en-US" dirty="0" smtClean="0"/>
              <a:t> point</a:t>
            </a:r>
          </a:p>
          <a:p>
            <a:r>
              <a:rPr lang="en-US" dirty="0" smtClean="0"/>
              <a:t>to be reported</a:t>
            </a:r>
          </a:p>
          <a:p>
            <a:r>
              <a:rPr lang="en-US" dirty="0" smtClean="0"/>
              <a:t>in </a:t>
            </a:r>
            <a:r>
              <a:rPr lang="en-US" b="1" dirty="0" smtClean="0">
                <a:solidFill>
                  <a:srgbClr val="BA2A12"/>
                </a:solidFill>
              </a:rPr>
              <a:t>O(1)</a:t>
            </a:r>
            <a:r>
              <a:rPr lang="en-US" dirty="0" smtClean="0"/>
              <a:t> time</a:t>
            </a:r>
            <a:endParaRPr lang="en-US" dirty="0"/>
          </a:p>
        </p:txBody>
      </p:sp>
      <p:cxnSp>
        <p:nvCxnSpPr>
          <p:cNvPr id="164" name="Straight Connector 163"/>
          <p:cNvCxnSpPr/>
          <p:nvPr/>
        </p:nvCxnSpPr>
        <p:spPr bwMode="auto">
          <a:xfrm>
            <a:off x="842224" y="5265204"/>
            <a:ext cx="8143224" cy="0"/>
          </a:xfrm>
          <a:prstGeom prst="line">
            <a:avLst/>
          </a:prstGeom>
          <a:noFill/>
          <a:ln w="25400" cap="flat" cmpd="sng" algn="ctr">
            <a:solidFill>
              <a:srgbClr val="FF0000"/>
            </a:solidFill>
            <a:prstDash val="dash"/>
            <a:round/>
            <a:headEnd type="none" w="med" len="med"/>
            <a:tailEnd type="none" w="med" len="med"/>
          </a:ln>
          <a:effectLst/>
        </p:spPr>
      </p:cxnSp>
      <p:sp>
        <p:nvSpPr>
          <p:cNvPr id="165" name="TextBox 164"/>
          <p:cNvSpPr txBox="1"/>
          <p:nvPr/>
        </p:nvSpPr>
        <p:spPr>
          <a:xfrm>
            <a:off x="488504" y="5070666"/>
            <a:ext cx="317716" cy="338554"/>
          </a:xfrm>
          <a:prstGeom prst="rect">
            <a:avLst/>
          </a:prstGeom>
          <a:noFill/>
        </p:spPr>
        <p:txBody>
          <a:bodyPr wrap="none" rtlCol="0">
            <a:spAutoFit/>
          </a:bodyPr>
          <a:lstStyle/>
          <a:p>
            <a:r>
              <a:rPr lang="da-DK" sz="1600" b="1" i="1" dirty="0" smtClean="0">
                <a:solidFill>
                  <a:srgbClr val="FF0000"/>
                </a:solidFill>
              </a:rPr>
              <a:t>y</a:t>
            </a:r>
            <a:endParaRPr lang="en-US" sz="1600" b="1" i="1" baseline="-25000" dirty="0">
              <a:solidFill>
                <a:srgbClr val="FF0000"/>
              </a:solidFill>
            </a:endParaRPr>
          </a:p>
        </p:txBody>
      </p:sp>
      <p:sp>
        <p:nvSpPr>
          <p:cNvPr id="167" name="L-Shape 166"/>
          <p:cNvSpPr/>
          <p:nvPr/>
        </p:nvSpPr>
        <p:spPr bwMode="auto">
          <a:xfrm>
            <a:off x="7437276" y="5255489"/>
            <a:ext cx="72008" cy="45719"/>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68" name="L-Shape 167"/>
          <p:cNvSpPr/>
          <p:nvPr/>
        </p:nvSpPr>
        <p:spPr bwMode="auto">
          <a:xfrm>
            <a:off x="7515646" y="5301208"/>
            <a:ext cx="94148" cy="116883"/>
          </a:xfrm>
          <a:prstGeom prst="corner">
            <a:avLst>
              <a:gd name="adj1" fmla="val 0"/>
              <a:gd name="adj2" fmla="val 0"/>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pPr>
            <a:endParaRPr kumimoji="0" lang="en-US" sz="20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 xmlns:p14="http://schemas.microsoft.com/office/powerpoint/2010/main" val="22146128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9"/>
                                        </p:tgtEl>
                                        <p:attrNameLst>
                                          <p:attrName>fillcolor</p:attrName>
                                        </p:attrNameLst>
                                      </p:cBhvr>
                                      <p:to>
                                        <a:srgbClr val="BA2A12"/>
                                      </p:to>
                                    </p:animClr>
                                    <p:set>
                                      <p:cBhvr>
                                        <p:cTn id="7" dur="500" fill="hold"/>
                                        <p:tgtEl>
                                          <p:spTgt spid="19"/>
                                        </p:tgtEl>
                                        <p:attrNameLst>
                                          <p:attrName>fill.type</p:attrName>
                                        </p:attrNameLst>
                                      </p:cBhvr>
                                      <p:to>
                                        <p:strVal val="solid"/>
                                      </p:to>
                                    </p:set>
                                    <p:set>
                                      <p:cBhvr>
                                        <p:cTn id="8" dur="500" fill="hold"/>
                                        <p:tgtEl>
                                          <p:spTgt spid="1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80"/>
                                        </p:tgtEl>
                                        <p:attrNameLst>
                                          <p:attrName>fillcolor</p:attrName>
                                        </p:attrNameLst>
                                      </p:cBhvr>
                                      <p:to>
                                        <a:srgbClr val="BA2A12"/>
                                      </p:to>
                                    </p:animClr>
                                    <p:set>
                                      <p:cBhvr>
                                        <p:cTn id="11" dur="500" fill="hold"/>
                                        <p:tgtEl>
                                          <p:spTgt spid="80"/>
                                        </p:tgtEl>
                                        <p:attrNameLst>
                                          <p:attrName>fill.type</p:attrName>
                                        </p:attrNameLst>
                                      </p:cBhvr>
                                      <p:to>
                                        <p:strVal val="solid"/>
                                      </p:to>
                                    </p:set>
                                    <p:set>
                                      <p:cBhvr>
                                        <p:cTn id="12" dur="500" fill="hold"/>
                                        <p:tgtEl>
                                          <p:spTgt spid="80"/>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500" fill="hold"/>
                                        <p:tgtEl>
                                          <p:spTgt spid="79"/>
                                        </p:tgtEl>
                                        <p:attrNameLst>
                                          <p:attrName>fillcolor</p:attrName>
                                        </p:attrNameLst>
                                      </p:cBhvr>
                                      <p:to>
                                        <a:srgbClr val="BA2A12"/>
                                      </p:to>
                                    </p:animClr>
                                    <p:set>
                                      <p:cBhvr>
                                        <p:cTn id="15" dur="500" fill="hold"/>
                                        <p:tgtEl>
                                          <p:spTgt spid="79"/>
                                        </p:tgtEl>
                                        <p:attrNameLst>
                                          <p:attrName>fill.type</p:attrName>
                                        </p:attrNameLst>
                                      </p:cBhvr>
                                      <p:to>
                                        <p:strVal val="solid"/>
                                      </p:to>
                                    </p:set>
                                    <p:set>
                                      <p:cBhvr>
                                        <p:cTn id="16" dur="500" fill="hold"/>
                                        <p:tgtEl>
                                          <p:spTgt spid="79"/>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500" fill="hold"/>
                                        <p:tgtEl>
                                          <p:spTgt spid="282"/>
                                        </p:tgtEl>
                                        <p:attrNameLst>
                                          <p:attrName>fillcolor</p:attrName>
                                        </p:attrNameLst>
                                      </p:cBhvr>
                                      <p:to>
                                        <a:srgbClr val="BA2A12"/>
                                      </p:to>
                                    </p:animClr>
                                    <p:set>
                                      <p:cBhvr>
                                        <p:cTn id="19" dur="500" fill="hold"/>
                                        <p:tgtEl>
                                          <p:spTgt spid="282"/>
                                        </p:tgtEl>
                                        <p:attrNameLst>
                                          <p:attrName>fill.type</p:attrName>
                                        </p:attrNameLst>
                                      </p:cBhvr>
                                      <p:to>
                                        <p:strVal val="solid"/>
                                      </p:to>
                                    </p:set>
                                    <p:set>
                                      <p:cBhvr>
                                        <p:cTn id="20" dur="500" fill="hold"/>
                                        <p:tgtEl>
                                          <p:spTgt spid="282"/>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500" fill="hold"/>
                                        <p:tgtEl>
                                          <p:spTgt spid="302"/>
                                        </p:tgtEl>
                                        <p:attrNameLst>
                                          <p:attrName>fillcolor</p:attrName>
                                        </p:attrNameLst>
                                      </p:cBhvr>
                                      <p:to>
                                        <a:srgbClr val="BA2A12"/>
                                      </p:to>
                                    </p:animClr>
                                    <p:set>
                                      <p:cBhvr>
                                        <p:cTn id="23" dur="500" fill="hold"/>
                                        <p:tgtEl>
                                          <p:spTgt spid="302"/>
                                        </p:tgtEl>
                                        <p:attrNameLst>
                                          <p:attrName>fill.type</p:attrName>
                                        </p:attrNameLst>
                                      </p:cBhvr>
                                      <p:to>
                                        <p:strVal val="solid"/>
                                      </p:to>
                                    </p:set>
                                    <p:set>
                                      <p:cBhvr>
                                        <p:cTn id="24" dur="500" fill="hold"/>
                                        <p:tgtEl>
                                          <p:spTgt spid="302"/>
                                        </p:tgtEl>
                                        <p:attrNameLst>
                                          <p:attrName>fill.on</p:attrName>
                                        </p:attrNameLst>
                                      </p:cBhvr>
                                      <p:to>
                                        <p:strVal val="true"/>
                                      </p:to>
                                    </p:set>
                                  </p:childTnLst>
                                </p:cTn>
                              </p:par>
                              <p:par>
                                <p:cTn id="25" presetID="1" presetClass="entr" presetSubtype="0" fill="hold" grpId="0" nodeType="withEffect">
                                  <p:stCondLst>
                                    <p:cond delay="0"/>
                                  </p:stCondLst>
                                  <p:childTnLst>
                                    <p:set>
                                      <p:cBhvr>
                                        <p:cTn id="26" dur="1" fill="hold">
                                          <p:stCondLst>
                                            <p:cond delay="0"/>
                                          </p:stCondLst>
                                        </p:cTn>
                                        <p:tgtEl>
                                          <p:spTgt spid="218"/>
                                        </p:tgtEl>
                                        <p:attrNameLst>
                                          <p:attrName>style.visibility</p:attrName>
                                        </p:attrNameLst>
                                      </p:cBhvr>
                                      <p:to>
                                        <p:strVal val="visible"/>
                                      </p:to>
                                    </p:set>
                                  </p:childTnLst>
                                </p:cTn>
                              </p:par>
                              <p:par>
                                <p:cTn id="27" presetID="1" presetClass="emph" presetSubtype="2" fill="hold" nodeType="withEffect">
                                  <p:stCondLst>
                                    <p:cond delay="0"/>
                                  </p:stCondLst>
                                  <p:childTnLst>
                                    <p:animClr clrSpc="rgb" dir="cw">
                                      <p:cBhvr>
                                        <p:cTn id="28" dur="500" fill="hold"/>
                                        <p:tgtEl>
                                          <p:spTgt spid="310"/>
                                        </p:tgtEl>
                                        <p:attrNameLst>
                                          <p:attrName>fillcolor</p:attrName>
                                        </p:attrNameLst>
                                      </p:cBhvr>
                                      <p:to>
                                        <a:srgbClr val="BA2A12"/>
                                      </p:to>
                                    </p:animClr>
                                    <p:set>
                                      <p:cBhvr>
                                        <p:cTn id="29" dur="500" fill="hold"/>
                                        <p:tgtEl>
                                          <p:spTgt spid="310"/>
                                        </p:tgtEl>
                                        <p:attrNameLst>
                                          <p:attrName>fill.type</p:attrName>
                                        </p:attrNameLst>
                                      </p:cBhvr>
                                      <p:to>
                                        <p:strVal val="solid"/>
                                      </p:to>
                                    </p:set>
                                    <p:set>
                                      <p:cBhvr>
                                        <p:cTn id="30" dur="500" fill="hold"/>
                                        <p:tgtEl>
                                          <p:spTgt spid="310"/>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78"/>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98"/>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2"/>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97"/>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81"/>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95"/>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96"/>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6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1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0"/>
      <p:bldP spid="16" grpId="0" animBg="1"/>
      <p:bldP spid="20" grpId="0" animBg="1"/>
      <p:bldP spid="31" grpId="0" animBg="1"/>
      <p:bldP spid="32" grpId="0" animBg="1"/>
      <p:bldP spid="78" grpId="0" animBg="1"/>
      <p:bldP spid="81" grpId="0" animBg="1"/>
      <p:bldP spid="14" grpId="0" animBg="1"/>
      <p:bldP spid="95" grpId="0" animBg="1"/>
      <p:bldP spid="96" grpId="0" animBg="1"/>
      <p:bldP spid="98" grpId="0" animBg="1"/>
      <p:bldP spid="18" grpId="0" animBg="1"/>
      <p:bldP spid="97" grpId="0" animBg="1"/>
      <p:bldP spid="165" grpId="0"/>
      <p:bldP spid="167" grpId="0" animBg="1"/>
      <p:bldP spid="168" grpId="0" animBg="1"/>
    </p:bldLst>
  </p:timing>
</p:sld>
</file>

<file path=ppt/theme/theme1.xml><?xml version="1.0" encoding="utf-8"?>
<a:theme xmlns:a="http://schemas.openxmlformats.org/drawingml/2006/main" name="au">
  <a:themeElements>
    <a:clrScheme name="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u">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defRPr kumimoji="0" lang="da-DK"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BA2A12"/>
          </a:buClr>
          <a:buSzTx/>
          <a:buFont typeface="Wingdings" pitchFamily="2" charset="2"/>
          <a:buNone/>
          <a:tabLst/>
          <a:defRPr kumimoji="0" lang="da-DK"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19269</TotalTime>
  <Words>849</Words>
  <Application>Microsoft Office PowerPoint</Application>
  <PresentationFormat>A4 Paper (210x297 mm)</PresentationFormat>
  <Paragraphs>264</Paragraphs>
  <Slides>23</Slides>
  <Notes>8</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vt:lpstr>
      <vt:lpstr>Dynamic Planar  Range Maxima Queries  (presented at ICALP 2011)      Gerth Stølting Brodal Aarhus University    Kostas Tsakalidis</vt:lpstr>
      <vt:lpstr>Orthogonal Range Queries</vt:lpstr>
      <vt:lpstr>Priority Search Tree [McCreight’75] </vt:lpstr>
      <vt:lpstr>3-Sided Reporting Queries</vt:lpstr>
      <vt:lpstr>Orthogonal Range MAXIMA Reporting alias “Generalized Planar SKYLINE Operator”</vt:lpstr>
      <vt:lpstr>Dynamic Range Maxima Reporting</vt:lpstr>
      <vt:lpstr> Overmars, van Leeuwen [JCSS ’81]</vt:lpstr>
      <vt:lpstr>Our Structure - Tournament Tree</vt:lpstr>
      <vt:lpstr>Tournament Tree</vt:lpstr>
      <vt:lpstr>Computation of MAX(Right(u))</vt:lpstr>
      <vt:lpstr>Update Operation</vt:lpstr>
      <vt:lpstr>Priority Queues with Attrition [Sundar, IPL ‘89]</vt:lpstr>
      <vt:lpstr>Priority Queues with Attrition [Sundar, IPL ‘89]</vt:lpstr>
      <vt:lpstr>Slide 14</vt:lpstr>
      <vt:lpstr>Slide 15</vt:lpstr>
      <vt:lpstr>     Dominance Range Maxima Queries</vt:lpstr>
      <vt:lpstr>     Contour Range Maxima Queries</vt:lpstr>
      <vt:lpstr>3-Sided Range Maxima Queries</vt:lpstr>
      <vt:lpstr>4-Sided Range MAXIMA Reporting  and Rectangular Visibility Queries</vt:lpstr>
      <vt:lpstr>      4-sided Range Maxima Queries</vt:lpstr>
      <vt:lpstr>     RAM – O(log n/loglog n + t)</vt:lpstr>
      <vt:lpstr>Thank You     Gerth Stølting Brodal Aarhus University</vt:lpstr>
      <vt:lpstr>Slide 23</vt:lpstr>
    </vt:vector>
  </TitlesOfParts>
  <Company>Daimi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Lars Michael Kristensen</dc:creator>
  <cp:lastModifiedBy>Gerth Stølting Brodal</cp:lastModifiedBy>
  <cp:revision>2312</cp:revision>
  <dcterms:created xsi:type="dcterms:W3CDTF">2006-01-26T18:25:33Z</dcterms:created>
  <dcterms:modified xsi:type="dcterms:W3CDTF">2011-11-22T18:25:03Z</dcterms:modified>
</cp:coreProperties>
</file>