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7" r:id="rId7"/>
    <p:sldId id="260" r:id="rId8"/>
    <p:sldId id="261" r:id="rId9"/>
    <p:sldId id="262" r:id="rId10"/>
    <p:sldId id="265" r:id="rId11"/>
    <p:sldId id="263" r:id="rId12"/>
    <p:sldId id="266" r:id="rId13"/>
    <p:sldId id="264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FF"/>
    <a:srgbClr val="008000"/>
    <a:srgbClr val="666666"/>
    <a:srgbClr val="FF6464"/>
    <a:srgbClr val="3232FF"/>
    <a:srgbClr val="0000FF"/>
    <a:srgbClr val="66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05AB6-73B6-46CA-9C75-29A78BA558FB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7D4B6-174C-4832-B8DE-CF34FDE91EA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297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All images by SVG, </a:t>
            </a:r>
            <a:r>
              <a:rPr lang="da-DK" dirty="0" err="1" smtClean="0"/>
              <a:t>initially</a:t>
            </a:r>
            <a:r>
              <a:rPr lang="da-DK" dirty="0" smtClean="0"/>
              <a:t> not </a:t>
            </a:r>
            <a:r>
              <a:rPr lang="da-DK" dirty="0" err="1" smtClean="0"/>
              <a:t>supported</a:t>
            </a:r>
            <a:r>
              <a:rPr lang="da-DK" dirty="0" smtClean="0"/>
              <a:t> by Internet Explorer (</a:t>
            </a:r>
            <a:r>
              <a:rPr lang="da-DK" dirty="0" err="1" smtClean="0"/>
              <a:t>designed</a:t>
            </a:r>
            <a:r>
              <a:rPr lang="da-DK" dirty="0" smtClean="0"/>
              <a:t> </a:t>
            </a:r>
            <a:r>
              <a:rPr lang="da-DK" baseline="0" dirty="0" smtClean="0"/>
              <a:t>with </a:t>
            </a:r>
            <a:r>
              <a:rPr lang="da-DK" baseline="0" dirty="0" err="1" smtClean="0"/>
              <a:t>Firefox</a:t>
            </a:r>
            <a:r>
              <a:rPr lang="da-DK" baseline="0" dirty="0" smtClean="0"/>
              <a:t>)</a:t>
            </a:r>
          </a:p>
          <a:p>
            <a:r>
              <a:rPr lang="da-DK" baseline="0" dirty="0" smtClean="0"/>
              <a:t>2012: </a:t>
            </a:r>
            <a:r>
              <a:rPr lang="da-DK" baseline="0" dirty="0" err="1" smtClean="0"/>
              <a:t>Updated</a:t>
            </a:r>
            <a:r>
              <a:rPr lang="da-DK" baseline="0" dirty="0" smtClean="0"/>
              <a:t> html from ”</a:t>
            </a:r>
            <a:r>
              <a:rPr lang="da-DK" baseline="0" dirty="0" err="1" smtClean="0"/>
              <a:t>Embed</a:t>
            </a:r>
            <a:r>
              <a:rPr lang="da-DK" baseline="0" dirty="0" smtClean="0"/>
              <a:t>” to ”Object” tags, and </a:t>
            </a:r>
            <a:r>
              <a:rPr lang="da-DK" baseline="0" dirty="0" err="1" smtClean="0"/>
              <a:t>now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also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works</a:t>
            </a:r>
            <a:r>
              <a:rPr lang="da-DK" baseline="0" dirty="0" smtClean="0"/>
              <a:t> with Internet Explorer 9.0</a:t>
            </a:r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7D4B6-174C-4832-B8DE-CF34FDE91EAF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477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text_other_side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only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dermine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size</a:t>
            </a:r>
            <a:r>
              <a:rPr lang="da-DK" baseline="0" dirty="0" smtClean="0"/>
              <a:t> of the </a:t>
            </a:r>
            <a:r>
              <a:rPr lang="da-DK" baseline="0" dirty="0" err="1" smtClean="0"/>
              <a:t>grid</a:t>
            </a:r>
            <a:endParaRPr lang="da-DK" baseline="0" dirty="0" smtClean="0"/>
          </a:p>
          <a:p>
            <a:r>
              <a:rPr lang="da-DK" baseline="0" dirty="0" err="1" smtClean="0"/>
              <a:t>backside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used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figure</a:t>
            </a:r>
            <a:r>
              <a:rPr lang="da-DK" baseline="0" dirty="0" smtClean="0"/>
              <a:t> out </a:t>
            </a:r>
            <a:r>
              <a:rPr lang="da-DK" baseline="0" dirty="0" err="1" smtClean="0"/>
              <a:t>if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ears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should</a:t>
            </a:r>
            <a:r>
              <a:rPr lang="da-DK" baseline="0" dirty="0" smtClean="0"/>
              <a:t> flip </a:t>
            </a:r>
            <a:r>
              <a:rPr lang="da-DK" baseline="0" dirty="0" err="1" smtClean="0"/>
              <a:t>color</a:t>
            </a:r>
            <a:endParaRPr lang="da-DK" baseline="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7D4B6-174C-4832-B8DE-CF34FDE91EAF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984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folded</a:t>
            </a:r>
            <a:r>
              <a:rPr lang="da-DK" dirty="0" smtClean="0"/>
              <a:t>,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two</a:t>
            </a:r>
            <a:r>
              <a:rPr lang="da-DK" baseline="0" dirty="0" smtClean="0"/>
              <a:t> crosses </a:t>
            </a:r>
            <a:r>
              <a:rPr lang="da-DK" baseline="0" dirty="0" err="1" smtClean="0"/>
              <a:t>inside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ontop</a:t>
            </a:r>
            <a:r>
              <a:rPr lang="da-DK" baseline="0" dirty="0" smtClean="0"/>
              <a:t> of </a:t>
            </a:r>
            <a:r>
              <a:rPr lang="da-DK" baseline="0" dirty="0" err="1" smtClean="0"/>
              <a:t>each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other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circle</a:t>
            </a:r>
            <a:r>
              <a:rPr lang="da-DK" baseline="0" dirty="0" smtClean="0"/>
              <a:t> with </a:t>
            </a:r>
            <a:r>
              <a:rPr lang="da-DK" baseline="0" dirty="0" err="1" smtClean="0"/>
              <a:t>cross</a:t>
            </a:r>
            <a:r>
              <a:rPr lang="da-DK" baseline="0" dirty="0" smtClean="0"/>
              <a:t> not visible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7D4B6-174C-4832-B8DE-CF34FDE91EAF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26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41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247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026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005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786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834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604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17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424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86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95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A0ED-DD48-40D0-89A8-939A98B48A1D}" type="datetimeFigureOut">
              <a:rPr lang="da-DK" smtClean="0"/>
              <a:t>25-11-2012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59DF8-787C-4DA8-9641-41D8B28A64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94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60" y="0"/>
            <a:ext cx="95849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4" name="Rectangle 3"/>
          <p:cNvSpPr/>
          <p:nvPr/>
        </p:nvSpPr>
        <p:spPr>
          <a:xfrm>
            <a:off x="3635896" y="2062136"/>
            <a:ext cx="194421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2" t="4089" r="24700"/>
          <a:stretch/>
        </p:blipFill>
        <p:spPr bwMode="auto">
          <a:xfrm>
            <a:off x="2682910" y="-11860"/>
            <a:ext cx="4740995" cy="5590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0656" y="5565338"/>
            <a:ext cx="81855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chemeClr val="bg1"/>
                </a:solidFill>
              </a:rPr>
              <a:t>Gerth </a:t>
            </a:r>
            <a:r>
              <a:rPr lang="da-DK" sz="3200" b="1" dirty="0" err="1" smtClean="0">
                <a:solidFill>
                  <a:schemeClr val="bg1"/>
                </a:solidFill>
              </a:rPr>
              <a:t>Stølting</a:t>
            </a:r>
            <a:r>
              <a:rPr lang="da-DK" sz="3200" b="1" dirty="0" smtClean="0">
                <a:solidFill>
                  <a:schemeClr val="bg1"/>
                </a:solidFill>
              </a:rPr>
              <a:t> Brodal</a:t>
            </a:r>
          </a:p>
          <a:p>
            <a:pPr algn="ctr">
              <a:spcAft>
                <a:spcPts val="1200"/>
              </a:spcAft>
            </a:pPr>
            <a:r>
              <a:rPr lang="da-DK" dirty="0" smtClean="0">
                <a:solidFill>
                  <a:schemeClr val="bg1"/>
                </a:solidFill>
              </a:rPr>
              <a:t>Aarhus Universitet</a:t>
            </a:r>
          </a:p>
          <a:p>
            <a:pPr algn="ctr"/>
            <a:r>
              <a:rPr lang="da-DK" dirty="0" smtClean="0">
                <a:solidFill>
                  <a:schemeClr val="bg1"/>
                </a:solidFill>
              </a:rPr>
              <a:t>www.cs.au.dk/~gerth/julehjerter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3" name="Picture 2" descr="http://osaa.dk//wp-uploads/Large_Log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0" y="-20821"/>
            <a:ext cx="960656" cy="653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16200000">
            <a:off x="-2602286" y="3612994"/>
            <a:ext cx="606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Tech Talk Tuesday</a:t>
            </a:r>
            <a:r>
              <a:rPr lang="da-DK" dirty="0" smtClean="0">
                <a:solidFill>
                  <a:schemeClr val="bg1"/>
                </a:solidFill>
              </a:rPr>
              <a:t>, Bryggervej </a:t>
            </a:r>
            <a:r>
              <a:rPr lang="da-DK" dirty="0">
                <a:solidFill>
                  <a:schemeClr val="bg1"/>
                </a:solidFill>
              </a:rPr>
              <a:t>30, </a:t>
            </a:r>
            <a:r>
              <a:rPr lang="da-DK" dirty="0" smtClean="0">
                <a:solidFill>
                  <a:schemeClr val="bg1"/>
                </a:solidFill>
              </a:rPr>
              <a:t>Aarhus, 4. december 2012</a:t>
            </a:r>
          </a:p>
        </p:txBody>
      </p:sp>
    </p:spTree>
    <p:extLst>
      <p:ext uri="{BB962C8B-B14F-4D97-AF65-F5344CB8AC3E}">
        <p14:creationId xmlns:p14="http://schemas.microsoft.com/office/powerpoint/2010/main" val="36342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788" y="4756811"/>
            <a:ext cx="9036424" cy="168231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" r="47126" b="67100"/>
          <a:stretch/>
        </p:blipFill>
        <p:spPr bwMode="auto">
          <a:xfrm>
            <a:off x="2555776" y="179347"/>
            <a:ext cx="4028964" cy="399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481135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$letter["A"] = 'l 50,-100 l 50,100 l -20,0 l -10,-20 l -40,0 l -10,20 z';</a:t>
            </a:r>
          </a:p>
          <a:p>
            <a:r>
              <a:rPr lang="en-US" sz="1600" dirty="0" smtClean="0">
                <a:solidFill>
                  <a:srgbClr val="6464FF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600" dirty="0" err="1" smtClean="0">
                <a:solidFill>
                  <a:srgbClr val="6464FF"/>
                </a:solidFill>
                <a:latin typeface="Courier New" pitchFamily="49" charset="0"/>
                <a:cs typeface="Courier New" pitchFamily="49" charset="0"/>
              </a:rPr>
              <a:t>LUcut</a:t>
            </a:r>
            <a:r>
              <a:rPr lang="en-US" sz="1600" dirty="0" smtClean="0">
                <a:solidFill>
                  <a:srgbClr val="6464FF"/>
                </a:solidFill>
                <a:latin typeface="Courier New" pitchFamily="49" charset="0"/>
                <a:cs typeface="Courier New" pitchFamily="49" charset="0"/>
              </a:rPr>
              <a:t>["A"] = 'm -10,-50 l 35,0 l 25,-50 l 0,-10 </a:t>
            </a:r>
          </a:p>
          <a:p>
            <a:r>
              <a:rPr lang="en-US" sz="1600" dirty="0">
                <a:solidFill>
                  <a:srgbClr val="6464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6464FF"/>
                </a:solidFill>
                <a:latin typeface="Courier New" pitchFamily="49" charset="0"/>
                <a:cs typeface="Courier New" pitchFamily="49" charset="0"/>
              </a:rPr>
              <a:t>               m 0,120 l 0,-30 l 20,0 l 10,20 l 20,0 l -25,-50 l 35,0';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6464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 smtClean="0">
                <a:solidFill>
                  <a:srgbClr val="FF6464"/>
                </a:solidFill>
                <a:latin typeface="Courier New" pitchFamily="49" charset="0"/>
                <a:cs typeface="Courier New" pitchFamily="49" charset="0"/>
              </a:rPr>
              <a:t>DRcut</a:t>
            </a:r>
            <a:r>
              <a:rPr lang="en-US" sz="1600" dirty="0" smtClean="0">
                <a:solidFill>
                  <a:srgbClr val="FF6464"/>
                </a:solidFill>
                <a:latin typeface="Courier New" pitchFamily="49" charset="0"/>
                <a:cs typeface="Courier New" pitchFamily="49" charset="0"/>
              </a:rPr>
              <a:t>["A"] = 'm 50,10 l 0,-30 l -20,0 l -10,20 l -20,0 l 25,-50 l -35,0</a:t>
            </a:r>
          </a:p>
          <a:p>
            <a:r>
              <a:rPr lang="en-US" sz="1600" dirty="0" smtClean="0">
                <a:solidFill>
                  <a:srgbClr val="FF6464"/>
                </a:solidFill>
                <a:latin typeface="Courier New" pitchFamily="49" charset="0"/>
                <a:cs typeface="Courier New" pitchFamily="49" charset="0"/>
              </a:rPr>
              <a:t>                m 120,0 l -35,0 l -25,-50 l 0,-10';</a:t>
            </a:r>
          </a:p>
          <a:p>
            <a:r>
              <a:rPr lang="en-US" sz="1600" dirty="0" smtClean="0">
                <a:solidFill>
                  <a:srgbClr val="66FF66"/>
                </a:solidFill>
                <a:latin typeface="Courier New" pitchFamily="49" charset="0"/>
                <a:cs typeface="Courier New" pitchFamily="49" charset="0"/>
              </a:rPr>
              <a:t>  $hole["A"] = 'm 40,-40 l 10,-20 l 10,20 z';</a:t>
            </a:r>
            <a:endParaRPr lang="da-DK" sz="1600" dirty="0">
              <a:solidFill>
                <a:srgbClr val="66FF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369844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(0,0)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17934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(100,-100)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0800000" flipV="1">
            <a:off x="2555777" y="6394775"/>
            <a:ext cx="375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err="1" smtClean="0">
                <a:solidFill>
                  <a:schemeClr val="bg1"/>
                </a:solidFill>
              </a:rPr>
              <a:t>definitions.php</a:t>
            </a:r>
            <a:endParaRPr lang="da-DK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0800000" flipV="1">
            <a:off x="2555775" y="4139787"/>
            <a:ext cx="40289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err="1" smtClean="0">
                <a:solidFill>
                  <a:schemeClr val="bg1"/>
                </a:solidFill>
              </a:rPr>
              <a:t>letters.php?debug</a:t>
            </a:r>
            <a:r>
              <a:rPr lang="da-DK" dirty="0" smtClean="0">
                <a:solidFill>
                  <a:schemeClr val="bg1"/>
                </a:solidFill>
              </a:rPr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232343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4968"/>
          </a:xfrm>
        </p:spPr>
        <p:txBody>
          <a:bodyPr/>
          <a:lstStyle/>
          <a:p>
            <a:r>
              <a:rPr lang="da-DK" dirty="0" err="1" smtClean="0">
                <a:solidFill>
                  <a:schemeClr val="bg1"/>
                </a:solidFill>
              </a:rPr>
              <a:t>preview.php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4716016" y="6289574"/>
            <a:ext cx="4194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text</a:t>
            </a:r>
            <a:r>
              <a:rPr lang="da-DK" sz="1400" dirty="0" smtClean="0">
                <a:solidFill>
                  <a:schemeClr val="bg1"/>
                </a:solidFill>
              </a:rPr>
              <a:t>=</a:t>
            </a:r>
            <a:r>
              <a:rPr lang="da-DK" sz="1400" dirty="0" err="1">
                <a:solidFill>
                  <a:schemeClr val="bg1"/>
                </a:solidFill>
              </a:rPr>
              <a:t>j</a:t>
            </a:r>
            <a:r>
              <a:rPr lang="da-DK" sz="1400" dirty="0" err="1" smtClean="0">
                <a:solidFill>
                  <a:schemeClr val="bg1"/>
                </a:solidFill>
              </a:rPr>
              <a:t>ul&amp;text_other_side</a:t>
            </a:r>
            <a:r>
              <a:rPr lang="da-DK" sz="1400" dirty="0" smtClean="0">
                <a:solidFill>
                  <a:schemeClr val="bg1"/>
                </a:solidFill>
              </a:rPr>
              <a:t>=god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38" b="12409"/>
          <a:stretch/>
        </p:blipFill>
        <p:spPr bwMode="auto">
          <a:xfrm>
            <a:off x="230978" y="1249574"/>
            <a:ext cx="4197006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 rot="10800000" flipV="1">
            <a:off x="230978" y="6289574"/>
            <a:ext cx="41970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bg1"/>
                </a:solidFill>
              </a:rPr>
              <a:t>backside</a:t>
            </a:r>
            <a:r>
              <a:rPr lang="da-DK" sz="1400" dirty="0" smtClean="0">
                <a:solidFill>
                  <a:schemeClr val="bg1"/>
                </a:solidFill>
              </a:rPr>
              <a:t>=1&amp;text=</a:t>
            </a:r>
            <a:r>
              <a:rPr lang="da-DK" sz="1400" dirty="0" err="1" smtClean="0">
                <a:solidFill>
                  <a:schemeClr val="bg1"/>
                </a:solidFill>
              </a:rPr>
              <a:t>god&amp;text_other_side</a:t>
            </a:r>
            <a:r>
              <a:rPr lang="da-DK" sz="1400" dirty="0" smtClean="0">
                <a:solidFill>
                  <a:schemeClr val="bg1"/>
                </a:solidFill>
              </a:rPr>
              <a:t>=</a:t>
            </a:r>
            <a:r>
              <a:rPr lang="da-DK" sz="1400" dirty="0" err="1">
                <a:solidFill>
                  <a:schemeClr val="bg1"/>
                </a:solidFill>
              </a:rPr>
              <a:t>j</a:t>
            </a:r>
            <a:r>
              <a:rPr lang="da-DK" sz="1400" dirty="0" err="1" smtClean="0">
                <a:solidFill>
                  <a:schemeClr val="bg1"/>
                </a:solidFill>
              </a:rPr>
              <a:t>ul&amp;debug</a:t>
            </a:r>
            <a:r>
              <a:rPr lang="da-DK" sz="1400" dirty="0" smtClean="0">
                <a:solidFill>
                  <a:schemeClr val="bg1"/>
                </a:solidFill>
              </a:rPr>
              <a:t>=1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74" b="12537"/>
          <a:stretch/>
        </p:blipFill>
        <p:spPr bwMode="auto">
          <a:xfrm>
            <a:off x="4716016" y="1249574"/>
            <a:ext cx="4206185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998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81328"/>
            <a:ext cx="9144000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sz="1800" dirty="0" err="1" smtClean="0">
                <a:solidFill>
                  <a:schemeClr val="bg1"/>
                </a:solidFill>
              </a:rPr>
              <a:t>template.php?piece</a:t>
            </a:r>
            <a:r>
              <a:rPr lang="da-DK" sz="1800" dirty="0" smtClean="0">
                <a:solidFill>
                  <a:schemeClr val="bg1"/>
                </a:solidFill>
              </a:rPr>
              <a:t>=1&amp;text_front=</a:t>
            </a:r>
            <a:r>
              <a:rPr lang="da-DK" sz="1800" dirty="0" err="1" smtClean="0">
                <a:solidFill>
                  <a:schemeClr val="bg1"/>
                </a:solidFill>
              </a:rPr>
              <a:t>god&amp;text_back</a:t>
            </a:r>
            <a:r>
              <a:rPr lang="da-DK" sz="1800" dirty="0" smtClean="0">
                <a:solidFill>
                  <a:schemeClr val="bg1"/>
                </a:solidFill>
              </a:rPr>
              <a:t>=jul</a:t>
            </a:r>
            <a:endParaRPr lang="da-DK" sz="1800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45" b="22305"/>
          <a:stretch/>
        </p:blipFill>
        <p:spPr bwMode="auto">
          <a:xfrm>
            <a:off x="612440" y="260648"/>
            <a:ext cx="7920000" cy="2828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059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err="1" smtClean="0">
                <a:solidFill>
                  <a:schemeClr val="bg1"/>
                </a:solidFill>
              </a:rPr>
              <a:t>template.php?piece</a:t>
            </a:r>
            <a:r>
              <a:rPr lang="da-DK" dirty="0" smtClean="0">
                <a:solidFill>
                  <a:schemeClr val="bg1"/>
                </a:solidFill>
              </a:rPr>
              <a:t>=0&amp;text_front=</a:t>
            </a:r>
            <a:r>
              <a:rPr lang="da-DK" dirty="0" err="1" smtClean="0">
                <a:solidFill>
                  <a:schemeClr val="bg1"/>
                </a:solidFill>
              </a:rPr>
              <a:t>god&amp;text_back</a:t>
            </a:r>
            <a:r>
              <a:rPr lang="da-DK" dirty="0" smtClean="0">
                <a:solidFill>
                  <a:schemeClr val="bg1"/>
                </a:solidFill>
              </a:rPr>
              <a:t>=jul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7" b="18509"/>
          <a:stretch/>
        </p:blipFill>
        <p:spPr bwMode="auto">
          <a:xfrm>
            <a:off x="612440" y="3645024"/>
            <a:ext cx="7920000" cy="2791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1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67" b="13199"/>
          <a:stretch/>
        </p:blipFill>
        <p:spPr bwMode="auto">
          <a:xfrm>
            <a:off x="2141835" y="0"/>
            <a:ext cx="4806429" cy="53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60" y="5565338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chemeClr val="bg1"/>
                </a:solidFill>
              </a:rPr>
              <a:t>Gerth </a:t>
            </a:r>
            <a:r>
              <a:rPr lang="da-DK" sz="3200" b="1" dirty="0" err="1" smtClean="0">
                <a:solidFill>
                  <a:schemeClr val="bg1"/>
                </a:solidFill>
              </a:rPr>
              <a:t>Stølting</a:t>
            </a:r>
            <a:r>
              <a:rPr lang="da-DK" sz="3200" b="1" dirty="0" smtClean="0">
                <a:solidFill>
                  <a:schemeClr val="bg1"/>
                </a:solidFill>
              </a:rPr>
              <a:t> Brodal</a:t>
            </a:r>
          </a:p>
          <a:p>
            <a:pPr algn="ctr">
              <a:spcAft>
                <a:spcPts val="1200"/>
              </a:spcAft>
            </a:pPr>
            <a:r>
              <a:rPr lang="da-DK" dirty="0" smtClean="0">
                <a:solidFill>
                  <a:schemeClr val="bg1"/>
                </a:solidFill>
              </a:rPr>
              <a:t>Aarhus Universitet</a:t>
            </a:r>
          </a:p>
          <a:p>
            <a:pPr algn="ctr"/>
            <a:r>
              <a:rPr lang="da-DK" dirty="0" smtClean="0">
                <a:solidFill>
                  <a:schemeClr val="bg1"/>
                </a:solidFill>
              </a:rPr>
              <a:t>www.cs.au.dk/~gerth/julehjerter</a:t>
            </a:r>
            <a:endParaRPr lang="da-D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755576" y="787219"/>
            <a:ext cx="7808251" cy="5522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ctangle 26"/>
          <p:cNvSpPr/>
          <p:nvPr/>
        </p:nvSpPr>
        <p:spPr>
          <a:xfrm>
            <a:off x="4556914" y="2308343"/>
            <a:ext cx="144000" cy="25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Oval 6"/>
          <p:cNvSpPr/>
          <p:nvPr/>
        </p:nvSpPr>
        <p:spPr>
          <a:xfrm>
            <a:off x="5949418" y="2308343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818630" y="2308343"/>
            <a:ext cx="2520000" cy="2520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2065183" y="2308343"/>
            <a:ext cx="2520000" cy="25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4693895" y="2308343"/>
            <a:ext cx="2520000" cy="252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5949418" y="2308343"/>
            <a:ext cx="2520000" cy="252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Oval 11"/>
          <p:cNvSpPr/>
          <p:nvPr/>
        </p:nvSpPr>
        <p:spPr>
          <a:xfrm>
            <a:off x="818630" y="2308343"/>
            <a:ext cx="2520000" cy="25200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Left Brace 18"/>
          <p:cNvSpPr/>
          <p:nvPr/>
        </p:nvSpPr>
        <p:spPr>
          <a:xfrm rot="5400000">
            <a:off x="3239660" y="893681"/>
            <a:ext cx="180000" cy="2520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0" name="Straight Connector 19"/>
          <p:cNvCxnSpPr/>
          <p:nvPr/>
        </p:nvCxnSpPr>
        <p:spPr>
          <a:xfrm>
            <a:off x="2019509" y="3566719"/>
            <a:ext cx="1087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58971" y="3566719"/>
            <a:ext cx="1087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36333" y="17168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endParaRPr lang="da-DK" i="1" dirty="0"/>
          </a:p>
        </p:txBody>
      </p:sp>
      <p:sp>
        <p:nvSpPr>
          <p:cNvPr id="23" name="Left Brace 22"/>
          <p:cNvSpPr/>
          <p:nvPr/>
        </p:nvSpPr>
        <p:spPr>
          <a:xfrm rot="5400000" flipH="1">
            <a:off x="4585607" y="4871953"/>
            <a:ext cx="108000" cy="108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3829519" y="4941168"/>
            <a:ext cx="162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extra</a:t>
            </a:r>
            <a:r>
              <a:rPr lang="da-DK" dirty="0" smtClean="0"/>
              <a:t> (1-2 mm)</a:t>
            </a:r>
            <a:endParaRPr lang="da-DK" dirty="0"/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4635054" y="2315969"/>
            <a:ext cx="0" cy="2520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640657" y="1847681"/>
            <a:ext cx="0" cy="396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51661" y="1537318"/>
            <a:ext cx="162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fold</a:t>
            </a:r>
            <a:endParaRPr lang="da-DK" dirty="0"/>
          </a:p>
        </p:txBody>
      </p:sp>
      <p:sp>
        <p:nvSpPr>
          <p:cNvPr id="34" name="Left Brace 33"/>
          <p:cNvSpPr/>
          <p:nvPr/>
        </p:nvSpPr>
        <p:spPr>
          <a:xfrm>
            <a:off x="4369599" y="2347628"/>
            <a:ext cx="180000" cy="2412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TextBox 34"/>
          <p:cNvSpPr txBox="1"/>
          <p:nvPr/>
        </p:nvSpPr>
        <p:spPr>
          <a:xfrm>
            <a:off x="4045543" y="335962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i="1" dirty="0" smtClean="0"/>
              <a:t>x</a:t>
            </a:r>
            <a:endParaRPr lang="da-DK" i="1" dirty="0"/>
          </a:p>
        </p:txBody>
      </p:sp>
      <p:sp>
        <p:nvSpPr>
          <p:cNvPr id="41" name="Left Brace 40"/>
          <p:cNvSpPr/>
          <p:nvPr/>
        </p:nvSpPr>
        <p:spPr>
          <a:xfrm rot="5400000">
            <a:off x="5863615" y="893681"/>
            <a:ext cx="180000" cy="2520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TextBox 41"/>
          <p:cNvSpPr txBox="1"/>
          <p:nvPr/>
        </p:nvSpPr>
        <p:spPr>
          <a:xfrm>
            <a:off x="5760288" y="171688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x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250061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2" grpId="0"/>
      <p:bldP spid="23" grpId="0" animBg="1"/>
      <p:bldP spid="24" grpId="0"/>
      <p:bldP spid="33" grpId="0"/>
      <p:bldP spid="34" grpId="0" animBg="1"/>
      <p:bldP spid="35" grpId="0"/>
      <p:bldP spid="4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83568" y="850755"/>
            <a:ext cx="3600000" cy="3600000"/>
          </a:xfrm>
          <a:prstGeom prst="ellipse">
            <a:avLst/>
          </a:prstGeom>
          <a:solidFill>
            <a:schemeClr val="bg1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ctangle 3"/>
          <p:cNvSpPr/>
          <p:nvPr/>
        </p:nvSpPr>
        <p:spPr>
          <a:xfrm>
            <a:off x="683568" y="2637312"/>
            <a:ext cx="3600000" cy="3600000"/>
          </a:xfrm>
          <a:prstGeom prst="rect">
            <a:avLst/>
          </a:prstGeom>
          <a:solidFill>
            <a:schemeClr val="bg1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Oval 16"/>
          <p:cNvSpPr/>
          <p:nvPr/>
        </p:nvSpPr>
        <p:spPr>
          <a:xfrm>
            <a:off x="4932440" y="850755"/>
            <a:ext cx="3600000" cy="3600000"/>
          </a:xfrm>
          <a:prstGeom prst="ellipse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4932440" y="2637312"/>
            <a:ext cx="3600000" cy="36000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683568" y="2637312"/>
            <a:ext cx="36000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4932440" y="2636912"/>
            <a:ext cx="3600000" cy="3600400"/>
            <a:chOff x="4932440" y="2636912"/>
            <a:chExt cx="3600000" cy="36004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6132173" y="2637312"/>
              <a:ext cx="0" cy="3600000"/>
            </a:xfrm>
            <a:prstGeom prst="line">
              <a:avLst/>
            </a:prstGeom>
            <a:ln w="571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7332306" y="2636912"/>
              <a:ext cx="0" cy="3600000"/>
            </a:xfrm>
            <a:prstGeom prst="line">
              <a:avLst/>
            </a:prstGeom>
            <a:ln w="571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932440" y="2637312"/>
              <a:ext cx="3600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1883701" y="2637312"/>
            <a:ext cx="0" cy="3600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083834" y="2636912"/>
            <a:ext cx="0" cy="3600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70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 rot="18900000">
            <a:off x="4110505" y="757351"/>
            <a:ext cx="3600000" cy="3600000"/>
          </a:xfrm>
          <a:prstGeom prst="ellipse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Oval 4"/>
          <p:cNvSpPr/>
          <p:nvPr/>
        </p:nvSpPr>
        <p:spPr>
          <a:xfrm rot="18900000">
            <a:off x="1573169" y="768114"/>
            <a:ext cx="3600000" cy="3600000"/>
          </a:xfrm>
          <a:prstGeom prst="ellipse">
            <a:avLst/>
          </a:prstGeom>
          <a:solidFill>
            <a:schemeClr val="bg1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ctangle 3"/>
          <p:cNvSpPr/>
          <p:nvPr/>
        </p:nvSpPr>
        <p:spPr>
          <a:xfrm rot="18900000">
            <a:off x="2836456" y="2031401"/>
            <a:ext cx="3600000" cy="3600000"/>
          </a:xfrm>
          <a:prstGeom prst="rect">
            <a:avLst/>
          </a:prstGeom>
          <a:solidFill>
            <a:schemeClr val="bg1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Rectangle 28"/>
          <p:cNvSpPr/>
          <p:nvPr/>
        </p:nvSpPr>
        <p:spPr>
          <a:xfrm rot="18900000">
            <a:off x="4038658" y="1531928"/>
            <a:ext cx="1198800" cy="11988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ctangle 29"/>
          <p:cNvSpPr/>
          <p:nvPr/>
        </p:nvSpPr>
        <p:spPr>
          <a:xfrm rot="18900000">
            <a:off x="4036962" y="4927927"/>
            <a:ext cx="1198800" cy="11988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Rectangle 30"/>
          <p:cNvSpPr/>
          <p:nvPr/>
        </p:nvSpPr>
        <p:spPr>
          <a:xfrm rot="18900000">
            <a:off x="5736846" y="3230116"/>
            <a:ext cx="1198800" cy="11988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ctangle 31"/>
          <p:cNvSpPr/>
          <p:nvPr/>
        </p:nvSpPr>
        <p:spPr>
          <a:xfrm rot="18900000">
            <a:off x="2338868" y="3231718"/>
            <a:ext cx="1198800" cy="11988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ctangle 32"/>
          <p:cNvSpPr/>
          <p:nvPr/>
        </p:nvSpPr>
        <p:spPr>
          <a:xfrm rot="18900000">
            <a:off x="4036452" y="3229790"/>
            <a:ext cx="1202400" cy="12024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 rot="18900000" flipV="1">
            <a:off x="4212286" y="2455571"/>
            <a:ext cx="0" cy="3600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8900000" flipV="1">
            <a:off x="5060625" y="1606666"/>
            <a:ext cx="0" cy="3600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8900000" flipH="1" flipV="1">
            <a:off x="2412325" y="3405445"/>
            <a:ext cx="3601777" cy="400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8900000" flipH="1" flipV="1">
            <a:off x="3261042" y="4254162"/>
            <a:ext cx="3601777" cy="400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0"/>
            <a:endCxn id="17" idx="4"/>
          </p:cNvCxnSpPr>
          <p:nvPr/>
        </p:nvCxnSpPr>
        <p:spPr>
          <a:xfrm rot="18900000">
            <a:off x="5910505" y="757352"/>
            <a:ext cx="0" cy="3600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8900000">
            <a:off x="1563664" y="2558609"/>
            <a:ext cx="36000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84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4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83568" y="850755"/>
            <a:ext cx="3600000" cy="5386557"/>
            <a:chOff x="683568" y="850755"/>
            <a:chExt cx="3600000" cy="5386557"/>
          </a:xfrm>
        </p:grpSpPr>
        <p:sp>
          <p:nvSpPr>
            <p:cNvPr id="5" name="Oval 4"/>
            <p:cNvSpPr/>
            <p:nvPr/>
          </p:nvSpPr>
          <p:spPr>
            <a:xfrm>
              <a:off x="683568" y="850755"/>
              <a:ext cx="3600000" cy="3600000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83568" y="2637312"/>
              <a:ext cx="3600000" cy="3600000"/>
            </a:xfrm>
            <a:prstGeom prst="rect">
              <a:avLst/>
            </a:prstGeom>
            <a:solidFill>
              <a:schemeClr val="bg1"/>
            </a:solidFill>
            <a:ln w="2857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1883701" y="2637312"/>
              <a:ext cx="0" cy="3600000"/>
            </a:xfrm>
            <a:prstGeom prst="line">
              <a:avLst/>
            </a:prstGeom>
            <a:ln w="5715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3083834" y="2636912"/>
              <a:ext cx="0" cy="1198800"/>
            </a:xfrm>
            <a:prstGeom prst="line">
              <a:avLst/>
            </a:prstGeom>
            <a:ln w="57150" cap="flat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083834" y="5038512"/>
              <a:ext cx="0" cy="1198800"/>
            </a:xfrm>
            <a:prstGeom prst="line">
              <a:avLst/>
            </a:prstGeom>
            <a:ln w="57150" cap="flat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Pie 1"/>
            <p:cNvSpPr/>
            <p:nvPr/>
          </p:nvSpPr>
          <p:spPr>
            <a:xfrm>
              <a:off x="2482634" y="3850884"/>
              <a:ext cx="1202400" cy="1202400"/>
            </a:xfrm>
            <a:prstGeom prst="pie">
              <a:avLst>
                <a:gd name="adj1" fmla="val 16139215"/>
                <a:gd name="adj2" fmla="val 5435385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987824" y="3885351"/>
              <a:ext cx="129294" cy="1141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83568" y="2637312"/>
              <a:ext cx="3600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860032" y="850755"/>
            <a:ext cx="3600000" cy="5386557"/>
            <a:chOff x="683568" y="850755"/>
            <a:chExt cx="3600000" cy="5386557"/>
          </a:xfrm>
        </p:grpSpPr>
        <p:sp>
          <p:nvSpPr>
            <p:cNvPr id="35" name="Oval 34"/>
            <p:cNvSpPr/>
            <p:nvPr/>
          </p:nvSpPr>
          <p:spPr>
            <a:xfrm>
              <a:off x="683568" y="850755"/>
              <a:ext cx="3600000" cy="3600000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3568" y="2637312"/>
              <a:ext cx="3600000" cy="3600000"/>
            </a:xfrm>
            <a:prstGeom prst="rect">
              <a:avLst/>
            </a:prstGeom>
            <a:solidFill>
              <a:srgbClr val="FF0000"/>
            </a:solidFill>
            <a:ln w="28575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1883701" y="2637312"/>
              <a:ext cx="0" cy="3600000"/>
            </a:xfrm>
            <a:prstGeom prst="line">
              <a:avLst/>
            </a:prstGeom>
            <a:ln w="5715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083834" y="2636912"/>
              <a:ext cx="0" cy="1198800"/>
            </a:xfrm>
            <a:prstGeom prst="line">
              <a:avLst/>
            </a:prstGeom>
            <a:ln w="57150" cap="flat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3083834" y="5038512"/>
              <a:ext cx="0" cy="1198800"/>
            </a:xfrm>
            <a:prstGeom prst="line">
              <a:avLst/>
            </a:prstGeom>
            <a:ln w="57150" cap="flat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Pie 39"/>
            <p:cNvSpPr/>
            <p:nvPr/>
          </p:nvSpPr>
          <p:spPr>
            <a:xfrm>
              <a:off x="2482634" y="3850884"/>
              <a:ext cx="1202400" cy="1202400"/>
            </a:xfrm>
            <a:prstGeom prst="pie">
              <a:avLst>
                <a:gd name="adj1" fmla="val 16139215"/>
                <a:gd name="adj2" fmla="val 5435385"/>
              </a:avLst>
            </a:prstGeom>
            <a:solidFill>
              <a:srgbClr val="FF0000"/>
            </a:solidFill>
            <a:ln w="571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987824" y="3885351"/>
              <a:ext cx="129294" cy="114146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683568" y="2637312"/>
              <a:ext cx="3600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38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 rot="18900000">
            <a:off x="1573169" y="768114"/>
            <a:ext cx="3600000" cy="3600000"/>
          </a:xfrm>
          <a:prstGeom prst="ellipse">
            <a:avLst/>
          </a:prstGeom>
          <a:solidFill>
            <a:schemeClr val="bg1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Oval 16"/>
          <p:cNvSpPr/>
          <p:nvPr/>
        </p:nvSpPr>
        <p:spPr>
          <a:xfrm rot="18900000">
            <a:off x="4110505" y="757351"/>
            <a:ext cx="3600000" cy="3600000"/>
          </a:xfrm>
          <a:prstGeom prst="ellipse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Rectangle 3"/>
          <p:cNvSpPr/>
          <p:nvPr/>
        </p:nvSpPr>
        <p:spPr>
          <a:xfrm rot="18900000">
            <a:off x="2836456" y="2031401"/>
            <a:ext cx="3600000" cy="3600000"/>
          </a:xfrm>
          <a:prstGeom prst="rect">
            <a:avLst/>
          </a:prstGeom>
          <a:solidFill>
            <a:schemeClr val="bg1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Pie 34"/>
          <p:cNvSpPr/>
          <p:nvPr/>
        </p:nvSpPr>
        <p:spPr>
          <a:xfrm>
            <a:off x="4456414" y="2816111"/>
            <a:ext cx="1202400" cy="1202400"/>
          </a:xfrm>
          <a:prstGeom prst="pie">
            <a:avLst>
              <a:gd name="adj1" fmla="val 13456809"/>
              <a:gd name="adj2" fmla="val 2651628"/>
            </a:avLst>
          </a:prstGeom>
          <a:solidFill>
            <a:srgbClr val="FF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36" name="Pie 35"/>
          <p:cNvSpPr/>
          <p:nvPr/>
        </p:nvSpPr>
        <p:spPr>
          <a:xfrm>
            <a:off x="3609002" y="2815090"/>
            <a:ext cx="1202400" cy="1202400"/>
          </a:xfrm>
          <a:prstGeom prst="pie">
            <a:avLst>
              <a:gd name="adj1" fmla="val 8078870"/>
              <a:gd name="adj2" fmla="val 18945902"/>
            </a:avLst>
          </a:prstGeom>
          <a:solidFill>
            <a:srgbClr val="FF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8900000">
            <a:off x="4038658" y="1531928"/>
            <a:ext cx="1198800" cy="11988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0" name="Rectangle 29"/>
          <p:cNvSpPr/>
          <p:nvPr/>
        </p:nvSpPr>
        <p:spPr>
          <a:xfrm rot="18900000">
            <a:off x="4036962" y="4927927"/>
            <a:ext cx="1198800" cy="11988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1" name="Rectangle 30"/>
          <p:cNvSpPr/>
          <p:nvPr/>
        </p:nvSpPr>
        <p:spPr>
          <a:xfrm rot="18900000">
            <a:off x="5736846" y="3230116"/>
            <a:ext cx="1198800" cy="11988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ctangle 31"/>
          <p:cNvSpPr/>
          <p:nvPr/>
        </p:nvSpPr>
        <p:spPr>
          <a:xfrm rot="18900000">
            <a:off x="2338868" y="3231718"/>
            <a:ext cx="1198800" cy="11988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 rot="18900000">
            <a:off x="1563664" y="2558609"/>
            <a:ext cx="36000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e 19"/>
          <p:cNvSpPr/>
          <p:nvPr/>
        </p:nvSpPr>
        <p:spPr>
          <a:xfrm>
            <a:off x="4459425" y="2805466"/>
            <a:ext cx="1202400" cy="1202400"/>
          </a:xfrm>
          <a:prstGeom prst="pie">
            <a:avLst>
              <a:gd name="adj1" fmla="val 13456809"/>
              <a:gd name="adj2" fmla="val 2651628"/>
            </a:avLst>
          </a:prstGeom>
          <a:solidFill>
            <a:srgbClr val="FF0000"/>
          </a:solidFill>
          <a:ln w="57150">
            <a:solidFill>
              <a:srgbClr val="6464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rot="18900000">
            <a:off x="4036452" y="3229790"/>
            <a:ext cx="1202400" cy="1202400"/>
          </a:xfrm>
          <a:prstGeom prst="rect">
            <a:avLst/>
          </a:prstGeom>
          <a:solidFill>
            <a:srgbClr val="FF0000"/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5490493" y="3829423"/>
            <a:ext cx="845753" cy="847773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790379" y="2128206"/>
            <a:ext cx="853535" cy="850802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8900000" flipV="1">
            <a:off x="4212286" y="2455571"/>
            <a:ext cx="0" cy="3600000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e 2"/>
          <p:cNvSpPr/>
          <p:nvPr/>
        </p:nvSpPr>
        <p:spPr>
          <a:xfrm>
            <a:off x="3626645" y="2822735"/>
            <a:ext cx="1202400" cy="1202400"/>
          </a:xfrm>
          <a:prstGeom prst="pie">
            <a:avLst>
              <a:gd name="adj1" fmla="val 8078870"/>
              <a:gd name="adj2" fmla="val 18945902"/>
            </a:avLst>
          </a:prstGeom>
          <a:solidFill>
            <a:srgbClr val="FF0000"/>
          </a:solidFill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8900000">
            <a:off x="4042714" y="3234969"/>
            <a:ext cx="1202400" cy="1163434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4615891" y="2131328"/>
            <a:ext cx="874603" cy="856931"/>
          </a:xfrm>
          <a:prstGeom prst="line">
            <a:avLst/>
          </a:prstGeom>
          <a:ln w="57150" cap="flat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2939652" y="3831402"/>
            <a:ext cx="850726" cy="847522"/>
          </a:xfrm>
          <a:prstGeom prst="line">
            <a:avLst/>
          </a:prstGeom>
          <a:ln w="57150" cap="flat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3787834" y="3840907"/>
            <a:ext cx="1692530" cy="1687457"/>
          </a:xfrm>
          <a:prstGeom prst="line">
            <a:avLst/>
          </a:prstGeom>
          <a:ln w="5715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8900000" flipH="1" flipV="1">
            <a:off x="3261042" y="4254162"/>
            <a:ext cx="3601777" cy="400"/>
          </a:xfrm>
          <a:prstGeom prst="line">
            <a:avLst/>
          </a:prstGeom>
          <a:ln w="571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0"/>
            <a:endCxn id="17" idx="4"/>
          </p:cNvCxnSpPr>
          <p:nvPr/>
        </p:nvCxnSpPr>
        <p:spPr>
          <a:xfrm rot="18900000">
            <a:off x="5910505" y="757352"/>
            <a:ext cx="0" cy="3600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82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4" b="13123"/>
          <a:stretch/>
        </p:blipFill>
        <p:spPr bwMode="auto">
          <a:xfrm>
            <a:off x="1736794" y="0"/>
            <a:ext cx="5616624" cy="650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30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" t="1767" r="2723" b="19807"/>
          <a:stretch/>
        </p:blipFill>
        <p:spPr bwMode="auto">
          <a:xfrm>
            <a:off x="395608" y="81376"/>
            <a:ext cx="5040488" cy="67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 rot="5400000" flipV="1">
            <a:off x="-3118944" y="3262710"/>
            <a:ext cx="673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smtClean="0">
                <a:solidFill>
                  <a:schemeClr val="bg1"/>
                </a:solidFill>
              </a:rPr>
              <a:t>www.cs.au.dk/~gerth/julehjerter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0112" y="1268760"/>
            <a:ext cx="3491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chemeClr val="bg1"/>
                </a:solidFill>
              </a:rPr>
              <a:t>HTML + CSS + PHP + SVG</a:t>
            </a:r>
          </a:p>
          <a:p>
            <a:pPr algn="ctr"/>
            <a:r>
              <a:rPr lang="da-DK" sz="2400" b="1" dirty="0" smtClean="0">
                <a:solidFill>
                  <a:schemeClr val="bg1"/>
                </a:solidFill>
              </a:rPr>
              <a:t>(32 Kb)</a:t>
            </a:r>
            <a:endParaRPr lang="da-DK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2841898"/>
            <a:ext cx="3024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err="1" smtClean="0">
                <a:solidFill>
                  <a:schemeClr val="bg1"/>
                </a:solidFill>
              </a:rPr>
              <a:t>index.php</a:t>
            </a:r>
            <a:endParaRPr lang="da-DK" sz="2800" b="1" dirty="0" smtClean="0">
              <a:solidFill>
                <a:schemeClr val="bg1"/>
              </a:solidFill>
            </a:endParaRPr>
          </a:p>
          <a:p>
            <a:r>
              <a:rPr lang="da-DK" sz="2800" b="1" dirty="0" smtClean="0">
                <a:solidFill>
                  <a:schemeClr val="bg1"/>
                </a:solidFill>
              </a:rPr>
              <a:t>style.css</a:t>
            </a:r>
          </a:p>
          <a:p>
            <a:endParaRPr lang="da-DK" sz="2800" b="1" dirty="0" smtClean="0">
              <a:solidFill>
                <a:schemeClr val="bg1"/>
              </a:solidFill>
            </a:endParaRPr>
          </a:p>
          <a:p>
            <a:r>
              <a:rPr lang="da-DK" sz="2800" b="1" dirty="0" err="1" smtClean="0">
                <a:solidFill>
                  <a:schemeClr val="bg1"/>
                </a:solidFill>
              </a:rPr>
              <a:t>preview.php</a:t>
            </a:r>
            <a:endParaRPr lang="da-DK" sz="2800" b="1" dirty="0" smtClean="0">
              <a:solidFill>
                <a:schemeClr val="bg1"/>
              </a:solidFill>
            </a:endParaRPr>
          </a:p>
          <a:p>
            <a:r>
              <a:rPr lang="da-DK" sz="2800" b="1" dirty="0" err="1" smtClean="0">
                <a:solidFill>
                  <a:schemeClr val="bg1"/>
                </a:solidFill>
              </a:rPr>
              <a:t>template.php</a:t>
            </a:r>
            <a:endParaRPr lang="da-DK" sz="2800" b="1" dirty="0" smtClean="0">
              <a:solidFill>
                <a:schemeClr val="bg1"/>
              </a:solidFill>
            </a:endParaRPr>
          </a:p>
          <a:p>
            <a:r>
              <a:rPr lang="da-DK" sz="2800" b="1" dirty="0" err="1" smtClean="0">
                <a:solidFill>
                  <a:schemeClr val="bg1"/>
                </a:solidFill>
              </a:rPr>
              <a:t>letters.php</a:t>
            </a:r>
            <a:endParaRPr lang="da-DK" sz="2800" b="1" dirty="0" smtClean="0">
              <a:solidFill>
                <a:schemeClr val="bg1"/>
              </a:solidFill>
            </a:endParaRPr>
          </a:p>
          <a:p>
            <a:endParaRPr lang="da-DK" sz="2800" b="1" dirty="0">
              <a:solidFill>
                <a:schemeClr val="bg1"/>
              </a:solidFill>
            </a:endParaRPr>
          </a:p>
          <a:p>
            <a:r>
              <a:rPr lang="da-DK" sz="2800" b="1" dirty="0" err="1" smtClean="0">
                <a:solidFill>
                  <a:schemeClr val="bg1"/>
                </a:solidFill>
              </a:rPr>
              <a:t>definitions.php</a:t>
            </a:r>
            <a:endParaRPr lang="da-DK" sz="2800" b="1" dirty="0" smtClean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95776" y="188640"/>
            <a:ext cx="360000" cy="36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481031" y="116672"/>
            <a:ext cx="360000" cy="36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smtClean="0">
                <a:solidFill>
                  <a:schemeClr val="tx1"/>
                </a:solidFill>
              </a:rPr>
              <a:t>1</a:t>
            </a:r>
            <a:endParaRPr lang="da-DK" sz="24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60032" y="1916872"/>
            <a:ext cx="360000" cy="36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481031" y="2663806"/>
            <a:ext cx="360000" cy="36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smtClean="0">
                <a:solidFill>
                  <a:schemeClr val="tx1"/>
                </a:solidFill>
              </a:rPr>
              <a:t>4</a:t>
            </a:r>
            <a:endParaRPr lang="da-DK" sz="24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10721" y="3181309"/>
            <a:ext cx="360000" cy="36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smtClean="0">
                <a:solidFill>
                  <a:schemeClr val="tx1"/>
                </a:solidFill>
              </a:rPr>
              <a:t>1</a:t>
            </a:r>
            <a:endParaRPr lang="da-DK" sz="24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24168" y="4221088"/>
            <a:ext cx="360000" cy="36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" name="Oval 16"/>
          <p:cNvSpPr/>
          <p:nvPr/>
        </p:nvSpPr>
        <p:spPr>
          <a:xfrm>
            <a:off x="5724168" y="4653136"/>
            <a:ext cx="360000" cy="36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smtClean="0">
                <a:solidFill>
                  <a:schemeClr val="tx1"/>
                </a:solidFill>
              </a:rPr>
              <a:t>3</a:t>
            </a:r>
            <a:endParaRPr lang="da-DK" sz="24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24128" y="5085224"/>
            <a:ext cx="360000" cy="36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smtClean="0">
                <a:solidFill>
                  <a:schemeClr val="tx1"/>
                </a:solidFill>
              </a:rPr>
              <a:t>4</a:t>
            </a:r>
            <a:endParaRPr lang="da-DK" sz="24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24128" y="5949320"/>
            <a:ext cx="360000" cy="360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2052" name="Group 2051"/>
          <p:cNvGrpSpPr/>
          <p:nvPr/>
        </p:nvGrpSpPr>
        <p:grpSpPr>
          <a:xfrm>
            <a:off x="7812360" y="4401088"/>
            <a:ext cx="1008112" cy="1728232"/>
            <a:chOff x="7812360" y="4401088"/>
            <a:chExt cx="1008112" cy="1728232"/>
          </a:xfrm>
        </p:grpSpPr>
        <p:cxnSp>
          <p:nvCxnSpPr>
            <p:cNvPr id="23" name="Straight Arrow Connector 22"/>
            <p:cNvCxnSpPr/>
            <p:nvPr/>
          </p:nvCxnSpPr>
          <p:spPr>
            <a:xfrm flipH="1">
              <a:off x="8460432" y="6129320"/>
              <a:ext cx="360040" cy="0"/>
            </a:xfrm>
            <a:prstGeom prst="straightConnector1">
              <a:avLst/>
            </a:prstGeom>
            <a:ln w="38100" cap="rnd">
              <a:solidFill>
                <a:schemeClr val="bg1"/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8820472" y="4401088"/>
              <a:ext cx="0" cy="1728232"/>
            </a:xfrm>
            <a:prstGeom prst="line">
              <a:avLst/>
            </a:prstGeom>
            <a:ln w="381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8100392" y="4401088"/>
              <a:ext cx="720080" cy="0"/>
            </a:xfrm>
            <a:prstGeom prst="line">
              <a:avLst/>
            </a:prstGeom>
            <a:ln w="381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7812360" y="5301208"/>
              <a:ext cx="1008112" cy="0"/>
            </a:xfrm>
            <a:prstGeom prst="line">
              <a:avLst/>
            </a:prstGeom>
            <a:ln w="381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8252792" y="4851148"/>
              <a:ext cx="567680" cy="0"/>
            </a:xfrm>
            <a:prstGeom prst="line">
              <a:avLst/>
            </a:prstGeom>
            <a:ln w="3810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772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"/>
          <a:stretch/>
        </p:blipFill>
        <p:spPr bwMode="auto">
          <a:xfrm>
            <a:off x="366823" y="297344"/>
            <a:ext cx="3903227" cy="62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 rot="10800000" flipV="1">
            <a:off x="1319512" y="6473001"/>
            <a:ext cx="1997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err="1" smtClean="0">
                <a:solidFill>
                  <a:schemeClr val="bg1"/>
                </a:solidFill>
              </a:rPr>
              <a:t>letters.php</a:t>
            </a:r>
            <a:endParaRPr lang="da-DK" dirty="0" smtClean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" b="1"/>
          <a:stretch/>
        </p:blipFill>
        <p:spPr bwMode="auto">
          <a:xfrm>
            <a:off x="4860032" y="297344"/>
            <a:ext cx="3897828" cy="62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 rot="10800000" flipV="1">
            <a:off x="5269962" y="6473000"/>
            <a:ext cx="3077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dirty="0" err="1" smtClean="0">
                <a:solidFill>
                  <a:schemeClr val="bg1"/>
                </a:solidFill>
              </a:rPr>
              <a:t>letters.php?debug</a:t>
            </a:r>
            <a:r>
              <a:rPr lang="da-DK" dirty="0" smtClean="0">
                <a:solidFill>
                  <a:schemeClr val="bg1"/>
                </a:solidFill>
              </a:rPr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378850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299</Words>
  <Application>Microsoft Office PowerPoint</Application>
  <PresentationFormat>On-screen Show (4:3)</PresentationFormat>
  <Paragraphs>57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preview.php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</dc:creator>
  <cp:lastModifiedBy>gerth</cp:lastModifiedBy>
  <cp:revision>32</cp:revision>
  <dcterms:created xsi:type="dcterms:W3CDTF">2012-11-25T12:21:34Z</dcterms:created>
  <dcterms:modified xsi:type="dcterms:W3CDTF">2012-11-25T18:46:25Z</dcterms:modified>
</cp:coreProperties>
</file>