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8" r:id="rId4"/>
    <p:sldId id="264" r:id="rId5"/>
    <p:sldId id="262" r:id="rId6"/>
    <p:sldId id="263" r:id="rId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CDD7C-82B3-4C5D-9F62-4E76D40DF3E1}" type="datetimeFigureOut">
              <a:rPr lang="da-DK" smtClean="0"/>
              <a:t>28-04-2014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A528C-265C-4D9F-BA8A-0D0999DADEA3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097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SWAT 2014</a:t>
            </a:r>
            <a:r>
              <a:rPr lang="da-DK" baseline="0" dirty="0" smtClean="0"/>
              <a:t> </a:t>
            </a:r>
            <a:r>
              <a:rPr lang="da-DK" baseline="0" dirty="0" err="1" smtClean="0"/>
              <a:t>paper</a:t>
            </a:r>
            <a:r>
              <a:rPr lang="da-DK" baseline="0" dirty="0" smtClean="0"/>
              <a:t>: </a:t>
            </a:r>
            <a:r>
              <a:rPr lang="da-DK" baseline="0" dirty="0" err="1" smtClean="0"/>
              <a:t>Describes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how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construct</a:t>
            </a:r>
            <a:r>
              <a:rPr lang="da-DK" baseline="0" dirty="0" smtClean="0"/>
              <a:t>  the Patricia </a:t>
            </a:r>
            <a:r>
              <a:rPr lang="da-DK" baseline="0" dirty="0" err="1" smtClean="0"/>
              <a:t>trie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efficiently</a:t>
            </a:r>
            <a:r>
              <a:rPr lang="da-DK" baseline="0" dirty="0" smtClean="0"/>
              <a:t> + </a:t>
            </a:r>
            <a:r>
              <a:rPr lang="da-DK" baseline="0" dirty="0" err="1" smtClean="0"/>
              <a:t>use</a:t>
            </a:r>
            <a:r>
              <a:rPr lang="da-DK" baseline="0" dirty="0" smtClean="0"/>
              <a:t> </a:t>
            </a:r>
            <a:r>
              <a:rPr lang="da-DK" baseline="0" dirty="0" err="1" smtClean="0"/>
              <a:t>leaf</a:t>
            </a:r>
            <a:r>
              <a:rPr lang="da-DK" baseline="0" dirty="0" smtClean="0"/>
              <a:t> information to </a:t>
            </a:r>
            <a:r>
              <a:rPr lang="da-DK" baseline="0" dirty="0" err="1" smtClean="0"/>
              <a:t>permute</a:t>
            </a:r>
            <a:r>
              <a:rPr lang="da-DK" baseline="0" dirty="0" smtClean="0"/>
              <a:t> in O(n) time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528C-265C-4D9F-BA8A-0D0999DADEA3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4608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A528C-265C-4D9F-BA8A-0D0999DADEA3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78754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769E-2C44-4710-9CF9-07163E8BF0B8}" type="datetimeFigureOut">
              <a:rPr lang="da-DK" smtClean="0"/>
              <a:t>28-04-2014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73A3-770E-4CC9-A7C6-465E48212E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667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769E-2C44-4710-9CF9-07163E8BF0B8}" type="datetimeFigureOut">
              <a:rPr lang="da-DK" smtClean="0"/>
              <a:t>28-04-2014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73A3-770E-4CC9-A7C6-465E48212E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5890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769E-2C44-4710-9CF9-07163E8BF0B8}" type="datetimeFigureOut">
              <a:rPr lang="da-DK" smtClean="0"/>
              <a:t>28-04-2014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73A3-770E-4CC9-A7C6-465E48212E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3697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769E-2C44-4710-9CF9-07163E8BF0B8}" type="datetimeFigureOut">
              <a:rPr lang="da-DK" smtClean="0"/>
              <a:t>28-04-2014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73A3-770E-4CC9-A7C6-465E48212E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28533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769E-2C44-4710-9CF9-07163E8BF0B8}" type="datetimeFigureOut">
              <a:rPr lang="da-DK" smtClean="0"/>
              <a:t>28-04-2014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73A3-770E-4CC9-A7C6-465E48212E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02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769E-2C44-4710-9CF9-07163E8BF0B8}" type="datetimeFigureOut">
              <a:rPr lang="da-DK" smtClean="0"/>
              <a:t>28-04-2014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73A3-770E-4CC9-A7C6-465E48212E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084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769E-2C44-4710-9CF9-07163E8BF0B8}" type="datetimeFigureOut">
              <a:rPr lang="da-DK" smtClean="0"/>
              <a:t>28-04-2014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73A3-770E-4CC9-A7C6-465E48212E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298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769E-2C44-4710-9CF9-07163E8BF0B8}" type="datetimeFigureOut">
              <a:rPr lang="da-DK" smtClean="0"/>
              <a:t>28-04-2014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73A3-770E-4CC9-A7C6-465E48212E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13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769E-2C44-4710-9CF9-07163E8BF0B8}" type="datetimeFigureOut">
              <a:rPr lang="da-DK" smtClean="0"/>
              <a:t>28-04-2014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73A3-770E-4CC9-A7C6-465E48212E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3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769E-2C44-4710-9CF9-07163E8BF0B8}" type="datetimeFigureOut">
              <a:rPr lang="da-DK" smtClean="0"/>
              <a:t>28-04-2014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73A3-770E-4CC9-A7C6-465E48212E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091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8769E-2C44-4710-9CF9-07163E8BF0B8}" type="datetimeFigureOut">
              <a:rPr lang="da-DK" smtClean="0"/>
              <a:t>28-04-2014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E73A3-770E-4CC9-A7C6-465E48212E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092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8769E-2C44-4710-9CF9-07163E8BF0B8}" type="datetimeFigureOut">
              <a:rPr lang="da-DK" smtClean="0"/>
              <a:t>28-04-2014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E73A3-770E-4CC9-A7C6-465E48212E3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72936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a-DK" b="1" dirty="0">
                <a:solidFill>
                  <a:srgbClr val="C00000"/>
                </a:solidFill>
              </a:rPr>
              <a:t/>
            </a:r>
            <a:br>
              <a:rPr lang="da-DK" b="1" dirty="0">
                <a:solidFill>
                  <a:srgbClr val="C00000"/>
                </a:solidFill>
              </a:rPr>
            </a:br>
            <a:r>
              <a:rPr lang="en-US" b="1" dirty="0">
                <a:solidFill>
                  <a:srgbClr val="C00000"/>
                </a:solidFill>
              </a:rPr>
              <a:t> Sorting </a:t>
            </a:r>
            <a:r>
              <a:rPr lang="en-US" b="1" dirty="0" smtClean="0">
                <a:solidFill>
                  <a:srgbClr val="C00000"/>
                </a:solidFill>
              </a:rPr>
              <a:t>Integers in </a:t>
            </a:r>
            <a:r>
              <a:rPr lang="en-US" b="1" dirty="0">
                <a:solidFill>
                  <a:srgbClr val="C00000"/>
                </a:solidFill>
              </a:rPr>
              <a:t>the RAM </a:t>
            </a:r>
            <a:r>
              <a:rPr lang="en-US" b="1" dirty="0" smtClean="0">
                <a:solidFill>
                  <a:srgbClr val="C00000"/>
                </a:solidFill>
              </a:rPr>
              <a:t>Model </a:t>
            </a:r>
            <a:endParaRPr lang="da-DK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01008"/>
            <a:ext cx="9144000" cy="2664296"/>
          </a:xfrm>
        </p:spPr>
        <p:txBody>
          <a:bodyPr>
            <a:normAutofit fontScale="92500" lnSpcReduction="20000"/>
          </a:bodyPr>
          <a:lstStyle/>
          <a:p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Gerth </a:t>
            </a:r>
            <a:r>
              <a:rPr lang="da-DK" dirty="0" err="1" smtClean="0">
                <a:solidFill>
                  <a:schemeClr val="bg1">
                    <a:lumMod val="50000"/>
                  </a:schemeClr>
                </a:solidFill>
              </a:rPr>
              <a:t>Stølting</a:t>
            </a:r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 Brodal</a:t>
            </a:r>
          </a:p>
          <a:p>
            <a:endParaRPr lang="da-DK" dirty="0">
              <a:solidFill>
                <a:schemeClr val="bg1">
                  <a:lumMod val="50000"/>
                </a:schemeClr>
              </a:solidFill>
            </a:endParaRPr>
          </a:p>
          <a:p>
            <a:endParaRPr lang="da-DK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da-DK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da-DK" sz="1500" dirty="0" smtClean="0">
                <a:solidFill>
                  <a:schemeClr val="bg1">
                    <a:lumMod val="50000"/>
                  </a:schemeClr>
                </a:solidFill>
              </a:rPr>
              <a:t>Joint </a:t>
            </a:r>
            <a:r>
              <a:rPr lang="da-DK" sz="1500" dirty="0" err="1" smtClean="0">
                <a:solidFill>
                  <a:schemeClr val="bg1">
                    <a:lumMod val="50000"/>
                  </a:schemeClr>
                </a:solidFill>
              </a:rPr>
              <a:t>work</a:t>
            </a:r>
            <a:r>
              <a:rPr lang="da-DK" sz="1500" dirty="0" smtClean="0">
                <a:solidFill>
                  <a:schemeClr val="bg1">
                    <a:lumMod val="50000"/>
                  </a:schemeClr>
                </a:solidFill>
              </a:rPr>
              <a:t> with </a:t>
            </a:r>
            <a:r>
              <a:rPr lang="da-DK" sz="1500" dirty="0">
                <a:solidFill>
                  <a:schemeClr val="bg1">
                    <a:lumMod val="50000"/>
                  </a:schemeClr>
                </a:solidFill>
              </a:rPr>
              <a:t>Djamal </a:t>
            </a:r>
            <a:r>
              <a:rPr lang="da-DK" sz="1500" dirty="0" err="1" smtClean="0">
                <a:solidFill>
                  <a:schemeClr val="bg1">
                    <a:lumMod val="50000"/>
                  </a:schemeClr>
                </a:solidFill>
              </a:rPr>
              <a:t>Belazzougui</a:t>
            </a:r>
            <a:r>
              <a:rPr lang="da-DK" sz="1500" dirty="0" smtClean="0">
                <a:solidFill>
                  <a:schemeClr val="bg1">
                    <a:lumMod val="50000"/>
                  </a:schemeClr>
                </a:solidFill>
              </a:rPr>
              <a:t> and Jesper Sindal Nielsen</a:t>
            </a:r>
          </a:p>
          <a:p>
            <a:r>
              <a:rPr lang="da-DK" sz="1500" dirty="0" smtClean="0">
                <a:solidFill>
                  <a:schemeClr val="bg1">
                    <a:lumMod val="50000"/>
                  </a:schemeClr>
                </a:solidFill>
              </a:rPr>
              <a:t>(to </a:t>
            </a:r>
            <a:r>
              <a:rPr lang="da-DK" sz="1500" dirty="0" err="1" smtClean="0">
                <a:solidFill>
                  <a:schemeClr val="bg1">
                    <a:lumMod val="50000"/>
                  </a:schemeClr>
                </a:solidFill>
              </a:rPr>
              <a:t>be</a:t>
            </a:r>
            <a:r>
              <a:rPr lang="da-DK" sz="15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1500" dirty="0" err="1" smtClean="0">
                <a:solidFill>
                  <a:schemeClr val="bg1">
                    <a:lumMod val="50000"/>
                  </a:schemeClr>
                </a:solidFill>
              </a:rPr>
              <a:t>presented</a:t>
            </a:r>
            <a:r>
              <a:rPr lang="da-DK" sz="1500" dirty="0" smtClean="0">
                <a:solidFill>
                  <a:schemeClr val="bg1">
                    <a:lumMod val="50000"/>
                  </a:schemeClr>
                </a:solidFill>
              </a:rPr>
              <a:t> at the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14th </a:t>
            </a:r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Scandinavian Workshop on Algorithm </a:t>
            </a:r>
            <a:r>
              <a:rPr lang="en-US" sz="1500" dirty="0" smtClean="0">
                <a:solidFill>
                  <a:schemeClr val="bg1">
                    <a:lumMod val="50000"/>
                  </a:schemeClr>
                </a:solidFill>
              </a:rPr>
              <a:t>Theory)</a:t>
            </a:r>
            <a:endParaRPr lang="da-DK" sz="19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</a:rPr>
              <a:t>MADALGO </a:t>
            </a:r>
            <a:r>
              <a:rPr lang="da-DK" sz="1400" dirty="0" err="1" smtClean="0">
                <a:solidFill>
                  <a:schemeClr val="bg1">
                    <a:lumMod val="50000"/>
                  </a:schemeClr>
                </a:solidFill>
              </a:rPr>
              <a:t>Review</a:t>
            </a:r>
            <a:r>
              <a:rPr lang="da-DK" sz="1400" dirty="0" smtClean="0">
                <a:solidFill>
                  <a:schemeClr val="bg1">
                    <a:lumMod val="50000"/>
                  </a:schemeClr>
                </a:solidFill>
              </a:rPr>
              <a:t> Meeting, April </a:t>
            </a:r>
            <a:r>
              <a:rPr lang="da-DK" sz="1400" dirty="0">
                <a:solidFill>
                  <a:schemeClr val="bg1">
                    <a:lumMod val="50000"/>
                  </a:schemeClr>
                </a:solidFill>
              </a:rPr>
              <a:t>28, 2014 </a:t>
            </a:r>
          </a:p>
        </p:txBody>
      </p:sp>
      <p:pic>
        <p:nvPicPr>
          <p:cNvPr id="1026" name="Picture 2" descr="http://www.madalgo.au.dk/~gerth/madalgo/logo/MadalgoLogo1024x10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264" y="4113633"/>
            <a:ext cx="3247472" cy="32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50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Freeform 236"/>
          <p:cNvSpPr/>
          <p:nvPr/>
        </p:nvSpPr>
        <p:spPr>
          <a:xfrm>
            <a:off x="2365127" y="4688682"/>
            <a:ext cx="288132" cy="1714500"/>
          </a:xfrm>
          <a:custGeom>
            <a:avLst/>
            <a:gdLst>
              <a:gd name="connsiteX0" fmla="*/ 285750 w 288132"/>
              <a:gd name="connsiteY0" fmla="*/ 0 h 1728787"/>
              <a:gd name="connsiteX1" fmla="*/ 0 w 288132"/>
              <a:gd name="connsiteY1" fmla="*/ 435769 h 1728787"/>
              <a:gd name="connsiteX2" fmla="*/ 288132 w 288132"/>
              <a:gd name="connsiteY2" fmla="*/ 871537 h 1728787"/>
              <a:gd name="connsiteX3" fmla="*/ 138113 w 288132"/>
              <a:gd name="connsiteY3" fmla="*/ 1314450 h 1728787"/>
              <a:gd name="connsiteX4" fmla="*/ 216694 w 288132"/>
              <a:gd name="connsiteY4" fmla="*/ 1535906 h 1728787"/>
              <a:gd name="connsiteX5" fmla="*/ 288132 w 288132"/>
              <a:gd name="connsiteY5" fmla="*/ 1728787 h 1728787"/>
              <a:gd name="connsiteX0" fmla="*/ 285750 w 300071"/>
              <a:gd name="connsiteY0" fmla="*/ 0 h 1728787"/>
              <a:gd name="connsiteX1" fmla="*/ 0 w 300071"/>
              <a:gd name="connsiteY1" fmla="*/ 435769 h 1728787"/>
              <a:gd name="connsiteX2" fmla="*/ 288132 w 300071"/>
              <a:gd name="connsiteY2" fmla="*/ 871537 h 1728787"/>
              <a:gd name="connsiteX3" fmla="*/ 300038 w 300071"/>
              <a:gd name="connsiteY3" fmla="*/ 876300 h 1728787"/>
              <a:gd name="connsiteX4" fmla="*/ 138113 w 300071"/>
              <a:gd name="connsiteY4" fmla="*/ 1314450 h 1728787"/>
              <a:gd name="connsiteX5" fmla="*/ 216694 w 300071"/>
              <a:gd name="connsiteY5" fmla="*/ 1535906 h 1728787"/>
              <a:gd name="connsiteX6" fmla="*/ 288132 w 300071"/>
              <a:gd name="connsiteY6" fmla="*/ 1728787 h 1728787"/>
              <a:gd name="connsiteX0" fmla="*/ 285750 w 288132"/>
              <a:gd name="connsiteY0" fmla="*/ 0 h 1728787"/>
              <a:gd name="connsiteX1" fmla="*/ 0 w 288132"/>
              <a:gd name="connsiteY1" fmla="*/ 435769 h 1728787"/>
              <a:gd name="connsiteX2" fmla="*/ 288132 w 288132"/>
              <a:gd name="connsiteY2" fmla="*/ 871537 h 1728787"/>
              <a:gd name="connsiteX3" fmla="*/ 285750 w 288132"/>
              <a:gd name="connsiteY3" fmla="*/ 883444 h 1728787"/>
              <a:gd name="connsiteX4" fmla="*/ 138113 w 288132"/>
              <a:gd name="connsiteY4" fmla="*/ 1314450 h 1728787"/>
              <a:gd name="connsiteX5" fmla="*/ 216694 w 288132"/>
              <a:gd name="connsiteY5" fmla="*/ 1535906 h 1728787"/>
              <a:gd name="connsiteX6" fmla="*/ 288132 w 288132"/>
              <a:gd name="connsiteY6" fmla="*/ 1728787 h 1728787"/>
              <a:gd name="connsiteX0" fmla="*/ 295275 w 295275"/>
              <a:gd name="connsiteY0" fmla="*/ 0 h 1726406"/>
              <a:gd name="connsiteX1" fmla="*/ 0 w 295275"/>
              <a:gd name="connsiteY1" fmla="*/ 433388 h 1726406"/>
              <a:gd name="connsiteX2" fmla="*/ 288132 w 295275"/>
              <a:gd name="connsiteY2" fmla="*/ 869156 h 1726406"/>
              <a:gd name="connsiteX3" fmla="*/ 285750 w 295275"/>
              <a:gd name="connsiteY3" fmla="*/ 881063 h 1726406"/>
              <a:gd name="connsiteX4" fmla="*/ 138113 w 295275"/>
              <a:gd name="connsiteY4" fmla="*/ 1312069 h 1726406"/>
              <a:gd name="connsiteX5" fmla="*/ 216694 w 295275"/>
              <a:gd name="connsiteY5" fmla="*/ 1533525 h 1726406"/>
              <a:gd name="connsiteX6" fmla="*/ 288132 w 295275"/>
              <a:gd name="connsiteY6" fmla="*/ 1726406 h 1726406"/>
              <a:gd name="connsiteX0" fmla="*/ 283368 w 288132"/>
              <a:gd name="connsiteY0" fmla="*/ 0 h 1724025"/>
              <a:gd name="connsiteX1" fmla="*/ 0 w 288132"/>
              <a:gd name="connsiteY1" fmla="*/ 431007 h 1724025"/>
              <a:gd name="connsiteX2" fmla="*/ 288132 w 288132"/>
              <a:gd name="connsiteY2" fmla="*/ 866775 h 1724025"/>
              <a:gd name="connsiteX3" fmla="*/ 285750 w 288132"/>
              <a:gd name="connsiteY3" fmla="*/ 878682 h 1724025"/>
              <a:gd name="connsiteX4" fmla="*/ 138113 w 288132"/>
              <a:gd name="connsiteY4" fmla="*/ 1309688 h 1724025"/>
              <a:gd name="connsiteX5" fmla="*/ 216694 w 288132"/>
              <a:gd name="connsiteY5" fmla="*/ 1531144 h 1724025"/>
              <a:gd name="connsiteX6" fmla="*/ 288132 w 288132"/>
              <a:gd name="connsiteY6" fmla="*/ 1724025 h 1724025"/>
              <a:gd name="connsiteX0" fmla="*/ 283368 w 395288"/>
              <a:gd name="connsiteY0" fmla="*/ 0 h 1638300"/>
              <a:gd name="connsiteX1" fmla="*/ 0 w 395288"/>
              <a:gd name="connsiteY1" fmla="*/ 431007 h 1638300"/>
              <a:gd name="connsiteX2" fmla="*/ 288132 w 395288"/>
              <a:gd name="connsiteY2" fmla="*/ 866775 h 1638300"/>
              <a:gd name="connsiteX3" fmla="*/ 285750 w 395288"/>
              <a:gd name="connsiteY3" fmla="*/ 878682 h 1638300"/>
              <a:gd name="connsiteX4" fmla="*/ 138113 w 395288"/>
              <a:gd name="connsiteY4" fmla="*/ 1309688 h 1638300"/>
              <a:gd name="connsiteX5" fmla="*/ 216694 w 395288"/>
              <a:gd name="connsiteY5" fmla="*/ 1531144 h 1638300"/>
              <a:gd name="connsiteX6" fmla="*/ 395288 w 395288"/>
              <a:gd name="connsiteY6" fmla="*/ 1638300 h 1638300"/>
              <a:gd name="connsiteX0" fmla="*/ 283368 w 288132"/>
              <a:gd name="connsiteY0" fmla="*/ 0 h 1714500"/>
              <a:gd name="connsiteX1" fmla="*/ 0 w 288132"/>
              <a:gd name="connsiteY1" fmla="*/ 431007 h 1714500"/>
              <a:gd name="connsiteX2" fmla="*/ 288132 w 288132"/>
              <a:gd name="connsiteY2" fmla="*/ 866775 h 1714500"/>
              <a:gd name="connsiteX3" fmla="*/ 285750 w 288132"/>
              <a:gd name="connsiteY3" fmla="*/ 878682 h 1714500"/>
              <a:gd name="connsiteX4" fmla="*/ 138113 w 288132"/>
              <a:gd name="connsiteY4" fmla="*/ 1309688 h 1714500"/>
              <a:gd name="connsiteX5" fmla="*/ 216694 w 288132"/>
              <a:gd name="connsiteY5" fmla="*/ 1531144 h 1714500"/>
              <a:gd name="connsiteX6" fmla="*/ 288132 w 288132"/>
              <a:gd name="connsiteY6" fmla="*/ 1714500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132" h="1714500">
                <a:moveTo>
                  <a:pt x="283368" y="0"/>
                </a:moveTo>
                <a:lnTo>
                  <a:pt x="0" y="431007"/>
                </a:lnTo>
                <a:lnTo>
                  <a:pt x="288132" y="866775"/>
                </a:lnTo>
                <a:cubicBezTo>
                  <a:pt x="287338" y="869156"/>
                  <a:pt x="286544" y="876301"/>
                  <a:pt x="285750" y="878682"/>
                </a:cubicBezTo>
                <a:lnTo>
                  <a:pt x="138113" y="1309688"/>
                </a:lnTo>
                <a:lnTo>
                  <a:pt x="216694" y="1531144"/>
                </a:lnTo>
                <a:lnTo>
                  <a:pt x="288132" y="1714500"/>
                </a:lnTo>
              </a:path>
            </a:pathLst>
          </a:custGeom>
          <a:noFill/>
          <a:ln w="3810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graphicFrame>
        <p:nvGraphicFramePr>
          <p:cNvPr id="212" name="Table 2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372173"/>
              </p:ext>
            </p:extLst>
          </p:nvPr>
        </p:nvGraphicFramePr>
        <p:xfrm>
          <a:off x="997993" y="1772816"/>
          <a:ext cx="7890430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138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141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da-DK" sz="32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Sorting</a:t>
            </a:r>
            <a:r>
              <a:rPr lang="da-DK" dirty="0" smtClean="0"/>
              <a:t> (</a:t>
            </a:r>
            <a:r>
              <a:rPr lang="da-DK" dirty="0" err="1" smtClean="0"/>
              <a:t>Integers</a:t>
            </a:r>
            <a:r>
              <a:rPr lang="da-DK" dirty="0" smtClean="0"/>
              <a:t>)</a:t>
            </a:r>
            <a:endParaRPr lang="da-DK" dirty="0"/>
          </a:p>
        </p:txBody>
      </p:sp>
      <p:graphicFrame>
        <p:nvGraphicFramePr>
          <p:cNvPr id="209" name="Table 2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964132"/>
              </p:ext>
            </p:extLst>
          </p:nvPr>
        </p:nvGraphicFramePr>
        <p:xfrm>
          <a:off x="997993" y="3626921"/>
          <a:ext cx="7890430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00001010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00001010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00001101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00110101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00110110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00110111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00111010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10001001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10001010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10001101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210" name="Table 2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659649"/>
              </p:ext>
            </p:extLst>
          </p:nvPr>
        </p:nvGraphicFramePr>
        <p:xfrm>
          <a:off x="1002050" y="3284984"/>
          <a:ext cx="7890430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da-DK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da-DK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da-DK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da-DK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da-DK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 smtClean="0">
                          <a:solidFill>
                            <a:schemeClr val="tx1"/>
                          </a:solidFill>
                        </a:rPr>
                        <a:t>138</a:t>
                      </a:r>
                      <a:endParaRPr lang="da-DK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b="1" dirty="0" smtClean="0">
                          <a:solidFill>
                            <a:schemeClr val="tx1"/>
                          </a:solidFill>
                        </a:rPr>
                        <a:t>141</a:t>
                      </a:r>
                      <a:endParaRPr lang="da-DK" sz="2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1" name="Table 2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548343"/>
              </p:ext>
            </p:extLst>
          </p:nvPr>
        </p:nvGraphicFramePr>
        <p:xfrm>
          <a:off x="993936" y="2132856"/>
          <a:ext cx="7890430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00111010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00001101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10001010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00110111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10001101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10001001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00001010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00110101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00001010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00110110</a:t>
                      </a:r>
                      <a:endParaRPr lang="da-DK" sz="14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4" name="TextBox 213"/>
          <p:cNvSpPr txBox="1"/>
          <p:nvPr/>
        </p:nvSpPr>
        <p:spPr>
          <a:xfrm>
            <a:off x="251520" y="18448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/>
              <a:t>Input</a:t>
            </a:r>
            <a:endParaRPr lang="da-DK" b="1" dirty="0"/>
          </a:p>
        </p:txBody>
      </p:sp>
      <p:sp>
        <p:nvSpPr>
          <p:cNvPr id="215" name="TextBox 214"/>
          <p:cNvSpPr txBox="1"/>
          <p:nvPr/>
        </p:nvSpPr>
        <p:spPr>
          <a:xfrm>
            <a:off x="107504" y="332959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smtClean="0"/>
              <a:t>Output</a:t>
            </a:r>
            <a:endParaRPr lang="da-DK" b="1" dirty="0"/>
          </a:p>
        </p:txBody>
      </p:sp>
      <p:sp>
        <p:nvSpPr>
          <p:cNvPr id="216" name="Down Arrow 215"/>
          <p:cNvSpPr/>
          <p:nvPr/>
        </p:nvSpPr>
        <p:spPr>
          <a:xfrm>
            <a:off x="4312546" y="2564904"/>
            <a:ext cx="502753" cy="576064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218" name="Table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511652"/>
              </p:ext>
            </p:extLst>
          </p:nvPr>
        </p:nvGraphicFramePr>
        <p:xfrm>
          <a:off x="1006235" y="1628800"/>
          <a:ext cx="7890430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  <a:gridCol w="789043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da-DK" sz="1400" b="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endParaRPr lang="da-DK" sz="1400" b="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rgbClr val="00B050"/>
                          </a:solidFill>
                        </a:rPr>
                        <a:t>3</a:t>
                      </a:r>
                      <a:endParaRPr lang="da-DK" sz="1400" b="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da-DK" sz="1400" b="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rgbClr val="00B050"/>
                          </a:solidFill>
                        </a:rPr>
                        <a:t>5</a:t>
                      </a:r>
                      <a:endParaRPr lang="da-DK" sz="1400" b="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rgbClr val="00B050"/>
                          </a:solidFill>
                        </a:rPr>
                        <a:t>6</a:t>
                      </a:r>
                      <a:endParaRPr lang="da-DK" sz="1400" b="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rgbClr val="00B050"/>
                          </a:solidFill>
                        </a:rPr>
                        <a:t>7</a:t>
                      </a:r>
                      <a:endParaRPr lang="da-DK" sz="1400" b="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rgbClr val="00B050"/>
                          </a:solidFill>
                        </a:rPr>
                        <a:t>8</a:t>
                      </a:r>
                      <a:endParaRPr lang="da-DK" sz="1400" b="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rgbClr val="00B050"/>
                          </a:solidFill>
                        </a:rPr>
                        <a:t>9</a:t>
                      </a:r>
                      <a:endParaRPr lang="da-DK" sz="1400" b="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400" b="0" dirty="0" smtClean="0">
                          <a:solidFill>
                            <a:srgbClr val="00B050"/>
                          </a:solidFill>
                        </a:rPr>
                        <a:t>10</a:t>
                      </a:r>
                      <a:endParaRPr lang="da-DK" sz="1400" b="0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31" name="Group 230"/>
          <p:cNvGrpSpPr/>
          <p:nvPr/>
        </p:nvGrpSpPr>
        <p:grpSpPr>
          <a:xfrm>
            <a:off x="1717074" y="6351132"/>
            <a:ext cx="1887893" cy="246220"/>
            <a:chOff x="3640578" y="6517929"/>
            <a:chExt cx="1887893" cy="246221"/>
          </a:xfrm>
        </p:grpSpPr>
        <p:sp>
          <p:nvSpPr>
            <p:cNvPr id="220" name="TextBox 219"/>
            <p:cNvSpPr txBox="1"/>
            <p:nvPr/>
          </p:nvSpPr>
          <p:spPr>
            <a:xfrm>
              <a:off x="4802481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1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4072238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2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5244053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>
                  <a:solidFill>
                    <a:srgbClr val="00B050"/>
                  </a:solidFill>
                </a:rPr>
                <a:t>3</a:t>
              </a:r>
              <a:endParaRPr lang="da-DK" sz="1000" dirty="0" smtClean="0">
                <a:solidFill>
                  <a:srgbClr val="00B050"/>
                </a:solidFill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4519757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4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  <p:sp>
          <p:nvSpPr>
            <p:cNvPr id="225" name="TextBox 224"/>
            <p:cNvSpPr txBox="1"/>
            <p:nvPr/>
          </p:nvSpPr>
          <p:spPr>
            <a:xfrm>
              <a:off x="5387903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5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  <p:sp>
          <p:nvSpPr>
            <p:cNvPr id="226" name="TextBox 225"/>
            <p:cNvSpPr txBox="1"/>
            <p:nvPr/>
          </p:nvSpPr>
          <p:spPr>
            <a:xfrm>
              <a:off x="4932978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6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3793398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7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  <p:sp>
          <p:nvSpPr>
            <p:cNvPr id="228" name="TextBox 227"/>
            <p:cNvSpPr txBox="1"/>
            <p:nvPr/>
          </p:nvSpPr>
          <p:spPr>
            <a:xfrm>
              <a:off x="4219880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8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  <p:sp>
          <p:nvSpPr>
            <p:cNvPr id="229" name="TextBox 228"/>
            <p:cNvSpPr txBox="1"/>
            <p:nvPr/>
          </p:nvSpPr>
          <p:spPr>
            <a:xfrm>
              <a:off x="3640578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9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  <p:sp>
          <p:nvSpPr>
            <p:cNvPr id="230" name="TextBox 229"/>
            <p:cNvSpPr txBox="1"/>
            <p:nvPr/>
          </p:nvSpPr>
          <p:spPr>
            <a:xfrm>
              <a:off x="4254164" y="6517929"/>
              <a:ext cx="3565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10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</p:grpSp>
      <p:sp>
        <p:nvSpPr>
          <p:cNvPr id="232" name="Left Brace 231"/>
          <p:cNvSpPr/>
          <p:nvPr/>
        </p:nvSpPr>
        <p:spPr>
          <a:xfrm rot="16200000">
            <a:off x="2140680" y="2043896"/>
            <a:ext cx="72007" cy="720080"/>
          </a:xfrm>
          <a:prstGeom prst="lef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3" name="TextBox 232"/>
          <p:cNvSpPr txBox="1"/>
          <p:nvPr/>
        </p:nvSpPr>
        <p:spPr>
          <a:xfrm>
            <a:off x="1783303" y="2368495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>
                <a:solidFill>
                  <a:srgbClr val="C00000"/>
                </a:solidFill>
              </a:rPr>
              <a:t>w </a:t>
            </a:r>
            <a:r>
              <a:rPr lang="da-DK" dirty="0" smtClean="0">
                <a:solidFill>
                  <a:srgbClr val="C00000"/>
                </a:solidFill>
              </a:rPr>
              <a:t>bits</a:t>
            </a:r>
            <a:endParaRPr lang="da-DK" dirty="0">
              <a:solidFill>
                <a:srgbClr val="C00000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7740352" y="13407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i="1" dirty="0" smtClean="0">
                <a:solidFill>
                  <a:srgbClr val="00B050"/>
                </a:solidFill>
              </a:rPr>
              <a:t>n </a:t>
            </a:r>
            <a:r>
              <a:rPr lang="da-DK" dirty="0" err="1" smtClean="0">
                <a:solidFill>
                  <a:srgbClr val="00B050"/>
                </a:solidFill>
              </a:rPr>
              <a:t>integers</a:t>
            </a:r>
            <a:endParaRPr lang="da-DK" dirty="0">
              <a:solidFill>
                <a:srgbClr val="00B050"/>
              </a:solidFill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899636" y="52919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b="1" dirty="0" err="1" smtClean="0"/>
              <a:t>Trie</a:t>
            </a:r>
            <a:endParaRPr lang="da-DK" b="1" dirty="0"/>
          </a:p>
        </p:txBody>
      </p:sp>
      <p:sp>
        <p:nvSpPr>
          <p:cNvPr id="239" name="Freeform 238"/>
          <p:cNvSpPr/>
          <p:nvPr/>
        </p:nvSpPr>
        <p:spPr>
          <a:xfrm>
            <a:off x="6498733" y="4688770"/>
            <a:ext cx="288132" cy="1714500"/>
          </a:xfrm>
          <a:custGeom>
            <a:avLst/>
            <a:gdLst>
              <a:gd name="connsiteX0" fmla="*/ 285750 w 288132"/>
              <a:gd name="connsiteY0" fmla="*/ 0 h 1728787"/>
              <a:gd name="connsiteX1" fmla="*/ 0 w 288132"/>
              <a:gd name="connsiteY1" fmla="*/ 435769 h 1728787"/>
              <a:gd name="connsiteX2" fmla="*/ 288132 w 288132"/>
              <a:gd name="connsiteY2" fmla="*/ 871537 h 1728787"/>
              <a:gd name="connsiteX3" fmla="*/ 138113 w 288132"/>
              <a:gd name="connsiteY3" fmla="*/ 1314450 h 1728787"/>
              <a:gd name="connsiteX4" fmla="*/ 216694 w 288132"/>
              <a:gd name="connsiteY4" fmla="*/ 1535906 h 1728787"/>
              <a:gd name="connsiteX5" fmla="*/ 288132 w 288132"/>
              <a:gd name="connsiteY5" fmla="*/ 1728787 h 1728787"/>
              <a:gd name="connsiteX0" fmla="*/ 285750 w 300071"/>
              <a:gd name="connsiteY0" fmla="*/ 0 h 1728787"/>
              <a:gd name="connsiteX1" fmla="*/ 0 w 300071"/>
              <a:gd name="connsiteY1" fmla="*/ 435769 h 1728787"/>
              <a:gd name="connsiteX2" fmla="*/ 288132 w 300071"/>
              <a:gd name="connsiteY2" fmla="*/ 871537 h 1728787"/>
              <a:gd name="connsiteX3" fmla="*/ 300038 w 300071"/>
              <a:gd name="connsiteY3" fmla="*/ 876300 h 1728787"/>
              <a:gd name="connsiteX4" fmla="*/ 138113 w 300071"/>
              <a:gd name="connsiteY4" fmla="*/ 1314450 h 1728787"/>
              <a:gd name="connsiteX5" fmla="*/ 216694 w 300071"/>
              <a:gd name="connsiteY5" fmla="*/ 1535906 h 1728787"/>
              <a:gd name="connsiteX6" fmla="*/ 288132 w 300071"/>
              <a:gd name="connsiteY6" fmla="*/ 1728787 h 1728787"/>
              <a:gd name="connsiteX0" fmla="*/ 285750 w 288132"/>
              <a:gd name="connsiteY0" fmla="*/ 0 h 1728787"/>
              <a:gd name="connsiteX1" fmla="*/ 0 w 288132"/>
              <a:gd name="connsiteY1" fmla="*/ 435769 h 1728787"/>
              <a:gd name="connsiteX2" fmla="*/ 288132 w 288132"/>
              <a:gd name="connsiteY2" fmla="*/ 871537 h 1728787"/>
              <a:gd name="connsiteX3" fmla="*/ 285750 w 288132"/>
              <a:gd name="connsiteY3" fmla="*/ 883444 h 1728787"/>
              <a:gd name="connsiteX4" fmla="*/ 138113 w 288132"/>
              <a:gd name="connsiteY4" fmla="*/ 1314450 h 1728787"/>
              <a:gd name="connsiteX5" fmla="*/ 216694 w 288132"/>
              <a:gd name="connsiteY5" fmla="*/ 1535906 h 1728787"/>
              <a:gd name="connsiteX6" fmla="*/ 288132 w 288132"/>
              <a:gd name="connsiteY6" fmla="*/ 1728787 h 1728787"/>
              <a:gd name="connsiteX0" fmla="*/ 295275 w 295275"/>
              <a:gd name="connsiteY0" fmla="*/ 0 h 1726406"/>
              <a:gd name="connsiteX1" fmla="*/ 0 w 295275"/>
              <a:gd name="connsiteY1" fmla="*/ 433388 h 1726406"/>
              <a:gd name="connsiteX2" fmla="*/ 288132 w 295275"/>
              <a:gd name="connsiteY2" fmla="*/ 869156 h 1726406"/>
              <a:gd name="connsiteX3" fmla="*/ 285750 w 295275"/>
              <a:gd name="connsiteY3" fmla="*/ 881063 h 1726406"/>
              <a:gd name="connsiteX4" fmla="*/ 138113 w 295275"/>
              <a:gd name="connsiteY4" fmla="*/ 1312069 h 1726406"/>
              <a:gd name="connsiteX5" fmla="*/ 216694 w 295275"/>
              <a:gd name="connsiteY5" fmla="*/ 1533525 h 1726406"/>
              <a:gd name="connsiteX6" fmla="*/ 288132 w 295275"/>
              <a:gd name="connsiteY6" fmla="*/ 1726406 h 1726406"/>
              <a:gd name="connsiteX0" fmla="*/ 283368 w 288132"/>
              <a:gd name="connsiteY0" fmla="*/ 0 h 1724025"/>
              <a:gd name="connsiteX1" fmla="*/ 0 w 288132"/>
              <a:gd name="connsiteY1" fmla="*/ 431007 h 1724025"/>
              <a:gd name="connsiteX2" fmla="*/ 288132 w 288132"/>
              <a:gd name="connsiteY2" fmla="*/ 866775 h 1724025"/>
              <a:gd name="connsiteX3" fmla="*/ 285750 w 288132"/>
              <a:gd name="connsiteY3" fmla="*/ 878682 h 1724025"/>
              <a:gd name="connsiteX4" fmla="*/ 138113 w 288132"/>
              <a:gd name="connsiteY4" fmla="*/ 1309688 h 1724025"/>
              <a:gd name="connsiteX5" fmla="*/ 216694 w 288132"/>
              <a:gd name="connsiteY5" fmla="*/ 1531144 h 1724025"/>
              <a:gd name="connsiteX6" fmla="*/ 288132 w 288132"/>
              <a:gd name="connsiteY6" fmla="*/ 1724025 h 1724025"/>
              <a:gd name="connsiteX0" fmla="*/ 283368 w 395288"/>
              <a:gd name="connsiteY0" fmla="*/ 0 h 1638300"/>
              <a:gd name="connsiteX1" fmla="*/ 0 w 395288"/>
              <a:gd name="connsiteY1" fmla="*/ 431007 h 1638300"/>
              <a:gd name="connsiteX2" fmla="*/ 288132 w 395288"/>
              <a:gd name="connsiteY2" fmla="*/ 866775 h 1638300"/>
              <a:gd name="connsiteX3" fmla="*/ 285750 w 395288"/>
              <a:gd name="connsiteY3" fmla="*/ 878682 h 1638300"/>
              <a:gd name="connsiteX4" fmla="*/ 138113 w 395288"/>
              <a:gd name="connsiteY4" fmla="*/ 1309688 h 1638300"/>
              <a:gd name="connsiteX5" fmla="*/ 216694 w 395288"/>
              <a:gd name="connsiteY5" fmla="*/ 1531144 h 1638300"/>
              <a:gd name="connsiteX6" fmla="*/ 395288 w 395288"/>
              <a:gd name="connsiteY6" fmla="*/ 1638300 h 1638300"/>
              <a:gd name="connsiteX0" fmla="*/ 283368 w 288132"/>
              <a:gd name="connsiteY0" fmla="*/ 0 h 1714500"/>
              <a:gd name="connsiteX1" fmla="*/ 0 w 288132"/>
              <a:gd name="connsiteY1" fmla="*/ 431007 h 1714500"/>
              <a:gd name="connsiteX2" fmla="*/ 288132 w 288132"/>
              <a:gd name="connsiteY2" fmla="*/ 866775 h 1714500"/>
              <a:gd name="connsiteX3" fmla="*/ 285750 w 288132"/>
              <a:gd name="connsiteY3" fmla="*/ 878682 h 1714500"/>
              <a:gd name="connsiteX4" fmla="*/ 138113 w 288132"/>
              <a:gd name="connsiteY4" fmla="*/ 1309688 h 1714500"/>
              <a:gd name="connsiteX5" fmla="*/ 216694 w 288132"/>
              <a:gd name="connsiteY5" fmla="*/ 1531144 h 1714500"/>
              <a:gd name="connsiteX6" fmla="*/ 288132 w 288132"/>
              <a:gd name="connsiteY6" fmla="*/ 1714500 h 171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132" h="1714500">
                <a:moveTo>
                  <a:pt x="283368" y="0"/>
                </a:moveTo>
                <a:lnTo>
                  <a:pt x="0" y="431007"/>
                </a:lnTo>
                <a:lnTo>
                  <a:pt x="288132" y="866775"/>
                </a:lnTo>
                <a:cubicBezTo>
                  <a:pt x="287338" y="869156"/>
                  <a:pt x="286544" y="876301"/>
                  <a:pt x="285750" y="878682"/>
                </a:cubicBezTo>
                <a:lnTo>
                  <a:pt x="138113" y="1309688"/>
                </a:lnTo>
                <a:lnTo>
                  <a:pt x="216694" y="1531144"/>
                </a:lnTo>
                <a:lnTo>
                  <a:pt x="288132" y="1714500"/>
                </a:lnTo>
              </a:path>
            </a:pathLst>
          </a:custGeom>
          <a:noFill/>
          <a:ln w="38100" cap="rnd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grpSp>
        <p:nvGrpSpPr>
          <p:cNvPr id="307" name="Group 306"/>
          <p:cNvGrpSpPr/>
          <p:nvPr/>
        </p:nvGrpSpPr>
        <p:grpSpPr>
          <a:xfrm>
            <a:off x="5850680" y="6351220"/>
            <a:ext cx="1887893" cy="246220"/>
            <a:chOff x="3640578" y="6517929"/>
            <a:chExt cx="1887893" cy="246221"/>
          </a:xfrm>
        </p:grpSpPr>
        <p:sp>
          <p:nvSpPr>
            <p:cNvPr id="308" name="TextBox 307"/>
            <p:cNvSpPr txBox="1"/>
            <p:nvPr/>
          </p:nvSpPr>
          <p:spPr>
            <a:xfrm>
              <a:off x="4802481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1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4072238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2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5244053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>
                  <a:solidFill>
                    <a:srgbClr val="00B050"/>
                  </a:solidFill>
                </a:rPr>
                <a:t>3</a:t>
              </a:r>
              <a:endParaRPr lang="da-DK" sz="1000" dirty="0" smtClean="0">
                <a:solidFill>
                  <a:srgbClr val="00B050"/>
                </a:solidFill>
              </a:endParaRPr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4519757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4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  <p:sp>
          <p:nvSpPr>
            <p:cNvPr id="312" name="TextBox 311"/>
            <p:cNvSpPr txBox="1"/>
            <p:nvPr/>
          </p:nvSpPr>
          <p:spPr>
            <a:xfrm>
              <a:off x="5387903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5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4932978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6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793398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7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4219880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8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640578" y="6517929"/>
              <a:ext cx="14056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9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54164" y="6517929"/>
              <a:ext cx="3565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rgbClr val="00B050"/>
                  </a:solidFill>
                </a:rPr>
                <a:t>10</a:t>
              </a:r>
              <a:endParaRPr lang="da-DK" sz="1000" dirty="0">
                <a:solidFill>
                  <a:srgbClr val="00B050"/>
                </a:solidFill>
              </a:endParaRPr>
            </a:p>
          </p:txBody>
        </p:sp>
      </p:grpSp>
      <p:sp>
        <p:nvSpPr>
          <p:cNvPr id="318" name="TextBox 317"/>
          <p:cNvSpPr txBox="1"/>
          <p:nvPr/>
        </p:nvSpPr>
        <p:spPr>
          <a:xfrm>
            <a:off x="4499992" y="5292004"/>
            <a:ext cx="1718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 smtClean="0"/>
              <a:t>Patricia </a:t>
            </a:r>
            <a:r>
              <a:rPr lang="da-DK" b="1" dirty="0" err="1" smtClean="0"/>
              <a:t>trie</a:t>
            </a:r>
            <a:endParaRPr lang="da-DK" b="1" dirty="0" smtClean="0"/>
          </a:p>
          <a:p>
            <a:r>
              <a:rPr lang="da-DK" sz="1000" b="1" dirty="0" smtClean="0"/>
              <a:t>(</a:t>
            </a:r>
            <a:r>
              <a:rPr lang="da-DK" sz="1000" b="1" dirty="0" err="1" smtClean="0"/>
              <a:t>branching</a:t>
            </a:r>
            <a:r>
              <a:rPr lang="da-DK" sz="1000" b="1" dirty="0" smtClean="0"/>
              <a:t> </a:t>
            </a:r>
            <a:r>
              <a:rPr lang="da-DK" sz="1000" b="1" dirty="0" err="1" smtClean="0"/>
              <a:t>charcters</a:t>
            </a:r>
            <a:r>
              <a:rPr lang="da-DK" sz="1000" b="1" dirty="0" smtClean="0"/>
              <a:t> </a:t>
            </a:r>
            <a:r>
              <a:rPr lang="da-DK" sz="1000" b="1" dirty="0" err="1" smtClean="0"/>
              <a:t>only</a:t>
            </a:r>
            <a:r>
              <a:rPr lang="da-DK" sz="1000" b="1" dirty="0" smtClean="0"/>
              <a:t>)</a:t>
            </a:r>
            <a:endParaRPr lang="da-DK" sz="1000" b="1" dirty="0"/>
          </a:p>
        </p:txBody>
      </p:sp>
      <p:sp>
        <p:nvSpPr>
          <p:cNvPr id="319" name="TextBox 318"/>
          <p:cNvSpPr txBox="1"/>
          <p:nvPr/>
        </p:nvSpPr>
        <p:spPr>
          <a:xfrm>
            <a:off x="135231" y="6303864"/>
            <a:ext cx="15612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400" dirty="0" smtClean="0">
                <a:solidFill>
                  <a:srgbClr val="00B050"/>
                </a:solidFill>
              </a:rPr>
              <a:t>permutation</a:t>
            </a:r>
            <a:endParaRPr lang="da-DK" sz="1400" dirty="0">
              <a:solidFill>
                <a:srgbClr val="00B050"/>
              </a:solidFill>
            </a:endParaRPr>
          </a:p>
        </p:txBody>
      </p:sp>
      <p:grpSp>
        <p:nvGrpSpPr>
          <p:cNvPr id="321" name="Group 320"/>
          <p:cNvGrpSpPr/>
          <p:nvPr/>
        </p:nvGrpSpPr>
        <p:grpSpPr>
          <a:xfrm>
            <a:off x="1691680" y="4653048"/>
            <a:ext cx="1915066" cy="1777506"/>
            <a:chOff x="1691680" y="4653048"/>
            <a:chExt cx="1915066" cy="1777506"/>
          </a:xfrm>
        </p:grpSpPr>
        <p:grpSp>
          <p:nvGrpSpPr>
            <p:cNvPr id="196" name="Group 195"/>
            <p:cNvGrpSpPr/>
            <p:nvPr/>
          </p:nvGrpSpPr>
          <p:grpSpPr>
            <a:xfrm>
              <a:off x="1787498" y="4679308"/>
              <a:ext cx="1728192" cy="1729376"/>
              <a:chOff x="3995936" y="2420888"/>
              <a:chExt cx="1728192" cy="1729376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flipH="1">
                <a:off x="4067944" y="3501008"/>
                <a:ext cx="144016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flipH="1">
                <a:off x="3995936" y="3933056"/>
                <a:ext cx="72008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H="1" flipV="1">
                <a:off x="4067944" y="3933056"/>
                <a:ext cx="72008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>
                <a:off x="4220344" y="3501008"/>
                <a:ext cx="207640" cy="64807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flipH="1">
                <a:off x="4715830" y="3933056"/>
                <a:ext cx="72008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 flipH="1" flipV="1">
                <a:off x="4787839" y="3933056"/>
                <a:ext cx="72007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/>
              <p:nvPr/>
            </p:nvCxnSpPr>
            <p:spPr>
              <a:xfrm flipH="1" flipV="1">
                <a:off x="4715830" y="3717032"/>
                <a:ext cx="72009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 flipV="1">
                <a:off x="4571814" y="3717032"/>
                <a:ext cx="144016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/>
              <p:nvPr/>
            </p:nvCxnSpPr>
            <p:spPr>
              <a:xfrm flipH="1">
                <a:off x="4715830" y="3284984"/>
                <a:ext cx="144016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>
                <a:off x="4860218" y="3284984"/>
                <a:ext cx="288031" cy="86409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flipH="1">
                <a:off x="4211960" y="2852936"/>
                <a:ext cx="360040" cy="64807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4571814" y="2852936"/>
                <a:ext cx="288032" cy="436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 flipH="1">
                <a:off x="5292080" y="3501008"/>
                <a:ext cx="216024" cy="64925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5436096" y="3717032"/>
                <a:ext cx="144016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5508104" y="3501008"/>
                <a:ext cx="216024" cy="64807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142"/>
              <p:cNvCxnSpPr/>
              <p:nvPr/>
            </p:nvCxnSpPr>
            <p:spPr>
              <a:xfrm>
                <a:off x="4860218" y="2420888"/>
                <a:ext cx="647886" cy="10801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 flipH="1">
                <a:off x="4572000" y="2420888"/>
                <a:ext cx="288218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95" name="Group 194"/>
            <p:cNvGrpSpPr/>
            <p:nvPr/>
          </p:nvGrpSpPr>
          <p:grpSpPr>
            <a:xfrm>
              <a:off x="1691680" y="4672165"/>
              <a:ext cx="1915066" cy="1758389"/>
              <a:chOff x="3900118" y="2420888"/>
              <a:chExt cx="1915066" cy="1758389"/>
            </a:xfrm>
          </p:grpSpPr>
          <p:sp>
            <p:nvSpPr>
              <p:cNvPr id="83" name="TextBox 82"/>
              <p:cNvSpPr txBox="1"/>
              <p:nvPr/>
            </p:nvSpPr>
            <p:spPr>
              <a:xfrm>
                <a:off x="3900118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4044669" y="3501008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4309944" y="3717031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4375258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4251310" y="3501007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3962192" y="3717032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>
                <a:off x="4095159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1" name="TextBox 160"/>
              <p:cNvSpPr txBox="1"/>
              <p:nvPr/>
            </p:nvSpPr>
            <p:spPr>
              <a:xfrm>
                <a:off x="5313589" y="3063384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4655913" y="285293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4247977" y="3063385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4126342" y="3284984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9" name="TextBox 168"/>
              <p:cNvSpPr txBox="1"/>
              <p:nvPr/>
            </p:nvSpPr>
            <p:spPr>
              <a:xfrm>
                <a:off x="5181780" y="2837837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5448001" y="3284983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>
                <a:off x="5076056" y="2636911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>
                <a:off x="4932040" y="2420888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>
                <a:off x="4364388" y="2852935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4" name="TextBox 173"/>
              <p:cNvSpPr txBox="1"/>
              <p:nvPr/>
            </p:nvSpPr>
            <p:spPr>
              <a:xfrm>
                <a:off x="4492978" y="2636912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5" name="TextBox 174"/>
              <p:cNvSpPr txBox="1"/>
              <p:nvPr/>
            </p:nvSpPr>
            <p:spPr>
              <a:xfrm>
                <a:off x="4639060" y="2420888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5543521" y="3501008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5671168" y="3933055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8" name="TextBox 177"/>
              <p:cNvSpPr txBox="1"/>
              <p:nvPr/>
            </p:nvSpPr>
            <p:spPr>
              <a:xfrm>
                <a:off x="5459333" y="3717030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9" name="TextBox 178"/>
              <p:cNvSpPr txBox="1"/>
              <p:nvPr/>
            </p:nvSpPr>
            <p:spPr>
              <a:xfrm>
                <a:off x="5193685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0" name="TextBox 179"/>
              <p:cNvSpPr txBox="1"/>
              <p:nvPr/>
            </p:nvSpPr>
            <p:spPr>
              <a:xfrm>
                <a:off x="5273032" y="3717032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1" name="TextBox 180"/>
              <p:cNvSpPr txBox="1"/>
              <p:nvPr/>
            </p:nvSpPr>
            <p:spPr>
              <a:xfrm>
                <a:off x="5529533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2" name="TextBox 181"/>
              <p:cNvSpPr txBox="1"/>
              <p:nvPr/>
            </p:nvSpPr>
            <p:spPr>
              <a:xfrm>
                <a:off x="5606303" y="3717032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4792786" y="3063385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4881461" y="3284984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5020715" y="3717032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4951088" y="3501008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7" name="TextBox 186"/>
              <p:cNvSpPr txBox="1"/>
              <p:nvPr/>
            </p:nvSpPr>
            <p:spPr>
              <a:xfrm>
                <a:off x="5097485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>
                <a:off x="4692206" y="3284984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9" name="TextBox 188"/>
              <p:cNvSpPr txBox="1"/>
              <p:nvPr/>
            </p:nvSpPr>
            <p:spPr>
              <a:xfrm>
                <a:off x="4613055" y="3501008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4739826" y="3717032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4541047" y="3717032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4476182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4821358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94" name="TextBox 193"/>
              <p:cNvSpPr txBox="1"/>
              <p:nvPr/>
            </p:nvSpPr>
            <p:spPr>
              <a:xfrm>
                <a:off x="4622579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213" name="Group 212"/>
            <p:cNvGrpSpPr/>
            <p:nvPr/>
          </p:nvGrpSpPr>
          <p:grpSpPr>
            <a:xfrm>
              <a:off x="1821841" y="4653048"/>
              <a:ext cx="1516638" cy="1589508"/>
              <a:chOff x="4044133" y="2401555"/>
              <a:chExt cx="1516638" cy="1589508"/>
            </a:xfrm>
            <a:solidFill>
              <a:srgbClr val="C00000"/>
            </a:solidFill>
          </p:grpSpPr>
          <p:sp>
            <p:nvSpPr>
              <p:cNvPr id="198" name="Oval 197"/>
              <p:cNvSpPr/>
              <p:nvPr/>
            </p:nvSpPr>
            <p:spPr>
              <a:xfrm>
                <a:off x="4552952" y="2833888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4840984" y="2401555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0" name="Oval 199"/>
              <p:cNvSpPr/>
              <p:nvPr/>
            </p:nvSpPr>
            <p:spPr>
              <a:xfrm>
                <a:off x="5488771" y="3484341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1" name="Oval 200"/>
              <p:cNvSpPr/>
              <p:nvPr/>
            </p:nvSpPr>
            <p:spPr>
              <a:xfrm>
                <a:off x="5414089" y="3705127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2" name="Oval 201"/>
              <p:cNvSpPr/>
              <p:nvPr/>
            </p:nvSpPr>
            <p:spPr>
              <a:xfrm>
                <a:off x="4766595" y="3919063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3" name="Oval 202"/>
              <p:cNvSpPr/>
              <p:nvPr/>
            </p:nvSpPr>
            <p:spPr>
              <a:xfrm>
                <a:off x="4044133" y="3916388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4" name="Oval 203"/>
              <p:cNvSpPr/>
              <p:nvPr/>
            </p:nvSpPr>
            <p:spPr>
              <a:xfrm>
                <a:off x="4198915" y="3481675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5" name="Oval 204"/>
              <p:cNvSpPr/>
              <p:nvPr/>
            </p:nvSpPr>
            <p:spPr>
              <a:xfrm>
                <a:off x="4696683" y="3704842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6" name="Oval 205"/>
              <p:cNvSpPr/>
              <p:nvPr/>
            </p:nvSpPr>
            <p:spPr>
              <a:xfrm>
                <a:off x="4841940" y="3270698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320" name="TextBox 319"/>
            <p:cNvSpPr txBox="1"/>
            <p:nvPr/>
          </p:nvSpPr>
          <p:spPr>
            <a:xfrm>
              <a:off x="3127077" y="5752308"/>
              <a:ext cx="1440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bg1">
                      <a:lumMod val="50000"/>
                    </a:schemeClr>
                  </a:solidFill>
                </a:rPr>
                <a:t>0</a:t>
              </a:r>
              <a:endParaRPr lang="da-DK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5825286" y="4653136"/>
            <a:ext cx="1915066" cy="1777506"/>
            <a:chOff x="5681270" y="4653136"/>
            <a:chExt cx="1915066" cy="1777506"/>
          </a:xfrm>
        </p:grpSpPr>
        <p:grpSp>
          <p:nvGrpSpPr>
            <p:cNvPr id="241" name="Group 240"/>
            <p:cNvGrpSpPr/>
            <p:nvPr/>
          </p:nvGrpSpPr>
          <p:grpSpPr>
            <a:xfrm>
              <a:off x="5777088" y="4679396"/>
              <a:ext cx="1728192" cy="1729376"/>
              <a:chOff x="3995936" y="2420888"/>
              <a:chExt cx="1728192" cy="1729376"/>
            </a:xfrm>
          </p:grpSpPr>
          <p:cxnSp>
            <p:nvCxnSpPr>
              <p:cNvPr id="290" name="Straight Connector 289"/>
              <p:cNvCxnSpPr/>
              <p:nvPr/>
            </p:nvCxnSpPr>
            <p:spPr>
              <a:xfrm flipH="1">
                <a:off x="4067944" y="3501008"/>
                <a:ext cx="144016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 flipH="1">
                <a:off x="3995936" y="3933056"/>
                <a:ext cx="72008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flipH="1" flipV="1">
                <a:off x="4067944" y="3933056"/>
                <a:ext cx="72008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>
                <a:off x="4220344" y="3501008"/>
                <a:ext cx="207640" cy="64807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flipH="1">
                <a:off x="4715830" y="3933056"/>
                <a:ext cx="72008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 flipH="1" flipV="1">
                <a:off x="4787839" y="3933056"/>
                <a:ext cx="72007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Connector 295"/>
              <p:cNvCxnSpPr/>
              <p:nvPr/>
            </p:nvCxnSpPr>
            <p:spPr>
              <a:xfrm flipH="1" flipV="1">
                <a:off x="4715830" y="3717032"/>
                <a:ext cx="72009" cy="216024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flipV="1">
                <a:off x="4571814" y="3717032"/>
                <a:ext cx="144016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 flipH="1">
                <a:off x="4715830" y="3284984"/>
                <a:ext cx="144016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>
                <a:off x="4860218" y="3284984"/>
                <a:ext cx="288031" cy="86409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 flipH="1">
                <a:off x="4211960" y="2852936"/>
                <a:ext cx="360040" cy="64807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>
                <a:off x="4571814" y="2852936"/>
                <a:ext cx="288032" cy="43624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 flipH="1">
                <a:off x="5292080" y="3501008"/>
                <a:ext cx="216024" cy="64925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>
                <a:off x="5436096" y="3717032"/>
                <a:ext cx="144016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>
                <a:off x="5508104" y="3501008"/>
                <a:ext cx="216024" cy="64807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>
                <a:off x="4860218" y="2420888"/>
                <a:ext cx="647886" cy="108012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 flipH="1">
                <a:off x="4572000" y="2420888"/>
                <a:ext cx="288218" cy="43204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2" name="Group 241"/>
            <p:cNvGrpSpPr/>
            <p:nvPr/>
          </p:nvGrpSpPr>
          <p:grpSpPr>
            <a:xfrm>
              <a:off x="5681270" y="4672253"/>
              <a:ext cx="1915066" cy="1758389"/>
              <a:chOff x="3900118" y="2420888"/>
              <a:chExt cx="1915066" cy="1758389"/>
            </a:xfrm>
          </p:grpSpPr>
          <p:sp>
            <p:nvSpPr>
              <p:cNvPr id="253" name="TextBox 252"/>
              <p:cNvSpPr txBox="1"/>
              <p:nvPr/>
            </p:nvSpPr>
            <p:spPr>
              <a:xfrm>
                <a:off x="3900118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54" name="TextBox 253"/>
              <p:cNvSpPr txBox="1"/>
              <p:nvPr/>
            </p:nvSpPr>
            <p:spPr>
              <a:xfrm>
                <a:off x="4044669" y="3501008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55" name="TextBox 254"/>
              <p:cNvSpPr txBox="1"/>
              <p:nvPr/>
            </p:nvSpPr>
            <p:spPr>
              <a:xfrm>
                <a:off x="4309944" y="3717031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4375258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57" name="TextBox 256"/>
              <p:cNvSpPr txBox="1"/>
              <p:nvPr/>
            </p:nvSpPr>
            <p:spPr>
              <a:xfrm>
                <a:off x="4251310" y="3501007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58" name="TextBox 257"/>
              <p:cNvSpPr txBox="1"/>
              <p:nvPr/>
            </p:nvSpPr>
            <p:spPr>
              <a:xfrm>
                <a:off x="3962192" y="3717032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</a:p>
            </p:txBody>
          </p:sp>
          <p:sp>
            <p:nvSpPr>
              <p:cNvPr id="259" name="TextBox 258"/>
              <p:cNvSpPr txBox="1"/>
              <p:nvPr/>
            </p:nvSpPr>
            <p:spPr>
              <a:xfrm>
                <a:off x="4095159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5313589" y="3063384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1" name="TextBox 260"/>
              <p:cNvSpPr txBox="1"/>
              <p:nvPr/>
            </p:nvSpPr>
            <p:spPr>
              <a:xfrm>
                <a:off x="4655913" y="285293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2" name="TextBox 261"/>
              <p:cNvSpPr txBox="1"/>
              <p:nvPr/>
            </p:nvSpPr>
            <p:spPr>
              <a:xfrm>
                <a:off x="4247977" y="3063385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</a:p>
            </p:txBody>
          </p:sp>
          <p:sp>
            <p:nvSpPr>
              <p:cNvPr id="263" name="TextBox 262"/>
              <p:cNvSpPr txBox="1"/>
              <p:nvPr/>
            </p:nvSpPr>
            <p:spPr>
              <a:xfrm>
                <a:off x="4126342" y="3284984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5181780" y="2837837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5" name="TextBox 264"/>
              <p:cNvSpPr txBox="1"/>
              <p:nvPr/>
            </p:nvSpPr>
            <p:spPr>
              <a:xfrm>
                <a:off x="5448001" y="3284983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6" name="TextBox 265"/>
              <p:cNvSpPr txBox="1"/>
              <p:nvPr/>
            </p:nvSpPr>
            <p:spPr>
              <a:xfrm>
                <a:off x="5076056" y="2636911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7" name="TextBox 266"/>
              <p:cNvSpPr txBox="1"/>
              <p:nvPr/>
            </p:nvSpPr>
            <p:spPr>
              <a:xfrm>
                <a:off x="4932040" y="2420888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8" name="TextBox 267"/>
              <p:cNvSpPr txBox="1"/>
              <p:nvPr/>
            </p:nvSpPr>
            <p:spPr>
              <a:xfrm>
                <a:off x="4364388" y="2852935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9" name="TextBox 268"/>
              <p:cNvSpPr txBox="1"/>
              <p:nvPr/>
            </p:nvSpPr>
            <p:spPr>
              <a:xfrm>
                <a:off x="4492978" y="2636912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0" name="TextBox 269"/>
              <p:cNvSpPr txBox="1"/>
              <p:nvPr/>
            </p:nvSpPr>
            <p:spPr>
              <a:xfrm>
                <a:off x="4639060" y="2420888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1" name="TextBox 270"/>
              <p:cNvSpPr txBox="1"/>
              <p:nvPr/>
            </p:nvSpPr>
            <p:spPr>
              <a:xfrm>
                <a:off x="5543521" y="3501008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2" name="TextBox 271"/>
              <p:cNvSpPr txBox="1"/>
              <p:nvPr/>
            </p:nvSpPr>
            <p:spPr>
              <a:xfrm>
                <a:off x="5671168" y="3933055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</a:p>
            </p:txBody>
          </p:sp>
          <p:sp>
            <p:nvSpPr>
              <p:cNvPr id="273" name="TextBox 272"/>
              <p:cNvSpPr txBox="1"/>
              <p:nvPr/>
            </p:nvSpPr>
            <p:spPr>
              <a:xfrm>
                <a:off x="5459333" y="3717030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4" name="TextBox 273"/>
              <p:cNvSpPr txBox="1"/>
              <p:nvPr/>
            </p:nvSpPr>
            <p:spPr>
              <a:xfrm>
                <a:off x="5193685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</a:p>
            </p:txBody>
          </p:sp>
          <p:sp>
            <p:nvSpPr>
              <p:cNvPr id="275" name="TextBox 274"/>
              <p:cNvSpPr txBox="1"/>
              <p:nvPr/>
            </p:nvSpPr>
            <p:spPr>
              <a:xfrm>
                <a:off x="5273032" y="3717032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6" name="TextBox 275"/>
              <p:cNvSpPr txBox="1"/>
              <p:nvPr/>
            </p:nvSpPr>
            <p:spPr>
              <a:xfrm>
                <a:off x="5529533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7" name="TextBox 276"/>
              <p:cNvSpPr txBox="1"/>
              <p:nvPr/>
            </p:nvSpPr>
            <p:spPr>
              <a:xfrm>
                <a:off x="5606303" y="3717032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</a:p>
            </p:txBody>
          </p:sp>
          <p:sp>
            <p:nvSpPr>
              <p:cNvPr id="278" name="TextBox 277"/>
              <p:cNvSpPr txBox="1"/>
              <p:nvPr/>
            </p:nvSpPr>
            <p:spPr>
              <a:xfrm>
                <a:off x="4792786" y="3063385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79" name="TextBox 278"/>
              <p:cNvSpPr txBox="1"/>
              <p:nvPr/>
            </p:nvSpPr>
            <p:spPr>
              <a:xfrm>
                <a:off x="4881461" y="3284984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0" name="TextBox 279"/>
              <p:cNvSpPr txBox="1"/>
              <p:nvPr/>
            </p:nvSpPr>
            <p:spPr>
              <a:xfrm>
                <a:off x="5020715" y="3717032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1" name="TextBox 280"/>
              <p:cNvSpPr txBox="1"/>
              <p:nvPr/>
            </p:nvSpPr>
            <p:spPr>
              <a:xfrm>
                <a:off x="4951088" y="3501008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2" name="TextBox 281"/>
              <p:cNvSpPr txBox="1"/>
              <p:nvPr/>
            </p:nvSpPr>
            <p:spPr>
              <a:xfrm>
                <a:off x="5097485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3" name="TextBox 282"/>
              <p:cNvSpPr txBox="1"/>
              <p:nvPr/>
            </p:nvSpPr>
            <p:spPr>
              <a:xfrm>
                <a:off x="4692206" y="3284984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4" name="TextBox 283"/>
              <p:cNvSpPr txBox="1"/>
              <p:nvPr/>
            </p:nvSpPr>
            <p:spPr>
              <a:xfrm>
                <a:off x="4613055" y="3501008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5" name="TextBox 284"/>
              <p:cNvSpPr txBox="1"/>
              <p:nvPr/>
            </p:nvSpPr>
            <p:spPr>
              <a:xfrm>
                <a:off x="4739826" y="3717032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1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6" name="TextBox 285"/>
              <p:cNvSpPr txBox="1"/>
              <p:nvPr/>
            </p:nvSpPr>
            <p:spPr>
              <a:xfrm>
                <a:off x="4541047" y="3717032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7" name="TextBox 286"/>
              <p:cNvSpPr txBox="1"/>
              <p:nvPr/>
            </p:nvSpPr>
            <p:spPr>
              <a:xfrm>
                <a:off x="4476182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8" name="TextBox 287"/>
              <p:cNvSpPr txBox="1"/>
              <p:nvPr/>
            </p:nvSpPr>
            <p:spPr>
              <a:xfrm>
                <a:off x="4821358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>
                    <a:solidFill>
                      <a:schemeClr val="bg1">
                        <a:lumMod val="50000"/>
                      </a:schemeClr>
                    </a:solidFill>
                  </a:rPr>
                  <a:t>-</a:t>
                </a:r>
              </a:p>
            </p:txBody>
          </p:sp>
          <p:sp>
            <p:nvSpPr>
              <p:cNvPr id="289" name="TextBox 288"/>
              <p:cNvSpPr txBox="1"/>
              <p:nvPr/>
            </p:nvSpPr>
            <p:spPr>
              <a:xfrm>
                <a:off x="4622579" y="3933056"/>
                <a:ext cx="144016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a-DK" sz="1000" dirty="0" smtClean="0">
                    <a:solidFill>
                      <a:schemeClr val="bg1">
                        <a:lumMod val="50000"/>
                      </a:schemeClr>
                    </a:solidFill>
                  </a:rPr>
                  <a:t>0</a:t>
                </a:r>
                <a:endParaRPr lang="da-DK" sz="10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243" name="Group 242"/>
            <p:cNvGrpSpPr/>
            <p:nvPr/>
          </p:nvGrpSpPr>
          <p:grpSpPr>
            <a:xfrm>
              <a:off x="5811431" y="4653136"/>
              <a:ext cx="1516638" cy="1589508"/>
              <a:chOff x="4044133" y="2401555"/>
              <a:chExt cx="1516638" cy="1589508"/>
            </a:xfrm>
            <a:solidFill>
              <a:srgbClr val="C00000"/>
            </a:solidFill>
          </p:grpSpPr>
          <p:sp>
            <p:nvSpPr>
              <p:cNvPr id="244" name="Oval 243"/>
              <p:cNvSpPr/>
              <p:nvPr/>
            </p:nvSpPr>
            <p:spPr>
              <a:xfrm>
                <a:off x="4552952" y="2833888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45" name="Oval 244"/>
              <p:cNvSpPr/>
              <p:nvPr/>
            </p:nvSpPr>
            <p:spPr>
              <a:xfrm>
                <a:off x="4840984" y="2401555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46" name="Oval 245"/>
              <p:cNvSpPr/>
              <p:nvPr/>
            </p:nvSpPr>
            <p:spPr>
              <a:xfrm>
                <a:off x="5488771" y="3484341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47" name="Oval 246"/>
              <p:cNvSpPr/>
              <p:nvPr/>
            </p:nvSpPr>
            <p:spPr>
              <a:xfrm>
                <a:off x="5414089" y="3705127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48" name="Oval 247"/>
              <p:cNvSpPr/>
              <p:nvPr/>
            </p:nvSpPr>
            <p:spPr>
              <a:xfrm>
                <a:off x="4766595" y="3919063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49" name="Oval 248"/>
              <p:cNvSpPr/>
              <p:nvPr/>
            </p:nvSpPr>
            <p:spPr>
              <a:xfrm>
                <a:off x="4044133" y="3916388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50" name="Oval 249"/>
              <p:cNvSpPr/>
              <p:nvPr/>
            </p:nvSpPr>
            <p:spPr>
              <a:xfrm>
                <a:off x="4198915" y="3481675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4696683" y="3704842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52" name="Oval 251"/>
              <p:cNvSpPr/>
              <p:nvPr/>
            </p:nvSpPr>
            <p:spPr>
              <a:xfrm>
                <a:off x="4841940" y="3270698"/>
                <a:ext cx="72000" cy="720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322" name="TextBox 321"/>
            <p:cNvSpPr txBox="1"/>
            <p:nvPr/>
          </p:nvSpPr>
          <p:spPr>
            <a:xfrm>
              <a:off x="7120858" y="5751252"/>
              <a:ext cx="14401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000" dirty="0" smtClean="0">
                  <a:solidFill>
                    <a:schemeClr val="bg1">
                      <a:lumMod val="50000"/>
                    </a:schemeClr>
                  </a:solidFill>
                </a:rPr>
                <a:t>0</a:t>
              </a:r>
              <a:endParaRPr lang="da-DK" sz="1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6222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" grpId="0" animBg="1"/>
      <p:bldP spid="214" grpId="0"/>
      <p:bldP spid="215" grpId="0"/>
      <p:bldP spid="216" grpId="0" animBg="1"/>
      <p:bldP spid="232" grpId="0" animBg="1"/>
      <p:bldP spid="233" grpId="0"/>
      <p:bldP spid="236" grpId="0"/>
      <p:bldP spid="238" grpId="0"/>
      <p:bldP spid="239" grpId="0" animBg="1"/>
      <p:bldP spid="318" grpId="0"/>
      <p:bldP spid="3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119242" y="1340768"/>
                <a:ext cx="9024758" cy="54205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r>
                  <a:rPr lang="da-DK" sz="2400" dirty="0" err="1" smtClean="0"/>
                  <a:t>Merge</a:t>
                </a:r>
                <a:r>
                  <a:rPr lang="da-DK" sz="2400" dirty="0" smtClean="0"/>
                  <a:t> sort: von Neumann 1945</a:t>
                </a:r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endParaRPr lang="da-DK" sz="2400" dirty="0" smtClean="0"/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endParaRPr lang="da-DK" sz="2400" dirty="0" smtClean="0"/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endParaRPr lang="da-DK" sz="2400" dirty="0"/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endParaRPr lang="da-DK" sz="2400" dirty="0" smtClean="0"/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endParaRPr lang="da-DK" sz="2400" dirty="0"/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endParaRPr lang="da-DK" sz="2400" dirty="0" smtClean="0"/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endParaRPr lang="da-DK" sz="2400" dirty="0"/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endParaRPr lang="da-DK" sz="2400" dirty="0" smtClean="0"/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endParaRPr lang="da-DK" sz="2400" dirty="0"/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endParaRPr lang="da-DK" sz="2400" dirty="0" smtClean="0"/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endParaRPr lang="da-DK" sz="2400" dirty="0"/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endParaRPr lang="da-DK" sz="2400" dirty="0" smtClean="0"/>
              </a:p>
              <a:p>
                <a:pPr marL="342900" indent="-342900">
                  <a:buClr>
                    <a:srgbClr val="C00000"/>
                  </a:buClr>
                  <a:buFont typeface="Wingdings" panose="05000000000000000000" pitchFamily="2" charset="2"/>
                  <a:buChar char="§"/>
                </a:pPr>
                <a:r>
                  <a:rPr lang="da-DK" sz="2400" dirty="0" smtClean="0"/>
                  <a:t>Ford et al. 1959: </a:t>
                </a:r>
                <a:r>
                  <a:rPr lang="da-DK" sz="2400" dirty="0" err="1" smtClean="0"/>
                  <a:t>Lower</a:t>
                </a:r>
                <a:r>
                  <a:rPr lang="da-DK" sz="2400" dirty="0" smtClean="0"/>
                  <a:t> </a:t>
                </a:r>
                <a:r>
                  <a:rPr lang="da-DK" sz="2400" dirty="0" err="1" smtClean="0"/>
                  <a:t>bound</a:t>
                </a:r>
                <a:r>
                  <a:rPr lang="da-DK" sz="2400" dirty="0" smtClean="0"/>
                  <a:t> </a:t>
                </a:r>
                <a:r>
                  <a:rPr lang="da-DK" sz="2400" dirty="0" smtClean="0">
                    <a:latin typeface="Sylfaen"/>
                  </a:rPr>
                  <a:t> </a:t>
                </a:r>
                <a:r>
                  <a:rPr lang="da-DK" sz="2400" dirty="0" smtClean="0">
                    <a:latin typeface="+mj-lt"/>
                  </a:rPr>
                  <a:t>≥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a-DK" sz="2400" i="1"/>
                      <m:t>n</m:t>
                    </m:r>
                    <m:func>
                      <m:funcPr>
                        <m:ctrlPr>
                          <a:rPr lang="da-DK" sz="2400" i="1">
                            <a:latin typeface="Cambria Math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da-DK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da-DK" sz="2400"/>
                              <m:t>log</m:t>
                            </m:r>
                          </m:e>
                          <m:sub>
                            <m:r>
                              <m:rPr>
                                <m:nor/>
                              </m:rPr>
                              <a:rPr lang="da-DK" sz="2400" smtClean="0">
                                <a:latin typeface="+mj-lt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m:rPr>
                            <m:nor/>
                          </m:rPr>
                          <a:rPr lang="da-DK" sz="2400" i="1"/>
                          <m:t>n</m:t>
                        </m:r>
                      </m:e>
                    </m:func>
                    <m:r>
                      <m:rPr>
                        <m:nor/>
                      </m:rPr>
                      <a:rPr lang="da-DK" sz="2400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da-DK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da-DK" sz="2400" b="0" i="1" smtClean="0">
                            <a:latin typeface="+mj-lt"/>
                          </a:rPr>
                          <m:t>n</m:t>
                        </m:r>
                      </m:num>
                      <m:den>
                        <m:func>
                          <m:funcPr>
                            <m:ctrlPr>
                              <a:rPr lang="da-DK" sz="2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nor/>
                              </m:rPr>
                              <a:rPr lang="da-DK" sz="2400" b="0" i="0" smtClean="0">
                                <a:latin typeface="+mj-lt"/>
                              </a:rPr>
                              <m:t>ln</m:t>
                            </m:r>
                          </m:fName>
                          <m:e>
                            <m:r>
                              <m:rPr>
                                <m:nor/>
                              </m:rPr>
                              <a:rPr lang="da-DK" sz="2400" b="0" i="0" smtClean="0">
                                <a:latin typeface="+mj-lt"/>
                              </a:rPr>
                              <m:t>2</m:t>
                            </m:r>
                          </m:e>
                        </m:func>
                      </m:den>
                    </m:f>
                  </m:oMath>
                </a14:m>
                <a:r>
                  <a:rPr lang="da-DK" sz="2400" dirty="0" smtClean="0">
                    <a:latin typeface="+mj-lt"/>
                  </a:rPr>
                  <a:t> </a:t>
                </a:r>
                <a:r>
                  <a:rPr lang="da-DK" sz="2400" dirty="0"/>
                  <a:t>comparions</a:t>
                </a:r>
                <a:r>
                  <a:rPr lang="da-DK" sz="2400" dirty="0" smtClean="0"/>
                  <a:t> </a:t>
                </a:r>
                <a:endParaRPr lang="da-DK" sz="2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42" y="1340768"/>
                <a:ext cx="9024758" cy="5420586"/>
              </a:xfrm>
              <a:prstGeom prst="rect">
                <a:avLst/>
              </a:prstGeom>
              <a:blipFill rotWithShape="1">
                <a:blip r:embed="rId3"/>
                <a:stretch>
                  <a:fillRect l="-946" t="-900" b="-225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Arrow Connector 28"/>
          <p:cNvCxnSpPr>
            <a:endCxn id="20" idx="1"/>
          </p:cNvCxnSpPr>
          <p:nvPr/>
        </p:nvCxnSpPr>
        <p:spPr>
          <a:xfrm>
            <a:off x="683568" y="2132856"/>
            <a:ext cx="288032" cy="155160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1" idx="3"/>
            <a:endCxn id="20" idx="1"/>
          </p:cNvCxnSpPr>
          <p:nvPr/>
        </p:nvCxnSpPr>
        <p:spPr>
          <a:xfrm flipV="1">
            <a:off x="683568" y="2288016"/>
            <a:ext cx="288032" cy="246248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2" idx="3"/>
            <a:endCxn id="21" idx="1"/>
          </p:cNvCxnSpPr>
          <p:nvPr/>
        </p:nvCxnSpPr>
        <p:spPr>
          <a:xfrm>
            <a:off x="683568" y="2951200"/>
            <a:ext cx="288128" cy="200912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3" idx="3"/>
            <a:endCxn id="21" idx="1"/>
          </p:cNvCxnSpPr>
          <p:nvPr/>
        </p:nvCxnSpPr>
        <p:spPr>
          <a:xfrm flipV="1">
            <a:off x="683568" y="3152112"/>
            <a:ext cx="288128" cy="216024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4" idx="3"/>
            <a:endCxn id="22" idx="1"/>
          </p:cNvCxnSpPr>
          <p:nvPr/>
        </p:nvCxnSpPr>
        <p:spPr>
          <a:xfrm>
            <a:off x="683568" y="3785072"/>
            <a:ext cx="288128" cy="208848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6" idx="3"/>
            <a:endCxn id="22" idx="1"/>
          </p:cNvCxnSpPr>
          <p:nvPr/>
        </p:nvCxnSpPr>
        <p:spPr>
          <a:xfrm flipV="1">
            <a:off x="683568" y="3993920"/>
            <a:ext cx="288128" cy="208088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0" idx="3"/>
            <a:endCxn id="25" idx="1"/>
          </p:cNvCxnSpPr>
          <p:nvPr/>
        </p:nvCxnSpPr>
        <p:spPr>
          <a:xfrm>
            <a:off x="1835600" y="2288016"/>
            <a:ext cx="374731" cy="432048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5" idx="3"/>
            <a:endCxn id="24" idx="1"/>
          </p:cNvCxnSpPr>
          <p:nvPr/>
        </p:nvCxnSpPr>
        <p:spPr>
          <a:xfrm flipV="1">
            <a:off x="683568" y="5650104"/>
            <a:ext cx="288128" cy="219644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9" idx="3"/>
            <a:endCxn id="23" idx="1"/>
          </p:cNvCxnSpPr>
          <p:nvPr/>
        </p:nvCxnSpPr>
        <p:spPr>
          <a:xfrm>
            <a:off x="683568" y="4618944"/>
            <a:ext cx="288128" cy="189352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8" idx="3"/>
            <a:endCxn id="24" idx="1"/>
          </p:cNvCxnSpPr>
          <p:nvPr/>
        </p:nvCxnSpPr>
        <p:spPr>
          <a:xfrm>
            <a:off x="683568" y="5452816"/>
            <a:ext cx="288128" cy="197288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1" idx="3"/>
            <a:endCxn id="25" idx="1"/>
          </p:cNvCxnSpPr>
          <p:nvPr/>
        </p:nvCxnSpPr>
        <p:spPr>
          <a:xfrm flipV="1">
            <a:off x="1835696" y="2720064"/>
            <a:ext cx="374635" cy="432048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23" idx="3"/>
            <a:endCxn id="26" idx="1"/>
          </p:cNvCxnSpPr>
          <p:nvPr/>
        </p:nvCxnSpPr>
        <p:spPr>
          <a:xfrm flipV="1">
            <a:off x="1835696" y="4425968"/>
            <a:ext cx="374440" cy="382328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22" idx="3"/>
            <a:endCxn id="26" idx="1"/>
          </p:cNvCxnSpPr>
          <p:nvPr/>
        </p:nvCxnSpPr>
        <p:spPr>
          <a:xfrm>
            <a:off x="1835696" y="3993920"/>
            <a:ext cx="374440" cy="432048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25" idx="3"/>
            <a:endCxn id="8" idx="1"/>
          </p:cNvCxnSpPr>
          <p:nvPr/>
        </p:nvCxnSpPr>
        <p:spPr>
          <a:xfrm>
            <a:off x="3938331" y="2720064"/>
            <a:ext cx="576061" cy="780944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26" idx="3"/>
            <a:endCxn id="8" idx="1"/>
          </p:cNvCxnSpPr>
          <p:nvPr/>
        </p:nvCxnSpPr>
        <p:spPr>
          <a:xfrm flipV="1">
            <a:off x="3938136" y="3501008"/>
            <a:ext cx="576256" cy="924960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4" idx="3"/>
            <a:endCxn id="27" idx="1"/>
          </p:cNvCxnSpPr>
          <p:nvPr/>
        </p:nvCxnSpPr>
        <p:spPr>
          <a:xfrm flipV="1">
            <a:off x="1835696" y="5126320"/>
            <a:ext cx="3144874" cy="523784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17" idx="3"/>
            <a:endCxn id="23" idx="1"/>
          </p:cNvCxnSpPr>
          <p:nvPr/>
        </p:nvCxnSpPr>
        <p:spPr>
          <a:xfrm flipV="1">
            <a:off x="683568" y="4808296"/>
            <a:ext cx="288128" cy="227584"/>
          </a:xfrm>
          <a:prstGeom prst="straightConnector1">
            <a:avLst/>
          </a:prstGeom>
          <a:ln w="28575" cap="rnd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Comparison</a:t>
            </a:r>
            <a:r>
              <a:rPr lang="da-DK" dirty="0" smtClean="0"/>
              <a:t> </a:t>
            </a:r>
            <a:r>
              <a:rPr lang="da-DK" dirty="0" err="1" smtClean="0"/>
              <a:t>Based</a:t>
            </a:r>
            <a:r>
              <a:rPr lang="da-DK" dirty="0" smtClean="0"/>
              <a:t> </a:t>
            </a:r>
            <a:r>
              <a:rPr lang="da-DK" dirty="0" err="1" smtClean="0"/>
              <a:t>Sorting</a:t>
            </a:r>
            <a:r>
              <a:rPr lang="da-DK" dirty="0" smtClean="0"/>
              <a:t> </a:t>
            </a:r>
            <a:endParaRPr lang="da-DK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642951"/>
              </p:ext>
            </p:extLst>
          </p:nvPr>
        </p:nvGraphicFramePr>
        <p:xfrm>
          <a:off x="4514392" y="3356992"/>
          <a:ext cx="3225960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5"/>
                <a:gridCol w="403245"/>
                <a:gridCol w="403245"/>
                <a:gridCol w="403245"/>
                <a:gridCol w="403245"/>
                <a:gridCol w="403245"/>
                <a:gridCol w="403245"/>
                <a:gridCol w="403245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138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141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369273"/>
              </p:ext>
            </p:extLst>
          </p:nvPr>
        </p:nvGraphicFramePr>
        <p:xfrm>
          <a:off x="251520" y="1962168"/>
          <a:ext cx="432048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58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382922"/>
              </p:ext>
            </p:extLst>
          </p:nvPr>
        </p:nvGraphicFramePr>
        <p:xfrm>
          <a:off x="251520" y="2379104"/>
          <a:ext cx="432048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13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23294"/>
              </p:ext>
            </p:extLst>
          </p:nvPr>
        </p:nvGraphicFramePr>
        <p:xfrm>
          <a:off x="251520" y="2796040"/>
          <a:ext cx="432048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138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29059"/>
              </p:ext>
            </p:extLst>
          </p:nvPr>
        </p:nvGraphicFramePr>
        <p:xfrm>
          <a:off x="251520" y="3212976"/>
          <a:ext cx="432048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55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131366"/>
              </p:ext>
            </p:extLst>
          </p:nvPr>
        </p:nvGraphicFramePr>
        <p:xfrm>
          <a:off x="251520" y="3629912"/>
          <a:ext cx="432048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141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445558"/>
              </p:ext>
            </p:extLst>
          </p:nvPr>
        </p:nvGraphicFramePr>
        <p:xfrm>
          <a:off x="251520" y="5714588"/>
          <a:ext cx="432048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54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987194"/>
              </p:ext>
            </p:extLst>
          </p:nvPr>
        </p:nvGraphicFramePr>
        <p:xfrm>
          <a:off x="251520" y="4046848"/>
          <a:ext cx="432048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137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459016"/>
              </p:ext>
            </p:extLst>
          </p:nvPr>
        </p:nvGraphicFramePr>
        <p:xfrm>
          <a:off x="251520" y="4880720"/>
          <a:ext cx="432048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53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5174660"/>
              </p:ext>
            </p:extLst>
          </p:nvPr>
        </p:nvGraphicFramePr>
        <p:xfrm>
          <a:off x="251520" y="5297656"/>
          <a:ext cx="432048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10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413849"/>
              </p:ext>
            </p:extLst>
          </p:nvPr>
        </p:nvGraphicFramePr>
        <p:xfrm>
          <a:off x="251520" y="4463784"/>
          <a:ext cx="432048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48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11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610750"/>
              </p:ext>
            </p:extLst>
          </p:nvPr>
        </p:nvGraphicFramePr>
        <p:xfrm>
          <a:off x="971600" y="2132856"/>
          <a:ext cx="864000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"/>
                <a:gridCol w="432000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13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58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392697"/>
              </p:ext>
            </p:extLst>
          </p:nvPr>
        </p:nvGraphicFramePr>
        <p:xfrm>
          <a:off x="971696" y="2996952"/>
          <a:ext cx="864000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"/>
                <a:gridCol w="432000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55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138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626519"/>
              </p:ext>
            </p:extLst>
          </p:nvPr>
        </p:nvGraphicFramePr>
        <p:xfrm>
          <a:off x="971696" y="3838760"/>
          <a:ext cx="864000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"/>
                <a:gridCol w="432000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137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141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665857"/>
              </p:ext>
            </p:extLst>
          </p:nvPr>
        </p:nvGraphicFramePr>
        <p:xfrm>
          <a:off x="971696" y="4653136"/>
          <a:ext cx="864000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"/>
                <a:gridCol w="432000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11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53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031778"/>
              </p:ext>
            </p:extLst>
          </p:nvPr>
        </p:nvGraphicFramePr>
        <p:xfrm>
          <a:off x="971696" y="5494944"/>
          <a:ext cx="864000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"/>
                <a:gridCol w="432000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10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54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013366"/>
              </p:ext>
            </p:extLst>
          </p:nvPr>
        </p:nvGraphicFramePr>
        <p:xfrm>
          <a:off x="2210331" y="2564904"/>
          <a:ext cx="1728000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"/>
                <a:gridCol w="432000"/>
                <a:gridCol w="432000"/>
                <a:gridCol w="432000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/>
                        <a:t>13</a:t>
                      </a:r>
                      <a:endParaRPr lang="da-DK" sz="1800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/>
                        <a:t>55</a:t>
                      </a:r>
                      <a:endParaRPr lang="da-DK" sz="1800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/>
                        <a:t>58</a:t>
                      </a:r>
                      <a:endParaRPr lang="da-DK" sz="1800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/>
                        <a:t>138</a:t>
                      </a:r>
                      <a:endParaRPr lang="da-DK" sz="1800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481512"/>
              </p:ext>
            </p:extLst>
          </p:nvPr>
        </p:nvGraphicFramePr>
        <p:xfrm>
          <a:off x="2210136" y="4270808"/>
          <a:ext cx="1728000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"/>
                <a:gridCol w="432000"/>
                <a:gridCol w="432000"/>
                <a:gridCol w="432000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11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53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137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141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44181"/>
              </p:ext>
            </p:extLst>
          </p:nvPr>
        </p:nvGraphicFramePr>
        <p:xfrm>
          <a:off x="4980570" y="4982304"/>
          <a:ext cx="4032450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5"/>
                <a:gridCol w="403245"/>
                <a:gridCol w="403245"/>
                <a:gridCol w="403245"/>
                <a:gridCol w="403245"/>
                <a:gridCol w="403245"/>
                <a:gridCol w="403245"/>
                <a:gridCol w="403245"/>
                <a:gridCol w="403245"/>
                <a:gridCol w="403245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138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141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2" name="Freeform 81"/>
          <p:cNvSpPr/>
          <p:nvPr/>
        </p:nvSpPr>
        <p:spPr>
          <a:xfrm>
            <a:off x="4591934" y="3505225"/>
            <a:ext cx="3498120" cy="1616977"/>
          </a:xfrm>
          <a:custGeom>
            <a:avLst/>
            <a:gdLst>
              <a:gd name="connsiteX0" fmla="*/ 3496904 w 4177046"/>
              <a:gd name="connsiteY0" fmla="*/ 0 h 1635071"/>
              <a:gd name="connsiteX1" fmla="*/ 3938605 w 4177046"/>
              <a:gd name="connsiteY1" fmla="*/ 255722 h 1635071"/>
              <a:gd name="connsiteX2" fmla="*/ 226761 w 4177046"/>
              <a:gd name="connsiteY2" fmla="*/ 1193369 h 1635071"/>
              <a:gd name="connsiteX3" fmla="*/ 722707 w 4177046"/>
              <a:gd name="connsiteY3" fmla="*/ 1635071 h 1635071"/>
              <a:gd name="connsiteX0" fmla="*/ 3496904 w 3976109"/>
              <a:gd name="connsiteY0" fmla="*/ 147242 h 1782313"/>
              <a:gd name="connsiteX1" fmla="*/ 3938605 w 3976109"/>
              <a:gd name="connsiteY1" fmla="*/ 402964 h 1782313"/>
              <a:gd name="connsiteX2" fmla="*/ 226761 w 3976109"/>
              <a:gd name="connsiteY2" fmla="*/ 1340611 h 1782313"/>
              <a:gd name="connsiteX3" fmla="*/ 722707 w 3976109"/>
              <a:gd name="connsiteY3" fmla="*/ 1782313 h 1782313"/>
              <a:gd name="connsiteX0" fmla="*/ 3496904 w 3959886"/>
              <a:gd name="connsiteY0" fmla="*/ 161996 h 1797067"/>
              <a:gd name="connsiteX1" fmla="*/ 3938605 w 3959886"/>
              <a:gd name="connsiteY1" fmla="*/ 417718 h 1797067"/>
              <a:gd name="connsiteX2" fmla="*/ 226761 w 3959886"/>
              <a:gd name="connsiteY2" fmla="*/ 1355365 h 1797067"/>
              <a:gd name="connsiteX3" fmla="*/ 722707 w 3959886"/>
              <a:gd name="connsiteY3" fmla="*/ 1797067 h 1797067"/>
              <a:gd name="connsiteX0" fmla="*/ 3496904 w 3959886"/>
              <a:gd name="connsiteY0" fmla="*/ 157010 h 1792081"/>
              <a:gd name="connsiteX1" fmla="*/ 3938605 w 3959886"/>
              <a:gd name="connsiteY1" fmla="*/ 412732 h 1792081"/>
              <a:gd name="connsiteX2" fmla="*/ 226761 w 3959886"/>
              <a:gd name="connsiteY2" fmla="*/ 1350379 h 1792081"/>
              <a:gd name="connsiteX3" fmla="*/ 722707 w 3959886"/>
              <a:gd name="connsiteY3" fmla="*/ 1792081 h 1792081"/>
              <a:gd name="connsiteX0" fmla="*/ 3496904 w 4114363"/>
              <a:gd name="connsiteY0" fmla="*/ 4394 h 1639465"/>
              <a:gd name="connsiteX1" fmla="*/ 3512403 w 4114363"/>
              <a:gd name="connsiteY1" fmla="*/ 27641 h 1639465"/>
              <a:gd name="connsiteX2" fmla="*/ 3938605 w 4114363"/>
              <a:gd name="connsiteY2" fmla="*/ 260116 h 1639465"/>
              <a:gd name="connsiteX3" fmla="*/ 226761 w 4114363"/>
              <a:gd name="connsiteY3" fmla="*/ 1197763 h 1639465"/>
              <a:gd name="connsiteX4" fmla="*/ 722707 w 4114363"/>
              <a:gd name="connsiteY4" fmla="*/ 1639465 h 1639465"/>
              <a:gd name="connsiteX0" fmla="*/ 3496904 w 4122291"/>
              <a:gd name="connsiteY0" fmla="*/ 4394 h 1639465"/>
              <a:gd name="connsiteX1" fmla="*/ 3512403 w 4122291"/>
              <a:gd name="connsiteY1" fmla="*/ 27641 h 1639465"/>
              <a:gd name="connsiteX2" fmla="*/ 3938605 w 4122291"/>
              <a:gd name="connsiteY2" fmla="*/ 260116 h 1639465"/>
              <a:gd name="connsiteX3" fmla="*/ 226761 w 4122291"/>
              <a:gd name="connsiteY3" fmla="*/ 1197763 h 1639465"/>
              <a:gd name="connsiteX4" fmla="*/ 722707 w 4122291"/>
              <a:gd name="connsiteY4" fmla="*/ 1639465 h 1639465"/>
              <a:gd name="connsiteX0" fmla="*/ 3496904 w 4113471"/>
              <a:gd name="connsiteY0" fmla="*/ 0 h 1635071"/>
              <a:gd name="connsiteX1" fmla="*/ 3938605 w 4113471"/>
              <a:gd name="connsiteY1" fmla="*/ 255722 h 1635071"/>
              <a:gd name="connsiteX2" fmla="*/ 226761 w 4113471"/>
              <a:gd name="connsiteY2" fmla="*/ 1193369 h 1635071"/>
              <a:gd name="connsiteX3" fmla="*/ 722707 w 4113471"/>
              <a:gd name="connsiteY3" fmla="*/ 1635071 h 1635071"/>
              <a:gd name="connsiteX0" fmla="*/ 3496904 w 4127739"/>
              <a:gd name="connsiteY0" fmla="*/ 0 h 1635071"/>
              <a:gd name="connsiteX1" fmla="*/ 3938605 w 4127739"/>
              <a:gd name="connsiteY1" fmla="*/ 255722 h 1635071"/>
              <a:gd name="connsiteX2" fmla="*/ 226761 w 4127739"/>
              <a:gd name="connsiteY2" fmla="*/ 1193369 h 1635071"/>
              <a:gd name="connsiteX3" fmla="*/ 722707 w 4127739"/>
              <a:gd name="connsiteY3" fmla="*/ 1635071 h 1635071"/>
              <a:gd name="connsiteX0" fmla="*/ 3496904 w 3947096"/>
              <a:gd name="connsiteY0" fmla="*/ 910 h 1635981"/>
              <a:gd name="connsiteX1" fmla="*/ 3938605 w 3947096"/>
              <a:gd name="connsiteY1" fmla="*/ 256632 h 1635981"/>
              <a:gd name="connsiteX2" fmla="*/ 226761 w 3947096"/>
              <a:gd name="connsiteY2" fmla="*/ 1194279 h 1635981"/>
              <a:gd name="connsiteX3" fmla="*/ 722707 w 3947096"/>
              <a:gd name="connsiteY3" fmla="*/ 1635981 h 1635981"/>
              <a:gd name="connsiteX0" fmla="*/ 3496904 w 3938663"/>
              <a:gd name="connsiteY0" fmla="*/ 0 h 1635071"/>
              <a:gd name="connsiteX1" fmla="*/ 3938605 w 3938663"/>
              <a:gd name="connsiteY1" fmla="*/ 255722 h 1635071"/>
              <a:gd name="connsiteX2" fmla="*/ 226761 w 3938663"/>
              <a:gd name="connsiteY2" fmla="*/ 1193369 h 1635071"/>
              <a:gd name="connsiteX3" fmla="*/ 722707 w 3938663"/>
              <a:gd name="connsiteY3" fmla="*/ 1635071 h 1635071"/>
              <a:gd name="connsiteX0" fmla="*/ 3270636 w 3712395"/>
              <a:gd name="connsiteY0" fmla="*/ 0 h 1635071"/>
              <a:gd name="connsiteX1" fmla="*/ 3712337 w 3712395"/>
              <a:gd name="connsiteY1" fmla="*/ 255722 h 1635071"/>
              <a:gd name="connsiteX2" fmla="*/ 493 w 3712395"/>
              <a:gd name="connsiteY2" fmla="*/ 1193369 h 1635071"/>
              <a:gd name="connsiteX3" fmla="*/ 496439 w 3712395"/>
              <a:gd name="connsiteY3" fmla="*/ 1635071 h 1635071"/>
              <a:gd name="connsiteX0" fmla="*/ 3270636 w 3712569"/>
              <a:gd name="connsiteY0" fmla="*/ 21059 h 1656130"/>
              <a:gd name="connsiteX1" fmla="*/ 3712337 w 3712569"/>
              <a:gd name="connsiteY1" fmla="*/ 276781 h 1656130"/>
              <a:gd name="connsiteX2" fmla="*/ 493 w 3712569"/>
              <a:gd name="connsiteY2" fmla="*/ 1214428 h 1656130"/>
              <a:gd name="connsiteX3" fmla="*/ 496439 w 3712569"/>
              <a:gd name="connsiteY3" fmla="*/ 1656130 h 1656130"/>
              <a:gd name="connsiteX0" fmla="*/ 3496904 w 3938837"/>
              <a:gd name="connsiteY0" fmla="*/ 0 h 1635071"/>
              <a:gd name="connsiteX1" fmla="*/ 3938605 w 3938837"/>
              <a:gd name="connsiteY1" fmla="*/ 405104 h 1635071"/>
              <a:gd name="connsiteX2" fmla="*/ 226761 w 3938837"/>
              <a:gd name="connsiteY2" fmla="*/ 1193369 h 1635071"/>
              <a:gd name="connsiteX3" fmla="*/ 722707 w 3938837"/>
              <a:gd name="connsiteY3" fmla="*/ 1635071 h 1635071"/>
              <a:gd name="connsiteX0" fmla="*/ 3390715 w 4011707"/>
              <a:gd name="connsiteY0" fmla="*/ 0 h 1635071"/>
              <a:gd name="connsiteX1" fmla="*/ 3832416 w 4011707"/>
              <a:gd name="connsiteY1" fmla="*/ 405104 h 1635071"/>
              <a:gd name="connsiteX2" fmla="*/ 260901 w 4011707"/>
              <a:gd name="connsiteY2" fmla="*/ 1021353 h 1635071"/>
              <a:gd name="connsiteX3" fmla="*/ 616518 w 4011707"/>
              <a:gd name="connsiteY3" fmla="*/ 1635071 h 1635071"/>
              <a:gd name="connsiteX0" fmla="*/ 3146265 w 3767257"/>
              <a:gd name="connsiteY0" fmla="*/ 0 h 1635071"/>
              <a:gd name="connsiteX1" fmla="*/ 3587966 w 3767257"/>
              <a:gd name="connsiteY1" fmla="*/ 405104 h 1635071"/>
              <a:gd name="connsiteX2" fmla="*/ 16451 w 3767257"/>
              <a:gd name="connsiteY2" fmla="*/ 1021353 h 1635071"/>
              <a:gd name="connsiteX3" fmla="*/ 372068 w 3767257"/>
              <a:gd name="connsiteY3" fmla="*/ 1635071 h 1635071"/>
              <a:gd name="connsiteX0" fmla="*/ 3129879 w 3750871"/>
              <a:gd name="connsiteY0" fmla="*/ 0 h 1635227"/>
              <a:gd name="connsiteX1" fmla="*/ 3571580 w 3750871"/>
              <a:gd name="connsiteY1" fmla="*/ 405104 h 1635227"/>
              <a:gd name="connsiteX2" fmla="*/ 65 w 3750871"/>
              <a:gd name="connsiteY2" fmla="*/ 1021353 h 1635227"/>
              <a:gd name="connsiteX3" fmla="*/ 355682 w 3750871"/>
              <a:gd name="connsiteY3" fmla="*/ 1635071 h 1635227"/>
              <a:gd name="connsiteX0" fmla="*/ 3133807 w 3754799"/>
              <a:gd name="connsiteY0" fmla="*/ 0 h 1635091"/>
              <a:gd name="connsiteX1" fmla="*/ 3575508 w 3754799"/>
              <a:gd name="connsiteY1" fmla="*/ 405104 h 1635091"/>
              <a:gd name="connsiteX2" fmla="*/ 3993 w 3754799"/>
              <a:gd name="connsiteY2" fmla="*/ 1021353 h 1635091"/>
              <a:gd name="connsiteX3" fmla="*/ 359610 w 3754799"/>
              <a:gd name="connsiteY3" fmla="*/ 1635071 h 1635091"/>
              <a:gd name="connsiteX0" fmla="*/ 3169450 w 3790442"/>
              <a:gd name="connsiteY0" fmla="*/ 0 h 1635083"/>
              <a:gd name="connsiteX1" fmla="*/ 3611151 w 3790442"/>
              <a:gd name="connsiteY1" fmla="*/ 405104 h 1635083"/>
              <a:gd name="connsiteX2" fmla="*/ 39636 w 3790442"/>
              <a:gd name="connsiteY2" fmla="*/ 1021353 h 1635083"/>
              <a:gd name="connsiteX3" fmla="*/ 395253 w 3790442"/>
              <a:gd name="connsiteY3" fmla="*/ 1635071 h 1635083"/>
              <a:gd name="connsiteX0" fmla="*/ 3377762 w 3998754"/>
              <a:gd name="connsiteY0" fmla="*/ 0 h 1635085"/>
              <a:gd name="connsiteX1" fmla="*/ 3819463 w 3998754"/>
              <a:gd name="connsiteY1" fmla="*/ 405104 h 1635085"/>
              <a:gd name="connsiteX2" fmla="*/ 247948 w 3998754"/>
              <a:gd name="connsiteY2" fmla="*/ 1021353 h 1635085"/>
              <a:gd name="connsiteX3" fmla="*/ 603565 w 3998754"/>
              <a:gd name="connsiteY3" fmla="*/ 1635071 h 1635085"/>
              <a:gd name="connsiteX0" fmla="*/ 3214178 w 3819689"/>
              <a:gd name="connsiteY0" fmla="*/ 0 h 1635085"/>
              <a:gd name="connsiteX1" fmla="*/ 3655879 w 3819689"/>
              <a:gd name="connsiteY1" fmla="*/ 405104 h 1635085"/>
              <a:gd name="connsiteX2" fmla="*/ 306173 w 3819689"/>
              <a:gd name="connsiteY2" fmla="*/ 1025879 h 1635085"/>
              <a:gd name="connsiteX3" fmla="*/ 439981 w 3819689"/>
              <a:gd name="connsiteY3" fmla="*/ 1635071 h 1635085"/>
              <a:gd name="connsiteX0" fmla="*/ 3163553 w 3499929"/>
              <a:gd name="connsiteY0" fmla="*/ 0 h 1635084"/>
              <a:gd name="connsiteX1" fmla="*/ 3265749 w 3499929"/>
              <a:gd name="connsiteY1" fmla="*/ 459425 h 1635084"/>
              <a:gd name="connsiteX2" fmla="*/ 255548 w 3499929"/>
              <a:gd name="connsiteY2" fmla="*/ 1025879 h 1635084"/>
              <a:gd name="connsiteX3" fmla="*/ 389356 w 3499929"/>
              <a:gd name="connsiteY3" fmla="*/ 1635071 h 1635084"/>
              <a:gd name="connsiteX0" fmla="*/ 3161744 w 3498120"/>
              <a:gd name="connsiteY0" fmla="*/ 0 h 1616977"/>
              <a:gd name="connsiteX1" fmla="*/ 3263940 w 3498120"/>
              <a:gd name="connsiteY1" fmla="*/ 459425 h 1616977"/>
              <a:gd name="connsiteX2" fmla="*/ 253739 w 3498120"/>
              <a:gd name="connsiteY2" fmla="*/ 1025879 h 1616977"/>
              <a:gd name="connsiteX3" fmla="*/ 392074 w 3498120"/>
              <a:gd name="connsiteY3" fmla="*/ 1616964 h 1616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98120" h="1616977">
                <a:moveTo>
                  <a:pt x="3161744" y="0"/>
                </a:moveTo>
                <a:cubicBezTo>
                  <a:pt x="3362407" y="12536"/>
                  <a:pt x="3748607" y="288445"/>
                  <a:pt x="3263940" y="459425"/>
                </a:cubicBezTo>
                <a:cubicBezTo>
                  <a:pt x="2779273" y="630405"/>
                  <a:pt x="732383" y="832956"/>
                  <a:pt x="253739" y="1025879"/>
                </a:cubicBezTo>
                <a:cubicBezTo>
                  <a:pt x="-224905" y="1218802"/>
                  <a:pt x="61705" y="1619701"/>
                  <a:pt x="392074" y="1616964"/>
                </a:cubicBezTo>
              </a:path>
            </a:pathLst>
          </a:custGeom>
          <a:noFill/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5580112" y="5445224"/>
                <a:ext cx="3384376" cy="514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da-DK" sz="2400" b="0" i="0" smtClean="0">
                        <a:latin typeface="+mj-lt"/>
                        <a:ea typeface="Cambria Math"/>
                      </a:rPr>
                      <m:t>≤ </m:t>
                    </m:r>
                    <m:r>
                      <m:rPr>
                        <m:nor/>
                      </m:rPr>
                      <a:rPr lang="da-DK" sz="2400" b="0" i="1" smtClean="0">
                        <a:latin typeface="+mj-lt"/>
                      </a:rPr>
                      <m:t>n</m:t>
                    </m:r>
                    <m:d>
                      <m:dPr>
                        <m:begChr m:val=""/>
                        <m:endChr m:val="⌉"/>
                        <m:ctrlPr>
                          <a:rPr lang="da-DK" sz="2400" b="0" i="1" smtClean="0"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⌈"/>
                            <m:endChr m:val=""/>
                            <m:ctrlPr>
                              <a:rPr lang="da-DK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da-DK" sz="2400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da-DK" sz="24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2400"/>
                                      <m:t>log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da-DK" sz="2400" b="0" i="0" smtClean="0">
                                        <a:latin typeface="+mj-lt"/>
                                      </a:rPr>
                                      <m:t>2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m:rPr>
                                    <m:nor/>
                                  </m:rPr>
                                  <a:rPr lang="da-DK" sz="2400" b="0" i="1" smtClean="0">
                                    <a:latin typeface="+mj-lt"/>
                                  </a:rPr>
                                  <m:t>n</m:t>
                                </m:r>
                              </m:e>
                            </m:func>
                          </m:e>
                        </m:d>
                      </m:e>
                    </m:d>
                  </m:oMath>
                </a14:m>
                <a:r>
                  <a:rPr lang="da-DK" sz="2400" dirty="0" smtClean="0">
                    <a:latin typeface="+mj-lt"/>
                  </a:rPr>
                  <a:t> </a:t>
                </a:r>
                <a:r>
                  <a:rPr lang="da-DK" sz="2400" dirty="0" smtClean="0"/>
                  <a:t>comparions</a:t>
                </a:r>
                <a:endParaRPr lang="da-DK" sz="2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5445224"/>
                <a:ext cx="3384376" cy="514115"/>
              </a:xfrm>
              <a:prstGeom prst="rect">
                <a:avLst/>
              </a:prstGeom>
              <a:blipFill rotWithShape="1">
                <a:blip r:embed="rId4"/>
                <a:stretch>
                  <a:fillRect t="-3529" r="-2698" b="-21176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6" name="Group 95"/>
          <p:cNvGrpSpPr/>
          <p:nvPr/>
        </p:nvGrpSpPr>
        <p:grpSpPr>
          <a:xfrm>
            <a:off x="3026491" y="2151908"/>
            <a:ext cx="3959877" cy="2115177"/>
            <a:chOff x="3026491" y="2151908"/>
            <a:chExt cx="3959877" cy="2115177"/>
          </a:xfrm>
        </p:grpSpPr>
        <p:cxnSp>
          <p:nvCxnSpPr>
            <p:cNvPr id="86" name="Straight Arrow Connector 85"/>
            <p:cNvCxnSpPr/>
            <p:nvPr/>
          </p:nvCxnSpPr>
          <p:spPr>
            <a:xfrm>
              <a:off x="3707904" y="2348880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Arrow Connector 88"/>
            <p:cNvCxnSpPr/>
            <p:nvPr/>
          </p:nvCxnSpPr>
          <p:spPr>
            <a:xfrm>
              <a:off x="3275856" y="4051061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6732240" y="3152112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3458539" y="2151908"/>
              <a:ext cx="5040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dirty="0" err="1" smtClean="0"/>
                <a:t>next</a:t>
              </a:r>
              <a:endParaRPr lang="da-DK" sz="1100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3026491" y="3844040"/>
              <a:ext cx="5040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dirty="0" err="1" smtClean="0"/>
                <a:t>next</a:t>
              </a:r>
              <a:endParaRPr lang="da-DK" sz="1100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482312" y="2951366"/>
              <a:ext cx="5040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dirty="0" err="1" smtClean="0"/>
                <a:t>next</a:t>
              </a:r>
              <a:endParaRPr lang="da-DK" sz="1100" dirty="0"/>
            </a:p>
          </p:txBody>
        </p:sp>
      </p:grpSp>
      <p:graphicFrame>
        <p:nvGraphicFramePr>
          <p:cNvPr id="94" name="Table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3780"/>
              </p:ext>
            </p:extLst>
          </p:nvPr>
        </p:nvGraphicFramePr>
        <p:xfrm>
          <a:off x="2210331" y="2564904"/>
          <a:ext cx="1728000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"/>
                <a:gridCol w="432000"/>
                <a:gridCol w="432000"/>
                <a:gridCol w="432000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/>
                        <a:t>13</a:t>
                      </a:r>
                      <a:endParaRPr lang="da-DK" sz="1800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/>
                        <a:t>55</a:t>
                      </a:r>
                      <a:endParaRPr lang="da-DK" sz="1800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/>
                        <a:t>58</a:t>
                      </a:r>
                      <a:endParaRPr lang="da-DK" sz="1800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/>
                        <a:t>138</a:t>
                      </a:r>
                      <a:endParaRPr lang="da-DK" sz="1800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" name="Table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867445"/>
              </p:ext>
            </p:extLst>
          </p:nvPr>
        </p:nvGraphicFramePr>
        <p:xfrm>
          <a:off x="2210136" y="4270808"/>
          <a:ext cx="1728000" cy="31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000"/>
                <a:gridCol w="432000"/>
                <a:gridCol w="432000"/>
                <a:gridCol w="432000"/>
              </a:tblGrid>
              <a:tr h="303808"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11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53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137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1" dirty="0" smtClean="0"/>
                        <a:t>141</a:t>
                      </a:r>
                      <a:endParaRPr lang="da-DK" b="1" dirty="0"/>
                    </a:p>
                  </a:txBody>
                  <a:tcPr marL="18000" marR="18000" marT="18000" marB="18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7" name="Table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505907"/>
              </p:ext>
            </p:extLst>
          </p:nvPr>
        </p:nvGraphicFramePr>
        <p:xfrm>
          <a:off x="4514392" y="3356992"/>
          <a:ext cx="3225960" cy="288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5"/>
                <a:gridCol w="403245"/>
                <a:gridCol w="403245"/>
                <a:gridCol w="403245"/>
                <a:gridCol w="403245"/>
                <a:gridCol w="403245"/>
                <a:gridCol w="403245"/>
                <a:gridCol w="403245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137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138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1800" b="1" dirty="0" smtClean="0">
                          <a:solidFill>
                            <a:schemeClr val="tx1"/>
                          </a:solidFill>
                        </a:rPr>
                        <a:t>141</a:t>
                      </a:r>
                      <a:endParaRPr lang="da-DK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2293640" y="2276872"/>
            <a:ext cx="3571468" cy="1974562"/>
            <a:chOff x="2293640" y="2276872"/>
            <a:chExt cx="3571468" cy="1974562"/>
          </a:xfrm>
        </p:grpSpPr>
        <p:cxnSp>
          <p:nvCxnSpPr>
            <p:cNvPr id="52" name="Straight Arrow Connector 51"/>
            <p:cNvCxnSpPr/>
            <p:nvPr/>
          </p:nvCxnSpPr>
          <p:spPr>
            <a:xfrm>
              <a:off x="2555776" y="2498244"/>
              <a:ext cx="717044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2555776" y="2276872"/>
              <a:ext cx="7170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rgbClr val="C00000"/>
                  </a:solidFill>
                </a:rPr>
                <a:t>scanning</a:t>
              </a:r>
              <a:endParaRPr lang="da-DK" sz="1100" dirty="0">
                <a:solidFill>
                  <a:srgbClr val="C00000"/>
                </a:solidFill>
              </a:endParaRP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>
              <a:off x="2293640" y="4205848"/>
              <a:ext cx="717044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2293640" y="3989824"/>
              <a:ext cx="7170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rgbClr val="C00000"/>
                  </a:solidFill>
                </a:rPr>
                <a:t>scanning</a:t>
              </a:r>
              <a:endParaRPr lang="da-DK" sz="1100" dirty="0">
                <a:solidFill>
                  <a:srgbClr val="C00000"/>
                </a:solidFill>
              </a:endParaRPr>
            </a:p>
          </p:txBody>
        </p:sp>
        <p:cxnSp>
          <p:nvCxnSpPr>
            <p:cNvPr id="57" name="Straight Arrow Connector 56"/>
            <p:cNvCxnSpPr/>
            <p:nvPr/>
          </p:nvCxnSpPr>
          <p:spPr>
            <a:xfrm>
              <a:off x="5148064" y="3290332"/>
              <a:ext cx="717044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5148064" y="3068960"/>
              <a:ext cx="7170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rgbClr val="C00000"/>
                  </a:solidFill>
                </a:rPr>
                <a:t>scanning</a:t>
              </a:r>
              <a:endParaRPr lang="da-DK" sz="11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959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reeform 78"/>
          <p:cNvSpPr/>
          <p:nvPr/>
        </p:nvSpPr>
        <p:spPr>
          <a:xfrm>
            <a:off x="3128025" y="2254422"/>
            <a:ext cx="2880889" cy="1122700"/>
          </a:xfrm>
          <a:custGeom>
            <a:avLst/>
            <a:gdLst>
              <a:gd name="connsiteX0" fmla="*/ 0 w 2880889"/>
              <a:gd name="connsiteY0" fmla="*/ 0 h 1122700"/>
              <a:gd name="connsiteX1" fmla="*/ 462495 w 2880889"/>
              <a:gd name="connsiteY1" fmla="*/ 0 h 1122700"/>
              <a:gd name="connsiteX2" fmla="*/ 462495 w 2880889"/>
              <a:gd name="connsiteY2" fmla="*/ 370703 h 1122700"/>
              <a:gd name="connsiteX3" fmla="*/ 1853513 w 2880889"/>
              <a:gd name="connsiteY3" fmla="*/ 370703 h 1122700"/>
              <a:gd name="connsiteX4" fmla="*/ 1846452 w 2880889"/>
              <a:gd name="connsiteY4" fmla="*/ 1122700 h 1122700"/>
              <a:gd name="connsiteX5" fmla="*/ 2880889 w 2880889"/>
              <a:gd name="connsiteY5" fmla="*/ 1115639 h 112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0889" h="1122700">
                <a:moveTo>
                  <a:pt x="0" y="0"/>
                </a:moveTo>
                <a:lnTo>
                  <a:pt x="462495" y="0"/>
                </a:lnTo>
                <a:lnTo>
                  <a:pt x="462495" y="370703"/>
                </a:lnTo>
                <a:lnTo>
                  <a:pt x="1853513" y="370703"/>
                </a:lnTo>
                <a:cubicBezTo>
                  <a:pt x="1851159" y="621369"/>
                  <a:pt x="1848806" y="872034"/>
                  <a:pt x="1846452" y="1122700"/>
                </a:cubicBezTo>
                <a:lnTo>
                  <a:pt x="2880889" y="1115639"/>
                </a:lnTo>
              </a:path>
            </a:pathLst>
          </a:custGeom>
          <a:noFill/>
          <a:ln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8" name="Freeform 77"/>
          <p:cNvSpPr/>
          <p:nvPr/>
        </p:nvSpPr>
        <p:spPr>
          <a:xfrm>
            <a:off x="3128025" y="2250892"/>
            <a:ext cx="2884420" cy="374233"/>
          </a:xfrm>
          <a:custGeom>
            <a:avLst/>
            <a:gdLst>
              <a:gd name="connsiteX0" fmla="*/ 0 w 2884420"/>
              <a:gd name="connsiteY0" fmla="*/ 374233 h 374233"/>
              <a:gd name="connsiteX1" fmla="*/ 345989 w 2884420"/>
              <a:gd name="connsiteY1" fmla="*/ 374233 h 374233"/>
              <a:gd name="connsiteX2" fmla="*/ 345989 w 2884420"/>
              <a:gd name="connsiteY2" fmla="*/ 0 h 374233"/>
              <a:gd name="connsiteX3" fmla="*/ 2884420 w 2884420"/>
              <a:gd name="connsiteY3" fmla="*/ 7061 h 37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4420" h="374233">
                <a:moveTo>
                  <a:pt x="0" y="374233"/>
                </a:moveTo>
                <a:lnTo>
                  <a:pt x="345989" y="374233"/>
                </a:lnTo>
                <a:lnTo>
                  <a:pt x="345989" y="0"/>
                </a:lnTo>
                <a:lnTo>
                  <a:pt x="2884420" y="7061"/>
                </a:lnTo>
              </a:path>
            </a:pathLst>
          </a:custGeom>
          <a:noFill/>
          <a:ln>
            <a:solidFill>
              <a:srgbClr val="FFC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7" name="Freeform 76"/>
          <p:cNvSpPr/>
          <p:nvPr/>
        </p:nvSpPr>
        <p:spPr>
          <a:xfrm>
            <a:off x="3138616" y="2628655"/>
            <a:ext cx="2870298" cy="755528"/>
          </a:xfrm>
          <a:custGeom>
            <a:avLst/>
            <a:gdLst>
              <a:gd name="connsiteX0" fmla="*/ 0 w 2870298"/>
              <a:gd name="connsiteY0" fmla="*/ 377764 h 755528"/>
              <a:gd name="connsiteX1" fmla="*/ 423660 w 2870298"/>
              <a:gd name="connsiteY1" fmla="*/ 381295 h 755528"/>
              <a:gd name="connsiteX2" fmla="*/ 420130 w 2870298"/>
              <a:gd name="connsiteY2" fmla="*/ 755528 h 755528"/>
              <a:gd name="connsiteX3" fmla="*/ 1733477 w 2870298"/>
              <a:gd name="connsiteY3" fmla="*/ 748467 h 755528"/>
              <a:gd name="connsiteX4" fmla="*/ 1737007 w 2870298"/>
              <a:gd name="connsiteY4" fmla="*/ 0 h 755528"/>
              <a:gd name="connsiteX5" fmla="*/ 2573736 w 2870298"/>
              <a:gd name="connsiteY5" fmla="*/ 0 h 755528"/>
              <a:gd name="connsiteX6" fmla="*/ 2573736 w 2870298"/>
              <a:gd name="connsiteY6" fmla="*/ 360112 h 755528"/>
              <a:gd name="connsiteX7" fmla="*/ 2870298 w 2870298"/>
              <a:gd name="connsiteY7" fmla="*/ 360112 h 755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0298" h="755528">
                <a:moveTo>
                  <a:pt x="0" y="377764"/>
                </a:moveTo>
                <a:lnTo>
                  <a:pt x="423660" y="381295"/>
                </a:lnTo>
                <a:cubicBezTo>
                  <a:pt x="422483" y="506039"/>
                  <a:pt x="421307" y="630784"/>
                  <a:pt x="420130" y="755528"/>
                </a:cubicBezTo>
                <a:lnTo>
                  <a:pt x="1733477" y="748467"/>
                </a:lnTo>
                <a:cubicBezTo>
                  <a:pt x="1734654" y="498978"/>
                  <a:pt x="1735830" y="249489"/>
                  <a:pt x="1737007" y="0"/>
                </a:cubicBezTo>
                <a:lnTo>
                  <a:pt x="2573736" y="0"/>
                </a:lnTo>
                <a:lnTo>
                  <a:pt x="2573736" y="360112"/>
                </a:lnTo>
                <a:lnTo>
                  <a:pt x="2870298" y="360112"/>
                </a:lnTo>
              </a:path>
            </a:pathLst>
          </a:custGeom>
          <a:noFill/>
          <a:ln>
            <a:solidFill>
              <a:srgbClr val="C0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6" name="Freeform 75"/>
          <p:cNvSpPr/>
          <p:nvPr/>
        </p:nvSpPr>
        <p:spPr>
          <a:xfrm>
            <a:off x="3135086" y="2611002"/>
            <a:ext cx="2884420" cy="766119"/>
          </a:xfrm>
          <a:custGeom>
            <a:avLst/>
            <a:gdLst>
              <a:gd name="connsiteX0" fmla="*/ 0 w 2884420"/>
              <a:gd name="connsiteY0" fmla="*/ 762589 h 766119"/>
              <a:gd name="connsiteX1" fmla="*/ 356580 w 2884420"/>
              <a:gd name="connsiteY1" fmla="*/ 766119 h 766119"/>
              <a:gd name="connsiteX2" fmla="*/ 356580 w 2884420"/>
              <a:gd name="connsiteY2" fmla="*/ 367173 h 766119"/>
              <a:gd name="connsiteX3" fmla="*/ 2453699 w 2884420"/>
              <a:gd name="connsiteY3" fmla="*/ 374234 h 766119"/>
              <a:gd name="connsiteX4" fmla="*/ 2453699 w 2884420"/>
              <a:gd name="connsiteY4" fmla="*/ 0 h 766119"/>
              <a:gd name="connsiteX5" fmla="*/ 2884420 w 2884420"/>
              <a:gd name="connsiteY5" fmla="*/ 3531 h 766119"/>
              <a:gd name="connsiteX0" fmla="*/ 0 w 2884420"/>
              <a:gd name="connsiteY0" fmla="*/ 762589 h 766119"/>
              <a:gd name="connsiteX1" fmla="*/ 356580 w 2884420"/>
              <a:gd name="connsiteY1" fmla="*/ 766119 h 766119"/>
              <a:gd name="connsiteX2" fmla="*/ 367172 w 2884420"/>
              <a:gd name="connsiteY2" fmla="*/ 374234 h 766119"/>
              <a:gd name="connsiteX3" fmla="*/ 2453699 w 2884420"/>
              <a:gd name="connsiteY3" fmla="*/ 374234 h 766119"/>
              <a:gd name="connsiteX4" fmla="*/ 2453699 w 2884420"/>
              <a:gd name="connsiteY4" fmla="*/ 0 h 766119"/>
              <a:gd name="connsiteX5" fmla="*/ 2884420 w 2884420"/>
              <a:gd name="connsiteY5" fmla="*/ 3531 h 766119"/>
              <a:gd name="connsiteX0" fmla="*/ 0 w 2884420"/>
              <a:gd name="connsiteY0" fmla="*/ 762589 h 766119"/>
              <a:gd name="connsiteX1" fmla="*/ 356580 w 2884420"/>
              <a:gd name="connsiteY1" fmla="*/ 766119 h 766119"/>
              <a:gd name="connsiteX2" fmla="*/ 353050 w 2884420"/>
              <a:gd name="connsiteY2" fmla="*/ 374234 h 766119"/>
              <a:gd name="connsiteX3" fmla="*/ 2453699 w 2884420"/>
              <a:gd name="connsiteY3" fmla="*/ 374234 h 766119"/>
              <a:gd name="connsiteX4" fmla="*/ 2453699 w 2884420"/>
              <a:gd name="connsiteY4" fmla="*/ 0 h 766119"/>
              <a:gd name="connsiteX5" fmla="*/ 2884420 w 2884420"/>
              <a:gd name="connsiteY5" fmla="*/ 3531 h 766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4420" h="766119">
                <a:moveTo>
                  <a:pt x="0" y="762589"/>
                </a:moveTo>
                <a:lnTo>
                  <a:pt x="356580" y="766119"/>
                </a:lnTo>
                <a:cubicBezTo>
                  <a:pt x="355403" y="635491"/>
                  <a:pt x="354227" y="504862"/>
                  <a:pt x="353050" y="374234"/>
                </a:cubicBezTo>
                <a:lnTo>
                  <a:pt x="2453699" y="374234"/>
                </a:lnTo>
                <a:lnTo>
                  <a:pt x="2453699" y="0"/>
                </a:lnTo>
                <a:lnTo>
                  <a:pt x="2884420" y="3531"/>
                </a:lnTo>
              </a:path>
            </a:pathLst>
          </a:custGeom>
          <a:noFill/>
          <a:ln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Sorting</a:t>
            </a:r>
            <a:r>
              <a:rPr lang="da-DK" dirty="0" smtClean="0"/>
              <a:t> Networks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165304"/>
            <a:ext cx="9144000" cy="6926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a-DK" sz="2000" dirty="0" smtClean="0"/>
              <a:t>O(</a:t>
            </a:r>
            <a:r>
              <a:rPr lang="da-DK" sz="2000" i="1" dirty="0" smtClean="0"/>
              <a:t>n</a:t>
            </a:r>
            <a:r>
              <a:rPr lang="da-DK" sz="2000" dirty="0" smtClean="0"/>
              <a:t>·log</a:t>
            </a:r>
            <a:r>
              <a:rPr lang="da-DK" sz="2000" baseline="30000" dirty="0" smtClean="0"/>
              <a:t>2</a:t>
            </a:r>
            <a:r>
              <a:rPr lang="da-DK" sz="2000" dirty="0" smtClean="0"/>
              <a:t> </a:t>
            </a:r>
            <a:r>
              <a:rPr lang="da-DK" sz="2000" i="1" dirty="0"/>
              <a:t>n</a:t>
            </a:r>
            <a:r>
              <a:rPr lang="da-DK" sz="2000" dirty="0"/>
              <a:t>) </a:t>
            </a:r>
            <a:r>
              <a:rPr lang="da-DK" sz="2000" dirty="0" err="1"/>
              <a:t>size</a:t>
            </a:r>
            <a:r>
              <a:rPr lang="da-DK" sz="2000" dirty="0"/>
              <a:t> : </a:t>
            </a:r>
            <a:r>
              <a:rPr lang="da-DK" sz="2000" dirty="0" smtClean="0"/>
              <a:t>Batcher 1968</a:t>
            </a:r>
          </a:p>
          <a:p>
            <a:pPr marL="0" indent="0" algn="ctr">
              <a:buNone/>
            </a:pPr>
            <a:r>
              <a:rPr lang="da-DK" sz="2000" dirty="0" smtClean="0"/>
              <a:t>O(</a:t>
            </a:r>
            <a:r>
              <a:rPr lang="da-DK" sz="2000" i="1" dirty="0" err="1" smtClean="0"/>
              <a:t>n</a:t>
            </a:r>
            <a:r>
              <a:rPr lang="da-DK" sz="2000" dirty="0" err="1" smtClean="0"/>
              <a:t>·log</a:t>
            </a:r>
            <a:r>
              <a:rPr lang="da-DK" sz="2000" dirty="0" smtClean="0"/>
              <a:t> </a:t>
            </a:r>
            <a:r>
              <a:rPr lang="da-DK" sz="2000" i="1" dirty="0" smtClean="0"/>
              <a:t>n</a:t>
            </a:r>
            <a:r>
              <a:rPr lang="da-DK" sz="2000" dirty="0" smtClean="0"/>
              <a:t>) </a:t>
            </a:r>
            <a:r>
              <a:rPr lang="da-DK" sz="2000" dirty="0" err="1" smtClean="0"/>
              <a:t>size</a:t>
            </a:r>
            <a:r>
              <a:rPr lang="da-DK" sz="2000" dirty="0" smtClean="0"/>
              <a:t> : </a:t>
            </a:r>
            <a:r>
              <a:rPr lang="da-DK" sz="2000" dirty="0" err="1" smtClean="0"/>
              <a:t>Ajtai</a:t>
            </a:r>
            <a:r>
              <a:rPr lang="da-DK" sz="2000" dirty="0"/>
              <a:t>, </a:t>
            </a:r>
            <a:r>
              <a:rPr lang="da-DK" sz="2000" dirty="0" err="1"/>
              <a:t>Komlós</a:t>
            </a:r>
            <a:r>
              <a:rPr lang="da-DK" sz="2000" dirty="0"/>
              <a:t>, </a:t>
            </a:r>
            <a:r>
              <a:rPr lang="da-DK" sz="2000" dirty="0" err="1" smtClean="0"/>
              <a:t>Szemerédi</a:t>
            </a:r>
            <a:r>
              <a:rPr lang="da-DK" sz="2000" dirty="0" smtClean="0"/>
              <a:t> 1983; Paterson 1990; Goodrich 2014</a:t>
            </a:r>
            <a:endParaRPr lang="da-DK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31840" y="2223815"/>
            <a:ext cx="28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131840" y="2583855"/>
            <a:ext cx="28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131840" y="2943895"/>
            <a:ext cx="28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131840" y="3303935"/>
            <a:ext cx="288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473024" y="2164963"/>
            <a:ext cx="108000" cy="10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4" name="Oval 23"/>
          <p:cNvSpPr/>
          <p:nvPr/>
        </p:nvSpPr>
        <p:spPr>
          <a:xfrm>
            <a:off x="3473024" y="2527087"/>
            <a:ext cx="108000" cy="10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Oval 24"/>
          <p:cNvSpPr/>
          <p:nvPr/>
        </p:nvSpPr>
        <p:spPr>
          <a:xfrm>
            <a:off x="3473024" y="2892663"/>
            <a:ext cx="108000" cy="10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Oval 25"/>
          <p:cNvSpPr/>
          <p:nvPr/>
        </p:nvSpPr>
        <p:spPr>
          <a:xfrm>
            <a:off x="3473024" y="3252703"/>
            <a:ext cx="108000" cy="10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27" name="Straight Connector 26"/>
          <p:cNvCxnSpPr>
            <a:stCxn id="26" idx="0"/>
            <a:endCxn id="25" idx="4"/>
          </p:cNvCxnSpPr>
          <p:nvPr/>
        </p:nvCxnSpPr>
        <p:spPr>
          <a:xfrm flipV="1">
            <a:off x="3527024" y="3000663"/>
            <a:ext cx="0" cy="252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527024" y="2276019"/>
            <a:ext cx="0" cy="252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5598120" y="2527087"/>
            <a:ext cx="108000" cy="10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Oval 31"/>
          <p:cNvSpPr/>
          <p:nvPr/>
        </p:nvSpPr>
        <p:spPr>
          <a:xfrm>
            <a:off x="5598120" y="2887127"/>
            <a:ext cx="108000" cy="10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33" name="Straight Connector 32"/>
          <p:cNvCxnSpPr>
            <a:stCxn id="32" idx="0"/>
            <a:endCxn id="31" idx="4"/>
          </p:cNvCxnSpPr>
          <p:nvPr/>
        </p:nvCxnSpPr>
        <p:spPr>
          <a:xfrm flipV="1">
            <a:off x="5652120" y="2635087"/>
            <a:ext cx="0" cy="25204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4157960" y="2172645"/>
            <a:ext cx="108000" cy="10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Oval 34"/>
          <p:cNvSpPr/>
          <p:nvPr/>
        </p:nvSpPr>
        <p:spPr>
          <a:xfrm>
            <a:off x="4157960" y="2897577"/>
            <a:ext cx="108000" cy="10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36" name="Straight Connector 35"/>
          <p:cNvCxnSpPr>
            <a:stCxn id="35" idx="0"/>
            <a:endCxn id="34" idx="4"/>
          </p:cNvCxnSpPr>
          <p:nvPr/>
        </p:nvCxnSpPr>
        <p:spPr>
          <a:xfrm flipV="1">
            <a:off x="4211960" y="2280645"/>
            <a:ext cx="0" cy="6169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868812" y="2527087"/>
            <a:ext cx="108000" cy="10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Oval 38"/>
          <p:cNvSpPr/>
          <p:nvPr/>
        </p:nvSpPr>
        <p:spPr>
          <a:xfrm>
            <a:off x="4868812" y="3252019"/>
            <a:ext cx="108000" cy="1080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40" name="Straight Connector 39"/>
          <p:cNvCxnSpPr>
            <a:stCxn id="39" idx="0"/>
            <a:endCxn id="38" idx="4"/>
          </p:cNvCxnSpPr>
          <p:nvPr/>
        </p:nvCxnSpPr>
        <p:spPr>
          <a:xfrm flipV="1">
            <a:off x="4922812" y="2635087"/>
            <a:ext cx="0" cy="6169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oup 67"/>
          <p:cNvGrpSpPr/>
          <p:nvPr/>
        </p:nvGrpSpPr>
        <p:grpSpPr>
          <a:xfrm>
            <a:off x="3044592" y="2045891"/>
            <a:ext cx="2952008" cy="1272257"/>
            <a:chOff x="3059832" y="1749956"/>
            <a:chExt cx="2952008" cy="1272257"/>
          </a:xfrm>
        </p:grpSpPr>
        <p:sp>
          <p:nvSpPr>
            <p:cNvPr id="41" name="TextBox 40"/>
            <p:cNvSpPr txBox="1"/>
            <p:nvPr/>
          </p:nvSpPr>
          <p:spPr>
            <a:xfrm>
              <a:off x="3067452" y="1749956"/>
              <a:ext cx="36004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chemeClr val="bg1">
                      <a:lumMod val="50000"/>
                    </a:schemeClr>
                  </a:solidFill>
                </a:rPr>
                <a:t>138</a:t>
              </a:r>
              <a:endParaRPr lang="da-DK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59832" y="2132856"/>
              <a:ext cx="36004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chemeClr val="bg1">
                      <a:lumMod val="50000"/>
                    </a:schemeClr>
                  </a:solidFill>
                </a:rPr>
                <a:t>13</a:t>
              </a:r>
              <a:endParaRPr lang="da-DK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059832" y="2492896"/>
              <a:ext cx="36004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100" dirty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r>
                <a:rPr lang="da-DK" sz="11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da-DK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059832" y="2852936"/>
              <a:ext cx="36004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chemeClr val="bg1">
                      <a:lumMod val="50000"/>
                    </a:schemeClr>
                  </a:solidFill>
                </a:rPr>
                <a:t>55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562956" y="1749956"/>
              <a:ext cx="36004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chemeClr val="bg1">
                      <a:lumMod val="50000"/>
                    </a:schemeClr>
                  </a:solidFill>
                </a:rPr>
                <a:t>13</a:t>
              </a:r>
              <a:endParaRPr lang="da-DK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555336" y="2132856"/>
              <a:ext cx="36004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chemeClr val="bg1">
                      <a:lumMod val="50000"/>
                    </a:schemeClr>
                  </a:solidFill>
                </a:rPr>
                <a:t>138</a:t>
              </a:r>
              <a:endParaRPr lang="da-DK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55336" y="2492896"/>
              <a:ext cx="36004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chemeClr val="bg1">
                      <a:lumMod val="50000"/>
                    </a:schemeClr>
                  </a:solidFill>
                </a:rPr>
                <a:t>55</a:t>
              </a:r>
              <a:endParaRPr lang="da-DK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555336" y="2852936"/>
              <a:ext cx="36004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100" dirty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r>
                <a:rPr lang="da-DK" sz="11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225896" y="1749956"/>
              <a:ext cx="36004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chemeClr val="bg1">
                      <a:lumMod val="50000"/>
                    </a:schemeClr>
                  </a:solidFill>
                </a:rPr>
                <a:t>13</a:t>
              </a:r>
              <a:endParaRPr lang="da-DK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218276" y="2492896"/>
              <a:ext cx="36004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chemeClr val="bg1">
                      <a:lumMod val="50000"/>
                    </a:schemeClr>
                  </a:solidFill>
                </a:rPr>
                <a:t>55</a:t>
              </a:r>
              <a:endParaRPr lang="da-DK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960268" y="2132856"/>
              <a:ext cx="36004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100" dirty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r>
                <a:rPr lang="da-DK" sz="11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da-DK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960268" y="2852936"/>
              <a:ext cx="36004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chemeClr val="bg1">
                      <a:lumMod val="50000"/>
                    </a:schemeClr>
                  </a:solidFill>
                </a:rPr>
                <a:t>138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51800" y="2132856"/>
              <a:ext cx="36004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100" dirty="0" smtClean="0">
                  <a:solidFill>
                    <a:schemeClr val="bg1">
                      <a:lumMod val="50000"/>
                    </a:schemeClr>
                  </a:solidFill>
                </a:rPr>
                <a:t>55</a:t>
              </a:r>
              <a:endParaRPr lang="da-DK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651800" y="2492896"/>
              <a:ext cx="360040" cy="1692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100" dirty="0">
                  <a:solidFill>
                    <a:schemeClr val="bg1">
                      <a:lumMod val="50000"/>
                    </a:schemeClr>
                  </a:solidFill>
                </a:rPr>
                <a:t>5</a:t>
              </a:r>
              <a:r>
                <a:rPr lang="da-DK" sz="1100" dirty="0" smtClean="0">
                  <a:solidFill>
                    <a:schemeClr val="bg1">
                      <a:lumMod val="50000"/>
                    </a:schemeClr>
                  </a:solidFill>
                </a:rPr>
                <a:t>8</a:t>
              </a:r>
              <a:endParaRPr lang="da-DK" sz="11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2672268" y="2079799"/>
            <a:ext cx="3600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 smtClean="0"/>
              <a:t>138</a:t>
            </a:r>
            <a:endParaRPr lang="da-DK" sz="1600" dirty="0"/>
          </a:p>
        </p:txBody>
      </p:sp>
      <p:sp>
        <p:nvSpPr>
          <p:cNvPr id="59" name="TextBox 58"/>
          <p:cNvSpPr txBox="1"/>
          <p:nvPr/>
        </p:nvSpPr>
        <p:spPr>
          <a:xfrm>
            <a:off x="2664648" y="2462699"/>
            <a:ext cx="3600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 smtClean="0"/>
              <a:t>13</a:t>
            </a:r>
            <a:endParaRPr lang="da-DK" sz="1600" dirty="0"/>
          </a:p>
        </p:txBody>
      </p:sp>
      <p:sp>
        <p:nvSpPr>
          <p:cNvPr id="60" name="TextBox 59"/>
          <p:cNvSpPr txBox="1"/>
          <p:nvPr/>
        </p:nvSpPr>
        <p:spPr>
          <a:xfrm>
            <a:off x="2664648" y="2822739"/>
            <a:ext cx="3600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/>
              <a:t>5</a:t>
            </a:r>
            <a:r>
              <a:rPr lang="da-DK" sz="1600" dirty="0" smtClean="0"/>
              <a:t>8</a:t>
            </a:r>
            <a:endParaRPr lang="da-DK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2664648" y="3182779"/>
            <a:ext cx="3600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 smtClean="0"/>
              <a:t>55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019780" y="2079799"/>
            <a:ext cx="3600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 smtClean="0"/>
              <a:t>13</a:t>
            </a:r>
            <a:endParaRPr lang="da-DK" sz="1600" dirty="0"/>
          </a:p>
        </p:txBody>
      </p:sp>
      <p:sp>
        <p:nvSpPr>
          <p:cNvPr id="65" name="TextBox 64"/>
          <p:cNvSpPr txBox="1"/>
          <p:nvPr/>
        </p:nvSpPr>
        <p:spPr>
          <a:xfrm>
            <a:off x="6012160" y="2462699"/>
            <a:ext cx="3600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 smtClean="0"/>
              <a:t>55</a:t>
            </a:r>
            <a:endParaRPr lang="da-DK" sz="1600" dirty="0"/>
          </a:p>
        </p:txBody>
      </p:sp>
      <p:sp>
        <p:nvSpPr>
          <p:cNvPr id="66" name="TextBox 65"/>
          <p:cNvSpPr txBox="1"/>
          <p:nvPr/>
        </p:nvSpPr>
        <p:spPr>
          <a:xfrm>
            <a:off x="6012160" y="2822739"/>
            <a:ext cx="3600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/>
              <a:t>5</a:t>
            </a:r>
            <a:r>
              <a:rPr lang="da-DK" sz="1600" dirty="0" smtClean="0"/>
              <a:t>8</a:t>
            </a:r>
            <a:endParaRPr lang="da-DK" sz="1600" dirty="0"/>
          </a:p>
        </p:txBody>
      </p:sp>
      <p:sp>
        <p:nvSpPr>
          <p:cNvPr id="67" name="TextBox 66"/>
          <p:cNvSpPr txBox="1"/>
          <p:nvPr/>
        </p:nvSpPr>
        <p:spPr>
          <a:xfrm>
            <a:off x="6012160" y="3182779"/>
            <a:ext cx="36004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 smtClean="0"/>
              <a:t>138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354992" y="1719759"/>
            <a:ext cx="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Input</a:t>
            </a:r>
            <a:endParaRPr lang="da-DK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724128" y="1719759"/>
            <a:ext cx="96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Output</a:t>
            </a:r>
            <a:endParaRPr lang="da-DK" dirty="0">
              <a:solidFill>
                <a:srgbClr val="C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99592" y="3866272"/>
            <a:ext cx="7920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a-DK" sz="2400" dirty="0" smtClean="0"/>
              <a:t>Original </a:t>
            </a:r>
            <a:r>
              <a:rPr lang="da-DK" sz="2400" dirty="0" err="1" smtClean="0"/>
              <a:t>motivated</a:t>
            </a:r>
            <a:r>
              <a:rPr lang="da-DK" sz="2400" dirty="0" smtClean="0"/>
              <a:t> by hardware </a:t>
            </a:r>
            <a:r>
              <a:rPr lang="da-DK" sz="2400" dirty="0" err="1" smtClean="0"/>
              <a:t>implementations</a:t>
            </a:r>
            <a:r>
              <a:rPr lang="da-DK" sz="2400" dirty="0" smtClean="0"/>
              <a:t> </a:t>
            </a:r>
            <a:endParaRPr lang="da-DK" sz="2400" dirty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da-DK" sz="2400" dirty="0" smtClean="0"/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da-DK" sz="2400" dirty="0" err="1" smtClean="0"/>
              <a:t>Renewed</a:t>
            </a:r>
            <a:r>
              <a:rPr lang="da-DK" sz="2400" dirty="0" smtClean="0"/>
              <a:t> </a:t>
            </a:r>
            <a:r>
              <a:rPr lang="da-DK" sz="2400" dirty="0" err="1" smtClean="0"/>
              <a:t>interest</a:t>
            </a:r>
            <a:r>
              <a:rPr lang="da-DK" sz="2400" dirty="0" smtClean="0"/>
              <a:t> </a:t>
            </a:r>
            <a:r>
              <a:rPr lang="da-DK" sz="2400" dirty="0" err="1" smtClean="0"/>
              <a:t>since</a:t>
            </a:r>
            <a:r>
              <a:rPr lang="da-DK" sz="2400" dirty="0" smtClean="0"/>
              <a:t> </a:t>
            </a:r>
            <a:r>
              <a:rPr lang="da-DK" sz="2400" i="1" dirty="0" smtClean="0">
                <a:solidFill>
                  <a:srgbClr val="C00000"/>
                </a:solidFill>
              </a:rPr>
              <a:t>data-</a:t>
            </a:r>
            <a:r>
              <a:rPr lang="da-DK" sz="2400" i="1" dirty="0" err="1" smtClean="0">
                <a:solidFill>
                  <a:srgbClr val="C00000"/>
                </a:solidFill>
              </a:rPr>
              <a:t>oblivious</a:t>
            </a:r>
            <a:endParaRPr lang="da-DK" sz="2400" i="1" dirty="0" smtClean="0">
              <a:solidFill>
                <a:srgbClr val="C00000"/>
              </a:solidFill>
            </a:endParaRPr>
          </a:p>
          <a:p>
            <a:pPr marL="800100" lvl="1" indent="-342900">
              <a:buClr>
                <a:srgbClr val="C00000"/>
              </a:buClr>
              <a:buFont typeface="Calibri" panose="020F0502020204030204" pitchFamily="34" charset="0"/>
              <a:buChar char="̶"/>
            </a:pPr>
            <a:r>
              <a:rPr lang="da-DK" sz="2400" dirty="0" err="1" smtClean="0"/>
              <a:t>applications</a:t>
            </a:r>
            <a:r>
              <a:rPr lang="da-DK" sz="2400" dirty="0" smtClean="0"/>
              <a:t> in </a:t>
            </a:r>
            <a:r>
              <a:rPr lang="da-DK" sz="2400" dirty="0" err="1" smtClean="0"/>
              <a:t>privacy</a:t>
            </a:r>
            <a:r>
              <a:rPr lang="da-DK" sz="2400" dirty="0" smtClean="0"/>
              <a:t> </a:t>
            </a:r>
            <a:r>
              <a:rPr lang="da-DK" sz="2400" dirty="0" err="1" smtClean="0"/>
              <a:t>preserving</a:t>
            </a:r>
            <a:r>
              <a:rPr lang="da-DK" sz="2400" dirty="0" smtClean="0"/>
              <a:t> </a:t>
            </a:r>
            <a:r>
              <a:rPr lang="da-DK" sz="2400" dirty="0" err="1" smtClean="0"/>
              <a:t>computations</a:t>
            </a:r>
            <a:r>
              <a:rPr lang="da-DK" sz="2400" dirty="0" smtClean="0"/>
              <a:t> </a:t>
            </a:r>
          </a:p>
          <a:p>
            <a:pPr marL="800100" lvl="1" indent="-342900">
              <a:buClr>
                <a:srgbClr val="C00000"/>
              </a:buClr>
              <a:buFont typeface="Calibri" panose="020F0502020204030204" pitchFamily="34" charset="0"/>
              <a:buChar char="̶"/>
            </a:pPr>
            <a:r>
              <a:rPr lang="da-DK" sz="2400" dirty="0" err="1" smtClean="0"/>
              <a:t>allows</a:t>
            </a:r>
            <a:r>
              <a:rPr lang="da-DK" sz="2400" dirty="0" smtClean="0"/>
              <a:t> for parallel </a:t>
            </a:r>
            <a:r>
              <a:rPr lang="da-DK" sz="2400" dirty="0" err="1" smtClean="0"/>
              <a:t>computations</a:t>
            </a:r>
            <a:r>
              <a:rPr lang="da-DK" sz="2400" dirty="0" smtClean="0"/>
              <a:t> on bit-</a:t>
            </a:r>
            <a:r>
              <a:rPr lang="da-DK" sz="2400" dirty="0" err="1" smtClean="0"/>
              <a:t>level</a:t>
            </a:r>
            <a:r>
              <a:rPr lang="da-DK" sz="2400" dirty="0"/>
              <a:t> </a:t>
            </a:r>
            <a:r>
              <a:rPr lang="da-DK" sz="2400" dirty="0" smtClean="0"/>
              <a:t>and GPU</a:t>
            </a:r>
          </a:p>
        </p:txBody>
      </p:sp>
    </p:spTree>
    <p:extLst>
      <p:ext uri="{BB962C8B-B14F-4D97-AF65-F5344CB8AC3E}">
        <p14:creationId xmlns:p14="http://schemas.microsoft.com/office/powerpoint/2010/main" val="228255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78" grpId="0" animBg="1"/>
      <p:bldP spid="77" grpId="0" animBg="1"/>
      <p:bldP spid="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/>
          <p:nvPr/>
        </p:nvCxnSpPr>
        <p:spPr>
          <a:xfrm>
            <a:off x="4868416" y="1324144"/>
            <a:ext cx="287193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/>
          <a:lstStyle/>
          <a:p>
            <a:pPr algn="l"/>
            <a:r>
              <a:rPr lang="da-DK" dirty="0" err="1" smtClean="0"/>
              <a:t>Results</a:t>
            </a:r>
            <a:endParaRPr lang="da-DK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57166197"/>
                  </p:ext>
                </p:extLst>
              </p:nvPr>
            </p:nvGraphicFramePr>
            <p:xfrm>
              <a:off x="343771" y="2492896"/>
              <a:ext cx="8620717" cy="421143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252343"/>
                    <a:gridCol w="2040763"/>
                    <a:gridCol w="3327611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a-DK" dirty="0" err="1" smtClean="0"/>
                            <a:t>Bucket</a:t>
                          </a:r>
                          <a:r>
                            <a:rPr lang="da-DK" dirty="0" smtClean="0"/>
                            <a:t> sort</a:t>
                          </a:r>
                          <a:endParaRPr lang="da-DK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dirty="0" smtClean="0"/>
                            <a:t>O(</a:t>
                          </a:r>
                          <a:r>
                            <a:rPr lang="da-DK" i="1" dirty="0" smtClean="0"/>
                            <a:t>n</a:t>
                          </a:r>
                          <a:r>
                            <a:rPr lang="da-DK" dirty="0" smtClean="0"/>
                            <a:t>+2</a:t>
                          </a:r>
                          <a:r>
                            <a:rPr lang="da-DK" i="1" baseline="30000" dirty="0" smtClean="0"/>
                            <a:t>w</a:t>
                          </a:r>
                          <a:r>
                            <a:rPr lang="da-DK" dirty="0" smtClean="0"/>
                            <a:t>)</a:t>
                          </a:r>
                          <a:endParaRPr lang="da-DK" dirty="0"/>
                        </a:p>
                      </a:txBody>
                      <a:tcPr marL="90000" marR="90000" marT="18000" marB="18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 dirty="0"/>
                        </a:p>
                      </a:txBody>
                      <a:tcPr marL="90000" marR="0" marT="46800" marB="468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a-DK" dirty="0" smtClean="0"/>
                            <a:t>Radix sort</a:t>
                          </a:r>
                          <a:r>
                            <a:rPr lang="da-DK" baseline="0" dirty="0" smtClean="0"/>
                            <a:t>;</a:t>
                          </a:r>
                          <a:r>
                            <a:rPr lang="da-DK" dirty="0" smtClean="0"/>
                            <a:t> </a:t>
                          </a:r>
                          <a:r>
                            <a:rPr lang="da-DK" dirty="0" err="1" smtClean="0"/>
                            <a:t>Hollerith</a:t>
                          </a:r>
                          <a:r>
                            <a:rPr lang="da-DK" dirty="0" smtClean="0"/>
                            <a:t> 1887</a:t>
                          </a:r>
                          <a:endParaRPr lang="da-DK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da-DK" sz="1800" kern="1200" smtClean="0"/>
                                  <m:t>O</m:t>
                                </m:r>
                                <m:d>
                                  <m:dPr>
                                    <m:ctrlPr>
                                      <a:rPr lang="da-DK" sz="1800" i="1" kern="1200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1800" i="1" kern="1200" smtClean="0"/>
                                      <m:t>n</m:t>
                                    </m:r>
                                    <m:f>
                                      <m:fPr>
                                        <m:ctrlPr>
                                          <a:rPr lang="da-DK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m:rPr>
                                            <m:nor/>
                                          </m:rPr>
                                          <a:rPr lang="da-DK" sz="1800" i="1" kern="1200" smtClean="0"/>
                                          <m:t>w</m:t>
                                        </m:r>
                                      </m:num>
                                      <m:den>
                                        <m:func>
                                          <m:funcPr>
                                            <m:ctrlPr>
                                              <a:rPr lang="da-DK" i="1" smtClean="0">
                                                <a:latin typeface="Cambria Math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nor/>
                                              </m:rPr>
                                              <a:rPr lang="da-DK" sz="1800" kern="1200" smtClean="0"/>
                                              <m:t>log</m:t>
                                            </m:r>
                                          </m:fName>
                                          <m:e>
                                            <m:r>
                                              <m:rPr>
                                                <m:nor/>
                                              </m:rPr>
                                              <a:rPr lang="da-DK" sz="1800" i="1" kern="1200" smtClean="0"/>
                                              <m:t>n</m:t>
                                            </m:r>
                                          </m:e>
                                        </m:func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da-DK" dirty="0">
                            <a:latin typeface="+mj-lt"/>
                          </a:endParaRPr>
                        </a:p>
                      </a:txBody>
                      <a:tcPr marL="90000" marR="90000" marT="18000" marB="18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 marL="90000" marR="0" marT="46800" marB="468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a-DK" dirty="0" smtClean="0"/>
                            <a:t>van Emde Boas 1975</a:t>
                          </a:r>
                        </a:p>
                        <a:p>
                          <a:r>
                            <a:rPr lang="da-DK" dirty="0" err="1" smtClean="0"/>
                            <a:t>Willard</a:t>
                          </a:r>
                          <a:r>
                            <a:rPr lang="da-DK" dirty="0" smtClean="0"/>
                            <a:t> 1983</a:t>
                          </a:r>
                          <a:endParaRPr lang="da-DK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da-DK" sz="1800" kern="1200" smtClean="0"/>
                                  <m:t>O</m:t>
                                </m:r>
                                <m:d>
                                  <m:dPr>
                                    <m:ctrlPr>
                                      <a:rPr lang="da-DK" sz="1800" i="1" kern="1200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1800" i="1" kern="1200" smtClean="0"/>
                                      <m:t>n</m:t>
                                    </m:r>
                                    <m:func>
                                      <m:funcPr>
                                        <m:ctrlPr>
                                          <a:rPr lang="da-DK" sz="1800" i="1" kern="1200" smtClean="0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nor/>
                                          </m:rPr>
                                          <a:rPr lang="da-DK" sz="1800" kern="1200" smtClean="0"/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da-DK" sz="1800" i="1" kern="1200" smtClean="0"/>
                                          <m:t>w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da-DK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0000" marR="90000" marT="18000" marB="18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da-DK" dirty="0" smtClean="0"/>
                            <a:t>superlinear</a:t>
                          </a:r>
                          <a:r>
                            <a:rPr lang="da-DK" baseline="0" dirty="0" smtClean="0"/>
                            <a:t> </a:t>
                          </a:r>
                          <a:r>
                            <a:rPr lang="da-DK" baseline="0" dirty="0" err="1" smtClean="0"/>
                            <a:t>space</a:t>
                          </a:r>
                          <a:endParaRPr lang="da-DK" baseline="0" dirty="0" smtClean="0"/>
                        </a:p>
                        <a:p>
                          <a:r>
                            <a:rPr lang="da-DK" dirty="0" err="1" smtClean="0"/>
                            <a:t>expected</a:t>
                          </a:r>
                          <a:endParaRPr lang="da-DK" dirty="0"/>
                        </a:p>
                      </a:txBody>
                      <a:tcPr marL="90000" marR="0" marT="46800" marB="468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a-DK" dirty="0" err="1" smtClean="0"/>
                            <a:t>Kirkpatrick</a:t>
                          </a:r>
                          <a:r>
                            <a:rPr lang="da-DK" baseline="0" dirty="0" smtClean="0"/>
                            <a:t> and </a:t>
                          </a:r>
                          <a:r>
                            <a:rPr lang="da-DK" baseline="0" dirty="0" err="1" smtClean="0"/>
                            <a:t>Reicsh</a:t>
                          </a:r>
                          <a:r>
                            <a:rPr lang="da-DK" baseline="0" dirty="0" smtClean="0"/>
                            <a:t> 1983</a:t>
                          </a:r>
                          <a:endParaRPr lang="da-DK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da-DK" sz="1800" kern="1200" smtClean="0"/>
                                  <m:t>O</m:t>
                                </m:r>
                                <m:d>
                                  <m:dPr>
                                    <m:ctrlPr>
                                      <a:rPr lang="da-DK" sz="1800" i="1" kern="1200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1800" i="1" kern="1200" smtClean="0"/>
                                      <m:t>n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1800" b="0" i="0" kern="1200" smtClean="0"/>
                                      <m:t> 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da-DK" sz="1800" b="0" i="0" kern="1200" smtClean="0">
                                        <a:latin typeface="+mj-lt"/>
                                      </a:rPr>
                                      <m:t>log</m:t>
                                    </m:r>
                                    <m:f>
                                      <m:fPr>
                                        <m:ctrlPr>
                                          <a:rPr lang="da-DK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m:rPr>
                                            <m:nor/>
                                          </m:rPr>
                                          <a:rPr lang="da-DK" sz="1800" i="1" kern="1200" smtClean="0"/>
                                          <m:t>w</m:t>
                                        </m:r>
                                      </m:num>
                                      <m:den>
                                        <m:func>
                                          <m:funcPr>
                                            <m:ctrlPr>
                                              <a:rPr lang="da-DK" i="1" smtClean="0">
                                                <a:latin typeface="Cambria Math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nor/>
                                              </m:rPr>
                                              <a:rPr lang="da-DK" sz="1800" kern="1200" smtClean="0"/>
                                              <m:t>log</m:t>
                                            </m:r>
                                          </m:fName>
                                          <m:e>
                                            <m:r>
                                              <m:rPr>
                                                <m:nor/>
                                              </m:rPr>
                                              <a:rPr lang="da-DK" sz="1800" i="1" kern="1200" smtClean="0"/>
                                              <m:t>n</m:t>
                                            </m:r>
                                          </m:e>
                                        </m:func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da-DK" sz="1800" kern="1200" dirty="0">
                            <a:solidFill>
                              <a:schemeClr val="dk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0000" marR="90000" marT="18000" marB="18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 dirty="0"/>
                        </a:p>
                      </a:txBody>
                      <a:tcPr marL="90000" marR="0" marT="46800" marB="468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a-DK" dirty="0" err="1" smtClean="0"/>
                            <a:t>Merge</a:t>
                          </a:r>
                          <a:r>
                            <a:rPr lang="da-DK" dirty="0" smtClean="0"/>
                            <a:t> sort:</a:t>
                          </a:r>
                          <a:r>
                            <a:rPr lang="da-DK" baseline="0" dirty="0" smtClean="0"/>
                            <a:t> </a:t>
                          </a:r>
                          <a:r>
                            <a:rPr lang="da-DK" dirty="0" smtClean="0"/>
                            <a:t>von Neumann</a:t>
                          </a:r>
                          <a:r>
                            <a:rPr lang="da-DK" baseline="0" dirty="0" smtClean="0"/>
                            <a:t> </a:t>
                          </a:r>
                          <a:r>
                            <a:rPr lang="da-DK" dirty="0" smtClean="0"/>
                            <a:t>1945</a:t>
                          </a:r>
                          <a:endParaRPr lang="da-DK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da-DK" sz="1800" kern="1200" smtClean="0"/>
                                  <m:t>O</m:t>
                                </m:r>
                                <m:d>
                                  <m:dPr>
                                    <m:ctrlPr>
                                      <a:rPr lang="da-DK" sz="1800" i="1" kern="1200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1800" i="1" kern="1200" smtClean="0"/>
                                      <m:t>n</m:t>
                                    </m:r>
                                    <m:func>
                                      <m:funcPr>
                                        <m:ctrlPr>
                                          <a:rPr lang="da-DK" sz="1800" i="1" kern="1200" smtClean="0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nor/>
                                          </m:rPr>
                                          <a:rPr lang="da-DK" sz="1800" kern="1200" smtClean="0"/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da-DK" sz="1800" i="1" kern="1200" smtClean="0"/>
                                          <m:t>n</m:t>
                                        </m:r>
                                      </m:e>
                                    </m:func>
                                  </m:e>
                                </m:d>
                              </m:oMath>
                            </m:oMathPara>
                          </a14:m>
                          <a:endParaRPr lang="da-DK" sz="1800" kern="1200" dirty="0">
                            <a:solidFill>
                              <a:schemeClr val="dk1"/>
                            </a:solidFill>
                            <a:latin typeface="+mj-lt"/>
                            <a:ea typeface="+mn-ea"/>
                            <a:cs typeface="+mn-cs"/>
                          </a:endParaRPr>
                        </a:p>
                      </a:txBody>
                      <a:tcPr marL="90000" marR="90000" marT="18000" marB="18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da-DK" dirty="0" err="1" smtClean="0"/>
                            <a:t>comparison</a:t>
                          </a:r>
                          <a:r>
                            <a:rPr lang="da-DK" dirty="0" smtClean="0"/>
                            <a:t> </a:t>
                          </a:r>
                          <a:r>
                            <a:rPr lang="da-DK" dirty="0" err="1" smtClean="0"/>
                            <a:t>based</a:t>
                          </a:r>
                          <a:r>
                            <a:rPr lang="da-DK" dirty="0" smtClean="0"/>
                            <a:t> optimal</a:t>
                          </a:r>
                          <a:endParaRPr lang="da-DK" dirty="0"/>
                        </a:p>
                      </a:txBody>
                      <a:tcPr marL="90000" marR="0" marT="46800" marB="468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a-DK" dirty="0" smtClean="0"/>
                            <a:t>Thorup and Han</a:t>
                          </a:r>
                          <a:r>
                            <a:rPr lang="da-DK" baseline="0" dirty="0" smtClean="0"/>
                            <a:t> 2002</a:t>
                          </a:r>
                          <a:endParaRPr lang="da-DK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da-DK" sz="1800" u="none" kern="1200" smtClean="0"/>
                                  <m:t>O</m:t>
                                </m:r>
                                <m:d>
                                  <m:dPr>
                                    <m:ctrlPr>
                                      <a:rPr lang="da-DK" sz="1800" i="1" u="none" kern="1200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1800" i="1" u="none" kern="1200" smtClean="0"/>
                                      <m:t>n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da-DK" i="1" u="none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func>
                                          <m:funcPr>
                                            <m:ctrlPr>
                                              <a:rPr lang="da-DK" i="1" u="none" smtClean="0">
                                                <a:latin typeface="Cambria Math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nor/>
                                              </m:rPr>
                                              <a:rPr lang="da-DK" i="0" u="none" smtClean="0">
                                                <a:latin typeface="+mj-lt"/>
                                              </a:rPr>
                                              <m:t>log</m:t>
                                            </m:r>
                                          </m:fName>
                                          <m:e>
                                            <m:r>
                                              <m:rPr>
                                                <m:nor/>
                                              </m:rPr>
                                              <a:rPr lang="da-DK" b="0" i="0" u="none" smtClean="0">
                                                <a:latin typeface="+mj-lt"/>
                                              </a:rPr>
                                              <m:t>(</m:t>
                                            </m:r>
                                            <m:r>
                                              <m:rPr>
                                                <m:nor/>
                                              </m:rPr>
                                              <a:rPr lang="da-DK" b="0" i="1" u="none" smtClean="0">
                                                <a:latin typeface="+mj-lt"/>
                                              </a:rPr>
                                              <m:t>w</m:t>
                                            </m:r>
                                            <m:r>
                                              <m:rPr>
                                                <m:nor/>
                                              </m:rPr>
                                              <a:rPr lang="da-DK" b="0" i="0" u="none" smtClean="0">
                                                <a:latin typeface="+mj-lt"/>
                                              </a:rPr>
                                              <m:t>/</m:t>
                                            </m:r>
                                            <m:r>
                                              <m:rPr>
                                                <m:nor/>
                                              </m:rPr>
                                              <a:rPr lang="da-DK" b="0" i="0" u="none" smtClean="0">
                                                <a:latin typeface="+mj-lt"/>
                                              </a:rPr>
                                              <m:t>log</m:t>
                                            </m:r>
                                            <m:r>
                                              <m:rPr>
                                                <m:nor/>
                                              </m:rPr>
                                              <a:rPr lang="da-DK" b="0" i="0" u="none" smtClean="0">
                                                <a:latin typeface="+mj-lt"/>
                                              </a:rPr>
                                              <m:t> </m:t>
                                            </m:r>
                                            <m:r>
                                              <m:rPr>
                                                <m:nor/>
                                              </m:rPr>
                                              <a:rPr lang="da-DK" b="0" i="1" u="none" smtClean="0">
                                                <a:latin typeface="+mj-lt"/>
                                              </a:rPr>
                                              <m:t>n</m:t>
                                            </m:r>
                                            <m:r>
                                              <m:rPr>
                                                <m:nor/>
                                              </m:rPr>
                                              <a:rPr lang="da-DK" b="0" i="0" u="none" smtClean="0">
                                                <a:latin typeface="+mj-lt"/>
                                              </a:rPr>
                                              <m:t>)</m:t>
                                            </m:r>
                                          </m:e>
                                        </m:func>
                                      </m:e>
                                    </m:rad>
                                  </m:e>
                                </m:d>
                              </m:oMath>
                            </m:oMathPara>
                          </a14:m>
                          <a:endParaRPr lang="da-DK" sz="1800" u="none" kern="1200" dirty="0" smtClean="0"/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da-DK" sz="1800" u="none" kern="1200" smtClean="0"/>
                                  <m:t>O</m:t>
                                </m:r>
                                <m:d>
                                  <m:dPr>
                                    <m:ctrlPr>
                                      <a:rPr lang="da-DK" sz="1800" i="1" u="none" kern="1200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m:rPr>
                                        <m:nor/>
                                      </m:rPr>
                                      <a:rPr lang="da-DK" sz="1800" i="1" u="none" kern="1200" smtClean="0"/>
                                      <m:t>n</m:t>
                                    </m:r>
                                    <m:rad>
                                      <m:radPr>
                                        <m:degHide m:val="on"/>
                                        <m:ctrlPr>
                                          <a:rPr lang="da-DK" i="1" u="none" smtClean="0">
                                            <a:latin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func>
                                          <m:funcPr>
                                            <m:ctrlPr>
                                              <a:rPr lang="da-DK" i="1" u="none" smtClean="0">
                                                <a:latin typeface="Cambria Math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nor/>
                                              </m:rPr>
                                              <a:rPr lang="da-DK" u="none" smtClean="0"/>
                                              <m:t>log</m:t>
                                            </m:r>
                                          </m:fName>
                                          <m:e>
                                            <m:func>
                                              <m:funcPr>
                                                <m:ctrlPr>
                                                  <a:rPr lang="da-DK" i="1" u="none" smtClean="0">
                                                    <a:latin typeface="Cambria Math"/>
                                                  </a:rPr>
                                                </m:ctrlPr>
                                              </m:funcPr>
                                              <m:fName>
                                                <m:r>
                                                  <m:rPr>
                                                    <m:nor/>
                                                  </m:rPr>
                                                  <a:rPr lang="da-DK" u="none" smtClean="0"/>
                                                  <m:t>log</m:t>
                                                </m:r>
                                              </m:fName>
                                              <m:e>
                                                <m:r>
                                                  <m:rPr>
                                                    <m:nor/>
                                                  </m:rPr>
                                                  <a:rPr lang="da-DK" i="1" u="none" smtClean="0"/>
                                                  <m:t>n</m:t>
                                                </m:r>
                                              </m:e>
                                            </m:func>
                                          </m:e>
                                        </m:func>
                                      </m:e>
                                    </m:rad>
                                  </m:e>
                                </m:d>
                              </m:oMath>
                            </m:oMathPara>
                          </a14:m>
                          <a:endParaRPr lang="da-DK" u="none" dirty="0">
                            <a:latin typeface="+mn-lt"/>
                          </a:endParaRPr>
                        </a:p>
                      </a:txBody>
                      <a:tcPr marL="90000" marR="90000" marT="18000" marB="18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da-DK" dirty="0" err="1" smtClean="0"/>
                            <a:t>expected</a:t>
                          </a:r>
                          <a:endParaRPr lang="da-DK" dirty="0"/>
                        </a:p>
                      </a:txBody>
                      <a:tcPr marL="90000" marR="0" marT="46800" marB="468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a-DK" dirty="0" smtClean="0"/>
                            <a:t>Andersson et al. 1998</a:t>
                          </a:r>
                          <a:endParaRPr lang="da-DK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a-DK" dirty="0" smtClean="0"/>
                            <a:t>O(</a:t>
                          </a:r>
                          <a:r>
                            <a:rPr lang="da-DK" i="1" dirty="0" smtClean="0"/>
                            <a:t>n</a:t>
                          </a:r>
                          <a:r>
                            <a:rPr lang="da-DK" dirty="0" smtClean="0"/>
                            <a:t>)</a:t>
                          </a:r>
                          <a:endParaRPr lang="da-DK" dirty="0">
                            <a:latin typeface="+mn-lt"/>
                          </a:endParaRPr>
                        </a:p>
                      </a:txBody>
                      <a:tcPr marL="90000" marR="90000" marT="18000" marB="18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a-DK" dirty="0" err="1" smtClean="0"/>
                            <a:t>expected</a:t>
                          </a:r>
                          <a:r>
                            <a:rPr lang="da-DK" dirty="0" smtClean="0"/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da-DK" i="1" smtClean="0"/>
                                <m:t>w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da-DK" i="0" smtClean="0"/>
                                <m:t>≥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/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l-GR" i="0" smtClean="0"/>
                                <m:t>Ω</m:t>
                              </m:r>
                              <m:d>
                                <m:dPr>
                                  <m:ctrlPr>
                                    <a:rPr lang="el-GR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l-GR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da-DK" i="0" smtClean="0"/>
                                        <m:t>log</m:t>
                                      </m:r>
                                    </m:e>
                                    <m:sup>
                                      <m:r>
                                        <m:rPr>
                                          <m:nor/>
                                        </m:rPr>
                                        <a:rPr lang="da-DK" i="0" smtClean="0"/>
                                        <m:t>2+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da-DK" i="0" smtClean="0">
                                          <a:solidFill>
                                            <a:srgbClr val="C00000"/>
                                          </a:solidFill>
                                        </a:rPr>
                                        <m:t>ε</m:t>
                                      </m:r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da-DK" i="1" smtClean="0"/>
                                    <m:t>n</m:t>
                                  </m:r>
                                </m:e>
                              </m:d>
                            </m:oMath>
                          </a14:m>
                          <a:endParaRPr lang="da-DK" dirty="0"/>
                        </a:p>
                      </a:txBody>
                      <a:tcPr marL="90000" marR="0" marT="46800" marB="468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a-DK" b="1" dirty="0" smtClean="0">
                              <a:solidFill>
                                <a:srgbClr val="C00000"/>
                              </a:solidFill>
                            </a:rPr>
                            <a:t>NEW</a:t>
                          </a:r>
                          <a:endParaRPr lang="da-DK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a-DK" dirty="0" smtClean="0"/>
                            <a:t>O(</a:t>
                          </a:r>
                          <a:r>
                            <a:rPr lang="da-DK" i="1" dirty="0" smtClean="0"/>
                            <a:t>n</a:t>
                          </a:r>
                          <a:r>
                            <a:rPr lang="da-DK" dirty="0" smtClean="0"/>
                            <a:t>)</a:t>
                          </a:r>
                          <a:endParaRPr lang="da-DK" dirty="0" smtClean="0">
                            <a:latin typeface="+mn-lt"/>
                          </a:endParaRPr>
                        </a:p>
                      </a:txBody>
                      <a:tcPr marL="90000" marR="90000" marT="18000" marB="18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a-DK" dirty="0" smtClean="0"/>
                            <a:t>expected,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da-DK" i="1" smtClean="0">
                                  <a:latin typeface="+mj-lt"/>
                                </a:rPr>
                                <m:t>w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>
                                  <a:latin typeface="+mj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da-DK" i="0" smtClean="0">
                                  <a:latin typeface="+mj-lt"/>
                                </a:rPr>
                                <m:t>≥</m:t>
                              </m:r>
                              <m:r>
                                <m:rPr>
                                  <m:nor/>
                                </m:rPr>
                                <a:rPr lang="da-DK" b="0" i="0" smtClean="0">
                                  <a:latin typeface="+mj-lt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l-GR" i="0" smtClean="0">
                                  <a:latin typeface="+mj-lt"/>
                                </a:rPr>
                                <m:t>Ω</m:t>
                              </m:r>
                              <m:d>
                                <m:dPr>
                                  <m:ctrlPr>
                                    <a:rPr lang="el-GR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l-GR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da-DK" i="0" smtClean="0">
                                          <a:latin typeface="+mj-lt"/>
                                        </a:rPr>
                                        <m:t>log</m:t>
                                      </m:r>
                                    </m:e>
                                    <m:sup>
                                      <m:r>
                                        <m:rPr>
                                          <m:nor/>
                                        </m:rPr>
                                        <a:rPr lang="da-DK" i="0" smtClean="0">
                                          <a:latin typeface="+mj-lt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m:rPr>
                                      <m:nor/>
                                    </m:rPr>
                                    <a:rPr lang="da-DK" i="1" smtClean="0">
                                      <a:latin typeface="+mj-lt"/>
                                    </a:rPr>
                                    <m:t>n</m:t>
                                  </m:r>
                                  <m:func>
                                    <m:funcPr>
                                      <m:ctrlPr>
                                        <a:rPr lang="da-DK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a:rPr lang="da-DK" b="0" i="1" smtClean="0">
                                          <a:latin typeface="Cambria Math"/>
                                          <a:ea typeface="Cambria Math"/>
                                        </a:rPr>
                                        <m:t>∙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da-DK" b="0" i="0" smtClean="0">
                                          <a:solidFill>
                                            <a:srgbClr val="C00000"/>
                                          </a:solidFill>
                                          <a:latin typeface="+mj-lt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func>
                                        <m:funcPr>
                                          <m:ctrlPr>
                                            <a:rPr lang="da-DK" b="0" i="1" smtClean="0">
                                              <a:solidFill>
                                                <a:srgbClr val="C0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nor/>
                                            </m:rPr>
                                            <a:rPr lang="da-DK" b="0" i="0" smtClean="0">
                                              <a:solidFill>
                                                <a:srgbClr val="C00000"/>
                                              </a:solidFill>
                                              <a:latin typeface="+mj-lt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m:rPr>
                                              <m:nor/>
                                            </m:rPr>
                                            <a:rPr lang="da-DK" b="0" i="0" smtClean="0">
                                              <a:solidFill>
                                                <a:srgbClr val="C00000"/>
                                              </a:solidFill>
                                              <a:latin typeface="+mj-lt"/>
                                            </a:rPr>
                                            <m:t>n</m:t>
                                          </m:r>
                                        </m:e>
                                      </m:func>
                                    </m:e>
                                  </m:func>
                                </m:e>
                              </m:d>
                            </m:oMath>
                          </a14:m>
                          <a:endParaRPr lang="da-DK" dirty="0">
                            <a:latin typeface="+mj-lt"/>
                          </a:endParaRPr>
                        </a:p>
                      </a:txBody>
                      <a:tcPr marL="90000" marR="0" marT="46800" marB="468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657166197"/>
                  </p:ext>
                </p:extLst>
              </p:nvPr>
            </p:nvGraphicFramePr>
            <p:xfrm>
              <a:off x="343771" y="2492896"/>
              <a:ext cx="8620717" cy="4211438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252343"/>
                    <a:gridCol w="2040763"/>
                    <a:gridCol w="3327611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da-DK" dirty="0" err="1" smtClean="0"/>
                            <a:t>Bucket</a:t>
                          </a:r>
                          <a:r>
                            <a:rPr lang="da-DK" dirty="0" smtClean="0"/>
                            <a:t> sort</a:t>
                          </a:r>
                          <a:endParaRPr lang="da-DK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a-DK" dirty="0" smtClean="0"/>
                            <a:t>O(</a:t>
                          </a:r>
                          <a:r>
                            <a:rPr lang="da-DK" i="1" dirty="0" smtClean="0"/>
                            <a:t>n</a:t>
                          </a:r>
                          <a:r>
                            <a:rPr lang="da-DK" dirty="0" smtClean="0"/>
                            <a:t>+2</a:t>
                          </a:r>
                          <a:r>
                            <a:rPr lang="da-DK" i="1" baseline="30000" dirty="0" smtClean="0"/>
                            <a:t>w</a:t>
                          </a:r>
                          <a:r>
                            <a:rPr lang="da-DK" dirty="0" smtClean="0"/>
                            <a:t>)</a:t>
                          </a:r>
                          <a:endParaRPr lang="da-DK" dirty="0"/>
                        </a:p>
                      </a:txBody>
                      <a:tcPr marL="90000" marR="90000" marT="18000" marB="18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 dirty="0"/>
                        </a:p>
                      </a:txBody>
                      <a:tcPr marL="90000" marR="0" marT="46800" marB="468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554160">
                    <a:tc>
                      <a:txBody>
                        <a:bodyPr/>
                        <a:lstStyle/>
                        <a:p>
                          <a:r>
                            <a:rPr lang="da-DK" dirty="0" smtClean="0"/>
                            <a:t>Radix sort</a:t>
                          </a:r>
                          <a:r>
                            <a:rPr lang="da-DK" baseline="0" dirty="0" smtClean="0"/>
                            <a:t>;</a:t>
                          </a:r>
                          <a:r>
                            <a:rPr lang="da-DK" dirty="0" smtClean="0"/>
                            <a:t> </a:t>
                          </a:r>
                          <a:r>
                            <a:rPr lang="da-DK" dirty="0" err="1" smtClean="0"/>
                            <a:t>Hollerith</a:t>
                          </a:r>
                          <a:r>
                            <a:rPr lang="da-DK" dirty="0" smtClean="0"/>
                            <a:t> 1887</a:t>
                          </a:r>
                          <a:endParaRPr lang="da-DK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 marL="90000" marR="90000" marT="18000" marB="18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9403" t="-72527" r="-162985" b="-5978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 marL="90000" marR="0" marT="46800" marB="468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642240">
                    <a:tc>
                      <a:txBody>
                        <a:bodyPr/>
                        <a:lstStyle/>
                        <a:p>
                          <a:r>
                            <a:rPr lang="da-DK" dirty="0" smtClean="0"/>
                            <a:t>van Emde Boas 1975</a:t>
                          </a:r>
                        </a:p>
                        <a:p>
                          <a:r>
                            <a:rPr lang="da-DK" dirty="0" err="1" smtClean="0"/>
                            <a:t>Willard</a:t>
                          </a:r>
                          <a:r>
                            <a:rPr lang="da-DK" dirty="0" smtClean="0"/>
                            <a:t> 1983</a:t>
                          </a:r>
                          <a:endParaRPr lang="da-DK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 marL="90000" marR="90000" marT="18000" marB="18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9403" t="-149524" r="-162985" b="-41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da-DK" dirty="0" smtClean="0"/>
                            <a:t>superlinear</a:t>
                          </a:r>
                          <a:r>
                            <a:rPr lang="da-DK" baseline="0" dirty="0" smtClean="0"/>
                            <a:t> </a:t>
                          </a:r>
                          <a:r>
                            <a:rPr lang="da-DK" baseline="0" dirty="0" err="1" smtClean="0"/>
                            <a:t>space</a:t>
                          </a:r>
                          <a:endParaRPr lang="da-DK" baseline="0" dirty="0" smtClean="0"/>
                        </a:p>
                        <a:p>
                          <a:r>
                            <a:rPr lang="da-DK" dirty="0" err="1" smtClean="0"/>
                            <a:t>expected</a:t>
                          </a:r>
                          <a:endParaRPr lang="da-DK" dirty="0"/>
                        </a:p>
                      </a:txBody>
                      <a:tcPr marL="90000" marR="0" marT="46800" marB="468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554160">
                    <a:tc>
                      <a:txBody>
                        <a:bodyPr/>
                        <a:lstStyle/>
                        <a:p>
                          <a:r>
                            <a:rPr lang="da-DK" dirty="0" err="1" smtClean="0"/>
                            <a:t>Kirkpatrick</a:t>
                          </a:r>
                          <a:r>
                            <a:rPr lang="da-DK" baseline="0" dirty="0" smtClean="0"/>
                            <a:t> and </a:t>
                          </a:r>
                          <a:r>
                            <a:rPr lang="da-DK" baseline="0" dirty="0" err="1" smtClean="0"/>
                            <a:t>Reicsh</a:t>
                          </a:r>
                          <a:r>
                            <a:rPr lang="da-DK" baseline="0" dirty="0" smtClean="0"/>
                            <a:t> 1983</a:t>
                          </a:r>
                          <a:endParaRPr lang="da-DK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 marL="90000" marR="90000" marT="18000" marB="18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9403" t="-287912" r="-162985" b="-38241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 dirty="0"/>
                        </a:p>
                      </a:txBody>
                      <a:tcPr marL="90000" marR="0" marT="46800" marB="468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a-DK" dirty="0" err="1" smtClean="0"/>
                            <a:t>Merge</a:t>
                          </a:r>
                          <a:r>
                            <a:rPr lang="da-DK" dirty="0" smtClean="0"/>
                            <a:t> sort:</a:t>
                          </a:r>
                          <a:r>
                            <a:rPr lang="da-DK" baseline="0" dirty="0" smtClean="0"/>
                            <a:t> </a:t>
                          </a:r>
                          <a:r>
                            <a:rPr lang="da-DK" dirty="0" smtClean="0"/>
                            <a:t>von Neumann</a:t>
                          </a:r>
                          <a:r>
                            <a:rPr lang="da-DK" baseline="0" dirty="0" smtClean="0"/>
                            <a:t> </a:t>
                          </a:r>
                          <a:r>
                            <a:rPr lang="da-DK" dirty="0" smtClean="0"/>
                            <a:t>1945</a:t>
                          </a:r>
                          <a:endParaRPr lang="da-DK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 marL="90000" marR="90000" marT="18000" marB="18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9403" t="-578689" r="-162985" b="-4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da-DK" dirty="0" err="1" smtClean="0"/>
                            <a:t>comparison</a:t>
                          </a:r>
                          <a:r>
                            <a:rPr lang="da-DK" dirty="0" smtClean="0"/>
                            <a:t> </a:t>
                          </a:r>
                          <a:r>
                            <a:rPr lang="da-DK" dirty="0" err="1" smtClean="0"/>
                            <a:t>based</a:t>
                          </a:r>
                          <a:r>
                            <a:rPr lang="da-DK" dirty="0" smtClean="0"/>
                            <a:t> optimal</a:t>
                          </a:r>
                          <a:endParaRPr lang="da-DK" dirty="0"/>
                        </a:p>
                      </a:txBody>
                      <a:tcPr marL="90000" marR="0" marT="46800" marB="468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710942">
                    <a:tc>
                      <a:txBody>
                        <a:bodyPr/>
                        <a:lstStyle/>
                        <a:p>
                          <a:r>
                            <a:rPr lang="da-DK" dirty="0" smtClean="0"/>
                            <a:t>Thorup and Han</a:t>
                          </a:r>
                          <a:r>
                            <a:rPr lang="da-DK" baseline="0" dirty="0" smtClean="0"/>
                            <a:t> 2002</a:t>
                          </a:r>
                          <a:endParaRPr lang="da-DK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 marL="90000" marR="90000" marT="18000" marB="18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9403" t="-353846" r="-162985" b="-145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da-DK" dirty="0" err="1" smtClean="0"/>
                            <a:t>expected</a:t>
                          </a:r>
                          <a:endParaRPr lang="da-DK" dirty="0"/>
                        </a:p>
                      </a:txBody>
                      <a:tcPr marL="90000" marR="0" marT="46800" marB="468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</a:tr>
                  <a:tr h="504128">
                    <a:tc>
                      <a:txBody>
                        <a:bodyPr/>
                        <a:lstStyle/>
                        <a:p>
                          <a:r>
                            <a:rPr lang="da-DK" dirty="0" smtClean="0"/>
                            <a:t>Andersson et al. 1998</a:t>
                          </a:r>
                          <a:endParaRPr lang="da-DK" dirty="0"/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a-DK" dirty="0" smtClean="0"/>
                            <a:t>O(</a:t>
                          </a:r>
                          <a:r>
                            <a:rPr lang="da-DK" i="1" dirty="0" smtClean="0"/>
                            <a:t>n</a:t>
                          </a:r>
                          <a:r>
                            <a:rPr lang="da-DK" dirty="0" smtClean="0"/>
                            <a:t>)</a:t>
                          </a:r>
                          <a:endParaRPr lang="da-DK" dirty="0">
                            <a:latin typeface="+mn-lt"/>
                          </a:endParaRPr>
                        </a:p>
                      </a:txBody>
                      <a:tcPr marL="90000" marR="90000" marT="18000" marB="18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 marL="90000" marR="0" marT="46800" marB="468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9158" t="-647561" b="-107317"/>
                          </a:stretch>
                        </a:blipFill>
                      </a:tcPr>
                    </a:tc>
                  </a:tr>
                  <a:tr h="504128">
                    <a:tc>
                      <a:txBody>
                        <a:bodyPr/>
                        <a:lstStyle/>
                        <a:p>
                          <a:r>
                            <a:rPr lang="da-DK" b="1" dirty="0" smtClean="0">
                              <a:solidFill>
                                <a:srgbClr val="C00000"/>
                              </a:solidFill>
                            </a:rPr>
                            <a:t>NEW</a:t>
                          </a:r>
                          <a:endParaRPr lang="da-DK" b="1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da-DK" dirty="0" smtClean="0"/>
                            <a:t>O(</a:t>
                          </a:r>
                          <a:r>
                            <a:rPr lang="da-DK" i="1" dirty="0" smtClean="0"/>
                            <a:t>n</a:t>
                          </a:r>
                          <a:r>
                            <a:rPr lang="da-DK" dirty="0" smtClean="0"/>
                            <a:t>)</a:t>
                          </a:r>
                          <a:endParaRPr lang="da-DK" dirty="0" smtClean="0">
                            <a:latin typeface="+mn-lt"/>
                          </a:endParaRPr>
                        </a:p>
                      </a:txBody>
                      <a:tcPr marL="90000" marR="90000" marT="18000" marB="18000" anchor="ctr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da-DK"/>
                        </a:p>
                      </a:txBody>
                      <a:tcPr marL="90000" marR="0" marT="46800" marB="46800">
                        <a:lnL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 rotWithShape="1">
                          <a:blip r:embed="rId2"/>
                          <a:stretch>
                            <a:fillRect l="-159158" t="-738554" b="-602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4868416" y="2039362"/>
            <a:ext cx="287193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08376" y="116632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/>
              <a:t>Time per element</a:t>
            </a:r>
            <a:endParaRPr lang="da-DK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7740352" y="1870085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i="1" dirty="0" smtClean="0"/>
              <a:t>w</a:t>
            </a:r>
            <a:endParaRPr lang="da-DK" sz="1600" i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868416" y="1823338"/>
            <a:ext cx="504056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372472" y="196735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524600" y="196735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812632" y="1967354"/>
            <a:ext cx="0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812632" y="1823338"/>
            <a:ext cx="92772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24600" y="1823338"/>
            <a:ext cx="28803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5370066" y="1324144"/>
            <a:ext cx="1442566" cy="504254"/>
          </a:xfrm>
          <a:custGeom>
            <a:avLst/>
            <a:gdLst>
              <a:gd name="connsiteX0" fmla="*/ 0 w 1220268"/>
              <a:gd name="connsiteY0" fmla="*/ 527050 h 527050"/>
              <a:gd name="connsiteX1" fmla="*/ 206375 w 1220268"/>
              <a:gd name="connsiteY1" fmla="*/ 158750 h 527050"/>
              <a:gd name="connsiteX2" fmla="*/ 1149350 w 1220268"/>
              <a:gd name="connsiteY2" fmla="*/ 38100 h 527050"/>
              <a:gd name="connsiteX3" fmla="*/ 1152525 w 1220268"/>
              <a:gd name="connsiteY3" fmla="*/ 0 h 527050"/>
              <a:gd name="connsiteX0" fmla="*/ 0 w 1149350"/>
              <a:gd name="connsiteY0" fmla="*/ 488950 h 488950"/>
              <a:gd name="connsiteX1" fmla="*/ 206375 w 1149350"/>
              <a:gd name="connsiteY1" fmla="*/ 120650 h 488950"/>
              <a:gd name="connsiteX2" fmla="*/ 1149350 w 1149350"/>
              <a:gd name="connsiteY2" fmla="*/ 0 h 488950"/>
              <a:gd name="connsiteX0" fmla="*/ 0 w 1149350"/>
              <a:gd name="connsiteY0" fmla="*/ 488950 h 488950"/>
              <a:gd name="connsiteX1" fmla="*/ 206375 w 1149350"/>
              <a:gd name="connsiteY1" fmla="*/ 120650 h 488950"/>
              <a:gd name="connsiteX2" fmla="*/ 1149350 w 1149350"/>
              <a:gd name="connsiteY2" fmla="*/ 0 h 488950"/>
              <a:gd name="connsiteX0" fmla="*/ 0 w 1149350"/>
              <a:gd name="connsiteY0" fmla="*/ 488950 h 488950"/>
              <a:gd name="connsiteX1" fmla="*/ 206375 w 1149350"/>
              <a:gd name="connsiteY1" fmla="*/ 120650 h 488950"/>
              <a:gd name="connsiteX2" fmla="*/ 1149350 w 1149350"/>
              <a:gd name="connsiteY2" fmla="*/ 0 h 488950"/>
              <a:gd name="connsiteX0" fmla="*/ 0 w 1149350"/>
              <a:gd name="connsiteY0" fmla="*/ 488950 h 488950"/>
              <a:gd name="connsiteX1" fmla="*/ 495300 w 1149350"/>
              <a:gd name="connsiteY1" fmla="*/ 73025 h 488950"/>
              <a:gd name="connsiteX2" fmla="*/ 1149350 w 1149350"/>
              <a:gd name="connsiteY2" fmla="*/ 0 h 488950"/>
              <a:gd name="connsiteX0" fmla="*/ 0 w 1149350"/>
              <a:gd name="connsiteY0" fmla="*/ 489104 h 489104"/>
              <a:gd name="connsiteX1" fmla="*/ 425450 w 1149350"/>
              <a:gd name="connsiteY1" fmla="*/ 70004 h 489104"/>
              <a:gd name="connsiteX2" fmla="*/ 1149350 w 1149350"/>
              <a:gd name="connsiteY2" fmla="*/ 154 h 489104"/>
              <a:gd name="connsiteX0" fmla="*/ 0 w 1149350"/>
              <a:gd name="connsiteY0" fmla="*/ 488950 h 488950"/>
              <a:gd name="connsiteX1" fmla="*/ 425450 w 1149350"/>
              <a:gd name="connsiteY1" fmla="*/ 69850 h 488950"/>
              <a:gd name="connsiteX2" fmla="*/ 1149350 w 1149350"/>
              <a:gd name="connsiteY2" fmla="*/ 0 h 48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9350" h="488950">
                <a:moveTo>
                  <a:pt x="0" y="488950"/>
                </a:moveTo>
                <a:cubicBezTo>
                  <a:pt x="7408" y="345546"/>
                  <a:pt x="218017" y="135467"/>
                  <a:pt x="425450" y="69850"/>
                </a:cubicBezTo>
                <a:cubicBezTo>
                  <a:pt x="632883" y="4233"/>
                  <a:pt x="982133" y="1058"/>
                  <a:pt x="1149350" y="0"/>
                </a:cubicBezTo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868416" y="455186"/>
            <a:ext cx="0" cy="1584176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16488" y="2073478"/>
            <a:ext cx="1220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log</a:t>
            </a:r>
            <a:r>
              <a:rPr lang="da-DK" sz="1400" baseline="30000" dirty="0" smtClean="0"/>
              <a:t>2</a:t>
            </a:r>
            <a:r>
              <a:rPr lang="da-DK" sz="1400" dirty="0" smtClean="0"/>
              <a:t> </a:t>
            </a:r>
            <a:r>
              <a:rPr lang="da-DK" sz="1400" i="1" dirty="0" err="1" smtClean="0"/>
              <a:t>n</a:t>
            </a:r>
            <a:r>
              <a:rPr lang="da-DK" sz="1400" dirty="0" err="1" smtClean="0"/>
              <a:t>·loglog</a:t>
            </a:r>
            <a:r>
              <a:rPr lang="da-DK" sz="1400" dirty="0" smtClean="0"/>
              <a:t> </a:t>
            </a:r>
            <a:r>
              <a:rPr lang="da-DK" sz="1400" i="1" dirty="0" smtClean="0"/>
              <a:t>n</a:t>
            </a:r>
            <a:endParaRPr lang="da-DK" sz="14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6664072" y="2073478"/>
            <a:ext cx="7136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log</a:t>
            </a:r>
            <a:r>
              <a:rPr lang="da-DK" sz="1400" baseline="30000" dirty="0" smtClean="0"/>
              <a:t>2+</a:t>
            </a:r>
            <a:r>
              <a:rPr lang="el-GR" sz="1400" baseline="30000" dirty="0" smtClean="0"/>
              <a:t>ε</a:t>
            </a:r>
            <a:r>
              <a:rPr lang="da-DK" sz="1400" dirty="0" smtClean="0"/>
              <a:t> </a:t>
            </a:r>
            <a:r>
              <a:rPr lang="da-DK" sz="1400" i="1" dirty="0" smtClean="0"/>
              <a:t>n</a:t>
            </a:r>
            <a:endParaRPr lang="da-DK" sz="14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/>
              <p:cNvSpPr/>
              <p:nvPr/>
            </p:nvSpPr>
            <p:spPr>
              <a:xfrm>
                <a:off x="3666376" y="1144786"/>
                <a:ext cx="1233286" cy="355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da-DK" sz="1400"/>
                        <m:t>O</m:t>
                      </m:r>
                      <m:d>
                        <m:dPr>
                          <m:ctrlPr>
                            <a:rPr lang="da-DK" sz="1400" i="1"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da-DK" sz="14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func>
                                <m:funcPr>
                                  <m:ctrlPr>
                                    <a:rPr lang="da-DK" sz="1400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nor/>
                                    </m:rPr>
                                    <a:rPr lang="da-DK" sz="1400"/>
                                    <m:t>log</m:t>
                                  </m:r>
                                </m:fName>
                                <m:e>
                                  <m:func>
                                    <m:funcPr>
                                      <m:ctrlPr>
                                        <a:rPr lang="da-DK" sz="1400" i="1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nor/>
                                        </m:rPr>
                                        <a:rPr lang="da-DK" sz="1400"/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da-DK" sz="1400" i="1"/>
                                        <m:t>n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rad>
                        </m:e>
                      </m:d>
                    </m:oMath>
                  </m:oMathPara>
                </a14:m>
                <a:endParaRPr lang="da-DK" sz="1400" dirty="0"/>
              </a:p>
            </p:txBody>
          </p:sp>
        </mc:Choice>
        <mc:Fallback xmlns="">
          <p:sp>
            <p:nvSpPr>
              <p:cNvPr id="35" name="Rectangle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6376" y="1144786"/>
                <a:ext cx="1233286" cy="3556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4398015" y="1696380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a-DK" sz="1400" dirty="0" smtClean="0"/>
              <a:t>O(1)</a:t>
            </a:r>
            <a:endParaRPr lang="da-DK" sz="14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5012432" y="2073478"/>
            <a:ext cx="5389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log </a:t>
            </a:r>
            <a:r>
              <a:rPr lang="da-DK" sz="1400" i="1" dirty="0" smtClean="0"/>
              <a:t>n</a:t>
            </a:r>
            <a:endParaRPr lang="da-DK" sz="1400" i="1" dirty="0"/>
          </a:p>
        </p:txBody>
      </p:sp>
      <p:sp>
        <p:nvSpPr>
          <p:cNvPr id="38" name="Oval 37"/>
          <p:cNvSpPr/>
          <p:nvPr/>
        </p:nvSpPr>
        <p:spPr>
          <a:xfrm>
            <a:off x="5337547" y="1786255"/>
            <a:ext cx="72000" cy="7200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Oval 38"/>
          <p:cNvSpPr/>
          <p:nvPr/>
        </p:nvSpPr>
        <p:spPr>
          <a:xfrm>
            <a:off x="6489683" y="1785238"/>
            <a:ext cx="72000" cy="7200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Oval 39"/>
          <p:cNvSpPr/>
          <p:nvPr/>
        </p:nvSpPr>
        <p:spPr>
          <a:xfrm>
            <a:off x="6775549" y="1785238"/>
            <a:ext cx="72000" cy="7200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Oval 40"/>
          <p:cNvSpPr/>
          <p:nvPr/>
        </p:nvSpPr>
        <p:spPr>
          <a:xfrm>
            <a:off x="5012432" y="1595522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2" name="Oval 41"/>
          <p:cNvSpPr/>
          <p:nvPr/>
        </p:nvSpPr>
        <p:spPr>
          <a:xfrm>
            <a:off x="6214384" y="1089168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2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7102564" y="1595522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3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90570" y="2595384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5" name="Oval 44"/>
          <p:cNvSpPr/>
          <p:nvPr/>
        </p:nvSpPr>
        <p:spPr>
          <a:xfrm>
            <a:off x="90570" y="5247868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2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90570" y="5877272"/>
            <a:ext cx="180000" cy="180000"/>
          </a:xfrm>
          <a:prstGeom prst="ellipse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1400" dirty="0" smtClean="0">
                <a:solidFill>
                  <a:schemeClr val="bg1"/>
                </a:solidFill>
              </a:rPr>
              <a:t>3</a:t>
            </a:r>
            <a:endParaRPr lang="da-DK" sz="14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432977" y="1573688"/>
            <a:ext cx="470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100" dirty="0" smtClean="0">
                <a:solidFill>
                  <a:srgbClr val="C00000"/>
                </a:solidFill>
              </a:rPr>
              <a:t>NEW</a:t>
            </a:r>
            <a:endParaRPr lang="da-DK" sz="11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4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28"/>
          <p:cNvSpPr>
            <a:spLocks noChangeAspect="1"/>
          </p:cNvSpPr>
          <p:nvPr/>
        </p:nvSpPr>
        <p:spPr>
          <a:xfrm flipH="1">
            <a:off x="4805154" y="3428999"/>
            <a:ext cx="218426" cy="954832"/>
          </a:xfrm>
          <a:custGeom>
            <a:avLst/>
            <a:gdLst>
              <a:gd name="connsiteX0" fmla="*/ 0 w 1220268"/>
              <a:gd name="connsiteY0" fmla="*/ 527050 h 527050"/>
              <a:gd name="connsiteX1" fmla="*/ 206375 w 1220268"/>
              <a:gd name="connsiteY1" fmla="*/ 158750 h 527050"/>
              <a:gd name="connsiteX2" fmla="*/ 1149350 w 1220268"/>
              <a:gd name="connsiteY2" fmla="*/ 38100 h 527050"/>
              <a:gd name="connsiteX3" fmla="*/ 1152525 w 1220268"/>
              <a:gd name="connsiteY3" fmla="*/ 0 h 527050"/>
              <a:gd name="connsiteX0" fmla="*/ 0 w 1149350"/>
              <a:gd name="connsiteY0" fmla="*/ 488950 h 488950"/>
              <a:gd name="connsiteX1" fmla="*/ 206375 w 1149350"/>
              <a:gd name="connsiteY1" fmla="*/ 120650 h 488950"/>
              <a:gd name="connsiteX2" fmla="*/ 1149350 w 1149350"/>
              <a:gd name="connsiteY2" fmla="*/ 0 h 488950"/>
              <a:gd name="connsiteX0" fmla="*/ 0 w 1149350"/>
              <a:gd name="connsiteY0" fmla="*/ 488950 h 488950"/>
              <a:gd name="connsiteX1" fmla="*/ 206375 w 1149350"/>
              <a:gd name="connsiteY1" fmla="*/ 120650 h 488950"/>
              <a:gd name="connsiteX2" fmla="*/ 1149350 w 1149350"/>
              <a:gd name="connsiteY2" fmla="*/ 0 h 488950"/>
              <a:gd name="connsiteX0" fmla="*/ 0 w 1149350"/>
              <a:gd name="connsiteY0" fmla="*/ 488950 h 488950"/>
              <a:gd name="connsiteX1" fmla="*/ 206375 w 1149350"/>
              <a:gd name="connsiteY1" fmla="*/ 120650 h 488950"/>
              <a:gd name="connsiteX2" fmla="*/ 1149350 w 1149350"/>
              <a:gd name="connsiteY2" fmla="*/ 0 h 488950"/>
              <a:gd name="connsiteX0" fmla="*/ 0 w 1149350"/>
              <a:gd name="connsiteY0" fmla="*/ 488950 h 488950"/>
              <a:gd name="connsiteX1" fmla="*/ 495300 w 1149350"/>
              <a:gd name="connsiteY1" fmla="*/ 73025 h 488950"/>
              <a:gd name="connsiteX2" fmla="*/ 1149350 w 1149350"/>
              <a:gd name="connsiteY2" fmla="*/ 0 h 488950"/>
              <a:gd name="connsiteX0" fmla="*/ 0 w 1149350"/>
              <a:gd name="connsiteY0" fmla="*/ 489104 h 489104"/>
              <a:gd name="connsiteX1" fmla="*/ 425450 w 1149350"/>
              <a:gd name="connsiteY1" fmla="*/ 70004 h 489104"/>
              <a:gd name="connsiteX2" fmla="*/ 1149350 w 1149350"/>
              <a:gd name="connsiteY2" fmla="*/ 154 h 489104"/>
              <a:gd name="connsiteX0" fmla="*/ 0 w 1149350"/>
              <a:gd name="connsiteY0" fmla="*/ 488950 h 488950"/>
              <a:gd name="connsiteX1" fmla="*/ 425450 w 1149350"/>
              <a:gd name="connsiteY1" fmla="*/ 69850 h 488950"/>
              <a:gd name="connsiteX2" fmla="*/ 1149350 w 1149350"/>
              <a:gd name="connsiteY2" fmla="*/ 0 h 488950"/>
              <a:gd name="connsiteX0" fmla="*/ 0 w 1149350"/>
              <a:gd name="connsiteY0" fmla="*/ 488950 h 488950"/>
              <a:gd name="connsiteX1" fmla="*/ 894411 w 1149350"/>
              <a:gd name="connsiteY1" fmla="*/ 246761 h 488950"/>
              <a:gd name="connsiteX2" fmla="*/ 1149350 w 1149350"/>
              <a:gd name="connsiteY2" fmla="*/ 0 h 488950"/>
              <a:gd name="connsiteX0" fmla="*/ 0 w 1149350"/>
              <a:gd name="connsiteY0" fmla="*/ 488950 h 488950"/>
              <a:gd name="connsiteX1" fmla="*/ 894411 w 1149350"/>
              <a:gd name="connsiteY1" fmla="*/ 246761 h 488950"/>
              <a:gd name="connsiteX2" fmla="*/ 1149350 w 1149350"/>
              <a:gd name="connsiteY2" fmla="*/ 0 h 488950"/>
              <a:gd name="connsiteX0" fmla="*/ 0 w 1149350"/>
              <a:gd name="connsiteY0" fmla="*/ 488950 h 488950"/>
              <a:gd name="connsiteX1" fmla="*/ 1149350 w 1149350"/>
              <a:gd name="connsiteY1" fmla="*/ 0 h 488950"/>
              <a:gd name="connsiteX0" fmla="*/ 0 w 1149350"/>
              <a:gd name="connsiteY0" fmla="*/ 488950 h 488950"/>
              <a:gd name="connsiteX1" fmla="*/ 1149350 w 1149350"/>
              <a:gd name="connsiteY1" fmla="*/ 0 h 488950"/>
              <a:gd name="connsiteX0" fmla="*/ 0 w 1149350"/>
              <a:gd name="connsiteY0" fmla="*/ 488950 h 489661"/>
              <a:gd name="connsiteX1" fmla="*/ 1149350 w 1149350"/>
              <a:gd name="connsiteY1" fmla="*/ 0 h 489661"/>
              <a:gd name="connsiteX0" fmla="*/ 0 w 1149350"/>
              <a:gd name="connsiteY0" fmla="*/ 488950 h 488950"/>
              <a:gd name="connsiteX1" fmla="*/ 1149350 w 1149350"/>
              <a:gd name="connsiteY1" fmla="*/ 0 h 488950"/>
              <a:gd name="connsiteX0" fmla="*/ 0 w 564849"/>
              <a:gd name="connsiteY0" fmla="*/ 635359 h 635359"/>
              <a:gd name="connsiteX1" fmla="*/ 564849 w 564849"/>
              <a:gd name="connsiteY1" fmla="*/ 0 h 635359"/>
              <a:gd name="connsiteX0" fmla="*/ 0 w 564849"/>
              <a:gd name="connsiteY0" fmla="*/ 635359 h 635359"/>
              <a:gd name="connsiteX1" fmla="*/ 564849 w 564849"/>
              <a:gd name="connsiteY1" fmla="*/ 0 h 635359"/>
              <a:gd name="connsiteX0" fmla="*/ 0 w 564849"/>
              <a:gd name="connsiteY0" fmla="*/ 635359 h 635359"/>
              <a:gd name="connsiteX1" fmla="*/ 564849 w 564849"/>
              <a:gd name="connsiteY1" fmla="*/ 0 h 635359"/>
              <a:gd name="connsiteX0" fmla="*/ 0 w 326970"/>
              <a:gd name="connsiteY0" fmla="*/ 641459 h 641459"/>
              <a:gd name="connsiteX1" fmla="*/ 326970 w 326970"/>
              <a:gd name="connsiteY1" fmla="*/ 0 h 641459"/>
              <a:gd name="connsiteX0" fmla="*/ 0 w 326970"/>
              <a:gd name="connsiteY0" fmla="*/ 641459 h 641459"/>
              <a:gd name="connsiteX1" fmla="*/ 326970 w 326970"/>
              <a:gd name="connsiteY1" fmla="*/ 0 h 641459"/>
              <a:gd name="connsiteX0" fmla="*/ 0 w 326970"/>
              <a:gd name="connsiteY0" fmla="*/ 641459 h 641459"/>
              <a:gd name="connsiteX1" fmla="*/ 326970 w 326970"/>
              <a:gd name="connsiteY1" fmla="*/ 0 h 641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6970" h="641459">
                <a:moveTo>
                  <a:pt x="0" y="641459"/>
                </a:moveTo>
                <a:cubicBezTo>
                  <a:pt x="315154" y="640135"/>
                  <a:pt x="242900" y="492401"/>
                  <a:pt x="326970" y="0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Open </a:t>
            </a:r>
            <a:r>
              <a:rPr lang="da-DK" dirty="0" err="1"/>
              <a:t>Question</a:t>
            </a:r>
            <a:r>
              <a:rPr lang="da-DK" dirty="0"/>
              <a:t> 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457200" y="5796553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da-DK" dirty="0" err="1" smtClean="0"/>
              <a:t>Sorting</a:t>
            </a:r>
            <a:r>
              <a:rPr lang="da-DK" dirty="0" smtClean="0"/>
              <a:t> </a:t>
            </a:r>
            <a:r>
              <a:rPr lang="da-DK" dirty="0"/>
              <a:t>in </a:t>
            </a:r>
            <a:r>
              <a:rPr lang="da-DK" dirty="0" err="1"/>
              <a:t>linear</a:t>
            </a:r>
            <a:r>
              <a:rPr lang="da-DK" dirty="0"/>
              <a:t> </a:t>
            </a:r>
            <a:r>
              <a:rPr lang="da-DK" dirty="0" smtClean="0"/>
              <a:t>time for all </a:t>
            </a:r>
            <a:r>
              <a:rPr lang="da-DK" i="1" dirty="0" smtClean="0"/>
              <a:t>w</a:t>
            </a:r>
            <a:r>
              <a:rPr lang="da-DK" dirty="0" smtClean="0"/>
              <a:t>?</a:t>
            </a:r>
            <a:endParaRPr lang="da-DK" dirty="0"/>
          </a:p>
        </p:txBody>
      </p:sp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395536" y="1772816"/>
            <a:ext cx="7655098" cy="3454907"/>
            <a:chOff x="2740077" y="3781358"/>
            <a:chExt cx="4014873" cy="1811996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528551" y="4650316"/>
              <a:ext cx="2871936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>
              <a:off x="3528551" y="5365534"/>
              <a:ext cx="2871936" cy="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394910" y="5249948"/>
              <a:ext cx="360040" cy="209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2000" i="1" dirty="0" smtClean="0"/>
                <a:t>w</a:t>
              </a:r>
              <a:endParaRPr lang="da-DK" sz="2000" i="1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528551" y="5149510"/>
              <a:ext cx="504056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032607" y="5293526"/>
              <a:ext cx="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5184735" y="5293526"/>
              <a:ext cx="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472767" y="5293526"/>
              <a:ext cx="0" cy="1440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472767" y="5149510"/>
              <a:ext cx="927720" cy="0"/>
            </a:xfrm>
            <a:prstGeom prst="line">
              <a:avLst/>
            </a:prstGeom>
            <a:ln w="285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184735" y="5149510"/>
              <a:ext cx="288032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Freeform 13"/>
            <p:cNvSpPr/>
            <p:nvPr/>
          </p:nvSpPr>
          <p:spPr>
            <a:xfrm>
              <a:off x="4030201" y="4650316"/>
              <a:ext cx="1154534" cy="504254"/>
            </a:xfrm>
            <a:custGeom>
              <a:avLst/>
              <a:gdLst>
                <a:gd name="connsiteX0" fmla="*/ 0 w 1220268"/>
                <a:gd name="connsiteY0" fmla="*/ 527050 h 527050"/>
                <a:gd name="connsiteX1" fmla="*/ 206375 w 1220268"/>
                <a:gd name="connsiteY1" fmla="*/ 158750 h 527050"/>
                <a:gd name="connsiteX2" fmla="*/ 1149350 w 1220268"/>
                <a:gd name="connsiteY2" fmla="*/ 38100 h 527050"/>
                <a:gd name="connsiteX3" fmla="*/ 1152525 w 1220268"/>
                <a:gd name="connsiteY3" fmla="*/ 0 h 527050"/>
                <a:gd name="connsiteX0" fmla="*/ 0 w 1149350"/>
                <a:gd name="connsiteY0" fmla="*/ 488950 h 488950"/>
                <a:gd name="connsiteX1" fmla="*/ 206375 w 1149350"/>
                <a:gd name="connsiteY1" fmla="*/ 120650 h 488950"/>
                <a:gd name="connsiteX2" fmla="*/ 1149350 w 1149350"/>
                <a:gd name="connsiteY2" fmla="*/ 0 h 488950"/>
                <a:gd name="connsiteX0" fmla="*/ 0 w 1149350"/>
                <a:gd name="connsiteY0" fmla="*/ 488950 h 488950"/>
                <a:gd name="connsiteX1" fmla="*/ 206375 w 1149350"/>
                <a:gd name="connsiteY1" fmla="*/ 120650 h 488950"/>
                <a:gd name="connsiteX2" fmla="*/ 1149350 w 1149350"/>
                <a:gd name="connsiteY2" fmla="*/ 0 h 488950"/>
                <a:gd name="connsiteX0" fmla="*/ 0 w 1149350"/>
                <a:gd name="connsiteY0" fmla="*/ 488950 h 488950"/>
                <a:gd name="connsiteX1" fmla="*/ 206375 w 1149350"/>
                <a:gd name="connsiteY1" fmla="*/ 120650 h 488950"/>
                <a:gd name="connsiteX2" fmla="*/ 1149350 w 1149350"/>
                <a:gd name="connsiteY2" fmla="*/ 0 h 488950"/>
                <a:gd name="connsiteX0" fmla="*/ 0 w 1149350"/>
                <a:gd name="connsiteY0" fmla="*/ 488950 h 488950"/>
                <a:gd name="connsiteX1" fmla="*/ 495300 w 1149350"/>
                <a:gd name="connsiteY1" fmla="*/ 73025 h 488950"/>
                <a:gd name="connsiteX2" fmla="*/ 1149350 w 1149350"/>
                <a:gd name="connsiteY2" fmla="*/ 0 h 488950"/>
                <a:gd name="connsiteX0" fmla="*/ 0 w 1149350"/>
                <a:gd name="connsiteY0" fmla="*/ 489104 h 489104"/>
                <a:gd name="connsiteX1" fmla="*/ 425450 w 1149350"/>
                <a:gd name="connsiteY1" fmla="*/ 70004 h 489104"/>
                <a:gd name="connsiteX2" fmla="*/ 1149350 w 1149350"/>
                <a:gd name="connsiteY2" fmla="*/ 154 h 489104"/>
                <a:gd name="connsiteX0" fmla="*/ 0 w 1149350"/>
                <a:gd name="connsiteY0" fmla="*/ 488950 h 488950"/>
                <a:gd name="connsiteX1" fmla="*/ 425450 w 1149350"/>
                <a:gd name="connsiteY1" fmla="*/ 69850 h 488950"/>
                <a:gd name="connsiteX2" fmla="*/ 1149350 w 1149350"/>
                <a:gd name="connsiteY2" fmla="*/ 0 h 488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9350" h="488950">
                  <a:moveTo>
                    <a:pt x="0" y="488950"/>
                  </a:moveTo>
                  <a:cubicBezTo>
                    <a:pt x="7408" y="345546"/>
                    <a:pt x="218017" y="135467"/>
                    <a:pt x="425450" y="69850"/>
                  </a:cubicBezTo>
                  <a:cubicBezTo>
                    <a:pt x="632883" y="4233"/>
                    <a:pt x="982133" y="1058"/>
                    <a:pt x="1149350" y="0"/>
                  </a:cubicBezTo>
                </a:path>
              </a:pathLst>
            </a:cu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3528551" y="3781358"/>
              <a:ext cx="0" cy="1584176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485992" y="5399650"/>
              <a:ext cx="794655" cy="193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/>
                <a:t>log</a:t>
              </a:r>
              <a:r>
                <a:rPr lang="da-DK" baseline="30000" dirty="0" smtClean="0"/>
                <a:t>2</a:t>
              </a:r>
              <a:r>
                <a:rPr lang="da-DK" dirty="0" smtClean="0"/>
                <a:t> </a:t>
              </a:r>
              <a:r>
                <a:rPr lang="da-DK" i="1" dirty="0" err="1" smtClean="0"/>
                <a:t>n</a:t>
              </a:r>
              <a:r>
                <a:rPr lang="da-DK" dirty="0" err="1" smtClean="0"/>
                <a:t>·loglog</a:t>
              </a:r>
              <a:r>
                <a:rPr lang="da-DK" dirty="0" smtClean="0"/>
                <a:t> </a:t>
              </a:r>
              <a:r>
                <a:rPr lang="da-DK" i="1" dirty="0" smtClean="0"/>
                <a:t>n</a:t>
              </a:r>
              <a:endParaRPr lang="da-DK" i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71942" y="5399650"/>
              <a:ext cx="454161" cy="193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/>
                <a:t>log</a:t>
              </a:r>
              <a:r>
                <a:rPr lang="da-DK" baseline="30000" dirty="0" smtClean="0"/>
                <a:t>2+</a:t>
              </a:r>
              <a:r>
                <a:rPr lang="el-GR" baseline="30000" dirty="0" smtClean="0"/>
                <a:t>ε</a:t>
              </a:r>
              <a:r>
                <a:rPr lang="da-DK" dirty="0" smtClean="0"/>
                <a:t> </a:t>
              </a:r>
              <a:r>
                <a:rPr lang="da-DK" i="1" dirty="0" smtClean="0"/>
                <a:t>n</a:t>
              </a:r>
              <a:endParaRPr lang="da-DK" i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Rectangle 17"/>
                <p:cNvSpPr/>
                <p:nvPr/>
              </p:nvSpPr>
              <p:spPr>
                <a:xfrm>
                  <a:off x="2740077" y="4498913"/>
                  <a:ext cx="803332" cy="22602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right"/>
                      </m:oMathParaPr>
                      <m:oMath xmlns:m="http://schemas.openxmlformats.org/officeDocument/2006/math">
                        <m:r>
                          <m:rPr>
                            <m:nor/>
                          </m:rPr>
                          <a:rPr lang="da-DK"/>
                          <m:t>O</m:t>
                        </m:r>
                        <m:d>
                          <m:dPr>
                            <m:ctrlPr>
                              <a:rPr lang="da-DK" i="1">
                                <a:latin typeface="Cambria Math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da-DK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func>
                                  <m:funcPr>
                                    <m:ctrlPr>
                                      <a:rPr lang="da-DK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nor/>
                                      </m:rPr>
                                      <a:rPr lang="da-DK"/>
                                      <m:t>log</m:t>
                                    </m:r>
                                  </m:fName>
                                  <m:e>
                                    <m:func>
                                      <m:funcPr>
                                        <m:ctrlPr>
                                          <a:rPr lang="da-DK" i="1"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nor/>
                                          </m:rPr>
                                          <a:rPr lang="da-DK"/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da-DK" i="1"/>
                                          <m:t>n</m:t>
                                        </m:r>
                                      </m:e>
                                    </m:func>
                                  </m:e>
                                </m:func>
                              </m:e>
                            </m:rad>
                          </m:e>
                        </m:d>
                      </m:oMath>
                    </m:oMathPara>
                  </a14:m>
                  <a:endParaRPr lang="da-DK" dirty="0"/>
                </a:p>
              </p:txBody>
            </p:sp>
          </mc:Choice>
          <mc:Fallback xmlns="">
            <p:sp>
              <p:nvSpPr>
                <p:cNvPr id="18" name="Rectangle 1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40077" y="4498913"/>
                  <a:ext cx="803332" cy="226021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4225"/>
                  </a:stretch>
                </a:blipFill>
              </p:spPr>
              <p:txBody>
                <a:bodyPr/>
                <a:lstStyle/>
                <a:p>
                  <a:r>
                    <a:rPr lang="da-DK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9" name="TextBox 18"/>
            <p:cNvSpPr txBox="1"/>
            <p:nvPr/>
          </p:nvSpPr>
          <p:spPr>
            <a:xfrm>
              <a:off x="3230126" y="5038790"/>
              <a:ext cx="312078" cy="193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da-DK" dirty="0" smtClean="0"/>
                <a:t>O(1)</a:t>
              </a:r>
              <a:endParaRPr lang="da-DK" i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74280" y="5399650"/>
              <a:ext cx="335619" cy="1937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dirty="0" smtClean="0"/>
                <a:t>log </a:t>
              </a:r>
              <a:r>
                <a:rPr lang="da-DK" i="1" dirty="0" smtClean="0"/>
                <a:t>n</a:t>
              </a:r>
              <a:endParaRPr lang="da-DK" i="1" dirty="0"/>
            </a:p>
          </p:txBody>
        </p:sp>
        <p:sp>
          <p:nvSpPr>
            <p:cNvPr id="21" name="Oval 20"/>
            <p:cNvSpPr/>
            <p:nvPr/>
          </p:nvSpPr>
          <p:spPr>
            <a:xfrm>
              <a:off x="3997682" y="5112427"/>
              <a:ext cx="72000" cy="720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3" name="Oval 22"/>
            <p:cNvSpPr/>
            <p:nvPr/>
          </p:nvSpPr>
          <p:spPr>
            <a:xfrm>
              <a:off x="5435684" y="5111410"/>
              <a:ext cx="72000" cy="720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181781" y="4952105"/>
              <a:ext cx="287697" cy="1614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1400" dirty="0" smtClean="0">
                  <a:solidFill>
                    <a:srgbClr val="C00000"/>
                  </a:solidFill>
                </a:rPr>
                <a:t>NEW</a:t>
              </a:r>
              <a:endParaRPr lang="da-DK" sz="1400" i="1" dirty="0">
                <a:solidFill>
                  <a:srgbClr val="C00000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5149818" y="5111410"/>
              <a:ext cx="72000" cy="7200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547664" y="1412776"/>
            <a:ext cx="2507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 smtClean="0"/>
              <a:t>Time per element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59844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</TotalTime>
  <Words>581</Words>
  <Application>Microsoft Office PowerPoint</Application>
  <PresentationFormat>On-screen Show (4:3)</PresentationFormat>
  <Paragraphs>331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Sorting Integers in the RAM Model </vt:lpstr>
      <vt:lpstr>Sorting (Integers)</vt:lpstr>
      <vt:lpstr>Comparison Based Sorting </vt:lpstr>
      <vt:lpstr>Sorting Networks</vt:lpstr>
      <vt:lpstr>Results</vt:lpstr>
      <vt:lpstr>Open Question </vt:lpstr>
    </vt:vector>
  </TitlesOfParts>
  <Company>NFIT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 Integers in the RAM Model</dc:title>
  <dc:creator>Gerth Stølting Brodal</dc:creator>
  <cp:lastModifiedBy>Gerth Stølting Brodal</cp:lastModifiedBy>
  <cp:revision>47</cp:revision>
  <dcterms:created xsi:type="dcterms:W3CDTF">2014-04-23T08:35:38Z</dcterms:created>
  <dcterms:modified xsi:type="dcterms:W3CDTF">2014-04-28T10:02:46Z</dcterms:modified>
</cp:coreProperties>
</file>