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405" r:id="rId2"/>
    <p:sldId id="406" r:id="rId3"/>
    <p:sldId id="408" r:id="rId4"/>
    <p:sldId id="410" r:id="rId5"/>
    <p:sldId id="409" r:id="rId6"/>
  </p:sldIdLst>
  <p:sldSz cx="9906000" cy="6858000" type="A4"/>
  <p:notesSz cx="7099300" cy="10234613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9999"/>
    <a:srgbClr val="A6A6A6"/>
    <a:srgbClr val="FF33CC"/>
    <a:srgbClr val="FFFFFF"/>
    <a:srgbClr val="3737FF"/>
    <a:srgbClr val="0033CC"/>
    <a:srgbClr val="CCECFF"/>
    <a:srgbClr val="FFFF99"/>
    <a:srgbClr val="DDDDDD"/>
    <a:srgbClr val="C0C0C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1" autoAdjust="0"/>
    <p:restoredTop sz="82333" autoAdjust="0"/>
  </p:normalViewPr>
  <p:slideViewPr>
    <p:cSldViewPr>
      <p:cViewPr varScale="1">
        <p:scale>
          <a:sx n="60" d="100"/>
          <a:sy n="60" d="100"/>
        </p:scale>
        <p:origin x="-1164" y="-96"/>
      </p:cViewPr>
      <p:guideLst>
        <p:guide orient="horz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6"/>
    </p:cViewPr>
  </p:sorterViewPr>
  <p:notesViewPr>
    <p:cSldViewPr>
      <p:cViewPr varScale="1">
        <p:scale>
          <a:sx n="48" d="100"/>
          <a:sy n="48" d="100"/>
        </p:scale>
        <p:origin x="-2040" y="-96"/>
      </p:cViewPr>
      <p:guideLst>
        <p:guide orient="horz" pos="3224"/>
        <p:guide pos="2237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70" tIns="47285" rIns="94570" bIns="47285" numCol="1" anchor="t" anchorCtr="0" compatLnSpc="1">
            <a:prstTxWarp prst="textNoShape">
              <a:avLst/>
            </a:prstTxWarp>
          </a:bodyPr>
          <a:lstStyle>
            <a:lvl1pPr defTabSz="946237">
              <a:spcBef>
                <a:spcPct val="0"/>
              </a:spcBef>
              <a:buClrTx/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70" tIns="47285" rIns="94570" bIns="47285" numCol="1" anchor="t" anchorCtr="0" compatLnSpc="1">
            <a:prstTxWarp prst="textNoShape">
              <a:avLst/>
            </a:prstTxWarp>
          </a:bodyPr>
          <a:lstStyle>
            <a:lvl1pPr algn="r" defTabSz="946237">
              <a:spcBef>
                <a:spcPct val="0"/>
              </a:spcBef>
              <a:buClrTx/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70" tIns="47285" rIns="94570" bIns="47285" numCol="1" anchor="b" anchorCtr="0" compatLnSpc="1">
            <a:prstTxWarp prst="textNoShape">
              <a:avLst/>
            </a:prstTxWarp>
          </a:bodyPr>
          <a:lstStyle>
            <a:lvl1pPr defTabSz="946237">
              <a:spcBef>
                <a:spcPct val="0"/>
              </a:spcBef>
              <a:buClrTx/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185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70" tIns="47285" rIns="94570" bIns="47285" numCol="1" anchor="b" anchorCtr="0" compatLnSpc="1">
            <a:prstTxWarp prst="textNoShape">
              <a:avLst/>
            </a:prstTxWarp>
          </a:bodyPr>
          <a:lstStyle>
            <a:lvl1pPr algn="r" defTabSz="946237">
              <a:spcBef>
                <a:spcPct val="0"/>
              </a:spcBef>
              <a:buClrTx/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822529C-5151-4D2E-8A8D-5CF5E259D024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70" tIns="47285" rIns="94570" bIns="47285" numCol="1" anchor="t" anchorCtr="0" compatLnSpc="1">
            <a:prstTxWarp prst="textNoShape">
              <a:avLst/>
            </a:prstTxWarp>
          </a:bodyPr>
          <a:lstStyle>
            <a:lvl1pPr defTabSz="946237">
              <a:spcBef>
                <a:spcPct val="0"/>
              </a:spcBef>
              <a:buClrTx/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5900" y="0"/>
            <a:ext cx="30765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70" tIns="47285" rIns="94570" bIns="47285" numCol="1" anchor="t" anchorCtr="0" compatLnSpc="1">
            <a:prstTxWarp prst="textNoShape">
              <a:avLst/>
            </a:prstTxWarp>
          </a:bodyPr>
          <a:lstStyle>
            <a:lvl1pPr algn="r" defTabSz="946237">
              <a:spcBef>
                <a:spcPct val="0"/>
              </a:spcBef>
              <a:buClrTx/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09800" y="409575"/>
            <a:ext cx="2678113" cy="1854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396875" y="2746375"/>
            <a:ext cx="6305550" cy="715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70" tIns="47285" rIns="94570" bIns="472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 smtClean="0"/>
              <a:t>Klik for at redigere teksttypografierne i masteren</a:t>
            </a:r>
          </a:p>
          <a:p>
            <a:pPr lvl="0"/>
            <a:r>
              <a:rPr lang="da-DK" noProof="0" smtClean="0"/>
              <a:t>      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59950"/>
            <a:ext cx="30765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70" tIns="47285" rIns="94570" bIns="47285" numCol="1" anchor="b" anchorCtr="0" compatLnSpc="1">
            <a:prstTxWarp prst="textNoShape">
              <a:avLst/>
            </a:prstTxWarp>
          </a:bodyPr>
          <a:lstStyle>
            <a:lvl1pPr defTabSz="946237">
              <a:spcBef>
                <a:spcPct val="0"/>
              </a:spcBef>
              <a:buClrTx/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5900" y="9759950"/>
            <a:ext cx="30765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70" tIns="47285" rIns="94570" bIns="47285" numCol="1" anchor="b" anchorCtr="0" compatLnSpc="1">
            <a:prstTxWarp prst="textNoShape">
              <a:avLst/>
            </a:prstTxWarp>
          </a:bodyPr>
          <a:lstStyle>
            <a:lvl1pPr algn="r" defTabSz="946237">
              <a:spcBef>
                <a:spcPct val="0"/>
              </a:spcBef>
              <a:buClrTx/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2160BA66-58C9-4F0F-8C0C-255958C57EA2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6150"/>
            <a:fld id="{9B503C8C-AF21-451F-AD67-419D757D757F}" type="slidenum">
              <a:rPr lang="da-DK" smtClean="0">
                <a:latin typeface="Arial" pitchFamily="34" charset="0"/>
              </a:rPr>
              <a:pPr defTabSz="946150"/>
              <a:t>1</a:t>
            </a:fld>
            <a:endParaRPr lang="da-DK" smtClean="0">
              <a:latin typeface="Arial" pitchFamily="34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7875" y="768350"/>
            <a:ext cx="5543550" cy="3836988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2513"/>
            <a:ext cx="5680075" cy="4603750"/>
          </a:xfrm>
          <a:noFill/>
          <a:ln/>
        </p:spPr>
        <p:txBody>
          <a:bodyPr/>
          <a:lstStyle/>
          <a:p>
            <a:pPr eaLnBrk="1" hangingPunct="1"/>
            <a:r>
              <a:rPr lang="en-US" b="1" dirty="0" smtClean="0">
                <a:latin typeface="Arial" pitchFamily="34" charset="0"/>
              </a:rPr>
              <a:t>MADALGO REVIEW MEETING 2012, Tuesday February 28, 2012, 13:30-13:45 </a:t>
            </a:r>
          </a:p>
          <a:p>
            <a:pPr eaLnBrk="1" hangingPunct="1"/>
            <a:endParaRPr lang="da-DK" b="1" dirty="0" smtClean="0">
              <a:latin typeface="Arial" pitchFamily="34" charset="0"/>
            </a:endParaRPr>
          </a:p>
          <a:p>
            <a:pPr eaLnBrk="1" hangingPunct="1"/>
            <a:r>
              <a:rPr lang="en-US" dirty="0" smtClean="0"/>
              <a:t>At</a:t>
            </a:r>
            <a:r>
              <a:rPr lang="en-US" baseline="0" dirty="0" smtClean="0"/>
              <a:t> the 2011 Panel Review Meeting: </a:t>
            </a:r>
            <a:r>
              <a:rPr lang="en-US" dirty="0" smtClean="0"/>
              <a:t>Erik </a:t>
            </a:r>
            <a:r>
              <a:rPr lang="en-US" dirty="0" err="1" smtClean="0"/>
              <a:t>Demaine</a:t>
            </a:r>
            <a:r>
              <a:rPr lang="en-US" dirty="0" smtClean="0"/>
              <a:t> talked</a:t>
            </a:r>
            <a:r>
              <a:rPr lang="en-US" baseline="0" dirty="0" smtClean="0"/>
              <a:t> about</a:t>
            </a:r>
            <a:r>
              <a:rPr lang="en-US" dirty="0" smtClean="0"/>
              <a:t> "Attacking classical data structure problems”</a:t>
            </a:r>
            <a:endParaRPr lang="en-US" b="1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6150"/>
            <a:fld id="{35E14FD2-A9B9-4FAD-8C5E-10D479B2B856}" type="slidenum">
              <a:rPr lang="da-DK" smtClean="0">
                <a:latin typeface="Arial" pitchFamily="34" charset="0"/>
              </a:rPr>
              <a:pPr defTabSz="946150"/>
              <a:t>2</a:t>
            </a:fld>
            <a:endParaRPr lang="da-DK" smtClean="0">
              <a:latin typeface="Arial" pitchFamily="34" charset="0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da-DK" dirty="0" err="1" smtClean="0">
                <a:latin typeface="Arial" pitchFamily="34" charset="0"/>
              </a:rPr>
              <a:t>DecreaseKey</a:t>
            </a:r>
            <a:r>
              <a:rPr lang="da-DK" dirty="0" smtClean="0">
                <a:latin typeface="Arial" pitchFamily="34" charset="0"/>
              </a:rPr>
              <a:t> = </a:t>
            </a:r>
            <a:r>
              <a:rPr lang="da-DK" dirty="0" err="1" smtClean="0">
                <a:latin typeface="Arial" pitchFamily="34" charset="0"/>
              </a:rPr>
              <a:t>Delete+Insert</a:t>
            </a:r>
            <a:endParaRPr lang="da-DK" dirty="0" smtClean="0">
              <a:latin typeface="Arial" pitchFamily="34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Borůvka</a:t>
            </a:r>
            <a:r>
              <a:rPr lang="en-US" dirty="0" smtClean="0"/>
              <a:t> = problem to electrify the Czech Republic</a:t>
            </a:r>
            <a:endParaRPr lang="da-DK" dirty="0" smtClean="0">
              <a:latin typeface="Arial" pitchFamily="34" charset="0"/>
            </a:endParaRPr>
          </a:p>
          <a:p>
            <a:pPr eaLnBrk="1" hangingPunct="1"/>
            <a:r>
              <a:rPr lang="da-DK" dirty="0" err="1" smtClean="0">
                <a:latin typeface="Arial" pitchFamily="34" charset="0"/>
              </a:rPr>
              <a:t>Jarnik</a:t>
            </a:r>
            <a:r>
              <a:rPr lang="da-DK" dirty="0" smtClean="0">
                <a:latin typeface="Arial" pitchFamily="34" charset="0"/>
              </a:rPr>
              <a:t> = Prim(1957)s </a:t>
            </a:r>
            <a:r>
              <a:rPr lang="da-DK" dirty="0" err="1" smtClean="0">
                <a:latin typeface="Arial" pitchFamily="34" charset="0"/>
              </a:rPr>
              <a:t>algorithm</a:t>
            </a:r>
            <a:endParaRPr lang="da-DK" dirty="0" smtClean="0">
              <a:latin typeface="Arial" pitchFamily="34" charset="0"/>
            </a:endParaRPr>
          </a:p>
          <a:p>
            <a:pPr eaLnBrk="1" hangingPunct="1"/>
            <a:r>
              <a:rPr lang="da-DK" dirty="0" smtClean="0">
                <a:latin typeface="Arial" pitchFamily="34" charset="0"/>
              </a:rPr>
              <a:t>β(</a:t>
            </a:r>
            <a:r>
              <a:rPr lang="da-DK" dirty="0" err="1" smtClean="0">
                <a:latin typeface="Arial" pitchFamily="34" charset="0"/>
              </a:rPr>
              <a:t>m,n</a:t>
            </a:r>
            <a:r>
              <a:rPr lang="da-DK" dirty="0" smtClean="0">
                <a:latin typeface="Arial" pitchFamily="34" charset="0"/>
              </a:rPr>
              <a:t>) is for all </a:t>
            </a:r>
            <a:r>
              <a:rPr lang="da-DK" dirty="0" err="1" smtClean="0">
                <a:latin typeface="Arial" pitchFamily="34" charset="0"/>
              </a:rPr>
              <a:t>pratical</a:t>
            </a:r>
            <a:r>
              <a:rPr lang="da-DK" dirty="0" smtClean="0">
                <a:latin typeface="Arial" pitchFamily="34" charset="0"/>
              </a:rPr>
              <a:t> </a:t>
            </a:r>
            <a:r>
              <a:rPr lang="da-DK" dirty="0" err="1" smtClean="0">
                <a:latin typeface="Arial" pitchFamily="34" charset="0"/>
              </a:rPr>
              <a:t>valures</a:t>
            </a:r>
            <a:r>
              <a:rPr lang="da-DK" dirty="0" smtClean="0">
                <a:latin typeface="Arial" pitchFamily="34" charset="0"/>
              </a:rPr>
              <a:t> 3-4.</a:t>
            </a:r>
          </a:p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a-DK" dirty="0" err="1" smtClean="0"/>
              <a:t>Run-relaxed</a:t>
            </a:r>
            <a:r>
              <a:rPr lang="da-DK" baseline="0" dirty="0" smtClean="0"/>
              <a:t> </a:t>
            </a:r>
            <a:r>
              <a:rPr lang="da-DK" baseline="0" dirty="0" err="1" smtClean="0"/>
              <a:t>heaps</a:t>
            </a:r>
            <a:r>
              <a:rPr lang="da-DK" baseline="0" dirty="0" smtClean="0"/>
              <a:t> : </a:t>
            </a:r>
            <a:r>
              <a:rPr lang="da-DK" dirty="0" smtClean="0">
                <a:latin typeface="Arial" pitchFamily="34" charset="0"/>
              </a:rPr>
              <a:t>SSSP MST real time </a:t>
            </a:r>
            <a:r>
              <a:rPr lang="da-DK" dirty="0" err="1" smtClean="0">
                <a:latin typeface="Arial" pitchFamily="34" charset="0"/>
              </a:rPr>
              <a:t>applications</a:t>
            </a:r>
            <a:r>
              <a:rPr lang="en-US" dirty="0" smtClean="0">
                <a:latin typeface="Arial" pitchFamily="34" charset="0"/>
              </a:rPr>
              <a:t>,</a:t>
            </a:r>
            <a:r>
              <a:rPr lang="en-US" baseline="0" dirty="0" smtClean="0">
                <a:latin typeface="Arial" pitchFamily="34" charset="0"/>
              </a:rPr>
              <a:t> parallel algorithms worst-case guarantees important, single source shortest paths</a:t>
            </a:r>
            <a:endParaRPr lang="da-DK" dirty="0" smtClean="0"/>
          </a:p>
          <a:p>
            <a:r>
              <a:rPr lang="da-DK" dirty="0" err="1" smtClean="0"/>
              <a:t>Since</a:t>
            </a:r>
            <a:r>
              <a:rPr lang="da-DK" dirty="0" smtClean="0"/>
              <a:t> 90s </a:t>
            </a:r>
            <a:r>
              <a:rPr lang="da-DK" dirty="0" err="1" smtClean="0"/>
              <a:t>people</a:t>
            </a:r>
            <a:r>
              <a:rPr lang="da-DK" dirty="0" smtClean="0"/>
              <a:t> </a:t>
            </a:r>
            <a:r>
              <a:rPr lang="da-DK" dirty="0" err="1" smtClean="0"/>
              <a:t>working</a:t>
            </a:r>
            <a:r>
              <a:rPr lang="da-DK" dirty="0" smtClean="0"/>
              <a:t> </a:t>
            </a:r>
            <a:r>
              <a:rPr lang="da-DK" dirty="0" err="1" smtClean="0"/>
              <a:t>on</a:t>
            </a:r>
            <a:r>
              <a:rPr lang="da-DK" dirty="0" smtClean="0"/>
              <a:t> the problem </a:t>
            </a:r>
            <a:r>
              <a:rPr lang="da-DK" dirty="0" err="1" smtClean="0"/>
              <a:t>incl</a:t>
            </a:r>
            <a:r>
              <a:rPr lang="da-DK" baseline="0" dirty="0" smtClean="0"/>
              <a:t> </a:t>
            </a:r>
            <a:r>
              <a:rPr lang="da-DK" dirty="0" err="1" smtClean="0"/>
              <a:t>Katajainen</a:t>
            </a:r>
            <a:r>
              <a:rPr lang="da-DK" dirty="0" smtClean="0"/>
              <a:t>, </a:t>
            </a:r>
            <a:r>
              <a:rPr lang="da-DK" dirty="0" err="1" smtClean="0"/>
              <a:t>Elm-Asry</a:t>
            </a:r>
            <a:r>
              <a:rPr lang="da-DK" dirty="0" smtClean="0"/>
              <a:t>,</a:t>
            </a:r>
            <a:r>
              <a:rPr lang="da-DK" baseline="0" dirty="0" smtClean="0"/>
              <a:t> </a:t>
            </a:r>
            <a:r>
              <a:rPr lang="da-DK" baseline="0" dirty="0" err="1" smtClean="0"/>
              <a:t>Tarjan</a:t>
            </a:r>
            <a:r>
              <a:rPr lang="da-DK" baseline="0" dirty="0" smtClean="0"/>
              <a:t>, </a:t>
            </a:r>
            <a:r>
              <a:rPr lang="da-DK" baseline="0" dirty="0" err="1" smtClean="0"/>
              <a:t>Kaplan</a:t>
            </a:r>
            <a:r>
              <a:rPr lang="da-DK" baseline="0" dirty="0" smtClean="0"/>
              <a:t>... </a:t>
            </a:r>
            <a:r>
              <a:rPr lang="da-DK" baseline="0" dirty="0" err="1" smtClean="0"/>
              <a:t>trying</a:t>
            </a:r>
            <a:r>
              <a:rPr lang="da-DK" baseline="0" dirty="0" smtClean="0"/>
              <a:t> to </a:t>
            </a:r>
            <a:r>
              <a:rPr lang="da-DK" baseline="0" dirty="0" err="1" smtClean="0"/>
              <a:t>simplify</a:t>
            </a:r>
            <a:r>
              <a:rPr lang="da-DK" baseline="0" dirty="0" smtClean="0"/>
              <a:t> solution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60BA66-58C9-4F0F-8C0C-255958C57EA2}" type="slidenum">
              <a:rPr lang="da-DK" smtClean="0"/>
              <a:pPr>
                <a:defRPr/>
              </a:pPr>
              <a:t>3</a:t>
            </a:fld>
            <a:endParaRPr lang="da-D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err="1" smtClean="0"/>
              <a:t>Local</a:t>
            </a:r>
            <a:r>
              <a:rPr lang="da-DK" dirty="0" smtClean="0"/>
              <a:t> </a:t>
            </a:r>
            <a:r>
              <a:rPr lang="da-DK" dirty="0" err="1" smtClean="0"/>
              <a:t>control</a:t>
            </a:r>
            <a:r>
              <a:rPr lang="da-DK" dirty="0" smtClean="0"/>
              <a:t> = </a:t>
            </a:r>
            <a:r>
              <a:rPr lang="da-DK" dirty="0" err="1" smtClean="0"/>
              <a:t>consequence</a:t>
            </a:r>
            <a:r>
              <a:rPr lang="da-DK" dirty="0" smtClean="0"/>
              <a:t> of </a:t>
            </a:r>
            <a:r>
              <a:rPr lang="da-DK" dirty="0" err="1" smtClean="0"/>
              <a:t>wanting</a:t>
            </a:r>
            <a:r>
              <a:rPr lang="da-DK" baseline="0" dirty="0" smtClean="0"/>
              <a:t> </a:t>
            </a:r>
            <a:r>
              <a:rPr lang="da-DK" dirty="0" smtClean="0"/>
              <a:t>Meld to </a:t>
            </a:r>
            <a:r>
              <a:rPr lang="da-DK" dirty="0" err="1" smtClean="0"/>
              <a:t>be</a:t>
            </a:r>
            <a:r>
              <a:rPr lang="da-DK" baseline="0" dirty="0" smtClean="0"/>
              <a:t> O(1)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60BA66-58C9-4F0F-8C0C-255958C57EA2}" type="slidenum">
              <a:rPr lang="da-DK" smtClean="0"/>
              <a:pPr>
                <a:defRPr/>
              </a:pPr>
              <a:t>4</a:t>
            </a:fld>
            <a:endParaRPr lang="da-D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75500" y="333375"/>
            <a:ext cx="2228850" cy="55800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8950" y="333375"/>
            <a:ext cx="6534150" cy="55800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950" y="333375"/>
            <a:ext cx="8915400" cy="7064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95300" y="1160463"/>
            <a:ext cx="8850313" cy="4752975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950" y="333375"/>
            <a:ext cx="8915400" cy="7064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95300" y="1160463"/>
            <a:ext cx="4348163" cy="4752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995863" y="1160463"/>
            <a:ext cx="4349750" cy="4752975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160463"/>
            <a:ext cx="4348163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5863" y="1160463"/>
            <a:ext cx="4349750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88950" y="333375"/>
            <a:ext cx="8915400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titeltypografi i masteren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160463"/>
            <a:ext cx="8850313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4586288" y="3090863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1050" name="Text Box 26"/>
          <p:cNvSpPr txBox="1">
            <a:spLocks noChangeArrowheads="1"/>
          </p:cNvSpPr>
          <p:nvPr/>
        </p:nvSpPr>
        <p:spPr bwMode="auto">
          <a:xfrm>
            <a:off x="488950" y="6092825"/>
            <a:ext cx="88566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da-DK" sz="1200" b="1" dirty="0">
                <a:solidFill>
                  <a:srgbClr val="BA2A12"/>
                </a:solidFill>
                <a:latin typeface="Futura Medium" pitchFamily="34" charset="0"/>
                <a:cs typeface="+mn-cs"/>
              </a:rPr>
              <a:t>Gerth </a:t>
            </a:r>
            <a:r>
              <a:rPr lang="da-DK" sz="1200" b="1" dirty="0" err="1">
                <a:solidFill>
                  <a:srgbClr val="BA2A12"/>
                </a:solidFill>
                <a:latin typeface="Futura Medium" pitchFamily="34" charset="0"/>
                <a:cs typeface="+mn-cs"/>
              </a:rPr>
              <a:t>stølting</a:t>
            </a:r>
            <a:r>
              <a:rPr lang="da-DK" sz="1200" b="1" dirty="0">
                <a:solidFill>
                  <a:srgbClr val="BA2A12"/>
                </a:solidFill>
                <a:latin typeface="Futura Medium" pitchFamily="34" charset="0"/>
                <a:cs typeface="+mn-cs"/>
              </a:rPr>
              <a:t> Brodal</a:t>
            </a:r>
          </a:p>
        </p:txBody>
      </p:sp>
      <p:sp>
        <p:nvSpPr>
          <p:cNvPr id="1058" name="Text Box 34"/>
          <p:cNvSpPr txBox="1">
            <a:spLocks noChangeArrowheads="1"/>
          </p:cNvSpPr>
          <p:nvPr userDrawn="1"/>
        </p:nvSpPr>
        <p:spPr bwMode="auto">
          <a:xfrm>
            <a:off x="7653338" y="6381750"/>
            <a:ext cx="9001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fld id="{DA04A1BC-E624-4916-87A6-12FE970546F7}" type="slidenum">
              <a:rPr lang="da-DK" sz="1200" b="1">
                <a:solidFill>
                  <a:srgbClr val="BA2A12"/>
                </a:solidFill>
                <a:latin typeface="Futura Medium" pitchFamily="34" charset="0"/>
                <a:cs typeface="+mn-cs"/>
              </a:rPr>
              <a:pPr algn="r">
                <a:defRPr/>
              </a:pPr>
              <a:t>‹#›</a:t>
            </a:fld>
            <a:endParaRPr lang="da-DK" sz="1200" b="1">
              <a:solidFill>
                <a:srgbClr val="BA2A12"/>
              </a:solidFill>
              <a:latin typeface="Futura Medium" pitchFamily="34" charset="0"/>
              <a:cs typeface="+mn-cs"/>
            </a:endParaRPr>
          </a:p>
        </p:txBody>
      </p:sp>
      <p:grpSp>
        <p:nvGrpSpPr>
          <p:cNvPr id="1031" name="Group 40"/>
          <p:cNvGrpSpPr>
            <a:grpSpLocks noChangeAspect="1"/>
          </p:cNvGrpSpPr>
          <p:nvPr userDrawn="1"/>
        </p:nvGrpSpPr>
        <p:grpSpPr bwMode="auto">
          <a:xfrm>
            <a:off x="3476625" y="6421438"/>
            <a:ext cx="2914650" cy="320675"/>
            <a:chOff x="285" y="2047"/>
            <a:chExt cx="5375" cy="590"/>
          </a:xfrm>
        </p:grpSpPr>
        <p:pic>
          <p:nvPicPr>
            <p:cNvPr id="1035" name="Picture 37" descr="MadalgoLogo1024x107transparent"/>
            <p:cNvPicPr>
              <a:picLocks noChangeAspect="1" noChangeArrowheads="1"/>
            </p:cNvPicPr>
            <p:nvPr userDrawn="1"/>
          </p:nvPicPr>
          <p:blipFill>
            <a:blip r:embed="rId15" cstate="print"/>
            <a:srcRect b="-12149"/>
            <a:stretch>
              <a:fillRect/>
            </a:stretch>
          </p:blipFill>
          <p:spPr bwMode="auto">
            <a:xfrm>
              <a:off x="285" y="2047"/>
              <a:ext cx="5375" cy="5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63" name="Rectangle 39"/>
            <p:cNvSpPr>
              <a:spLocks noChangeAspect="1" noChangeArrowheads="1"/>
            </p:cNvSpPr>
            <p:nvPr userDrawn="1"/>
          </p:nvSpPr>
          <p:spPr bwMode="auto">
            <a:xfrm>
              <a:off x="1919" y="2456"/>
              <a:ext cx="3741" cy="13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1065" name="Line 41"/>
          <p:cNvSpPr>
            <a:spLocks noChangeShapeType="1"/>
          </p:cNvSpPr>
          <p:nvPr userDrawn="1"/>
        </p:nvSpPr>
        <p:spPr bwMode="auto">
          <a:xfrm>
            <a:off x="1568450" y="6345238"/>
            <a:ext cx="6877050" cy="0"/>
          </a:xfrm>
          <a:prstGeom prst="line">
            <a:avLst/>
          </a:prstGeom>
          <a:noFill/>
          <a:ln w="28575">
            <a:solidFill>
              <a:srgbClr val="BA2A1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  <a:defRPr/>
            </a:pPr>
            <a:endParaRPr lang="en-US">
              <a:cs typeface="+mn-cs"/>
            </a:endParaRPr>
          </a:p>
        </p:txBody>
      </p:sp>
      <p:pic>
        <p:nvPicPr>
          <p:cNvPr id="1033" name="Picture 13"/>
          <p:cNvPicPr>
            <a:picLocks noChangeAspect="1"/>
          </p:cNvPicPr>
          <p:nvPr userDrawn="1"/>
        </p:nvPicPr>
        <p:blipFill>
          <a:blip r:embed="rId16" cstate="print"/>
          <a:srcRect t="-742" b="-742"/>
          <a:stretch>
            <a:fillRect/>
          </a:stretch>
        </p:blipFill>
        <p:spPr bwMode="auto">
          <a:xfrm>
            <a:off x="488950" y="6172200"/>
            <a:ext cx="93503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"/>
          <p:cNvPicPr>
            <a:picLocks noChangeAspect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8618538" y="6172200"/>
            <a:ext cx="784225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med"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BA2A1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BA2A1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BA2A1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BA2A1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BA2A1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BA2A1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BA2A1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BA2A1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BA2A1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BA2A1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BA2A1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BA2A1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BA2A1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BA2A1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BA2A1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BA2A1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BA2A1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BA2A1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MadalgoLogo1024x107transpare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3600" y="584200"/>
            <a:ext cx="8134350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200025" y="5805488"/>
            <a:ext cx="9705975" cy="8270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361950" y="2168451"/>
            <a:ext cx="9163050" cy="1800609"/>
          </a:xfrm>
        </p:spPr>
        <p:txBody>
          <a:bodyPr anchor="t"/>
          <a:lstStyle/>
          <a:p>
            <a:pPr algn="ctr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800" dirty="0" smtClean="0"/>
              <a:t>Closing a Classical Data Structure Problem</a:t>
            </a:r>
            <a:br>
              <a:rPr lang="en-US" sz="2800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Gerth Stølting Brodal</a:t>
            </a:r>
            <a:r>
              <a:rPr lang="en-US" sz="1400" i="1" dirty="0" smtClean="0"/>
              <a:t/>
            </a:r>
            <a:br>
              <a:rPr lang="en-US" sz="1400" i="1" dirty="0" smtClean="0"/>
            </a:br>
            <a:r>
              <a:rPr lang="en-US" sz="1400" i="1" dirty="0" smtClean="0"/>
              <a:t/>
            </a:r>
            <a:br>
              <a:rPr lang="en-US" sz="1400" i="1" dirty="0" smtClean="0"/>
            </a:br>
            <a:r>
              <a:rPr lang="en-US" sz="1400" i="1" dirty="0" smtClean="0"/>
              <a:t/>
            </a:r>
            <a:br>
              <a:rPr lang="en-US" sz="1400" i="1" dirty="0" smtClean="0"/>
            </a:br>
            <a:endParaRPr lang="en-US" sz="1400" b="0" dirty="0" smtClean="0">
              <a:solidFill>
                <a:schemeClr val="bg1">
                  <a:lumMod val="50000"/>
                </a:schemeClr>
              </a:solidFill>
              <a:latin typeface="Arial" charset="0"/>
            </a:endParaRPr>
          </a:p>
        </p:txBody>
      </p:sp>
      <p:pic>
        <p:nvPicPr>
          <p:cNvPr id="2053" name="Picture 8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9413" y="5949950"/>
            <a:ext cx="1346200" cy="61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89788" y="5905500"/>
            <a:ext cx="2408237" cy="62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524508" y="2492896"/>
            <a:ext cx="9163050" cy="34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ts val="12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BA2A1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								 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u="none" strike="noStrike" kern="0" cap="none" spc="0" normalizeH="0" baseline="0" noProof="0" dirty="0" smtClean="0">
                <a:ln>
                  <a:noFill/>
                </a:ln>
                <a:solidFill>
                  <a:srgbClr val="BA2A1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Strict Fibonacci Heaps</a:t>
            </a:r>
            <a:r>
              <a:rPr kumimoji="0" lang="en-US" sz="2800" b="1" i="1" u="none" strike="noStrike" kern="0" cap="none" spc="0" normalizeH="0" baseline="0" noProof="0" dirty="0" smtClean="0">
                <a:ln>
                  <a:noFill/>
                </a:ln>
                <a:solidFill>
                  <a:srgbClr val="BA2A1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800" b="1" i="1" u="none" strike="noStrike" kern="0" cap="none" spc="0" normalizeH="0" baseline="0" noProof="0" dirty="0" smtClean="0">
                <a:ln>
                  <a:noFill/>
                </a:ln>
                <a:solidFill>
                  <a:srgbClr val="BA2A1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BA2A1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BA2A1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BA2A1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BA2A1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BA2A1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BA2A1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BA2A1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BA2A1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1400" b="1" i="1" u="none" strike="noStrike" kern="0" cap="none" spc="0" normalizeH="0" baseline="0" noProof="0" dirty="0" smtClean="0">
              <a:ln>
                <a:noFill/>
              </a:ln>
              <a:solidFill>
                <a:srgbClr val="BA2A1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joint work with</a:t>
            </a:r>
            <a:r>
              <a:rPr kumimoji="0" lang="en-US" sz="1400" b="0" i="1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1400" b="0" i="1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George </a:t>
            </a: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Lagogiannis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Robert </a:t>
            </a: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Endre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Tarjan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b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Athens</a:t>
            </a: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	 		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Princeton &amp; HP</a:t>
            </a:r>
            <a:b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44th Annual ACM Symposium on Theory of Computing, May 2012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ounded Rectangle 64"/>
          <p:cNvSpPr/>
          <p:nvPr/>
        </p:nvSpPr>
        <p:spPr bwMode="auto">
          <a:xfrm>
            <a:off x="6429375" y="944563"/>
            <a:ext cx="792163" cy="360362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742950" indent="-285750"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92863" y="904875"/>
            <a:ext cx="93662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  <a:defRPr/>
            </a:pPr>
            <a:r>
              <a:rPr lang="da-DK" b="1" dirty="0">
                <a:solidFill>
                  <a:schemeClr val="bg1">
                    <a:lumMod val="50000"/>
                  </a:schemeClr>
                </a:solidFill>
                <a:cs typeface="+mn-cs"/>
              </a:rPr>
              <a:t>(J,</a:t>
            </a:r>
            <a:r>
              <a:rPr lang="da-DK" b="1" dirty="0">
                <a:solidFill>
                  <a:srgbClr val="C00000"/>
                </a:solidFill>
                <a:cs typeface="+mn-cs"/>
              </a:rPr>
              <a:t>6</a:t>
            </a:r>
            <a:r>
              <a:rPr lang="da-DK" b="1" dirty="0">
                <a:solidFill>
                  <a:schemeClr val="bg1">
                    <a:lumMod val="50000"/>
                  </a:schemeClr>
                </a:solidFill>
                <a:cs typeface="+mn-cs"/>
              </a:rPr>
              <a:t>)</a:t>
            </a:r>
            <a:endParaRPr lang="en-US" b="1" dirty="0">
              <a:solidFill>
                <a:schemeClr val="bg1">
                  <a:lumMod val="50000"/>
                </a:schemeClr>
              </a:solidFill>
              <a:cs typeface="+mn-cs"/>
            </a:endParaRPr>
          </a:p>
        </p:txBody>
      </p:sp>
      <p:grpSp>
        <p:nvGrpSpPr>
          <p:cNvPr id="2" name="Group 56"/>
          <p:cNvGrpSpPr>
            <a:grpSpLocks/>
          </p:cNvGrpSpPr>
          <p:nvPr/>
        </p:nvGrpSpPr>
        <p:grpSpPr bwMode="auto">
          <a:xfrm>
            <a:off x="6932613" y="2312988"/>
            <a:ext cx="2736850" cy="1079500"/>
            <a:chOff x="6933220" y="2312876"/>
            <a:chExt cx="2736304" cy="1080120"/>
          </a:xfrm>
        </p:grpSpPr>
        <p:sp>
          <p:nvSpPr>
            <p:cNvPr id="47" name="Cloud 46"/>
            <p:cNvSpPr/>
            <p:nvPr/>
          </p:nvSpPr>
          <p:spPr bwMode="auto">
            <a:xfrm>
              <a:off x="6933220" y="2312876"/>
              <a:ext cx="2736304" cy="1080120"/>
            </a:xfrm>
            <a:prstGeom prst="cloud">
              <a:avLst/>
            </a:prstGeom>
            <a:noFill/>
            <a:ln w="571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8337877" y="2489189"/>
              <a:ext cx="1331647" cy="40028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  <a:defRPr/>
              </a:pPr>
              <a:endParaRPr lang="en-US" b="1" dirty="0">
                <a:solidFill>
                  <a:schemeClr val="bg1">
                    <a:lumMod val="50000"/>
                  </a:schemeClr>
                </a:solidFill>
                <a:cs typeface="+mn-cs"/>
              </a:endParaRPr>
            </a:p>
          </p:txBody>
        </p:sp>
      </p:grpSp>
      <p:sp>
        <p:nvSpPr>
          <p:cNvPr id="5" name="Cloud 4"/>
          <p:cNvSpPr/>
          <p:nvPr/>
        </p:nvSpPr>
        <p:spPr bwMode="auto">
          <a:xfrm>
            <a:off x="5276850" y="188913"/>
            <a:ext cx="4429125" cy="1800225"/>
          </a:xfrm>
          <a:prstGeom prst="cloud">
            <a:avLst/>
          </a:prstGeom>
          <a:noFill/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742950" indent="-285750"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54" name="Freeform 53"/>
          <p:cNvSpPr>
            <a:spLocks/>
          </p:cNvSpPr>
          <p:nvPr/>
        </p:nvSpPr>
        <p:spPr bwMode="auto">
          <a:xfrm>
            <a:off x="7100888" y="1476375"/>
            <a:ext cx="1793875" cy="781050"/>
          </a:xfrm>
          <a:custGeom>
            <a:avLst/>
            <a:gdLst>
              <a:gd name="T0" fmla="*/ 1778332 w 1794665"/>
              <a:gd name="T1" fmla="*/ 212289 h 780771"/>
              <a:gd name="T2" fmla="*/ 1597233 w 1794665"/>
              <a:gd name="T3" fmla="*/ 403991 h 780771"/>
              <a:gd name="T4" fmla="*/ 1309201 w 1794665"/>
              <a:gd name="T5" fmla="*/ 403992 h 780771"/>
              <a:gd name="T6" fmla="*/ 805567 w 1794665"/>
              <a:gd name="T7" fmla="*/ 517063 h 780771"/>
              <a:gd name="T8" fmla="*/ 193077 w 1794665"/>
              <a:gd name="T9" fmla="*/ 656019 h 780771"/>
              <a:gd name="T10" fmla="*/ 24517 w 1794665"/>
              <a:gd name="T11" fmla="*/ 458328 h 780771"/>
              <a:gd name="T12" fmla="*/ 589121 w 1794665"/>
              <a:gd name="T13" fmla="*/ 259975 h 780771"/>
              <a:gd name="T14" fmla="*/ 1273197 w 1794665"/>
              <a:gd name="T15" fmla="*/ 7948 h 780771"/>
              <a:gd name="T16" fmla="*/ 1778332 w 1794665"/>
              <a:gd name="T17" fmla="*/ 212289 h 78077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794665" h="780771">
                <a:moveTo>
                  <a:pt x="1778332" y="212289"/>
                </a:moveTo>
                <a:cubicBezTo>
                  <a:pt x="1794665" y="536917"/>
                  <a:pt x="1675422" y="372041"/>
                  <a:pt x="1597233" y="403991"/>
                </a:cubicBezTo>
                <a:cubicBezTo>
                  <a:pt x="1519045" y="435942"/>
                  <a:pt x="1441145" y="385147"/>
                  <a:pt x="1309201" y="403992"/>
                </a:cubicBezTo>
                <a:cubicBezTo>
                  <a:pt x="1177257" y="422837"/>
                  <a:pt x="909336" y="414523"/>
                  <a:pt x="805567" y="517063"/>
                </a:cubicBezTo>
                <a:cubicBezTo>
                  <a:pt x="758180" y="780771"/>
                  <a:pt x="323252" y="665808"/>
                  <a:pt x="193077" y="656019"/>
                </a:cubicBezTo>
                <a:cubicBezTo>
                  <a:pt x="62902" y="646230"/>
                  <a:pt x="160836" y="591318"/>
                  <a:pt x="24517" y="458328"/>
                </a:cubicBezTo>
                <a:cubicBezTo>
                  <a:pt x="0" y="253439"/>
                  <a:pt x="270561" y="246875"/>
                  <a:pt x="589121" y="259975"/>
                </a:cubicBezTo>
                <a:cubicBezTo>
                  <a:pt x="793144" y="205969"/>
                  <a:pt x="1074995" y="15896"/>
                  <a:pt x="1273197" y="7948"/>
                </a:cubicBezTo>
                <a:cubicBezTo>
                  <a:pt x="1471399" y="0"/>
                  <a:pt x="1724326" y="146282"/>
                  <a:pt x="1778332" y="212289"/>
                </a:cubicBezTo>
                <a:close/>
              </a:path>
            </a:pathLst>
          </a:cu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9" name="Rectangle 2"/>
          <p:cNvSpPr>
            <a:spLocks noGrp="1" noChangeArrowheads="1"/>
          </p:cNvSpPr>
          <p:nvPr>
            <p:ph type="title"/>
          </p:nvPr>
        </p:nvSpPr>
        <p:spPr>
          <a:xfrm>
            <a:off x="128910" y="44624"/>
            <a:ext cx="7272362" cy="706438"/>
          </a:xfrm>
        </p:spPr>
        <p:txBody>
          <a:bodyPr/>
          <a:lstStyle/>
          <a:p>
            <a:pPr eaLnBrk="1" hangingPunct="1"/>
            <a:r>
              <a:rPr lang="da-DK" dirty="0" smtClean="0"/>
              <a:t>The Problem</a:t>
            </a:r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5889625" y="1282700"/>
            <a:ext cx="133191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  <a:defRPr/>
            </a:pPr>
            <a:r>
              <a:rPr lang="da-DK" b="1" dirty="0">
                <a:solidFill>
                  <a:schemeClr val="bg1">
                    <a:lumMod val="50000"/>
                  </a:schemeClr>
                </a:solidFill>
                <a:cs typeface="+mn-cs"/>
              </a:rPr>
              <a:t>(A,</a:t>
            </a:r>
            <a:r>
              <a:rPr lang="da-DK" b="1" dirty="0">
                <a:solidFill>
                  <a:srgbClr val="C00000"/>
                </a:solidFill>
                <a:cs typeface="+mn-cs"/>
              </a:rPr>
              <a:t>27</a:t>
            </a:r>
            <a:r>
              <a:rPr lang="da-DK" b="1" dirty="0">
                <a:solidFill>
                  <a:schemeClr val="bg1">
                    <a:lumMod val="50000"/>
                  </a:schemeClr>
                </a:solidFill>
                <a:cs typeface="+mn-cs"/>
              </a:rPr>
              <a:t>)</a:t>
            </a:r>
            <a:endParaRPr lang="en-US" b="1" dirty="0">
              <a:solidFill>
                <a:schemeClr val="bg1">
                  <a:lumMod val="50000"/>
                </a:schemeClr>
              </a:solidFill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21538" y="465138"/>
            <a:ext cx="133191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  <a:defRPr/>
            </a:pPr>
            <a:r>
              <a:rPr lang="da-DK" b="1" dirty="0">
                <a:solidFill>
                  <a:schemeClr val="bg1">
                    <a:lumMod val="50000"/>
                  </a:schemeClr>
                </a:solidFill>
                <a:cs typeface="+mn-cs"/>
              </a:rPr>
              <a:t>(C,</a:t>
            </a:r>
            <a:r>
              <a:rPr lang="da-DK" b="1" dirty="0">
                <a:solidFill>
                  <a:srgbClr val="C00000"/>
                </a:solidFill>
                <a:cs typeface="+mn-cs"/>
              </a:rPr>
              <a:t>11</a:t>
            </a:r>
            <a:r>
              <a:rPr lang="da-DK" b="1" dirty="0">
                <a:solidFill>
                  <a:schemeClr val="bg1">
                    <a:lumMod val="50000"/>
                  </a:schemeClr>
                </a:solidFill>
                <a:cs typeface="+mn-cs"/>
              </a:rPr>
              <a:t>)</a:t>
            </a:r>
            <a:endParaRPr lang="en-US" b="1" dirty="0">
              <a:solidFill>
                <a:schemeClr val="bg1">
                  <a:lumMod val="50000"/>
                </a:schemeClr>
              </a:solidFill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81675" y="541338"/>
            <a:ext cx="133191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  <a:defRPr/>
            </a:pPr>
            <a:r>
              <a:rPr lang="da-DK" b="1" dirty="0">
                <a:solidFill>
                  <a:schemeClr val="bg1">
                    <a:lumMod val="50000"/>
                  </a:schemeClr>
                </a:solidFill>
                <a:cs typeface="+mn-cs"/>
              </a:rPr>
              <a:t>(M,</a:t>
            </a:r>
            <a:r>
              <a:rPr lang="da-DK" b="1" dirty="0">
                <a:solidFill>
                  <a:srgbClr val="C00000"/>
                </a:solidFill>
                <a:cs typeface="+mn-cs"/>
              </a:rPr>
              <a:t>36</a:t>
            </a:r>
            <a:r>
              <a:rPr lang="da-DK" b="1" dirty="0">
                <a:solidFill>
                  <a:schemeClr val="bg1">
                    <a:lumMod val="50000"/>
                  </a:schemeClr>
                </a:solidFill>
                <a:cs typeface="+mn-cs"/>
              </a:rPr>
              <a:t>)</a:t>
            </a:r>
            <a:endParaRPr lang="en-US" b="1" dirty="0">
              <a:solidFill>
                <a:schemeClr val="bg1">
                  <a:lumMod val="50000"/>
                </a:schemeClr>
              </a:solidFill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01038" y="573088"/>
            <a:ext cx="133191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  <a:defRPr/>
            </a:pPr>
            <a:r>
              <a:rPr lang="da-DK" b="1" dirty="0">
                <a:solidFill>
                  <a:schemeClr val="bg1">
                    <a:lumMod val="50000"/>
                  </a:schemeClr>
                </a:solidFill>
                <a:cs typeface="+mn-cs"/>
              </a:rPr>
              <a:t>(B,</a:t>
            </a:r>
            <a:r>
              <a:rPr lang="da-DK" b="1" dirty="0">
                <a:solidFill>
                  <a:srgbClr val="C00000"/>
                </a:solidFill>
                <a:cs typeface="+mn-cs"/>
              </a:rPr>
              <a:t>14</a:t>
            </a:r>
            <a:r>
              <a:rPr lang="da-DK" b="1" dirty="0">
                <a:solidFill>
                  <a:schemeClr val="bg1">
                    <a:lumMod val="50000"/>
                  </a:schemeClr>
                </a:solidFill>
                <a:cs typeface="+mn-cs"/>
              </a:rPr>
              <a:t>)</a:t>
            </a:r>
            <a:endParaRPr lang="en-US" b="1" dirty="0">
              <a:solidFill>
                <a:schemeClr val="bg1">
                  <a:lumMod val="50000"/>
                </a:schemeClr>
              </a:solidFill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45388" y="968375"/>
            <a:ext cx="133191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  <a:defRPr/>
            </a:pPr>
            <a:r>
              <a:rPr lang="da-DK" b="1" dirty="0">
                <a:solidFill>
                  <a:schemeClr val="bg1">
                    <a:lumMod val="50000"/>
                  </a:schemeClr>
                </a:solidFill>
                <a:cs typeface="+mn-cs"/>
              </a:rPr>
              <a:t>(X,</a:t>
            </a:r>
            <a:r>
              <a:rPr lang="da-DK" b="1" dirty="0">
                <a:solidFill>
                  <a:srgbClr val="C00000"/>
                </a:solidFill>
                <a:cs typeface="+mn-cs"/>
              </a:rPr>
              <a:t>86</a:t>
            </a:r>
            <a:r>
              <a:rPr lang="da-DK" b="1" dirty="0">
                <a:solidFill>
                  <a:schemeClr val="bg1">
                    <a:lumMod val="50000"/>
                  </a:schemeClr>
                </a:solidFill>
                <a:cs typeface="+mn-cs"/>
              </a:rPr>
              <a:t>)</a:t>
            </a:r>
            <a:endParaRPr lang="en-US" b="1" dirty="0">
              <a:solidFill>
                <a:schemeClr val="bg1">
                  <a:lumMod val="50000"/>
                </a:schemeClr>
              </a:solidFill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1323" y="639937"/>
            <a:ext cx="4211637" cy="22463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61938" indent="-261938">
              <a:spcBef>
                <a:spcPct val="20000"/>
              </a:spcBef>
              <a:buClr>
                <a:srgbClr val="BA2A12"/>
              </a:buClr>
              <a:buFont typeface="Wingdings" pitchFamily="2" charset="2"/>
              <a:buChar char="§"/>
              <a:defRPr/>
            </a:pPr>
            <a:r>
              <a:rPr lang="da-DK" cap="small" dirty="0" err="1">
                <a:cs typeface="+mn-cs"/>
              </a:rPr>
              <a:t>Insert</a:t>
            </a:r>
            <a:r>
              <a:rPr lang="da-DK" dirty="0">
                <a:cs typeface="+mn-cs"/>
              </a:rPr>
              <a:t>(</a:t>
            </a:r>
            <a:r>
              <a:rPr lang="da-DK" dirty="0" err="1">
                <a:solidFill>
                  <a:schemeClr val="bg1">
                    <a:lumMod val="50000"/>
                  </a:schemeClr>
                </a:solidFill>
                <a:cs typeface="+mn-cs"/>
              </a:rPr>
              <a:t>value</a:t>
            </a:r>
            <a:r>
              <a:rPr lang="da-DK" dirty="0">
                <a:cs typeface="+mn-cs"/>
              </a:rPr>
              <a:t>, </a:t>
            </a:r>
            <a:r>
              <a:rPr lang="da-DK" dirty="0" err="1">
                <a:solidFill>
                  <a:srgbClr val="C00000"/>
                </a:solidFill>
                <a:cs typeface="+mn-cs"/>
              </a:rPr>
              <a:t>key</a:t>
            </a:r>
            <a:r>
              <a:rPr lang="da-DK" dirty="0">
                <a:cs typeface="+mn-cs"/>
              </a:rPr>
              <a:t>)</a:t>
            </a:r>
          </a:p>
          <a:p>
            <a:pPr marL="261938" indent="-261938">
              <a:spcBef>
                <a:spcPct val="20000"/>
              </a:spcBef>
              <a:buClr>
                <a:srgbClr val="BA2A12"/>
              </a:buClr>
              <a:buFont typeface="Wingdings" pitchFamily="2" charset="2"/>
              <a:buChar char="§"/>
              <a:defRPr/>
            </a:pPr>
            <a:r>
              <a:rPr lang="da-DK" cap="small" dirty="0" err="1">
                <a:cs typeface="+mn-cs"/>
              </a:rPr>
              <a:t>FindMin</a:t>
            </a:r>
            <a:endParaRPr lang="da-DK" cap="small" dirty="0">
              <a:cs typeface="+mn-cs"/>
            </a:endParaRPr>
          </a:p>
          <a:p>
            <a:pPr marL="261938" indent="-261938">
              <a:spcBef>
                <a:spcPct val="20000"/>
              </a:spcBef>
              <a:buClr>
                <a:srgbClr val="BA2A12"/>
              </a:buClr>
              <a:buFont typeface="Wingdings" pitchFamily="2" charset="2"/>
              <a:buChar char="§"/>
              <a:defRPr/>
            </a:pPr>
            <a:r>
              <a:rPr lang="da-DK" cap="small" dirty="0" err="1" smtClean="0">
                <a:cs typeface="+mn-cs"/>
              </a:rPr>
              <a:t>Delete</a:t>
            </a:r>
            <a:r>
              <a:rPr lang="da-DK" cap="small" dirty="0" smtClean="0">
                <a:cs typeface="+mn-cs"/>
              </a:rPr>
              <a:t> / </a:t>
            </a:r>
            <a:r>
              <a:rPr lang="da-DK" cap="small" dirty="0" err="1" smtClean="0">
                <a:cs typeface="+mn-cs"/>
              </a:rPr>
              <a:t>DeleteMin</a:t>
            </a:r>
            <a:endParaRPr lang="da-DK" cap="small" dirty="0">
              <a:cs typeface="+mn-cs"/>
            </a:endParaRPr>
          </a:p>
          <a:p>
            <a:pPr marL="261938" indent="-261938">
              <a:spcBef>
                <a:spcPct val="20000"/>
              </a:spcBef>
              <a:buClr>
                <a:srgbClr val="BA2A12"/>
              </a:buClr>
              <a:buFont typeface="Wingdings" pitchFamily="2" charset="2"/>
              <a:buChar char="§"/>
              <a:defRPr/>
            </a:pPr>
            <a:r>
              <a:rPr lang="da-DK" cap="small" dirty="0">
                <a:cs typeface="+mn-cs"/>
              </a:rPr>
              <a:t>Meld</a:t>
            </a:r>
            <a:r>
              <a:rPr lang="da-DK" dirty="0">
                <a:cs typeface="+mn-cs"/>
              </a:rPr>
              <a:t>(Q</a:t>
            </a:r>
            <a:r>
              <a:rPr lang="da-DK" baseline="-25000" dirty="0">
                <a:cs typeface="+mn-cs"/>
              </a:rPr>
              <a:t>1</a:t>
            </a:r>
            <a:r>
              <a:rPr lang="da-DK" dirty="0">
                <a:cs typeface="+mn-cs"/>
              </a:rPr>
              <a:t>,Q</a:t>
            </a:r>
            <a:r>
              <a:rPr lang="da-DK" baseline="-25000" dirty="0">
                <a:cs typeface="+mn-cs"/>
              </a:rPr>
              <a:t>2</a:t>
            </a:r>
            <a:r>
              <a:rPr lang="da-DK" dirty="0">
                <a:cs typeface="+mn-cs"/>
              </a:rPr>
              <a:t>)</a:t>
            </a:r>
          </a:p>
          <a:p>
            <a:pPr marL="261938" indent="-261938">
              <a:spcBef>
                <a:spcPct val="20000"/>
              </a:spcBef>
              <a:buClr>
                <a:srgbClr val="BA2A12"/>
              </a:buClr>
              <a:buFont typeface="Wingdings" pitchFamily="2" charset="2"/>
              <a:buChar char="§"/>
              <a:defRPr/>
            </a:pPr>
            <a:r>
              <a:rPr lang="da-DK" cap="small" dirty="0" err="1">
                <a:cs typeface="+mn-cs"/>
              </a:rPr>
              <a:t>DecreaseKey</a:t>
            </a:r>
            <a:r>
              <a:rPr lang="da-DK" dirty="0">
                <a:cs typeface="+mn-cs"/>
              </a:rPr>
              <a:t>(</a:t>
            </a:r>
            <a:r>
              <a:rPr lang="da-DK" dirty="0" err="1">
                <a:solidFill>
                  <a:schemeClr val="bg1">
                    <a:lumMod val="50000"/>
                  </a:schemeClr>
                </a:solidFill>
                <a:cs typeface="+mn-cs"/>
              </a:rPr>
              <a:t>value</a:t>
            </a:r>
            <a:r>
              <a:rPr lang="da-DK" dirty="0">
                <a:cs typeface="+mn-cs"/>
              </a:rPr>
              <a:t>, </a:t>
            </a:r>
            <a:r>
              <a:rPr lang="el-GR" dirty="0">
                <a:solidFill>
                  <a:srgbClr val="C00000"/>
                </a:solidFill>
                <a:cs typeface="+mn-cs"/>
              </a:rPr>
              <a:t>Δ</a:t>
            </a:r>
            <a:r>
              <a:rPr lang="da-DK" dirty="0">
                <a:cs typeface="+mn-cs"/>
              </a:rPr>
              <a:t>)</a:t>
            </a:r>
          </a:p>
          <a:p>
            <a:pPr marL="261938" indent="-261938">
              <a:spcBef>
                <a:spcPct val="20000"/>
              </a:spcBef>
              <a:buClr>
                <a:srgbClr val="BA2A12"/>
              </a:buClr>
              <a:buFont typeface="Wingdings" pitchFamily="2" charset="2"/>
              <a:buChar char="§"/>
              <a:defRPr/>
            </a:pPr>
            <a:endParaRPr lang="en-US" dirty="0"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040563" y="1444625"/>
            <a:ext cx="13335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  <a:defRPr/>
            </a:pPr>
            <a:r>
              <a:rPr lang="da-DK" b="1" dirty="0">
                <a:solidFill>
                  <a:schemeClr val="bg1">
                    <a:lumMod val="50000"/>
                  </a:schemeClr>
                </a:solidFill>
                <a:cs typeface="+mn-cs"/>
              </a:rPr>
              <a:t>(K,</a:t>
            </a:r>
            <a:r>
              <a:rPr lang="da-DK" b="1" dirty="0">
                <a:solidFill>
                  <a:srgbClr val="C00000"/>
                </a:solidFill>
                <a:cs typeface="+mn-cs"/>
              </a:rPr>
              <a:t>54</a:t>
            </a:r>
            <a:r>
              <a:rPr lang="da-DK" b="1" dirty="0">
                <a:solidFill>
                  <a:schemeClr val="bg1">
                    <a:lumMod val="50000"/>
                  </a:schemeClr>
                </a:solidFill>
                <a:cs typeface="+mn-cs"/>
              </a:rPr>
              <a:t>)</a:t>
            </a:r>
            <a:endParaRPr lang="en-US" b="1" dirty="0">
              <a:solidFill>
                <a:schemeClr val="bg1">
                  <a:lumMod val="50000"/>
                </a:schemeClr>
              </a:solidFill>
              <a:cs typeface="+mn-cs"/>
            </a:endParaRPr>
          </a:p>
        </p:txBody>
      </p:sp>
      <p:grpSp>
        <p:nvGrpSpPr>
          <p:cNvPr id="21" name="Group 57"/>
          <p:cNvGrpSpPr>
            <a:grpSpLocks/>
          </p:cNvGrpSpPr>
          <p:nvPr/>
        </p:nvGrpSpPr>
        <p:grpSpPr bwMode="auto">
          <a:xfrm>
            <a:off x="7256463" y="2457450"/>
            <a:ext cx="2376487" cy="758825"/>
            <a:chOff x="7293260" y="2488830"/>
            <a:chExt cx="2376264" cy="760150"/>
          </a:xfrm>
        </p:grpSpPr>
        <p:sp>
          <p:nvSpPr>
            <p:cNvPr id="60" name="TextBox 59"/>
            <p:cNvSpPr txBox="1"/>
            <p:nvPr/>
          </p:nvSpPr>
          <p:spPr>
            <a:xfrm>
              <a:off x="7364690" y="2848231"/>
              <a:ext cx="1333375" cy="40074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  <a:defRPr/>
              </a:pPr>
              <a:r>
                <a:rPr lang="da-DK" b="1" dirty="0">
                  <a:solidFill>
                    <a:schemeClr val="bg1">
                      <a:lumMod val="50000"/>
                    </a:schemeClr>
                  </a:solidFill>
                  <a:cs typeface="+mn-cs"/>
                </a:rPr>
                <a:t>(D,</a:t>
              </a:r>
              <a:r>
                <a:rPr lang="da-DK" b="1" dirty="0">
                  <a:solidFill>
                    <a:srgbClr val="C00000"/>
                  </a:solidFill>
                  <a:cs typeface="+mn-cs"/>
                </a:rPr>
                <a:t>24</a:t>
              </a:r>
              <a:r>
                <a:rPr lang="da-DK" b="1" dirty="0">
                  <a:solidFill>
                    <a:schemeClr val="bg1">
                      <a:lumMod val="50000"/>
                    </a:schemeClr>
                  </a:solidFill>
                  <a:cs typeface="+mn-cs"/>
                </a:rPr>
                <a:t>)</a:t>
              </a:r>
              <a:endParaRPr lang="en-US" b="1" dirty="0">
                <a:solidFill>
                  <a:schemeClr val="bg1">
                    <a:lumMod val="50000"/>
                  </a:schemeClr>
                </a:solidFill>
                <a:cs typeface="+mn-cs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8337737" y="2488830"/>
              <a:ext cx="1331787" cy="40074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  <a:defRPr/>
              </a:pPr>
              <a:r>
                <a:rPr lang="da-DK" b="1" dirty="0">
                  <a:solidFill>
                    <a:schemeClr val="bg1">
                      <a:lumMod val="50000"/>
                    </a:schemeClr>
                  </a:solidFill>
                  <a:cs typeface="+mn-cs"/>
                </a:rPr>
                <a:t>(Z,</a:t>
              </a:r>
              <a:r>
                <a:rPr lang="da-DK" b="1" dirty="0">
                  <a:solidFill>
                    <a:srgbClr val="C00000"/>
                  </a:solidFill>
                  <a:cs typeface="+mn-cs"/>
                </a:rPr>
                <a:t>29</a:t>
              </a:r>
              <a:r>
                <a:rPr lang="da-DK" b="1" dirty="0">
                  <a:solidFill>
                    <a:schemeClr val="bg1">
                      <a:lumMod val="50000"/>
                    </a:schemeClr>
                  </a:solidFill>
                  <a:cs typeface="+mn-cs"/>
                </a:rPr>
                <a:t>)</a:t>
              </a:r>
              <a:endParaRPr lang="en-US" b="1" dirty="0">
                <a:solidFill>
                  <a:schemeClr val="bg1">
                    <a:lumMod val="50000"/>
                  </a:schemeClr>
                </a:solidFill>
                <a:cs typeface="+mn-cs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7293260" y="2488830"/>
              <a:ext cx="1331787" cy="40074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  <a:defRPr/>
              </a:pPr>
              <a:r>
                <a:rPr lang="da-DK" b="1" dirty="0">
                  <a:solidFill>
                    <a:schemeClr val="bg1">
                      <a:lumMod val="50000"/>
                    </a:schemeClr>
                  </a:solidFill>
                  <a:cs typeface="+mn-cs"/>
                </a:rPr>
                <a:t>(W,</a:t>
              </a:r>
              <a:r>
                <a:rPr lang="da-DK" b="1" dirty="0">
                  <a:solidFill>
                    <a:srgbClr val="C00000"/>
                  </a:solidFill>
                  <a:cs typeface="+mn-cs"/>
                </a:rPr>
                <a:t>6</a:t>
              </a:r>
              <a:r>
                <a:rPr lang="da-DK" b="1" dirty="0">
                  <a:solidFill>
                    <a:schemeClr val="bg1">
                      <a:lumMod val="50000"/>
                    </a:schemeClr>
                  </a:solidFill>
                  <a:cs typeface="+mn-cs"/>
                </a:rPr>
                <a:t>)</a:t>
              </a:r>
              <a:endParaRPr lang="en-US" b="1" dirty="0">
                <a:solidFill>
                  <a:schemeClr val="bg1">
                    <a:lumMod val="50000"/>
                  </a:schemeClr>
                </a:solidFill>
                <a:cs typeface="+mn-cs"/>
              </a:endParaRPr>
            </a:p>
          </p:txBody>
        </p:sp>
      </p:grpSp>
      <p:sp>
        <p:nvSpPr>
          <p:cNvPr id="66" name="TextBox 65"/>
          <p:cNvSpPr txBox="1">
            <a:spLocks noChangeArrowheads="1"/>
          </p:cNvSpPr>
          <p:nvPr/>
        </p:nvSpPr>
        <p:spPr bwMode="auto">
          <a:xfrm>
            <a:off x="4989513" y="368300"/>
            <a:ext cx="6111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</a:pPr>
            <a:r>
              <a:rPr lang="da-DK"/>
              <a:t>Q</a:t>
            </a:r>
            <a:r>
              <a:rPr lang="da-DK" baseline="-25000"/>
              <a:t>1</a:t>
            </a:r>
            <a:endParaRPr lang="en-US"/>
          </a:p>
        </p:txBody>
      </p:sp>
      <p:sp>
        <p:nvSpPr>
          <p:cNvPr id="67" name="TextBox 66"/>
          <p:cNvSpPr txBox="1">
            <a:spLocks noChangeArrowheads="1"/>
          </p:cNvSpPr>
          <p:nvPr/>
        </p:nvSpPr>
        <p:spPr bwMode="auto">
          <a:xfrm>
            <a:off x="6537325" y="2236788"/>
            <a:ext cx="6111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</a:pPr>
            <a:r>
              <a:rPr lang="da-DK"/>
              <a:t>Q</a:t>
            </a:r>
            <a:r>
              <a:rPr lang="da-DK" baseline="-25000"/>
              <a:t>2</a:t>
            </a:r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>
            <a:off x="6357938" y="1109663"/>
            <a:ext cx="503237" cy="339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  <a:defRPr/>
            </a:pPr>
            <a:r>
              <a:rPr lang="da-DK" sz="1600" b="1" dirty="0">
                <a:solidFill>
                  <a:srgbClr val="C00000"/>
                </a:solidFill>
                <a:cs typeface="+mn-cs"/>
              </a:rPr>
              <a:t>12</a:t>
            </a:r>
            <a:endParaRPr lang="en-US" sz="1600" b="1" dirty="0">
              <a:solidFill>
                <a:schemeClr val="bg1">
                  <a:lumMod val="50000"/>
                </a:schemeClr>
              </a:solidFill>
              <a:cs typeface="+mn-cs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628506" y="1932598"/>
            <a:ext cx="1116013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  <a:defRPr/>
            </a:pPr>
            <a:r>
              <a:rPr lang="da-DK" sz="1600" b="1" dirty="0">
                <a:solidFill>
                  <a:schemeClr val="bg1">
                    <a:lumMod val="50000"/>
                  </a:schemeClr>
                </a:solidFill>
                <a:cs typeface="+mn-cs"/>
              </a:rPr>
              <a:t>A</a:t>
            </a:r>
            <a:r>
              <a:rPr lang="da-DK" sz="1600" b="1" dirty="0">
                <a:solidFill>
                  <a:srgbClr val="C00000"/>
                </a:solidFill>
                <a:cs typeface="+mn-cs"/>
              </a:rPr>
              <a:t>     15</a:t>
            </a:r>
            <a:endParaRPr lang="en-US" sz="1600" b="1" dirty="0">
              <a:solidFill>
                <a:schemeClr val="bg1">
                  <a:lumMod val="50000"/>
                </a:schemeClr>
              </a:solidFill>
              <a:cs typeface="+mn-cs"/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3836876" y="2492896"/>
            <a:ext cx="2605852" cy="1739833"/>
            <a:chOff x="726968" y="2918051"/>
            <a:chExt cx="2605852" cy="1739833"/>
          </a:xfrm>
        </p:grpSpPr>
        <p:grpSp>
          <p:nvGrpSpPr>
            <p:cNvPr id="50" name="Group 67"/>
            <p:cNvGrpSpPr/>
            <p:nvPr/>
          </p:nvGrpSpPr>
          <p:grpSpPr>
            <a:xfrm>
              <a:off x="726968" y="2918051"/>
              <a:ext cx="2605852" cy="1739833"/>
              <a:chOff x="726968" y="2918051"/>
              <a:chExt cx="2605852" cy="1739833"/>
            </a:xfrm>
          </p:grpSpPr>
          <p:grpSp>
            <p:nvGrpSpPr>
              <p:cNvPr id="55" name="Group 61"/>
              <p:cNvGrpSpPr/>
              <p:nvPr/>
            </p:nvGrpSpPr>
            <p:grpSpPr>
              <a:xfrm>
                <a:off x="726968" y="2918051"/>
                <a:ext cx="2605852" cy="1739833"/>
                <a:chOff x="726968" y="2918051"/>
                <a:chExt cx="2605852" cy="1739833"/>
              </a:xfrm>
            </p:grpSpPr>
            <p:sp>
              <p:nvSpPr>
                <p:cNvPr id="58" name="Oval 5"/>
                <p:cNvSpPr>
                  <a:spLocks noChangeArrowheads="1"/>
                </p:cNvSpPr>
                <p:nvPr/>
              </p:nvSpPr>
              <p:spPr bwMode="auto">
                <a:xfrm>
                  <a:off x="1460500" y="4400550"/>
                  <a:ext cx="144463" cy="144463"/>
                </a:xfrm>
                <a:prstGeom prst="ellipse">
                  <a:avLst/>
                </a:prstGeom>
                <a:solidFill>
                  <a:schemeClr val="tx1"/>
                </a:solidFill>
                <a:ln w="9525" algn="ctr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742950" indent="-285750">
                    <a:spcBef>
                      <a:spcPct val="20000"/>
                    </a:spcBef>
                    <a:buClr>
                      <a:srgbClr val="BA2A12"/>
                    </a:buClr>
                    <a:buFont typeface="Wingdings" pitchFamily="2" charset="2"/>
                    <a:buNone/>
                  </a:pPr>
                  <a:endParaRPr lang="en-US"/>
                </a:p>
              </p:txBody>
            </p:sp>
            <p:sp>
              <p:nvSpPr>
                <p:cNvPr id="59" name="Oval 8"/>
                <p:cNvSpPr>
                  <a:spLocks noChangeArrowheads="1"/>
                </p:cNvSpPr>
                <p:nvPr/>
              </p:nvSpPr>
              <p:spPr bwMode="auto">
                <a:xfrm>
                  <a:off x="1028700" y="3213100"/>
                  <a:ext cx="144463" cy="144463"/>
                </a:xfrm>
                <a:prstGeom prst="ellipse">
                  <a:avLst/>
                </a:prstGeom>
                <a:solidFill>
                  <a:schemeClr val="tx1"/>
                </a:solidFill>
                <a:ln w="9525" algn="ctr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742950" indent="-285750">
                    <a:spcBef>
                      <a:spcPct val="20000"/>
                    </a:spcBef>
                    <a:buClr>
                      <a:srgbClr val="BA2A12"/>
                    </a:buClr>
                    <a:buFont typeface="Wingdings" pitchFamily="2" charset="2"/>
                    <a:buNone/>
                  </a:pPr>
                  <a:endParaRPr lang="en-US"/>
                </a:p>
              </p:txBody>
            </p:sp>
            <p:sp>
              <p:nvSpPr>
                <p:cNvPr id="63" name="Oval 10"/>
                <p:cNvSpPr>
                  <a:spLocks noChangeArrowheads="1"/>
                </p:cNvSpPr>
                <p:nvPr/>
              </p:nvSpPr>
              <p:spPr bwMode="auto">
                <a:xfrm>
                  <a:off x="2397125" y="4365625"/>
                  <a:ext cx="142875" cy="142875"/>
                </a:xfrm>
                <a:prstGeom prst="ellipse">
                  <a:avLst/>
                </a:prstGeom>
                <a:solidFill>
                  <a:schemeClr val="tx1"/>
                </a:solidFill>
                <a:ln w="9525" algn="ctr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742950" indent="-285750">
                    <a:spcBef>
                      <a:spcPct val="20000"/>
                    </a:spcBef>
                    <a:buClr>
                      <a:srgbClr val="BA2A12"/>
                    </a:buClr>
                    <a:buFont typeface="Wingdings" pitchFamily="2" charset="2"/>
                    <a:buNone/>
                  </a:pPr>
                  <a:endParaRPr lang="en-US"/>
                </a:p>
              </p:txBody>
            </p:sp>
            <p:sp>
              <p:nvSpPr>
                <p:cNvPr id="64" name="Oval 11"/>
                <p:cNvSpPr>
                  <a:spLocks noChangeArrowheads="1"/>
                </p:cNvSpPr>
                <p:nvPr/>
              </p:nvSpPr>
              <p:spPr bwMode="auto">
                <a:xfrm>
                  <a:off x="2720975" y="3105150"/>
                  <a:ext cx="144463" cy="144463"/>
                </a:xfrm>
                <a:prstGeom prst="ellipse">
                  <a:avLst/>
                </a:prstGeom>
                <a:solidFill>
                  <a:schemeClr val="tx1"/>
                </a:solidFill>
                <a:ln w="9525" algn="ctr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742950" indent="-285750">
                    <a:spcBef>
                      <a:spcPct val="20000"/>
                    </a:spcBef>
                    <a:buClr>
                      <a:srgbClr val="BA2A12"/>
                    </a:buClr>
                    <a:buFont typeface="Wingdings" pitchFamily="2" charset="2"/>
                    <a:buNone/>
                  </a:pPr>
                  <a:endParaRPr lang="en-US"/>
                </a:p>
              </p:txBody>
            </p:sp>
            <p:sp>
              <p:nvSpPr>
                <p:cNvPr id="70" name="Oval 12"/>
                <p:cNvSpPr>
                  <a:spLocks noChangeArrowheads="1"/>
                </p:cNvSpPr>
                <p:nvPr/>
              </p:nvSpPr>
              <p:spPr bwMode="auto">
                <a:xfrm>
                  <a:off x="3044825" y="4076700"/>
                  <a:ext cx="144463" cy="144463"/>
                </a:xfrm>
                <a:prstGeom prst="ellipse">
                  <a:avLst/>
                </a:prstGeom>
                <a:solidFill>
                  <a:schemeClr val="tx1"/>
                </a:solidFill>
                <a:ln w="9525" algn="ctr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742950" indent="-285750">
                    <a:spcBef>
                      <a:spcPct val="20000"/>
                    </a:spcBef>
                    <a:buClr>
                      <a:srgbClr val="BA2A12"/>
                    </a:buClr>
                    <a:buFont typeface="Wingdings" pitchFamily="2" charset="2"/>
                    <a:buNone/>
                  </a:pPr>
                  <a:endParaRPr lang="en-US"/>
                </a:p>
              </p:txBody>
            </p:sp>
            <p:cxnSp>
              <p:nvCxnSpPr>
                <p:cNvPr id="72" name="Straight Connector 14"/>
                <p:cNvCxnSpPr>
                  <a:cxnSpLocks noChangeShapeType="1"/>
                </p:cNvCxnSpPr>
                <p:nvPr/>
              </p:nvCxnSpPr>
              <p:spPr bwMode="auto">
                <a:xfrm flipV="1">
                  <a:off x="1098550" y="3575050"/>
                  <a:ext cx="577850" cy="463550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73" name="Straight Connector 17"/>
                <p:cNvCxnSpPr>
                  <a:cxnSpLocks noChangeShapeType="1"/>
                </p:cNvCxnSpPr>
                <p:nvPr/>
              </p:nvCxnSpPr>
              <p:spPr bwMode="auto">
                <a:xfrm flipV="1">
                  <a:off x="1098550" y="3282950"/>
                  <a:ext cx="6350" cy="762000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74" name="Straight Connector 20"/>
                <p:cNvCxnSpPr>
                  <a:cxnSpLocks noChangeShapeType="1"/>
                </p:cNvCxnSpPr>
                <p:nvPr/>
              </p:nvCxnSpPr>
              <p:spPr bwMode="auto">
                <a:xfrm flipH="1" flipV="1">
                  <a:off x="1104900" y="3282950"/>
                  <a:ext cx="577850" cy="292100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75" name="Straight Connector 23"/>
                <p:cNvCxnSpPr>
                  <a:cxnSpLocks noChangeShapeType="1"/>
                </p:cNvCxnSpPr>
                <p:nvPr/>
              </p:nvCxnSpPr>
              <p:spPr bwMode="auto">
                <a:xfrm flipV="1">
                  <a:off x="1530350" y="4083050"/>
                  <a:ext cx="514350" cy="393700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76" name="Straight Connector 26"/>
                <p:cNvCxnSpPr>
                  <a:cxnSpLocks noChangeShapeType="1"/>
                </p:cNvCxnSpPr>
                <p:nvPr/>
              </p:nvCxnSpPr>
              <p:spPr bwMode="auto">
                <a:xfrm flipH="1" flipV="1">
                  <a:off x="1111250" y="4044950"/>
                  <a:ext cx="425450" cy="425450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77" name="Straight Connector 30"/>
                <p:cNvCxnSpPr>
                  <a:cxnSpLocks noChangeShapeType="1"/>
                </p:cNvCxnSpPr>
                <p:nvPr/>
              </p:nvCxnSpPr>
              <p:spPr bwMode="auto">
                <a:xfrm flipH="1" flipV="1">
                  <a:off x="1676400" y="3568700"/>
                  <a:ext cx="361950" cy="508000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78" name="Straight Connector 33"/>
                <p:cNvCxnSpPr>
                  <a:cxnSpLocks noChangeShapeType="1"/>
                </p:cNvCxnSpPr>
                <p:nvPr/>
              </p:nvCxnSpPr>
              <p:spPr bwMode="auto">
                <a:xfrm flipH="1" flipV="1">
                  <a:off x="1104900" y="4038600"/>
                  <a:ext cx="933450" cy="38100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79" name="Straight Connector 36"/>
                <p:cNvCxnSpPr>
                  <a:cxnSpLocks noChangeShapeType="1"/>
                </p:cNvCxnSpPr>
                <p:nvPr/>
              </p:nvCxnSpPr>
              <p:spPr bwMode="auto">
                <a:xfrm flipH="1">
                  <a:off x="2038350" y="3568700"/>
                  <a:ext cx="431800" cy="508000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80" name="Straight Connector 39"/>
                <p:cNvCxnSpPr>
                  <a:cxnSpLocks noChangeShapeType="1"/>
                </p:cNvCxnSpPr>
                <p:nvPr/>
              </p:nvCxnSpPr>
              <p:spPr bwMode="auto">
                <a:xfrm flipH="1" flipV="1">
                  <a:off x="1676400" y="3562350"/>
                  <a:ext cx="800100" cy="12700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81" name="Straight Connector 44"/>
                <p:cNvCxnSpPr>
                  <a:cxnSpLocks noChangeShapeType="1"/>
                </p:cNvCxnSpPr>
                <p:nvPr/>
              </p:nvCxnSpPr>
              <p:spPr bwMode="auto">
                <a:xfrm flipH="1">
                  <a:off x="1676400" y="3060700"/>
                  <a:ext cx="285750" cy="501650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82" name="Straight Connector 47"/>
                <p:cNvCxnSpPr>
                  <a:cxnSpLocks noChangeShapeType="1"/>
                </p:cNvCxnSpPr>
                <p:nvPr/>
              </p:nvCxnSpPr>
              <p:spPr bwMode="auto">
                <a:xfrm>
                  <a:off x="1968500" y="3067050"/>
                  <a:ext cx="501650" cy="508000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83" name="Straight Connector 50"/>
                <p:cNvCxnSpPr>
                  <a:cxnSpLocks noChangeShapeType="1"/>
                </p:cNvCxnSpPr>
                <p:nvPr/>
              </p:nvCxnSpPr>
              <p:spPr bwMode="auto">
                <a:xfrm flipH="1">
                  <a:off x="1104900" y="3067050"/>
                  <a:ext cx="863600" cy="209550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84" name="Straight Connector 53"/>
                <p:cNvCxnSpPr>
                  <a:cxnSpLocks noChangeShapeType="1"/>
                </p:cNvCxnSpPr>
                <p:nvPr/>
              </p:nvCxnSpPr>
              <p:spPr bwMode="auto">
                <a:xfrm flipV="1">
                  <a:off x="1536700" y="4432300"/>
                  <a:ext cx="927100" cy="38100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85" name="Straight Connector 56"/>
                <p:cNvCxnSpPr>
                  <a:cxnSpLocks noChangeShapeType="1"/>
                </p:cNvCxnSpPr>
                <p:nvPr/>
              </p:nvCxnSpPr>
              <p:spPr bwMode="auto">
                <a:xfrm>
                  <a:off x="2038350" y="4076700"/>
                  <a:ext cx="431800" cy="355600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86" name="Straight Connector 61"/>
                <p:cNvCxnSpPr>
                  <a:cxnSpLocks noChangeShapeType="1"/>
                </p:cNvCxnSpPr>
                <p:nvPr/>
              </p:nvCxnSpPr>
              <p:spPr bwMode="auto">
                <a:xfrm>
                  <a:off x="1968500" y="3073400"/>
                  <a:ext cx="825500" cy="101600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87" name="Straight Connector 64"/>
                <p:cNvCxnSpPr>
                  <a:cxnSpLocks noChangeShapeType="1"/>
                </p:cNvCxnSpPr>
                <p:nvPr/>
              </p:nvCxnSpPr>
              <p:spPr bwMode="auto">
                <a:xfrm flipV="1">
                  <a:off x="2470150" y="3175000"/>
                  <a:ext cx="317500" cy="400050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88" name="Straight Connector 67"/>
                <p:cNvCxnSpPr>
                  <a:cxnSpLocks noChangeShapeType="1"/>
                </p:cNvCxnSpPr>
                <p:nvPr/>
              </p:nvCxnSpPr>
              <p:spPr bwMode="auto">
                <a:xfrm>
                  <a:off x="2038350" y="4083050"/>
                  <a:ext cx="1079500" cy="63500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89" name="Straight Connector 70"/>
                <p:cNvCxnSpPr>
                  <a:cxnSpLocks noChangeShapeType="1"/>
                </p:cNvCxnSpPr>
                <p:nvPr/>
              </p:nvCxnSpPr>
              <p:spPr bwMode="auto">
                <a:xfrm flipV="1">
                  <a:off x="2470150" y="4146550"/>
                  <a:ext cx="647700" cy="292100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90" name="Straight Connector 73"/>
                <p:cNvCxnSpPr>
                  <a:cxnSpLocks noChangeShapeType="1"/>
                </p:cNvCxnSpPr>
                <p:nvPr/>
              </p:nvCxnSpPr>
              <p:spPr bwMode="auto">
                <a:xfrm>
                  <a:off x="2470150" y="3568700"/>
                  <a:ext cx="647700" cy="577850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91" name="Straight Connector 76"/>
                <p:cNvCxnSpPr>
                  <a:cxnSpLocks noChangeShapeType="1"/>
                </p:cNvCxnSpPr>
                <p:nvPr/>
              </p:nvCxnSpPr>
              <p:spPr bwMode="auto">
                <a:xfrm>
                  <a:off x="2794000" y="3175000"/>
                  <a:ext cx="329446" cy="966960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grpSp>
              <p:nvGrpSpPr>
                <p:cNvPr id="92" name="Group 52"/>
                <p:cNvGrpSpPr/>
                <p:nvPr/>
              </p:nvGrpSpPr>
              <p:grpSpPr>
                <a:xfrm>
                  <a:off x="726968" y="2918051"/>
                  <a:ext cx="2605852" cy="1739833"/>
                  <a:chOff x="726968" y="2918051"/>
                  <a:chExt cx="2605852" cy="1739833"/>
                </a:xfrm>
              </p:grpSpPr>
              <p:sp>
                <p:nvSpPr>
                  <p:cNvPr id="93" name="TextBox 7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146809" y="3708891"/>
                    <a:ext cx="432271" cy="24622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pPr algn="r">
                      <a:spcBef>
                        <a:spcPct val="20000"/>
                      </a:spcBef>
                      <a:buClr>
                        <a:srgbClr val="BA2A12"/>
                      </a:buClr>
                      <a:buFont typeface="Wingdings" pitchFamily="2" charset="2"/>
                      <a:buNone/>
                    </a:pPr>
                    <a:r>
                      <a:rPr lang="da-DK" sz="1000" b="1" dirty="0" smtClean="0">
                        <a:solidFill>
                          <a:srgbClr val="C00000"/>
                        </a:solidFill>
                      </a:rPr>
                      <a:t>15</a:t>
                    </a:r>
                    <a:endParaRPr lang="en-US" sz="1000" b="1" dirty="0">
                      <a:solidFill>
                        <a:srgbClr val="C00000"/>
                      </a:solidFill>
                    </a:endParaRPr>
                  </a:p>
                </p:txBody>
              </p:sp>
              <p:sp>
                <p:nvSpPr>
                  <p:cNvPr id="94" name="TextBox 8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371932" y="3904927"/>
                    <a:ext cx="252412" cy="24622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20000"/>
                      </a:spcBef>
                      <a:buClr>
                        <a:srgbClr val="BA2A12"/>
                      </a:buClr>
                      <a:buFont typeface="Wingdings" pitchFamily="2" charset="2"/>
                      <a:buNone/>
                    </a:pPr>
                    <a:r>
                      <a:rPr lang="da-DK" sz="1000" b="1" dirty="0" smtClean="0">
                        <a:solidFill>
                          <a:srgbClr val="C00000"/>
                        </a:solidFill>
                      </a:rPr>
                      <a:t>1</a:t>
                    </a:r>
                    <a:endParaRPr lang="en-US" sz="1000" b="1" dirty="0">
                      <a:solidFill>
                        <a:srgbClr val="C00000"/>
                      </a:solidFill>
                    </a:endParaRPr>
                  </a:p>
                </p:txBody>
              </p:sp>
              <p:sp>
                <p:nvSpPr>
                  <p:cNvPr id="95" name="TextBox 8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684363" y="4257092"/>
                    <a:ext cx="252413" cy="24622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20000"/>
                      </a:spcBef>
                      <a:buClr>
                        <a:srgbClr val="BA2A12"/>
                      </a:buClr>
                      <a:buFont typeface="Wingdings" pitchFamily="2" charset="2"/>
                      <a:buNone/>
                    </a:pPr>
                    <a:r>
                      <a:rPr lang="da-DK" sz="1000" b="1" dirty="0" smtClean="0">
                        <a:solidFill>
                          <a:srgbClr val="C00000"/>
                        </a:solidFill>
                      </a:rPr>
                      <a:t>8</a:t>
                    </a:r>
                    <a:endParaRPr lang="en-US" sz="1000" b="1" dirty="0">
                      <a:solidFill>
                        <a:srgbClr val="C00000"/>
                      </a:solidFill>
                    </a:endParaRPr>
                  </a:p>
                </p:txBody>
              </p:sp>
              <p:sp>
                <p:nvSpPr>
                  <p:cNvPr id="96" name="TextBox 8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820653" y="4411663"/>
                    <a:ext cx="432047" cy="24622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pPr>
                      <a:spcBef>
                        <a:spcPct val="20000"/>
                      </a:spcBef>
                      <a:buClr>
                        <a:srgbClr val="BA2A12"/>
                      </a:buClr>
                      <a:buFont typeface="Wingdings" pitchFamily="2" charset="2"/>
                      <a:buNone/>
                    </a:pPr>
                    <a:r>
                      <a:rPr lang="da-DK" sz="1000" b="1" dirty="0" smtClean="0">
                        <a:solidFill>
                          <a:srgbClr val="C00000"/>
                        </a:solidFill>
                      </a:rPr>
                      <a:t>12</a:t>
                    </a:r>
                    <a:endParaRPr lang="en-US" sz="1000" b="1" dirty="0">
                      <a:solidFill>
                        <a:srgbClr val="C00000"/>
                      </a:solidFill>
                    </a:endParaRPr>
                  </a:p>
                </p:txBody>
              </p:sp>
              <p:sp>
                <p:nvSpPr>
                  <p:cNvPr id="97" name="TextBox 8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42186" y="4209868"/>
                    <a:ext cx="250825" cy="24622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20000"/>
                      </a:spcBef>
                      <a:buClr>
                        <a:srgbClr val="BA2A12"/>
                      </a:buClr>
                      <a:buFont typeface="Wingdings" pitchFamily="2" charset="2"/>
                      <a:buNone/>
                    </a:pPr>
                    <a:r>
                      <a:rPr lang="da-DK" sz="1000" b="1" dirty="0" smtClean="0">
                        <a:solidFill>
                          <a:srgbClr val="C00000"/>
                        </a:solidFill>
                      </a:rPr>
                      <a:t>9</a:t>
                    </a:r>
                    <a:endParaRPr lang="en-US" sz="1000" b="1" dirty="0">
                      <a:solidFill>
                        <a:srgbClr val="C00000"/>
                      </a:solidFill>
                    </a:endParaRPr>
                  </a:p>
                </p:txBody>
              </p:sp>
              <p:sp>
                <p:nvSpPr>
                  <p:cNvPr id="98" name="TextBox 8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67834" y="3592190"/>
                    <a:ext cx="432048" cy="24622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pPr algn="r">
                      <a:spcBef>
                        <a:spcPct val="20000"/>
                      </a:spcBef>
                      <a:buClr>
                        <a:srgbClr val="BA2A12"/>
                      </a:buClr>
                      <a:buFont typeface="Wingdings" pitchFamily="2" charset="2"/>
                      <a:buNone/>
                    </a:pPr>
                    <a:r>
                      <a:rPr lang="da-DK" sz="1000" b="1" dirty="0" smtClean="0">
                        <a:solidFill>
                          <a:srgbClr val="C00000"/>
                        </a:solidFill>
                      </a:rPr>
                      <a:t>16</a:t>
                    </a:r>
                    <a:endParaRPr lang="en-US" sz="1000" b="1" dirty="0">
                      <a:solidFill>
                        <a:srgbClr val="C00000"/>
                      </a:solidFill>
                    </a:endParaRPr>
                  </a:p>
                </p:txBody>
              </p:sp>
              <p:sp>
                <p:nvSpPr>
                  <p:cNvPr id="99" name="TextBox 8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26968" y="3511550"/>
                    <a:ext cx="431615" cy="24622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pPr algn="r">
                      <a:spcBef>
                        <a:spcPct val="20000"/>
                      </a:spcBef>
                      <a:buClr>
                        <a:srgbClr val="BA2A12"/>
                      </a:buClr>
                      <a:buFont typeface="Wingdings" pitchFamily="2" charset="2"/>
                      <a:buNone/>
                    </a:pPr>
                    <a:r>
                      <a:rPr lang="da-DK" sz="1000" b="1" dirty="0" smtClean="0">
                        <a:solidFill>
                          <a:srgbClr val="C00000"/>
                        </a:solidFill>
                      </a:rPr>
                      <a:t>25</a:t>
                    </a:r>
                    <a:endParaRPr lang="en-US" sz="1000" b="1" dirty="0">
                      <a:solidFill>
                        <a:srgbClr val="C00000"/>
                      </a:solidFill>
                    </a:endParaRPr>
                  </a:p>
                </p:txBody>
              </p:sp>
              <p:sp>
                <p:nvSpPr>
                  <p:cNvPr id="100" name="TextBox 8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95549" y="2954768"/>
                    <a:ext cx="468387" cy="24622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pPr algn="r">
                      <a:spcBef>
                        <a:spcPct val="20000"/>
                      </a:spcBef>
                      <a:buClr>
                        <a:srgbClr val="BA2A12"/>
                      </a:buClr>
                      <a:buFont typeface="Wingdings" pitchFamily="2" charset="2"/>
                      <a:buNone/>
                    </a:pPr>
                    <a:r>
                      <a:rPr lang="da-DK" sz="1000" b="1" dirty="0" smtClean="0">
                        <a:solidFill>
                          <a:srgbClr val="C00000"/>
                        </a:solidFill>
                      </a:rPr>
                      <a:t>11</a:t>
                    </a:r>
                    <a:endParaRPr lang="en-US" sz="1000" b="1" dirty="0">
                      <a:solidFill>
                        <a:srgbClr val="C00000"/>
                      </a:solidFill>
                    </a:endParaRPr>
                  </a:p>
                </p:txBody>
              </p:sp>
              <p:sp>
                <p:nvSpPr>
                  <p:cNvPr id="101" name="TextBox 8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317812" y="2918051"/>
                    <a:ext cx="468598" cy="24622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pPr>
                      <a:spcBef>
                        <a:spcPct val="20000"/>
                      </a:spcBef>
                      <a:buClr>
                        <a:srgbClr val="BA2A12"/>
                      </a:buClr>
                      <a:buFont typeface="Wingdings" pitchFamily="2" charset="2"/>
                      <a:buNone/>
                    </a:pPr>
                    <a:r>
                      <a:rPr lang="da-DK" sz="1000" b="1" dirty="0">
                        <a:solidFill>
                          <a:srgbClr val="C00000"/>
                        </a:solidFill>
                      </a:rPr>
                      <a:t>3</a:t>
                    </a:r>
                    <a:endParaRPr lang="en-US" sz="1000" b="1" dirty="0">
                      <a:solidFill>
                        <a:srgbClr val="C00000"/>
                      </a:solidFill>
                    </a:endParaRPr>
                  </a:p>
                </p:txBody>
              </p:sp>
              <p:sp>
                <p:nvSpPr>
                  <p:cNvPr id="102" name="TextBox 8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00362" y="3476037"/>
                    <a:ext cx="432458" cy="24622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pPr>
                      <a:spcBef>
                        <a:spcPct val="20000"/>
                      </a:spcBef>
                      <a:buClr>
                        <a:srgbClr val="BA2A12"/>
                      </a:buClr>
                      <a:buFont typeface="Wingdings" pitchFamily="2" charset="2"/>
                      <a:buNone/>
                    </a:pPr>
                    <a:r>
                      <a:rPr lang="da-DK" sz="1000" b="1" dirty="0" smtClean="0">
                        <a:solidFill>
                          <a:srgbClr val="C00000"/>
                        </a:solidFill>
                      </a:rPr>
                      <a:t>13</a:t>
                    </a:r>
                    <a:endParaRPr lang="en-US" sz="1000" b="1" dirty="0">
                      <a:solidFill>
                        <a:srgbClr val="C00000"/>
                      </a:solidFill>
                    </a:endParaRPr>
                  </a:p>
                </p:txBody>
              </p:sp>
              <p:sp>
                <p:nvSpPr>
                  <p:cNvPr id="103" name="TextBox 8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536734" y="3334749"/>
                    <a:ext cx="468784" cy="24622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pPr>
                      <a:spcBef>
                        <a:spcPct val="20000"/>
                      </a:spcBef>
                      <a:buClr>
                        <a:srgbClr val="BA2A12"/>
                      </a:buClr>
                      <a:buFont typeface="Wingdings" pitchFamily="2" charset="2"/>
                      <a:buNone/>
                    </a:pPr>
                    <a:r>
                      <a:rPr lang="da-DK" sz="1000" b="1" dirty="0" smtClean="0">
                        <a:solidFill>
                          <a:srgbClr val="C00000"/>
                        </a:solidFill>
                      </a:rPr>
                      <a:t>22</a:t>
                    </a:r>
                    <a:endParaRPr lang="en-US" sz="1000" b="1" dirty="0">
                      <a:solidFill>
                        <a:srgbClr val="C00000"/>
                      </a:solidFill>
                    </a:endParaRPr>
                  </a:p>
                </p:txBody>
              </p:sp>
              <p:sp>
                <p:nvSpPr>
                  <p:cNvPr id="104" name="TextBox 9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637524" y="3601066"/>
                    <a:ext cx="501712" cy="24622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pPr>
                      <a:spcBef>
                        <a:spcPct val="20000"/>
                      </a:spcBef>
                      <a:buClr>
                        <a:srgbClr val="BA2A12"/>
                      </a:buClr>
                      <a:buFont typeface="Wingdings" pitchFamily="2" charset="2"/>
                      <a:buNone/>
                    </a:pPr>
                    <a:r>
                      <a:rPr lang="da-DK" sz="1000" b="1" dirty="0" smtClean="0">
                        <a:solidFill>
                          <a:srgbClr val="C00000"/>
                        </a:solidFill>
                      </a:rPr>
                      <a:t>11</a:t>
                    </a:r>
                    <a:endParaRPr lang="en-US" sz="1000" b="1" dirty="0">
                      <a:solidFill>
                        <a:srgbClr val="C00000"/>
                      </a:solidFill>
                    </a:endParaRPr>
                  </a:p>
                </p:txBody>
              </p:sp>
              <p:sp>
                <p:nvSpPr>
                  <p:cNvPr id="105" name="TextBox 9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820863" y="3656013"/>
                    <a:ext cx="252412" cy="24622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20000"/>
                      </a:spcBef>
                      <a:buClr>
                        <a:srgbClr val="BA2A12"/>
                      </a:buClr>
                      <a:buFont typeface="Wingdings" pitchFamily="2" charset="2"/>
                      <a:buNone/>
                    </a:pPr>
                    <a:r>
                      <a:rPr lang="da-DK" sz="1000" b="1" dirty="0" smtClean="0">
                        <a:solidFill>
                          <a:srgbClr val="C00000"/>
                        </a:solidFill>
                      </a:rPr>
                      <a:t>5</a:t>
                    </a:r>
                    <a:endParaRPr lang="en-US" sz="1000" b="1" dirty="0">
                      <a:solidFill>
                        <a:srgbClr val="C00000"/>
                      </a:solidFill>
                    </a:endParaRPr>
                  </a:p>
                </p:txBody>
              </p:sp>
              <p:sp>
                <p:nvSpPr>
                  <p:cNvPr id="106" name="TextBox 9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388604" y="4099512"/>
                    <a:ext cx="467754" cy="24622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pPr algn="r">
                      <a:spcBef>
                        <a:spcPct val="20000"/>
                      </a:spcBef>
                      <a:buClr>
                        <a:srgbClr val="BA2A12"/>
                      </a:buClr>
                      <a:buFont typeface="Wingdings" pitchFamily="2" charset="2"/>
                      <a:buNone/>
                    </a:pPr>
                    <a:r>
                      <a:rPr lang="da-DK" sz="1000" b="1" dirty="0" smtClean="0">
                        <a:solidFill>
                          <a:srgbClr val="C00000"/>
                        </a:solidFill>
                      </a:rPr>
                      <a:t>14</a:t>
                    </a:r>
                    <a:endParaRPr lang="en-US" sz="1000" b="1" dirty="0">
                      <a:solidFill>
                        <a:srgbClr val="C00000"/>
                      </a:solidFill>
                    </a:endParaRPr>
                  </a:p>
                </p:txBody>
              </p:sp>
              <p:sp>
                <p:nvSpPr>
                  <p:cNvPr id="107" name="TextBox 9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366052" y="3841874"/>
                    <a:ext cx="432160" cy="24622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pPr algn="ctr">
                      <a:spcBef>
                        <a:spcPct val="20000"/>
                      </a:spcBef>
                      <a:buClr>
                        <a:srgbClr val="BA2A12"/>
                      </a:buClr>
                      <a:buFont typeface="Wingdings" pitchFamily="2" charset="2"/>
                      <a:buNone/>
                    </a:pPr>
                    <a:r>
                      <a:rPr lang="da-DK" sz="1000" b="1" dirty="0" smtClean="0">
                        <a:solidFill>
                          <a:srgbClr val="C00000"/>
                        </a:solidFill>
                      </a:rPr>
                      <a:t>10</a:t>
                    </a:r>
                    <a:endParaRPr lang="en-US" sz="1000" b="1" dirty="0">
                      <a:solidFill>
                        <a:srgbClr val="C00000"/>
                      </a:solidFill>
                    </a:endParaRPr>
                  </a:p>
                </p:txBody>
              </p:sp>
              <p:sp>
                <p:nvSpPr>
                  <p:cNvPr id="108" name="TextBox 9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892300" y="3321050"/>
                    <a:ext cx="252413" cy="24622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20000"/>
                      </a:spcBef>
                      <a:buClr>
                        <a:srgbClr val="BA2A12"/>
                      </a:buClr>
                      <a:buFont typeface="Wingdings" pitchFamily="2" charset="2"/>
                      <a:buNone/>
                    </a:pPr>
                    <a:r>
                      <a:rPr lang="da-DK" sz="1000" b="1" dirty="0" smtClean="0">
                        <a:solidFill>
                          <a:srgbClr val="C00000"/>
                        </a:solidFill>
                      </a:rPr>
                      <a:t>6</a:t>
                    </a:r>
                    <a:endParaRPr lang="en-US" sz="1000" b="1" dirty="0">
                      <a:solidFill>
                        <a:srgbClr val="C00000"/>
                      </a:solidFill>
                    </a:endParaRPr>
                  </a:p>
                </p:txBody>
              </p:sp>
              <p:sp>
                <p:nvSpPr>
                  <p:cNvPr id="109" name="TextBox 9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92750" y="3374393"/>
                    <a:ext cx="252413" cy="24622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20000"/>
                      </a:spcBef>
                      <a:buClr>
                        <a:srgbClr val="BA2A12"/>
                      </a:buClr>
                      <a:buFont typeface="Wingdings" pitchFamily="2" charset="2"/>
                      <a:buNone/>
                    </a:pPr>
                    <a:r>
                      <a:rPr lang="da-DK" sz="1000" b="1" dirty="0" smtClean="0">
                        <a:solidFill>
                          <a:srgbClr val="C00000"/>
                        </a:solidFill>
                      </a:rPr>
                      <a:t>2</a:t>
                    </a:r>
                    <a:endParaRPr lang="en-US" sz="1000" b="1" dirty="0">
                      <a:solidFill>
                        <a:srgbClr val="C00000"/>
                      </a:solidFill>
                    </a:endParaRPr>
                  </a:p>
                </p:txBody>
              </p:sp>
              <p:sp>
                <p:nvSpPr>
                  <p:cNvPr id="110" name="TextBox 9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46837" y="3204638"/>
                    <a:ext cx="432259" cy="24622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pPr algn="r">
                      <a:spcBef>
                        <a:spcPct val="20000"/>
                      </a:spcBef>
                      <a:buClr>
                        <a:srgbClr val="BA2A12"/>
                      </a:buClr>
                      <a:buFont typeface="Wingdings" pitchFamily="2" charset="2"/>
                      <a:buNone/>
                    </a:pPr>
                    <a:r>
                      <a:rPr lang="da-DK" sz="1000" b="1" dirty="0" smtClean="0">
                        <a:solidFill>
                          <a:srgbClr val="C00000"/>
                        </a:solidFill>
                      </a:rPr>
                      <a:t>17</a:t>
                    </a:r>
                    <a:endParaRPr lang="en-US" sz="1000" b="1" dirty="0">
                      <a:solidFill>
                        <a:srgbClr val="C00000"/>
                      </a:solidFill>
                    </a:endParaRPr>
                  </a:p>
                </p:txBody>
              </p:sp>
              <p:sp>
                <p:nvSpPr>
                  <p:cNvPr id="111" name="TextBox 9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16150" y="3187700"/>
                    <a:ext cx="252413" cy="24622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20000"/>
                      </a:spcBef>
                      <a:buClr>
                        <a:srgbClr val="BA2A12"/>
                      </a:buClr>
                      <a:buFont typeface="Wingdings" pitchFamily="2" charset="2"/>
                      <a:buNone/>
                    </a:pPr>
                    <a:r>
                      <a:rPr lang="da-DK" sz="1000" b="1" dirty="0" smtClean="0">
                        <a:solidFill>
                          <a:srgbClr val="C00000"/>
                        </a:solidFill>
                      </a:rPr>
                      <a:t>4</a:t>
                    </a:r>
                    <a:endParaRPr lang="en-US" sz="1000" b="1" dirty="0">
                      <a:solidFill>
                        <a:srgbClr val="C00000"/>
                      </a:solidFill>
                    </a:endParaRPr>
                  </a:p>
                </p:txBody>
              </p:sp>
              <p:sp>
                <p:nvSpPr>
                  <p:cNvPr id="112" name="TextBox 9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19002" y="4115863"/>
                    <a:ext cx="432085" cy="24622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pPr>
                      <a:spcBef>
                        <a:spcPct val="20000"/>
                      </a:spcBef>
                      <a:buClr>
                        <a:srgbClr val="BA2A12"/>
                      </a:buClr>
                      <a:buFont typeface="Wingdings" pitchFamily="2" charset="2"/>
                      <a:buNone/>
                    </a:pPr>
                    <a:r>
                      <a:rPr lang="da-DK" sz="1000" b="1" dirty="0" smtClean="0">
                        <a:solidFill>
                          <a:srgbClr val="C00000"/>
                        </a:solidFill>
                      </a:rPr>
                      <a:t>19</a:t>
                    </a:r>
                    <a:endParaRPr lang="en-US" sz="1000" b="1" dirty="0">
                      <a:solidFill>
                        <a:srgbClr val="C00000"/>
                      </a:solidFill>
                    </a:endParaRPr>
                  </a:p>
                </p:txBody>
              </p:sp>
            </p:grpSp>
          </p:grpSp>
          <p:sp>
            <p:nvSpPr>
              <p:cNvPr id="56" name="Oval 4"/>
              <p:cNvSpPr>
                <a:spLocks noChangeArrowheads="1"/>
              </p:cNvSpPr>
              <p:nvPr/>
            </p:nvSpPr>
            <p:spPr bwMode="auto">
              <a:xfrm>
                <a:off x="1856684" y="2944309"/>
                <a:ext cx="252000" cy="252000"/>
              </a:xfrm>
              <a:prstGeom prst="ellipse">
                <a:avLst/>
              </a:prstGeom>
              <a:solidFill>
                <a:schemeClr val="bg1"/>
              </a:solidFill>
              <a:ln w="381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742950" indent="-285750">
                  <a:spcBef>
                    <a:spcPct val="20000"/>
                  </a:spcBef>
                  <a:buClr>
                    <a:srgbClr val="BA2A12"/>
                  </a:buClr>
                  <a:buFont typeface="Wingdings" pitchFamily="2" charset="2"/>
                  <a:buNone/>
                </a:pPr>
                <a:endParaRPr lang="en-US"/>
              </a:p>
            </p:txBody>
          </p:sp>
          <p:sp>
            <p:nvSpPr>
              <p:cNvPr id="57" name="Oval 4"/>
              <p:cNvSpPr>
                <a:spLocks noChangeArrowheads="1"/>
              </p:cNvSpPr>
              <p:nvPr/>
            </p:nvSpPr>
            <p:spPr bwMode="auto">
              <a:xfrm>
                <a:off x="987798" y="3892318"/>
                <a:ext cx="252000" cy="252000"/>
              </a:xfrm>
              <a:prstGeom prst="ellipse">
                <a:avLst/>
              </a:prstGeom>
              <a:solidFill>
                <a:schemeClr val="bg1"/>
              </a:solidFill>
              <a:ln w="381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742950" indent="-285750">
                  <a:spcBef>
                    <a:spcPct val="20000"/>
                  </a:spcBef>
                  <a:buClr>
                    <a:srgbClr val="BA2A12"/>
                  </a:buClr>
                  <a:buFont typeface="Wingdings" pitchFamily="2" charset="2"/>
                  <a:buNone/>
                </a:pPr>
                <a:endParaRPr lang="en-US"/>
              </a:p>
            </p:txBody>
          </p:sp>
        </p:grpSp>
        <p:sp>
          <p:nvSpPr>
            <p:cNvPr id="51" name="Oval 3"/>
            <p:cNvSpPr>
              <a:spLocks noChangeArrowheads="1"/>
            </p:cNvSpPr>
            <p:nvPr/>
          </p:nvSpPr>
          <p:spPr bwMode="auto">
            <a:xfrm>
              <a:off x="1605695" y="3501008"/>
              <a:ext cx="142875" cy="144462"/>
            </a:xfrm>
            <a:prstGeom prst="ellipse">
              <a:avLst/>
            </a:prstGeom>
            <a:solidFill>
              <a:schemeClr val="tx1"/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52" name="Oval 6"/>
            <p:cNvSpPr>
              <a:spLocks noChangeArrowheads="1"/>
            </p:cNvSpPr>
            <p:nvPr/>
          </p:nvSpPr>
          <p:spPr bwMode="auto">
            <a:xfrm>
              <a:off x="1966057" y="4005833"/>
              <a:ext cx="142875" cy="144462"/>
            </a:xfrm>
            <a:prstGeom prst="ellipse">
              <a:avLst/>
            </a:prstGeom>
            <a:solidFill>
              <a:schemeClr val="tx1"/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53" name="Oval 7"/>
            <p:cNvSpPr>
              <a:spLocks noChangeArrowheads="1"/>
            </p:cNvSpPr>
            <p:nvPr/>
          </p:nvSpPr>
          <p:spPr bwMode="auto">
            <a:xfrm>
              <a:off x="2397857" y="3501008"/>
              <a:ext cx="142875" cy="144462"/>
            </a:xfrm>
            <a:prstGeom prst="ellipse">
              <a:avLst/>
            </a:prstGeom>
            <a:solidFill>
              <a:schemeClr val="tx1"/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</a:pPr>
              <a:endParaRPr lang="en-US"/>
            </a:p>
          </p:txBody>
        </p:sp>
      </p:grpSp>
      <p:sp>
        <p:nvSpPr>
          <p:cNvPr id="113" name="Title 1"/>
          <p:cNvSpPr txBox="1">
            <a:spLocks/>
          </p:cNvSpPr>
          <p:nvPr/>
        </p:nvSpPr>
        <p:spPr bwMode="auto">
          <a:xfrm>
            <a:off x="128910" y="2584314"/>
            <a:ext cx="3240360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BA2A1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Applications</a:t>
            </a:r>
            <a:r>
              <a:rPr kumimoji="0" lang="da-DK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BA2A1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rgbClr val="BA2A1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114" name="Group 113"/>
          <p:cNvGrpSpPr/>
          <p:nvPr/>
        </p:nvGrpSpPr>
        <p:grpSpPr>
          <a:xfrm>
            <a:off x="4207032" y="2643805"/>
            <a:ext cx="1442541" cy="1081335"/>
            <a:chOff x="1097124" y="3068960"/>
            <a:chExt cx="1442541" cy="1081335"/>
          </a:xfrm>
        </p:grpSpPr>
        <p:grpSp>
          <p:nvGrpSpPr>
            <p:cNvPr id="115" name="Group 60"/>
            <p:cNvGrpSpPr/>
            <p:nvPr/>
          </p:nvGrpSpPr>
          <p:grpSpPr>
            <a:xfrm>
              <a:off x="1097124" y="3068960"/>
              <a:ext cx="1371600" cy="1009650"/>
              <a:chOff x="1257300" y="3219450"/>
              <a:chExt cx="1371600" cy="1009650"/>
            </a:xfrm>
          </p:grpSpPr>
          <p:cxnSp>
            <p:nvCxnSpPr>
              <p:cNvPr id="119" name="Straight Connector 30"/>
              <p:cNvCxnSpPr>
                <a:cxnSpLocks noChangeShapeType="1"/>
              </p:cNvCxnSpPr>
              <p:nvPr/>
            </p:nvCxnSpPr>
            <p:spPr bwMode="auto">
              <a:xfrm flipH="1" flipV="1">
                <a:off x="1828800" y="3721100"/>
                <a:ext cx="361950" cy="508000"/>
              </a:xfrm>
              <a:prstGeom prst="line">
                <a:avLst/>
              </a:prstGeom>
              <a:noFill/>
              <a:ln w="57150" algn="ctr">
                <a:solidFill>
                  <a:srgbClr val="C00000"/>
                </a:solidFill>
                <a:round/>
                <a:headEnd/>
                <a:tailEnd/>
              </a:ln>
            </p:spPr>
          </p:cxnSp>
          <p:cxnSp>
            <p:nvCxnSpPr>
              <p:cNvPr id="120" name="Straight Connector 33"/>
              <p:cNvCxnSpPr>
                <a:cxnSpLocks noChangeShapeType="1"/>
              </p:cNvCxnSpPr>
              <p:nvPr/>
            </p:nvCxnSpPr>
            <p:spPr bwMode="auto">
              <a:xfrm flipH="1" flipV="1">
                <a:off x="1257300" y="4191000"/>
                <a:ext cx="933450" cy="38100"/>
              </a:xfrm>
              <a:prstGeom prst="line">
                <a:avLst/>
              </a:prstGeom>
              <a:noFill/>
              <a:ln w="57150" algn="ctr">
                <a:solidFill>
                  <a:srgbClr val="C00000"/>
                </a:solidFill>
                <a:round/>
                <a:headEnd/>
                <a:tailEnd/>
              </a:ln>
            </p:spPr>
          </p:cxnSp>
          <p:cxnSp>
            <p:nvCxnSpPr>
              <p:cNvPr id="121" name="Straight Connector 39"/>
              <p:cNvCxnSpPr>
                <a:cxnSpLocks noChangeShapeType="1"/>
              </p:cNvCxnSpPr>
              <p:nvPr/>
            </p:nvCxnSpPr>
            <p:spPr bwMode="auto">
              <a:xfrm flipH="1" flipV="1">
                <a:off x="1828800" y="3714750"/>
                <a:ext cx="800100" cy="12700"/>
              </a:xfrm>
              <a:prstGeom prst="line">
                <a:avLst/>
              </a:prstGeom>
              <a:noFill/>
              <a:ln w="57150" algn="ctr">
                <a:solidFill>
                  <a:srgbClr val="C00000"/>
                </a:solidFill>
                <a:round/>
                <a:headEnd/>
                <a:tailEnd/>
              </a:ln>
            </p:spPr>
          </p:cxnSp>
          <p:cxnSp>
            <p:nvCxnSpPr>
              <p:cNvPr id="122" name="Straight Connector 47"/>
              <p:cNvCxnSpPr>
                <a:cxnSpLocks noChangeShapeType="1"/>
              </p:cNvCxnSpPr>
              <p:nvPr/>
            </p:nvCxnSpPr>
            <p:spPr bwMode="auto">
              <a:xfrm>
                <a:off x="2120900" y="3219450"/>
                <a:ext cx="501650" cy="508000"/>
              </a:xfrm>
              <a:prstGeom prst="line">
                <a:avLst/>
              </a:prstGeom>
              <a:noFill/>
              <a:ln w="57150" algn="ctr">
                <a:solidFill>
                  <a:srgbClr val="C00000"/>
                </a:solidFill>
                <a:round/>
                <a:headEnd/>
                <a:tailEnd/>
              </a:ln>
            </p:spPr>
          </p:cxnSp>
        </p:grpSp>
        <p:sp>
          <p:nvSpPr>
            <p:cNvPr id="116" name="Oval 3"/>
            <p:cNvSpPr>
              <a:spLocks noChangeArrowheads="1"/>
            </p:cNvSpPr>
            <p:nvPr/>
          </p:nvSpPr>
          <p:spPr bwMode="auto">
            <a:xfrm>
              <a:off x="1604628" y="3501008"/>
              <a:ext cx="142875" cy="144462"/>
            </a:xfrm>
            <a:prstGeom prst="ellipse">
              <a:avLst/>
            </a:prstGeom>
            <a:solidFill>
              <a:schemeClr val="tx1"/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117" name="Oval 6"/>
            <p:cNvSpPr>
              <a:spLocks noChangeArrowheads="1"/>
            </p:cNvSpPr>
            <p:nvPr/>
          </p:nvSpPr>
          <p:spPr bwMode="auto">
            <a:xfrm>
              <a:off x="1964990" y="4005833"/>
              <a:ext cx="142875" cy="144462"/>
            </a:xfrm>
            <a:prstGeom prst="ellipse">
              <a:avLst/>
            </a:prstGeom>
            <a:solidFill>
              <a:schemeClr val="tx1"/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118" name="Oval 7"/>
            <p:cNvSpPr>
              <a:spLocks noChangeArrowheads="1"/>
            </p:cNvSpPr>
            <p:nvPr/>
          </p:nvSpPr>
          <p:spPr bwMode="auto">
            <a:xfrm>
              <a:off x="2396790" y="3501008"/>
              <a:ext cx="142875" cy="144462"/>
            </a:xfrm>
            <a:prstGeom prst="ellipse">
              <a:avLst/>
            </a:prstGeom>
            <a:solidFill>
              <a:schemeClr val="tx1"/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</a:pPr>
              <a:endParaRPr lang="en-US"/>
            </a:p>
          </p:txBody>
        </p:sp>
      </p:grpSp>
      <p:sp>
        <p:nvSpPr>
          <p:cNvPr id="123" name="Oval 4"/>
          <p:cNvSpPr>
            <a:spLocks noChangeArrowheads="1"/>
          </p:cNvSpPr>
          <p:nvPr/>
        </p:nvSpPr>
        <p:spPr bwMode="auto">
          <a:xfrm>
            <a:off x="4966592" y="2520749"/>
            <a:ext cx="252000" cy="252000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742950" indent="-285750"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</a:pPr>
            <a:endParaRPr lang="en-US"/>
          </a:p>
        </p:txBody>
      </p:sp>
      <p:sp>
        <p:nvSpPr>
          <p:cNvPr id="124" name="TextBox 86"/>
          <p:cNvSpPr txBox="1">
            <a:spLocks noChangeArrowheads="1"/>
          </p:cNvSpPr>
          <p:nvPr/>
        </p:nvSpPr>
        <p:spPr bwMode="auto">
          <a:xfrm>
            <a:off x="4972375" y="2499789"/>
            <a:ext cx="2524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</a:pPr>
            <a:r>
              <a:rPr lang="da-DK" sz="1200" b="1" dirty="0" smtClean="0">
                <a:solidFill>
                  <a:srgbClr val="C00000"/>
                </a:solidFill>
              </a:rPr>
              <a:t>t</a:t>
            </a:r>
            <a:endParaRPr lang="en-US" sz="1200" b="1" dirty="0">
              <a:solidFill>
                <a:srgbClr val="C00000"/>
              </a:solidFill>
            </a:endParaRPr>
          </a:p>
        </p:txBody>
      </p:sp>
      <p:sp>
        <p:nvSpPr>
          <p:cNvPr id="125" name="Oval 4"/>
          <p:cNvSpPr>
            <a:spLocks noChangeArrowheads="1"/>
          </p:cNvSpPr>
          <p:nvPr/>
        </p:nvSpPr>
        <p:spPr bwMode="auto">
          <a:xfrm>
            <a:off x="4097472" y="3466901"/>
            <a:ext cx="252000" cy="252000"/>
          </a:xfrm>
          <a:prstGeom prst="ellipse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742950" indent="-285750"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</a:pPr>
            <a:endParaRPr lang="en-US"/>
          </a:p>
        </p:txBody>
      </p:sp>
      <p:sp>
        <p:nvSpPr>
          <p:cNvPr id="126" name="TextBox 86"/>
          <p:cNvSpPr txBox="1">
            <a:spLocks noChangeArrowheads="1"/>
          </p:cNvSpPr>
          <p:nvPr/>
        </p:nvSpPr>
        <p:spPr bwMode="auto">
          <a:xfrm>
            <a:off x="4092035" y="3445941"/>
            <a:ext cx="2524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</a:pPr>
            <a:r>
              <a:rPr lang="da-DK" sz="1200" b="1" dirty="0" smtClean="0">
                <a:solidFill>
                  <a:srgbClr val="C00000"/>
                </a:solidFill>
              </a:rPr>
              <a:t>s</a:t>
            </a:r>
            <a:endParaRPr lang="en-US" sz="1200" b="1" dirty="0">
              <a:solidFill>
                <a:srgbClr val="C00000"/>
              </a:solidFill>
            </a:endParaRPr>
          </a:p>
        </p:txBody>
      </p:sp>
      <p:sp>
        <p:nvSpPr>
          <p:cNvPr id="205" name="Content Placeholder 2"/>
          <p:cNvSpPr>
            <a:spLocks noGrp="1"/>
          </p:cNvSpPr>
          <p:nvPr>
            <p:ph idx="1"/>
          </p:nvPr>
        </p:nvSpPr>
        <p:spPr>
          <a:xfrm>
            <a:off x="387350" y="3268390"/>
            <a:ext cx="3917640" cy="2644886"/>
          </a:xfrm>
        </p:spPr>
        <p:txBody>
          <a:bodyPr/>
          <a:lstStyle/>
          <a:p>
            <a:pPr marL="268288" indent="-268288"/>
            <a:r>
              <a:rPr lang="da-DK" b="1" dirty="0" err="1" smtClean="0"/>
              <a:t>S</a:t>
            </a:r>
            <a:r>
              <a:rPr lang="da-DK" dirty="0" err="1" smtClean="0"/>
              <a:t>hortest</a:t>
            </a:r>
            <a:r>
              <a:rPr lang="da-DK" dirty="0" smtClean="0"/>
              <a:t> </a:t>
            </a:r>
            <a:r>
              <a:rPr lang="da-DK" b="1" dirty="0" err="1" smtClean="0"/>
              <a:t>P</a:t>
            </a:r>
            <a:r>
              <a:rPr lang="da-DK" dirty="0" err="1" smtClean="0"/>
              <a:t>ath</a:t>
            </a:r>
            <a:r>
              <a:rPr lang="da-DK" dirty="0" smtClean="0"/>
              <a:t> </a:t>
            </a:r>
            <a:r>
              <a:rPr lang="da-DK" b="1" dirty="0" smtClean="0"/>
              <a:t>P</a:t>
            </a:r>
            <a:r>
              <a:rPr lang="da-DK" dirty="0" smtClean="0"/>
              <a:t>roblem</a:t>
            </a:r>
          </a:p>
          <a:p>
            <a:pPr marL="268288" indent="-268288"/>
            <a:r>
              <a:rPr lang="da-DK" dirty="0" err="1" smtClean="0"/>
              <a:t>Dijkstra</a:t>
            </a:r>
            <a:r>
              <a:rPr lang="da-DK" dirty="0" smtClean="0"/>
              <a:t> (1956)</a:t>
            </a:r>
          </a:p>
          <a:p>
            <a:pPr marL="268288" indent="-268288"/>
            <a:endParaRPr lang="da-DK" dirty="0" smtClean="0"/>
          </a:p>
          <a:p>
            <a:pPr marL="268288" indent="-268288"/>
            <a:r>
              <a:rPr lang="da-DK" b="1" dirty="0" smtClean="0"/>
              <a:t>M</a:t>
            </a:r>
            <a:r>
              <a:rPr lang="da-DK" dirty="0" smtClean="0"/>
              <a:t>inimum </a:t>
            </a:r>
            <a:r>
              <a:rPr lang="da-DK" b="1" dirty="0" err="1" smtClean="0"/>
              <a:t>S</a:t>
            </a:r>
            <a:r>
              <a:rPr lang="da-DK" dirty="0" err="1" smtClean="0"/>
              <a:t>panning</a:t>
            </a:r>
            <a:r>
              <a:rPr lang="da-DK" dirty="0" smtClean="0"/>
              <a:t> </a:t>
            </a:r>
            <a:r>
              <a:rPr lang="da-DK" b="1" dirty="0" err="1" smtClean="0"/>
              <a:t>T</a:t>
            </a:r>
            <a:r>
              <a:rPr lang="da-DK" dirty="0" err="1" smtClean="0"/>
              <a:t>ree</a:t>
            </a:r>
            <a:endParaRPr lang="da-DK" dirty="0" smtClean="0"/>
          </a:p>
          <a:p>
            <a:pPr marL="268288" indent="-268288"/>
            <a:r>
              <a:rPr lang="en-US" dirty="0" err="1" smtClean="0"/>
              <a:t>Borůvka</a:t>
            </a:r>
            <a:r>
              <a:rPr lang="en-US" dirty="0" smtClean="0"/>
              <a:t> (1926)</a:t>
            </a:r>
            <a:br>
              <a:rPr lang="en-US" dirty="0" smtClean="0"/>
            </a:br>
            <a:r>
              <a:rPr lang="en-US" dirty="0" err="1" smtClean="0"/>
              <a:t>Jarník</a:t>
            </a:r>
            <a:r>
              <a:rPr lang="en-US" dirty="0" smtClean="0"/>
              <a:t> (1930)</a:t>
            </a:r>
          </a:p>
          <a:p>
            <a:pPr marL="268288" lvl="0" indent="-268288">
              <a:spcBef>
                <a:spcPts val="1800"/>
              </a:spcBef>
              <a:buNone/>
            </a:pPr>
            <a:r>
              <a:rPr lang="da-DK" dirty="0" smtClean="0"/>
              <a:t>	     (n node, m </a:t>
            </a:r>
            <a:r>
              <a:rPr lang="da-DK" dirty="0" err="1" smtClean="0"/>
              <a:t>edges</a:t>
            </a:r>
            <a:r>
              <a:rPr lang="da-DK" dirty="0" smtClean="0"/>
              <a:t>)</a:t>
            </a:r>
            <a:endParaRPr lang="en-US" dirty="0" smtClean="0"/>
          </a:p>
          <a:p>
            <a:pPr marL="268288" indent="-268288"/>
            <a:endParaRPr lang="en-US" dirty="0"/>
          </a:p>
        </p:txBody>
      </p:sp>
      <p:grpSp>
        <p:nvGrpSpPr>
          <p:cNvPr id="207" name="Group 206"/>
          <p:cNvGrpSpPr/>
          <p:nvPr/>
        </p:nvGrpSpPr>
        <p:grpSpPr>
          <a:xfrm>
            <a:off x="3872880" y="4353463"/>
            <a:ext cx="2605852" cy="1739833"/>
            <a:chOff x="726968" y="2918051"/>
            <a:chExt cx="2605852" cy="1739833"/>
          </a:xfrm>
        </p:grpSpPr>
        <p:grpSp>
          <p:nvGrpSpPr>
            <p:cNvPr id="208" name="Group 67"/>
            <p:cNvGrpSpPr/>
            <p:nvPr/>
          </p:nvGrpSpPr>
          <p:grpSpPr>
            <a:xfrm>
              <a:off x="726968" y="2918051"/>
              <a:ext cx="2605852" cy="1739833"/>
              <a:chOff x="726968" y="2918051"/>
              <a:chExt cx="2605852" cy="1739833"/>
            </a:xfrm>
          </p:grpSpPr>
          <p:grpSp>
            <p:nvGrpSpPr>
              <p:cNvPr id="212" name="Group 61"/>
              <p:cNvGrpSpPr/>
              <p:nvPr/>
            </p:nvGrpSpPr>
            <p:grpSpPr>
              <a:xfrm>
                <a:off x="726968" y="2918051"/>
                <a:ext cx="2605852" cy="1739833"/>
                <a:chOff x="726968" y="2918051"/>
                <a:chExt cx="2605852" cy="1739833"/>
              </a:xfrm>
            </p:grpSpPr>
            <p:sp>
              <p:nvSpPr>
                <p:cNvPr id="215" name="Oval 5"/>
                <p:cNvSpPr>
                  <a:spLocks noChangeArrowheads="1"/>
                </p:cNvSpPr>
                <p:nvPr/>
              </p:nvSpPr>
              <p:spPr bwMode="auto">
                <a:xfrm>
                  <a:off x="1460500" y="4400550"/>
                  <a:ext cx="144463" cy="144463"/>
                </a:xfrm>
                <a:prstGeom prst="ellipse">
                  <a:avLst/>
                </a:prstGeom>
                <a:solidFill>
                  <a:schemeClr val="tx1"/>
                </a:solidFill>
                <a:ln w="9525" algn="ctr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742950" indent="-285750">
                    <a:spcBef>
                      <a:spcPct val="20000"/>
                    </a:spcBef>
                    <a:buClr>
                      <a:srgbClr val="BA2A12"/>
                    </a:buClr>
                    <a:buFont typeface="Wingdings" pitchFamily="2" charset="2"/>
                    <a:buNone/>
                  </a:pPr>
                  <a:endParaRPr lang="en-US"/>
                </a:p>
              </p:txBody>
            </p:sp>
            <p:sp>
              <p:nvSpPr>
                <p:cNvPr id="216" name="Oval 8"/>
                <p:cNvSpPr>
                  <a:spLocks noChangeArrowheads="1"/>
                </p:cNvSpPr>
                <p:nvPr/>
              </p:nvSpPr>
              <p:spPr bwMode="auto">
                <a:xfrm>
                  <a:off x="1028700" y="3213100"/>
                  <a:ext cx="144463" cy="144463"/>
                </a:xfrm>
                <a:prstGeom prst="ellipse">
                  <a:avLst/>
                </a:prstGeom>
                <a:solidFill>
                  <a:schemeClr val="tx1"/>
                </a:solidFill>
                <a:ln w="9525" algn="ctr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742950" indent="-285750">
                    <a:spcBef>
                      <a:spcPct val="20000"/>
                    </a:spcBef>
                    <a:buClr>
                      <a:srgbClr val="BA2A12"/>
                    </a:buClr>
                    <a:buFont typeface="Wingdings" pitchFamily="2" charset="2"/>
                    <a:buNone/>
                  </a:pPr>
                  <a:endParaRPr lang="en-US"/>
                </a:p>
              </p:txBody>
            </p:sp>
            <p:sp>
              <p:nvSpPr>
                <p:cNvPr id="217" name="Oval 10"/>
                <p:cNvSpPr>
                  <a:spLocks noChangeArrowheads="1"/>
                </p:cNvSpPr>
                <p:nvPr/>
              </p:nvSpPr>
              <p:spPr bwMode="auto">
                <a:xfrm>
                  <a:off x="2397125" y="4365625"/>
                  <a:ext cx="142875" cy="142875"/>
                </a:xfrm>
                <a:prstGeom prst="ellipse">
                  <a:avLst/>
                </a:prstGeom>
                <a:solidFill>
                  <a:schemeClr val="tx1"/>
                </a:solidFill>
                <a:ln w="9525" algn="ctr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742950" indent="-285750">
                    <a:spcBef>
                      <a:spcPct val="20000"/>
                    </a:spcBef>
                    <a:buClr>
                      <a:srgbClr val="BA2A12"/>
                    </a:buClr>
                    <a:buFont typeface="Wingdings" pitchFamily="2" charset="2"/>
                    <a:buNone/>
                  </a:pPr>
                  <a:endParaRPr lang="en-US"/>
                </a:p>
              </p:txBody>
            </p:sp>
            <p:sp>
              <p:nvSpPr>
                <p:cNvPr id="218" name="Oval 11"/>
                <p:cNvSpPr>
                  <a:spLocks noChangeArrowheads="1"/>
                </p:cNvSpPr>
                <p:nvPr/>
              </p:nvSpPr>
              <p:spPr bwMode="auto">
                <a:xfrm>
                  <a:off x="2720975" y="3105150"/>
                  <a:ext cx="144463" cy="144463"/>
                </a:xfrm>
                <a:prstGeom prst="ellipse">
                  <a:avLst/>
                </a:prstGeom>
                <a:solidFill>
                  <a:schemeClr val="tx1"/>
                </a:solidFill>
                <a:ln w="9525" algn="ctr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742950" indent="-285750">
                    <a:spcBef>
                      <a:spcPct val="20000"/>
                    </a:spcBef>
                    <a:buClr>
                      <a:srgbClr val="BA2A12"/>
                    </a:buClr>
                    <a:buFont typeface="Wingdings" pitchFamily="2" charset="2"/>
                    <a:buNone/>
                  </a:pPr>
                  <a:endParaRPr lang="en-US"/>
                </a:p>
              </p:txBody>
            </p:sp>
            <p:sp>
              <p:nvSpPr>
                <p:cNvPr id="219" name="Oval 12"/>
                <p:cNvSpPr>
                  <a:spLocks noChangeArrowheads="1"/>
                </p:cNvSpPr>
                <p:nvPr/>
              </p:nvSpPr>
              <p:spPr bwMode="auto">
                <a:xfrm>
                  <a:off x="3044825" y="4076700"/>
                  <a:ext cx="144463" cy="144463"/>
                </a:xfrm>
                <a:prstGeom prst="ellipse">
                  <a:avLst/>
                </a:prstGeom>
                <a:solidFill>
                  <a:schemeClr val="tx1"/>
                </a:solidFill>
                <a:ln w="9525" algn="ctr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742950" indent="-285750">
                    <a:spcBef>
                      <a:spcPct val="20000"/>
                    </a:spcBef>
                    <a:buClr>
                      <a:srgbClr val="BA2A12"/>
                    </a:buClr>
                    <a:buFont typeface="Wingdings" pitchFamily="2" charset="2"/>
                    <a:buNone/>
                  </a:pPr>
                  <a:endParaRPr lang="en-US"/>
                </a:p>
              </p:txBody>
            </p:sp>
            <p:cxnSp>
              <p:nvCxnSpPr>
                <p:cNvPr id="220" name="Straight Connector 14"/>
                <p:cNvCxnSpPr>
                  <a:cxnSpLocks noChangeShapeType="1"/>
                </p:cNvCxnSpPr>
                <p:nvPr/>
              </p:nvCxnSpPr>
              <p:spPr bwMode="auto">
                <a:xfrm flipV="1">
                  <a:off x="1098550" y="3575050"/>
                  <a:ext cx="577850" cy="463550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221" name="Straight Connector 17"/>
                <p:cNvCxnSpPr>
                  <a:cxnSpLocks noChangeShapeType="1"/>
                </p:cNvCxnSpPr>
                <p:nvPr/>
              </p:nvCxnSpPr>
              <p:spPr bwMode="auto">
                <a:xfrm flipV="1">
                  <a:off x="1098550" y="3282950"/>
                  <a:ext cx="6350" cy="762000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222" name="Straight Connector 20"/>
                <p:cNvCxnSpPr>
                  <a:cxnSpLocks noChangeShapeType="1"/>
                </p:cNvCxnSpPr>
                <p:nvPr/>
              </p:nvCxnSpPr>
              <p:spPr bwMode="auto">
                <a:xfrm flipH="1" flipV="1">
                  <a:off x="1104900" y="3282950"/>
                  <a:ext cx="577850" cy="292100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223" name="Straight Connector 23"/>
                <p:cNvCxnSpPr>
                  <a:cxnSpLocks noChangeShapeType="1"/>
                </p:cNvCxnSpPr>
                <p:nvPr/>
              </p:nvCxnSpPr>
              <p:spPr bwMode="auto">
                <a:xfrm flipV="1">
                  <a:off x="1530350" y="4083050"/>
                  <a:ext cx="514350" cy="393700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224" name="Straight Connector 26"/>
                <p:cNvCxnSpPr>
                  <a:cxnSpLocks noChangeShapeType="1"/>
                </p:cNvCxnSpPr>
                <p:nvPr/>
              </p:nvCxnSpPr>
              <p:spPr bwMode="auto">
                <a:xfrm flipH="1" flipV="1">
                  <a:off x="1111250" y="4044950"/>
                  <a:ext cx="425450" cy="425450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225" name="Straight Connector 30"/>
                <p:cNvCxnSpPr>
                  <a:cxnSpLocks noChangeShapeType="1"/>
                </p:cNvCxnSpPr>
                <p:nvPr/>
              </p:nvCxnSpPr>
              <p:spPr bwMode="auto">
                <a:xfrm flipH="1" flipV="1">
                  <a:off x="1676400" y="3568700"/>
                  <a:ext cx="361950" cy="508000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226" name="Straight Connector 33"/>
                <p:cNvCxnSpPr>
                  <a:cxnSpLocks noChangeShapeType="1"/>
                </p:cNvCxnSpPr>
                <p:nvPr/>
              </p:nvCxnSpPr>
              <p:spPr bwMode="auto">
                <a:xfrm flipH="1" flipV="1">
                  <a:off x="1104900" y="4038600"/>
                  <a:ext cx="933450" cy="38100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227" name="Straight Connector 36"/>
                <p:cNvCxnSpPr>
                  <a:cxnSpLocks noChangeShapeType="1"/>
                </p:cNvCxnSpPr>
                <p:nvPr/>
              </p:nvCxnSpPr>
              <p:spPr bwMode="auto">
                <a:xfrm flipH="1">
                  <a:off x="2038350" y="3568700"/>
                  <a:ext cx="431800" cy="508000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228" name="Straight Connector 39"/>
                <p:cNvCxnSpPr>
                  <a:cxnSpLocks noChangeShapeType="1"/>
                </p:cNvCxnSpPr>
                <p:nvPr/>
              </p:nvCxnSpPr>
              <p:spPr bwMode="auto">
                <a:xfrm flipH="1" flipV="1">
                  <a:off x="1676400" y="3562350"/>
                  <a:ext cx="800100" cy="12700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229" name="Straight Connector 44"/>
                <p:cNvCxnSpPr>
                  <a:cxnSpLocks noChangeShapeType="1"/>
                </p:cNvCxnSpPr>
                <p:nvPr/>
              </p:nvCxnSpPr>
              <p:spPr bwMode="auto">
                <a:xfrm flipH="1">
                  <a:off x="1676400" y="3060700"/>
                  <a:ext cx="285750" cy="501650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230" name="Straight Connector 47"/>
                <p:cNvCxnSpPr>
                  <a:cxnSpLocks noChangeShapeType="1"/>
                </p:cNvCxnSpPr>
                <p:nvPr/>
              </p:nvCxnSpPr>
              <p:spPr bwMode="auto">
                <a:xfrm>
                  <a:off x="1968500" y="3067050"/>
                  <a:ext cx="501650" cy="508000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231" name="Straight Connector 50"/>
                <p:cNvCxnSpPr>
                  <a:cxnSpLocks noChangeShapeType="1"/>
                </p:cNvCxnSpPr>
                <p:nvPr/>
              </p:nvCxnSpPr>
              <p:spPr bwMode="auto">
                <a:xfrm flipH="1">
                  <a:off x="1104900" y="3067050"/>
                  <a:ext cx="863600" cy="209550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232" name="Straight Connector 53"/>
                <p:cNvCxnSpPr>
                  <a:cxnSpLocks noChangeShapeType="1"/>
                </p:cNvCxnSpPr>
                <p:nvPr/>
              </p:nvCxnSpPr>
              <p:spPr bwMode="auto">
                <a:xfrm flipV="1">
                  <a:off x="1536700" y="4432300"/>
                  <a:ext cx="927100" cy="38100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233" name="Straight Connector 56"/>
                <p:cNvCxnSpPr>
                  <a:cxnSpLocks noChangeShapeType="1"/>
                </p:cNvCxnSpPr>
                <p:nvPr/>
              </p:nvCxnSpPr>
              <p:spPr bwMode="auto">
                <a:xfrm>
                  <a:off x="2038350" y="4076700"/>
                  <a:ext cx="431800" cy="355600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234" name="Straight Connector 61"/>
                <p:cNvCxnSpPr>
                  <a:cxnSpLocks noChangeShapeType="1"/>
                </p:cNvCxnSpPr>
                <p:nvPr/>
              </p:nvCxnSpPr>
              <p:spPr bwMode="auto">
                <a:xfrm>
                  <a:off x="1968500" y="3073400"/>
                  <a:ext cx="825500" cy="101600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235" name="Straight Connector 64"/>
                <p:cNvCxnSpPr>
                  <a:cxnSpLocks noChangeShapeType="1"/>
                </p:cNvCxnSpPr>
                <p:nvPr/>
              </p:nvCxnSpPr>
              <p:spPr bwMode="auto">
                <a:xfrm flipV="1">
                  <a:off x="2470150" y="3175000"/>
                  <a:ext cx="317500" cy="400050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236" name="Straight Connector 67"/>
                <p:cNvCxnSpPr>
                  <a:cxnSpLocks noChangeShapeType="1"/>
                </p:cNvCxnSpPr>
                <p:nvPr/>
              </p:nvCxnSpPr>
              <p:spPr bwMode="auto">
                <a:xfrm>
                  <a:off x="2038350" y="4083050"/>
                  <a:ext cx="1079500" cy="63500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237" name="Straight Connector 70"/>
                <p:cNvCxnSpPr>
                  <a:cxnSpLocks noChangeShapeType="1"/>
                </p:cNvCxnSpPr>
                <p:nvPr/>
              </p:nvCxnSpPr>
              <p:spPr bwMode="auto">
                <a:xfrm flipV="1">
                  <a:off x="2470150" y="4146550"/>
                  <a:ext cx="647700" cy="292100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238" name="Straight Connector 73"/>
                <p:cNvCxnSpPr>
                  <a:cxnSpLocks noChangeShapeType="1"/>
                </p:cNvCxnSpPr>
                <p:nvPr/>
              </p:nvCxnSpPr>
              <p:spPr bwMode="auto">
                <a:xfrm>
                  <a:off x="2470150" y="3568700"/>
                  <a:ext cx="647700" cy="577850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239" name="Straight Connector 76"/>
                <p:cNvCxnSpPr>
                  <a:cxnSpLocks noChangeShapeType="1"/>
                </p:cNvCxnSpPr>
                <p:nvPr/>
              </p:nvCxnSpPr>
              <p:spPr bwMode="auto">
                <a:xfrm>
                  <a:off x="2794000" y="3175000"/>
                  <a:ext cx="329446" cy="966960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grpSp>
              <p:nvGrpSpPr>
                <p:cNvPr id="240" name="Group 52"/>
                <p:cNvGrpSpPr/>
                <p:nvPr/>
              </p:nvGrpSpPr>
              <p:grpSpPr>
                <a:xfrm>
                  <a:off x="726968" y="2918051"/>
                  <a:ext cx="2605852" cy="1739833"/>
                  <a:chOff x="726968" y="2918051"/>
                  <a:chExt cx="2605852" cy="1739833"/>
                </a:xfrm>
              </p:grpSpPr>
              <p:sp>
                <p:nvSpPr>
                  <p:cNvPr id="241" name="TextBox 7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146809" y="3708891"/>
                    <a:ext cx="432271" cy="24622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pPr algn="r">
                      <a:spcBef>
                        <a:spcPct val="20000"/>
                      </a:spcBef>
                      <a:buClr>
                        <a:srgbClr val="BA2A12"/>
                      </a:buClr>
                      <a:buFont typeface="Wingdings" pitchFamily="2" charset="2"/>
                      <a:buNone/>
                    </a:pPr>
                    <a:r>
                      <a:rPr lang="da-DK" sz="1000" b="1" dirty="0" smtClean="0">
                        <a:solidFill>
                          <a:srgbClr val="C00000"/>
                        </a:solidFill>
                      </a:rPr>
                      <a:t>15</a:t>
                    </a:r>
                    <a:endParaRPr lang="en-US" sz="1000" b="1" dirty="0">
                      <a:solidFill>
                        <a:srgbClr val="C00000"/>
                      </a:solidFill>
                    </a:endParaRPr>
                  </a:p>
                </p:txBody>
              </p:sp>
              <p:sp>
                <p:nvSpPr>
                  <p:cNvPr id="242" name="TextBox 8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371932" y="3897307"/>
                    <a:ext cx="252412" cy="24622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20000"/>
                      </a:spcBef>
                      <a:buClr>
                        <a:srgbClr val="BA2A12"/>
                      </a:buClr>
                      <a:buFont typeface="Wingdings" pitchFamily="2" charset="2"/>
                      <a:buNone/>
                    </a:pPr>
                    <a:r>
                      <a:rPr lang="da-DK" sz="1000" b="1" dirty="0" smtClean="0">
                        <a:solidFill>
                          <a:srgbClr val="C00000"/>
                        </a:solidFill>
                      </a:rPr>
                      <a:t>1</a:t>
                    </a:r>
                    <a:endParaRPr lang="en-US" sz="1000" b="1" dirty="0">
                      <a:solidFill>
                        <a:srgbClr val="C00000"/>
                      </a:solidFill>
                    </a:endParaRPr>
                  </a:p>
                </p:txBody>
              </p:sp>
              <p:sp>
                <p:nvSpPr>
                  <p:cNvPr id="243" name="TextBox 8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684363" y="4257092"/>
                    <a:ext cx="252413" cy="24622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20000"/>
                      </a:spcBef>
                      <a:buClr>
                        <a:srgbClr val="BA2A12"/>
                      </a:buClr>
                      <a:buFont typeface="Wingdings" pitchFamily="2" charset="2"/>
                      <a:buNone/>
                    </a:pPr>
                    <a:r>
                      <a:rPr lang="da-DK" sz="1000" b="1" dirty="0" smtClean="0">
                        <a:solidFill>
                          <a:srgbClr val="C00000"/>
                        </a:solidFill>
                      </a:rPr>
                      <a:t>8</a:t>
                    </a:r>
                    <a:endParaRPr lang="en-US" sz="1000" b="1" dirty="0">
                      <a:solidFill>
                        <a:srgbClr val="C00000"/>
                      </a:solidFill>
                    </a:endParaRPr>
                  </a:p>
                </p:txBody>
              </p:sp>
              <p:sp>
                <p:nvSpPr>
                  <p:cNvPr id="244" name="TextBox 8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820653" y="4411663"/>
                    <a:ext cx="432047" cy="24622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pPr>
                      <a:spcBef>
                        <a:spcPct val="20000"/>
                      </a:spcBef>
                      <a:buClr>
                        <a:srgbClr val="BA2A12"/>
                      </a:buClr>
                      <a:buFont typeface="Wingdings" pitchFamily="2" charset="2"/>
                      <a:buNone/>
                    </a:pPr>
                    <a:r>
                      <a:rPr lang="da-DK" sz="1000" b="1" dirty="0" smtClean="0">
                        <a:solidFill>
                          <a:srgbClr val="C00000"/>
                        </a:solidFill>
                      </a:rPr>
                      <a:t>12</a:t>
                    </a:r>
                    <a:endParaRPr lang="en-US" sz="1000" b="1" dirty="0">
                      <a:solidFill>
                        <a:srgbClr val="C00000"/>
                      </a:solidFill>
                    </a:endParaRPr>
                  </a:p>
                </p:txBody>
              </p:sp>
              <p:sp>
                <p:nvSpPr>
                  <p:cNvPr id="245" name="TextBox 8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42186" y="4209868"/>
                    <a:ext cx="250825" cy="24622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20000"/>
                      </a:spcBef>
                      <a:buClr>
                        <a:srgbClr val="BA2A12"/>
                      </a:buClr>
                      <a:buFont typeface="Wingdings" pitchFamily="2" charset="2"/>
                      <a:buNone/>
                    </a:pPr>
                    <a:r>
                      <a:rPr lang="da-DK" sz="1000" b="1" dirty="0" smtClean="0">
                        <a:solidFill>
                          <a:srgbClr val="C00000"/>
                        </a:solidFill>
                      </a:rPr>
                      <a:t>9</a:t>
                    </a:r>
                    <a:endParaRPr lang="en-US" sz="1000" b="1" dirty="0">
                      <a:solidFill>
                        <a:srgbClr val="C00000"/>
                      </a:solidFill>
                    </a:endParaRPr>
                  </a:p>
                </p:txBody>
              </p:sp>
              <p:sp>
                <p:nvSpPr>
                  <p:cNvPr id="246" name="TextBox 8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67834" y="3592190"/>
                    <a:ext cx="432048" cy="24622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pPr algn="r">
                      <a:spcBef>
                        <a:spcPct val="20000"/>
                      </a:spcBef>
                      <a:buClr>
                        <a:srgbClr val="BA2A12"/>
                      </a:buClr>
                      <a:buFont typeface="Wingdings" pitchFamily="2" charset="2"/>
                      <a:buNone/>
                    </a:pPr>
                    <a:r>
                      <a:rPr lang="da-DK" sz="1000" b="1" dirty="0" smtClean="0">
                        <a:solidFill>
                          <a:srgbClr val="C00000"/>
                        </a:solidFill>
                      </a:rPr>
                      <a:t>16</a:t>
                    </a:r>
                    <a:endParaRPr lang="en-US" sz="1000" b="1" dirty="0">
                      <a:solidFill>
                        <a:srgbClr val="C00000"/>
                      </a:solidFill>
                    </a:endParaRPr>
                  </a:p>
                </p:txBody>
              </p:sp>
              <p:sp>
                <p:nvSpPr>
                  <p:cNvPr id="247" name="TextBox 8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26968" y="3511550"/>
                    <a:ext cx="431615" cy="24622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pPr algn="r">
                      <a:spcBef>
                        <a:spcPct val="20000"/>
                      </a:spcBef>
                      <a:buClr>
                        <a:srgbClr val="BA2A12"/>
                      </a:buClr>
                      <a:buFont typeface="Wingdings" pitchFamily="2" charset="2"/>
                      <a:buNone/>
                    </a:pPr>
                    <a:r>
                      <a:rPr lang="da-DK" sz="1000" b="1" dirty="0" smtClean="0">
                        <a:solidFill>
                          <a:srgbClr val="C00000"/>
                        </a:solidFill>
                      </a:rPr>
                      <a:t>25</a:t>
                    </a:r>
                    <a:endParaRPr lang="en-US" sz="1000" b="1" dirty="0">
                      <a:solidFill>
                        <a:srgbClr val="C00000"/>
                      </a:solidFill>
                    </a:endParaRPr>
                  </a:p>
                </p:txBody>
              </p:sp>
              <p:sp>
                <p:nvSpPr>
                  <p:cNvPr id="248" name="TextBox 8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95549" y="2954768"/>
                    <a:ext cx="468387" cy="24622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pPr algn="r">
                      <a:spcBef>
                        <a:spcPct val="20000"/>
                      </a:spcBef>
                      <a:buClr>
                        <a:srgbClr val="BA2A12"/>
                      </a:buClr>
                      <a:buFont typeface="Wingdings" pitchFamily="2" charset="2"/>
                      <a:buNone/>
                    </a:pPr>
                    <a:r>
                      <a:rPr lang="da-DK" sz="1000" b="1" dirty="0" smtClean="0">
                        <a:solidFill>
                          <a:srgbClr val="C00000"/>
                        </a:solidFill>
                      </a:rPr>
                      <a:t>11</a:t>
                    </a:r>
                    <a:endParaRPr lang="en-US" sz="1000" b="1" dirty="0">
                      <a:solidFill>
                        <a:srgbClr val="C00000"/>
                      </a:solidFill>
                    </a:endParaRPr>
                  </a:p>
                </p:txBody>
              </p:sp>
              <p:sp>
                <p:nvSpPr>
                  <p:cNvPr id="249" name="TextBox 8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317812" y="2918051"/>
                    <a:ext cx="468598" cy="24622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pPr>
                      <a:spcBef>
                        <a:spcPct val="20000"/>
                      </a:spcBef>
                      <a:buClr>
                        <a:srgbClr val="BA2A12"/>
                      </a:buClr>
                      <a:buFont typeface="Wingdings" pitchFamily="2" charset="2"/>
                      <a:buNone/>
                    </a:pPr>
                    <a:r>
                      <a:rPr lang="da-DK" sz="1000" b="1" dirty="0">
                        <a:solidFill>
                          <a:srgbClr val="C00000"/>
                        </a:solidFill>
                      </a:rPr>
                      <a:t>3</a:t>
                    </a:r>
                    <a:endParaRPr lang="en-US" sz="1000" b="1" dirty="0">
                      <a:solidFill>
                        <a:srgbClr val="C00000"/>
                      </a:solidFill>
                    </a:endParaRPr>
                  </a:p>
                </p:txBody>
              </p:sp>
              <p:sp>
                <p:nvSpPr>
                  <p:cNvPr id="250" name="TextBox 8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00362" y="3476037"/>
                    <a:ext cx="432458" cy="24622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pPr>
                      <a:spcBef>
                        <a:spcPct val="20000"/>
                      </a:spcBef>
                      <a:buClr>
                        <a:srgbClr val="BA2A12"/>
                      </a:buClr>
                      <a:buFont typeface="Wingdings" pitchFamily="2" charset="2"/>
                      <a:buNone/>
                    </a:pPr>
                    <a:r>
                      <a:rPr lang="da-DK" sz="1000" b="1" dirty="0" smtClean="0">
                        <a:solidFill>
                          <a:srgbClr val="C00000"/>
                        </a:solidFill>
                      </a:rPr>
                      <a:t>13</a:t>
                    </a:r>
                    <a:endParaRPr lang="en-US" sz="1000" b="1" dirty="0">
                      <a:solidFill>
                        <a:srgbClr val="C00000"/>
                      </a:solidFill>
                    </a:endParaRPr>
                  </a:p>
                </p:txBody>
              </p:sp>
              <p:sp>
                <p:nvSpPr>
                  <p:cNvPr id="251" name="TextBox 8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536734" y="3334749"/>
                    <a:ext cx="468784" cy="24622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pPr>
                      <a:spcBef>
                        <a:spcPct val="20000"/>
                      </a:spcBef>
                      <a:buClr>
                        <a:srgbClr val="BA2A12"/>
                      </a:buClr>
                      <a:buFont typeface="Wingdings" pitchFamily="2" charset="2"/>
                      <a:buNone/>
                    </a:pPr>
                    <a:r>
                      <a:rPr lang="da-DK" sz="1000" b="1" dirty="0" smtClean="0">
                        <a:solidFill>
                          <a:srgbClr val="C00000"/>
                        </a:solidFill>
                      </a:rPr>
                      <a:t>22</a:t>
                    </a:r>
                    <a:endParaRPr lang="en-US" sz="1000" b="1" dirty="0">
                      <a:solidFill>
                        <a:srgbClr val="C00000"/>
                      </a:solidFill>
                    </a:endParaRPr>
                  </a:p>
                </p:txBody>
              </p:sp>
              <p:sp>
                <p:nvSpPr>
                  <p:cNvPr id="252" name="TextBox 9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637524" y="3601066"/>
                    <a:ext cx="465708" cy="24622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pPr>
                      <a:spcBef>
                        <a:spcPct val="20000"/>
                      </a:spcBef>
                      <a:buClr>
                        <a:srgbClr val="BA2A12"/>
                      </a:buClr>
                      <a:buFont typeface="Wingdings" pitchFamily="2" charset="2"/>
                      <a:buNone/>
                    </a:pPr>
                    <a:r>
                      <a:rPr lang="da-DK" sz="1000" b="1" dirty="0" smtClean="0">
                        <a:solidFill>
                          <a:srgbClr val="C00000"/>
                        </a:solidFill>
                      </a:rPr>
                      <a:t>11</a:t>
                    </a:r>
                    <a:endParaRPr lang="en-US" sz="1000" b="1" dirty="0">
                      <a:solidFill>
                        <a:srgbClr val="C00000"/>
                      </a:solidFill>
                    </a:endParaRPr>
                  </a:p>
                </p:txBody>
              </p:sp>
              <p:sp>
                <p:nvSpPr>
                  <p:cNvPr id="253" name="TextBox 9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820863" y="3656013"/>
                    <a:ext cx="252412" cy="24622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20000"/>
                      </a:spcBef>
                      <a:buClr>
                        <a:srgbClr val="BA2A12"/>
                      </a:buClr>
                      <a:buFont typeface="Wingdings" pitchFamily="2" charset="2"/>
                      <a:buNone/>
                    </a:pPr>
                    <a:r>
                      <a:rPr lang="da-DK" sz="1000" b="1" dirty="0" smtClean="0">
                        <a:solidFill>
                          <a:srgbClr val="C00000"/>
                        </a:solidFill>
                      </a:rPr>
                      <a:t>5</a:t>
                    </a:r>
                    <a:endParaRPr lang="en-US" sz="1000" b="1" dirty="0">
                      <a:solidFill>
                        <a:srgbClr val="C00000"/>
                      </a:solidFill>
                    </a:endParaRPr>
                  </a:p>
                </p:txBody>
              </p:sp>
              <p:sp>
                <p:nvSpPr>
                  <p:cNvPr id="254" name="TextBox 9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388604" y="4099512"/>
                    <a:ext cx="467754" cy="24622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pPr algn="r">
                      <a:spcBef>
                        <a:spcPct val="20000"/>
                      </a:spcBef>
                      <a:buClr>
                        <a:srgbClr val="BA2A12"/>
                      </a:buClr>
                      <a:buFont typeface="Wingdings" pitchFamily="2" charset="2"/>
                      <a:buNone/>
                    </a:pPr>
                    <a:r>
                      <a:rPr lang="da-DK" sz="1000" b="1" dirty="0" smtClean="0">
                        <a:solidFill>
                          <a:srgbClr val="C00000"/>
                        </a:solidFill>
                      </a:rPr>
                      <a:t>14</a:t>
                    </a:r>
                    <a:endParaRPr lang="en-US" sz="1000" b="1" dirty="0">
                      <a:solidFill>
                        <a:srgbClr val="C00000"/>
                      </a:solidFill>
                    </a:endParaRPr>
                  </a:p>
                </p:txBody>
              </p:sp>
              <p:sp>
                <p:nvSpPr>
                  <p:cNvPr id="255" name="TextBox 9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366052" y="3841874"/>
                    <a:ext cx="432160" cy="24622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pPr algn="ctr">
                      <a:spcBef>
                        <a:spcPct val="20000"/>
                      </a:spcBef>
                      <a:buClr>
                        <a:srgbClr val="BA2A12"/>
                      </a:buClr>
                      <a:buFont typeface="Wingdings" pitchFamily="2" charset="2"/>
                      <a:buNone/>
                    </a:pPr>
                    <a:r>
                      <a:rPr lang="da-DK" sz="1000" b="1" dirty="0" smtClean="0">
                        <a:solidFill>
                          <a:srgbClr val="C00000"/>
                        </a:solidFill>
                      </a:rPr>
                      <a:t>10</a:t>
                    </a:r>
                    <a:endParaRPr lang="en-US" sz="1000" b="1" dirty="0">
                      <a:solidFill>
                        <a:srgbClr val="C00000"/>
                      </a:solidFill>
                    </a:endParaRPr>
                  </a:p>
                </p:txBody>
              </p:sp>
              <p:sp>
                <p:nvSpPr>
                  <p:cNvPr id="256" name="TextBox 9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892300" y="3321050"/>
                    <a:ext cx="252413" cy="24622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20000"/>
                      </a:spcBef>
                      <a:buClr>
                        <a:srgbClr val="BA2A12"/>
                      </a:buClr>
                      <a:buFont typeface="Wingdings" pitchFamily="2" charset="2"/>
                      <a:buNone/>
                    </a:pPr>
                    <a:r>
                      <a:rPr lang="da-DK" sz="1000" b="1" dirty="0" smtClean="0">
                        <a:solidFill>
                          <a:srgbClr val="C00000"/>
                        </a:solidFill>
                      </a:rPr>
                      <a:t>6</a:t>
                    </a:r>
                    <a:endParaRPr lang="en-US" sz="1000" b="1" dirty="0">
                      <a:solidFill>
                        <a:srgbClr val="C00000"/>
                      </a:solidFill>
                    </a:endParaRPr>
                  </a:p>
                </p:txBody>
              </p:sp>
              <p:sp>
                <p:nvSpPr>
                  <p:cNvPr id="257" name="TextBox 9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92750" y="3374393"/>
                    <a:ext cx="252413" cy="24622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20000"/>
                      </a:spcBef>
                      <a:buClr>
                        <a:srgbClr val="BA2A12"/>
                      </a:buClr>
                      <a:buFont typeface="Wingdings" pitchFamily="2" charset="2"/>
                      <a:buNone/>
                    </a:pPr>
                    <a:r>
                      <a:rPr lang="da-DK" sz="1000" b="1" dirty="0" smtClean="0">
                        <a:solidFill>
                          <a:srgbClr val="C00000"/>
                        </a:solidFill>
                      </a:rPr>
                      <a:t>2</a:t>
                    </a:r>
                    <a:endParaRPr lang="en-US" sz="1000" b="1" dirty="0">
                      <a:solidFill>
                        <a:srgbClr val="C00000"/>
                      </a:solidFill>
                    </a:endParaRPr>
                  </a:p>
                </p:txBody>
              </p:sp>
              <p:sp>
                <p:nvSpPr>
                  <p:cNvPr id="258" name="TextBox 9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46837" y="3204638"/>
                    <a:ext cx="432259" cy="24622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pPr algn="r">
                      <a:spcBef>
                        <a:spcPct val="20000"/>
                      </a:spcBef>
                      <a:buClr>
                        <a:srgbClr val="BA2A12"/>
                      </a:buClr>
                      <a:buFont typeface="Wingdings" pitchFamily="2" charset="2"/>
                      <a:buNone/>
                    </a:pPr>
                    <a:r>
                      <a:rPr lang="da-DK" sz="1000" b="1" dirty="0" smtClean="0">
                        <a:solidFill>
                          <a:srgbClr val="C00000"/>
                        </a:solidFill>
                      </a:rPr>
                      <a:t>17</a:t>
                    </a:r>
                    <a:endParaRPr lang="en-US" sz="1000" b="1" dirty="0">
                      <a:solidFill>
                        <a:srgbClr val="C00000"/>
                      </a:solidFill>
                    </a:endParaRPr>
                  </a:p>
                </p:txBody>
              </p:sp>
              <p:sp>
                <p:nvSpPr>
                  <p:cNvPr id="259" name="TextBox 9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16150" y="3187700"/>
                    <a:ext cx="252413" cy="24622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20000"/>
                      </a:spcBef>
                      <a:buClr>
                        <a:srgbClr val="BA2A12"/>
                      </a:buClr>
                      <a:buFont typeface="Wingdings" pitchFamily="2" charset="2"/>
                      <a:buNone/>
                    </a:pPr>
                    <a:r>
                      <a:rPr lang="da-DK" sz="1000" b="1" dirty="0" smtClean="0">
                        <a:solidFill>
                          <a:srgbClr val="C00000"/>
                        </a:solidFill>
                      </a:rPr>
                      <a:t>4</a:t>
                    </a:r>
                    <a:endParaRPr lang="en-US" sz="1000" b="1" dirty="0">
                      <a:solidFill>
                        <a:srgbClr val="C00000"/>
                      </a:solidFill>
                    </a:endParaRPr>
                  </a:p>
                </p:txBody>
              </p:sp>
              <p:sp>
                <p:nvSpPr>
                  <p:cNvPr id="260" name="TextBox 9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19002" y="4115863"/>
                    <a:ext cx="432085" cy="24622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pPr>
                      <a:spcBef>
                        <a:spcPct val="20000"/>
                      </a:spcBef>
                      <a:buClr>
                        <a:srgbClr val="BA2A12"/>
                      </a:buClr>
                      <a:buFont typeface="Wingdings" pitchFamily="2" charset="2"/>
                      <a:buNone/>
                    </a:pPr>
                    <a:r>
                      <a:rPr lang="da-DK" sz="1000" b="1" dirty="0" smtClean="0">
                        <a:solidFill>
                          <a:srgbClr val="C00000"/>
                        </a:solidFill>
                      </a:rPr>
                      <a:t>19</a:t>
                    </a:r>
                    <a:endParaRPr lang="en-US" sz="1000" b="1" dirty="0">
                      <a:solidFill>
                        <a:srgbClr val="C00000"/>
                      </a:solidFill>
                    </a:endParaRPr>
                  </a:p>
                </p:txBody>
              </p:sp>
            </p:grpSp>
          </p:grpSp>
          <p:sp>
            <p:nvSpPr>
              <p:cNvPr id="213" name="Oval 4"/>
              <p:cNvSpPr>
                <a:spLocks noChangeArrowheads="1"/>
              </p:cNvSpPr>
              <p:nvPr/>
            </p:nvSpPr>
            <p:spPr bwMode="auto">
              <a:xfrm>
                <a:off x="1892676" y="3001716"/>
                <a:ext cx="144000" cy="144000"/>
              </a:xfrm>
              <a:prstGeom prst="ellipse">
                <a:avLst/>
              </a:prstGeom>
              <a:solidFill>
                <a:schemeClr val="tx1"/>
              </a:solidFill>
              <a:ln w="38100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742950" indent="-285750">
                  <a:spcBef>
                    <a:spcPct val="20000"/>
                  </a:spcBef>
                  <a:buClr>
                    <a:srgbClr val="BA2A12"/>
                  </a:buClr>
                  <a:buFont typeface="Wingdings" pitchFamily="2" charset="2"/>
                  <a:buNone/>
                </a:pPr>
                <a:endParaRPr lang="en-US"/>
              </a:p>
            </p:txBody>
          </p:sp>
          <p:sp>
            <p:nvSpPr>
              <p:cNvPr id="214" name="Oval 4"/>
              <p:cNvSpPr>
                <a:spLocks noChangeArrowheads="1"/>
              </p:cNvSpPr>
              <p:nvPr/>
            </p:nvSpPr>
            <p:spPr bwMode="auto">
              <a:xfrm>
                <a:off x="1032685" y="3963191"/>
                <a:ext cx="144000" cy="144000"/>
              </a:xfrm>
              <a:prstGeom prst="ellipse">
                <a:avLst/>
              </a:prstGeom>
              <a:solidFill>
                <a:schemeClr val="tx1"/>
              </a:solidFill>
              <a:ln w="38100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742950" indent="-285750">
                  <a:spcBef>
                    <a:spcPct val="20000"/>
                  </a:spcBef>
                  <a:buClr>
                    <a:srgbClr val="BA2A12"/>
                  </a:buClr>
                  <a:buFont typeface="Wingdings" pitchFamily="2" charset="2"/>
                  <a:buNone/>
                </a:pPr>
                <a:endParaRPr lang="en-US"/>
              </a:p>
            </p:txBody>
          </p:sp>
        </p:grpSp>
        <p:sp>
          <p:nvSpPr>
            <p:cNvPr id="209" name="Oval 3"/>
            <p:cNvSpPr>
              <a:spLocks noChangeArrowheads="1"/>
            </p:cNvSpPr>
            <p:nvPr/>
          </p:nvSpPr>
          <p:spPr bwMode="auto">
            <a:xfrm>
              <a:off x="1605695" y="3501008"/>
              <a:ext cx="142875" cy="144462"/>
            </a:xfrm>
            <a:prstGeom prst="ellipse">
              <a:avLst/>
            </a:prstGeom>
            <a:solidFill>
              <a:schemeClr val="tx1"/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210" name="Oval 6"/>
            <p:cNvSpPr>
              <a:spLocks noChangeArrowheads="1"/>
            </p:cNvSpPr>
            <p:nvPr/>
          </p:nvSpPr>
          <p:spPr bwMode="auto">
            <a:xfrm>
              <a:off x="1966057" y="4005833"/>
              <a:ext cx="142875" cy="144462"/>
            </a:xfrm>
            <a:prstGeom prst="ellipse">
              <a:avLst/>
            </a:prstGeom>
            <a:solidFill>
              <a:schemeClr val="tx1"/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211" name="Oval 7"/>
            <p:cNvSpPr>
              <a:spLocks noChangeArrowheads="1"/>
            </p:cNvSpPr>
            <p:nvPr/>
          </p:nvSpPr>
          <p:spPr bwMode="auto">
            <a:xfrm>
              <a:off x="2397857" y="3501008"/>
              <a:ext cx="142875" cy="144462"/>
            </a:xfrm>
            <a:prstGeom prst="ellipse">
              <a:avLst/>
            </a:prstGeom>
            <a:solidFill>
              <a:schemeClr val="tx1"/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</a:pPr>
              <a:endParaRPr lang="en-US"/>
            </a:p>
          </p:txBody>
        </p:sp>
      </p:grpSp>
      <p:grpSp>
        <p:nvGrpSpPr>
          <p:cNvPr id="261" name="Group 260"/>
          <p:cNvGrpSpPr/>
          <p:nvPr/>
        </p:nvGrpSpPr>
        <p:grpSpPr>
          <a:xfrm>
            <a:off x="4174476" y="4441987"/>
            <a:ext cx="2160588" cy="1543297"/>
            <a:chOff x="3629372" y="1244413"/>
            <a:chExt cx="2160588" cy="1543297"/>
          </a:xfrm>
        </p:grpSpPr>
        <p:grpSp>
          <p:nvGrpSpPr>
            <p:cNvPr id="262" name="Group 61"/>
            <p:cNvGrpSpPr/>
            <p:nvPr/>
          </p:nvGrpSpPr>
          <p:grpSpPr>
            <a:xfrm>
              <a:off x="3696134" y="1304764"/>
              <a:ext cx="2012950" cy="1403350"/>
              <a:chOff x="1104900" y="3067050"/>
              <a:chExt cx="2012950" cy="1403350"/>
            </a:xfrm>
          </p:grpSpPr>
          <p:cxnSp>
            <p:nvCxnSpPr>
              <p:cNvPr id="276" name="Straight Connector 20"/>
              <p:cNvCxnSpPr>
                <a:cxnSpLocks noChangeShapeType="1"/>
              </p:cNvCxnSpPr>
              <p:nvPr/>
            </p:nvCxnSpPr>
            <p:spPr bwMode="auto">
              <a:xfrm flipH="1" flipV="1">
                <a:off x="1104900" y="3282950"/>
                <a:ext cx="577850" cy="292100"/>
              </a:xfrm>
              <a:prstGeom prst="line">
                <a:avLst/>
              </a:prstGeom>
              <a:noFill/>
              <a:ln w="57150" algn="ctr">
                <a:solidFill>
                  <a:srgbClr val="C00000"/>
                </a:solidFill>
                <a:round/>
                <a:headEnd/>
                <a:tailEnd/>
              </a:ln>
            </p:spPr>
          </p:cxnSp>
          <p:cxnSp>
            <p:nvCxnSpPr>
              <p:cNvPr id="277" name="Straight Connector 26"/>
              <p:cNvCxnSpPr>
                <a:cxnSpLocks noChangeShapeType="1"/>
              </p:cNvCxnSpPr>
              <p:nvPr/>
            </p:nvCxnSpPr>
            <p:spPr bwMode="auto">
              <a:xfrm flipH="1" flipV="1">
                <a:off x="1111250" y="4044950"/>
                <a:ext cx="425450" cy="425450"/>
              </a:xfrm>
              <a:prstGeom prst="line">
                <a:avLst/>
              </a:prstGeom>
              <a:noFill/>
              <a:ln w="57150" algn="ctr">
                <a:solidFill>
                  <a:srgbClr val="C00000"/>
                </a:solidFill>
                <a:round/>
                <a:headEnd/>
                <a:tailEnd/>
              </a:ln>
            </p:spPr>
          </p:cxnSp>
          <p:cxnSp>
            <p:nvCxnSpPr>
              <p:cNvPr id="278" name="Straight Connector 30"/>
              <p:cNvCxnSpPr>
                <a:cxnSpLocks noChangeShapeType="1"/>
              </p:cNvCxnSpPr>
              <p:nvPr/>
            </p:nvCxnSpPr>
            <p:spPr bwMode="auto">
              <a:xfrm flipH="1" flipV="1">
                <a:off x="1676400" y="3568700"/>
                <a:ext cx="361950" cy="508000"/>
              </a:xfrm>
              <a:prstGeom prst="line">
                <a:avLst/>
              </a:prstGeom>
              <a:noFill/>
              <a:ln w="57150" algn="ctr">
                <a:solidFill>
                  <a:srgbClr val="C00000"/>
                </a:solidFill>
                <a:round/>
                <a:headEnd/>
                <a:tailEnd/>
              </a:ln>
            </p:spPr>
          </p:cxnSp>
          <p:cxnSp>
            <p:nvCxnSpPr>
              <p:cNvPr id="279" name="Straight Connector 33"/>
              <p:cNvCxnSpPr>
                <a:cxnSpLocks noChangeShapeType="1"/>
              </p:cNvCxnSpPr>
              <p:nvPr/>
            </p:nvCxnSpPr>
            <p:spPr bwMode="auto">
              <a:xfrm flipH="1" flipV="1">
                <a:off x="1104900" y="4038600"/>
                <a:ext cx="933450" cy="38100"/>
              </a:xfrm>
              <a:prstGeom prst="line">
                <a:avLst/>
              </a:prstGeom>
              <a:noFill/>
              <a:ln w="57150" algn="ctr">
                <a:solidFill>
                  <a:srgbClr val="C00000"/>
                </a:solidFill>
                <a:round/>
                <a:headEnd/>
                <a:tailEnd/>
              </a:ln>
            </p:spPr>
          </p:cxnSp>
          <p:cxnSp>
            <p:nvCxnSpPr>
              <p:cNvPr id="280" name="Straight Connector 39"/>
              <p:cNvCxnSpPr>
                <a:cxnSpLocks noChangeShapeType="1"/>
              </p:cNvCxnSpPr>
              <p:nvPr/>
            </p:nvCxnSpPr>
            <p:spPr bwMode="auto">
              <a:xfrm flipH="1" flipV="1">
                <a:off x="1676400" y="3562350"/>
                <a:ext cx="800100" cy="12700"/>
              </a:xfrm>
              <a:prstGeom prst="line">
                <a:avLst/>
              </a:prstGeom>
              <a:noFill/>
              <a:ln w="57150" algn="ctr">
                <a:solidFill>
                  <a:srgbClr val="C00000"/>
                </a:solidFill>
                <a:round/>
                <a:headEnd/>
                <a:tailEnd/>
              </a:ln>
            </p:spPr>
          </p:cxnSp>
          <p:cxnSp>
            <p:nvCxnSpPr>
              <p:cNvPr id="281" name="Straight Connector 47"/>
              <p:cNvCxnSpPr>
                <a:cxnSpLocks noChangeShapeType="1"/>
              </p:cNvCxnSpPr>
              <p:nvPr/>
            </p:nvCxnSpPr>
            <p:spPr bwMode="auto">
              <a:xfrm>
                <a:off x="1968500" y="3067050"/>
                <a:ext cx="501650" cy="508000"/>
              </a:xfrm>
              <a:prstGeom prst="line">
                <a:avLst/>
              </a:prstGeom>
              <a:noFill/>
              <a:ln w="57150" algn="ctr">
                <a:solidFill>
                  <a:srgbClr val="C00000"/>
                </a:solidFill>
                <a:round/>
                <a:headEnd/>
                <a:tailEnd/>
              </a:ln>
            </p:spPr>
          </p:cxnSp>
          <p:cxnSp>
            <p:nvCxnSpPr>
              <p:cNvPr id="282" name="Straight Connector 61"/>
              <p:cNvCxnSpPr>
                <a:cxnSpLocks noChangeShapeType="1"/>
              </p:cNvCxnSpPr>
              <p:nvPr/>
            </p:nvCxnSpPr>
            <p:spPr bwMode="auto">
              <a:xfrm>
                <a:off x="1968500" y="3073400"/>
                <a:ext cx="825500" cy="101600"/>
              </a:xfrm>
              <a:prstGeom prst="line">
                <a:avLst/>
              </a:prstGeom>
              <a:noFill/>
              <a:ln w="57150" algn="ctr">
                <a:solidFill>
                  <a:srgbClr val="C00000"/>
                </a:solidFill>
                <a:round/>
                <a:headEnd/>
                <a:tailEnd/>
              </a:ln>
            </p:spPr>
          </p:cxnSp>
          <p:cxnSp>
            <p:nvCxnSpPr>
              <p:cNvPr id="283" name="Straight Connector 67"/>
              <p:cNvCxnSpPr>
                <a:cxnSpLocks noChangeShapeType="1"/>
              </p:cNvCxnSpPr>
              <p:nvPr/>
            </p:nvCxnSpPr>
            <p:spPr bwMode="auto">
              <a:xfrm>
                <a:off x="2038350" y="4083050"/>
                <a:ext cx="1079500" cy="63500"/>
              </a:xfrm>
              <a:prstGeom prst="line">
                <a:avLst/>
              </a:prstGeom>
              <a:noFill/>
              <a:ln w="57150" algn="ctr">
                <a:solidFill>
                  <a:srgbClr val="C00000"/>
                </a:solidFill>
                <a:round/>
                <a:headEnd/>
                <a:tailEnd/>
              </a:ln>
            </p:spPr>
          </p:cxnSp>
          <p:cxnSp>
            <p:nvCxnSpPr>
              <p:cNvPr id="284" name="Straight Connector 70"/>
              <p:cNvCxnSpPr>
                <a:cxnSpLocks noChangeShapeType="1"/>
              </p:cNvCxnSpPr>
              <p:nvPr/>
            </p:nvCxnSpPr>
            <p:spPr bwMode="auto">
              <a:xfrm flipV="1">
                <a:off x="2470150" y="4146550"/>
                <a:ext cx="647700" cy="292100"/>
              </a:xfrm>
              <a:prstGeom prst="line">
                <a:avLst/>
              </a:prstGeom>
              <a:noFill/>
              <a:ln w="57150" algn="ctr">
                <a:solidFill>
                  <a:srgbClr val="C00000"/>
                </a:solidFill>
                <a:round/>
                <a:headEnd/>
                <a:tailEnd/>
              </a:ln>
            </p:spPr>
          </p:cxnSp>
        </p:grpSp>
        <p:grpSp>
          <p:nvGrpSpPr>
            <p:cNvPr id="263" name="Group 197"/>
            <p:cNvGrpSpPr/>
            <p:nvPr/>
          </p:nvGrpSpPr>
          <p:grpSpPr>
            <a:xfrm>
              <a:off x="3629372" y="1244413"/>
              <a:ext cx="2160588" cy="1543297"/>
              <a:chOff x="1028700" y="3001716"/>
              <a:chExt cx="2160588" cy="1543297"/>
            </a:xfrm>
          </p:grpSpPr>
          <p:grpSp>
            <p:nvGrpSpPr>
              <p:cNvPr id="264" name="Group 67"/>
              <p:cNvGrpSpPr/>
              <p:nvPr/>
            </p:nvGrpSpPr>
            <p:grpSpPr>
              <a:xfrm>
                <a:off x="1028700" y="3001716"/>
                <a:ext cx="2160588" cy="1543297"/>
                <a:chOff x="1028700" y="3001716"/>
                <a:chExt cx="2160588" cy="1543297"/>
              </a:xfrm>
            </p:grpSpPr>
            <p:grpSp>
              <p:nvGrpSpPr>
                <p:cNvPr id="268" name="Group 61"/>
                <p:cNvGrpSpPr/>
                <p:nvPr/>
              </p:nvGrpSpPr>
              <p:grpSpPr>
                <a:xfrm>
                  <a:off x="1028700" y="3105150"/>
                  <a:ext cx="2160588" cy="1439863"/>
                  <a:chOff x="1028700" y="3105150"/>
                  <a:chExt cx="2160588" cy="1439863"/>
                </a:xfrm>
              </p:grpSpPr>
              <p:sp>
                <p:nvSpPr>
                  <p:cNvPr id="271" name="Oval 5"/>
                  <p:cNvSpPr>
                    <a:spLocks noChangeArrowheads="1"/>
                  </p:cNvSpPr>
                  <p:nvPr/>
                </p:nvSpPr>
                <p:spPr bwMode="auto">
                  <a:xfrm>
                    <a:off x="1460500" y="4400550"/>
                    <a:ext cx="144463" cy="144463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742950" indent="-285750">
                      <a:spcBef>
                        <a:spcPct val="20000"/>
                      </a:spcBef>
                      <a:buClr>
                        <a:srgbClr val="BA2A12"/>
                      </a:buClr>
                      <a:buFont typeface="Wingdings" pitchFamily="2" charset="2"/>
                      <a:buNone/>
                    </a:pPr>
                    <a:endParaRPr lang="en-US"/>
                  </a:p>
                </p:txBody>
              </p:sp>
              <p:sp>
                <p:nvSpPr>
                  <p:cNvPr id="272" name="Oval 8"/>
                  <p:cNvSpPr>
                    <a:spLocks noChangeArrowheads="1"/>
                  </p:cNvSpPr>
                  <p:nvPr/>
                </p:nvSpPr>
                <p:spPr bwMode="auto">
                  <a:xfrm>
                    <a:off x="1028700" y="3213100"/>
                    <a:ext cx="144463" cy="144463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742950" indent="-285750">
                      <a:spcBef>
                        <a:spcPct val="20000"/>
                      </a:spcBef>
                      <a:buClr>
                        <a:srgbClr val="BA2A12"/>
                      </a:buClr>
                      <a:buFont typeface="Wingdings" pitchFamily="2" charset="2"/>
                      <a:buNone/>
                    </a:pPr>
                    <a:endParaRPr lang="en-US"/>
                  </a:p>
                </p:txBody>
              </p:sp>
              <p:sp>
                <p:nvSpPr>
                  <p:cNvPr id="273" name="Oval 10"/>
                  <p:cNvSpPr>
                    <a:spLocks noChangeArrowheads="1"/>
                  </p:cNvSpPr>
                  <p:nvPr/>
                </p:nvSpPr>
                <p:spPr bwMode="auto">
                  <a:xfrm>
                    <a:off x="2397125" y="4365625"/>
                    <a:ext cx="142875" cy="142875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742950" indent="-285750">
                      <a:spcBef>
                        <a:spcPct val="20000"/>
                      </a:spcBef>
                      <a:buClr>
                        <a:srgbClr val="BA2A12"/>
                      </a:buClr>
                      <a:buFont typeface="Wingdings" pitchFamily="2" charset="2"/>
                      <a:buNone/>
                    </a:pPr>
                    <a:endParaRPr lang="en-US"/>
                  </a:p>
                </p:txBody>
              </p:sp>
              <p:sp>
                <p:nvSpPr>
                  <p:cNvPr id="274" name="Oval 11"/>
                  <p:cNvSpPr>
                    <a:spLocks noChangeArrowheads="1"/>
                  </p:cNvSpPr>
                  <p:nvPr/>
                </p:nvSpPr>
                <p:spPr bwMode="auto">
                  <a:xfrm>
                    <a:off x="2720975" y="3105150"/>
                    <a:ext cx="144463" cy="144463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742950" indent="-285750">
                      <a:spcBef>
                        <a:spcPct val="20000"/>
                      </a:spcBef>
                      <a:buClr>
                        <a:srgbClr val="BA2A12"/>
                      </a:buClr>
                      <a:buFont typeface="Wingdings" pitchFamily="2" charset="2"/>
                      <a:buNone/>
                    </a:pPr>
                    <a:endParaRPr lang="en-US"/>
                  </a:p>
                </p:txBody>
              </p:sp>
              <p:sp>
                <p:nvSpPr>
                  <p:cNvPr id="275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3044825" y="4076700"/>
                    <a:ext cx="144463" cy="144463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742950" indent="-285750">
                      <a:spcBef>
                        <a:spcPct val="20000"/>
                      </a:spcBef>
                      <a:buClr>
                        <a:srgbClr val="BA2A12"/>
                      </a:buClr>
                      <a:buFont typeface="Wingdings" pitchFamily="2" charset="2"/>
                      <a:buNone/>
                    </a:pPr>
                    <a:endParaRPr lang="en-US"/>
                  </a:p>
                </p:txBody>
              </p:sp>
            </p:grpSp>
            <p:sp>
              <p:nvSpPr>
                <p:cNvPr id="269" name="Oval 4"/>
                <p:cNvSpPr>
                  <a:spLocks noChangeArrowheads="1"/>
                </p:cNvSpPr>
                <p:nvPr/>
              </p:nvSpPr>
              <p:spPr bwMode="auto">
                <a:xfrm>
                  <a:off x="1892676" y="3001716"/>
                  <a:ext cx="144000" cy="144000"/>
                </a:xfrm>
                <a:prstGeom prst="ellipse">
                  <a:avLst/>
                </a:prstGeom>
                <a:solidFill>
                  <a:schemeClr val="tx1"/>
                </a:solidFill>
                <a:ln w="38100" algn="ctr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742950" indent="-285750">
                    <a:spcBef>
                      <a:spcPct val="20000"/>
                    </a:spcBef>
                    <a:buClr>
                      <a:srgbClr val="BA2A12"/>
                    </a:buClr>
                    <a:buFont typeface="Wingdings" pitchFamily="2" charset="2"/>
                    <a:buNone/>
                  </a:pPr>
                  <a:endParaRPr lang="en-US"/>
                </a:p>
              </p:txBody>
            </p:sp>
            <p:sp>
              <p:nvSpPr>
                <p:cNvPr id="270" name="Oval 4"/>
                <p:cNvSpPr>
                  <a:spLocks noChangeArrowheads="1"/>
                </p:cNvSpPr>
                <p:nvPr/>
              </p:nvSpPr>
              <p:spPr bwMode="auto">
                <a:xfrm>
                  <a:off x="1032685" y="3963191"/>
                  <a:ext cx="144000" cy="144000"/>
                </a:xfrm>
                <a:prstGeom prst="ellipse">
                  <a:avLst/>
                </a:prstGeom>
                <a:solidFill>
                  <a:schemeClr val="tx1"/>
                </a:solidFill>
                <a:ln w="38100" algn="ctr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742950" indent="-285750">
                    <a:spcBef>
                      <a:spcPct val="20000"/>
                    </a:spcBef>
                    <a:buClr>
                      <a:srgbClr val="BA2A12"/>
                    </a:buClr>
                    <a:buFont typeface="Wingdings" pitchFamily="2" charset="2"/>
                    <a:buNone/>
                  </a:pPr>
                  <a:endParaRPr lang="en-US"/>
                </a:p>
              </p:txBody>
            </p:sp>
          </p:grpSp>
          <p:sp>
            <p:nvSpPr>
              <p:cNvPr id="265" name="Oval 3"/>
              <p:cNvSpPr>
                <a:spLocks noChangeArrowheads="1"/>
              </p:cNvSpPr>
              <p:nvPr/>
            </p:nvSpPr>
            <p:spPr bwMode="auto">
              <a:xfrm>
                <a:off x="1605695" y="3501008"/>
                <a:ext cx="142875" cy="144462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742950" indent="-285750">
                  <a:spcBef>
                    <a:spcPct val="20000"/>
                  </a:spcBef>
                  <a:buClr>
                    <a:srgbClr val="BA2A12"/>
                  </a:buClr>
                  <a:buFont typeface="Wingdings" pitchFamily="2" charset="2"/>
                  <a:buNone/>
                </a:pPr>
                <a:endParaRPr lang="en-US"/>
              </a:p>
            </p:txBody>
          </p:sp>
          <p:sp>
            <p:nvSpPr>
              <p:cNvPr id="266" name="Oval 6"/>
              <p:cNvSpPr>
                <a:spLocks noChangeArrowheads="1"/>
              </p:cNvSpPr>
              <p:nvPr/>
            </p:nvSpPr>
            <p:spPr bwMode="auto">
              <a:xfrm>
                <a:off x="1966057" y="4005833"/>
                <a:ext cx="142875" cy="144462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742950" indent="-285750">
                  <a:spcBef>
                    <a:spcPct val="20000"/>
                  </a:spcBef>
                  <a:buClr>
                    <a:srgbClr val="BA2A12"/>
                  </a:buClr>
                  <a:buFont typeface="Wingdings" pitchFamily="2" charset="2"/>
                  <a:buNone/>
                </a:pPr>
                <a:endParaRPr lang="en-US"/>
              </a:p>
            </p:txBody>
          </p:sp>
          <p:sp>
            <p:nvSpPr>
              <p:cNvPr id="267" name="Oval 7"/>
              <p:cNvSpPr>
                <a:spLocks noChangeArrowheads="1"/>
              </p:cNvSpPr>
              <p:nvPr/>
            </p:nvSpPr>
            <p:spPr bwMode="auto">
              <a:xfrm>
                <a:off x="2397857" y="3501008"/>
                <a:ext cx="142875" cy="144462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742950" indent="-285750">
                  <a:spcBef>
                    <a:spcPct val="20000"/>
                  </a:spcBef>
                  <a:buClr>
                    <a:srgbClr val="BA2A12"/>
                  </a:buClr>
                  <a:buFont typeface="Wingdings" pitchFamily="2" charset="2"/>
                  <a:buNone/>
                </a:pPr>
                <a:endParaRPr lang="en-US"/>
              </a:p>
            </p:txBody>
          </p:sp>
        </p:grpSp>
      </p:grpSp>
      <p:sp>
        <p:nvSpPr>
          <p:cNvPr id="285" name="Content Placeholder 2"/>
          <p:cNvSpPr txBox="1">
            <a:spLocks/>
          </p:cNvSpPr>
          <p:nvPr/>
        </p:nvSpPr>
        <p:spPr bwMode="auto">
          <a:xfrm>
            <a:off x="6501172" y="3329372"/>
            <a:ext cx="1980220" cy="2644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68288" marR="0" lvl="0" indent="-268288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tabLst/>
              <a:defRPr/>
            </a:pPr>
            <a:r>
              <a:rPr kumimoji="0" lang="da-DK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lang="da-DK" kern="0" dirty="0" smtClean="0">
                <a:latin typeface="+mn-lt"/>
                <a:cs typeface="+mn-cs"/>
              </a:rPr>
              <a:t>m</a:t>
            </a:r>
            <a:r>
              <a:rPr kumimoji="0" lang="da-DK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+n)</a:t>
            </a:r>
            <a:r>
              <a:rPr kumimoji="0" lang="da-DK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∙log</a:t>
            </a:r>
            <a:r>
              <a:rPr kumimoji="0" lang="da-DK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</a:t>
            </a:r>
          </a:p>
          <a:p>
            <a:pPr marL="268288" marR="0" lvl="0" indent="-268288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tabLst/>
              <a:defRPr/>
            </a:pPr>
            <a:endParaRPr lang="da-DK" kern="0" dirty="0" smtClean="0">
              <a:latin typeface="+mn-lt"/>
              <a:cs typeface="+mn-cs"/>
            </a:endParaRPr>
          </a:p>
          <a:p>
            <a:pPr marL="268288" marR="0" lvl="0" indent="-268288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tabLst/>
              <a:defRPr/>
            </a:pPr>
            <a:endParaRPr lang="da-DK" kern="0" dirty="0">
              <a:latin typeface="+mn-lt"/>
              <a:cs typeface="+mn-cs"/>
            </a:endParaRPr>
          </a:p>
          <a:p>
            <a:pPr marL="268288" lvl="0" indent="-268288" algn="ctr" eaLnBrk="0" hangingPunct="0">
              <a:spcBef>
                <a:spcPct val="20000"/>
              </a:spcBef>
              <a:buClr>
                <a:srgbClr val="BA2A12"/>
              </a:buClr>
            </a:pPr>
            <a:r>
              <a:rPr lang="da-DK" kern="0" dirty="0" err="1" smtClean="0">
                <a:latin typeface="+mn-lt"/>
                <a:cs typeface="+mn-cs"/>
              </a:rPr>
              <a:t>m+</a:t>
            </a:r>
            <a:r>
              <a:rPr lang="da-DK" kern="0" dirty="0" err="1" smtClean="0"/>
              <a:t>n∙</a:t>
            </a:r>
            <a:r>
              <a:rPr lang="da-DK" kern="0" dirty="0" err="1"/>
              <a:t>log</a:t>
            </a:r>
            <a:r>
              <a:rPr lang="da-DK" kern="0" dirty="0"/>
              <a:t> </a:t>
            </a:r>
            <a:r>
              <a:rPr lang="da-DK" kern="0" dirty="0" smtClean="0"/>
              <a:t>n</a:t>
            </a:r>
          </a:p>
          <a:p>
            <a:pPr marL="268288" lvl="0" indent="-268288" algn="ctr" eaLnBrk="0" hangingPunct="0">
              <a:spcBef>
                <a:spcPct val="20000"/>
              </a:spcBef>
              <a:buClr>
                <a:srgbClr val="BA2A12"/>
              </a:buClr>
            </a:pPr>
            <a:endParaRPr kumimoji="0" lang="da-DK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8288" lvl="0" indent="-268288" algn="ctr" eaLnBrk="0" hangingPunct="0">
              <a:spcBef>
                <a:spcPct val="20000"/>
              </a:spcBef>
              <a:buClr>
                <a:srgbClr val="BA2A12"/>
              </a:buClr>
            </a:pPr>
            <a:endParaRPr kumimoji="0" lang="da-DK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8288" lvl="0" indent="-268288" algn="ctr" eaLnBrk="0" hangingPunct="0">
              <a:spcBef>
                <a:spcPct val="20000"/>
              </a:spcBef>
              <a:buClr>
                <a:srgbClr val="BA2A12"/>
              </a:buClr>
            </a:pPr>
            <a:r>
              <a:rPr lang="da-DK" kern="0" dirty="0" err="1" smtClean="0">
                <a:latin typeface="+mn-lt"/>
                <a:cs typeface="+mn-cs"/>
              </a:rPr>
              <a:t>m∙</a:t>
            </a:r>
            <a:r>
              <a:rPr lang="el-GR" kern="0" dirty="0" smtClean="0">
                <a:latin typeface="+mn-lt"/>
                <a:cs typeface="+mn-cs"/>
              </a:rPr>
              <a:t>β</a:t>
            </a:r>
            <a:r>
              <a:rPr lang="da-DK" kern="0" dirty="0" smtClean="0">
                <a:latin typeface="+mn-lt"/>
                <a:cs typeface="+mn-cs"/>
              </a:rPr>
              <a:t>(</a:t>
            </a:r>
            <a:r>
              <a:rPr lang="da-DK" kern="0" dirty="0" err="1" smtClean="0">
                <a:latin typeface="+mn-lt"/>
                <a:cs typeface="+mn-cs"/>
              </a:rPr>
              <a:t>m,n</a:t>
            </a:r>
            <a:r>
              <a:rPr lang="da-DK" kern="0" dirty="0" smtClean="0">
                <a:latin typeface="+mn-lt"/>
                <a:cs typeface="+mn-cs"/>
              </a:rPr>
              <a:t>)</a:t>
            </a:r>
            <a:endParaRPr kumimoji="0" lang="da-DK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87" name="Straight Arrow Connector 286"/>
          <p:cNvCxnSpPr/>
          <p:nvPr/>
        </p:nvCxnSpPr>
        <p:spPr bwMode="auto">
          <a:xfrm>
            <a:off x="7452828" y="3761420"/>
            <a:ext cx="0" cy="648072"/>
          </a:xfrm>
          <a:prstGeom prst="straightConnector1">
            <a:avLst/>
          </a:prstGeom>
          <a:noFill/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89" name="Straight Arrow Connector 288"/>
          <p:cNvCxnSpPr/>
          <p:nvPr/>
        </p:nvCxnSpPr>
        <p:spPr bwMode="auto">
          <a:xfrm>
            <a:off x="7452828" y="4913548"/>
            <a:ext cx="0" cy="648072"/>
          </a:xfrm>
          <a:prstGeom prst="straightConnector1">
            <a:avLst/>
          </a:prstGeom>
          <a:noFill/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90" name="Content Placeholder 2"/>
          <p:cNvSpPr txBox="1">
            <a:spLocks/>
          </p:cNvSpPr>
          <p:nvPr/>
        </p:nvSpPr>
        <p:spPr bwMode="auto">
          <a:xfrm>
            <a:off x="6876764" y="5013176"/>
            <a:ext cx="560512" cy="387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68288" marR="0" lvl="0" indent="-268288" defTabSz="914400" rtl="0" eaLnBrk="0" fontAlgn="base" latinLnBrk="0" hangingPunct="0">
              <a:lnSpc>
                <a:spcPts val="1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tabLst/>
              <a:defRPr/>
            </a:pPr>
            <a:r>
              <a:rPr kumimoji="0" lang="da-DK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MST </a:t>
            </a:r>
          </a:p>
          <a:p>
            <a:pPr marL="268288" marR="0" lvl="0" indent="-268288" defTabSz="914400" rtl="0" eaLnBrk="0" fontAlgn="base" latinLnBrk="0" hangingPunct="0">
              <a:lnSpc>
                <a:spcPts val="1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tabLst/>
              <a:defRPr/>
            </a:pPr>
            <a:r>
              <a:rPr kumimoji="0" lang="da-DK" sz="1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only</a:t>
            </a:r>
            <a:endParaRPr kumimoji="0" lang="da-DK" sz="1200" b="0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1" name="Content Placeholder 2"/>
          <p:cNvSpPr txBox="1">
            <a:spLocks/>
          </p:cNvSpPr>
          <p:nvPr/>
        </p:nvSpPr>
        <p:spPr bwMode="auto">
          <a:xfrm>
            <a:off x="7576392" y="3104964"/>
            <a:ext cx="2381164" cy="31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68288" marR="0" lvl="0" indent="-26828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tabLst/>
              <a:defRPr/>
            </a:pPr>
            <a:r>
              <a:rPr kumimoji="0" lang="da-DK" sz="1400" b="0" i="0" u="none" strike="noStrike" kern="0" cap="small" spc="0" normalizeH="0" baseline="0" noProof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Insert/DeleteMin</a:t>
            </a:r>
            <a:endParaRPr kumimoji="0" lang="da-DK" sz="1400" b="0" i="0" u="none" strike="noStrike" kern="0" cap="small" spc="0" normalizeH="0" baseline="0" noProof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2" name="Content Placeholder 2"/>
          <p:cNvSpPr txBox="1">
            <a:spLocks/>
          </p:cNvSpPr>
          <p:nvPr/>
        </p:nvSpPr>
        <p:spPr bwMode="auto">
          <a:xfrm>
            <a:off x="7610128" y="4257092"/>
            <a:ext cx="1519336" cy="279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68288" lvl="0" indent="-268288" eaLnBrk="0" hangingPunct="0">
              <a:spcBef>
                <a:spcPct val="20000"/>
              </a:spcBef>
              <a:buClr>
                <a:srgbClr val="BA2A12"/>
              </a:buClr>
            </a:pPr>
            <a:r>
              <a:rPr lang="da-DK" sz="1400" kern="0" cap="small" dirty="0" smtClean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+ </a:t>
            </a:r>
            <a:r>
              <a:rPr lang="da-DK" sz="1400" kern="0" cap="small" dirty="0" err="1" smtClean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DecreaseKey</a:t>
            </a:r>
            <a:endParaRPr lang="da-DK" sz="1400" kern="0" cap="small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93" name="Content Placeholder 2"/>
          <p:cNvSpPr txBox="1">
            <a:spLocks/>
          </p:cNvSpPr>
          <p:nvPr/>
        </p:nvSpPr>
        <p:spPr bwMode="auto">
          <a:xfrm>
            <a:off x="7589676" y="5345596"/>
            <a:ext cx="1519336" cy="279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68288" lvl="0" indent="-268288" eaLnBrk="0" hangingPunct="0">
              <a:spcBef>
                <a:spcPct val="20000"/>
              </a:spcBef>
              <a:buClr>
                <a:srgbClr val="BA2A12"/>
              </a:buClr>
            </a:pPr>
            <a:r>
              <a:rPr lang="da-DK" sz="1400" kern="0" cap="small" dirty="0" smtClean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+ </a:t>
            </a:r>
            <a:r>
              <a:rPr lang="da-DK" sz="1400" kern="0" cap="small" dirty="0" err="1" smtClean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DecreaseKey</a:t>
            </a:r>
            <a:endParaRPr lang="da-DK" sz="1400" kern="0" cap="small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94" name="Content Placeholder 2"/>
          <p:cNvSpPr txBox="1">
            <a:spLocks/>
          </p:cNvSpPr>
          <p:nvPr/>
        </p:nvSpPr>
        <p:spPr bwMode="auto">
          <a:xfrm>
            <a:off x="7596844" y="3825044"/>
            <a:ext cx="2309156" cy="351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68288" lvl="0" indent="-268288" eaLnBrk="0" hangingPunct="0">
              <a:spcBef>
                <a:spcPct val="20000"/>
              </a:spcBef>
              <a:buClr>
                <a:srgbClr val="BA2A12"/>
              </a:buClr>
            </a:pPr>
            <a:r>
              <a:rPr lang="da-DK" sz="1400" kern="0" dirty="0" err="1">
                <a:solidFill>
                  <a:schemeClr val="accent2">
                    <a:lumMod val="75000"/>
                  </a:schemeClr>
                </a:solidFill>
              </a:rPr>
              <a:t>Fredman</a:t>
            </a:r>
            <a:r>
              <a:rPr lang="da-DK" sz="1400" kern="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da-DK" sz="1400" kern="0" dirty="0" err="1">
                <a:solidFill>
                  <a:schemeClr val="accent2">
                    <a:lumMod val="75000"/>
                  </a:schemeClr>
                </a:solidFill>
              </a:rPr>
              <a:t>Tarjan</a:t>
            </a:r>
            <a:r>
              <a:rPr lang="da-DK" sz="1400" kern="0" dirty="0">
                <a:solidFill>
                  <a:schemeClr val="accent2">
                    <a:lumMod val="75000"/>
                  </a:schemeClr>
                </a:solidFill>
              </a:rPr>
              <a:t> 1984</a:t>
            </a:r>
            <a:endParaRPr lang="da-DK" sz="1400" kern="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95" name="Content Placeholder 2"/>
          <p:cNvSpPr txBox="1">
            <a:spLocks/>
          </p:cNvSpPr>
          <p:nvPr/>
        </p:nvSpPr>
        <p:spPr bwMode="auto">
          <a:xfrm>
            <a:off x="7612396" y="4985556"/>
            <a:ext cx="2273152" cy="387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68288" lvl="0" indent="-268288" eaLnBrk="0" hangingPunct="0">
              <a:spcBef>
                <a:spcPct val="20000"/>
              </a:spcBef>
              <a:buClr>
                <a:srgbClr val="BA2A12"/>
              </a:buClr>
            </a:pPr>
            <a:r>
              <a:rPr lang="da-DK" sz="1400" kern="0" dirty="0" err="1">
                <a:solidFill>
                  <a:schemeClr val="accent2">
                    <a:lumMod val="75000"/>
                  </a:schemeClr>
                </a:solidFill>
              </a:rPr>
              <a:t>Fredman</a:t>
            </a:r>
            <a:r>
              <a:rPr lang="da-DK" sz="1400" kern="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da-DK" sz="1400" kern="0" dirty="0" err="1">
                <a:solidFill>
                  <a:schemeClr val="accent2">
                    <a:lumMod val="75000"/>
                  </a:schemeClr>
                </a:solidFill>
              </a:rPr>
              <a:t>Tarjan</a:t>
            </a:r>
            <a:r>
              <a:rPr lang="da-DK" sz="1400" kern="0" dirty="0">
                <a:solidFill>
                  <a:schemeClr val="accent2">
                    <a:lumMod val="75000"/>
                  </a:schemeClr>
                </a:solidFill>
              </a:rPr>
              <a:t> 1984</a:t>
            </a:r>
            <a:endParaRPr lang="da-DK" sz="1400" kern="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82" name="Rectangle 181"/>
          <p:cNvSpPr/>
          <p:nvPr/>
        </p:nvSpPr>
        <p:spPr bwMode="auto">
          <a:xfrm>
            <a:off x="6393160" y="1376772"/>
            <a:ext cx="377058" cy="216024"/>
          </a:xfrm>
          <a:prstGeom prst="rect">
            <a:avLst/>
          </a:prstGeom>
          <a:solidFill>
            <a:srgbClr val="FFFFFF">
              <a:alpha val="7098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71" name="Straight Connector 70"/>
          <p:cNvCxnSpPr>
            <a:stCxn id="182" idx="1"/>
            <a:endCxn id="182" idx="3"/>
          </p:cNvCxnSpPr>
          <p:nvPr/>
        </p:nvCxnSpPr>
        <p:spPr bwMode="auto">
          <a:xfrm>
            <a:off x="6393160" y="1484784"/>
            <a:ext cx="377058" cy="0"/>
          </a:xfrm>
          <a:prstGeom prst="line">
            <a:avLst/>
          </a:pr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3" name="Right Brace 182"/>
          <p:cNvSpPr/>
          <p:nvPr/>
        </p:nvSpPr>
        <p:spPr bwMode="auto">
          <a:xfrm>
            <a:off x="3620852" y="764704"/>
            <a:ext cx="144016" cy="1692188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3656856" y="1268760"/>
            <a:ext cx="1296144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da-DK" b="1" dirty="0" err="1" smtClean="0">
                <a:solidFill>
                  <a:srgbClr val="C00000"/>
                </a:solidFill>
              </a:rPr>
              <a:t>Priority</a:t>
            </a:r>
            <a:r>
              <a:rPr lang="da-DK" b="1" dirty="0" smtClean="0">
                <a:solidFill>
                  <a:srgbClr val="C00000"/>
                </a:solidFill>
              </a:rPr>
              <a:t> </a:t>
            </a:r>
            <a:r>
              <a:rPr lang="da-DK" b="1" dirty="0" err="1" smtClean="0">
                <a:solidFill>
                  <a:srgbClr val="C00000"/>
                </a:solidFill>
              </a:rPr>
              <a:t>queue</a:t>
            </a: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1458 -0.10497 " pathEditMode="relative" ptsTypes="AA">
                                      <p:cBhvr>
                                        <p:cTn id="92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69231E-7 -2.22222E-6 L -0.01218 -0.09051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" y="-45"/>
                                    </p:animMotion>
                                  </p:childTnLst>
                                </p:cTn>
                              </p:par>
                              <p:par>
                                <p:cTn id="9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69231E-7 -2.22222E-6 L -0.01218 -0.09051 " pathEditMode="relative" rAng="0" ptsTypes="AA">
                                      <p:cBhvr>
                                        <p:cTn id="9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" y="-45"/>
                                    </p:animMotion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3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2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2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2000"/>
                                        <p:tgtEl>
                                          <p:spTgt spid="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2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2000"/>
                            </p:stCondLst>
                            <p:childTnLst>
                              <p:par>
                                <p:cTn id="1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2000"/>
                                        <p:tgtEl>
                                          <p:spTgt spid="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2000"/>
                                        <p:tgtEl>
                                          <p:spTgt spid="2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2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20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2000"/>
                                        <p:tgtEl>
                                          <p:spTgt spid="2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2000"/>
                                        <p:tgtEl>
                                          <p:spTgt spid="2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2000"/>
                                        <p:tgtEl>
                                          <p:spTgt spid="2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2000"/>
                                        <p:tgtEl>
                                          <p:spTgt spid="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10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1000"/>
                                        <p:tgtEl>
                                          <p:spTgt spid="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1000"/>
                                        <p:tgtEl>
                                          <p:spTgt spid="2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1000"/>
                                        <p:tgtEl>
                                          <p:spTgt spid="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1000"/>
                                        <p:tgtEl>
                                          <p:spTgt spid="2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1000"/>
                                        <p:tgtEl>
                                          <p:spTgt spid="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1000"/>
                                        <p:tgtEl>
                                          <p:spTgt spid="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1000"/>
                                        <p:tgtEl>
                                          <p:spTgt spid="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1000"/>
                                        <p:tgtEl>
                                          <p:spTgt spid="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0" dur="10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65" grpId="1" animBg="1"/>
      <p:bldP spid="9" grpId="0"/>
      <p:bldP spid="9" grpId="1"/>
      <p:bldP spid="54" grpId="0" animBg="1"/>
      <p:bldP spid="6" grpId="0"/>
      <p:bldP spid="7" grpId="0"/>
      <p:bldP spid="10" grpId="0"/>
      <p:bldP spid="11" grpId="0"/>
      <p:bldP spid="12" grpId="0"/>
      <p:bldP spid="8" grpId="0"/>
      <p:bldP spid="66" grpId="0"/>
      <p:bldP spid="66" grpId="1"/>
      <p:bldP spid="67" grpId="0"/>
      <p:bldP spid="67" grpId="1"/>
      <p:bldP spid="67" grpId="2"/>
      <p:bldP spid="68" grpId="0"/>
      <p:bldP spid="69" grpId="0"/>
      <p:bldP spid="113" grpId="0"/>
      <p:bldP spid="123" grpId="0" animBg="1"/>
      <p:bldP spid="124" grpId="0"/>
      <p:bldP spid="125" grpId="0" animBg="1"/>
      <p:bldP spid="126" grpId="0"/>
      <p:bldP spid="182" grpId="0" animBg="1"/>
      <p:bldP spid="183" grpId="0" animBg="1"/>
      <p:bldP spid="18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4" name="Table 3"/>
          <p:cNvGraphicFramePr>
            <a:graphicFrameLocks noGrp="1"/>
          </p:cNvGraphicFramePr>
          <p:nvPr/>
        </p:nvGraphicFramePr>
        <p:xfrm>
          <a:off x="369888" y="1163253"/>
          <a:ext cx="9083675" cy="2895855"/>
        </p:xfrm>
        <a:graphic>
          <a:graphicData uri="http://schemas.openxmlformats.org/drawingml/2006/table">
            <a:tbl>
              <a:tblPr/>
              <a:tblGrid>
                <a:gridCol w="1460500"/>
                <a:gridCol w="1120775"/>
                <a:gridCol w="671512"/>
                <a:gridCol w="649288"/>
                <a:gridCol w="414337"/>
                <a:gridCol w="735013"/>
                <a:gridCol w="881062"/>
                <a:gridCol w="887413"/>
                <a:gridCol w="889000"/>
                <a:gridCol w="1374775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Williams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1964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anchor="b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Vuillemin</a:t>
                      </a:r>
                      <a:endParaRPr kumimoji="0" lang="da-DK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1978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anchor="b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Fredman</a:t>
                      </a:r>
                      <a:endParaRPr kumimoji="0" lang="da-DK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Tarjan</a:t>
                      </a:r>
                      <a:endParaRPr kumimoji="0" lang="da-DK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1984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anchor="b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Tarjan</a:t>
                      </a:r>
                      <a:endParaRPr kumimoji="0" lang="da-DK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et al.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1988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anchor="b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Brodal</a:t>
                      </a:r>
                      <a:br>
                        <a:rPr kumimoji="0" lang="da-D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da-DK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1995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anchor="b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Brodal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1996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anchor="b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Brodal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Lagogianis</a:t>
                      </a:r>
                      <a:endParaRPr kumimoji="0" lang="da-DK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Tarjan</a:t>
                      </a:r>
                      <a:endParaRPr kumimoji="0" lang="da-DK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2012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anchor="b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Insert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log 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log 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FindMin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Delete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log 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log 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Verdana" pitchFamily="34" charset="0"/>
                        </a:rPr>
                        <a:t>log 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Verdana" pitchFamily="34" charset="0"/>
                        </a:rPr>
                        <a:t>log n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log 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log 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log 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log n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Meld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-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log 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6A6A6"/>
                          </a:solidFill>
                          <a:effectLst/>
                          <a:latin typeface="Verdana" pitchFamily="34" charset="0"/>
                        </a:rPr>
                        <a:t>log 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6A6A6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DecreaseKey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6A6A6"/>
                          </a:solidFill>
                          <a:effectLst/>
                          <a:latin typeface="Verdana" pitchFamily="34" charset="0"/>
                        </a:rPr>
                        <a:t>log 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A6A6A6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6A6A6"/>
                          </a:solidFill>
                          <a:effectLst/>
                          <a:latin typeface="Verdana" pitchFamily="34" charset="0"/>
                        </a:rPr>
                        <a:t>log 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A6A6A6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6A6A6"/>
                          </a:solidFill>
                          <a:effectLst/>
                          <a:latin typeface="Verdana" pitchFamily="34" charset="0"/>
                        </a:rPr>
                        <a:t>log 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6A6A6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6A6A6"/>
                          </a:solidFill>
                          <a:effectLst/>
                          <a:latin typeface="Verdana" pitchFamily="34" charset="0"/>
                        </a:rPr>
                        <a:t>log 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A6A6A6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164468" y="22262"/>
            <a:ext cx="1908212" cy="706438"/>
          </a:xfrm>
        </p:spPr>
        <p:txBody>
          <a:bodyPr/>
          <a:lstStyle/>
          <a:p>
            <a:r>
              <a:rPr lang="da-DK" dirty="0" err="1" smtClean="0"/>
              <a:t>History</a:t>
            </a:r>
            <a:endParaRPr lang="en-US" dirty="0" smtClean="0"/>
          </a:p>
        </p:txBody>
      </p:sp>
      <p:sp>
        <p:nvSpPr>
          <p:cNvPr id="5201" name="Table 3"/>
          <p:cNvSpPr>
            <a:spLocks noGrp="1" noChangeArrowheads="1"/>
          </p:cNvSpPr>
          <p:nvPr/>
        </p:nvSpPr>
        <p:spPr bwMode="auto">
          <a:xfrm>
            <a:off x="0" y="0"/>
            <a:ext cx="0" cy="0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64468" y="4581128"/>
            <a:ext cx="3420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400" dirty="0" err="1" smtClean="0">
                <a:solidFill>
                  <a:srgbClr val="C00000"/>
                </a:solidFill>
              </a:rPr>
              <a:t>Amortized</a:t>
            </a:r>
            <a:r>
              <a:rPr lang="da-DK" sz="1400" dirty="0" smtClean="0">
                <a:solidFill>
                  <a:srgbClr val="C00000"/>
                </a:solidFill>
              </a:rPr>
              <a:t> </a:t>
            </a:r>
            <a:r>
              <a:rPr lang="da-DK" sz="1400" dirty="0" err="1" smtClean="0">
                <a:solidFill>
                  <a:srgbClr val="C00000"/>
                </a:solidFill>
              </a:rPr>
              <a:t>complexity</a:t>
            </a:r>
            <a:r>
              <a:rPr lang="da-DK" sz="1400" dirty="0" smtClean="0">
                <a:solidFill>
                  <a:srgbClr val="C00000"/>
                </a:solidFill>
              </a:rPr>
              <a:t> (</a:t>
            </a:r>
            <a:r>
              <a:rPr lang="da-DK" sz="1400" dirty="0" err="1" smtClean="0">
                <a:solidFill>
                  <a:srgbClr val="C00000"/>
                </a:solidFill>
              </a:rPr>
              <a:t>Tarjan</a:t>
            </a:r>
            <a:r>
              <a:rPr lang="da-DK" sz="1400" dirty="0" smtClean="0">
                <a:solidFill>
                  <a:srgbClr val="C00000"/>
                </a:solidFill>
              </a:rPr>
              <a:t> 1983)</a:t>
            </a:r>
            <a:endParaRPr lang="en-US" sz="1400" dirty="0">
              <a:solidFill>
                <a:srgbClr val="C00000"/>
              </a:solidFill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8047581" y="1036299"/>
            <a:ext cx="72000" cy="3189646"/>
            <a:chOff x="8047581" y="1419827"/>
            <a:chExt cx="108000" cy="3189646"/>
          </a:xfrm>
        </p:grpSpPr>
        <p:sp>
          <p:nvSpPr>
            <p:cNvPr id="7" name="Rectangle 6"/>
            <p:cNvSpPr/>
            <p:nvPr/>
          </p:nvSpPr>
          <p:spPr bwMode="auto">
            <a:xfrm rot="660000">
              <a:off x="8047581" y="1419827"/>
              <a:ext cx="108000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 rot="660000">
              <a:off x="8047581" y="1601180"/>
              <a:ext cx="108000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 rot="660000">
              <a:off x="8047581" y="1782533"/>
              <a:ext cx="108000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 rot="660000">
              <a:off x="8047581" y="1963886"/>
              <a:ext cx="108000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 rot="660000">
              <a:off x="8047581" y="2145239"/>
              <a:ext cx="108000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 rot="660000">
              <a:off x="8047581" y="2326592"/>
              <a:ext cx="108000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 rot="660000">
              <a:off x="8047581" y="2507945"/>
              <a:ext cx="108000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 rot="660000">
              <a:off x="8047581" y="2689298"/>
              <a:ext cx="108000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 rot="660000">
              <a:off x="8047581" y="2870651"/>
              <a:ext cx="108000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 rot="660000">
              <a:off x="8047581" y="3052004"/>
              <a:ext cx="108000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 rot="660000">
              <a:off x="8047581" y="3233357"/>
              <a:ext cx="108000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 rot="660000">
              <a:off x="8047581" y="3414710"/>
              <a:ext cx="108000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 rot="660000">
              <a:off x="8047581" y="3596063"/>
              <a:ext cx="108000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 rot="660000">
              <a:off x="8047581" y="3777416"/>
              <a:ext cx="108000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 rot="660000">
              <a:off x="8047581" y="3958769"/>
              <a:ext cx="108000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 rot="660000">
              <a:off x="8047581" y="4140122"/>
              <a:ext cx="108000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 rot="660000">
              <a:off x="8047581" y="4321473"/>
              <a:ext cx="108000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4016896" y="4113076"/>
            <a:ext cx="5832648" cy="1872208"/>
            <a:chOff x="4016896" y="4113076"/>
            <a:chExt cx="5832648" cy="1872208"/>
          </a:xfrm>
        </p:grpSpPr>
        <p:sp>
          <p:nvSpPr>
            <p:cNvPr id="25" name="Rounded Rectangle 24"/>
            <p:cNvSpPr/>
            <p:nvPr/>
          </p:nvSpPr>
          <p:spPr bwMode="auto">
            <a:xfrm>
              <a:off x="4016896" y="4725144"/>
              <a:ext cx="5724636" cy="1260140"/>
            </a:xfrm>
            <a:prstGeom prst="roundRect">
              <a:avLst>
                <a:gd name="adj" fmla="val 16667"/>
              </a:avLst>
            </a:prstGeom>
            <a:solidFill>
              <a:srgbClr val="00B0F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088904" y="4725144"/>
              <a:ext cx="5760640" cy="12464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3038" indent="-173038" algn="ctr">
                <a:spcAft>
                  <a:spcPts val="600"/>
                </a:spcAft>
                <a:buClr>
                  <a:srgbClr val="C00000"/>
                </a:buClr>
              </a:pPr>
              <a:r>
                <a:rPr lang="da-DK" sz="1400" b="1" dirty="0" smtClean="0">
                  <a:solidFill>
                    <a:schemeClr val="bg1"/>
                  </a:solidFill>
                </a:rPr>
                <a:t>CONFERENCE REVIEWS</a:t>
              </a:r>
              <a:endParaRPr lang="en-US" sz="1400" b="1" dirty="0" smtClean="0">
                <a:solidFill>
                  <a:schemeClr val="bg1"/>
                </a:solidFill>
              </a:endParaRPr>
            </a:p>
            <a:p>
              <a:pPr marL="173038" indent="-173038">
                <a:buClr>
                  <a:srgbClr val="C00000"/>
                </a:buClr>
                <a:buSzPct val="125000"/>
                <a:buFont typeface="Wingdings" pitchFamily="2" charset="2"/>
                <a:buChar char="§"/>
              </a:pPr>
              <a:r>
                <a:rPr lang="en-US" sz="1400" dirty="0" smtClean="0">
                  <a:solidFill>
                    <a:schemeClr val="bg1"/>
                  </a:solidFill>
                </a:rPr>
                <a:t>This paper </a:t>
              </a:r>
              <a:r>
                <a:rPr lang="en-US" sz="1400" b="1" dirty="0" smtClean="0">
                  <a:solidFill>
                    <a:schemeClr val="bg1"/>
                  </a:solidFill>
                </a:rPr>
                <a:t>closes </a:t>
              </a:r>
              <a:r>
                <a:rPr lang="en-US" sz="1400" dirty="0" smtClean="0">
                  <a:solidFill>
                    <a:schemeClr val="bg1"/>
                  </a:solidFill>
                </a:rPr>
                <a:t>one of the few open </a:t>
              </a:r>
              <a:r>
                <a:rPr lang="en-US" sz="1400" b="1" dirty="0" smtClean="0">
                  <a:solidFill>
                    <a:schemeClr val="bg1"/>
                  </a:solidFill>
                </a:rPr>
                <a:t>problem</a:t>
              </a:r>
              <a:r>
                <a:rPr lang="en-US" sz="1400" dirty="0" smtClean="0">
                  <a:solidFill>
                    <a:schemeClr val="bg1"/>
                  </a:solidFill>
                </a:rPr>
                <a:t>s in the area of comparison-based priority queues</a:t>
              </a:r>
            </a:p>
            <a:p>
              <a:pPr marL="173038" indent="-173038">
                <a:buClr>
                  <a:srgbClr val="C00000"/>
                </a:buClr>
                <a:buSzPct val="125000"/>
                <a:buFont typeface="Wingdings" pitchFamily="2" charset="2"/>
                <a:buChar char="§"/>
              </a:pPr>
              <a:r>
                <a:rPr lang="en-US" sz="1400" dirty="0" smtClean="0">
                  <a:solidFill>
                    <a:schemeClr val="bg1"/>
                  </a:solidFill>
                </a:rPr>
                <a:t>Other PQs from the 1990s ... were </a:t>
              </a:r>
              <a:r>
                <a:rPr lang="en-US" sz="1400" b="1" dirty="0" smtClean="0">
                  <a:solidFill>
                    <a:schemeClr val="bg1"/>
                  </a:solidFill>
                </a:rPr>
                <a:t>extremely</a:t>
              </a:r>
              <a:r>
                <a:rPr lang="en-US" sz="1400" dirty="0" smtClean="0">
                  <a:solidFill>
                    <a:schemeClr val="bg1"/>
                  </a:solidFill>
                </a:rPr>
                <a:t> complicated</a:t>
              </a:r>
            </a:p>
            <a:p>
              <a:pPr marL="173038" indent="-173038">
                <a:buClr>
                  <a:srgbClr val="C00000"/>
                </a:buClr>
                <a:buSzPct val="125000"/>
                <a:buFont typeface="Wingdings" pitchFamily="2" charset="2"/>
                <a:buChar char="§"/>
              </a:pPr>
              <a:r>
                <a:rPr lang="en-US" sz="1400" dirty="0" smtClean="0">
                  <a:solidFill>
                    <a:schemeClr val="bg1"/>
                  </a:solidFill>
                </a:rPr>
                <a:t>The data structure is </a:t>
              </a:r>
              <a:r>
                <a:rPr lang="en-US" sz="1400" b="1" dirty="0" smtClean="0">
                  <a:solidFill>
                    <a:schemeClr val="bg1"/>
                  </a:solidFill>
                </a:rPr>
                <a:t>genuinely simple</a:t>
              </a:r>
              <a:endParaRPr 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26" name="Isosceles Triangle 25"/>
            <p:cNvSpPr/>
            <p:nvPr/>
          </p:nvSpPr>
          <p:spPr bwMode="auto">
            <a:xfrm>
              <a:off x="8625408" y="4113076"/>
              <a:ext cx="288032" cy="612068"/>
            </a:xfrm>
            <a:prstGeom prst="triangle">
              <a:avLst/>
            </a:prstGeom>
            <a:solidFill>
              <a:srgbClr val="00B0F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cxnSp>
        <p:nvCxnSpPr>
          <p:cNvPr id="28" name="Straight Arrow Connector 27"/>
          <p:cNvCxnSpPr/>
          <p:nvPr/>
        </p:nvCxnSpPr>
        <p:spPr bwMode="auto">
          <a:xfrm flipV="1">
            <a:off x="2936776" y="4201343"/>
            <a:ext cx="972108" cy="540060"/>
          </a:xfrm>
          <a:prstGeom prst="straightConnector1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 flipV="1">
            <a:off x="3476836" y="4149080"/>
            <a:ext cx="360040" cy="468052"/>
          </a:xfrm>
          <a:prstGeom prst="straightConnector1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 flipV="1">
            <a:off x="3512840" y="4165339"/>
            <a:ext cx="1512168" cy="504056"/>
          </a:xfrm>
          <a:prstGeom prst="straightConnector1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7" name="TextBox 36"/>
          <p:cNvSpPr txBox="1"/>
          <p:nvPr/>
        </p:nvSpPr>
        <p:spPr>
          <a:xfrm rot="19641260">
            <a:off x="2184170" y="449359"/>
            <a:ext cx="1585749" cy="312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 err="1" smtClean="0">
                <a:solidFill>
                  <a:srgbClr val="C00000"/>
                </a:solidFill>
              </a:rPr>
              <a:t>Binary</a:t>
            </a:r>
            <a:r>
              <a:rPr lang="da-DK" sz="1400" dirty="0" smtClean="0">
                <a:solidFill>
                  <a:srgbClr val="C00000"/>
                </a:solidFill>
              </a:rPr>
              <a:t> </a:t>
            </a:r>
            <a:r>
              <a:rPr lang="da-DK" sz="1400" dirty="0" err="1" smtClean="0">
                <a:solidFill>
                  <a:srgbClr val="C00000"/>
                </a:solidFill>
              </a:rPr>
              <a:t>heaps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 rot="19641260">
            <a:off x="3303627" y="380901"/>
            <a:ext cx="1975127" cy="3050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 smtClean="0">
                <a:solidFill>
                  <a:srgbClr val="C00000"/>
                </a:solidFill>
              </a:rPr>
              <a:t>Binomial </a:t>
            </a:r>
            <a:r>
              <a:rPr lang="da-DK" sz="1400" dirty="0" err="1" smtClean="0">
                <a:solidFill>
                  <a:srgbClr val="C00000"/>
                </a:solidFill>
              </a:rPr>
              <a:t>queues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 rot="19641260">
            <a:off x="4624396" y="415555"/>
            <a:ext cx="17458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 err="1" smtClean="0">
                <a:solidFill>
                  <a:srgbClr val="C00000"/>
                </a:solidFill>
              </a:rPr>
              <a:t>Fibonacci</a:t>
            </a:r>
            <a:r>
              <a:rPr lang="da-DK" sz="1400" dirty="0" smtClean="0">
                <a:solidFill>
                  <a:srgbClr val="C00000"/>
                </a:solidFill>
              </a:rPr>
              <a:t> </a:t>
            </a:r>
            <a:r>
              <a:rPr lang="da-DK" sz="1400" dirty="0" err="1" smtClean="0">
                <a:solidFill>
                  <a:srgbClr val="C00000"/>
                </a:solidFill>
              </a:rPr>
              <a:t>heaps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 rot="19641260">
            <a:off x="5642898" y="361549"/>
            <a:ext cx="19325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 err="1" smtClean="0">
                <a:solidFill>
                  <a:srgbClr val="C00000"/>
                </a:solidFill>
              </a:rPr>
              <a:t>Run-relaxed</a:t>
            </a:r>
            <a:r>
              <a:rPr lang="da-DK" sz="1400" dirty="0" smtClean="0">
                <a:solidFill>
                  <a:srgbClr val="C00000"/>
                </a:solidFill>
              </a:rPr>
              <a:t> </a:t>
            </a:r>
            <a:r>
              <a:rPr lang="da-DK" sz="1400" dirty="0" err="1" smtClean="0">
                <a:solidFill>
                  <a:srgbClr val="C00000"/>
                </a:solidFill>
              </a:rPr>
              <a:t>heaps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969224" y="4077072"/>
            <a:ext cx="1332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400" dirty="0" smtClean="0">
                <a:solidFill>
                  <a:srgbClr val="C00000"/>
                </a:solidFill>
              </a:rPr>
              <a:t>Arrays </a:t>
            </a:r>
            <a:r>
              <a:rPr lang="da-DK" sz="1400" dirty="0" err="1" smtClean="0">
                <a:solidFill>
                  <a:srgbClr val="C00000"/>
                </a:solidFill>
              </a:rPr>
              <a:t>Complicated</a:t>
            </a:r>
            <a:endParaRPr lang="da-DK" sz="1400" dirty="0" smtClean="0">
              <a:solidFill>
                <a:srgbClr val="C00000"/>
              </a:solidFill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1828800" y="1165220"/>
            <a:ext cx="1292772" cy="2952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2966430" y="1137444"/>
            <a:ext cx="1419920" cy="2952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4281055" y="1165220"/>
            <a:ext cx="1128155" cy="2952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5421052" y="1160748"/>
            <a:ext cx="872870" cy="2952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6311736" y="1165220"/>
            <a:ext cx="1066526" cy="2952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7149244" y="1163496"/>
            <a:ext cx="887452" cy="294958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8108652" y="1148423"/>
            <a:ext cx="1351502" cy="2964653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8008536" y="1056036"/>
            <a:ext cx="112815" cy="305704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 rot="19641260">
            <a:off x="8332544" y="360485"/>
            <a:ext cx="18478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 err="1" smtClean="0">
                <a:solidFill>
                  <a:srgbClr val="C00000"/>
                </a:solidFill>
              </a:rPr>
              <a:t>Strict</a:t>
            </a:r>
            <a:r>
              <a:rPr lang="da-DK" sz="1400" dirty="0" smtClean="0">
                <a:solidFill>
                  <a:srgbClr val="C00000"/>
                </a:solidFill>
              </a:rPr>
              <a:t> </a:t>
            </a:r>
            <a:r>
              <a:rPr lang="da-DK" sz="1400" dirty="0" err="1" smtClean="0">
                <a:solidFill>
                  <a:srgbClr val="C00000"/>
                </a:solidFill>
              </a:rPr>
              <a:t>Fibonacci</a:t>
            </a:r>
            <a:endParaRPr lang="da-DK" sz="1400" dirty="0" smtClean="0">
              <a:solidFill>
                <a:srgbClr val="C00000"/>
              </a:solidFill>
            </a:endParaRPr>
          </a:p>
          <a:p>
            <a:r>
              <a:rPr lang="da-DK" sz="1400" dirty="0" smtClean="0">
                <a:solidFill>
                  <a:srgbClr val="C00000"/>
                </a:solidFill>
              </a:rPr>
              <a:t>      </a:t>
            </a:r>
            <a:r>
              <a:rPr lang="da-DK" sz="1400" dirty="0" err="1" smtClean="0">
                <a:solidFill>
                  <a:srgbClr val="C00000"/>
                </a:solidFill>
              </a:rPr>
              <a:t>heaps</a:t>
            </a:r>
            <a:endParaRPr lang="en-US" sz="1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7" grpId="0"/>
      <p:bldP spid="39" grpId="0"/>
      <p:bldP spid="40" grpId="0"/>
      <p:bldP spid="41" grpId="0"/>
      <p:bldP spid="42" grpId="0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1" animBg="1"/>
      <p:bldP spid="5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224" y="4023437"/>
          <a:ext cx="9757084" cy="1764540"/>
        </p:xfrm>
        <a:graphic>
          <a:graphicData uri="http://schemas.openxmlformats.org/drawingml/2006/table">
            <a:tbl>
              <a:tblPr/>
              <a:tblGrid>
                <a:gridCol w="1448362"/>
                <a:gridCol w="1075681"/>
                <a:gridCol w="1463307"/>
                <a:gridCol w="1341242"/>
                <a:gridCol w="1224136"/>
                <a:gridCol w="1548172"/>
                <a:gridCol w="1656184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 err="1" smtClean="0">
                          <a:solidFill>
                            <a:schemeClr val="bg1"/>
                          </a:solidFill>
                        </a:rPr>
                        <a:t>Binary</a:t>
                      </a:r>
                      <a:r>
                        <a:rPr lang="da-DK" sz="16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da-DK" sz="1600" dirty="0" err="1" smtClean="0">
                          <a:solidFill>
                            <a:schemeClr val="bg1"/>
                          </a:solidFill>
                        </a:rPr>
                        <a:t>heaps</a:t>
                      </a:r>
                      <a:endParaRPr lang="en-US" sz="160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1964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anchor="b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 smtClean="0">
                          <a:solidFill>
                            <a:schemeClr val="bg1"/>
                          </a:solidFill>
                        </a:rPr>
                        <a:t>Binomial </a:t>
                      </a:r>
                      <a:br>
                        <a:rPr lang="da-DK" sz="160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da-DK" sz="1600" dirty="0" err="1" smtClean="0">
                          <a:solidFill>
                            <a:schemeClr val="bg1"/>
                          </a:solidFill>
                        </a:rPr>
                        <a:t>queues</a:t>
                      </a:r>
                      <a:endParaRPr kumimoji="0" lang="da-DK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1978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anchor="b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300"/>
                        </a:spcAft>
                      </a:pPr>
                      <a:r>
                        <a:rPr lang="da-DK" sz="1600" dirty="0" err="1" smtClean="0">
                          <a:solidFill>
                            <a:schemeClr val="bg1"/>
                          </a:solidFill>
                        </a:rPr>
                        <a:t>Fibonacci</a:t>
                      </a:r>
                      <a:r>
                        <a:rPr lang="da-DK" sz="1600" dirty="0" smtClean="0">
                          <a:solidFill>
                            <a:schemeClr val="bg1"/>
                          </a:solidFill>
                        </a:rPr>
                        <a:t/>
                      </a:r>
                      <a:br>
                        <a:rPr lang="da-DK" sz="160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da-DK" sz="1600" dirty="0" err="1" smtClean="0">
                          <a:solidFill>
                            <a:schemeClr val="bg1"/>
                          </a:solidFill>
                        </a:rPr>
                        <a:t>heaps</a:t>
                      </a:r>
                      <a:endParaRPr lang="da-DK" sz="16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300"/>
                        </a:spcAft>
                      </a:pPr>
                      <a:r>
                        <a:rPr kumimoji="0" lang="da-DK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1984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anchor="b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a-DK" sz="1600" dirty="0" err="1" smtClean="0">
                          <a:solidFill>
                            <a:schemeClr val="bg1"/>
                          </a:solidFill>
                        </a:rPr>
                        <a:t>Run-relaxed</a:t>
                      </a:r>
                      <a:r>
                        <a:rPr lang="da-DK" sz="16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da-DK" sz="1600" dirty="0" err="1" smtClean="0">
                          <a:solidFill>
                            <a:schemeClr val="bg1"/>
                          </a:solidFill>
                        </a:rPr>
                        <a:t>heaps</a:t>
                      </a:r>
                      <a:endParaRPr lang="da-DK" sz="160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1988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anchor="b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Brodal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1995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anchor="b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Brodal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1996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anchor="b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300"/>
                        </a:spcAft>
                      </a:pPr>
                      <a:r>
                        <a:rPr lang="da-DK" sz="1600" dirty="0" err="1" smtClean="0">
                          <a:solidFill>
                            <a:schemeClr val="bg1"/>
                          </a:solidFill>
                        </a:rPr>
                        <a:t>Strict</a:t>
                      </a:r>
                      <a:r>
                        <a:rPr lang="da-DK" sz="16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da-DK" sz="1600" dirty="0" err="1" smtClean="0">
                          <a:solidFill>
                            <a:schemeClr val="bg1"/>
                          </a:solidFill>
                        </a:rPr>
                        <a:t>Fibonacci</a:t>
                      </a:r>
                      <a:r>
                        <a:rPr lang="da-DK" sz="16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da-DK" sz="1600" dirty="0" err="1" smtClean="0">
                          <a:solidFill>
                            <a:schemeClr val="bg1"/>
                          </a:solidFill>
                        </a:rPr>
                        <a:t>heaps</a:t>
                      </a:r>
                      <a:endParaRPr lang="da-DK" sz="140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2012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anchor="b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Heap-order</a:t>
                      </a:r>
                      <a:endParaRPr kumimoji="0" lang="da-DK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Rigid </a:t>
                      </a:r>
                      <a:r>
                        <a:rPr kumimoji="0" lang="da-DK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structure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Forest</a:t>
                      </a:r>
                      <a:endParaRPr kumimoji="0" lang="da-DK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Linking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Subtrees</a:t>
                      </a:r>
                      <a:r>
                        <a:rPr kumimoji="0" lang="da-DK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 cut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Cascades </a:t>
                      </a:r>
                      <a:r>
                        <a:rPr kumimoji="0" lang="da-DK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sym typeface="Symbol"/>
                        </a:rPr>
                        <a:t> </a:t>
                      </a:r>
                      <a:r>
                        <a:rPr kumimoji="0" lang="da-DK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sym typeface="Symbol"/>
                        </a:rPr>
                        <a:t>Amortized</a:t>
                      </a:r>
                      <a:r>
                        <a:rPr kumimoji="0" lang="da-DK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sym typeface="Symbol"/>
                        </a:rPr>
                        <a:t> </a:t>
                      </a:r>
                      <a:r>
                        <a:rPr kumimoji="0" lang="da-DK" sz="1400" b="0" i="0" u="none" strike="noStrike" cap="small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sym typeface="Symbol"/>
                        </a:rPr>
                        <a:t>DecreaseKey</a:t>
                      </a:r>
                      <a:endParaRPr kumimoji="0" lang="en-US" sz="1400" b="0" i="0" u="none" strike="noStrike" cap="small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Global </a:t>
                      </a:r>
                      <a:r>
                        <a:rPr kumimoji="0" lang="da-DK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control</a:t>
                      </a:r>
                      <a:endParaRPr kumimoji="0" lang="da-DK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Redundant </a:t>
                      </a:r>
                      <a:r>
                        <a:rPr kumimoji="0" lang="da-DK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counters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Local</a:t>
                      </a:r>
                      <a:r>
                        <a:rPr kumimoji="0" lang="da-DK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da-DK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control</a:t>
                      </a:r>
                      <a:endParaRPr kumimoji="0" lang="da-DK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Redundant </a:t>
                      </a:r>
                      <a:r>
                        <a:rPr kumimoji="0" lang="da-DK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counters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a-DK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Local</a:t>
                      </a:r>
                      <a:r>
                        <a:rPr kumimoji="0" lang="da-DK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 redundant </a:t>
                      </a:r>
                      <a:r>
                        <a:rPr kumimoji="0" lang="da-DK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counters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Heap</a:t>
                      </a:r>
                      <a:r>
                        <a:rPr kumimoji="0" lang="da-DK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da-DK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order</a:t>
                      </a:r>
                      <a:r>
                        <a:rPr kumimoji="0" lang="da-DK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da-DK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violations</a:t>
                      </a:r>
                      <a:endParaRPr kumimoji="0" lang="da-DK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Verdana" pitchFamily="34" charset="0"/>
                        </a:rPr>
                        <a:t>Global </a:t>
                      </a:r>
                      <a:r>
                        <a:rPr kumimoji="0" lang="da-DK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Verdana" pitchFamily="34" charset="0"/>
                        </a:rPr>
                        <a:t>partial</a:t>
                      </a:r>
                      <a:r>
                        <a:rPr kumimoji="0" lang="da-DK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da-DK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Verdana" pitchFamily="34" charset="0"/>
                        </a:rPr>
                        <a:t>control</a:t>
                      </a:r>
                      <a:endParaRPr kumimoji="0" lang="da-DK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Verdana" pitchFamily="34" charset="0"/>
                        </a:rPr>
                        <a:t>Pigenhole</a:t>
                      </a:r>
                      <a:r>
                        <a:rPr kumimoji="0" lang="da-DK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da-DK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Verdana" pitchFamily="34" charset="0"/>
                        </a:rPr>
                        <a:t>principle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133" name="Rectangle 132"/>
          <p:cNvSpPr/>
          <p:nvPr/>
        </p:nvSpPr>
        <p:spPr bwMode="auto">
          <a:xfrm>
            <a:off x="36218" y="4035592"/>
            <a:ext cx="1455988" cy="1800201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26" name="Oval 125"/>
          <p:cNvSpPr/>
          <p:nvPr/>
        </p:nvSpPr>
        <p:spPr bwMode="auto">
          <a:xfrm>
            <a:off x="4664968" y="2143085"/>
            <a:ext cx="385717" cy="411429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742950" indent="-285750"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  <a:defRPr/>
            </a:pPr>
            <a:endParaRPr lang="en-US" dirty="0">
              <a:cs typeface="+mn-cs"/>
            </a:endParaRPr>
          </a:p>
        </p:txBody>
      </p:sp>
      <p:cxnSp>
        <p:nvCxnSpPr>
          <p:cNvPr id="17" name="Straight Connector 16"/>
          <p:cNvCxnSpPr/>
          <p:nvPr/>
        </p:nvCxnSpPr>
        <p:spPr bwMode="auto">
          <a:xfrm flipV="1">
            <a:off x="1924312" y="2096852"/>
            <a:ext cx="184372" cy="327212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9" name="Oval 98"/>
          <p:cNvSpPr/>
          <p:nvPr/>
        </p:nvSpPr>
        <p:spPr bwMode="auto">
          <a:xfrm>
            <a:off x="1368620" y="1376772"/>
            <a:ext cx="385717" cy="411429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742950" indent="-285750"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  <a:defRPr/>
            </a:pPr>
            <a:endParaRPr lang="en-US" dirty="0">
              <a:cs typeface="+mn-cs"/>
            </a:endParaRPr>
          </a:p>
        </p:txBody>
      </p:sp>
      <p:sp>
        <p:nvSpPr>
          <p:cNvPr id="98" name="Oval 97"/>
          <p:cNvSpPr/>
          <p:nvPr/>
        </p:nvSpPr>
        <p:spPr bwMode="auto">
          <a:xfrm>
            <a:off x="1882909" y="1891058"/>
            <a:ext cx="385717" cy="411429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742950" indent="-285750"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  <a:defRPr/>
            </a:pPr>
            <a:endParaRPr lang="en-US" dirty="0">
              <a:cs typeface="+mn-cs"/>
            </a:endParaRPr>
          </a:p>
        </p:txBody>
      </p:sp>
      <p:cxnSp>
        <p:nvCxnSpPr>
          <p:cNvPr id="110" name="Straight Connector 109"/>
          <p:cNvCxnSpPr/>
          <p:nvPr/>
        </p:nvCxnSpPr>
        <p:spPr bwMode="auto">
          <a:xfrm flipV="1">
            <a:off x="7617296" y="1366542"/>
            <a:ext cx="514289" cy="514286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9" name="Straight Connector 108"/>
          <p:cNvCxnSpPr/>
          <p:nvPr/>
        </p:nvCxnSpPr>
        <p:spPr bwMode="auto">
          <a:xfrm flipV="1">
            <a:off x="8143708" y="1376772"/>
            <a:ext cx="0" cy="468053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Straight Connector 79"/>
          <p:cNvCxnSpPr/>
          <p:nvPr/>
        </p:nvCxnSpPr>
        <p:spPr bwMode="auto">
          <a:xfrm flipV="1">
            <a:off x="5474395" y="1386272"/>
            <a:ext cx="666750" cy="304800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00472" y="8620"/>
            <a:ext cx="4248472" cy="706438"/>
          </a:xfrm>
        </p:spPr>
        <p:txBody>
          <a:bodyPr/>
          <a:lstStyle/>
          <a:p>
            <a:r>
              <a:rPr lang="da-DK" dirty="0" err="1" smtClean="0"/>
              <a:t>Technical</a:t>
            </a:r>
            <a:r>
              <a:rPr lang="da-DK" dirty="0" smtClean="0"/>
              <a:t> </a:t>
            </a:r>
            <a:r>
              <a:rPr lang="da-DK" dirty="0" err="1" smtClean="0"/>
              <a:t>History</a:t>
            </a:r>
            <a:endParaRPr lang="en-US" dirty="0" smtClean="0"/>
          </a:p>
        </p:txBody>
      </p:sp>
      <p:sp>
        <p:nvSpPr>
          <p:cNvPr id="21" name="Oval 20"/>
          <p:cNvSpPr/>
          <p:nvPr/>
        </p:nvSpPr>
        <p:spPr bwMode="auto">
          <a:xfrm>
            <a:off x="1625764" y="2405343"/>
            <a:ext cx="385717" cy="411429"/>
          </a:xfrm>
          <a:prstGeom prst="ellipse">
            <a:avLst/>
          </a:prstGeom>
          <a:solidFill>
            <a:srgbClr val="FF9999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742950" indent="-285750"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  <a:defRPr/>
            </a:pPr>
            <a:endParaRPr lang="en-US" dirty="0">
              <a:cs typeface="+mn-cs"/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597186" y="1727949"/>
            <a:ext cx="1331478" cy="1088823"/>
            <a:chOff x="597186" y="1727949"/>
            <a:chExt cx="1331478" cy="1088823"/>
          </a:xfrm>
        </p:grpSpPr>
        <p:cxnSp>
          <p:nvCxnSpPr>
            <p:cNvPr id="12" name="Straight Connector 11"/>
            <p:cNvCxnSpPr>
              <a:endCxn id="99" idx="3"/>
            </p:cNvCxnSpPr>
            <p:nvPr/>
          </p:nvCxnSpPr>
          <p:spPr bwMode="auto">
            <a:xfrm flipV="1">
              <a:off x="1060046" y="1727949"/>
              <a:ext cx="365061" cy="368823"/>
            </a:xfrm>
            <a:prstGeom prst="line">
              <a:avLst/>
            </a:prstGeom>
            <a:solidFill>
              <a:schemeClr val="bg1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/>
            <p:cNvCxnSpPr>
              <a:endCxn id="99" idx="5"/>
            </p:cNvCxnSpPr>
            <p:nvPr/>
          </p:nvCxnSpPr>
          <p:spPr bwMode="auto">
            <a:xfrm flipH="1" flipV="1">
              <a:off x="1697850" y="1727949"/>
              <a:ext cx="230814" cy="224887"/>
            </a:xfrm>
            <a:prstGeom prst="line">
              <a:avLst/>
            </a:prstGeom>
            <a:solidFill>
              <a:schemeClr val="bg1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 flipH="1" flipV="1">
              <a:off x="1060046" y="2122486"/>
              <a:ext cx="282859" cy="488571"/>
            </a:xfrm>
            <a:prstGeom prst="line">
              <a:avLst/>
            </a:prstGeom>
            <a:solidFill>
              <a:schemeClr val="bg1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 flipV="1">
              <a:off x="777187" y="2122486"/>
              <a:ext cx="282859" cy="488571"/>
            </a:xfrm>
            <a:prstGeom prst="line">
              <a:avLst/>
            </a:prstGeom>
            <a:solidFill>
              <a:schemeClr val="bg1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9" name="Oval 18"/>
            <p:cNvSpPr/>
            <p:nvPr/>
          </p:nvSpPr>
          <p:spPr bwMode="auto">
            <a:xfrm>
              <a:off x="597186" y="2405343"/>
              <a:ext cx="385717" cy="411429"/>
            </a:xfrm>
            <a:prstGeom prst="ellipse">
              <a:avLst/>
            </a:prstGeom>
            <a:solidFill>
              <a:schemeClr val="bg1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0" name="Oval 19"/>
            <p:cNvSpPr/>
            <p:nvPr/>
          </p:nvSpPr>
          <p:spPr bwMode="auto">
            <a:xfrm>
              <a:off x="1137190" y="2405343"/>
              <a:ext cx="385717" cy="411429"/>
            </a:xfrm>
            <a:prstGeom prst="ellipse">
              <a:avLst/>
            </a:prstGeom>
            <a:solidFill>
              <a:schemeClr val="bg1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3" name="Oval 22"/>
            <p:cNvSpPr/>
            <p:nvPr/>
          </p:nvSpPr>
          <p:spPr bwMode="auto">
            <a:xfrm>
              <a:off x="854331" y="1891058"/>
              <a:ext cx="385717" cy="411429"/>
            </a:xfrm>
            <a:prstGeom prst="ellipse">
              <a:avLst/>
            </a:prstGeom>
            <a:solidFill>
              <a:schemeClr val="bg1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  <a:defRPr/>
              </a:pPr>
              <a:endParaRPr lang="en-US" dirty="0">
                <a:cs typeface="+mn-cs"/>
              </a:endParaRPr>
            </a:p>
          </p:txBody>
        </p:sp>
      </p:grpSp>
      <p:sp>
        <p:nvSpPr>
          <p:cNvPr id="26" name="TextBox 39"/>
          <p:cNvSpPr txBox="1">
            <a:spLocks noChangeArrowheads="1"/>
          </p:cNvSpPr>
          <p:nvPr/>
        </p:nvSpPr>
        <p:spPr bwMode="auto">
          <a:xfrm>
            <a:off x="1064928" y="2456125"/>
            <a:ext cx="5397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</a:pPr>
            <a:r>
              <a:rPr lang="da-DK" sz="1600" b="1">
                <a:solidFill>
                  <a:srgbClr val="C00000"/>
                </a:solidFill>
              </a:rPr>
              <a:t>36</a:t>
            </a:r>
            <a:endParaRPr lang="en-US" sz="1600" b="1">
              <a:solidFill>
                <a:srgbClr val="C00000"/>
              </a:solidFill>
            </a:endParaRPr>
          </a:p>
        </p:txBody>
      </p:sp>
      <p:sp>
        <p:nvSpPr>
          <p:cNvPr id="27" name="TextBox 40"/>
          <p:cNvSpPr txBox="1">
            <a:spLocks noChangeArrowheads="1"/>
          </p:cNvSpPr>
          <p:nvPr/>
        </p:nvSpPr>
        <p:spPr bwMode="auto">
          <a:xfrm>
            <a:off x="782353" y="1932250"/>
            <a:ext cx="5397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</a:pPr>
            <a:r>
              <a:rPr lang="da-DK" sz="1600" b="1" dirty="0">
                <a:solidFill>
                  <a:srgbClr val="C00000"/>
                </a:solidFill>
              </a:rPr>
              <a:t>27</a:t>
            </a:r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28" name="TextBox 41"/>
          <p:cNvSpPr txBox="1">
            <a:spLocks noChangeArrowheads="1"/>
          </p:cNvSpPr>
          <p:nvPr/>
        </p:nvSpPr>
        <p:spPr bwMode="auto">
          <a:xfrm>
            <a:off x="1285374" y="1412776"/>
            <a:ext cx="5397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</a:pPr>
            <a:r>
              <a:rPr lang="da-DK" sz="1600" b="1" dirty="0" smtClean="0">
                <a:solidFill>
                  <a:srgbClr val="C00000"/>
                </a:solidFill>
              </a:rPr>
              <a:t>13</a:t>
            </a:r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29" name="TextBox 42"/>
          <p:cNvSpPr txBox="1">
            <a:spLocks noChangeArrowheads="1"/>
          </p:cNvSpPr>
          <p:nvPr/>
        </p:nvSpPr>
        <p:spPr bwMode="auto">
          <a:xfrm>
            <a:off x="525178" y="2456125"/>
            <a:ext cx="5397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</a:pPr>
            <a:r>
              <a:rPr lang="da-DK" sz="1600" b="1" dirty="0">
                <a:solidFill>
                  <a:srgbClr val="C00000"/>
                </a:solidFill>
              </a:rPr>
              <a:t>54</a:t>
            </a:r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30" name="TextBox 43"/>
          <p:cNvSpPr txBox="1">
            <a:spLocks noChangeArrowheads="1"/>
          </p:cNvSpPr>
          <p:nvPr/>
        </p:nvSpPr>
        <p:spPr bwMode="auto">
          <a:xfrm>
            <a:off x="1809086" y="1937147"/>
            <a:ext cx="5397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</a:pPr>
            <a:r>
              <a:rPr lang="da-DK" sz="1600" b="1" dirty="0">
                <a:solidFill>
                  <a:srgbClr val="C00000"/>
                </a:solidFill>
              </a:rPr>
              <a:t>86</a:t>
            </a:r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34" name="TextBox 41"/>
          <p:cNvSpPr txBox="1">
            <a:spLocks noChangeArrowheads="1"/>
          </p:cNvSpPr>
          <p:nvPr/>
        </p:nvSpPr>
        <p:spPr bwMode="auto">
          <a:xfrm>
            <a:off x="1532620" y="2442790"/>
            <a:ext cx="5397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</a:pPr>
            <a:r>
              <a:rPr lang="da-DK" sz="1600" b="1" dirty="0">
                <a:solidFill>
                  <a:srgbClr val="C00000"/>
                </a:solidFill>
              </a:rPr>
              <a:t>6</a:t>
            </a:r>
            <a:endParaRPr lang="en-US" sz="1600" b="1" dirty="0">
              <a:solidFill>
                <a:srgbClr val="C00000"/>
              </a:solidFill>
            </a:endParaRPr>
          </a:p>
        </p:txBody>
      </p:sp>
      <p:grpSp>
        <p:nvGrpSpPr>
          <p:cNvPr id="35" name="Group 56"/>
          <p:cNvGrpSpPr>
            <a:grpSpLocks/>
          </p:cNvGrpSpPr>
          <p:nvPr/>
        </p:nvGrpSpPr>
        <p:grpSpPr bwMode="auto">
          <a:xfrm>
            <a:off x="232004" y="1079795"/>
            <a:ext cx="2628292" cy="2112942"/>
            <a:chOff x="6911956" y="2320935"/>
            <a:chExt cx="2791053" cy="1080120"/>
          </a:xfrm>
        </p:grpSpPr>
        <p:sp>
          <p:nvSpPr>
            <p:cNvPr id="36" name="Cloud 35"/>
            <p:cNvSpPr/>
            <p:nvPr/>
          </p:nvSpPr>
          <p:spPr bwMode="auto">
            <a:xfrm>
              <a:off x="6911956" y="2320935"/>
              <a:ext cx="2791053" cy="1080120"/>
            </a:xfrm>
            <a:prstGeom prst="cloud">
              <a:avLst/>
            </a:prstGeom>
            <a:noFill/>
            <a:ln w="571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8337877" y="2489189"/>
              <a:ext cx="1331647" cy="40028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  <a:defRPr/>
              </a:pPr>
              <a:endParaRPr lang="en-US" b="1" dirty="0">
                <a:solidFill>
                  <a:schemeClr val="bg1">
                    <a:lumMod val="50000"/>
                  </a:schemeClr>
                </a:solidFill>
                <a:cs typeface="+mn-cs"/>
              </a:endParaRPr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654415" y="3243538"/>
            <a:ext cx="1527982" cy="2975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lnSpc>
                <a:spcPts val="1600"/>
              </a:lnSpc>
              <a:spcAft>
                <a:spcPts val="600"/>
              </a:spcAft>
              <a:defRPr/>
            </a:pPr>
            <a:r>
              <a:rPr lang="da-DK" sz="1600" dirty="0" err="1" smtClean="0">
                <a:solidFill>
                  <a:srgbClr val="C00000"/>
                </a:solidFill>
              </a:rPr>
              <a:t>Binary</a:t>
            </a:r>
            <a:r>
              <a:rPr lang="da-DK" sz="1600" dirty="0" smtClean="0">
                <a:solidFill>
                  <a:srgbClr val="C00000"/>
                </a:solidFill>
              </a:rPr>
              <a:t> </a:t>
            </a:r>
            <a:r>
              <a:rPr lang="da-DK" sz="1600" dirty="0" err="1" smtClean="0">
                <a:solidFill>
                  <a:srgbClr val="C00000"/>
                </a:solidFill>
              </a:rPr>
              <a:t>heaps</a:t>
            </a:r>
            <a:endParaRPr lang="en-US" sz="1600" dirty="0" smtClean="0">
              <a:solidFill>
                <a:srgbClr val="C00000"/>
              </a:solidFill>
            </a:endParaRPr>
          </a:p>
        </p:txBody>
      </p:sp>
      <p:cxnSp>
        <p:nvCxnSpPr>
          <p:cNvPr id="41" name="Straight Connector 40"/>
          <p:cNvCxnSpPr/>
          <p:nvPr/>
        </p:nvCxnSpPr>
        <p:spPr bwMode="auto">
          <a:xfrm flipV="1">
            <a:off x="6322120" y="1533910"/>
            <a:ext cx="0" cy="104775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2" name="Oval 41"/>
          <p:cNvSpPr/>
          <p:nvPr/>
        </p:nvSpPr>
        <p:spPr bwMode="auto">
          <a:xfrm>
            <a:off x="6125644" y="1639029"/>
            <a:ext cx="385717" cy="411429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742950" indent="-285750"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  <a:defRPr/>
            </a:pPr>
            <a:endParaRPr lang="en-US" dirty="0">
              <a:cs typeface="+mn-cs"/>
            </a:endParaRPr>
          </a:p>
        </p:txBody>
      </p:sp>
      <p:cxnSp>
        <p:nvCxnSpPr>
          <p:cNvPr id="44" name="Straight Connector 43"/>
          <p:cNvCxnSpPr/>
          <p:nvPr/>
        </p:nvCxnSpPr>
        <p:spPr bwMode="auto">
          <a:xfrm flipV="1">
            <a:off x="5979220" y="1476760"/>
            <a:ext cx="219075" cy="219075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1" name="Oval 50"/>
          <p:cNvSpPr/>
          <p:nvPr/>
        </p:nvSpPr>
        <p:spPr bwMode="auto">
          <a:xfrm>
            <a:off x="6135233" y="1124744"/>
            <a:ext cx="385717" cy="411429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742950" indent="-285750"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  <a:defRPr/>
            </a:pPr>
            <a:endParaRPr lang="en-US" dirty="0">
              <a:cs typeface="+mn-cs"/>
            </a:endParaRPr>
          </a:p>
        </p:txBody>
      </p:sp>
      <p:sp>
        <p:nvSpPr>
          <p:cNvPr id="57" name="TextBox 43"/>
          <p:cNvSpPr txBox="1">
            <a:spLocks noChangeArrowheads="1"/>
          </p:cNvSpPr>
          <p:nvPr/>
        </p:nvSpPr>
        <p:spPr bwMode="auto">
          <a:xfrm>
            <a:off x="6061410" y="1170833"/>
            <a:ext cx="5397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</a:pPr>
            <a:r>
              <a:rPr lang="da-DK" sz="1600" b="1" dirty="0" smtClean="0">
                <a:solidFill>
                  <a:srgbClr val="C00000"/>
                </a:solidFill>
              </a:rPr>
              <a:t>7</a:t>
            </a:r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58" name="TextBox 41"/>
          <p:cNvSpPr txBox="1">
            <a:spLocks noChangeArrowheads="1"/>
          </p:cNvSpPr>
          <p:nvPr/>
        </p:nvSpPr>
        <p:spPr bwMode="auto">
          <a:xfrm>
            <a:off x="6032500" y="1676476"/>
            <a:ext cx="5397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</a:pPr>
            <a:r>
              <a:rPr lang="da-DK" sz="1600" b="1" dirty="0" smtClean="0">
                <a:solidFill>
                  <a:srgbClr val="C00000"/>
                </a:solidFill>
              </a:rPr>
              <a:t>16</a:t>
            </a:r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60" name="Cloud 59"/>
          <p:cNvSpPr/>
          <p:nvPr/>
        </p:nvSpPr>
        <p:spPr bwMode="auto">
          <a:xfrm>
            <a:off x="3548844" y="368660"/>
            <a:ext cx="6120680" cy="3096344"/>
          </a:xfrm>
          <a:prstGeom prst="cloud">
            <a:avLst/>
          </a:prstGeom>
          <a:noFill/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742950" indent="-285750"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  <a:defRPr/>
            </a:pPr>
            <a:endParaRPr lang="en-US">
              <a:cs typeface="+mn-cs"/>
            </a:endParaRPr>
          </a:p>
        </p:txBody>
      </p:sp>
      <p:cxnSp>
        <p:nvCxnSpPr>
          <p:cNvPr id="64" name="Straight Connector 63"/>
          <p:cNvCxnSpPr>
            <a:stCxn id="65" idx="0"/>
          </p:cNvCxnSpPr>
          <p:nvPr/>
        </p:nvCxnSpPr>
        <p:spPr bwMode="auto">
          <a:xfrm flipV="1">
            <a:off x="5829315" y="2038739"/>
            <a:ext cx="2267" cy="96122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5" name="Oval 64"/>
          <p:cNvSpPr/>
          <p:nvPr/>
        </p:nvSpPr>
        <p:spPr bwMode="auto">
          <a:xfrm>
            <a:off x="5636456" y="2134861"/>
            <a:ext cx="385717" cy="411429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742950" indent="-285750"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  <a:defRPr/>
            </a:pPr>
            <a:endParaRPr lang="en-US" dirty="0">
              <a:cs typeface="+mn-cs"/>
            </a:endParaRPr>
          </a:p>
        </p:txBody>
      </p:sp>
      <p:sp>
        <p:nvSpPr>
          <p:cNvPr id="66" name="Oval 65"/>
          <p:cNvSpPr/>
          <p:nvPr/>
        </p:nvSpPr>
        <p:spPr bwMode="auto">
          <a:xfrm>
            <a:off x="5646045" y="1620576"/>
            <a:ext cx="385717" cy="411429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742950" indent="-285750"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  <a:defRPr/>
            </a:pPr>
            <a:endParaRPr lang="en-US" dirty="0">
              <a:cs typeface="+mn-cs"/>
            </a:endParaRPr>
          </a:p>
        </p:txBody>
      </p:sp>
      <p:sp>
        <p:nvSpPr>
          <p:cNvPr id="67" name="TextBox 41"/>
          <p:cNvSpPr txBox="1">
            <a:spLocks noChangeArrowheads="1"/>
          </p:cNvSpPr>
          <p:nvPr/>
        </p:nvSpPr>
        <p:spPr bwMode="auto">
          <a:xfrm>
            <a:off x="5564758" y="2190762"/>
            <a:ext cx="5397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</a:pPr>
            <a:r>
              <a:rPr lang="da-DK" sz="1600" b="1" dirty="0" smtClean="0">
                <a:solidFill>
                  <a:srgbClr val="C00000"/>
                </a:solidFill>
              </a:rPr>
              <a:t>42</a:t>
            </a:r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68" name="TextBox 41"/>
          <p:cNvSpPr txBox="1">
            <a:spLocks noChangeArrowheads="1"/>
          </p:cNvSpPr>
          <p:nvPr/>
        </p:nvSpPr>
        <p:spPr bwMode="auto">
          <a:xfrm>
            <a:off x="5564758" y="1664804"/>
            <a:ext cx="5397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</a:pPr>
            <a:r>
              <a:rPr lang="da-DK" sz="1600" b="1" dirty="0" smtClean="0">
                <a:solidFill>
                  <a:srgbClr val="C00000"/>
                </a:solidFill>
              </a:rPr>
              <a:t>11</a:t>
            </a:r>
            <a:endParaRPr lang="en-US" sz="1600" b="1" dirty="0">
              <a:solidFill>
                <a:srgbClr val="C00000"/>
              </a:solidFill>
            </a:endParaRPr>
          </a:p>
        </p:txBody>
      </p:sp>
      <p:cxnSp>
        <p:nvCxnSpPr>
          <p:cNvPr id="69" name="Straight Connector 68"/>
          <p:cNvCxnSpPr/>
          <p:nvPr/>
        </p:nvCxnSpPr>
        <p:spPr bwMode="auto">
          <a:xfrm flipV="1">
            <a:off x="5345807" y="2033972"/>
            <a:ext cx="1" cy="109538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0" name="Oval 69"/>
          <p:cNvSpPr/>
          <p:nvPr/>
        </p:nvSpPr>
        <p:spPr bwMode="auto">
          <a:xfrm>
            <a:off x="5153846" y="2143085"/>
            <a:ext cx="385717" cy="411429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742950" indent="-285750"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  <a:defRPr/>
            </a:pPr>
            <a:endParaRPr lang="en-US" dirty="0">
              <a:cs typeface="+mn-cs"/>
            </a:endParaRPr>
          </a:p>
        </p:txBody>
      </p:sp>
      <p:cxnSp>
        <p:nvCxnSpPr>
          <p:cNvPr id="71" name="Straight Connector 70"/>
          <p:cNvCxnSpPr/>
          <p:nvPr/>
        </p:nvCxnSpPr>
        <p:spPr bwMode="auto">
          <a:xfrm flipV="1">
            <a:off x="4998145" y="1981585"/>
            <a:ext cx="228600" cy="219075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30" name="Group 129"/>
          <p:cNvGrpSpPr/>
          <p:nvPr/>
        </p:nvGrpSpPr>
        <p:grpSpPr>
          <a:xfrm>
            <a:off x="5084350" y="1628800"/>
            <a:ext cx="539750" cy="411429"/>
            <a:chOff x="4796318" y="1880828"/>
            <a:chExt cx="539750" cy="411429"/>
          </a:xfrm>
        </p:grpSpPr>
        <p:sp>
          <p:nvSpPr>
            <p:cNvPr id="72" name="Oval 71"/>
            <p:cNvSpPr/>
            <p:nvPr/>
          </p:nvSpPr>
          <p:spPr bwMode="auto">
            <a:xfrm>
              <a:off x="4875403" y="1880828"/>
              <a:ext cx="385717" cy="411429"/>
            </a:xfrm>
            <a:prstGeom prst="ellipse">
              <a:avLst/>
            </a:prstGeom>
            <a:solidFill>
              <a:schemeClr val="bg1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73" name="TextBox 43"/>
            <p:cNvSpPr txBox="1">
              <a:spLocks noChangeArrowheads="1"/>
            </p:cNvSpPr>
            <p:nvPr/>
          </p:nvSpPr>
          <p:spPr bwMode="auto">
            <a:xfrm>
              <a:off x="4796318" y="1926917"/>
              <a:ext cx="539750" cy="339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</a:pPr>
              <a:r>
                <a:rPr lang="da-DK" sz="1600" b="1" dirty="0" smtClean="0">
                  <a:solidFill>
                    <a:srgbClr val="C00000"/>
                  </a:solidFill>
                </a:rPr>
                <a:t>17</a:t>
              </a:r>
              <a:endParaRPr lang="en-US" sz="1600" b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4592960" y="2554514"/>
            <a:ext cx="539750" cy="495832"/>
            <a:chOff x="4304928" y="2806542"/>
            <a:chExt cx="539750" cy="495832"/>
          </a:xfrm>
        </p:grpSpPr>
        <p:cxnSp>
          <p:nvCxnSpPr>
            <p:cNvPr id="75" name="Straight Connector 74"/>
            <p:cNvCxnSpPr>
              <a:stCxn id="76" idx="0"/>
              <a:endCxn id="126" idx="4"/>
            </p:cNvCxnSpPr>
            <p:nvPr/>
          </p:nvCxnSpPr>
          <p:spPr bwMode="auto">
            <a:xfrm flipV="1">
              <a:off x="4569485" y="2806542"/>
              <a:ext cx="310" cy="84403"/>
            </a:xfrm>
            <a:prstGeom prst="line">
              <a:avLst/>
            </a:prstGeom>
            <a:solidFill>
              <a:schemeClr val="bg1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6" name="Oval 75"/>
            <p:cNvSpPr/>
            <p:nvPr/>
          </p:nvSpPr>
          <p:spPr bwMode="auto">
            <a:xfrm>
              <a:off x="4376626" y="2890945"/>
              <a:ext cx="385717" cy="411429"/>
            </a:xfrm>
            <a:prstGeom prst="ellipse">
              <a:avLst/>
            </a:prstGeom>
            <a:solidFill>
              <a:schemeClr val="bg1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79" name="TextBox 41"/>
            <p:cNvSpPr txBox="1">
              <a:spLocks noChangeArrowheads="1"/>
            </p:cNvSpPr>
            <p:nvPr/>
          </p:nvSpPr>
          <p:spPr bwMode="auto">
            <a:xfrm>
              <a:off x="4304928" y="2938229"/>
              <a:ext cx="53975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</a:pPr>
              <a:r>
                <a:rPr lang="da-DK" sz="1600" b="1" dirty="0" smtClean="0">
                  <a:solidFill>
                    <a:srgbClr val="C00000"/>
                  </a:solidFill>
                </a:rPr>
                <a:t>86</a:t>
              </a:r>
              <a:endParaRPr lang="en-US" sz="1600" b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87" name="Oval 86"/>
          <p:cNvSpPr/>
          <p:nvPr/>
        </p:nvSpPr>
        <p:spPr bwMode="auto">
          <a:xfrm>
            <a:off x="8807243" y="1145363"/>
            <a:ext cx="385717" cy="411429"/>
          </a:xfrm>
          <a:prstGeom prst="ellipse">
            <a:avLst/>
          </a:prstGeom>
          <a:solidFill>
            <a:srgbClr val="FF9999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742950" indent="-285750"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  <a:defRPr/>
            </a:pPr>
            <a:endParaRPr lang="en-US" dirty="0">
              <a:cs typeface="+mn-cs"/>
            </a:endParaRPr>
          </a:p>
        </p:txBody>
      </p:sp>
      <p:sp>
        <p:nvSpPr>
          <p:cNvPr id="88" name="TextBox 43"/>
          <p:cNvSpPr txBox="1">
            <a:spLocks noChangeArrowheads="1"/>
          </p:cNvSpPr>
          <p:nvPr/>
        </p:nvSpPr>
        <p:spPr bwMode="auto">
          <a:xfrm>
            <a:off x="8733420" y="1191452"/>
            <a:ext cx="5397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</a:pPr>
            <a:r>
              <a:rPr lang="da-DK" sz="1600" b="1" dirty="0" smtClean="0">
                <a:solidFill>
                  <a:srgbClr val="C00000"/>
                </a:solidFill>
              </a:rPr>
              <a:t>6</a:t>
            </a:r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85" name="Oval 84"/>
          <p:cNvSpPr/>
          <p:nvPr/>
        </p:nvSpPr>
        <p:spPr bwMode="auto">
          <a:xfrm>
            <a:off x="7962778" y="1145363"/>
            <a:ext cx="385717" cy="411429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742950" indent="-285750"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  <a:defRPr/>
            </a:pPr>
            <a:endParaRPr lang="en-US" dirty="0">
              <a:cs typeface="+mn-cs"/>
            </a:endParaRPr>
          </a:p>
        </p:txBody>
      </p:sp>
      <p:sp>
        <p:nvSpPr>
          <p:cNvPr id="89" name="TextBox 41"/>
          <p:cNvSpPr txBox="1">
            <a:spLocks noChangeArrowheads="1"/>
          </p:cNvSpPr>
          <p:nvPr/>
        </p:nvSpPr>
        <p:spPr bwMode="auto">
          <a:xfrm>
            <a:off x="7869634" y="1182810"/>
            <a:ext cx="5397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</a:pPr>
            <a:r>
              <a:rPr lang="da-DK" sz="1600" b="1" dirty="0" smtClean="0">
                <a:solidFill>
                  <a:srgbClr val="C00000"/>
                </a:solidFill>
              </a:rPr>
              <a:t>4</a:t>
            </a:r>
            <a:endParaRPr lang="en-US" sz="1600" b="1" dirty="0">
              <a:solidFill>
                <a:srgbClr val="C00000"/>
              </a:solidFill>
            </a:endParaRPr>
          </a:p>
        </p:txBody>
      </p:sp>
      <p:cxnSp>
        <p:nvCxnSpPr>
          <p:cNvPr id="112" name="Straight Arrow Connector 111"/>
          <p:cNvCxnSpPr/>
          <p:nvPr/>
        </p:nvCxnSpPr>
        <p:spPr bwMode="auto">
          <a:xfrm flipH="1">
            <a:off x="8155637" y="872716"/>
            <a:ext cx="1719" cy="236643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14" name="TextBox 113"/>
          <p:cNvSpPr txBox="1"/>
          <p:nvPr/>
        </p:nvSpPr>
        <p:spPr>
          <a:xfrm>
            <a:off x="7833320" y="620688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400" b="1" dirty="0" smtClean="0"/>
              <a:t>Min</a:t>
            </a:r>
            <a:endParaRPr lang="en-US" sz="1400" b="1" dirty="0"/>
          </a:p>
        </p:txBody>
      </p:sp>
      <p:grpSp>
        <p:nvGrpSpPr>
          <p:cNvPr id="122" name="Group 121"/>
          <p:cNvGrpSpPr/>
          <p:nvPr/>
        </p:nvGrpSpPr>
        <p:grpSpPr>
          <a:xfrm>
            <a:off x="5313040" y="1988840"/>
            <a:ext cx="72008" cy="72008"/>
            <a:chOff x="4592960" y="1916832"/>
            <a:chExt cx="72008" cy="72008"/>
          </a:xfrm>
        </p:grpSpPr>
        <p:cxnSp>
          <p:nvCxnSpPr>
            <p:cNvPr id="117" name="Straight Connector 116"/>
            <p:cNvCxnSpPr/>
            <p:nvPr/>
          </p:nvCxnSpPr>
          <p:spPr bwMode="auto">
            <a:xfrm flipV="1">
              <a:off x="4592960" y="1916832"/>
              <a:ext cx="72008" cy="72008"/>
            </a:xfrm>
            <a:prstGeom prst="line">
              <a:avLst/>
            </a:prstGeom>
            <a:noFill/>
            <a:ln w="38100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8" name="Straight Connector 117"/>
            <p:cNvCxnSpPr/>
            <p:nvPr/>
          </p:nvCxnSpPr>
          <p:spPr bwMode="auto">
            <a:xfrm flipH="1" flipV="1">
              <a:off x="4592960" y="1916832"/>
              <a:ext cx="72008" cy="72008"/>
            </a:xfrm>
            <a:prstGeom prst="line">
              <a:avLst/>
            </a:prstGeom>
            <a:noFill/>
            <a:ln w="38100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23" name="Group 122"/>
          <p:cNvGrpSpPr/>
          <p:nvPr/>
        </p:nvGrpSpPr>
        <p:grpSpPr>
          <a:xfrm>
            <a:off x="5187132" y="1957363"/>
            <a:ext cx="72008" cy="72008"/>
            <a:chOff x="4592960" y="1916832"/>
            <a:chExt cx="72008" cy="72008"/>
          </a:xfrm>
        </p:grpSpPr>
        <p:cxnSp>
          <p:nvCxnSpPr>
            <p:cNvPr id="124" name="Straight Connector 123"/>
            <p:cNvCxnSpPr/>
            <p:nvPr/>
          </p:nvCxnSpPr>
          <p:spPr bwMode="auto">
            <a:xfrm flipV="1">
              <a:off x="4592960" y="1916832"/>
              <a:ext cx="72008" cy="72008"/>
            </a:xfrm>
            <a:prstGeom prst="line">
              <a:avLst/>
            </a:prstGeom>
            <a:noFill/>
            <a:ln w="38100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5" name="Straight Connector 124"/>
            <p:cNvCxnSpPr/>
            <p:nvPr/>
          </p:nvCxnSpPr>
          <p:spPr bwMode="auto">
            <a:xfrm flipH="1" flipV="1">
              <a:off x="4592960" y="1916832"/>
              <a:ext cx="72008" cy="72008"/>
            </a:xfrm>
            <a:prstGeom prst="line">
              <a:avLst/>
            </a:prstGeom>
            <a:noFill/>
            <a:ln w="38100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27" name="TextBox 41"/>
          <p:cNvSpPr txBox="1">
            <a:spLocks noChangeArrowheads="1"/>
          </p:cNvSpPr>
          <p:nvPr/>
        </p:nvSpPr>
        <p:spPr bwMode="auto">
          <a:xfrm>
            <a:off x="4592960" y="2187104"/>
            <a:ext cx="5397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</a:pPr>
            <a:r>
              <a:rPr lang="da-DK" sz="1600" b="1" dirty="0" smtClean="0">
                <a:solidFill>
                  <a:srgbClr val="C00000"/>
                </a:solidFill>
              </a:rPr>
              <a:t>8</a:t>
            </a:r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74" name="TextBox 41"/>
          <p:cNvSpPr txBox="1">
            <a:spLocks noChangeArrowheads="1"/>
          </p:cNvSpPr>
          <p:nvPr/>
        </p:nvSpPr>
        <p:spPr bwMode="auto">
          <a:xfrm>
            <a:off x="5074593" y="2168860"/>
            <a:ext cx="5397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</a:pPr>
            <a:r>
              <a:rPr lang="da-DK" sz="1600" b="1" dirty="0" smtClean="0">
                <a:solidFill>
                  <a:srgbClr val="C00000"/>
                </a:solidFill>
              </a:rPr>
              <a:t>24</a:t>
            </a:r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129" name="TextBox 41"/>
          <p:cNvSpPr txBox="1">
            <a:spLocks noChangeArrowheads="1"/>
          </p:cNvSpPr>
          <p:nvPr/>
        </p:nvSpPr>
        <p:spPr bwMode="auto">
          <a:xfrm>
            <a:off x="5070066" y="2168860"/>
            <a:ext cx="5397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</a:pPr>
            <a:r>
              <a:rPr lang="da-DK" sz="1600" b="1" dirty="0" smtClean="0">
                <a:solidFill>
                  <a:srgbClr val="C00000"/>
                </a:solidFill>
              </a:rPr>
              <a:t>3</a:t>
            </a:r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716425" y="3527527"/>
            <a:ext cx="2008883" cy="2975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lnSpc>
                <a:spcPts val="1600"/>
              </a:lnSpc>
              <a:spcAft>
                <a:spcPts val="600"/>
              </a:spcAft>
              <a:defRPr/>
            </a:pPr>
            <a:r>
              <a:rPr lang="da-DK" sz="1600" dirty="0" err="1" smtClean="0">
                <a:solidFill>
                  <a:srgbClr val="C00000"/>
                </a:solidFill>
              </a:rPr>
              <a:t>Bionomial</a:t>
            </a:r>
            <a:r>
              <a:rPr lang="da-DK" sz="1600" dirty="0" smtClean="0">
                <a:solidFill>
                  <a:srgbClr val="C00000"/>
                </a:solidFill>
              </a:rPr>
              <a:t> </a:t>
            </a:r>
            <a:r>
              <a:rPr lang="da-DK" sz="1600" dirty="0" err="1" smtClean="0">
                <a:solidFill>
                  <a:srgbClr val="C00000"/>
                </a:solidFill>
              </a:rPr>
              <a:t>queues</a:t>
            </a:r>
            <a:endParaRPr lang="en-US" sz="1600" dirty="0" smtClean="0">
              <a:solidFill>
                <a:srgbClr val="C00000"/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5769998" y="3527527"/>
            <a:ext cx="1819729" cy="2975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lnSpc>
                <a:spcPts val="1600"/>
              </a:lnSpc>
              <a:spcAft>
                <a:spcPts val="600"/>
              </a:spcAft>
              <a:defRPr/>
            </a:pPr>
            <a:r>
              <a:rPr lang="da-DK" sz="1600" dirty="0" err="1" smtClean="0">
                <a:solidFill>
                  <a:srgbClr val="C00000"/>
                </a:solidFill>
              </a:rPr>
              <a:t>Fibonacci</a:t>
            </a:r>
            <a:r>
              <a:rPr lang="da-DK" sz="1600" dirty="0" smtClean="0">
                <a:solidFill>
                  <a:srgbClr val="C00000"/>
                </a:solidFill>
              </a:rPr>
              <a:t> </a:t>
            </a:r>
            <a:r>
              <a:rPr lang="da-DK" sz="1600" dirty="0" err="1" smtClean="0">
                <a:solidFill>
                  <a:srgbClr val="C00000"/>
                </a:solidFill>
              </a:rPr>
              <a:t>heaps</a:t>
            </a:r>
            <a:endParaRPr lang="en-US" sz="1600" dirty="0" smtClean="0">
              <a:solidFill>
                <a:srgbClr val="C00000"/>
              </a:solidFill>
            </a:endParaRPr>
          </a:p>
        </p:txBody>
      </p:sp>
      <p:sp>
        <p:nvSpPr>
          <p:cNvPr id="134" name="Rectangle 133"/>
          <p:cNvSpPr/>
          <p:nvPr/>
        </p:nvSpPr>
        <p:spPr bwMode="auto">
          <a:xfrm>
            <a:off x="1496616" y="3912818"/>
            <a:ext cx="1107732" cy="19075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35" name="Rectangle 134"/>
          <p:cNvSpPr/>
          <p:nvPr/>
        </p:nvSpPr>
        <p:spPr bwMode="auto">
          <a:xfrm>
            <a:off x="2584912" y="4012933"/>
            <a:ext cx="1447812" cy="1822859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36" name="Rectangle 135"/>
          <p:cNvSpPr/>
          <p:nvPr/>
        </p:nvSpPr>
        <p:spPr bwMode="auto">
          <a:xfrm>
            <a:off x="4032724" y="3988755"/>
            <a:ext cx="5873276" cy="1822859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grpSp>
        <p:nvGrpSpPr>
          <p:cNvPr id="152" name="Group 151"/>
          <p:cNvGrpSpPr/>
          <p:nvPr/>
        </p:nvGrpSpPr>
        <p:grpSpPr>
          <a:xfrm>
            <a:off x="6100365" y="1362483"/>
            <a:ext cx="72008" cy="72008"/>
            <a:chOff x="4592960" y="1916832"/>
            <a:chExt cx="72008" cy="72008"/>
          </a:xfrm>
        </p:grpSpPr>
        <p:cxnSp>
          <p:nvCxnSpPr>
            <p:cNvPr id="153" name="Straight Connector 152"/>
            <p:cNvCxnSpPr/>
            <p:nvPr/>
          </p:nvCxnSpPr>
          <p:spPr bwMode="auto">
            <a:xfrm flipV="1">
              <a:off x="4592960" y="1916832"/>
              <a:ext cx="72008" cy="72008"/>
            </a:xfrm>
            <a:prstGeom prst="line">
              <a:avLst/>
            </a:prstGeom>
            <a:noFill/>
            <a:ln w="38100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4" name="Straight Connector 153"/>
            <p:cNvCxnSpPr/>
            <p:nvPr/>
          </p:nvCxnSpPr>
          <p:spPr bwMode="auto">
            <a:xfrm flipH="1" flipV="1">
              <a:off x="4592960" y="1916832"/>
              <a:ext cx="72008" cy="72008"/>
            </a:xfrm>
            <a:prstGeom prst="line">
              <a:avLst/>
            </a:prstGeom>
            <a:noFill/>
            <a:ln w="38100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95" name="Freeform 94"/>
          <p:cNvSpPr/>
          <p:nvPr/>
        </p:nvSpPr>
        <p:spPr bwMode="auto">
          <a:xfrm>
            <a:off x="5397748" y="5828568"/>
            <a:ext cx="4392488" cy="45719"/>
          </a:xfrm>
          <a:custGeom>
            <a:avLst/>
            <a:gdLst>
              <a:gd name="connsiteX0" fmla="*/ 0 w 3783724"/>
              <a:gd name="connsiteY0" fmla="*/ 0 h 173421"/>
              <a:gd name="connsiteX1" fmla="*/ 94593 w 3783724"/>
              <a:gd name="connsiteY1" fmla="*/ 157655 h 173421"/>
              <a:gd name="connsiteX2" fmla="*/ 3767958 w 3783724"/>
              <a:gd name="connsiteY2" fmla="*/ 173421 h 173421"/>
              <a:gd name="connsiteX3" fmla="*/ 3783724 w 3783724"/>
              <a:gd name="connsiteY3" fmla="*/ 63062 h 173421"/>
              <a:gd name="connsiteX0" fmla="*/ 0 w 3795995"/>
              <a:gd name="connsiteY0" fmla="*/ 50127 h 223548"/>
              <a:gd name="connsiteX1" fmla="*/ 94593 w 3795995"/>
              <a:gd name="connsiteY1" fmla="*/ 207782 h 223548"/>
              <a:gd name="connsiteX2" fmla="*/ 3767958 w 3795995"/>
              <a:gd name="connsiteY2" fmla="*/ 223548 h 223548"/>
              <a:gd name="connsiteX3" fmla="*/ 3795995 w 3795995"/>
              <a:gd name="connsiteY3" fmla="*/ 0 h 223548"/>
              <a:gd name="connsiteX0" fmla="*/ 0 w 3795995"/>
              <a:gd name="connsiteY0" fmla="*/ 50127 h 207782"/>
              <a:gd name="connsiteX1" fmla="*/ 94593 w 3795995"/>
              <a:gd name="connsiteY1" fmla="*/ 207782 h 207782"/>
              <a:gd name="connsiteX2" fmla="*/ 3783724 w 3795995"/>
              <a:gd name="connsiteY2" fmla="*/ 159346 h 207782"/>
              <a:gd name="connsiteX3" fmla="*/ 3795995 w 3795995"/>
              <a:gd name="connsiteY3" fmla="*/ 0 h 207782"/>
              <a:gd name="connsiteX0" fmla="*/ 0 w 3783724"/>
              <a:gd name="connsiteY0" fmla="*/ 0 h 157655"/>
              <a:gd name="connsiteX1" fmla="*/ 94593 w 3783724"/>
              <a:gd name="connsiteY1" fmla="*/ 157655 h 157655"/>
              <a:gd name="connsiteX2" fmla="*/ 3783724 w 3783724"/>
              <a:gd name="connsiteY2" fmla="*/ 109219 h 157655"/>
              <a:gd name="connsiteX3" fmla="*/ 3783724 w 3783724"/>
              <a:gd name="connsiteY3" fmla="*/ 1207 h 157655"/>
              <a:gd name="connsiteX0" fmla="*/ 0 w 3783724"/>
              <a:gd name="connsiteY0" fmla="*/ 0 h 109219"/>
              <a:gd name="connsiteX1" fmla="*/ 10773 w 3783724"/>
              <a:gd name="connsiteY1" fmla="*/ 109219 h 109219"/>
              <a:gd name="connsiteX2" fmla="*/ 3783724 w 3783724"/>
              <a:gd name="connsiteY2" fmla="*/ 109219 h 109219"/>
              <a:gd name="connsiteX3" fmla="*/ 3783724 w 3783724"/>
              <a:gd name="connsiteY3" fmla="*/ 1207 h 109219"/>
              <a:gd name="connsiteX0" fmla="*/ 0 w 3783724"/>
              <a:gd name="connsiteY0" fmla="*/ 0 h 109219"/>
              <a:gd name="connsiteX1" fmla="*/ 10773 w 3783724"/>
              <a:gd name="connsiteY1" fmla="*/ 37211 h 109219"/>
              <a:gd name="connsiteX2" fmla="*/ 10773 w 3783724"/>
              <a:gd name="connsiteY2" fmla="*/ 109219 h 109219"/>
              <a:gd name="connsiteX3" fmla="*/ 3783724 w 3783724"/>
              <a:gd name="connsiteY3" fmla="*/ 109219 h 109219"/>
              <a:gd name="connsiteX4" fmla="*/ 3783724 w 3783724"/>
              <a:gd name="connsiteY4" fmla="*/ 1207 h 109219"/>
              <a:gd name="connsiteX0" fmla="*/ 0 w 3772951"/>
              <a:gd name="connsiteY0" fmla="*/ 36004 h 108012"/>
              <a:gd name="connsiteX1" fmla="*/ 0 w 3772951"/>
              <a:gd name="connsiteY1" fmla="*/ 108012 h 108012"/>
              <a:gd name="connsiteX2" fmla="*/ 3772951 w 3772951"/>
              <a:gd name="connsiteY2" fmla="*/ 108012 h 108012"/>
              <a:gd name="connsiteX3" fmla="*/ 3772951 w 3772951"/>
              <a:gd name="connsiteY3" fmla="*/ 0 h 108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72951" h="108012">
                <a:moveTo>
                  <a:pt x="0" y="36004"/>
                </a:moveTo>
                <a:lnTo>
                  <a:pt x="0" y="108012"/>
                </a:lnTo>
                <a:lnTo>
                  <a:pt x="3772951" y="108012"/>
                </a:lnTo>
                <a:lnTo>
                  <a:pt x="3772951" y="0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6969224" y="5852301"/>
            <a:ext cx="11881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 smtClean="0"/>
              <a:t>single </a:t>
            </a:r>
            <a:r>
              <a:rPr lang="da-DK" sz="1200" dirty="0" err="1" smtClean="0"/>
              <a:t>tree</a:t>
            </a:r>
            <a:endParaRPr lang="en-US" sz="1200" dirty="0"/>
          </a:p>
        </p:txBody>
      </p:sp>
      <p:sp>
        <p:nvSpPr>
          <p:cNvPr id="111" name="Oval 110"/>
          <p:cNvSpPr/>
          <p:nvPr/>
        </p:nvSpPr>
        <p:spPr bwMode="auto">
          <a:xfrm>
            <a:off x="7112471" y="1124744"/>
            <a:ext cx="385717" cy="411429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742950" indent="-285750"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  <a:defRPr/>
            </a:pPr>
            <a:endParaRPr lang="en-US" dirty="0">
              <a:cs typeface="+mn-cs"/>
            </a:endParaRPr>
          </a:p>
        </p:txBody>
      </p:sp>
      <p:grpSp>
        <p:nvGrpSpPr>
          <p:cNvPr id="106" name="Group 105"/>
          <p:cNvGrpSpPr/>
          <p:nvPr/>
        </p:nvGrpSpPr>
        <p:grpSpPr>
          <a:xfrm>
            <a:off x="7041232" y="1168972"/>
            <a:ext cx="539750" cy="881486"/>
            <a:chOff x="6861212" y="1421000"/>
            <a:chExt cx="539750" cy="881486"/>
          </a:xfrm>
        </p:grpSpPr>
        <p:cxnSp>
          <p:nvCxnSpPr>
            <p:cNvPr id="90" name="Straight Connector 89"/>
            <p:cNvCxnSpPr>
              <a:stCxn id="91" idx="0"/>
              <a:endCxn id="111" idx="4"/>
            </p:cNvCxnSpPr>
            <p:nvPr/>
          </p:nvCxnSpPr>
          <p:spPr bwMode="auto">
            <a:xfrm flipH="1" flipV="1">
              <a:off x="7125310" y="1788201"/>
              <a:ext cx="459" cy="102856"/>
            </a:xfrm>
            <a:prstGeom prst="line">
              <a:avLst/>
            </a:prstGeom>
            <a:solidFill>
              <a:schemeClr val="bg1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1" name="Oval 90"/>
            <p:cNvSpPr/>
            <p:nvPr/>
          </p:nvSpPr>
          <p:spPr bwMode="auto">
            <a:xfrm>
              <a:off x="6932910" y="1891057"/>
              <a:ext cx="385717" cy="411429"/>
            </a:xfrm>
            <a:prstGeom prst="ellipse">
              <a:avLst/>
            </a:prstGeom>
            <a:solidFill>
              <a:schemeClr val="bg1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93" name="TextBox 41"/>
            <p:cNvSpPr txBox="1">
              <a:spLocks noChangeArrowheads="1"/>
            </p:cNvSpPr>
            <p:nvPr/>
          </p:nvSpPr>
          <p:spPr bwMode="auto">
            <a:xfrm>
              <a:off x="6861212" y="1946958"/>
              <a:ext cx="53975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</a:pPr>
              <a:r>
                <a:rPr lang="da-DK" sz="1600" b="1" dirty="0" smtClean="0">
                  <a:solidFill>
                    <a:srgbClr val="C00000"/>
                  </a:solidFill>
                </a:rPr>
                <a:t>27</a:t>
              </a:r>
              <a:endParaRPr lang="en-US" sz="1600" b="1" dirty="0">
                <a:solidFill>
                  <a:srgbClr val="C00000"/>
                </a:solidFill>
              </a:endParaRPr>
            </a:p>
          </p:txBody>
        </p:sp>
        <p:sp>
          <p:nvSpPr>
            <p:cNvPr id="94" name="TextBox 41"/>
            <p:cNvSpPr txBox="1">
              <a:spLocks noChangeArrowheads="1"/>
            </p:cNvSpPr>
            <p:nvPr/>
          </p:nvSpPr>
          <p:spPr bwMode="auto">
            <a:xfrm>
              <a:off x="6861212" y="1421000"/>
              <a:ext cx="53975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</a:pPr>
              <a:r>
                <a:rPr lang="da-DK" sz="1600" b="1" dirty="0" smtClean="0">
                  <a:solidFill>
                    <a:srgbClr val="C00000"/>
                  </a:solidFill>
                </a:rPr>
                <a:t>12</a:t>
              </a:r>
              <a:endParaRPr lang="en-US" sz="1600" b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128" name="TextBox 41"/>
          <p:cNvSpPr txBox="1">
            <a:spLocks noChangeArrowheads="1"/>
          </p:cNvSpPr>
          <p:nvPr/>
        </p:nvSpPr>
        <p:spPr bwMode="auto">
          <a:xfrm>
            <a:off x="4593270" y="2180129"/>
            <a:ext cx="5397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</a:pPr>
            <a:r>
              <a:rPr lang="da-DK" sz="1600" b="1" dirty="0" smtClean="0">
                <a:solidFill>
                  <a:srgbClr val="C00000"/>
                </a:solidFill>
              </a:rPr>
              <a:t>34</a:t>
            </a:r>
            <a:endParaRPr lang="en-US" sz="1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64 0.00416 L -0.02613 0.07523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35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6 0.00023 L 0.02724 -0.06945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" y="-35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2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99"/>
                                      </p:to>
                                    </p:animClr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07407E-6 L 0.05161 0.075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" y="38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49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869 -0.06736 L -0.02356 -0.14861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" y="-41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2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3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6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99"/>
                                      </p:to>
                                    </p:animClr>
                                    <p:set>
                                      <p:cBhvr>
                                        <p:cTn id="77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2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3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2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2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2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92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99"/>
                                      </p:to>
                                    </p:animClr>
                                    <p:set>
                                      <p:cBhvr>
                                        <p:cTn id="193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4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8364 0.07338 " pathEditMode="relative" ptsTypes="AA">
                                      <p:cBhvr>
                                        <p:cTn id="198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8364 0.07338 " pathEditMode="relative" ptsTypes="AA">
                                      <p:cBhvr>
                                        <p:cTn id="200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2000"/>
                            </p:stCondLst>
                            <p:childTnLst>
                              <p:par>
                                <p:cTn id="20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4000"/>
                            </p:stCondLst>
                            <p:childTnLst>
                              <p:par>
                                <p:cTn id="206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7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08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9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11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12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3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17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99"/>
                                      </p:to>
                                    </p:animClr>
                                    <p:set>
                                      <p:cBhvr>
                                        <p:cTn id="218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9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21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99"/>
                                      </p:to>
                                    </p:animClr>
                                    <p:set>
                                      <p:cBhvr>
                                        <p:cTn id="222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3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59494E-7 4.44444E-6 L 0.03093 0.07963 " pathEditMode="relative" rAng="0" ptsTypes="AA">
                                      <p:cBhvr>
                                        <p:cTn id="227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" y="40"/>
                                    </p:animMotion>
                                  </p:childTnLst>
                                </p:cTn>
                              </p:par>
                              <p:par>
                                <p:cTn id="22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5991E-6 -1.48148E-6 L 0.03029 0.07871 " pathEditMode="relative" rAng="0" ptsTypes="AA">
                                      <p:cBhvr>
                                        <p:cTn id="229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" y="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2000"/>
                            </p:stCondLst>
                            <p:childTnLst>
                              <p:par>
                                <p:cTn id="2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>
                            <p:stCondLst>
                              <p:cond delay="4000"/>
                            </p:stCondLst>
                            <p:childTnLst>
                              <p:par>
                                <p:cTn id="23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36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37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8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40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41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2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46" dur="2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99"/>
                                      </p:to>
                                    </p:animClr>
                                    <p:set>
                                      <p:cBhvr>
                                        <p:cTn id="247" dur="2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8" dur="2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5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0" dur="2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4" dur="2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6"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1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5" dur="2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48 0 L -0.0008 -0.14861 " pathEditMode="relative" rAng="0" ptsTypes="AA">
                                      <p:cBhvr>
                                        <p:cTn id="279" dur="2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4"/>
                                    </p:animMotion>
                                  </p:childTnLst>
                                </p:cTn>
                              </p:par>
                              <p:par>
                                <p:cTn id="280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4837E-6 2.59259E-6 L -0.00048 -0.14838 " pathEditMode="relative" rAng="0" ptsTypes="AA">
                                      <p:cBhvr>
                                        <p:cTn id="281" dur="2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4"/>
                                    </p:animMotion>
                                  </p:childTnLst>
                                </p:cTn>
                              </p:par>
                              <p:par>
                                <p:cTn id="282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97036E-6 3.7037E-6 L -0.00048 -0.1507 " pathEditMode="relative" rAng="0" ptsTypes="AA">
                                      <p:cBhvr>
                                        <p:cTn id="283" dur="2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4" fill="hold">
                            <p:stCondLst>
                              <p:cond delay="2000"/>
                            </p:stCondLst>
                            <p:childTnLst>
                              <p:par>
                                <p:cTn id="28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86" dur="2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87" dur="2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8" dur="2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92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99"/>
                                      </p:to>
                                    </p:animClr>
                                    <p:set>
                                      <p:cBhvr>
                                        <p:cTn id="293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4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6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0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4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8"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96 0.00185 L 0.17516 -0.14005 " pathEditMode="relative" rAng="0" ptsTypes="AA">
                                      <p:cBhvr>
                                        <p:cTn id="312" dur="2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-71"/>
                                    </p:animMotion>
                                  </p:childTnLst>
                                </p:cTn>
                              </p:par>
                              <p:par>
                                <p:cTn id="313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4058E-6 3.33333E-6 L 0.17439 -0.14352 " pathEditMode="relative" rAng="0" ptsTypes="AA">
                                      <p:cBhvr>
                                        <p:cTn id="314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-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298E-6 2.77556E-17 L -0.10883 2.77556E-17 " pathEditMode="relative" rAng="0" ptsTypes="AA">
                                      <p:cBhvr>
                                        <p:cTn id="318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" y="0"/>
                                    </p:animMotion>
                                  </p:childTnLst>
                                </p:cTn>
                              </p:par>
                              <p:par>
                                <p:cTn id="319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477E-6 1.48148E-6 L -0.10899 1.48148E-6 " pathEditMode="relative" rAng="0" ptsTypes="AA">
                                      <p:cBhvr>
                                        <p:cTn id="320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2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23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24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5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6" fill="hold">
                      <p:stCondLst>
                        <p:cond delay="indefinite"/>
                      </p:stCondLst>
                      <p:childTnLst>
                        <p:par>
                          <p:cTn id="327" fill="hold">
                            <p:stCondLst>
                              <p:cond delay="0"/>
                            </p:stCondLst>
                            <p:childTnLst>
                              <p:par>
                                <p:cTn id="32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9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3" dur="2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>
                      <p:stCondLst>
                        <p:cond delay="indefinite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7" dur="2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0"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2" fill="hold">
                      <p:stCondLst>
                        <p:cond delay="indefinite"/>
                      </p:stCondLst>
                      <p:childTnLst>
                        <p:par>
                          <p:cTn id="343" fill="hold">
                            <p:stCondLst>
                              <p:cond delay="0"/>
                            </p:stCondLst>
                            <p:childTnLst>
                              <p:par>
                                <p:cTn id="344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6 0.00046 L -0.00032 -0.07662 " pathEditMode="relative" rAng="0" ptsTypes="AA">
                                      <p:cBhvr>
                                        <p:cTn id="345" dur="2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6" fill="hold">
                      <p:stCondLst>
                        <p:cond delay="indefinite"/>
                      </p:stCondLst>
                      <p:childTnLst>
                        <p:par>
                          <p:cTn id="347" fill="hold">
                            <p:stCondLst>
                              <p:cond delay="0"/>
                            </p:stCondLst>
                            <p:childTnLst>
                              <p:par>
                                <p:cTn id="34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9" dur="2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1" fill="hold">
                      <p:stCondLst>
                        <p:cond delay="indefinite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4" dur="2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8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1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" grpId="0" animBg="1"/>
      <p:bldP spid="126" grpId="1" animBg="1"/>
      <p:bldP spid="126" grpId="2" animBg="1"/>
      <p:bldP spid="99" grpId="0" animBg="1"/>
      <p:bldP spid="98" grpId="0" animBg="1"/>
      <p:bldP spid="21" grpId="0" animBg="1"/>
      <p:bldP spid="26" grpId="0"/>
      <p:bldP spid="27" grpId="0"/>
      <p:bldP spid="28" grpId="0"/>
      <p:bldP spid="28" grpId="1"/>
      <p:bldP spid="29" grpId="0"/>
      <p:bldP spid="30" grpId="0"/>
      <p:bldP spid="30" grpId="1"/>
      <p:bldP spid="30" grpId="2"/>
      <p:bldP spid="34" grpId="0"/>
      <p:bldP spid="34" grpId="1"/>
      <p:bldP spid="34" grpId="2"/>
      <p:bldP spid="39" grpId="0"/>
      <p:bldP spid="42" grpId="0" animBg="1"/>
      <p:bldP spid="51" grpId="0" animBg="1"/>
      <p:bldP spid="57" grpId="0"/>
      <p:bldP spid="58" grpId="0"/>
      <p:bldP spid="60" grpId="0" animBg="1"/>
      <p:bldP spid="65" grpId="0" animBg="1"/>
      <p:bldP spid="66" grpId="0" animBg="1"/>
      <p:bldP spid="67" grpId="0"/>
      <p:bldP spid="68" grpId="0"/>
      <p:bldP spid="70" grpId="0" animBg="1"/>
      <p:bldP spid="70" grpId="1" animBg="1"/>
      <p:bldP spid="87" grpId="0" animBg="1"/>
      <p:bldP spid="87" grpId="1" animBg="1"/>
      <p:bldP spid="88" grpId="0"/>
      <p:bldP spid="88" grpId="1"/>
      <p:bldP spid="85" grpId="0" animBg="1"/>
      <p:bldP spid="89" grpId="0"/>
      <p:bldP spid="114" grpId="0"/>
      <p:bldP spid="114" grpId="1"/>
      <p:bldP spid="127" grpId="0"/>
      <p:bldP spid="127" grpId="1"/>
      <p:bldP spid="74" grpId="0"/>
      <p:bldP spid="74" grpId="1"/>
      <p:bldP spid="129" grpId="0"/>
      <p:bldP spid="129" grpId="1"/>
      <p:bldP spid="131" grpId="0"/>
      <p:bldP spid="131" grpId="1"/>
      <p:bldP spid="132" grpId="0"/>
      <p:bldP spid="134" grpId="0" animBg="1"/>
      <p:bldP spid="135" grpId="0" animBg="1"/>
      <p:bldP spid="136" grpId="0" animBg="1"/>
      <p:bldP spid="95" grpId="0" animBg="1"/>
      <p:bldP spid="96" grpId="0"/>
      <p:bldP spid="111" grpId="0" animBg="1"/>
      <p:bldP spid="111" grpId="1" animBg="1"/>
      <p:bldP spid="128" grpId="0"/>
      <p:bldP spid="128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950" y="4630774"/>
            <a:ext cx="8915400" cy="706438"/>
          </a:xfrm>
        </p:spPr>
        <p:txBody>
          <a:bodyPr/>
          <a:lstStyle/>
          <a:p>
            <a:pPr algn="ctr"/>
            <a:r>
              <a:rPr lang="da-DK" dirty="0" err="1" smtClean="0"/>
              <a:t>Thank</a:t>
            </a:r>
            <a:r>
              <a:rPr lang="da-DK" dirty="0" smtClean="0"/>
              <a:t> </a:t>
            </a:r>
            <a:r>
              <a:rPr lang="da-DK" dirty="0" err="1" smtClean="0"/>
              <a:t>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808820"/>
            <a:ext cx="8850313" cy="2628577"/>
          </a:xfrm>
        </p:spPr>
        <p:txBody>
          <a:bodyPr/>
          <a:lstStyle/>
          <a:p>
            <a:pPr algn="ctr">
              <a:buNone/>
            </a:pPr>
            <a:r>
              <a:rPr lang="da-DK" sz="4000" i="1" dirty="0" err="1" smtClean="0">
                <a:solidFill>
                  <a:srgbClr val="C00000"/>
                </a:solidFill>
              </a:rPr>
              <a:t>don’t</a:t>
            </a:r>
            <a:r>
              <a:rPr lang="da-DK" sz="4000" dirty="0" smtClean="0">
                <a:solidFill>
                  <a:srgbClr val="C00000"/>
                </a:solidFill>
              </a:rPr>
              <a:t> give up</a:t>
            </a:r>
          </a:p>
          <a:p>
            <a:pPr>
              <a:buNone/>
            </a:pPr>
            <a:r>
              <a:rPr lang="da-DK" dirty="0" smtClean="0">
                <a:latin typeface="Calibri"/>
                <a:cs typeface="Calibri"/>
                <a:sym typeface="Symbol"/>
              </a:rPr>
              <a:t>						</a:t>
            </a:r>
            <a:r>
              <a:rPr lang="da-DK" dirty="0" smtClean="0">
                <a:solidFill>
                  <a:srgbClr val="C00000"/>
                </a:solidFill>
                <a:latin typeface="Calibri"/>
                <a:cs typeface="Calibri"/>
                <a:sym typeface="Symbol"/>
              </a:rPr>
              <a:t></a:t>
            </a:r>
            <a:r>
              <a:rPr lang="da-DK" dirty="0" smtClean="0">
                <a:latin typeface="Calibri"/>
                <a:cs typeface="Calibri"/>
                <a:sym typeface="Symbol"/>
              </a:rPr>
              <a:t>   </a:t>
            </a:r>
            <a:r>
              <a:rPr lang="da-DK" dirty="0" smtClean="0"/>
              <a:t>Peter Gabriel (1985)</a:t>
            </a:r>
          </a:p>
          <a:p>
            <a:pPr>
              <a:buNone/>
            </a:pPr>
            <a:endParaRPr lang="da-DK" dirty="0" smtClean="0"/>
          </a:p>
          <a:p>
            <a:pPr>
              <a:buNone/>
            </a:pPr>
            <a:endParaRPr lang="da-DK" dirty="0" smtClean="0"/>
          </a:p>
          <a:p>
            <a:pPr>
              <a:buNone/>
            </a:pPr>
            <a:endParaRPr lang="da-DK" dirty="0" smtClean="0"/>
          </a:p>
          <a:p>
            <a:pPr algn="ctr">
              <a:buNone/>
            </a:pPr>
            <a:r>
              <a:rPr lang="da-DK" sz="2300" dirty="0" smtClean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da-DK" dirty="0" smtClean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da-DK" sz="1700" dirty="0" smtClean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da-DK" dirty="0" smtClean="0">
                <a:solidFill>
                  <a:schemeClr val="bg1">
                    <a:lumMod val="50000"/>
                  </a:schemeClr>
                </a:solidFill>
              </a:rPr>
              <a:t> I </a:t>
            </a:r>
            <a:r>
              <a:rPr lang="da-DK" dirty="0" err="1" smtClean="0">
                <a:solidFill>
                  <a:schemeClr val="bg1">
                    <a:lumMod val="50000"/>
                  </a:schemeClr>
                </a:solidFill>
              </a:rPr>
              <a:t>worked</a:t>
            </a:r>
            <a:r>
              <a:rPr lang="da-DK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a-DK" dirty="0" err="1" smtClean="0">
                <a:solidFill>
                  <a:schemeClr val="bg1">
                    <a:lumMod val="50000"/>
                  </a:schemeClr>
                </a:solidFill>
              </a:rPr>
              <a:t>on</a:t>
            </a:r>
            <a:r>
              <a:rPr lang="da-DK" dirty="0" smtClean="0">
                <a:solidFill>
                  <a:schemeClr val="bg1">
                    <a:lumMod val="50000"/>
                  </a:schemeClr>
                </a:solidFill>
              </a:rPr>
              <a:t> the </a:t>
            </a:r>
            <a:r>
              <a:rPr lang="da-DK" dirty="0" err="1" smtClean="0">
                <a:solidFill>
                  <a:schemeClr val="bg1">
                    <a:lumMod val="50000"/>
                  </a:schemeClr>
                </a:solidFill>
              </a:rPr>
              <a:t>heap</a:t>
            </a:r>
            <a:r>
              <a:rPr lang="da-DK" dirty="0" smtClean="0">
                <a:solidFill>
                  <a:schemeClr val="bg1">
                    <a:lumMod val="50000"/>
                  </a:schemeClr>
                </a:solidFill>
              </a:rPr>
              <a:t> problem 1994-2012 </a:t>
            </a:r>
            <a:r>
              <a:rPr lang="da-DK" sz="1700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  <a:r>
              <a:rPr lang="da-DK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  <a:r>
              <a:rPr lang="da-DK" sz="2300" dirty="0" smtClean="0">
                <a:solidFill>
                  <a:schemeClr val="bg1">
                    <a:lumMod val="50000"/>
                  </a:schemeClr>
                </a:solidFill>
              </a:rPr>
              <a:t>) </a:t>
            </a:r>
            <a:endParaRPr lang="en-US" sz="23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au">
  <a:themeElements>
    <a:clrScheme name="au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u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BA2A12"/>
          </a:buClr>
          <a:buSzTx/>
          <a:buFont typeface="Wingdings" pitchFamily="2" charset="2"/>
          <a:buNone/>
          <a:tabLst/>
          <a:defRPr kumimoji="0" lang="da-DK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BA2A12"/>
          </a:buClr>
          <a:buSzTx/>
          <a:buFont typeface="Wingdings" pitchFamily="2" charset="2"/>
          <a:buNone/>
          <a:tabLst/>
          <a:defRPr kumimoji="0" lang="da-DK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au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Compass</Template>
  <TotalTime>16341</TotalTime>
  <Words>475</Words>
  <Application>Microsoft Office PowerPoint</Application>
  <PresentationFormat>A4 Paper (210x297 mm)</PresentationFormat>
  <Paragraphs>243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au</vt:lpstr>
      <vt:lpstr>Closing a Classical Data Structure Problem   Gerth Stølting Brodal   </vt:lpstr>
      <vt:lpstr>The Problem</vt:lpstr>
      <vt:lpstr>History</vt:lpstr>
      <vt:lpstr>Technical History</vt:lpstr>
      <vt:lpstr>Thank You</vt:lpstr>
    </vt:vector>
  </TitlesOfParts>
  <Company>Daimi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Lars Michael Kristensen</dc:creator>
  <cp:lastModifiedBy>Gerth Stølting Brodal</cp:lastModifiedBy>
  <cp:revision>1807</cp:revision>
  <cp:lastPrinted>2011-05-16T07:17:13Z</cp:lastPrinted>
  <dcterms:created xsi:type="dcterms:W3CDTF">2006-01-26T18:25:33Z</dcterms:created>
  <dcterms:modified xsi:type="dcterms:W3CDTF">2012-02-28T17:30:31Z</dcterms:modified>
</cp:coreProperties>
</file>