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87" r:id="rId2"/>
    <p:sldId id="262" r:id="rId3"/>
    <p:sldId id="263" r:id="rId4"/>
    <p:sldId id="264" r:id="rId5"/>
    <p:sldId id="265" r:id="rId6"/>
    <p:sldId id="266" r:id="rId7"/>
    <p:sldId id="267" r:id="rId8"/>
    <p:sldId id="268" r:id="rId9"/>
    <p:sldId id="269" r:id="rId10"/>
    <p:sldId id="270" r:id="rId11"/>
    <p:sldId id="271" r:id="rId12"/>
    <p:sldId id="272" r:id="rId13"/>
    <p:sldId id="279" r:id="rId14"/>
    <p:sldId id="274" r:id="rId15"/>
    <p:sldId id="275" r:id="rId16"/>
    <p:sldId id="276" r:id="rId17"/>
    <p:sldId id="277" r:id="rId18"/>
    <p:sldId id="278" r:id="rId19"/>
    <p:sldId id="273" r:id="rId20"/>
    <p:sldId id="257" r:id="rId21"/>
    <p:sldId id="280" r:id="rId22"/>
    <p:sldId id="282" r:id="rId23"/>
    <p:sldId id="283" r:id="rId24"/>
    <p:sldId id="261" r:id="rId25"/>
    <p:sldId id="294" r:id="rId26"/>
    <p:sldId id="284" r:id="rId27"/>
    <p:sldId id="293" r:id="rId28"/>
    <p:sldId id="292" r:id="rId29"/>
    <p:sldId id="295" r:id="rId30"/>
    <p:sldId id="296" r:id="rId31"/>
    <p:sldId id="297" r:id="rId32"/>
    <p:sldId id="298" r:id="rId33"/>
    <p:sldId id="299" r:id="rId34"/>
    <p:sldId id="300" r:id="rId35"/>
    <p:sldId id="28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BEDF5"/>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1417" autoAdjust="0"/>
    <p:restoredTop sz="82833" autoAdjust="0"/>
  </p:normalViewPr>
  <p:slideViewPr>
    <p:cSldViewPr>
      <p:cViewPr varScale="1">
        <p:scale>
          <a:sx n="61" d="100"/>
          <a:sy n="61" d="100"/>
        </p:scale>
        <p:origin x="-1038" y="-90"/>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F62451-FB0E-4FD8-A854-43D06076FA97}" type="datetimeFigureOut">
              <a:rPr lang="en-US" smtClean="0"/>
              <a:pPr/>
              <a:t>11/25/2012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DEDE24-655C-4B9E-973A-10D56C5245B8}" type="slidenum">
              <a:rPr lang="en-US" smtClean="0"/>
              <a:pPr/>
              <a:t>‹#›</a:t>
            </a:fld>
            <a:endParaRPr lang="en-US"/>
          </a:p>
        </p:txBody>
      </p:sp>
    </p:spTree>
    <p:extLst>
      <p:ext uri="{BB962C8B-B14F-4D97-AF65-F5344CB8AC3E}">
        <p14:creationId xmlns:p14="http://schemas.microsoft.com/office/powerpoint/2010/main" val="3418657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en.wikipedia.org/wiki/Frank_Gray_(researcher)" TargetMode="External"/><Relationship Id="rId3" Type="http://schemas.openxmlformats.org/officeDocument/2006/relationships/hyperlink" Target="http://en.wikipedia.org/wiki/%C3%89mile_Baudot" TargetMode="External"/><Relationship Id="rId7" Type="http://schemas.openxmlformats.org/officeDocument/2006/relationships/hyperlink" Target="http://en.wikipedia.org/wiki/Elisha_Gray" TargetMode="Externa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en.wikipedia.org/wiki/Gray_code" TargetMode="External"/><Relationship Id="rId5" Type="http://schemas.openxmlformats.org/officeDocument/2006/relationships/hyperlink" Target="http://en.wikipedia.org/wiki/L%C3%A9gion_d'honneur" TargetMode="External"/><Relationship Id="rId4" Type="http://schemas.openxmlformats.org/officeDocument/2006/relationships/hyperlink" Target="http://en.wikipedia.org/wiki/Telegraphy" TargetMode="External"/><Relationship Id="rId9" Type="http://schemas.openxmlformats.org/officeDocument/2006/relationships/hyperlink" Target="http://en.wikipedia.org/wiki/Vacuum_tube"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TAMC 11 = 8</a:t>
            </a:r>
            <a:r>
              <a:rPr lang="en-US" sz="1200" baseline="30000" dirty="0" smtClean="0"/>
              <a:t>th</a:t>
            </a:r>
            <a:r>
              <a:rPr lang="en-US" sz="1200" dirty="0" smtClean="0"/>
              <a:t> Annual Conference on Theory and Applications of Models of Computation</a:t>
            </a:r>
            <a:endParaRPr lang="en-US" dirty="0"/>
          </a:p>
        </p:txBody>
      </p:sp>
      <p:sp>
        <p:nvSpPr>
          <p:cNvPr id="4" name="Slide Number Placeholder 3"/>
          <p:cNvSpPr>
            <a:spLocks noGrp="1"/>
          </p:cNvSpPr>
          <p:nvPr>
            <p:ph type="sldNum" sz="quarter" idx="10"/>
          </p:nvPr>
        </p:nvSpPr>
        <p:spPr/>
        <p:txBody>
          <a:bodyPr/>
          <a:lstStyle/>
          <a:p>
            <a:fld id="{D1DEDE24-655C-4B9E-973A-10D56C5245B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DEDE24-655C-4B9E-973A-10D56C5245B8}"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Wikipedia:</a:t>
            </a:r>
          </a:p>
          <a:p>
            <a:endParaRPr lang="en-US" dirty="0" smtClean="0"/>
          </a:p>
          <a:p>
            <a:r>
              <a:rPr lang="en-US" dirty="0" smtClean="0"/>
              <a:t>Reflected binary codes were applied to mathematical puzzles before they became known to engineers. The French engineer </a:t>
            </a:r>
            <a:r>
              <a:rPr lang="en-US" dirty="0" err="1" smtClean="0">
                <a:hlinkClick r:id="rId3"/>
              </a:rPr>
              <a:t>Émile</a:t>
            </a:r>
            <a:r>
              <a:rPr lang="en-US" dirty="0" smtClean="0">
                <a:hlinkClick r:id="rId3"/>
              </a:rPr>
              <a:t> </a:t>
            </a:r>
            <a:r>
              <a:rPr lang="en-US" dirty="0" err="1" smtClean="0">
                <a:hlinkClick r:id="rId3"/>
              </a:rPr>
              <a:t>Baudot</a:t>
            </a:r>
            <a:r>
              <a:rPr lang="en-US" dirty="0" smtClean="0"/>
              <a:t> used Gray codes in </a:t>
            </a:r>
            <a:r>
              <a:rPr lang="en-US" dirty="0" smtClean="0">
                <a:hlinkClick r:id="rId4"/>
              </a:rPr>
              <a:t>telegraphy</a:t>
            </a:r>
            <a:r>
              <a:rPr lang="en-US" dirty="0" smtClean="0"/>
              <a:t> in </a:t>
            </a:r>
            <a:r>
              <a:rPr lang="en-US" b="1" dirty="0" smtClean="0"/>
              <a:t>1878</a:t>
            </a:r>
            <a:r>
              <a:rPr lang="en-US" dirty="0" smtClean="0"/>
              <a:t>. He received the French </a:t>
            </a:r>
            <a:r>
              <a:rPr lang="en-US" dirty="0" smtClean="0">
                <a:hlinkClick r:id="rId5" tooltip="Légion d'honneur"/>
              </a:rPr>
              <a:t>Legion of Honor</a:t>
            </a:r>
            <a:r>
              <a:rPr lang="en-US" dirty="0" smtClean="0"/>
              <a:t> medal for his work. The Gray code is sometimes attributed, incorrectly,</a:t>
            </a:r>
            <a:r>
              <a:rPr lang="en-US" baseline="30000" dirty="0" smtClean="0">
                <a:hlinkClick r:id="rId6"/>
              </a:rPr>
              <a:t>[5]</a:t>
            </a:r>
            <a:r>
              <a:rPr lang="en-US" dirty="0" smtClean="0"/>
              <a:t> to </a:t>
            </a:r>
            <a:r>
              <a:rPr lang="en-US" dirty="0" smtClean="0">
                <a:hlinkClick r:id="rId7"/>
              </a:rPr>
              <a:t>Elisha Gray</a:t>
            </a:r>
            <a:r>
              <a:rPr lang="en-US" dirty="0" smtClean="0"/>
              <a:t> (in </a:t>
            </a:r>
            <a:r>
              <a:rPr lang="en-US" i="1" dirty="0" smtClean="0"/>
              <a:t>Principles of Pulse Code Modulation</a:t>
            </a:r>
            <a:r>
              <a:rPr lang="en-US" dirty="0" smtClean="0"/>
              <a:t>, K. W. Cattermole,</a:t>
            </a:r>
            <a:r>
              <a:rPr lang="en-US" baseline="30000" dirty="0" smtClean="0">
                <a:hlinkClick r:id="rId6"/>
              </a:rPr>
              <a:t>[6]</a:t>
            </a:r>
            <a:r>
              <a:rPr lang="en-US" dirty="0" smtClean="0"/>
              <a:t> for example).</a:t>
            </a:r>
          </a:p>
          <a:p>
            <a:r>
              <a:rPr lang="en-US" b="1" dirty="0" smtClean="0">
                <a:hlinkClick r:id="rId8" tooltip="Frank Gray (researcher)"/>
              </a:rPr>
              <a:t>Frank Gray</a:t>
            </a:r>
            <a:r>
              <a:rPr lang="en-US" dirty="0" smtClean="0"/>
              <a:t>, who became famous for inventing the signaling method that came to be used for compatible color television, invented a </a:t>
            </a:r>
            <a:r>
              <a:rPr lang="en-US" dirty="0" smtClean="0">
                <a:solidFill>
                  <a:srgbClr val="00B050"/>
                </a:solidFill>
              </a:rPr>
              <a:t>method to convert analog signals to reflected binary code groups using </a:t>
            </a:r>
            <a:r>
              <a:rPr lang="en-US" dirty="0" smtClean="0">
                <a:solidFill>
                  <a:srgbClr val="00B050"/>
                </a:solidFill>
                <a:hlinkClick r:id="rId9"/>
              </a:rPr>
              <a:t>vacuum tube</a:t>
            </a:r>
            <a:r>
              <a:rPr lang="en-US" dirty="0" smtClean="0">
                <a:solidFill>
                  <a:srgbClr val="00B050"/>
                </a:solidFill>
              </a:rPr>
              <a:t>-based apparatus</a:t>
            </a:r>
            <a:r>
              <a:rPr lang="en-US" dirty="0" smtClean="0"/>
              <a:t>. The method and apparatus were patented in 1953 and the name of Gray stuck to the codes. The "PCM tube" apparatus that Gray patented was made by Raymond W. Sears of </a:t>
            </a:r>
            <a:r>
              <a:rPr lang="en-US" b="1" dirty="0" smtClean="0"/>
              <a:t>Bell Labs</a:t>
            </a:r>
            <a:r>
              <a:rPr lang="en-US" dirty="0" smtClean="0"/>
              <a:t>, working with Gray and William M. </a:t>
            </a:r>
            <a:r>
              <a:rPr lang="en-US" dirty="0" err="1" smtClean="0"/>
              <a:t>Goodall</a:t>
            </a:r>
            <a:r>
              <a:rPr lang="en-US" dirty="0" smtClean="0"/>
              <a:t>, who credited Gray for the idea of the reflected binary code.</a:t>
            </a:r>
            <a:endParaRPr lang="en-US" baseline="30000" dirty="0" smtClean="0"/>
          </a:p>
          <a:p>
            <a:r>
              <a:rPr lang="en-US" dirty="0" smtClean="0"/>
              <a:t>Part of front page of Gray's patent, showing PCM tube (10) with reflected binary code in plate (15)</a:t>
            </a:r>
          </a:p>
          <a:p>
            <a:r>
              <a:rPr lang="en-US" dirty="0" smtClean="0"/>
              <a:t>The use of his eponymous codes that Gray was most interested in was to minimize the effect of error in the conversion of analog signals to digital; his codes are still used today for this purpose, and others.</a:t>
            </a:r>
          </a:p>
        </p:txBody>
      </p:sp>
      <p:sp>
        <p:nvSpPr>
          <p:cNvPr id="4" name="Slide Number Placeholder 3"/>
          <p:cNvSpPr>
            <a:spLocks noGrp="1"/>
          </p:cNvSpPr>
          <p:nvPr>
            <p:ph type="sldNum" sz="quarter" idx="10"/>
          </p:nvPr>
        </p:nvSpPr>
        <p:spPr/>
        <p:txBody>
          <a:bodyPr/>
          <a:lstStyle/>
          <a:p>
            <a:fld id="{D1DEDE24-655C-4B9E-973A-10D56C5245B8}" type="slidenum">
              <a:rPr lang="en-US" smtClean="0"/>
              <a:pPr/>
              <a:t>22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a-DK" dirty="0" err="1" smtClean="0"/>
              <a:t>Brute</a:t>
            </a:r>
            <a:r>
              <a:rPr lang="da-DK" dirty="0" smtClean="0"/>
              <a:t> force </a:t>
            </a:r>
            <a:r>
              <a:rPr lang="da-DK" dirty="0" err="1" smtClean="0"/>
              <a:t>enumeration</a:t>
            </a:r>
            <a:r>
              <a:rPr lang="da-DK" dirty="0" smtClean="0"/>
              <a:t>:</a:t>
            </a:r>
          </a:p>
          <a:p>
            <a:pPr>
              <a:buFont typeface="Arial" charset="0"/>
              <a:buChar char="•"/>
            </a:pPr>
            <a:r>
              <a:rPr lang="da-DK" baseline="0" dirty="0" err="1" smtClean="0"/>
              <a:t>Depth</a:t>
            </a:r>
            <a:r>
              <a:rPr lang="da-DK" baseline="0" dirty="0" smtClean="0"/>
              <a:t> 3</a:t>
            </a:r>
            <a:r>
              <a:rPr lang="en-US" baseline="0" dirty="0" smtClean="0"/>
              <a:t> binary tree (7 internal nodes)</a:t>
            </a:r>
            <a:endParaRPr lang="da-DK" baseline="0" dirty="0" smtClean="0"/>
          </a:p>
          <a:p>
            <a:pPr>
              <a:buFont typeface="Arial" charset="0"/>
              <a:buChar char="•"/>
            </a:pPr>
            <a:r>
              <a:rPr lang="da-DK" baseline="0" dirty="0" err="1" smtClean="0"/>
              <a:t>Number</a:t>
            </a:r>
            <a:r>
              <a:rPr lang="da-DK" baseline="0" dirty="0" smtClean="0"/>
              <a:t> of </a:t>
            </a:r>
            <a:r>
              <a:rPr lang="da-DK" baseline="0" dirty="0" err="1" smtClean="0"/>
              <a:t>assignments</a:t>
            </a:r>
            <a:r>
              <a:rPr lang="da-DK" baseline="0" dirty="0" smtClean="0"/>
              <a:t> of bits to </a:t>
            </a:r>
            <a:r>
              <a:rPr lang="da-DK" baseline="0" dirty="0" err="1" smtClean="0"/>
              <a:t>read</a:t>
            </a:r>
            <a:r>
              <a:rPr lang="da-DK" baseline="0" dirty="0" smtClean="0"/>
              <a:t>, </a:t>
            </a:r>
            <a:r>
              <a:rPr lang="da-DK" baseline="0" dirty="0" err="1" smtClean="0"/>
              <a:t>ie</a:t>
            </a:r>
            <a:r>
              <a:rPr lang="da-DK" baseline="0" dirty="0" smtClean="0"/>
              <a:t> </a:t>
            </a:r>
            <a:r>
              <a:rPr lang="da-DK" baseline="0" dirty="0" err="1" smtClean="0"/>
              <a:t>b</a:t>
            </a:r>
            <a:r>
              <a:rPr lang="da-DK" baseline="-25000" dirty="0" err="1" smtClean="0"/>
              <a:t>i</a:t>
            </a:r>
            <a:r>
              <a:rPr lang="da-DK" baseline="0" dirty="0" err="1" smtClean="0"/>
              <a:t>’s</a:t>
            </a:r>
            <a:r>
              <a:rPr lang="da-DK" baseline="0" dirty="0" smtClean="0"/>
              <a:t>: 4*(3*3)*(2*2*2*2)</a:t>
            </a:r>
          </a:p>
          <a:p>
            <a:pPr>
              <a:buFont typeface="Arial" charset="0"/>
              <a:buChar char="•"/>
            </a:pPr>
            <a:r>
              <a:rPr lang="da-DK" baseline="0" dirty="0" err="1" smtClean="0"/>
              <a:t>Each</a:t>
            </a:r>
            <a:r>
              <a:rPr lang="da-DK" baseline="0" dirty="0" smtClean="0"/>
              <a:t> </a:t>
            </a:r>
            <a:r>
              <a:rPr lang="da-DK" baseline="0" dirty="0" err="1" smtClean="0"/>
              <a:t>leaf</a:t>
            </a:r>
            <a:r>
              <a:rPr lang="da-DK" baseline="0" dirty="0" smtClean="0"/>
              <a:t>: </a:t>
            </a:r>
            <a:r>
              <a:rPr lang="da-DK" baseline="0" dirty="0" err="1" smtClean="0"/>
              <a:t>Can</a:t>
            </a:r>
            <a:r>
              <a:rPr lang="da-DK" baseline="0" dirty="0" smtClean="0"/>
              <a:t> </a:t>
            </a:r>
            <a:r>
              <a:rPr lang="da-DK" baseline="0" dirty="0" err="1" smtClean="0"/>
              <a:t>only</a:t>
            </a:r>
            <a:r>
              <a:rPr lang="da-DK" baseline="0" dirty="0" smtClean="0"/>
              <a:t> </a:t>
            </a:r>
            <a:r>
              <a:rPr lang="da-DK" baseline="0" dirty="0" err="1" smtClean="0"/>
              <a:t>change</a:t>
            </a:r>
            <a:r>
              <a:rPr lang="da-DK" baseline="0" dirty="0" smtClean="0"/>
              <a:t> a bit </a:t>
            </a:r>
            <a:r>
              <a:rPr lang="da-DK" baseline="0" dirty="0" err="1" smtClean="0"/>
              <a:t>that</a:t>
            </a:r>
            <a:r>
              <a:rPr lang="da-DK" baseline="0" dirty="0" smtClean="0"/>
              <a:t> has </a:t>
            </a:r>
            <a:r>
              <a:rPr lang="da-DK" baseline="0" dirty="0" err="1" smtClean="0"/>
              <a:t>been</a:t>
            </a:r>
            <a:r>
              <a:rPr lang="da-DK" baseline="0" dirty="0" smtClean="0"/>
              <a:t> </a:t>
            </a:r>
            <a:r>
              <a:rPr lang="da-DK" baseline="0" dirty="0" err="1" smtClean="0"/>
              <a:t>read</a:t>
            </a:r>
            <a:endParaRPr lang="da-DK" baseline="0" dirty="0" smtClean="0"/>
          </a:p>
          <a:p>
            <a:pPr>
              <a:buFont typeface="Arial" charset="0"/>
              <a:buChar char="•"/>
            </a:pPr>
            <a:r>
              <a:rPr lang="da-DK" baseline="0" dirty="0" err="1" smtClean="0"/>
              <a:t>Either</a:t>
            </a:r>
            <a:r>
              <a:rPr lang="da-DK" baseline="0" dirty="0" smtClean="0"/>
              <a:t> flip </a:t>
            </a:r>
            <a:r>
              <a:rPr lang="da-DK" baseline="0" dirty="0" err="1" smtClean="0"/>
              <a:t>one</a:t>
            </a:r>
            <a:r>
              <a:rPr lang="da-DK" baseline="0" dirty="0" smtClean="0"/>
              <a:t> </a:t>
            </a:r>
            <a:r>
              <a:rPr lang="da-DK" baseline="0" dirty="0" err="1" smtClean="0"/>
              <a:t>or</a:t>
            </a:r>
            <a:r>
              <a:rPr lang="da-DK" baseline="0" dirty="0" smtClean="0"/>
              <a:t> </a:t>
            </a:r>
            <a:r>
              <a:rPr lang="da-DK" baseline="0" dirty="0" err="1" smtClean="0"/>
              <a:t>two</a:t>
            </a:r>
            <a:r>
              <a:rPr lang="da-DK" baseline="0" dirty="0" smtClean="0"/>
              <a:t> bits (</a:t>
            </a:r>
            <a:r>
              <a:rPr lang="da-DK" baseline="0" dirty="0" err="1" smtClean="0"/>
              <a:t>ie</a:t>
            </a:r>
            <a:r>
              <a:rPr lang="da-DK" baseline="0" dirty="0" smtClean="0"/>
              <a:t> </a:t>
            </a:r>
            <a:r>
              <a:rPr lang="da-DK" baseline="0" dirty="0" err="1" smtClean="0"/>
              <a:t>one</a:t>
            </a:r>
            <a:r>
              <a:rPr lang="da-DK" baseline="0" dirty="0" smtClean="0"/>
              <a:t> not </a:t>
            </a:r>
            <a:r>
              <a:rPr lang="da-DK" baseline="0" dirty="0" err="1" smtClean="0"/>
              <a:t>fliiped</a:t>
            </a:r>
            <a:r>
              <a:rPr lang="da-DK" baseline="0" dirty="0" smtClean="0"/>
              <a:t>) </a:t>
            </a:r>
            <a:r>
              <a:rPr lang="da-DK" baseline="0" dirty="0" err="1" smtClean="0"/>
              <a:t>or</a:t>
            </a:r>
            <a:r>
              <a:rPr lang="da-DK" baseline="0" dirty="0" smtClean="0"/>
              <a:t> all bits: 3+3+1</a:t>
            </a:r>
          </a:p>
          <a:p>
            <a:pPr>
              <a:buFont typeface="Arial" charset="0"/>
              <a:buChar char="•"/>
            </a:pPr>
            <a:r>
              <a:rPr lang="da-DK" baseline="0" dirty="0" smtClean="0"/>
              <a:t>8 </a:t>
            </a:r>
            <a:r>
              <a:rPr lang="da-DK" baseline="0" dirty="0" err="1" smtClean="0"/>
              <a:t>leaves</a:t>
            </a:r>
            <a:r>
              <a:rPr lang="da-DK" baseline="0" dirty="0" smtClean="0"/>
              <a:t>, 7^8 </a:t>
            </a:r>
            <a:r>
              <a:rPr lang="da-DK" baseline="0" dirty="0" err="1" smtClean="0"/>
              <a:t>possible</a:t>
            </a:r>
            <a:r>
              <a:rPr lang="da-DK" baseline="0" dirty="0" smtClean="0"/>
              <a:t> </a:t>
            </a:r>
            <a:r>
              <a:rPr lang="da-DK" baseline="0" dirty="0" err="1" smtClean="0"/>
              <a:t>values</a:t>
            </a:r>
            <a:endParaRPr lang="da-DK" baseline="0" dirty="0" smtClean="0"/>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da-DK" baseline="0" dirty="0" smtClean="0"/>
              <a:t>Total: 4*3^2*2^4*7^8 = </a:t>
            </a:r>
            <a:r>
              <a:rPr lang="en-US" b="1" dirty="0" smtClean="0"/>
              <a:t>3 320 525 376</a:t>
            </a:r>
          </a:p>
        </p:txBody>
      </p:sp>
      <p:sp>
        <p:nvSpPr>
          <p:cNvPr id="4" name="Slide Number Placeholder 3"/>
          <p:cNvSpPr>
            <a:spLocks noGrp="1"/>
          </p:cNvSpPr>
          <p:nvPr>
            <p:ph type="sldNum" sz="quarter" idx="10"/>
          </p:nvPr>
        </p:nvSpPr>
        <p:spPr/>
        <p:txBody>
          <a:bodyPr/>
          <a:lstStyle/>
          <a:p>
            <a:fld id="{D1DEDE24-655C-4B9E-973A-10D56C5245B8}" type="slidenum">
              <a:rPr lang="en-US" smtClean="0"/>
              <a:pPr/>
              <a:t>24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R"/>
            </a:pPr>
            <a:r>
              <a:rPr lang="da-DK" dirty="0" smtClean="0"/>
              <a:t>Gray </a:t>
            </a:r>
            <a:r>
              <a:rPr lang="da-DK" dirty="0" err="1" smtClean="0"/>
              <a:t>code</a:t>
            </a:r>
            <a:endParaRPr lang="da-DK" dirty="0" smtClean="0"/>
          </a:p>
          <a:p>
            <a:pPr marL="228600" indent="-228600">
              <a:buAutoNum type="arabicParenR"/>
            </a:pPr>
            <a:r>
              <a:rPr lang="da-DK" dirty="0" err="1" smtClean="0"/>
              <a:t>Theorem</a:t>
            </a:r>
            <a:r>
              <a:rPr lang="da-DK" dirty="0" smtClean="0"/>
              <a:t>, 2. </a:t>
            </a:r>
            <a:r>
              <a:rPr lang="da-DK" dirty="0" err="1" smtClean="0"/>
              <a:t>linie</a:t>
            </a:r>
            <a:endParaRPr lang="da-DK"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r>
              <a:rPr lang="da-DK" baseline="0" dirty="0" err="1" smtClean="0"/>
              <a:t>Box</a:t>
            </a:r>
            <a:r>
              <a:rPr lang="da-DK" baseline="0" dirty="0" smtClean="0"/>
              <a:t>) </a:t>
            </a:r>
            <a:r>
              <a:rPr lang="da-DK" dirty="0" err="1" smtClean="0"/>
              <a:t>Brute</a:t>
            </a:r>
            <a:r>
              <a:rPr lang="da-DK" baseline="0" dirty="0" smtClean="0"/>
              <a:t> force </a:t>
            </a:r>
            <a:r>
              <a:rPr lang="da-DK" baseline="0" dirty="0" err="1" smtClean="0"/>
              <a:t>disprove</a:t>
            </a:r>
            <a:endParaRPr lang="da-DK" baseline="0" dirty="0" smtClean="0"/>
          </a:p>
          <a:p>
            <a:pPr marL="228600" indent="-228600">
              <a:buNone/>
            </a:pPr>
            <a:endParaRPr lang="da-DK" dirty="0" smtClean="0"/>
          </a:p>
          <a:p>
            <a:pPr marL="228600" indent="-228600">
              <a:buNone/>
            </a:pPr>
            <a:r>
              <a:rPr lang="da-DK" dirty="0" smtClean="0"/>
              <a:t>1st</a:t>
            </a:r>
            <a:r>
              <a:rPr lang="da-DK" baseline="0" dirty="0" smtClean="0"/>
              <a:t> </a:t>
            </a:r>
            <a:r>
              <a:rPr lang="da-DK" baseline="0" dirty="0" err="1" smtClean="0"/>
              <a:t>open</a:t>
            </a:r>
            <a:r>
              <a:rPr lang="da-DK" baseline="0" dirty="0" smtClean="0"/>
              <a:t> problem: n=3, </a:t>
            </a:r>
            <a:r>
              <a:rPr lang="da-DK" baseline="0" dirty="0" err="1" smtClean="0"/>
              <a:t>need</a:t>
            </a:r>
            <a:r>
              <a:rPr lang="da-DK" baseline="0" dirty="0" smtClean="0"/>
              <a:t> to </a:t>
            </a:r>
            <a:r>
              <a:rPr lang="da-DK" baseline="0" dirty="0" err="1" smtClean="0"/>
              <a:t>read</a:t>
            </a:r>
            <a:r>
              <a:rPr lang="da-DK" baseline="0" dirty="0" smtClean="0"/>
              <a:t> all n bits.</a:t>
            </a:r>
            <a:endParaRPr lang="da-DK" dirty="0" smtClean="0"/>
          </a:p>
          <a:p>
            <a:pPr marL="228600" indent="-228600">
              <a:buNone/>
            </a:pPr>
            <a:endParaRPr lang="en-US" dirty="0" smtClean="0"/>
          </a:p>
          <a:p>
            <a:pPr marL="228600" indent="-228600">
              <a:buNone/>
            </a:pPr>
            <a:r>
              <a:rPr lang="en-US" dirty="0" smtClean="0"/>
              <a:t>Supposedly</a:t>
            </a:r>
            <a:r>
              <a:rPr lang="en-US" baseline="0" dirty="0" smtClean="0"/>
              <a:t> </a:t>
            </a:r>
            <a:r>
              <a:rPr lang="en-US" baseline="0" dirty="0" err="1" smtClean="0"/>
              <a:t>Fredman</a:t>
            </a:r>
            <a:r>
              <a:rPr lang="en-US" baseline="0" dirty="0" smtClean="0"/>
              <a:t> has conjectured that n-1 reads and 1 write is not possible.</a:t>
            </a:r>
            <a:endParaRPr lang="en-US" dirty="0"/>
          </a:p>
        </p:txBody>
      </p:sp>
      <p:sp>
        <p:nvSpPr>
          <p:cNvPr id="4" name="Slide Number Placeholder 3"/>
          <p:cNvSpPr>
            <a:spLocks noGrp="1"/>
          </p:cNvSpPr>
          <p:nvPr>
            <p:ph type="sldNum" sz="quarter" idx="10"/>
          </p:nvPr>
        </p:nvSpPr>
        <p:spPr/>
        <p:txBody>
          <a:bodyPr/>
          <a:lstStyle/>
          <a:p>
            <a:fld id="{D1DEDE24-655C-4B9E-973A-10D56C5245B8}" type="slidenum">
              <a:rPr lang="en-US" smtClean="0"/>
              <a:pPr/>
              <a:t>26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DEDE24-655C-4B9E-973A-10D56C5245B8}" type="slidenum">
              <a:rPr lang="en-US" smtClean="0"/>
              <a:pPr/>
              <a:t>31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a-DK" dirty="0" smtClean="0"/>
              <a:t>flag = O(1) bits</a:t>
            </a:r>
            <a:r>
              <a:rPr lang="da-DK" baseline="0" dirty="0" smtClean="0"/>
              <a:t> =&gt; </a:t>
            </a:r>
            <a:r>
              <a:rPr lang="da-DK" baseline="0" dirty="0" err="1" smtClean="0"/>
              <a:t>space</a:t>
            </a:r>
            <a:r>
              <a:rPr lang="da-DK" baseline="0" dirty="0" smtClean="0"/>
              <a:t> </a:t>
            </a:r>
            <a:r>
              <a:rPr lang="da-DK" baseline="0" dirty="0" err="1" smtClean="0"/>
              <a:t>n+O</a:t>
            </a:r>
            <a:r>
              <a:rPr lang="da-DK" baseline="0" dirty="0" smtClean="0"/>
              <a:t>(1</a:t>
            </a:r>
            <a:r>
              <a:rPr lang="en-US" baseline="0" dirty="0" smtClean="0"/>
              <a:t>)</a:t>
            </a:r>
          </a:p>
          <a:p>
            <a:r>
              <a:rPr lang="da-DK" baseline="0" dirty="0" err="1" smtClean="0"/>
              <a:t>counters</a:t>
            </a:r>
            <a:r>
              <a:rPr lang="da-DK" baseline="0" dirty="0" smtClean="0"/>
              <a:t> </a:t>
            </a:r>
            <a:r>
              <a:rPr lang="da-DK" baseline="0" dirty="0" err="1" smtClean="0"/>
              <a:t>with</a:t>
            </a:r>
            <a:r>
              <a:rPr lang="da-DK" baseline="0" dirty="0" smtClean="0"/>
              <a:t> </a:t>
            </a:r>
            <a:r>
              <a:rPr lang="da-DK" baseline="0" dirty="0" err="1" smtClean="0"/>
              <a:t>efficiency</a:t>
            </a:r>
            <a:r>
              <a:rPr lang="da-DK" baseline="0" dirty="0" smtClean="0"/>
              <a:t> 1+O(1/2^t) </a:t>
            </a:r>
            <a:r>
              <a:rPr lang="da-DK" baseline="0" dirty="0" err="1" smtClean="0"/>
              <a:t>can</a:t>
            </a:r>
            <a:r>
              <a:rPr lang="da-DK" baseline="0" dirty="0" smtClean="0"/>
              <a:t> </a:t>
            </a:r>
            <a:r>
              <a:rPr lang="da-DK" baseline="0" dirty="0" err="1" smtClean="0"/>
              <a:t>use</a:t>
            </a:r>
            <a:r>
              <a:rPr lang="da-DK" baseline="0" dirty="0" smtClean="0"/>
              <a:t> t bits to </a:t>
            </a:r>
            <a:r>
              <a:rPr lang="da-DK" baseline="0" dirty="0" err="1" smtClean="0"/>
              <a:t>encode</a:t>
            </a:r>
            <a:r>
              <a:rPr lang="da-DK" baseline="0" dirty="0" smtClean="0"/>
              <a:t> flags </a:t>
            </a:r>
          </a:p>
        </p:txBody>
      </p:sp>
      <p:sp>
        <p:nvSpPr>
          <p:cNvPr id="4" name="Slide Number Placeholder 3"/>
          <p:cNvSpPr>
            <a:spLocks noGrp="1"/>
          </p:cNvSpPr>
          <p:nvPr>
            <p:ph type="sldNum" sz="quarter" idx="10"/>
          </p:nvPr>
        </p:nvSpPr>
        <p:spPr/>
        <p:txBody>
          <a:bodyPr/>
          <a:lstStyle/>
          <a:p>
            <a:fld id="{D1DEDE24-655C-4B9E-973A-10D56C5245B8}" type="slidenum">
              <a:rPr lang="en-US" smtClean="0"/>
              <a:pPr/>
              <a:t>33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a-DK" dirty="0" smtClean="0"/>
              <a:t>TOP = </a:t>
            </a:r>
            <a:r>
              <a:rPr lang="da-DK" dirty="0" err="1" smtClean="0"/>
              <a:t>previous</a:t>
            </a:r>
            <a:r>
              <a:rPr lang="da-DK" dirty="0" smtClean="0"/>
              <a:t> </a:t>
            </a:r>
            <a:r>
              <a:rPr lang="da-DK" dirty="0" err="1" smtClean="0"/>
              <a:t>work</a:t>
            </a:r>
            <a:r>
              <a:rPr lang="da-DK" dirty="0" smtClean="0"/>
              <a:t>, BOTTOM = TAMC</a:t>
            </a:r>
            <a:r>
              <a:rPr lang="da-DK" baseline="0" dirty="0" smtClean="0"/>
              <a:t> 2011 </a:t>
            </a:r>
            <a:r>
              <a:rPr lang="da-DK" baseline="0" dirty="0" err="1" smtClean="0"/>
              <a:t>paper</a:t>
            </a:r>
            <a:endParaRPr lang="da-DK" baseline="0" dirty="0" smtClean="0"/>
          </a:p>
          <a:p>
            <a:endParaRPr lang="da-DK" baseline="0" dirty="0" smtClean="0"/>
          </a:p>
          <a:p>
            <a:r>
              <a:rPr lang="da-DK" dirty="0" err="1" smtClean="0"/>
              <a:t>Other</a:t>
            </a:r>
            <a:r>
              <a:rPr lang="da-DK" baseline="0" dirty="0" smtClean="0"/>
              <a:t> </a:t>
            </a:r>
            <a:r>
              <a:rPr lang="da-DK" baseline="0" dirty="0" err="1" smtClean="0"/>
              <a:t>measures</a:t>
            </a:r>
            <a:r>
              <a:rPr lang="da-DK" baseline="0" dirty="0" smtClean="0"/>
              <a:t>: </a:t>
            </a:r>
            <a:r>
              <a:rPr lang="da-DK" baseline="0" dirty="0" err="1" smtClean="0"/>
              <a:t>Average</a:t>
            </a:r>
            <a:r>
              <a:rPr lang="da-DK" baseline="0" dirty="0" smtClean="0"/>
              <a:t> case </a:t>
            </a:r>
            <a:r>
              <a:rPr lang="da-DK" baseline="0" dirty="0" err="1" smtClean="0"/>
              <a:t>reads</a:t>
            </a:r>
            <a:r>
              <a:rPr lang="da-DK" baseline="0" dirty="0" smtClean="0"/>
              <a:t> (and </a:t>
            </a:r>
            <a:r>
              <a:rPr lang="da-DK" baseline="0" dirty="0" err="1" smtClean="0"/>
              <a:t>writes</a:t>
            </a:r>
            <a:r>
              <a:rPr lang="da-DK" baseline="0" dirty="0" smtClean="0"/>
              <a:t>)</a:t>
            </a:r>
            <a:endParaRPr lang="en-US" dirty="0"/>
          </a:p>
        </p:txBody>
      </p:sp>
      <p:sp>
        <p:nvSpPr>
          <p:cNvPr id="4" name="Slide Number Placeholder 3"/>
          <p:cNvSpPr>
            <a:spLocks noGrp="1"/>
          </p:cNvSpPr>
          <p:nvPr>
            <p:ph type="sldNum" sz="quarter" idx="10"/>
          </p:nvPr>
        </p:nvSpPr>
        <p:spPr/>
        <p:txBody>
          <a:bodyPr/>
          <a:lstStyle/>
          <a:p>
            <a:fld id="{D1DEDE24-655C-4B9E-973A-10D56C5245B8}" type="slidenum">
              <a:rPr lang="en-US" smtClean="0"/>
              <a:pPr/>
              <a:t>34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3842C6-8823-4444-B38A-DBA8DE199D06}" type="datetime1">
              <a:rPr lang="en-US" smtClean="0"/>
              <a:pPr/>
              <a:t>11/25/2012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3CCCFB-694E-414A-85A9-9CD1E1E3BFF2}" type="datetime1">
              <a:rPr lang="en-US" smtClean="0"/>
              <a:pPr/>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179CC5-C2BC-4801-9564-4A7FF6FD6462}" type="datetime1">
              <a:rPr lang="en-US" smtClean="0"/>
              <a:pPr/>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902D4-C1C6-4FD4-918F-BBB17D58158E}" type="datetime1">
              <a:rPr lang="en-US" smtClean="0"/>
              <a:pPr/>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0" y="6492875"/>
            <a:ext cx="2133600" cy="365125"/>
          </a:xfrm>
        </p:spPr>
        <p:txBody>
          <a:bodyPr/>
          <a:lstStyle>
            <a:lvl1pPr algn="l">
              <a:defRPr/>
            </a:lvl1pPr>
          </a:lstStyle>
          <a:p>
            <a:fld id="{22F32391-ABCD-4795-8FC8-07FFD1B1CD2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2262F0-2D1B-4D12-84FB-C850D47FC143}" type="datetime1">
              <a:rPr lang="en-US" smtClean="0"/>
              <a:pPr/>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605C02-E2EC-4C7F-B72E-9CC4AA9D2076}" type="datetime1">
              <a:rPr lang="en-US" smtClean="0"/>
              <a:pPr/>
              <a:t>11/25/2012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FCF942-8FEA-42FA-B942-681024646F4D}" type="datetime1">
              <a:rPr lang="en-US" smtClean="0"/>
              <a:pPr/>
              <a:t>11/25/2012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197AFD-0129-4B4E-A66F-848D81F101F3}" type="datetime1">
              <a:rPr lang="en-US" smtClean="0"/>
              <a:pPr/>
              <a:t>11/25/2012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320267-F73B-456A-AE29-FA3783819062}" type="datetime1">
              <a:rPr lang="en-US" smtClean="0"/>
              <a:pPr/>
              <a:t>11/25/2012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176F89-E127-4983-8A82-D1931C3BE814}" type="datetime1">
              <a:rPr lang="en-US" smtClean="0"/>
              <a:pPr/>
              <a:t>11/25/2012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1E8B20-1889-4064-A52C-8E2E4EF871CE}" type="datetime1">
              <a:rPr lang="en-US" smtClean="0"/>
              <a:pPr/>
              <a:t>11/25/2012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C4D69F-FE29-4AE2-B319-A4394FEB57D6}" type="datetime1">
              <a:rPr lang="en-US" smtClean="0"/>
              <a:pPr/>
              <a:t>11/25/2012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0FB4B-0E7E-4CAA-B65B-D9E58DACAD6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6927"/>
            <a:ext cx="9144000" cy="1470025"/>
          </a:xfrm>
        </p:spPr>
        <p:txBody>
          <a:bodyPr>
            <a:noAutofit/>
          </a:bodyPr>
          <a:lstStyle/>
          <a:p>
            <a:r>
              <a:rPr lang="en-US" sz="8800" b="1" dirty="0" smtClean="0"/>
              <a:t>Binary Counters</a:t>
            </a:r>
            <a:br>
              <a:rPr lang="en-US" sz="8800" b="1" dirty="0" smtClean="0"/>
            </a:br>
            <a:r>
              <a:rPr lang="en-US" sz="3600" b="1" dirty="0" smtClean="0"/>
              <a:t>Integer Representations towards </a:t>
            </a:r>
            <a:br>
              <a:rPr lang="en-US" sz="3600" b="1" dirty="0" smtClean="0"/>
            </a:br>
            <a:r>
              <a:rPr lang="en-US" sz="3600" b="1" dirty="0" smtClean="0"/>
              <a:t>Efficient Counting in the Bit Probe Model</a:t>
            </a:r>
            <a:r>
              <a:rPr lang="en-US" sz="3600" b="1" smtClean="0"/>
              <a:t/>
            </a:r>
            <a:br>
              <a:rPr lang="en-US" sz="3600" b="1" smtClean="0"/>
            </a:br>
            <a:r>
              <a:rPr lang="en-US" sz="2000" b="1" smtClean="0"/>
              <a:t>(presented </a:t>
            </a:r>
            <a:r>
              <a:rPr lang="en-US" sz="2000" b="1" dirty="0" smtClean="0"/>
              <a:t>at TAMC 2011)</a:t>
            </a:r>
            <a:r>
              <a:rPr lang="en-US" sz="2000" dirty="0" smtClean="0"/>
              <a:t/>
            </a:r>
            <a:br>
              <a:rPr lang="en-US" sz="2000" dirty="0" smtClean="0"/>
            </a:br>
            <a:r>
              <a:rPr lang="en-US" sz="2000" dirty="0" smtClean="0"/>
              <a:t/>
            </a:r>
            <a:br>
              <a:rPr lang="en-US" sz="2000" dirty="0" smtClean="0"/>
            </a:br>
            <a:endParaRPr lang="en-US" sz="2000" b="1" dirty="0"/>
          </a:p>
        </p:txBody>
      </p:sp>
      <p:sp>
        <p:nvSpPr>
          <p:cNvPr id="3" name="Subtitle 2"/>
          <p:cNvSpPr>
            <a:spLocks noGrp="1"/>
          </p:cNvSpPr>
          <p:nvPr>
            <p:ph type="subTitle" idx="1"/>
          </p:nvPr>
        </p:nvSpPr>
        <p:spPr>
          <a:xfrm>
            <a:off x="251520" y="4077072"/>
            <a:ext cx="8640960" cy="2780928"/>
          </a:xfrm>
        </p:spPr>
        <p:txBody>
          <a:bodyPr>
            <a:normAutofit fontScale="77500" lnSpcReduction="20000"/>
          </a:bodyPr>
          <a:lstStyle/>
          <a:p>
            <a:r>
              <a:rPr lang="en-US" dirty="0" err="1"/>
              <a:t>Gerth</a:t>
            </a:r>
            <a:r>
              <a:rPr lang="en-US" dirty="0"/>
              <a:t> </a:t>
            </a:r>
            <a:r>
              <a:rPr lang="en-US" dirty="0" err="1" smtClean="0"/>
              <a:t>Stølting</a:t>
            </a:r>
            <a:r>
              <a:rPr lang="en-US" dirty="0" smtClean="0"/>
              <a:t> </a:t>
            </a:r>
            <a:r>
              <a:rPr lang="en-US" dirty="0" err="1" smtClean="0"/>
              <a:t>Brodal</a:t>
            </a:r>
            <a:r>
              <a:rPr lang="en-US" dirty="0" smtClean="0"/>
              <a:t> (Aarhus University)</a:t>
            </a:r>
          </a:p>
          <a:p>
            <a:r>
              <a:rPr lang="da-DK" dirty="0" smtClean="0"/>
              <a:t/>
            </a:r>
            <a:br>
              <a:rPr lang="da-DK" dirty="0" smtClean="0"/>
            </a:br>
            <a:endParaRPr lang="en-US" dirty="0" smtClean="0"/>
          </a:p>
          <a:p>
            <a:r>
              <a:rPr lang="en-US" dirty="0" smtClean="0"/>
              <a:t> </a:t>
            </a:r>
            <a:r>
              <a:rPr lang="en-US" dirty="0"/>
              <a:t>Mark </a:t>
            </a:r>
            <a:r>
              <a:rPr lang="en-US" dirty="0" err="1" smtClean="0"/>
              <a:t>Greve</a:t>
            </a:r>
            <a:r>
              <a:rPr lang="en-US" dirty="0" smtClean="0"/>
              <a:t> (Aarhus University)</a:t>
            </a:r>
          </a:p>
          <a:p>
            <a:r>
              <a:rPr lang="en-US" dirty="0" smtClean="0"/>
              <a:t> </a:t>
            </a:r>
            <a:r>
              <a:rPr lang="en-US" dirty="0" err="1"/>
              <a:t>Vineet</a:t>
            </a:r>
            <a:r>
              <a:rPr lang="en-US" dirty="0"/>
              <a:t> </a:t>
            </a:r>
            <a:r>
              <a:rPr lang="en-US" dirty="0" err="1" smtClean="0"/>
              <a:t>Pandey</a:t>
            </a:r>
            <a:r>
              <a:rPr lang="en-US" dirty="0" smtClean="0"/>
              <a:t> (BITS </a:t>
            </a:r>
            <a:r>
              <a:rPr lang="en-US" dirty="0" err="1" smtClean="0"/>
              <a:t>Pilani</a:t>
            </a:r>
            <a:r>
              <a:rPr lang="en-US" dirty="0" smtClean="0"/>
              <a:t>, India)</a:t>
            </a:r>
          </a:p>
          <a:p>
            <a:r>
              <a:rPr lang="en-US" dirty="0" smtClean="0"/>
              <a:t>S</a:t>
            </a:r>
            <a:r>
              <a:rPr lang="en-US" dirty="0"/>
              <a:t>. </a:t>
            </a:r>
            <a:r>
              <a:rPr lang="en-US" dirty="0" err="1"/>
              <a:t>Srinivasa</a:t>
            </a:r>
            <a:r>
              <a:rPr lang="en-US" dirty="0"/>
              <a:t> </a:t>
            </a:r>
            <a:r>
              <a:rPr lang="en-US" dirty="0" err="1" smtClean="0"/>
              <a:t>Rao</a:t>
            </a:r>
            <a:r>
              <a:rPr lang="en-US" dirty="0" smtClean="0"/>
              <a:t> (Seoul, South Korea)</a:t>
            </a:r>
          </a:p>
          <a:p>
            <a:endParaRPr lang="da-DK" dirty="0" smtClean="0"/>
          </a:p>
          <a:p>
            <a:r>
              <a:rPr lang="da-DK" sz="1400" dirty="0" err="1" smtClean="0"/>
              <a:t>University</a:t>
            </a:r>
            <a:r>
              <a:rPr lang="da-DK" sz="1400" dirty="0" smtClean="0"/>
              <a:t> of </a:t>
            </a:r>
            <a:r>
              <a:rPr lang="da-DK" sz="1400" dirty="0" smtClean="0"/>
              <a:t>Ljubljana, </a:t>
            </a:r>
            <a:r>
              <a:rPr lang="da-DK" sz="1400" dirty="0" err="1" smtClean="0"/>
              <a:t>October</a:t>
            </a:r>
            <a:r>
              <a:rPr lang="da-DK" sz="1400" dirty="0" smtClean="0"/>
              <a:t> 12, 2011</a:t>
            </a:r>
            <a:endParaRPr lang="en-US" sz="1400" dirty="0"/>
          </a:p>
        </p:txBody>
      </p:sp>
      <p:pic>
        <p:nvPicPr>
          <p:cNvPr id="1026" name="Picture 2"/>
          <p:cNvPicPr>
            <a:picLocks noChangeAspect="1" noChangeArrowheads="1"/>
          </p:cNvPicPr>
          <p:nvPr/>
        </p:nvPicPr>
        <p:blipFill>
          <a:blip r:embed="rId3" cstate="print"/>
          <a:srcRect/>
          <a:stretch>
            <a:fillRect/>
          </a:stretch>
        </p:blipFill>
        <p:spPr bwMode="auto">
          <a:xfrm>
            <a:off x="2878037" y="4534145"/>
            <a:ext cx="3350147" cy="33501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1000</a:t>
            </a:r>
            <a:endParaRPr lang="en-US" sz="36000" b="1" dirty="0"/>
          </a:p>
        </p:txBody>
      </p:sp>
    </p:spTree>
  </p:cSld>
  <p:clrMapOvr>
    <a:masterClrMapping/>
  </p:clrMapOvr>
  <p:transition advTm="1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1001</a:t>
            </a:r>
            <a:endParaRPr lang="en-US" sz="36000" b="1" dirty="0"/>
          </a:p>
        </p:txBody>
      </p:sp>
    </p:spTree>
  </p:cSld>
  <p:clrMapOvr>
    <a:masterClrMapping/>
  </p:clrMapOvr>
  <p:transition advTm="1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1010</a:t>
            </a:r>
            <a:endParaRPr lang="en-US" sz="36000" b="1" dirty="0"/>
          </a:p>
        </p:txBody>
      </p:sp>
    </p:spTree>
  </p:cSld>
  <p:clrMapOvr>
    <a:masterClrMapping/>
  </p:clrMapOvr>
  <p:transition advTm="1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1011</a:t>
            </a:r>
            <a:endParaRPr lang="en-US" sz="36000" b="1" dirty="0"/>
          </a:p>
        </p:txBody>
      </p:sp>
    </p:spTree>
  </p:cSld>
  <p:clrMapOvr>
    <a:masterClrMapping/>
  </p:clrMapOvr>
  <p:transition advTm="1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1100</a:t>
            </a:r>
            <a:endParaRPr lang="en-US" sz="36000" b="1" dirty="0"/>
          </a:p>
        </p:txBody>
      </p:sp>
    </p:spTree>
  </p:cSld>
  <p:clrMapOvr>
    <a:masterClrMapping/>
  </p:clrMapOvr>
  <p:transition advTm="1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1101</a:t>
            </a:r>
            <a:endParaRPr lang="en-US" sz="36000" b="1" dirty="0"/>
          </a:p>
        </p:txBody>
      </p:sp>
    </p:spTree>
  </p:cSld>
  <p:clrMapOvr>
    <a:masterClrMapping/>
  </p:clrMapOvr>
  <p:transition advTm="1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1110</a:t>
            </a:r>
            <a:endParaRPr lang="en-US" sz="36000" b="1" dirty="0"/>
          </a:p>
        </p:txBody>
      </p:sp>
    </p:spTree>
  </p:cSld>
  <p:clrMapOvr>
    <a:masterClrMapping/>
  </p:clrMapOvr>
  <p:transition advTm="1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1111</a:t>
            </a:r>
            <a:endParaRPr lang="en-US" sz="36000" b="1"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0000</a:t>
            </a:r>
            <a:endParaRPr lang="en-US" sz="36000" b="1" dirty="0"/>
          </a:p>
        </p:txBody>
      </p:sp>
      <p:sp>
        <p:nvSpPr>
          <p:cNvPr id="3" name="TextBox 2"/>
          <p:cNvSpPr txBox="1"/>
          <p:nvPr/>
        </p:nvSpPr>
        <p:spPr>
          <a:xfrm>
            <a:off x="0" y="6021288"/>
            <a:ext cx="9071992" cy="707886"/>
          </a:xfrm>
          <a:prstGeom prst="rect">
            <a:avLst/>
          </a:prstGeom>
          <a:noFill/>
        </p:spPr>
        <p:txBody>
          <a:bodyPr wrap="square" rtlCol="0">
            <a:spAutoFit/>
          </a:bodyPr>
          <a:lstStyle/>
          <a:p>
            <a:pPr algn="r"/>
            <a:r>
              <a:rPr lang="da-DK" sz="4000" b="1" dirty="0" smtClean="0">
                <a:solidFill>
                  <a:srgbClr val="C00000"/>
                </a:solidFill>
              </a:rPr>
              <a:t>- </a:t>
            </a:r>
            <a:r>
              <a:rPr lang="da-DK" sz="4000" b="1" dirty="0" err="1" smtClean="0">
                <a:solidFill>
                  <a:srgbClr val="C00000"/>
                </a:solidFill>
              </a:rPr>
              <a:t>we</a:t>
            </a:r>
            <a:r>
              <a:rPr lang="da-DK" sz="4000" b="1" dirty="0" smtClean="0">
                <a:solidFill>
                  <a:srgbClr val="C00000"/>
                </a:solidFill>
              </a:rPr>
              <a:t> </a:t>
            </a:r>
            <a:r>
              <a:rPr lang="da-DK" sz="4000" b="1" dirty="0" err="1" smtClean="0">
                <a:solidFill>
                  <a:srgbClr val="C00000"/>
                </a:solidFill>
              </a:rPr>
              <a:t>are</a:t>
            </a:r>
            <a:r>
              <a:rPr lang="da-DK" sz="4000" b="1" dirty="0" smtClean="0">
                <a:solidFill>
                  <a:srgbClr val="C00000"/>
                </a:solidFill>
              </a:rPr>
              <a:t> </a:t>
            </a:r>
            <a:r>
              <a:rPr lang="da-DK" sz="4000" b="1" dirty="0" err="1" smtClean="0">
                <a:solidFill>
                  <a:srgbClr val="C00000"/>
                </a:solidFill>
              </a:rPr>
              <a:t>counting</a:t>
            </a:r>
            <a:r>
              <a:rPr lang="da-DK" sz="4000" b="1" dirty="0" smtClean="0">
                <a:solidFill>
                  <a:srgbClr val="C00000"/>
                </a:solidFill>
              </a:rPr>
              <a:t> </a:t>
            </a:r>
            <a:r>
              <a:rPr lang="da-DK" sz="4000" b="1" dirty="0" err="1" smtClean="0">
                <a:solidFill>
                  <a:srgbClr val="C00000"/>
                </a:solidFill>
              </a:rPr>
              <a:t>modulo</a:t>
            </a:r>
            <a:r>
              <a:rPr lang="da-DK" sz="4000" b="1" dirty="0" smtClean="0">
                <a:solidFill>
                  <a:srgbClr val="C00000"/>
                </a:solidFill>
              </a:rPr>
              <a:t> 10000</a:t>
            </a:r>
            <a:r>
              <a:rPr lang="da-DK" sz="4000" b="1" baseline="-25000" dirty="0" smtClean="0">
                <a:solidFill>
                  <a:srgbClr val="C00000"/>
                </a:solidFill>
              </a:rPr>
              <a:t>2</a:t>
            </a:r>
            <a:r>
              <a:rPr lang="da-DK" sz="4000" b="1" dirty="0" smtClean="0">
                <a:solidFill>
                  <a:srgbClr val="C00000"/>
                </a:solidFill>
              </a:rPr>
              <a:t> = 16</a:t>
            </a:r>
            <a:r>
              <a:rPr lang="da-DK" sz="4000" b="1" baseline="-25000" dirty="0" smtClean="0">
                <a:solidFill>
                  <a:srgbClr val="C00000"/>
                </a:solidFill>
              </a:rPr>
              <a:t>10 </a:t>
            </a:r>
            <a:endParaRPr lang="en-US" sz="4000" b="1"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solidFill>
                  <a:srgbClr val="C00000"/>
                </a:solidFill>
              </a:rPr>
              <a:t>1011</a:t>
            </a:r>
            <a:endParaRPr lang="en-US" sz="36000" b="1" dirty="0">
              <a:solidFill>
                <a:srgbClr val="C00000"/>
              </a:solidFill>
            </a:endParaRPr>
          </a:p>
        </p:txBody>
      </p:sp>
      <p:cxnSp>
        <p:nvCxnSpPr>
          <p:cNvPr id="3" name="Straight Arrow Connector 2"/>
          <p:cNvCxnSpPr/>
          <p:nvPr/>
        </p:nvCxnSpPr>
        <p:spPr>
          <a:xfrm rot="5400000">
            <a:off x="4067150" y="5372422"/>
            <a:ext cx="1008112" cy="1588"/>
          </a:xfrm>
          <a:prstGeom prst="straightConnector1">
            <a:avLst/>
          </a:prstGeom>
          <a:ln w="127000" cap="rnd">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0" y="5910371"/>
            <a:ext cx="9144000" cy="830997"/>
          </a:xfrm>
          <a:prstGeom prst="rect">
            <a:avLst/>
          </a:prstGeom>
          <a:noFill/>
        </p:spPr>
        <p:txBody>
          <a:bodyPr wrap="square" rtlCol="0">
            <a:spAutoFit/>
          </a:bodyPr>
          <a:lstStyle/>
          <a:p>
            <a:pPr algn="ctr"/>
            <a:r>
              <a:rPr lang="da-DK" sz="4800" b="1" dirty="0" smtClean="0">
                <a:solidFill>
                  <a:srgbClr val="C00000"/>
                </a:solidFill>
              </a:rPr>
              <a:t>1</a:t>
            </a:r>
            <a:r>
              <a:rPr lang="da-DK" sz="4800" b="1" dirty="0" smtClean="0"/>
              <a:t>∙2</a:t>
            </a:r>
            <a:r>
              <a:rPr lang="da-DK" sz="4800" b="1" baseline="30000" dirty="0" smtClean="0"/>
              <a:t>3</a:t>
            </a:r>
            <a:r>
              <a:rPr lang="da-DK" sz="4800" b="1" dirty="0" smtClean="0"/>
              <a:t>+ </a:t>
            </a:r>
            <a:r>
              <a:rPr lang="da-DK" sz="4800" b="1" dirty="0" smtClean="0">
                <a:solidFill>
                  <a:srgbClr val="C00000"/>
                </a:solidFill>
              </a:rPr>
              <a:t>0</a:t>
            </a:r>
            <a:r>
              <a:rPr lang="da-DK" sz="4800" b="1" dirty="0" smtClean="0"/>
              <a:t>∙2</a:t>
            </a:r>
            <a:r>
              <a:rPr lang="da-DK" sz="4800" b="1" baseline="30000" dirty="0" smtClean="0"/>
              <a:t>2</a:t>
            </a:r>
            <a:r>
              <a:rPr lang="da-DK" sz="4800" b="1" dirty="0" smtClean="0"/>
              <a:t>+ </a:t>
            </a:r>
            <a:r>
              <a:rPr lang="da-DK" sz="4800" b="1" dirty="0" smtClean="0">
                <a:solidFill>
                  <a:srgbClr val="C00000"/>
                </a:solidFill>
              </a:rPr>
              <a:t>1</a:t>
            </a:r>
            <a:r>
              <a:rPr lang="da-DK" sz="4800" b="1" dirty="0" smtClean="0"/>
              <a:t>∙2</a:t>
            </a:r>
            <a:r>
              <a:rPr lang="da-DK" sz="4800" b="1" baseline="30000" dirty="0" smtClean="0"/>
              <a:t>1</a:t>
            </a:r>
            <a:r>
              <a:rPr lang="da-DK" sz="4800" b="1" dirty="0" smtClean="0"/>
              <a:t>+ </a:t>
            </a:r>
            <a:r>
              <a:rPr lang="da-DK" sz="4800" b="1" dirty="0" smtClean="0">
                <a:solidFill>
                  <a:srgbClr val="C00000"/>
                </a:solidFill>
              </a:rPr>
              <a:t>1</a:t>
            </a:r>
            <a:r>
              <a:rPr lang="da-DK" sz="4800" b="1" dirty="0" smtClean="0"/>
              <a:t>∙2</a:t>
            </a:r>
            <a:r>
              <a:rPr lang="da-DK" sz="4800" b="1" baseline="30000" dirty="0" smtClean="0"/>
              <a:t>0 </a:t>
            </a:r>
            <a:r>
              <a:rPr lang="da-DK" sz="4800" b="1" dirty="0" smtClean="0"/>
              <a:t>= 8+2+1 = 11</a:t>
            </a:r>
            <a:r>
              <a:rPr lang="da-DK" sz="4800" b="1" baseline="-25000" dirty="0" smtClean="0"/>
              <a:t>10</a:t>
            </a:r>
            <a:endParaRPr lang="en-US" sz="4800" b="1" baseline="-25000" dirty="0"/>
          </a:p>
        </p:txBody>
      </p:sp>
      <p:sp>
        <p:nvSpPr>
          <p:cNvPr id="5" name="Slide Number Placeholder 4"/>
          <p:cNvSpPr>
            <a:spLocks noGrp="1"/>
          </p:cNvSpPr>
          <p:nvPr>
            <p:ph type="sldNum" sz="quarter" idx="12"/>
          </p:nvPr>
        </p:nvSpPr>
        <p:spPr/>
        <p:txBody>
          <a:bodyPr/>
          <a:lstStyle/>
          <a:p>
            <a:fld id="{22F32391-ABCD-4795-8FC8-07FFD1B1CD26}" type="slidenum">
              <a:rPr lang="en-US" smtClean="0"/>
              <a:pPr/>
              <a:t>19</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48000" b="1" dirty="0" smtClean="0"/>
              <a:t>0</a:t>
            </a:r>
            <a:endParaRPr lang="en-US" sz="48000" b="1"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107504" y="188640"/>
          <a:ext cx="2232248" cy="6583680"/>
        </p:xfrm>
        <a:graphic>
          <a:graphicData uri="http://schemas.openxmlformats.org/drawingml/2006/table">
            <a:tbl>
              <a:tblPr firstRow="1" bandRow="1">
                <a:tableStyleId>{2D5ABB26-0587-4C30-8999-92F81FD0307C}</a:tableStyleId>
              </a:tblPr>
              <a:tblGrid>
                <a:gridCol w="1218036"/>
                <a:gridCol w="1014212"/>
              </a:tblGrid>
              <a:tr h="309708">
                <a:tc>
                  <a:txBody>
                    <a:bodyPr/>
                    <a:lstStyle/>
                    <a:p>
                      <a:pPr algn="ctr"/>
                      <a:r>
                        <a:rPr lang="da-DK" sz="2400" b="1" u="none" dirty="0" smtClean="0">
                          <a:solidFill>
                            <a:schemeClr val="tx1"/>
                          </a:solidFill>
                        </a:rPr>
                        <a:t>Decimal</a:t>
                      </a:r>
                      <a:endParaRPr lang="en-US" sz="2400" b="1" u="none" dirty="0">
                        <a:solidFill>
                          <a:schemeClr val="tx1"/>
                        </a:solidFill>
                      </a:endParaRPr>
                    </a:p>
                  </a:txBody>
                  <a:tcPr marL="0" marR="0" marT="0" marB="0" anchor="ctr"/>
                </a:tc>
                <a:tc>
                  <a:txBody>
                    <a:bodyPr/>
                    <a:lstStyle/>
                    <a:p>
                      <a:pPr algn="ctr"/>
                      <a:r>
                        <a:rPr lang="da-DK" sz="2400" b="1" u="none" dirty="0" err="1" smtClean="0">
                          <a:solidFill>
                            <a:schemeClr val="tx1"/>
                          </a:solidFill>
                        </a:rPr>
                        <a:t>Binary</a:t>
                      </a:r>
                      <a:endParaRPr lang="en-US" sz="2400" b="1" u="none" dirty="0">
                        <a:solidFill>
                          <a:schemeClr val="tx1"/>
                        </a:solidFill>
                      </a:endParaRPr>
                    </a:p>
                  </a:txBody>
                  <a:tcPr marL="0" marR="0" marT="0" marB="0" anchor="ctr"/>
                </a:tc>
              </a:tr>
              <a:tr h="309708">
                <a:tc>
                  <a:txBody>
                    <a:bodyPr/>
                    <a:lstStyle/>
                    <a:p>
                      <a:pPr algn="ctr"/>
                      <a:r>
                        <a:rPr lang="da-DK" sz="2400" b="1" u="none" dirty="0" smtClean="0">
                          <a:solidFill>
                            <a:schemeClr val="tx1"/>
                          </a:solidFill>
                        </a:rPr>
                        <a:t>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2</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3</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4</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5</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a:t>
                      </a:r>
                      <a:r>
                        <a:rPr lang="da-DK" sz="2400" b="1" i="0" u="none" dirty="0" smtClean="0">
                          <a:solidFill>
                            <a:schemeClr val="tx1"/>
                          </a:solidFill>
                        </a:rPr>
                        <a:t>01</a:t>
                      </a:r>
                      <a:endParaRPr lang="en-US" sz="2400" b="1" i="0" u="none" dirty="0">
                        <a:solidFill>
                          <a:schemeClr val="tx1"/>
                        </a:solidFill>
                      </a:endParaRPr>
                    </a:p>
                  </a:txBody>
                  <a:tcPr marL="0" marR="0" marT="0" marB="0"/>
                </a:tc>
              </a:tr>
              <a:tr h="309708">
                <a:tc>
                  <a:txBody>
                    <a:bodyPr/>
                    <a:lstStyle/>
                    <a:p>
                      <a:pPr algn="ctr"/>
                      <a:r>
                        <a:rPr lang="da-DK" sz="2400" b="1" u="none" dirty="0" smtClean="0">
                          <a:solidFill>
                            <a:schemeClr val="tx1"/>
                          </a:solidFill>
                        </a:rPr>
                        <a:t>6</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7</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8</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9</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1001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11</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12</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13</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1101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14</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15</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0000</a:t>
                      </a:r>
                      <a:endParaRPr lang="en-US" sz="2400" b="1" u="none" dirty="0">
                        <a:solidFill>
                          <a:schemeClr val="tx1"/>
                        </a:solidFill>
                      </a:endParaRPr>
                    </a:p>
                  </a:txBody>
                  <a:tcPr marL="0" marR="0" marT="0" marB="0"/>
                </a:tc>
              </a:tr>
            </a:tbl>
          </a:graphicData>
        </a:graphic>
      </p:graphicFrame>
      <p:sp>
        <p:nvSpPr>
          <p:cNvPr id="4" name="TextBox 3"/>
          <p:cNvSpPr txBox="1"/>
          <p:nvPr/>
        </p:nvSpPr>
        <p:spPr>
          <a:xfrm>
            <a:off x="6012160" y="2268161"/>
            <a:ext cx="3168352" cy="584775"/>
          </a:xfrm>
          <a:prstGeom prst="rect">
            <a:avLst/>
          </a:prstGeom>
          <a:noFill/>
        </p:spPr>
        <p:txBody>
          <a:bodyPr wrap="square" rtlCol="0">
            <a:spAutoFit/>
          </a:bodyPr>
          <a:lstStyle/>
          <a:p>
            <a:pPr algn="ctr"/>
            <a:r>
              <a:rPr lang="da-DK" sz="3200" b="1" i="1" dirty="0" smtClean="0"/>
              <a:t>b</a:t>
            </a:r>
            <a:r>
              <a:rPr lang="da-DK" sz="3200" b="1" baseline="-25000" dirty="0" smtClean="0"/>
              <a:t>3</a:t>
            </a:r>
            <a:r>
              <a:rPr lang="da-DK" sz="3200" b="1" i="1" dirty="0" smtClean="0"/>
              <a:t>b</a:t>
            </a:r>
            <a:r>
              <a:rPr lang="da-DK" sz="3200" b="1" baseline="-25000" dirty="0" smtClean="0"/>
              <a:t>2</a:t>
            </a:r>
            <a:r>
              <a:rPr lang="da-DK" sz="3200" b="1" i="1" dirty="0" smtClean="0"/>
              <a:t>b</a:t>
            </a:r>
            <a:r>
              <a:rPr lang="da-DK" sz="3200" b="1" baseline="-25000" dirty="0" smtClean="0"/>
              <a:t>1</a:t>
            </a:r>
            <a:r>
              <a:rPr lang="da-DK" sz="3200" b="1" i="1" dirty="0" smtClean="0"/>
              <a:t>b</a:t>
            </a:r>
            <a:r>
              <a:rPr lang="da-DK" sz="3200" b="1" baseline="-25000" dirty="0" smtClean="0"/>
              <a:t>0</a:t>
            </a:r>
            <a:endParaRPr lang="en-US" sz="3200" b="1" baseline="-25000" dirty="0"/>
          </a:p>
        </p:txBody>
      </p:sp>
      <p:grpSp>
        <p:nvGrpSpPr>
          <p:cNvPr id="41" name="Group 40"/>
          <p:cNvGrpSpPr/>
          <p:nvPr/>
        </p:nvGrpSpPr>
        <p:grpSpPr>
          <a:xfrm>
            <a:off x="4355976" y="1628800"/>
            <a:ext cx="4680520" cy="4608512"/>
            <a:chOff x="4355976" y="1196752"/>
            <a:chExt cx="4680520" cy="4608512"/>
          </a:xfrm>
        </p:grpSpPr>
        <p:sp>
          <p:nvSpPr>
            <p:cNvPr id="5" name="TextBox 4"/>
            <p:cNvSpPr txBox="1"/>
            <p:nvPr/>
          </p:nvSpPr>
          <p:spPr>
            <a:xfrm>
              <a:off x="4932040" y="1196752"/>
              <a:ext cx="864096" cy="584775"/>
            </a:xfrm>
            <a:prstGeom prst="rect">
              <a:avLst/>
            </a:prstGeom>
            <a:noFill/>
          </p:spPr>
          <p:txBody>
            <a:bodyPr wrap="square" rtlCol="0">
              <a:spAutoFit/>
            </a:bodyPr>
            <a:lstStyle/>
            <a:p>
              <a:pPr algn="ctr"/>
              <a:r>
                <a:rPr lang="da-DK" sz="3200" b="1" i="1" dirty="0" smtClean="0"/>
                <a:t>b</a:t>
              </a:r>
              <a:r>
                <a:rPr lang="da-DK" sz="3200" b="1" baseline="-25000" dirty="0" smtClean="0"/>
                <a:t>0</a:t>
              </a:r>
              <a:endParaRPr lang="en-US" sz="3200" b="1" baseline="-25000" dirty="0"/>
            </a:p>
          </p:txBody>
        </p:sp>
        <p:cxnSp>
          <p:nvCxnSpPr>
            <p:cNvPr id="8" name="Straight Connector 7"/>
            <p:cNvCxnSpPr/>
            <p:nvPr/>
          </p:nvCxnSpPr>
          <p:spPr>
            <a:xfrm rot="5400000">
              <a:off x="4680012" y="1808820"/>
              <a:ext cx="576064"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5472112" y="1808872"/>
              <a:ext cx="57600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675072" y="1691516"/>
              <a:ext cx="2016224" cy="369332"/>
            </a:xfrm>
            <a:prstGeom prst="rect">
              <a:avLst/>
            </a:prstGeom>
            <a:noFill/>
          </p:spPr>
          <p:txBody>
            <a:bodyPr wrap="square" rtlCol="0">
              <a:spAutoFit/>
            </a:bodyPr>
            <a:lstStyle/>
            <a:p>
              <a:r>
                <a:rPr lang="da-DK" dirty="0" smtClean="0"/>
                <a:t>0                  1</a:t>
              </a:r>
              <a:endParaRPr lang="en-US" dirty="0"/>
            </a:p>
          </p:txBody>
        </p:sp>
        <p:sp>
          <p:nvSpPr>
            <p:cNvPr id="14" name="TextBox 13"/>
            <p:cNvSpPr txBox="1"/>
            <p:nvPr/>
          </p:nvSpPr>
          <p:spPr>
            <a:xfrm>
              <a:off x="5611176" y="2186861"/>
              <a:ext cx="864096" cy="584775"/>
            </a:xfrm>
            <a:prstGeom prst="rect">
              <a:avLst/>
            </a:prstGeom>
            <a:noFill/>
          </p:spPr>
          <p:txBody>
            <a:bodyPr wrap="square" rtlCol="0">
              <a:spAutoFit/>
            </a:bodyPr>
            <a:lstStyle/>
            <a:p>
              <a:pPr algn="ctr"/>
              <a:r>
                <a:rPr lang="da-DK" sz="3200" b="1" i="1" dirty="0" smtClean="0"/>
                <a:t>b</a:t>
              </a:r>
              <a:r>
                <a:rPr lang="da-DK" sz="3200" b="1" baseline="-25000" dirty="0" smtClean="0"/>
                <a:t>1</a:t>
              </a:r>
              <a:endParaRPr lang="en-US" sz="3200" b="1" baseline="-25000" dirty="0"/>
            </a:p>
          </p:txBody>
        </p:sp>
        <p:sp>
          <p:nvSpPr>
            <p:cNvPr id="15" name="TextBox 14"/>
            <p:cNvSpPr txBox="1"/>
            <p:nvPr/>
          </p:nvSpPr>
          <p:spPr>
            <a:xfrm>
              <a:off x="6300192" y="3195560"/>
              <a:ext cx="864096" cy="584775"/>
            </a:xfrm>
            <a:prstGeom prst="rect">
              <a:avLst/>
            </a:prstGeom>
            <a:noFill/>
          </p:spPr>
          <p:txBody>
            <a:bodyPr wrap="square" rtlCol="0">
              <a:spAutoFit/>
            </a:bodyPr>
            <a:lstStyle/>
            <a:p>
              <a:pPr algn="ctr"/>
              <a:r>
                <a:rPr lang="da-DK" sz="3200" b="1" i="1" dirty="0" smtClean="0"/>
                <a:t>b</a:t>
              </a:r>
              <a:r>
                <a:rPr lang="da-DK" sz="3200" b="1" baseline="-25000" dirty="0" smtClean="0"/>
                <a:t>2</a:t>
              </a:r>
              <a:endParaRPr lang="en-US" sz="3200" b="1" baseline="-25000" dirty="0"/>
            </a:p>
          </p:txBody>
        </p:sp>
        <p:sp>
          <p:nvSpPr>
            <p:cNvPr id="16" name="TextBox 15"/>
            <p:cNvSpPr txBox="1"/>
            <p:nvPr/>
          </p:nvSpPr>
          <p:spPr>
            <a:xfrm>
              <a:off x="6992976" y="4171433"/>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cxnSp>
          <p:nvCxnSpPr>
            <p:cNvPr id="17" name="Straight Connector 16"/>
            <p:cNvCxnSpPr/>
            <p:nvPr/>
          </p:nvCxnSpPr>
          <p:spPr>
            <a:xfrm rot="5400000">
              <a:off x="5369028" y="2816932"/>
              <a:ext cx="576064"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161128" y="2816984"/>
              <a:ext cx="57600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364088" y="2699628"/>
              <a:ext cx="2016224" cy="369332"/>
            </a:xfrm>
            <a:prstGeom prst="rect">
              <a:avLst/>
            </a:prstGeom>
            <a:noFill/>
          </p:spPr>
          <p:txBody>
            <a:bodyPr wrap="square" rtlCol="0">
              <a:spAutoFit/>
            </a:bodyPr>
            <a:lstStyle/>
            <a:p>
              <a:r>
                <a:rPr lang="da-DK" dirty="0" smtClean="0"/>
                <a:t>0                  1</a:t>
              </a:r>
              <a:endParaRPr lang="en-US" dirty="0"/>
            </a:p>
          </p:txBody>
        </p:sp>
        <p:cxnSp>
          <p:nvCxnSpPr>
            <p:cNvPr id="21" name="Straight Connector 20"/>
            <p:cNvCxnSpPr/>
            <p:nvPr/>
          </p:nvCxnSpPr>
          <p:spPr>
            <a:xfrm rot="5400000">
              <a:off x="6058044" y="3815751"/>
              <a:ext cx="576064"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6850144" y="3815803"/>
              <a:ext cx="57600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053104" y="3698447"/>
              <a:ext cx="2016224" cy="369332"/>
            </a:xfrm>
            <a:prstGeom prst="rect">
              <a:avLst/>
            </a:prstGeom>
            <a:noFill/>
          </p:spPr>
          <p:txBody>
            <a:bodyPr wrap="square" rtlCol="0">
              <a:spAutoFit/>
            </a:bodyPr>
            <a:lstStyle/>
            <a:p>
              <a:r>
                <a:rPr lang="da-DK" dirty="0" smtClean="0"/>
                <a:t>0                  1</a:t>
              </a:r>
              <a:endParaRPr lang="en-US" dirty="0"/>
            </a:p>
          </p:txBody>
        </p:sp>
        <p:cxnSp>
          <p:nvCxnSpPr>
            <p:cNvPr id="28" name="Straight Connector 27"/>
            <p:cNvCxnSpPr/>
            <p:nvPr/>
          </p:nvCxnSpPr>
          <p:spPr>
            <a:xfrm rot="5400000">
              <a:off x="6737180" y="4833156"/>
              <a:ext cx="576064"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7529280" y="4833208"/>
              <a:ext cx="57600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732240" y="4715852"/>
              <a:ext cx="2016224" cy="369332"/>
            </a:xfrm>
            <a:prstGeom prst="rect">
              <a:avLst/>
            </a:prstGeom>
            <a:noFill/>
          </p:spPr>
          <p:txBody>
            <a:bodyPr wrap="square" rtlCol="0">
              <a:spAutoFit/>
            </a:bodyPr>
            <a:lstStyle/>
            <a:p>
              <a:r>
                <a:rPr lang="da-DK" dirty="0" smtClean="0"/>
                <a:t>0                  1</a:t>
              </a:r>
              <a:endParaRPr lang="en-US" dirty="0"/>
            </a:p>
          </p:txBody>
        </p:sp>
        <p:sp>
          <p:nvSpPr>
            <p:cNvPr id="31" name="TextBox 30"/>
            <p:cNvSpPr txBox="1"/>
            <p:nvPr/>
          </p:nvSpPr>
          <p:spPr>
            <a:xfrm>
              <a:off x="4355976" y="2132856"/>
              <a:ext cx="1296144" cy="584775"/>
            </a:xfrm>
            <a:prstGeom prst="rect">
              <a:avLst/>
            </a:prstGeom>
            <a:noFill/>
          </p:spPr>
          <p:txBody>
            <a:bodyPr wrap="square" rtlCol="0">
              <a:spAutoFit/>
            </a:bodyPr>
            <a:lstStyle/>
            <a:p>
              <a:r>
                <a:rPr lang="da-DK" sz="3200" b="1" dirty="0" smtClean="0"/>
                <a:t>---</a:t>
              </a:r>
              <a:r>
                <a:rPr lang="da-DK" sz="3200" b="1" dirty="0" smtClean="0">
                  <a:solidFill>
                    <a:srgbClr val="C00000"/>
                  </a:solidFill>
                </a:rPr>
                <a:t>1</a:t>
              </a:r>
              <a:endParaRPr lang="en-US" sz="3200" b="1" dirty="0" smtClean="0">
                <a:solidFill>
                  <a:srgbClr val="C00000"/>
                </a:solidFill>
              </a:endParaRPr>
            </a:p>
          </p:txBody>
        </p:sp>
        <p:sp>
          <p:nvSpPr>
            <p:cNvPr id="32" name="TextBox 31"/>
            <p:cNvSpPr txBox="1"/>
            <p:nvPr/>
          </p:nvSpPr>
          <p:spPr>
            <a:xfrm>
              <a:off x="4932040" y="3212976"/>
              <a:ext cx="1296144" cy="584775"/>
            </a:xfrm>
            <a:prstGeom prst="rect">
              <a:avLst/>
            </a:prstGeom>
            <a:noFill/>
          </p:spPr>
          <p:txBody>
            <a:bodyPr wrap="square" rtlCol="0">
              <a:spAutoFit/>
            </a:bodyPr>
            <a:lstStyle/>
            <a:p>
              <a:r>
                <a:rPr lang="da-DK" sz="3200" b="1" dirty="0" smtClean="0"/>
                <a:t>--</a:t>
              </a:r>
              <a:r>
                <a:rPr lang="da-DK" sz="3200" b="1" dirty="0" smtClean="0">
                  <a:solidFill>
                    <a:srgbClr val="C00000"/>
                  </a:solidFill>
                </a:rPr>
                <a:t>10</a:t>
              </a:r>
              <a:endParaRPr lang="en-US" sz="3200" b="1" dirty="0" smtClean="0">
                <a:solidFill>
                  <a:srgbClr val="C00000"/>
                </a:solidFill>
              </a:endParaRPr>
            </a:p>
          </p:txBody>
        </p:sp>
        <p:sp>
          <p:nvSpPr>
            <p:cNvPr id="34" name="TextBox 33"/>
            <p:cNvSpPr txBox="1"/>
            <p:nvPr/>
          </p:nvSpPr>
          <p:spPr>
            <a:xfrm>
              <a:off x="7740352" y="5220489"/>
              <a:ext cx="1296144" cy="584775"/>
            </a:xfrm>
            <a:prstGeom prst="rect">
              <a:avLst/>
            </a:prstGeom>
            <a:noFill/>
          </p:spPr>
          <p:txBody>
            <a:bodyPr wrap="square" rtlCol="0">
              <a:spAutoFit/>
            </a:bodyPr>
            <a:lstStyle/>
            <a:p>
              <a:r>
                <a:rPr lang="da-DK" sz="3200" b="1" dirty="0" smtClean="0">
                  <a:solidFill>
                    <a:srgbClr val="C00000"/>
                  </a:solidFill>
                </a:rPr>
                <a:t>0000</a:t>
              </a:r>
              <a:endParaRPr lang="en-US" sz="3200" b="1" dirty="0" smtClean="0">
                <a:solidFill>
                  <a:srgbClr val="C00000"/>
                </a:solidFill>
              </a:endParaRPr>
            </a:p>
          </p:txBody>
        </p:sp>
        <p:sp>
          <p:nvSpPr>
            <p:cNvPr id="35" name="TextBox 34"/>
            <p:cNvSpPr txBox="1"/>
            <p:nvPr/>
          </p:nvSpPr>
          <p:spPr>
            <a:xfrm>
              <a:off x="5508104" y="4212377"/>
              <a:ext cx="1296144" cy="584775"/>
            </a:xfrm>
            <a:prstGeom prst="rect">
              <a:avLst/>
            </a:prstGeom>
            <a:noFill/>
          </p:spPr>
          <p:txBody>
            <a:bodyPr wrap="square" rtlCol="0">
              <a:spAutoFit/>
            </a:bodyPr>
            <a:lstStyle/>
            <a:p>
              <a:r>
                <a:rPr lang="da-DK" sz="3200" b="1" dirty="0" smtClean="0"/>
                <a:t>-</a:t>
              </a:r>
              <a:r>
                <a:rPr lang="da-DK" sz="3200" b="1" dirty="0" smtClean="0">
                  <a:solidFill>
                    <a:srgbClr val="C00000"/>
                  </a:solidFill>
                </a:rPr>
                <a:t>100</a:t>
              </a:r>
              <a:endParaRPr lang="en-US" sz="3200" b="1" dirty="0" smtClean="0">
                <a:solidFill>
                  <a:srgbClr val="C00000"/>
                </a:solidFill>
              </a:endParaRPr>
            </a:p>
          </p:txBody>
        </p:sp>
        <p:sp>
          <p:nvSpPr>
            <p:cNvPr id="36" name="TextBox 35"/>
            <p:cNvSpPr txBox="1"/>
            <p:nvPr/>
          </p:nvSpPr>
          <p:spPr>
            <a:xfrm>
              <a:off x="6156176" y="5220489"/>
              <a:ext cx="1296144" cy="584775"/>
            </a:xfrm>
            <a:prstGeom prst="rect">
              <a:avLst/>
            </a:prstGeom>
            <a:noFill/>
          </p:spPr>
          <p:txBody>
            <a:bodyPr wrap="square" rtlCol="0">
              <a:spAutoFit/>
            </a:bodyPr>
            <a:lstStyle/>
            <a:p>
              <a:r>
                <a:rPr lang="da-DK" sz="3200" b="1" dirty="0" smtClean="0">
                  <a:solidFill>
                    <a:srgbClr val="C00000"/>
                  </a:solidFill>
                </a:rPr>
                <a:t>1000</a:t>
              </a:r>
              <a:endParaRPr lang="en-US" sz="3200" b="1" dirty="0" smtClean="0">
                <a:solidFill>
                  <a:srgbClr val="C00000"/>
                </a:solidFill>
              </a:endParaRPr>
            </a:p>
          </p:txBody>
        </p:sp>
      </p:grpSp>
      <p:sp>
        <p:nvSpPr>
          <p:cNvPr id="37" name="Arc 36"/>
          <p:cNvSpPr/>
          <p:nvPr/>
        </p:nvSpPr>
        <p:spPr>
          <a:xfrm>
            <a:off x="2051720" y="3284984"/>
            <a:ext cx="360040" cy="432048"/>
          </a:xfrm>
          <a:prstGeom prst="arc">
            <a:avLst>
              <a:gd name="adj1" fmla="val 16200000"/>
              <a:gd name="adj2" fmla="val 6230066"/>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TextBox 37"/>
          <p:cNvSpPr txBox="1"/>
          <p:nvPr/>
        </p:nvSpPr>
        <p:spPr>
          <a:xfrm>
            <a:off x="2555776" y="3606115"/>
            <a:ext cx="1872208" cy="830997"/>
          </a:xfrm>
          <a:prstGeom prst="rect">
            <a:avLst/>
          </a:prstGeom>
          <a:solidFill>
            <a:srgbClr val="FFFF00"/>
          </a:solidFill>
          <a:ln w="19050">
            <a:solidFill>
              <a:schemeClr val="tx1"/>
            </a:solidFill>
          </a:ln>
        </p:spPr>
        <p:txBody>
          <a:bodyPr wrap="square" rtlCol="0">
            <a:spAutoFit/>
          </a:bodyPr>
          <a:lstStyle/>
          <a:p>
            <a:pPr algn="ctr"/>
            <a:r>
              <a:rPr lang="da-DK" sz="2400" b="1" u="sng" dirty="0" err="1" smtClean="0"/>
              <a:t>Reads</a:t>
            </a:r>
            <a:r>
              <a:rPr lang="da-DK" sz="2400" b="1" u="sng" dirty="0" smtClean="0"/>
              <a:t> 4 bits</a:t>
            </a:r>
          </a:p>
          <a:p>
            <a:pPr algn="ctr"/>
            <a:r>
              <a:rPr lang="da-DK" sz="2400" b="1" dirty="0" err="1" smtClean="0">
                <a:solidFill>
                  <a:srgbClr val="C00000"/>
                </a:solidFill>
              </a:rPr>
              <a:t>Writes</a:t>
            </a:r>
            <a:r>
              <a:rPr lang="da-DK" sz="2400" b="1" dirty="0" smtClean="0">
                <a:solidFill>
                  <a:srgbClr val="C00000"/>
                </a:solidFill>
              </a:rPr>
              <a:t> 4 bits</a:t>
            </a:r>
            <a:endParaRPr lang="en-US" sz="2400" b="1" dirty="0">
              <a:solidFill>
                <a:srgbClr val="C00000"/>
              </a:solidFill>
            </a:endParaRPr>
          </a:p>
        </p:txBody>
      </p:sp>
      <p:graphicFrame>
        <p:nvGraphicFramePr>
          <p:cNvPr id="39" name="Table 38"/>
          <p:cNvGraphicFramePr>
            <a:graphicFrameLocks noGrp="1"/>
          </p:cNvGraphicFramePr>
          <p:nvPr/>
        </p:nvGraphicFramePr>
        <p:xfrm>
          <a:off x="107504" y="188640"/>
          <a:ext cx="2232248" cy="6583680"/>
        </p:xfrm>
        <a:graphic>
          <a:graphicData uri="http://schemas.openxmlformats.org/drawingml/2006/table">
            <a:tbl>
              <a:tblPr firstRow="1" bandRow="1">
                <a:tableStyleId>{2D5ABB26-0587-4C30-8999-92F81FD0307C}</a:tableStyleId>
              </a:tblPr>
              <a:tblGrid>
                <a:gridCol w="1218036"/>
                <a:gridCol w="1014212"/>
              </a:tblGrid>
              <a:tr h="309708">
                <a:tc>
                  <a:txBody>
                    <a:bodyPr/>
                    <a:lstStyle/>
                    <a:p>
                      <a:pPr algn="ctr"/>
                      <a:r>
                        <a:rPr lang="da-DK" sz="2400" b="1" u="none" dirty="0" smtClean="0">
                          <a:solidFill>
                            <a:schemeClr val="tx1"/>
                          </a:solidFill>
                        </a:rPr>
                        <a:t>Decimal</a:t>
                      </a:r>
                      <a:endParaRPr lang="en-US" sz="2400" b="1" u="none" dirty="0">
                        <a:solidFill>
                          <a:schemeClr val="tx1"/>
                        </a:solidFill>
                      </a:endParaRPr>
                    </a:p>
                  </a:txBody>
                  <a:tcPr marL="0" marR="0" marT="0" marB="0" anchor="ctr"/>
                </a:tc>
                <a:tc>
                  <a:txBody>
                    <a:bodyPr/>
                    <a:lstStyle/>
                    <a:p>
                      <a:pPr algn="ctr"/>
                      <a:r>
                        <a:rPr lang="da-DK" sz="2400" b="1" u="none" dirty="0" err="1" smtClean="0">
                          <a:solidFill>
                            <a:schemeClr val="tx1"/>
                          </a:solidFill>
                        </a:rPr>
                        <a:t>Binary</a:t>
                      </a:r>
                      <a:endParaRPr lang="en-US" sz="2400" b="1" u="none" dirty="0">
                        <a:solidFill>
                          <a:schemeClr val="tx1"/>
                        </a:solidFill>
                      </a:endParaRPr>
                    </a:p>
                  </a:txBody>
                  <a:tcPr marL="0" marR="0" marT="0" marB="0" anchor="ctr"/>
                </a:tc>
              </a:tr>
              <a:tr h="309708">
                <a:tc>
                  <a:txBody>
                    <a:bodyPr/>
                    <a:lstStyle/>
                    <a:p>
                      <a:pPr algn="ctr"/>
                      <a:r>
                        <a:rPr lang="da-DK" sz="2400" b="1" u="none" dirty="0" smtClean="0">
                          <a:solidFill>
                            <a:schemeClr val="tx1"/>
                          </a:solidFill>
                        </a:rPr>
                        <a:t>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2</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a:t>
                      </a:r>
                      <a:r>
                        <a:rPr lang="da-DK" sz="2400" b="1" u="none" dirty="0" smtClean="0">
                          <a:solidFill>
                            <a:srgbClr val="C00000"/>
                          </a:solidFill>
                        </a:rPr>
                        <a:t>10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3</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001</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4</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a:t>
                      </a:r>
                      <a:r>
                        <a:rPr lang="da-DK" sz="2400" b="1" u="none" dirty="0" smtClean="0">
                          <a:solidFill>
                            <a:srgbClr val="C00000"/>
                          </a:solidFill>
                        </a:rPr>
                        <a:t>100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5</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a:t>
                      </a:r>
                      <a:r>
                        <a:rPr lang="da-DK" sz="2400" b="1" i="0" u="none" dirty="0" smtClean="0">
                          <a:solidFill>
                            <a:schemeClr val="tx1"/>
                          </a:solidFill>
                        </a:rPr>
                        <a:t>0</a:t>
                      </a:r>
                      <a:r>
                        <a:rPr lang="da-DK" sz="2400" b="1" i="0" u="none" dirty="0" smtClean="0">
                          <a:solidFill>
                            <a:srgbClr val="C00000"/>
                          </a:solidFill>
                        </a:rPr>
                        <a:t>1</a:t>
                      </a:r>
                      <a:endParaRPr lang="en-US" sz="2400" b="1" i="0" u="none" dirty="0">
                        <a:solidFill>
                          <a:srgbClr val="C00000"/>
                        </a:solidFill>
                      </a:endParaRPr>
                    </a:p>
                  </a:txBody>
                  <a:tcPr marL="0" marR="0" marT="0" marB="0"/>
                </a:tc>
              </a:tr>
              <a:tr h="309708">
                <a:tc>
                  <a:txBody>
                    <a:bodyPr/>
                    <a:lstStyle/>
                    <a:p>
                      <a:pPr algn="ctr"/>
                      <a:r>
                        <a:rPr lang="da-DK" sz="2400" b="1" u="none" dirty="0" smtClean="0">
                          <a:solidFill>
                            <a:schemeClr val="tx1"/>
                          </a:solidFill>
                        </a:rPr>
                        <a:t>6</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a:t>
                      </a:r>
                      <a:r>
                        <a:rPr lang="da-DK" sz="2400" b="1" u="none" dirty="0" smtClean="0">
                          <a:solidFill>
                            <a:srgbClr val="C00000"/>
                          </a:solidFill>
                        </a:rPr>
                        <a:t>10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7</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011</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8</a:t>
                      </a:r>
                      <a:endParaRPr lang="en-US" sz="2400" b="1" u="none" dirty="0">
                        <a:solidFill>
                          <a:schemeClr val="tx1"/>
                        </a:solidFill>
                      </a:endParaRPr>
                    </a:p>
                  </a:txBody>
                  <a:tcPr marL="0" marR="0" marT="0" marB="0"/>
                </a:tc>
                <a:tc>
                  <a:txBody>
                    <a:bodyPr/>
                    <a:lstStyle/>
                    <a:p>
                      <a:pPr algn="ctr"/>
                      <a:r>
                        <a:rPr lang="da-DK" sz="2400" b="1" u="none" dirty="0" smtClean="0">
                          <a:solidFill>
                            <a:srgbClr val="C00000"/>
                          </a:solidFill>
                        </a:rPr>
                        <a:t>1000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9</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100</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10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a:t>
                      </a:r>
                      <a:r>
                        <a:rPr lang="da-DK" sz="2400" b="1" u="none" dirty="0" smtClean="0">
                          <a:solidFill>
                            <a:srgbClr val="C00000"/>
                          </a:solidFill>
                        </a:rPr>
                        <a:t>10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11</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101</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12</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a:t>
                      </a:r>
                      <a:r>
                        <a:rPr lang="da-DK" sz="2400" b="1" u="none" dirty="0" smtClean="0">
                          <a:solidFill>
                            <a:srgbClr val="C00000"/>
                          </a:solidFill>
                        </a:rPr>
                        <a:t>100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13</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110</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14</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a:t>
                      </a:r>
                      <a:r>
                        <a:rPr lang="da-DK" sz="2400" b="1" u="none" dirty="0" smtClean="0">
                          <a:solidFill>
                            <a:srgbClr val="C00000"/>
                          </a:solidFill>
                        </a:rPr>
                        <a:t>10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15</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111</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0</a:t>
                      </a:r>
                      <a:endParaRPr lang="en-US" sz="2400" b="1" u="none" dirty="0">
                        <a:solidFill>
                          <a:schemeClr val="tx1"/>
                        </a:solidFill>
                      </a:endParaRPr>
                    </a:p>
                  </a:txBody>
                  <a:tcPr marL="0" marR="0" marT="0" marB="0"/>
                </a:tc>
                <a:tc>
                  <a:txBody>
                    <a:bodyPr/>
                    <a:lstStyle/>
                    <a:p>
                      <a:pPr algn="ctr"/>
                      <a:r>
                        <a:rPr lang="da-DK" sz="2400" b="1" u="none" dirty="0" smtClean="0">
                          <a:solidFill>
                            <a:srgbClr val="C00000"/>
                          </a:solidFill>
                        </a:rPr>
                        <a:t>0000</a:t>
                      </a:r>
                      <a:endParaRPr lang="en-US" sz="2400" b="1" u="none" dirty="0">
                        <a:solidFill>
                          <a:srgbClr val="C00000"/>
                        </a:solidFill>
                      </a:endParaRPr>
                    </a:p>
                  </a:txBody>
                  <a:tcPr marL="0" marR="0" marT="0" marB="0"/>
                </a:tc>
              </a:tr>
            </a:tbl>
          </a:graphicData>
        </a:graphic>
      </p:graphicFrame>
      <p:graphicFrame>
        <p:nvGraphicFramePr>
          <p:cNvPr id="40" name="Table 39"/>
          <p:cNvGraphicFramePr>
            <a:graphicFrameLocks noGrp="1"/>
          </p:cNvGraphicFramePr>
          <p:nvPr/>
        </p:nvGraphicFramePr>
        <p:xfrm>
          <a:off x="107504" y="188640"/>
          <a:ext cx="2232248" cy="6583680"/>
        </p:xfrm>
        <a:graphic>
          <a:graphicData uri="http://schemas.openxmlformats.org/drawingml/2006/table">
            <a:tbl>
              <a:tblPr firstRow="1" bandRow="1">
                <a:tableStyleId>{2D5ABB26-0587-4C30-8999-92F81FD0307C}</a:tableStyleId>
              </a:tblPr>
              <a:tblGrid>
                <a:gridCol w="1218036"/>
                <a:gridCol w="1014212"/>
              </a:tblGrid>
              <a:tr h="309708">
                <a:tc>
                  <a:txBody>
                    <a:bodyPr/>
                    <a:lstStyle/>
                    <a:p>
                      <a:pPr algn="ctr"/>
                      <a:r>
                        <a:rPr lang="da-DK" sz="2400" b="1" dirty="0" smtClean="0">
                          <a:solidFill>
                            <a:schemeClr val="tx1"/>
                          </a:solidFill>
                        </a:rPr>
                        <a:t>Decimal</a:t>
                      </a:r>
                      <a:endParaRPr lang="en-US" sz="2400" b="1" dirty="0">
                        <a:solidFill>
                          <a:schemeClr val="tx1"/>
                        </a:solidFill>
                      </a:endParaRPr>
                    </a:p>
                  </a:txBody>
                  <a:tcPr marL="0" marR="0" marT="0" marB="0" anchor="ctr"/>
                </a:tc>
                <a:tc>
                  <a:txBody>
                    <a:bodyPr/>
                    <a:lstStyle/>
                    <a:p>
                      <a:pPr algn="ctr"/>
                      <a:r>
                        <a:rPr lang="da-DK" sz="2400" b="1" dirty="0" err="1" smtClean="0">
                          <a:solidFill>
                            <a:schemeClr val="tx1"/>
                          </a:solidFill>
                        </a:rPr>
                        <a:t>Binary</a:t>
                      </a:r>
                      <a:endParaRPr lang="en-US" sz="2400" b="1" dirty="0">
                        <a:solidFill>
                          <a:schemeClr val="tx1"/>
                        </a:solidFill>
                      </a:endParaRPr>
                    </a:p>
                  </a:txBody>
                  <a:tcPr marL="0" marR="0" marT="0" marB="0" anchor="ctr"/>
                </a:tc>
              </a:tr>
              <a:tr h="309708">
                <a:tc>
                  <a:txBody>
                    <a:bodyPr/>
                    <a:lstStyle/>
                    <a:p>
                      <a:pPr algn="ctr"/>
                      <a:r>
                        <a:rPr lang="da-DK" sz="2400" b="1" dirty="0" smtClean="0">
                          <a:solidFill>
                            <a:schemeClr val="tx1"/>
                          </a:solidFill>
                        </a:rPr>
                        <a:t>0</a:t>
                      </a:r>
                      <a:endParaRPr lang="en-US" sz="2400" b="1" dirty="0">
                        <a:solidFill>
                          <a:schemeClr val="tx1"/>
                        </a:solidFill>
                      </a:endParaRPr>
                    </a:p>
                  </a:txBody>
                  <a:tcPr marL="0" marR="0" marT="0" marB="0"/>
                </a:tc>
                <a:tc>
                  <a:txBody>
                    <a:bodyPr/>
                    <a:lstStyle/>
                    <a:p>
                      <a:pPr algn="ctr"/>
                      <a:r>
                        <a:rPr lang="da-DK" sz="2400" b="1" dirty="0" smtClean="0">
                          <a:solidFill>
                            <a:schemeClr val="tx1"/>
                          </a:solidFill>
                        </a:rPr>
                        <a:t>000</a:t>
                      </a:r>
                      <a:r>
                        <a:rPr lang="da-DK" sz="2400" b="1" u="sng" dirty="0" smtClean="0">
                          <a:solidFill>
                            <a:schemeClr val="tx1"/>
                          </a:solidFill>
                        </a:rPr>
                        <a:t>0</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1</a:t>
                      </a:r>
                      <a:endParaRPr lang="en-US" sz="2400" b="1" dirty="0">
                        <a:solidFill>
                          <a:schemeClr val="tx1"/>
                        </a:solidFill>
                      </a:endParaRPr>
                    </a:p>
                  </a:txBody>
                  <a:tcPr marL="0" marR="0" marT="0" marB="0"/>
                </a:tc>
                <a:tc>
                  <a:txBody>
                    <a:bodyPr/>
                    <a:lstStyle/>
                    <a:p>
                      <a:pPr algn="ctr"/>
                      <a:r>
                        <a:rPr lang="da-DK" sz="2400" b="1" dirty="0" smtClean="0">
                          <a:solidFill>
                            <a:schemeClr val="tx1"/>
                          </a:solidFill>
                        </a:rPr>
                        <a:t>00</a:t>
                      </a:r>
                      <a:r>
                        <a:rPr lang="da-DK" sz="2400" b="1" u="sng" dirty="0" smtClean="0">
                          <a:solidFill>
                            <a:schemeClr val="tx1"/>
                          </a:solidFill>
                        </a:rPr>
                        <a:t>0</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2</a:t>
                      </a:r>
                      <a:endParaRPr lang="en-US" sz="2400" b="1" dirty="0">
                        <a:solidFill>
                          <a:schemeClr val="tx1"/>
                        </a:solidFill>
                      </a:endParaRPr>
                    </a:p>
                  </a:txBody>
                  <a:tcPr marL="0" marR="0" marT="0" marB="0"/>
                </a:tc>
                <a:tc>
                  <a:txBody>
                    <a:bodyPr/>
                    <a:lstStyle/>
                    <a:p>
                      <a:pPr algn="ctr"/>
                      <a:r>
                        <a:rPr lang="da-DK" sz="2400" b="1" dirty="0" smtClean="0">
                          <a:solidFill>
                            <a:schemeClr val="tx1"/>
                          </a:solidFill>
                        </a:rPr>
                        <a:t>00</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3</a:t>
                      </a:r>
                      <a:endParaRPr lang="en-US" sz="2400" b="1" dirty="0">
                        <a:solidFill>
                          <a:schemeClr val="tx1"/>
                        </a:solidFill>
                      </a:endParaRPr>
                    </a:p>
                  </a:txBody>
                  <a:tcPr marL="0" marR="0" marT="0" marB="0"/>
                </a:tc>
                <a:tc>
                  <a:txBody>
                    <a:bodyPr/>
                    <a:lstStyle/>
                    <a:p>
                      <a:pPr algn="ctr"/>
                      <a:r>
                        <a:rPr lang="da-DK" sz="2400" b="1" dirty="0" smtClean="0">
                          <a:solidFill>
                            <a:schemeClr val="tx1"/>
                          </a:solidFill>
                        </a:rPr>
                        <a:t>0</a:t>
                      </a:r>
                      <a:r>
                        <a:rPr lang="da-DK" sz="2400" b="1" u="sng" dirty="0" smtClean="0">
                          <a:solidFill>
                            <a:schemeClr val="tx1"/>
                          </a:solidFill>
                        </a:rPr>
                        <a:t>01</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4</a:t>
                      </a:r>
                      <a:endParaRPr lang="en-US" sz="2400" b="1" dirty="0">
                        <a:solidFill>
                          <a:schemeClr val="tx1"/>
                        </a:solidFill>
                      </a:endParaRPr>
                    </a:p>
                  </a:txBody>
                  <a:tcPr marL="0" marR="0" marT="0" marB="0"/>
                </a:tc>
                <a:tc>
                  <a:txBody>
                    <a:bodyPr/>
                    <a:lstStyle/>
                    <a:p>
                      <a:pPr algn="ctr"/>
                      <a:r>
                        <a:rPr lang="da-DK" sz="2400" b="1" dirty="0" smtClean="0">
                          <a:solidFill>
                            <a:schemeClr val="tx1"/>
                          </a:solidFill>
                        </a:rPr>
                        <a:t>0</a:t>
                      </a:r>
                      <a:r>
                        <a:rPr lang="da-DK" sz="2400" b="1" dirty="0" smtClean="0">
                          <a:solidFill>
                            <a:srgbClr val="C00000"/>
                          </a:solidFill>
                        </a:rPr>
                        <a:t>10</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5</a:t>
                      </a:r>
                      <a:endParaRPr lang="en-US" sz="2400" b="1" dirty="0">
                        <a:solidFill>
                          <a:schemeClr val="tx1"/>
                        </a:solidFill>
                      </a:endParaRPr>
                    </a:p>
                  </a:txBody>
                  <a:tcPr marL="0" marR="0" marT="0" marB="0"/>
                </a:tc>
                <a:tc>
                  <a:txBody>
                    <a:bodyPr/>
                    <a:lstStyle/>
                    <a:p>
                      <a:pPr algn="ctr"/>
                      <a:r>
                        <a:rPr lang="da-DK" sz="2400" b="1" dirty="0" smtClean="0">
                          <a:solidFill>
                            <a:schemeClr val="tx1"/>
                          </a:solidFill>
                        </a:rPr>
                        <a:t>01</a:t>
                      </a:r>
                      <a:r>
                        <a:rPr lang="da-DK" sz="2400" b="1" i="0" u="sng" dirty="0" smtClean="0">
                          <a:solidFill>
                            <a:schemeClr val="tx1"/>
                          </a:solidFill>
                        </a:rPr>
                        <a:t>0</a:t>
                      </a:r>
                      <a:r>
                        <a:rPr lang="da-DK" sz="2400" b="1" i="0" u="sng" dirty="0" smtClean="0">
                          <a:solidFill>
                            <a:srgbClr val="C00000"/>
                          </a:solidFill>
                        </a:rPr>
                        <a:t>1</a:t>
                      </a:r>
                      <a:endParaRPr lang="en-US" sz="2400" b="1" i="0" u="sng" dirty="0">
                        <a:solidFill>
                          <a:srgbClr val="C00000"/>
                        </a:solidFill>
                      </a:endParaRPr>
                    </a:p>
                  </a:txBody>
                  <a:tcPr marL="0" marR="0" marT="0" marB="0"/>
                </a:tc>
              </a:tr>
              <a:tr h="309708">
                <a:tc>
                  <a:txBody>
                    <a:bodyPr/>
                    <a:lstStyle/>
                    <a:p>
                      <a:pPr algn="ctr"/>
                      <a:r>
                        <a:rPr lang="da-DK" sz="2400" b="1" dirty="0" smtClean="0">
                          <a:solidFill>
                            <a:schemeClr val="tx1"/>
                          </a:solidFill>
                        </a:rPr>
                        <a:t>6</a:t>
                      </a:r>
                      <a:endParaRPr lang="en-US" sz="2400" b="1" dirty="0">
                        <a:solidFill>
                          <a:schemeClr val="tx1"/>
                        </a:solidFill>
                      </a:endParaRPr>
                    </a:p>
                  </a:txBody>
                  <a:tcPr marL="0" marR="0" marT="0" marB="0"/>
                </a:tc>
                <a:tc>
                  <a:txBody>
                    <a:bodyPr/>
                    <a:lstStyle/>
                    <a:p>
                      <a:pPr algn="ctr"/>
                      <a:r>
                        <a:rPr lang="da-DK" sz="2400" b="1" dirty="0" smtClean="0">
                          <a:solidFill>
                            <a:schemeClr val="tx1"/>
                          </a:solidFill>
                        </a:rPr>
                        <a:t>01</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7</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011</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8</a:t>
                      </a:r>
                      <a:endParaRPr lang="en-US" sz="2400" b="1" dirty="0">
                        <a:solidFill>
                          <a:schemeClr val="tx1"/>
                        </a:solidFill>
                      </a:endParaRPr>
                    </a:p>
                  </a:txBody>
                  <a:tcPr marL="0" marR="0" marT="0" marB="0"/>
                </a:tc>
                <a:tc>
                  <a:txBody>
                    <a:bodyPr/>
                    <a:lstStyle/>
                    <a:p>
                      <a:pPr algn="ctr"/>
                      <a:r>
                        <a:rPr lang="da-DK" sz="2400" b="1" dirty="0" smtClean="0">
                          <a:solidFill>
                            <a:srgbClr val="C00000"/>
                          </a:solidFill>
                        </a:rPr>
                        <a:t>100</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9</a:t>
                      </a:r>
                      <a:endParaRPr lang="en-US" sz="2400" b="1" dirty="0">
                        <a:solidFill>
                          <a:schemeClr val="tx1"/>
                        </a:solidFill>
                      </a:endParaRPr>
                    </a:p>
                  </a:txBody>
                  <a:tcPr marL="0" marR="0" marT="0" marB="0"/>
                </a:tc>
                <a:tc>
                  <a:txBody>
                    <a:bodyPr/>
                    <a:lstStyle/>
                    <a:p>
                      <a:pPr algn="ctr"/>
                      <a:r>
                        <a:rPr lang="da-DK" sz="2400" b="1" dirty="0" smtClean="0">
                          <a:solidFill>
                            <a:schemeClr val="tx1"/>
                          </a:solidFill>
                        </a:rPr>
                        <a:t>10</a:t>
                      </a:r>
                      <a:r>
                        <a:rPr lang="da-DK" sz="2400" b="1" u="sng" dirty="0" smtClean="0">
                          <a:solidFill>
                            <a:schemeClr val="tx1"/>
                          </a:solidFill>
                        </a:rPr>
                        <a:t>0</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10</a:t>
                      </a:r>
                      <a:endParaRPr lang="en-US" sz="2400" b="1" dirty="0">
                        <a:solidFill>
                          <a:schemeClr val="tx1"/>
                        </a:solidFill>
                      </a:endParaRPr>
                    </a:p>
                  </a:txBody>
                  <a:tcPr marL="0" marR="0" marT="0" marB="0"/>
                </a:tc>
                <a:tc>
                  <a:txBody>
                    <a:bodyPr/>
                    <a:lstStyle/>
                    <a:p>
                      <a:pPr algn="ctr"/>
                      <a:r>
                        <a:rPr lang="da-DK" sz="2400" b="1" dirty="0" smtClean="0">
                          <a:solidFill>
                            <a:schemeClr val="tx1"/>
                          </a:solidFill>
                        </a:rPr>
                        <a:t>10</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11</a:t>
                      </a:r>
                      <a:endParaRPr lang="en-US" sz="2400" b="1" dirty="0">
                        <a:solidFill>
                          <a:schemeClr val="tx1"/>
                        </a:solidFill>
                      </a:endParaRPr>
                    </a:p>
                  </a:txBody>
                  <a:tcPr marL="0" marR="0" marT="0" marB="0"/>
                </a:tc>
                <a:tc>
                  <a:txBody>
                    <a:bodyPr/>
                    <a:lstStyle/>
                    <a:p>
                      <a:pPr algn="ctr"/>
                      <a:r>
                        <a:rPr lang="da-DK" sz="2400" b="1" dirty="0" smtClean="0">
                          <a:solidFill>
                            <a:schemeClr val="tx1"/>
                          </a:solidFill>
                        </a:rPr>
                        <a:t>1</a:t>
                      </a:r>
                      <a:r>
                        <a:rPr lang="da-DK" sz="2400" b="1" u="sng" dirty="0" smtClean="0">
                          <a:solidFill>
                            <a:schemeClr val="tx1"/>
                          </a:solidFill>
                        </a:rPr>
                        <a:t>01</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12</a:t>
                      </a:r>
                      <a:endParaRPr lang="en-US" sz="2400" b="1" dirty="0">
                        <a:solidFill>
                          <a:schemeClr val="tx1"/>
                        </a:solidFill>
                      </a:endParaRPr>
                    </a:p>
                  </a:txBody>
                  <a:tcPr marL="0" marR="0" marT="0" marB="0"/>
                </a:tc>
                <a:tc>
                  <a:txBody>
                    <a:bodyPr/>
                    <a:lstStyle/>
                    <a:p>
                      <a:pPr algn="ctr"/>
                      <a:r>
                        <a:rPr lang="da-DK" sz="2400" b="1" dirty="0" smtClean="0">
                          <a:solidFill>
                            <a:schemeClr val="tx1"/>
                          </a:solidFill>
                        </a:rPr>
                        <a:t>1</a:t>
                      </a:r>
                      <a:r>
                        <a:rPr lang="da-DK" sz="2400" b="1" dirty="0" smtClean="0">
                          <a:solidFill>
                            <a:srgbClr val="C00000"/>
                          </a:solidFill>
                        </a:rPr>
                        <a:t>10</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13</a:t>
                      </a:r>
                      <a:endParaRPr lang="en-US" sz="2400" b="1" dirty="0">
                        <a:solidFill>
                          <a:schemeClr val="tx1"/>
                        </a:solidFill>
                      </a:endParaRPr>
                    </a:p>
                  </a:txBody>
                  <a:tcPr marL="0" marR="0" marT="0" marB="0"/>
                </a:tc>
                <a:tc>
                  <a:txBody>
                    <a:bodyPr/>
                    <a:lstStyle/>
                    <a:p>
                      <a:pPr algn="ctr"/>
                      <a:r>
                        <a:rPr lang="da-DK" sz="2400" b="1" dirty="0" smtClean="0">
                          <a:solidFill>
                            <a:schemeClr val="tx1"/>
                          </a:solidFill>
                        </a:rPr>
                        <a:t>11</a:t>
                      </a:r>
                      <a:r>
                        <a:rPr lang="da-DK" sz="2400" b="1" u="sng" dirty="0" smtClean="0">
                          <a:solidFill>
                            <a:schemeClr val="tx1"/>
                          </a:solidFill>
                        </a:rPr>
                        <a:t>0</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14</a:t>
                      </a:r>
                      <a:endParaRPr lang="en-US" sz="2400" b="1" dirty="0">
                        <a:solidFill>
                          <a:schemeClr val="tx1"/>
                        </a:solidFill>
                      </a:endParaRPr>
                    </a:p>
                  </a:txBody>
                  <a:tcPr marL="0" marR="0" marT="0" marB="0"/>
                </a:tc>
                <a:tc>
                  <a:txBody>
                    <a:bodyPr/>
                    <a:lstStyle/>
                    <a:p>
                      <a:pPr algn="ctr"/>
                      <a:r>
                        <a:rPr lang="da-DK" sz="2400" b="1" dirty="0" smtClean="0">
                          <a:solidFill>
                            <a:schemeClr val="tx1"/>
                          </a:solidFill>
                        </a:rPr>
                        <a:t>11</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15</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111</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0</a:t>
                      </a:r>
                      <a:endParaRPr lang="en-US" sz="2400" b="1" dirty="0">
                        <a:solidFill>
                          <a:schemeClr val="tx1"/>
                        </a:solidFill>
                      </a:endParaRPr>
                    </a:p>
                  </a:txBody>
                  <a:tcPr marL="0" marR="0" marT="0" marB="0"/>
                </a:tc>
                <a:tc>
                  <a:txBody>
                    <a:bodyPr/>
                    <a:lstStyle/>
                    <a:p>
                      <a:pPr algn="ctr"/>
                      <a:r>
                        <a:rPr lang="da-DK" sz="2400" b="1" dirty="0" smtClean="0">
                          <a:solidFill>
                            <a:srgbClr val="C00000"/>
                          </a:solidFill>
                        </a:rPr>
                        <a:t>0000</a:t>
                      </a:r>
                      <a:endParaRPr lang="en-US" sz="2400" b="1" dirty="0">
                        <a:solidFill>
                          <a:srgbClr val="C00000"/>
                        </a:solidFill>
                      </a:endParaRPr>
                    </a:p>
                  </a:txBody>
                  <a:tcPr marL="0" marR="0" marT="0" marB="0"/>
                </a:tc>
              </a:tr>
            </a:tbl>
          </a:graphicData>
        </a:graphic>
      </p:graphicFrame>
      <p:sp>
        <p:nvSpPr>
          <p:cNvPr id="33" name="TextBox 32"/>
          <p:cNvSpPr txBox="1"/>
          <p:nvPr/>
        </p:nvSpPr>
        <p:spPr>
          <a:xfrm>
            <a:off x="2843808" y="759073"/>
            <a:ext cx="5256584" cy="797719"/>
          </a:xfrm>
          <a:prstGeom prst="rect">
            <a:avLst/>
          </a:prstGeom>
          <a:noFill/>
        </p:spPr>
        <p:txBody>
          <a:bodyPr wrap="square" rtlCol="0">
            <a:spAutoFit/>
          </a:bodyPr>
          <a:lstStyle/>
          <a:p>
            <a:pPr algn="ctr">
              <a:lnSpc>
                <a:spcPts val="4800"/>
              </a:lnSpc>
            </a:pPr>
            <a:r>
              <a:rPr lang="da-DK" sz="7200" b="1" dirty="0" err="1" smtClean="0">
                <a:solidFill>
                  <a:srgbClr val="C00000"/>
                </a:solidFill>
              </a:rPr>
              <a:t>Algorithm</a:t>
            </a:r>
            <a:endParaRPr lang="en-US" sz="7200" b="1" dirty="0">
              <a:solidFill>
                <a:srgbClr val="C00000"/>
              </a:solidFill>
            </a:endParaRPr>
          </a:p>
        </p:txBody>
      </p:sp>
      <p:sp>
        <p:nvSpPr>
          <p:cNvPr id="42" name="Slide Number Placeholder 41"/>
          <p:cNvSpPr>
            <a:spLocks noGrp="1"/>
          </p:cNvSpPr>
          <p:nvPr>
            <p:ph type="sldNum" sz="quarter" idx="12"/>
          </p:nvPr>
        </p:nvSpPr>
        <p:spPr/>
        <p:txBody>
          <a:bodyPr/>
          <a:lstStyle/>
          <a:p>
            <a:fld id="{22F32391-ABCD-4795-8FC8-07FFD1B1CD26}" type="slidenum">
              <a:rPr lang="en-US" smtClean="0"/>
              <a:pPr/>
              <a:t>20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fade">
                                      <p:cBhvr>
                                        <p:cTn id="11" dur="2000"/>
                                        <p:tgtEl>
                                          <p:spTgt spid="4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2000"/>
                                        <p:tgtEl>
                                          <p:spTgt spid="3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2000"/>
                                        <p:tgtEl>
                                          <p:spTgt spid="3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fade">
                                      <p:cBhvr>
                                        <p:cTn id="24" dur="2000"/>
                                        <p:tgtEl>
                                          <p:spTgt spid="4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2000"/>
                                        <p:tgtEl>
                                          <p:spTgt spid="3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7" grpId="0" animBg="1"/>
      <p:bldP spid="38" grpId="0" animBg="1"/>
      <p:bldP spid="3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2627783" y="188640"/>
            <a:ext cx="2664296" cy="3600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447135" y="609755"/>
            <a:ext cx="180000" cy="144389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3303135" y="609755"/>
            <a:ext cx="324000" cy="2880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159135" y="609755"/>
            <a:ext cx="468000" cy="584358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6"/>
          <p:cNvGraphicFramePr>
            <a:graphicFrameLocks noGrp="1"/>
          </p:cNvGraphicFramePr>
          <p:nvPr/>
        </p:nvGraphicFramePr>
        <p:xfrm>
          <a:off x="-108520" y="188640"/>
          <a:ext cx="5360054" cy="6583680"/>
        </p:xfrm>
        <a:graphic>
          <a:graphicData uri="http://schemas.openxmlformats.org/drawingml/2006/table">
            <a:tbl>
              <a:tblPr firstRow="1" bandRow="1">
                <a:tableStyleId>{2D5ABB26-0587-4C30-8999-92F81FD0307C}</a:tableStyleId>
              </a:tblPr>
              <a:tblGrid>
                <a:gridCol w="1510401"/>
                <a:gridCol w="1257653"/>
                <a:gridCol w="1296000"/>
                <a:gridCol w="1296000"/>
              </a:tblGrid>
              <a:tr h="309708">
                <a:tc>
                  <a:txBody>
                    <a:bodyPr/>
                    <a:lstStyle/>
                    <a:p>
                      <a:pPr algn="ctr"/>
                      <a:r>
                        <a:rPr lang="da-DK" sz="2400" b="1" dirty="0" smtClean="0">
                          <a:solidFill>
                            <a:schemeClr val="tx1"/>
                          </a:solidFill>
                        </a:rPr>
                        <a:t>Decimal</a:t>
                      </a:r>
                      <a:endParaRPr lang="en-US" sz="2400" b="1" dirty="0">
                        <a:solidFill>
                          <a:schemeClr val="tx1"/>
                        </a:solidFill>
                      </a:endParaRPr>
                    </a:p>
                  </a:txBody>
                  <a:tcPr marL="0" marR="0" marT="0" marB="0" anchor="ctr"/>
                </a:tc>
                <a:tc>
                  <a:txBody>
                    <a:bodyPr/>
                    <a:lstStyle/>
                    <a:p>
                      <a:pPr algn="ctr"/>
                      <a:r>
                        <a:rPr lang="da-DK" sz="2400" b="1" dirty="0" err="1" smtClean="0">
                          <a:solidFill>
                            <a:schemeClr val="tx1"/>
                          </a:solidFill>
                        </a:rPr>
                        <a:t>Binary</a:t>
                      </a:r>
                      <a:endParaRPr lang="en-US" sz="2400" b="1" dirty="0">
                        <a:solidFill>
                          <a:schemeClr val="tx1"/>
                        </a:solidFill>
                      </a:endParaRPr>
                    </a:p>
                  </a:txBody>
                  <a:tcPr marL="0" marR="0" marT="0" marB="0" anchor="ctr"/>
                </a:tc>
                <a:tc gridSpan="2">
                  <a:txBody>
                    <a:bodyPr/>
                    <a:lstStyle/>
                    <a:p>
                      <a:pPr algn="l"/>
                      <a:r>
                        <a:rPr lang="da-DK" sz="2400" b="1" dirty="0" err="1" smtClean="0">
                          <a:solidFill>
                            <a:schemeClr val="tx1"/>
                          </a:solidFill>
                        </a:rPr>
                        <a:t>Reflected</a:t>
                      </a:r>
                      <a:r>
                        <a:rPr lang="da-DK" sz="2400" b="1" dirty="0" smtClean="0">
                          <a:solidFill>
                            <a:schemeClr val="tx1"/>
                          </a:solidFill>
                        </a:rPr>
                        <a:t> Gray </a:t>
                      </a:r>
                      <a:r>
                        <a:rPr lang="da-DK" sz="2400" b="1" dirty="0" err="1" smtClean="0">
                          <a:solidFill>
                            <a:schemeClr val="tx1"/>
                          </a:solidFill>
                        </a:rPr>
                        <a:t>code</a:t>
                      </a:r>
                      <a:endParaRPr lang="en-US" sz="2400" b="1" dirty="0">
                        <a:solidFill>
                          <a:schemeClr val="tx1"/>
                        </a:solidFill>
                      </a:endParaRPr>
                    </a:p>
                  </a:txBody>
                  <a:tcPr marL="0" marR="0" marT="0" marB="0" anchor="ctr"/>
                </a:tc>
                <a:tc hMerge="1">
                  <a:txBody>
                    <a:bodyPr/>
                    <a:lstStyle/>
                    <a:p>
                      <a:pPr algn="ctr"/>
                      <a:endParaRPr lang="en-US" sz="2400" b="1" dirty="0">
                        <a:solidFill>
                          <a:schemeClr val="tx1"/>
                        </a:solidFill>
                      </a:endParaRPr>
                    </a:p>
                  </a:txBody>
                  <a:tcPr marL="0" marR="0" marT="0" marB="0" anchor="ctr"/>
                </a:tc>
              </a:tr>
              <a:tr h="309708">
                <a:tc>
                  <a:txBody>
                    <a:bodyPr/>
                    <a:lstStyle/>
                    <a:p>
                      <a:pPr algn="ctr"/>
                      <a:r>
                        <a:rPr lang="da-DK" sz="2400" b="1" dirty="0" smtClean="0">
                          <a:solidFill>
                            <a:schemeClr val="tx1"/>
                          </a:solidFill>
                        </a:rPr>
                        <a:t>0</a:t>
                      </a:r>
                      <a:endParaRPr lang="en-US" sz="2400" b="1" dirty="0">
                        <a:solidFill>
                          <a:schemeClr val="tx1"/>
                        </a:solidFill>
                      </a:endParaRPr>
                    </a:p>
                  </a:txBody>
                  <a:tcPr marL="0" marR="0" marT="0" marB="0"/>
                </a:tc>
                <a:tc>
                  <a:txBody>
                    <a:bodyPr/>
                    <a:lstStyle/>
                    <a:p>
                      <a:pPr algn="ctr"/>
                      <a:r>
                        <a:rPr lang="da-DK" sz="2400" b="1" dirty="0" smtClean="0">
                          <a:solidFill>
                            <a:schemeClr val="tx1"/>
                          </a:solidFill>
                        </a:rPr>
                        <a:t>000</a:t>
                      </a:r>
                      <a:r>
                        <a:rPr lang="da-DK" sz="2400" b="1" u="sng" dirty="0" smtClean="0">
                          <a:solidFill>
                            <a:schemeClr val="tx1"/>
                          </a:solidFill>
                        </a:rPr>
                        <a:t>0</a:t>
                      </a:r>
                      <a:endParaRPr lang="en-US" sz="2400" b="1" u="sng" dirty="0">
                        <a:solidFill>
                          <a:schemeClr val="tx1"/>
                        </a:solidFill>
                      </a:endParaRPr>
                    </a:p>
                  </a:txBody>
                  <a:tcPr marL="0" marR="0" marT="0" marB="0"/>
                </a:tc>
                <a:tc>
                  <a:txBody>
                    <a:bodyPr/>
                    <a:lstStyle/>
                    <a:p>
                      <a:pPr algn="ctr"/>
                      <a:r>
                        <a:rPr lang="da-DK" sz="2400" b="1" u="none" dirty="0" smtClean="0">
                          <a:solidFill>
                            <a:schemeClr val="tx1"/>
                          </a:solidFill>
                        </a:rPr>
                        <a:t>0000</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dirty="0" smtClean="0">
                          <a:solidFill>
                            <a:schemeClr val="tx1"/>
                          </a:solidFill>
                        </a:rPr>
                        <a:t>1</a:t>
                      </a:r>
                      <a:endParaRPr lang="en-US" sz="2400" b="1" dirty="0">
                        <a:solidFill>
                          <a:schemeClr val="tx1"/>
                        </a:solidFill>
                      </a:endParaRPr>
                    </a:p>
                  </a:txBody>
                  <a:tcPr marL="0" marR="0" marT="0" marB="0"/>
                </a:tc>
                <a:tc>
                  <a:txBody>
                    <a:bodyPr/>
                    <a:lstStyle/>
                    <a:p>
                      <a:pPr algn="ctr"/>
                      <a:r>
                        <a:rPr lang="da-DK" sz="2400" b="1" dirty="0" smtClean="0">
                          <a:solidFill>
                            <a:schemeClr val="tx1"/>
                          </a:solidFill>
                        </a:rPr>
                        <a:t>00</a:t>
                      </a:r>
                      <a:r>
                        <a:rPr lang="da-DK" sz="2400" b="1" u="sng" dirty="0" smtClean="0">
                          <a:solidFill>
                            <a:schemeClr val="tx1"/>
                          </a:solidFill>
                        </a:rPr>
                        <a:t>0</a:t>
                      </a:r>
                      <a:r>
                        <a:rPr lang="da-DK" sz="2400" b="1" u="sng" dirty="0"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000</a:t>
                      </a:r>
                      <a:r>
                        <a:rPr lang="da-DK" sz="2400" b="1" u="none" dirty="0" smtClean="0">
                          <a:solidFill>
                            <a:srgbClr val="C00000"/>
                          </a:solidFill>
                        </a:rPr>
                        <a:t>1</a:t>
                      </a:r>
                      <a:endParaRPr lang="en-US" sz="2400" b="1" u="none"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dirty="0" smtClean="0">
                          <a:solidFill>
                            <a:schemeClr val="tx1"/>
                          </a:solidFill>
                        </a:rPr>
                        <a:t>2</a:t>
                      </a:r>
                      <a:endParaRPr lang="en-US" sz="2400" b="1" dirty="0">
                        <a:solidFill>
                          <a:schemeClr val="tx1"/>
                        </a:solidFill>
                      </a:endParaRPr>
                    </a:p>
                  </a:txBody>
                  <a:tcPr marL="0" marR="0" marT="0" marB="0"/>
                </a:tc>
                <a:tc>
                  <a:txBody>
                    <a:bodyPr/>
                    <a:lstStyle/>
                    <a:p>
                      <a:pPr algn="ctr"/>
                      <a:r>
                        <a:rPr lang="da-DK" sz="2400" b="1" dirty="0" smtClean="0">
                          <a:solidFill>
                            <a:schemeClr val="tx1"/>
                          </a:solidFill>
                        </a:rPr>
                        <a:t>00</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00</a:t>
                      </a:r>
                      <a:r>
                        <a:rPr lang="da-DK" sz="2400" b="1" u="none" dirty="0" smtClean="0">
                          <a:solidFill>
                            <a:srgbClr val="C00000"/>
                          </a:solidFill>
                        </a:rPr>
                        <a:t>1</a:t>
                      </a:r>
                      <a:r>
                        <a:rPr lang="da-DK" sz="2400" b="1" u="none" dirty="0" smtClean="0">
                          <a:solidFill>
                            <a:schemeClr val="tx1"/>
                          </a:solidFill>
                        </a:rPr>
                        <a:t>1</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dirty="0" smtClean="0">
                          <a:solidFill>
                            <a:schemeClr val="tx1"/>
                          </a:solidFill>
                        </a:rPr>
                        <a:t>3</a:t>
                      </a:r>
                      <a:endParaRPr lang="en-US" sz="2400" b="1" dirty="0">
                        <a:solidFill>
                          <a:schemeClr val="tx1"/>
                        </a:solidFill>
                      </a:endParaRPr>
                    </a:p>
                  </a:txBody>
                  <a:tcPr marL="0" marR="0" marT="0" marB="0"/>
                </a:tc>
                <a:tc>
                  <a:txBody>
                    <a:bodyPr/>
                    <a:lstStyle/>
                    <a:p>
                      <a:pPr algn="ctr"/>
                      <a:r>
                        <a:rPr lang="da-DK" sz="2400" b="1" dirty="0" smtClean="0">
                          <a:solidFill>
                            <a:schemeClr val="tx1"/>
                          </a:solidFill>
                        </a:rPr>
                        <a:t>0</a:t>
                      </a:r>
                      <a:r>
                        <a:rPr lang="da-DK" sz="2400" b="1" u="sng" dirty="0" smtClean="0">
                          <a:solidFill>
                            <a:schemeClr val="tx1"/>
                          </a:solidFill>
                        </a:rPr>
                        <a:t>01</a:t>
                      </a:r>
                      <a:r>
                        <a:rPr lang="da-DK" sz="2400" b="1" u="sng" dirty="0"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001</a:t>
                      </a:r>
                      <a:r>
                        <a:rPr lang="da-DK" sz="2400" b="1" u="none" dirty="0" smtClean="0">
                          <a:solidFill>
                            <a:srgbClr val="C00000"/>
                          </a:solidFill>
                        </a:rPr>
                        <a:t>0</a:t>
                      </a:r>
                      <a:endParaRPr lang="en-US" sz="2400" b="1" u="none"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dirty="0" smtClean="0">
                          <a:solidFill>
                            <a:schemeClr val="tx1"/>
                          </a:solidFill>
                        </a:rPr>
                        <a:t>4</a:t>
                      </a:r>
                      <a:endParaRPr lang="en-US" sz="2400" b="1" dirty="0">
                        <a:solidFill>
                          <a:schemeClr val="tx1"/>
                        </a:solidFill>
                      </a:endParaRPr>
                    </a:p>
                  </a:txBody>
                  <a:tcPr marL="0" marR="0" marT="0" marB="0"/>
                </a:tc>
                <a:tc>
                  <a:txBody>
                    <a:bodyPr/>
                    <a:lstStyle/>
                    <a:p>
                      <a:pPr algn="ctr"/>
                      <a:r>
                        <a:rPr lang="da-DK" sz="2400" b="1" dirty="0" smtClean="0">
                          <a:solidFill>
                            <a:schemeClr val="tx1"/>
                          </a:solidFill>
                        </a:rPr>
                        <a:t>0</a:t>
                      </a:r>
                      <a:r>
                        <a:rPr lang="da-DK" sz="2400" b="1" dirty="0" smtClean="0">
                          <a:solidFill>
                            <a:srgbClr val="C00000"/>
                          </a:solidFill>
                        </a:rPr>
                        <a:t>10</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0</a:t>
                      </a:r>
                      <a:r>
                        <a:rPr lang="da-DK" sz="2400" b="1" u="none" dirty="0" smtClean="0">
                          <a:solidFill>
                            <a:srgbClr val="C00000"/>
                          </a:solidFill>
                        </a:rPr>
                        <a:t>1</a:t>
                      </a:r>
                      <a:r>
                        <a:rPr lang="da-DK" sz="2400" b="1" u="none" dirty="0" smtClean="0">
                          <a:solidFill>
                            <a:schemeClr val="tx1"/>
                          </a:solidFill>
                        </a:rPr>
                        <a:t>10</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dirty="0" smtClean="0">
                          <a:solidFill>
                            <a:schemeClr val="tx1"/>
                          </a:solidFill>
                        </a:rPr>
                        <a:t>5</a:t>
                      </a:r>
                      <a:endParaRPr lang="en-US" sz="2400" b="1" dirty="0">
                        <a:solidFill>
                          <a:schemeClr val="tx1"/>
                        </a:solidFill>
                      </a:endParaRPr>
                    </a:p>
                  </a:txBody>
                  <a:tcPr marL="0" marR="0" marT="0" marB="0"/>
                </a:tc>
                <a:tc>
                  <a:txBody>
                    <a:bodyPr/>
                    <a:lstStyle/>
                    <a:p>
                      <a:pPr algn="ctr"/>
                      <a:r>
                        <a:rPr lang="da-DK" sz="2400" b="1" dirty="0" smtClean="0">
                          <a:solidFill>
                            <a:schemeClr val="tx1"/>
                          </a:solidFill>
                        </a:rPr>
                        <a:t>01</a:t>
                      </a:r>
                      <a:r>
                        <a:rPr lang="da-DK" sz="2400" b="1" i="0" u="sng" dirty="0" smtClean="0">
                          <a:solidFill>
                            <a:schemeClr val="tx1"/>
                          </a:solidFill>
                        </a:rPr>
                        <a:t>0</a:t>
                      </a:r>
                      <a:r>
                        <a:rPr lang="da-DK" sz="2400" b="1" i="0" u="sng" dirty="0" smtClean="0">
                          <a:solidFill>
                            <a:srgbClr val="C00000"/>
                          </a:solidFill>
                        </a:rPr>
                        <a:t>1</a:t>
                      </a:r>
                      <a:endParaRPr lang="en-US" sz="2400" b="1" i="0" u="sng" dirty="0">
                        <a:solidFill>
                          <a:srgbClr val="C00000"/>
                        </a:solidFill>
                      </a:endParaRPr>
                    </a:p>
                  </a:txBody>
                  <a:tcPr marL="0" marR="0" marT="0" marB="0"/>
                </a:tc>
                <a:tc>
                  <a:txBody>
                    <a:bodyPr/>
                    <a:lstStyle/>
                    <a:p>
                      <a:pPr algn="ctr"/>
                      <a:r>
                        <a:rPr lang="da-DK" sz="2400" b="1" i="0" u="none" dirty="0" smtClean="0">
                          <a:solidFill>
                            <a:schemeClr val="tx1"/>
                          </a:solidFill>
                        </a:rPr>
                        <a:t>011</a:t>
                      </a:r>
                      <a:r>
                        <a:rPr lang="da-DK" sz="2400" b="1" i="0" u="none" dirty="0" smtClean="0">
                          <a:solidFill>
                            <a:srgbClr val="C00000"/>
                          </a:solidFill>
                        </a:rPr>
                        <a:t>1</a:t>
                      </a:r>
                      <a:endParaRPr lang="en-US" sz="2400" b="1" i="0" u="none" dirty="0">
                        <a:solidFill>
                          <a:srgbClr val="C00000"/>
                        </a:solidFill>
                      </a:endParaRPr>
                    </a:p>
                  </a:txBody>
                  <a:tcPr marL="0" marR="0" marT="0" marB="0"/>
                </a:tc>
                <a:tc>
                  <a:txBody>
                    <a:bodyPr/>
                    <a:lstStyle/>
                    <a:p>
                      <a:pPr algn="ctr"/>
                      <a:endParaRPr lang="en-US" sz="2400" b="1" i="0" u="none" dirty="0">
                        <a:solidFill>
                          <a:srgbClr val="C00000"/>
                        </a:solidFill>
                      </a:endParaRPr>
                    </a:p>
                  </a:txBody>
                  <a:tcPr marL="0" marR="0" marT="0" marB="0"/>
                </a:tc>
              </a:tr>
              <a:tr h="309708">
                <a:tc>
                  <a:txBody>
                    <a:bodyPr/>
                    <a:lstStyle/>
                    <a:p>
                      <a:pPr algn="ctr"/>
                      <a:r>
                        <a:rPr lang="da-DK" sz="2400" b="1" dirty="0" smtClean="0">
                          <a:solidFill>
                            <a:schemeClr val="tx1"/>
                          </a:solidFill>
                        </a:rPr>
                        <a:t>6</a:t>
                      </a:r>
                      <a:endParaRPr lang="en-US" sz="2400" b="1" dirty="0">
                        <a:solidFill>
                          <a:schemeClr val="tx1"/>
                        </a:solidFill>
                      </a:endParaRPr>
                    </a:p>
                  </a:txBody>
                  <a:tcPr marL="0" marR="0" marT="0" marB="0"/>
                </a:tc>
                <a:tc>
                  <a:txBody>
                    <a:bodyPr/>
                    <a:lstStyle/>
                    <a:p>
                      <a:pPr algn="ctr"/>
                      <a:r>
                        <a:rPr lang="da-DK" sz="2400" b="1" dirty="0" smtClean="0">
                          <a:solidFill>
                            <a:schemeClr val="tx1"/>
                          </a:solidFill>
                        </a:rPr>
                        <a:t>01</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01</a:t>
                      </a:r>
                      <a:r>
                        <a:rPr lang="da-DK" sz="2400" b="1" u="none" dirty="0" smtClean="0">
                          <a:solidFill>
                            <a:srgbClr val="C00000"/>
                          </a:solidFill>
                        </a:rPr>
                        <a:t>0</a:t>
                      </a:r>
                      <a:r>
                        <a:rPr lang="da-DK" sz="2400" b="1" u="none" dirty="0" smtClean="0">
                          <a:solidFill>
                            <a:schemeClr val="tx1"/>
                          </a:solidFill>
                        </a:rPr>
                        <a:t>1</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dirty="0" smtClean="0">
                          <a:solidFill>
                            <a:schemeClr val="tx1"/>
                          </a:solidFill>
                        </a:rPr>
                        <a:t>7</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011</a:t>
                      </a:r>
                      <a:r>
                        <a:rPr lang="da-DK" sz="2400" b="1" u="sng" dirty="0"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010</a:t>
                      </a:r>
                      <a:r>
                        <a:rPr lang="da-DK" sz="2400" b="1" u="none" dirty="0" smtClean="0">
                          <a:solidFill>
                            <a:srgbClr val="C00000"/>
                          </a:solidFill>
                        </a:rPr>
                        <a:t>0</a:t>
                      </a:r>
                      <a:endParaRPr lang="en-US" sz="2400" b="1" u="none"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dirty="0" smtClean="0">
                          <a:solidFill>
                            <a:schemeClr val="tx1"/>
                          </a:solidFill>
                        </a:rPr>
                        <a:t>8</a:t>
                      </a:r>
                      <a:endParaRPr lang="en-US" sz="2400" b="1" dirty="0">
                        <a:solidFill>
                          <a:schemeClr val="tx1"/>
                        </a:solidFill>
                      </a:endParaRPr>
                    </a:p>
                  </a:txBody>
                  <a:tcPr marL="0" marR="0" marT="0" marB="0"/>
                </a:tc>
                <a:tc>
                  <a:txBody>
                    <a:bodyPr/>
                    <a:lstStyle/>
                    <a:p>
                      <a:pPr algn="ctr"/>
                      <a:r>
                        <a:rPr lang="da-DK" sz="2400" b="1" dirty="0" smtClean="0">
                          <a:solidFill>
                            <a:srgbClr val="C00000"/>
                          </a:solidFill>
                        </a:rPr>
                        <a:t>100</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none" dirty="0" smtClean="0">
                          <a:solidFill>
                            <a:srgbClr val="C00000"/>
                          </a:solidFill>
                        </a:rPr>
                        <a:t>1</a:t>
                      </a:r>
                      <a:r>
                        <a:rPr lang="da-DK" sz="2400" b="1" u="none" dirty="0" smtClean="0">
                          <a:solidFill>
                            <a:schemeClr val="tx1"/>
                          </a:solidFill>
                        </a:rPr>
                        <a:t>100</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dirty="0" smtClean="0">
                          <a:solidFill>
                            <a:schemeClr val="tx1"/>
                          </a:solidFill>
                        </a:rPr>
                        <a:t>9</a:t>
                      </a:r>
                      <a:endParaRPr lang="en-US" sz="2400" b="1" dirty="0">
                        <a:solidFill>
                          <a:schemeClr val="tx1"/>
                        </a:solidFill>
                      </a:endParaRPr>
                    </a:p>
                  </a:txBody>
                  <a:tcPr marL="0" marR="0" marT="0" marB="0"/>
                </a:tc>
                <a:tc>
                  <a:txBody>
                    <a:bodyPr/>
                    <a:lstStyle/>
                    <a:p>
                      <a:pPr algn="ctr"/>
                      <a:r>
                        <a:rPr lang="da-DK" sz="2400" b="1" dirty="0" smtClean="0">
                          <a:solidFill>
                            <a:schemeClr val="tx1"/>
                          </a:solidFill>
                        </a:rPr>
                        <a:t>10</a:t>
                      </a:r>
                      <a:r>
                        <a:rPr lang="da-DK" sz="2400" b="1" u="sng" dirty="0" smtClean="0">
                          <a:solidFill>
                            <a:schemeClr val="tx1"/>
                          </a:solidFill>
                        </a:rPr>
                        <a:t>0</a:t>
                      </a:r>
                      <a:r>
                        <a:rPr lang="da-DK" sz="2400" b="1" u="sng" dirty="0"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110</a:t>
                      </a:r>
                      <a:r>
                        <a:rPr lang="da-DK" sz="2400" b="1" u="none" dirty="0" smtClean="0">
                          <a:solidFill>
                            <a:srgbClr val="C00000"/>
                          </a:solidFill>
                        </a:rPr>
                        <a:t>1</a:t>
                      </a:r>
                      <a:endParaRPr lang="en-US" sz="2400" b="1" u="none"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dirty="0" smtClean="0">
                          <a:solidFill>
                            <a:schemeClr val="tx1"/>
                          </a:solidFill>
                        </a:rPr>
                        <a:t>10</a:t>
                      </a:r>
                      <a:endParaRPr lang="en-US" sz="2400" b="1" dirty="0">
                        <a:solidFill>
                          <a:schemeClr val="tx1"/>
                        </a:solidFill>
                      </a:endParaRPr>
                    </a:p>
                  </a:txBody>
                  <a:tcPr marL="0" marR="0" marT="0" marB="0"/>
                </a:tc>
                <a:tc>
                  <a:txBody>
                    <a:bodyPr/>
                    <a:lstStyle/>
                    <a:p>
                      <a:pPr algn="ctr"/>
                      <a:r>
                        <a:rPr lang="da-DK" sz="2400" b="1" dirty="0" smtClean="0">
                          <a:solidFill>
                            <a:schemeClr val="tx1"/>
                          </a:solidFill>
                        </a:rPr>
                        <a:t>10</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11</a:t>
                      </a:r>
                      <a:r>
                        <a:rPr lang="da-DK" sz="2400" b="1" u="none" dirty="0" smtClean="0">
                          <a:solidFill>
                            <a:srgbClr val="C00000"/>
                          </a:solidFill>
                        </a:rPr>
                        <a:t>1</a:t>
                      </a:r>
                      <a:r>
                        <a:rPr lang="da-DK" sz="2400" b="1" u="none" dirty="0" smtClean="0">
                          <a:solidFill>
                            <a:schemeClr val="tx1"/>
                          </a:solidFill>
                        </a:rPr>
                        <a:t>1</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dirty="0" smtClean="0">
                          <a:solidFill>
                            <a:schemeClr val="tx1"/>
                          </a:solidFill>
                        </a:rPr>
                        <a:t>11</a:t>
                      </a:r>
                      <a:endParaRPr lang="en-US" sz="2400" b="1" dirty="0">
                        <a:solidFill>
                          <a:schemeClr val="tx1"/>
                        </a:solidFill>
                      </a:endParaRPr>
                    </a:p>
                  </a:txBody>
                  <a:tcPr marL="0" marR="0" marT="0" marB="0"/>
                </a:tc>
                <a:tc>
                  <a:txBody>
                    <a:bodyPr/>
                    <a:lstStyle/>
                    <a:p>
                      <a:pPr algn="ctr"/>
                      <a:r>
                        <a:rPr lang="da-DK" sz="2400" b="1" dirty="0" smtClean="0">
                          <a:solidFill>
                            <a:schemeClr val="tx1"/>
                          </a:solidFill>
                        </a:rPr>
                        <a:t>1</a:t>
                      </a:r>
                      <a:r>
                        <a:rPr lang="da-DK" sz="2400" b="1" u="sng" dirty="0" smtClean="0">
                          <a:solidFill>
                            <a:schemeClr val="tx1"/>
                          </a:solidFill>
                        </a:rPr>
                        <a:t>01</a:t>
                      </a:r>
                      <a:r>
                        <a:rPr lang="da-DK" sz="2400" b="1" u="sng" dirty="0"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111</a:t>
                      </a:r>
                      <a:r>
                        <a:rPr lang="da-DK" sz="2400" b="1" u="none" dirty="0" smtClean="0">
                          <a:solidFill>
                            <a:srgbClr val="C00000"/>
                          </a:solidFill>
                        </a:rPr>
                        <a:t>0</a:t>
                      </a:r>
                      <a:endParaRPr lang="en-US" sz="2400" b="1" u="none"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dirty="0" smtClean="0">
                          <a:solidFill>
                            <a:schemeClr val="tx1"/>
                          </a:solidFill>
                        </a:rPr>
                        <a:t>12</a:t>
                      </a:r>
                      <a:endParaRPr lang="en-US" sz="2400" b="1" dirty="0">
                        <a:solidFill>
                          <a:schemeClr val="tx1"/>
                        </a:solidFill>
                      </a:endParaRPr>
                    </a:p>
                  </a:txBody>
                  <a:tcPr marL="0" marR="0" marT="0" marB="0"/>
                </a:tc>
                <a:tc>
                  <a:txBody>
                    <a:bodyPr/>
                    <a:lstStyle/>
                    <a:p>
                      <a:pPr algn="ctr"/>
                      <a:r>
                        <a:rPr lang="da-DK" sz="2400" b="1" dirty="0" smtClean="0">
                          <a:solidFill>
                            <a:schemeClr val="tx1"/>
                          </a:solidFill>
                        </a:rPr>
                        <a:t>1</a:t>
                      </a:r>
                      <a:r>
                        <a:rPr lang="da-DK" sz="2400" b="1" dirty="0" smtClean="0">
                          <a:solidFill>
                            <a:srgbClr val="C00000"/>
                          </a:solidFill>
                        </a:rPr>
                        <a:t>10</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1</a:t>
                      </a:r>
                      <a:r>
                        <a:rPr lang="da-DK" sz="2400" b="1" u="none" dirty="0" smtClean="0">
                          <a:solidFill>
                            <a:srgbClr val="C00000"/>
                          </a:solidFill>
                        </a:rPr>
                        <a:t>0</a:t>
                      </a:r>
                      <a:r>
                        <a:rPr lang="da-DK" sz="2400" b="1" u="none" dirty="0" smtClean="0">
                          <a:solidFill>
                            <a:schemeClr val="tx1"/>
                          </a:solidFill>
                        </a:rPr>
                        <a:t>10</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dirty="0" smtClean="0">
                          <a:solidFill>
                            <a:schemeClr val="tx1"/>
                          </a:solidFill>
                        </a:rPr>
                        <a:t>13</a:t>
                      </a:r>
                      <a:endParaRPr lang="en-US" sz="2400" b="1" dirty="0">
                        <a:solidFill>
                          <a:schemeClr val="tx1"/>
                        </a:solidFill>
                      </a:endParaRPr>
                    </a:p>
                  </a:txBody>
                  <a:tcPr marL="0" marR="0" marT="0" marB="0"/>
                </a:tc>
                <a:tc>
                  <a:txBody>
                    <a:bodyPr/>
                    <a:lstStyle/>
                    <a:p>
                      <a:pPr algn="ctr"/>
                      <a:r>
                        <a:rPr lang="da-DK" sz="2400" b="1" dirty="0" smtClean="0">
                          <a:solidFill>
                            <a:schemeClr val="tx1"/>
                          </a:solidFill>
                        </a:rPr>
                        <a:t>11</a:t>
                      </a:r>
                      <a:r>
                        <a:rPr lang="da-DK" sz="2400" b="1" u="sng" dirty="0" smtClean="0">
                          <a:solidFill>
                            <a:schemeClr val="tx1"/>
                          </a:solidFill>
                        </a:rPr>
                        <a:t>0</a:t>
                      </a:r>
                      <a:r>
                        <a:rPr lang="da-DK" sz="2400" b="1" u="sng" dirty="0"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101</a:t>
                      </a:r>
                      <a:r>
                        <a:rPr lang="da-DK" sz="2400" b="1" u="none" dirty="0" smtClean="0">
                          <a:solidFill>
                            <a:srgbClr val="C00000"/>
                          </a:solidFill>
                        </a:rPr>
                        <a:t>1</a:t>
                      </a:r>
                      <a:endParaRPr lang="en-US" sz="2400" b="1" u="none"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dirty="0" smtClean="0">
                          <a:solidFill>
                            <a:schemeClr val="tx1"/>
                          </a:solidFill>
                        </a:rPr>
                        <a:t>14</a:t>
                      </a:r>
                      <a:endParaRPr lang="en-US" sz="2400" b="1" dirty="0">
                        <a:solidFill>
                          <a:schemeClr val="tx1"/>
                        </a:solidFill>
                      </a:endParaRPr>
                    </a:p>
                  </a:txBody>
                  <a:tcPr marL="0" marR="0" marT="0" marB="0"/>
                </a:tc>
                <a:tc>
                  <a:txBody>
                    <a:bodyPr/>
                    <a:lstStyle/>
                    <a:p>
                      <a:pPr algn="ctr"/>
                      <a:r>
                        <a:rPr lang="da-DK" sz="2400" b="1" dirty="0" smtClean="0">
                          <a:solidFill>
                            <a:schemeClr val="tx1"/>
                          </a:solidFill>
                        </a:rPr>
                        <a:t>11</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10</a:t>
                      </a:r>
                      <a:r>
                        <a:rPr lang="da-DK" sz="2400" b="1" u="none" dirty="0" smtClean="0">
                          <a:solidFill>
                            <a:srgbClr val="C00000"/>
                          </a:solidFill>
                        </a:rPr>
                        <a:t>0</a:t>
                      </a:r>
                      <a:r>
                        <a:rPr lang="da-DK" sz="2400" b="1" u="none" dirty="0" smtClean="0">
                          <a:solidFill>
                            <a:schemeClr val="tx1"/>
                          </a:solidFill>
                        </a:rPr>
                        <a:t>1</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dirty="0" smtClean="0">
                          <a:solidFill>
                            <a:schemeClr val="tx1"/>
                          </a:solidFill>
                        </a:rPr>
                        <a:t>15</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111</a:t>
                      </a:r>
                      <a:r>
                        <a:rPr lang="da-DK" sz="2400" b="1" u="sng" dirty="0"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100</a:t>
                      </a:r>
                      <a:r>
                        <a:rPr lang="da-DK" sz="2400" b="1" u="none" dirty="0" smtClean="0">
                          <a:solidFill>
                            <a:srgbClr val="C00000"/>
                          </a:solidFill>
                        </a:rPr>
                        <a:t>0</a:t>
                      </a:r>
                      <a:endParaRPr lang="en-US" sz="2400" b="1" u="none"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dirty="0" smtClean="0">
                          <a:solidFill>
                            <a:schemeClr val="tx1"/>
                          </a:solidFill>
                        </a:rPr>
                        <a:t>0</a:t>
                      </a:r>
                      <a:endParaRPr lang="en-US" sz="2400" b="1" dirty="0">
                        <a:solidFill>
                          <a:schemeClr val="tx1"/>
                        </a:solidFill>
                      </a:endParaRPr>
                    </a:p>
                  </a:txBody>
                  <a:tcPr marL="0" marR="0" marT="0" marB="0"/>
                </a:tc>
                <a:tc>
                  <a:txBody>
                    <a:bodyPr/>
                    <a:lstStyle/>
                    <a:p>
                      <a:pPr algn="ctr"/>
                      <a:r>
                        <a:rPr lang="da-DK" sz="2400" b="1" dirty="0" smtClean="0">
                          <a:solidFill>
                            <a:srgbClr val="C00000"/>
                          </a:solidFill>
                        </a:rPr>
                        <a:t>0000</a:t>
                      </a:r>
                      <a:endParaRPr lang="en-US" sz="2400" b="1" dirty="0">
                        <a:solidFill>
                          <a:srgbClr val="C00000"/>
                        </a:solidFill>
                      </a:endParaRPr>
                    </a:p>
                  </a:txBody>
                  <a:tcPr marL="0" marR="0" marT="0" marB="0"/>
                </a:tc>
                <a:tc>
                  <a:txBody>
                    <a:bodyPr/>
                    <a:lstStyle/>
                    <a:p>
                      <a:pPr algn="ctr"/>
                      <a:r>
                        <a:rPr lang="da-DK" sz="2400" b="1" u="none" dirty="0" smtClean="0">
                          <a:solidFill>
                            <a:srgbClr val="C00000"/>
                          </a:solidFill>
                        </a:rPr>
                        <a:t>0</a:t>
                      </a:r>
                      <a:r>
                        <a:rPr lang="da-DK" sz="2400" b="1" u="none" dirty="0" smtClean="0">
                          <a:solidFill>
                            <a:schemeClr val="tx1"/>
                          </a:solidFill>
                        </a:rPr>
                        <a:t>000</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bl>
          </a:graphicData>
        </a:graphic>
      </p:graphicFrame>
      <p:sp>
        <p:nvSpPr>
          <p:cNvPr id="41" name="Rectangle 40"/>
          <p:cNvSpPr/>
          <p:nvPr/>
        </p:nvSpPr>
        <p:spPr>
          <a:xfrm>
            <a:off x="3275855" y="1988840"/>
            <a:ext cx="397216" cy="151216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159134" y="3501008"/>
            <a:ext cx="500805" cy="295232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t> </a:t>
            </a:r>
            <a:endParaRPr lang="en-US" dirty="0"/>
          </a:p>
        </p:txBody>
      </p:sp>
      <p:sp>
        <p:nvSpPr>
          <p:cNvPr id="33" name="Rectangle 32"/>
          <p:cNvSpPr/>
          <p:nvPr/>
        </p:nvSpPr>
        <p:spPr>
          <a:xfrm>
            <a:off x="3015119" y="3501008"/>
            <a:ext cx="144016" cy="335699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3015119" y="1988840"/>
            <a:ext cx="288032" cy="144016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3015119" y="1309704"/>
            <a:ext cx="453752" cy="63771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447167" y="1310184"/>
            <a:ext cx="240069" cy="678656"/>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15119" y="908720"/>
            <a:ext cx="648072" cy="3600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015119" y="548680"/>
            <a:ext cx="648072" cy="3600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2987823" y="6453336"/>
            <a:ext cx="648072" cy="40466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9" name="Rectangle 1"/>
          <p:cNvSpPr>
            <a:spLocks noChangeArrowheads="1"/>
          </p:cNvSpPr>
          <p:nvPr/>
        </p:nvSpPr>
        <p:spPr bwMode="auto">
          <a:xfrm rot="1209732">
            <a:off x="5023125" y="621361"/>
            <a:ext cx="3928289"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cs typeface="Arial" pitchFamily="34" charset="0"/>
              </a:rPr>
              <a:t>"To get the next code, for a code with </a:t>
            </a:r>
            <a:r>
              <a:rPr kumimoji="0" lang="en-US" sz="1600" b="1" i="0" u="none" strike="noStrike" cap="none" normalizeH="0" baseline="0" dirty="0" smtClean="0">
                <a:ln>
                  <a:noFill/>
                </a:ln>
                <a:solidFill>
                  <a:srgbClr val="C00000"/>
                </a:solidFill>
                <a:effectLst/>
                <a:latin typeface="Arial Unicode MS" pitchFamily="34" charset="-128"/>
                <a:cs typeface="Arial" pitchFamily="34" charset="0"/>
              </a:rPr>
              <a:t>even parity</a:t>
            </a:r>
            <a:r>
              <a:rPr kumimoji="0" lang="en-US" sz="1600" b="0" i="0" u="none" strike="noStrike" cap="none" normalizeH="0" baseline="0" dirty="0" smtClean="0">
                <a:ln>
                  <a:noFill/>
                </a:ln>
                <a:solidFill>
                  <a:schemeClr val="tx1"/>
                </a:solidFill>
                <a:effectLst/>
                <a:latin typeface="Arial Unicode MS" pitchFamily="34" charset="-128"/>
                <a:cs typeface="Arial" pitchFamily="34" charset="0"/>
              </a:rPr>
              <a:t>, flip the rightmost bit. For a code with </a:t>
            </a:r>
            <a:r>
              <a:rPr kumimoji="0" lang="en-US" sz="1600" b="1" i="0" u="none" strike="noStrike" cap="none" normalizeH="0" baseline="0" dirty="0" smtClean="0">
                <a:ln>
                  <a:noFill/>
                </a:ln>
                <a:solidFill>
                  <a:srgbClr val="C00000"/>
                </a:solidFill>
                <a:effectLst/>
                <a:latin typeface="Arial Unicode MS" pitchFamily="34" charset="-128"/>
                <a:cs typeface="Arial" pitchFamily="34" charset="0"/>
              </a:rPr>
              <a:t>odd</a:t>
            </a:r>
            <a:r>
              <a:rPr kumimoji="0" lang="en-US" sz="1600" b="1" i="0" u="none" strike="noStrike" cap="none" normalizeH="0" baseline="0" dirty="0" smtClean="0">
                <a:ln>
                  <a:noFill/>
                </a:ln>
                <a:solidFill>
                  <a:schemeClr val="tx1"/>
                </a:solidFill>
                <a:effectLst/>
                <a:latin typeface="Arial Unicode MS" pitchFamily="34" charset="-128"/>
                <a:cs typeface="Arial" pitchFamily="34" charset="0"/>
              </a:rPr>
              <a:t> </a:t>
            </a:r>
            <a:r>
              <a:rPr kumimoji="0" lang="en-US" sz="1600" b="1" i="0" u="none" strike="noStrike" cap="none" normalizeH="0" baseline="0" dirty="0" smtClean="0">
                <a:ln>
                  <a:noFill/>
                </a:ln>
                <a:solidFill>
                  <a:srgbClr val="C00000"/>
                </a:solidFill>
                <a:effectLst/>
                <a:latin typeface="Arial Unicode MS" pitchFamily="34" charset="-128"/>
                <a:cs typeface="Arial" pitchFamily="34" charset="0"/>
              </a:rPr>
              <a:t>parity</a:t>
            </a:r>
            <a:r>
              <a:rPr kumimoji="0" lang="en-US" sz="1600" b="0" i="0" u="none" strike="noStrike" cap="none" normalizeH="0" baseline="0" dirty="0" smtClean="0">
                <a:ln>
                  <a:noFill/>
                </a:ln>
                <a:solidFill>
                  <a:schemeClr val="tx1"/>
                </a:solidFill>
                <a:effectLst/>
                <a:latin typeface="Arial Unicode MS" pitchFamily="34" charset="-128"/>
                <a:cs typeface="Arial" pitchFamily="34" charset="0"/>
              </a:rPr>
              <a:t>, find the rightmost ‘1’ and flip the bit to its left. The only special case is when the last bit </a:t>
            </a:r>
            <a:r>
              <a:rPr kumimoji="0" lang="en-US" sz="1600" b="0" i="1" u="none" strike="noStrike" cap="none" normalizeH="0" baseline="0" dirty="0" err="1" smtClean="0">
                <a:ln>
                  <a:noFill/>
                </a:ln>
                <a:solidFill>
                  <a:schemeClr val="tx1"/>
                </a:solidFill>
                <a:effectLst/>
                <a:latin typeface="Arial Unicode MS" pitchFamily="34" charset="-128"/>
                <a:cs typeface="Arial" pitchFamily="34" charset="0"/>
              </a:rPr>
              <a:t>b</a:t>
            </a:r>
            <a:r>
              <a:rPr kumimoji="0" lang="en-US" sz="1600" b="0" i="1" u="none" strike="noStrike" cap="none" normalizeH="0" baseline="-25000" dirty="0" err="1" smtClean="0">
                <a:ln>
                  <a:noFill/>
                </a:ln>
                <a:solidFill>
                  <a:schemeClr val="tx1"/>
                </a:solidFill>
                <a:effectLst/>
                <a:latin typeface="Arial Unicode MS" pitchFamily="34" charset="-128"/>
                <a:cs typeface="Arial" pitchFamily="34" charset="0"/>
              </a:rPr>
              <a:t>n</a:t>
            </a:r>
            <a:r>
              <a:rPr kumimoji="0" lang="en-US" sz="1600" b="0" i="0" u="none" strike="noStrike" cap="none" normalizeH="0" baseline="0" dirty="0" smtClean="0">
                <a:ln>
                  <a:noFill/>
                </a:ln>
                <a:solidFill>
                  <a:schemeClr val="tx1"/>
                </a:solidFill>
                <a:effectLst/>
                <a:latin typeface="Arial Unicode MS" pitchFamily="34" charset="-128"/>
                <a:cs typeface="Arial" pitchFamily="34" charset="0"/>
              </a:rPr>
              <a:t> is the only ‘1’ in the code. This is also the last code in the sequence."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7" name="Table 16"/>
          <p:cNvGraphicFramePr>
            <a:graphicFrameLocks noGrp="1"/>
          </p:cNvGraphicFramePr>
          <p:nvPr/>
        </p:nvGraphicFramePr>
        <p:xfrm>
          <a:off x="-108520" y="188640"/>
          <a:ext cx="5360054" cy="6583680"/>
        </p:xfrm>
        <a:graphic>
          <a:graphicData uri="http://schemas.openxmlformats.org/drawingml/2006/table">
            <a:tbl>
              <a:tblPr firstRow="1" bandRow="1">
                <a:tableStyleId>{2D5ABB26-0587-4C30-8999-92F81FD0307C}</a:tableStyleId>
              </a:tblPr>
              <a:tblGrid>
                <a:gridCol w="1510401"/>
                <a:gridCol w="1257653"/>
                <a:gridCol w="1296000"/>
                <a:gridCol w="1296000"/>
              </a:tblGrid>
              <a:tr h="309708">
                <a:tc>
                  <a:txBody>
                    <a:bodyPr/>
                    <a:lstStyle/>
                    <a:p>
                      <a:pPr algn="ctr"/>
                      <a:r>
                        <a:rPr lang="da-DK" sz="2400" b="1" dirty="0" smtClean="0">
                          <a:solidFill>
                            <a:schemeClr val="tx1"/>
                          </a:solidFill>
                        </a:rPr>
                        <a:t>Decimal</a:t>
                      </a:r>
                      <a:endParaRPr lang="en-US" sz="2400" b="1" dirty="0">
                        <a:solidFill>
                          <a:schemeClr val="tx1"/>
                        </a:solidFill>
                      </a:endParaRPr>
                    </a:p>
                  </a:txBody>
                  <a:tcPr marL="0" marR="0" marT="0" marB="0" anchor="ctr"/>
                </a:tc>
                <a:tc>
                  <a:txBody>
                    <a:bodyPr/>
                    <a:lstStyle/>
                    <a:p>
                      <a:pPr algn="ctr"/>
                      <a:r>
                        <a:rPr lang="da-DK" sz="2400" b="1" dirty="0" err="1" smtClean="0">
                          <a:solidFill>
                            <a:schemeClr val="tx1"/>
                          </a:solidFill>
                        </a:rPr>
                        <a:t>Binary</a:t>
                      </a:r>
                      <a:endParaRPr lang="en-US" sz="2400" b="1" dirty="0">
                        <a:solidFill>
                          <a:schemeClr val="tx1"/>
                        </a:solidFill>
                      </a:endParaRPr>
                    </a:p>
                  </a:txBody>
                  <a:tcPr marL="0" marR="0" marT="0" marB="0" anchor="ctr"/>
                </a:tc>
                <a:tc gridSpan="2">
                  <a:txBody>
                    <a:bodyPr/>
                    <a:lstStyle/>
                    <a:p>
                      <a:pPr algn="l"/>
                      <a:r>
                        <a:rPr lang="da-DK" sz="2400" b="1" u="none" dirty="0" err="1" smtClean="0">
                          <a:solidFill>
                            <a:schemeClr val="tx1"/>
                          </a:solidFill>
                        </a:rPr>
                        <a:t>Reflected</a:t>
                      </a:r>
                      <a:r>
                        <a:rPr lang="da-DK" sz="2400" b="1" u="none" dirty="0" smtClean="0">
                          <a:solidFill>
                            <a:schemeClr val="tx1"/>
                          </a:solidFill>
                        </a:rPr>
                        <a:t> Gray </a:t>
                      </a:r>
                      <a:r>
                        <a:rPr lang="da-DK" sz="2400" b="1" u="none" dirty="0" err="1" smtClean="0">
                          <a:solidFill>
                            <a:schemeClr val="tx1"/>
                          </a:solidFill>
                        </a:rPr>
                        <a:t>code</a:t>
                      </a:r>
                      <a:endParaRPr lang="en-US" sz="2400" b="1" u="none" dirty="0">
                        <a:solidFill>
                          <a:schemeClr val="tx1"/>
                        </a:solidFill>
                      </a:endParaRPr>
                    </a:p>
                  </a:txBody>
                  <a:tcPr marL="0" marR="0" marT="0" marB="0" anchor="ctr"/>
                </a:tc>
                <a:tc hMerge="1">
                  <a:txBody>
                    <a:bodyPr/>
                    <a:lstStyle/>
                    <a:p>
                      <a:pPr algn="ctr"/>
                      <a:endParaRPr lang="en-US" sz="2400" b="1" dirty="0">
                        <a:solidFill>
                          <a:schemeClr val="tx1"/>
                        </a:solidFill>
                      </a:endParaRPr>
                    </a:p>
                  </a:txBody>
                  <a:tcPr marL="0" marR="0" marT="0" marB="0" anchor="ctr"/>
                </a:tc>
              </a:tr>
              <a:tr h="309708">
                <a:tc>
                  <a:txBody>
                    <a:bodyPr/>
                    <a:lstStyle/>
                    <a:p>
                      <a:pPr algn="ctr"/>
                      <a:r>
                        <a:rPr lang="da-DK" sz="2400" b="1" dirty="0" smtClean="0">
                          <a:solidFill>
                            <a:schemeClr val="tx1"/>
                          </a:solidFill>
                        </a:rPr>
                        <a:t>0</a:t>
                      </a:r>
                      <a:endParaRPr lang="en-US" sz="2400" b="1" dirty="0">
                        <a:solidFill>
                          <a:schemeClr val="tx1"/>
                        </a:solidFill>
                      </a:endParaRPr>
                    </a:p>
                  </a:txBody>
                  <a:tcPr marL="0" marR="0" marT="0" marB="0"/>
                </a:tc>
                <a:tc>
                  <a:txBody>
                    <a:bodyPr/>
                    <a:lstStyle/>
                    <a:p>
                      <a:pPr algn="ctr"/>
                      <a:r>
                        <a:rPr lang="da-DK" sz="2400" b="1" smtClean="0">
                          <a:solidFill>
                            <a:schemeClr val="tx1"/>
                          </a:solidFill>
                        </a:rPr>
                        <a:t>000</a:t>
                      </a:r>
                      <a:r>
                        <a:rPr lang="da-DK" sz="2400" b="1" u="sng" smtClean="0">
                          <a:solidFill>
                            <a:schemeClr val="tx1"/>
                          </a:solidFill>
                        </a:rPr>
                        <a:t>0</a:t>
                      </a:r>
                      <a:endParaRPr lang="en-US" sz="2400" b="1" u="sng" dirty="0">
                        <a:solidFill>
                          <a:schemeClr val="tx1"/>
                        </a:solidFill>
                      </a:endParaRPr>
                    </a:p>
                  </a:txBody>
                  <a:tcPr marL="0" marR="0" marT="0" marB="0"/>
                </a:tc>
                <a:tc>
                  <a:txBody>
                    <a:bodyPr/>
                    <a:lstStyle/>
                    <a:p>
                      <a:pPr algn="ctr"/>
                      <a:r>
                        <a:rPr lang="da-DK" sz="2400" b="1" u="sng" dirty="0" smtClean="0">
                          <a:solidFill>
                            <a:schemeClr val="tx1"/>
                          </a:solidFill>
                        </a:rPr>
                        <a:t>0000</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smtClean="0">
                          <a:solidFill>
                            <a:schemeClr val="tx1"/>
                          </a:solidFill>
                        </a:rPr>
                        <a:t>1</a:t>
                      </a:r>
                      <a:endParaRPr lang="en-US" sz="2400" b="1" dirty="0">
                        <a:solidFill>
                          <a:schemeClr val="tx1"/>
                        </a:solidFill>
                      </a:endParaRPr>
                    </a:p>
                  </a:txBody>
                  <a:tcPr marL="0" marR="0" marT="0" marB="0"/>
                </a:tc>
                <a:tc>
                  <a:txBody>
                    <a:bodyPr/>
                    <a:lstStyle/>
                    <a:p>
                      <a:pPr algn="ctr"/>
                      <a:r>
                        <a:rPr lang="da-DK" sz="2400" b="1" smtClean="0">
                          <a:solidFill>
                            <a:schemeClr val="tx1"/>
                          </a:solidFill>
                        </a:rPr>
                        <a:t>00</a:t>
                      </a:r>
                      <a:r>
                        <a:rPr lang="da-DK" sz="2400" b="1" u="sng" smtClean="0">
                          <a:solidFill>
                            <a:schemeClr val="tx1"/>
                          </a:solidFill>
                        </a:rPr>
                        <a:t>0</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sng" dirty="0" smtClean="0">
                          <a:solidFill>
                            <a:schemeClr val="tx1"/>
                          </a:solidFill>
                        </a:rPr>
                        <a:t>000</a:t>
                      </a:r>
                      <a:r>
                        <a:rPr lang="da-DK" sz="2400" b="1" u="sng" dirty="0" smtClean="0">
                          <a:solidFill>
                            <a:srgbClr val="C00000"/>
                          </a:solidFill>
                        </a:rPr>
                        <a:t>1</a:t>
                      </a:r>
                      <a:endParaRPr lang="en-US" sz="2400" b="1" u="sng"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smtClean="0">
                          <a:solidFill>
                            <a:schemeClr val="tx1"/>
                          </a:solidFill>
                        </a:rPr>
                        <a:t>2</a:t>
                      </a:r>
                      <a:endParaRPr lang="en-US" sz="2400" b="1" dirty="0">
                        <a:solidFill>
                          <a:schemeClr val="tx1"/>
                        </a:solidFill>
                      </a:endParaRPr>
                    </a:p>
                  </a:txBody>
                  <a:tcPr marL="0" marR="0" marT="0" marB="0"/>
                </a:tc>
                <a:tc>
                  <a:txBody>
                    <a:bodyPr/>
                    <a:lstStyle/>
                    <a:p>
                      <a:pPr algn="ctr"/>
                      <a:r>
                        <a:rPr lang="da-DK" sz="2400" b="1" dirty="0" smtClean="0">
                          <a:solidFill>
                            <a:schemeClr val="tx1"/>
                          </a:solidFill>
                        </a:rPr>
                        <a:t>00</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sng" dirty="0" smtClean="0">
                          <a:solidFill>
                            <a:schemeClr val="tx1"/>
                          </a:solidFill>
                        </a:rPr>
                        <a:t>00</a:t>
                      </a:r>
                      <a:r>
                        <a:rPr lang="da-DK" sz="2400" b="1" u="sng" dirty="0" smtClean="0">
                          <a:solidFill>
                            <a:srgbClr val="C00000"/>
                          </a:solidFill>
                        </a:rPr>
                        <a:t>1</a:t>
                      </a:r>
                      <a:r>
                        <a:rPr lang="da-DK" sz="2400" b="1" u="sng" dirty="0" smtClean="0">
                          <a:solidFill>
                            <a:schemeClr val="tx1"/>
                          </a:solidFill>
                        </a:rPr>
                        <a:t>1</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smtClean="0">
                          <a:solidFill>
                            <a:schemeClr val="tx1"/>
                          </a:solidFill>
                        </a:rPr>
                        <a:t>3</a:t>
                      </a:r>
                      <a:endParaRPr lang="en-US" sz="2400" b="1" dirty="0">
                        <a:solidFill>
                          <a:schemeClr val="tx1"/>
                        </a:solidFill>
                      </a:endParaRPr>
                    </a:p>
                  </a:txBody>
                  <a:tcPr marL="0" marR="0" marT="0" marB="0"/>
                </a:tc>
                <a:tc>
                  <a:txBody>
                    <a:bodyPr/>
                    <a:lstStyle/>
                    <a:p>
                      <a:pPr algn="ctr"/>
                      <a:r>
                        <a:rPr lang="da-DK" sz="2400" b="1" smtClean="0">
                          <a:solidFill>
                            <a:schemeClr val="tx1"/>
                          </a:solidFill>
                        </a:rPr>
                        <a:t>0</a:t>
                      </a:r>
                      <a:r>
                        <a:rPr lang="da-DK" sz="2400" b="1" u="sng" smtClean="0">
                          <a:solidFill>
                            <a:schemeClr val="tx1"/>
                          </a:solidFill>
                        </a:rPr>
                        <a:t>01</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sng" dirty="0" smtClean="0">
                          <a:solidFill>
                            <a:schemeClr val="tx1"/>
                          </a:solidFill>
                        </a:rPr>
                        <a:t>001</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smtClean="0">
                          <a:solidFill>
                            <a:schemeClr val="tx1"/>
                          </a:solidFill>
                        </a:rPr>
                        <a:t>4</a:t>
                      </a:r>
                      <a:endParaRPr lang="en-US" sz="2400" b="1" dirty="0">
                        <a:solidFill>
                          <a:schemeClr val="tx1"/>
                        </a:solidFill>
                      </a:endParaRPr>
                    </a:p>
                  </a:txBody>
                  <a:tcPr marL="0" marR="0" marT="0" marB="0"/>
                </a:tc>
                <a:tc>
                  <a:txBody>
                    <a:bodyPr/>
                    <a:lstStyle/>
                    <a:p>
                      <a:pPr algn="ctr"/>
                      <a:r>
                        <a:rPr lang="da-DK" sz="2400" b="1" smtClean="0">
                          <a:solidFill>
                            <a:schemeClr val="tx1"/>
                          </a:solidFill>
                        </a:rPr>
                        <a:t>0</a:t>
                      </a:r>
                      <a:r>
                        <a:rPr lang="da-DK" sz="2400" b="1" smtClean="0">
                          <a:solidFill>
                            <a:srgbClr val="C00000"/>
                          </a:solidFill>
                        </a:rPr>
                        <a:t>10</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sng" dirty="0" smtClean="0">
                          <a:solidFill>
                            <a:schemeClr val="tx1"/>
                          </a:solidFill>
                        </a:rPr>
                        <a:t>0</a:t>
                      </a:r>
                      <a:r>
                        <a:rPr lang="da-DK" sz="2400" b="1" u="sng" dirty="0" smtClean="0">
                          <a:solidFill>
                            <a:srgbClr val="C00000"/>
                          </a:solidFill>
                        </a:rPr>
                        <a:t>1</a:t>
                      </a:r>
                      <a:r>
                        <a:rPr lang="da-DK" sz="2400" b="1" u="sng" dirty="0" smtClean="0">
                          <a:solidFill>
                            <a:schemeClr val="tx1"/>
                          </a:solidFill>
                        </a:rPr>
                        <a:t>10</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smtClean="0">
                          <a:solidFill>
                            <a:schemeClr val="tx1"/>
                          </a:solidFill>
                        </a:rPr>
                        <a:t>5</a:t>
                      </a:r>
                      <a:endParaRPr lang="en-US" sz="2400" b="1" dirty="0">
                        <a:solidFill>
                          <a:schemeClr val="tx1"/>
                        </a:solidFill>
                      </a:endParaRPr>
                    </a:p>
                  </a:txBody>
                  <a:tcPr marL="0" marR="0" marT="0" marB="0"/>
                </a:tc>
                <a:tc>
                  <a:txBody>
                    <a:bodyPr/>
                    <a:lstStyle/>
                    <a:p>
                      <a:pPr algn="ctr"/>
                      <a:r>
                        <a:rPr lang="da-DK" sz="2400" b="1" smtClean="0">
                          <a:solidFill>
                            <a:schemeClr val="tx1"/>
                          </a:solidFill>
                        </a:rPr>
                        <a:t>01</a:t>
                      </a:r>
                      <a:r>
                        <a:rPr lang="da-DK" sz="2400" b="1" i="0" u="sng" smtClean="0">
                          <a:solidFill>
                            <a:schemeClr val="tx1"/>
                          </a:solidFill>
                        </a:rPr>
                        <a:t>0</a:t>
                      </a:r>
                      <a:r>
                        <a:rPr lang="da-DK" sz="2400" b="1" i="0" u="sng" smtClean="0">
                          <a:solidFill>
                            <a:srgbClr val="C00000"/>
                          </a:solidFill>
                        </a:rPr>
                        <a:t>1</a:t>
                      </a:r>
                      <a:endParaRPr lang="en-US" sz="2400" b="1" i="0" u="sng" dirty="0">
                        <a:solidFill>
                          <a:srgbClr val="C00000"/>
                        </a:solidFill>
                      </a:endParaRPr>
                    </a:p>
                  </a:txBody>
                  <a:tcPr marL="0" marR="0" marT="0" marB="0"/>
                </a:tc>
                <a:tc>
                  <a:txBody>
                    <a:bodyPr/>
                    <a:lstStyle/>
                    <a:p>
                      <a:pPr algn="ctr"/>
                      <a:r>
                        <a:rPr lang="da-DK" sz="2400" b="1" i="0" u="sng" dirty="0" smtClean="0">
                          <a:solidFill>
                            <a:schemeClr val="tx1"/>
                          </a:solidFill>
                        </a:rPr>
                        <a:t>011</a:t>
                      </a:r>
                      <a:r>
                        <a:rPr lang="da-DK" sz="2400" b="1" i="0" u="sng" dirty="0" smtClean="0">
                          <a:solidFill>
                            <a:srgbClr val="C00000"/>
                          </a:solidFill>
                        </a:rPr>
                        <a:t>1</a:t>
                      </a:r>
                      <a:endParaRPr lang="en-US" sz="2400" b="1" i="0" u="sng" dirty="0">
                        <a:solidFill>
                          <a:srgbClr val="C00000"/>
                        </a:solidFill>
                      </a:endParaRPr>
                    </a:p>
                  </a:txBody>
                  <a:tcPr marL="0" marR="0" marT="0" marB="0"/>
                </a:tc>
                <a:tc>
                  <a:txBody>
                    <a:bodyPr/>
                    <a:lstStyle/>
                    <a:p>
                      <a:pPr algn="ctr"/>
                      <a:endParaRPr lang="en-US" sz="2400" b="1" i="0" u="none" dirty="0">
                        <a:solidFill>
                          <a:srgbClr val="C00000"/>
                        </a:solidFill>
                      </a:endParaRPr>
                    </a:p>
                  </a:txBody>
                  <a:tcPr marL="0" marR="0" marT="0" marB="0"/>
                </a:tc>
              </a:tr>
              <a:tr h="309708">
                <a:tc>
                  <a:txBody>
                    <a:bodyPr/>
                    <a:lstStyle/>
                    <a:p>
                      <a:pPr algn="ctr"/>
                      <a:r>
                        <a:rPr lang="da-DK" sz="2400" b="1" smtClean="0">
                          <a:solidFill>
                            <a:schemeClr val="tx1"/>
                          </a:solidFill>
                        </a:rPr>
                        <a:t>6</a:t>
                      </a:r>
                      <a:endParaRPr lang="en-US" sz="2400" b="1" dirty="0">
                        <a:solidFill>
                          <a:schemeClr val="tx1"/>
                        </a:solidFill>
                      </a:endParaRPr>
                    </a:p>
                  </a:txBody>
                  <a:tcPr marL="0" marR="0" marT="0" marB="0"/>
                </a:tc>
                <a:tc>
                  <a:txBody>
                    <a:bodyPr/>
                    <a:lstStyle/>
                    <a:p>
                      <a:pPr algn="ctr"/>
                      <a:r>
                        <a:rPr lang="da-DK" sz="2400" b="1" smtClean="0">
                          <a:solidFill>
                            <a:schemeClr val="tx1"/>
                          </a:solidFill>
                        </a:rPr>
                        <a:t>01</a:t>
                      </a:r>
                      <a:r>
                        <a:rPr lang="da-DK" sz="2400" b="1" smtClean="0">
                          <a:solidFill>
                            <a:srgbClr val="C00000"/>
                          </a:solidFill>
                        </a:rPr>
                        <a:t>1</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sng" dirty="0" smtClean="0">
                          <a:solidFill>
                            <a:schemeClr val="tx1"/>
                          </a:solidFill>
                        </a:rPr>
                        <a:t>01</a:t>
                      </a:r>
                      <a:r>
                        <a:rPr lang="da-DK" sz="2400" b="1" u="sng" dirty="0" smtClean="0">
                          <a:solidFill>
                            <a:srgbClr val="C00000"/>
                          </a:solidFill>
                        </a:rPr>
                        <a:t>0</a:t>
                      </a:r>
                      <a:r>
                        <a:rPr lang="da-DK" sz="2400" b="1" u="sng" dirty="0" smtClean="0">
                          <a:solidFill>
                            <a:schemeClr val="tx1"/>
                          </a:solidFill>
                        </a:rPr>
                        <a:t>1</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smtClean="0">
                          <a:solidFill>
                            <a:schemeClr val="tx1"/>
                          </a:solidFill>
                        </a:rPr>
                        <a:t>7</a:t>
                      </a:r>
                      <a:endParaRPr lang="en-US" sz="2400" b="1" dirty="0">
                        <a:solidFill>
                          <a:schemeClr val="tx1"/>
                        </a:solidFill>
                      </a:endParaRPr>
                    </a:p>
                  </a:txBody>
                  <a:tcPr marL="0" marR="0" marT="0" marB="0"/>
                </a:tc>
                <a:tc>
                  <a:txBody>
                    <a:bodyPr/>
                    <a:lstStyle/>
                    <a:p>
                      <a:pPr algn="ctr"/>
                      <a:r>
                        <a:rPr lang="da-DK" sz="2400" b="1" u="sng" smtClean="0">
                          <a:solidFill>
                            <a:schemeClr val="tx1"/>
                          </a:solidFill>
                        </a:rPr>
                        <a:t>011</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sng" smtClean="0">
                          <a:solidFill>
                            <a:schemeClr val="tx1"/>
                          </a:solidFill>
                        </a:rPr>
                        <a:t>010</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smtClean="0">
                          <a:solidFill>
                            <a:schemeClr val="tx1"/>
                          </a:solidFill>
                        </a:rPr>
                        <a:t>8</a:t>
                      </a:r>
                      <a:endParaRPr lang="en-US" sz="2400" b="1" dirty="0">
                        <a:solidFill>
                          <a:schemeClr val="tx1"/>
                        </a:solidFill>
                      </a:endParaRPr>
                    </a:p>
                  </a:txBody>
                  <a:tcPr marL="0" marR="0" marT="0" marB="0"/>
                </a:tc>
                <a:tc>
                  <a:txBody>
                    <a:bodyPr/>
                    <a:lstStyle/>
                    <a:p>
                      <a:pPr algn="ctr"/>
                      <a:r>
                        <a:rPr lang="da-DK" sz="2400" b="1" smtClean="0">
                          <a:solidFill>
                            <a:srgbClr val="C00000"/>
                          </a:solidFill>
                        </a:rPr>
                        <a:t>100</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sng" smtClean="0">
                          <a:solidFill>
                            <a:srgbClr val="C00000"/>
                          </a:solidFill>
                        </a:rPr>
                        <a:t>1</a:t>
                      </a:r>
                      <a:r>
                        <a:rPr lang="da-DK" sz="2400" b="1" u="sng" smtClean="0">
                          <a:solidFill>
                            <a:schemeClr val="tx1"/>
                          </a:solidFill>
                        </a:rPr>
                        <a:t>100</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smtClean="0">
                          <a:solidFill>
                            <a:schemeClr val="tx1"/>
                          </a:solidFill>
                        </a:rPr>
                        <a:t>9</a:t>
                      </a:r>
                      <a:endParaRPr lang="en-US" sz="2400" b="1" dirty="0">
                        <a:solidFill>
                          <a:schemeClr val="tx1"/>
                        </a:solidFill>
                      </a:endParaRPr>
                    </a:p>
                  </a:txBody>
                  <a:tcPr marL="0" marR="0" marT="0" marB="0"/>
                </a:tc>
                <a:tc>
                  <a:txBody>
                    <a:bodyPr/>
                    <a:lstStyle/>
                    <a:p>
                      <a:pPr algn="ctr"/>
                      <a:r>
                        <a:rPr lang="da-DK" sz="2400" b="1" smtClean="0">
                          <a:solidFill>
                            <a:schemeClr val="tx1"/>
                          </a:solidFill>
                        </a:rPr>
                        <a:t>10</a:t>
                      </a:r>
                      <a:r>
                        <a:rPr lang="da-DK" sz="2400" b="1" u="sng" smtClean="0">
                          <a:solidFill>
                            <a:schemeClr val="tx1"/>
                          </a:solidFill>
                        </a:rPr>
                        <a:t>0</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sng" smtClean="0">
                          <a:solidFill>
                            <a:schemeClr val="tx1"/>
                          </a:solidFill>
                        </a:rPr>
                        <a:t>110</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smtClean="0">
                          <a:solidFill>
                            <a:schemeClr val="tx1"/>
                          </a:solidFill>
                        </a:rPr>
                        <a:t>10</a:t>
                      </a:r>
                      <a:endParaRPr lang="en-US" sz="2400" b="1" dirty="0">
                        <a:solidFill>
                          <a:schemeClr val="tx1"/>
                        </a:solidFill>
                      </a:endParaRPr>
                    </a:p>
                  </a:txBody>
                  <a:tcPr marL="0" marR="0" marT="0" marB="0"/>
                </a:tc>
                <a:tc>
                  <a:txBody>
                    <a:bodyPr/>
                    <a:lstStyle/>
                    <a:p>
                      <a:pPr algn="ctr"/>
                      <a:r>
                        <a:rPr lang="da-DK" sz="2400" b="1" dirty="0" smtClean="0">
                          <a:solidFill>
                            <a:schemeClr val="tx1"/>
                          </a:solidFill>
                        </a:rPr>
                        <a:t>10</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sng" smtClean="0">
                          <a:solidFill>
                            <a:schemeClr val="tx1"/>
                          </a:solidFill>
                        </a:rPr>
                        <a:t>11</a:t>
                      </a:r>
                      <a:r>
                        <a:rPr lang="da-DK" sz="2400" b="1" u="sng" smtClean="0">
                          <a:solidFill>
                            <a:srgbClr val="C00000"/>
                          </a:solidFill>
                        </a:rPr>
                        <a:t>1</a:t>
                      </a:r>
                      <a:r>
                        <a:rPr lang="da-DK" sz="2400" b="1" u="sng" smtClean="0">
                          <a:solidFill>
                            <a:schemeClr val="tx1"/>
                          </a:solidFill>
                        </a:rPr>
                        <a:t>1</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smtClean="0">
                          <a:solidFill>
                            <a:schemeClr val="tx1"/>
                          </a:solidFill>
                        </a:rPr>
                        <a:t>11</a:t>
                      </a:r>
                      <a:endParaRPr lang="en-US" sz="2400" b="1" dirty="0">
                        <a:solidFill>
                          <a:schemeClr val="tx1"/>
                        </a:solidFill>
                      </a:endParaRPr>
                    </a:p>
                  </a:txBody>
                  <a:tcPr marL="0" marR="0" marT="0" marB="0"/>
                </a:tc>
                <a:tc>
                  <a:txBody>
                    <a:bodyPr/>
                    <a:lstStyle/>
                    <a:p>
                      <a:pPr algn="ctr"/>
                      <a:r>
                        <a:rPr lang="da-DK" sz="2400" b="1" smtClean="0">
                          <a:solidFill>
                            <a:schemeClr val="tx1"/>
                          </a:solidFill>
                        </a:rPr>
                        <a:t>1</a:t>
                      </a:r>
                      <a:r>
                        <a:rPr lang="da-DK" sz="2400" b="1" u="sng" smtClean="0">
                          <a:solidFill>
                            <a:schemeClr val="tx1"/>
                          </a:solidFill>
                        </a:rPr>
                        <a:t>01</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sng" smtClean="0">
                          <a:solidFill>
                            <a:schemeClr val="tx1"/>
                          </a:solidFill>
                        </a:rPr>
                        <a:t>111</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smtClean="0">
                          <a:solidFill>
                            <a:schemeClr val="tx1"/>
                          </a:solidFill>
                        </a:rPr>
                        <a:t>12</a:t>
                      </a:r>
                      <a:endParaRPr lang="en-US" sz="2400" b="1" dirty="0">
                        <a:solidFill>
                          <a:schemeClr val="tx1"/>
                        </a:solidFill>
                      </a:endParaRPr>
                    </a:p>
                  </a:txBody>
                  <a:tcPr marL="0" marR="0" marT="0" marB="0"/>
                </a:tc>
                <a:tc>
                  <a:txBody>
                    <a:bodyPr/>
                    <a:lstStyle/>
                    <a:p>
                      <a:pPr algn="ctr"/>
                      <a:r>
                        <a:rPr lang="da-DK" sz="2400" b="1" smtClean="0">
                          <a:solidFill>
                            <a:schemeClr val="tx1"/>
                          </a:solidFill>
                        </a:rPr>
                        <a:t>1</a:t>
                      </a:r>
                      <a:r>
                        <a:rPr lang="da-DK" sz="2400" b="1" smtClean="0">
                          <a:solidFill>
                            <a:srgbClr val="C00000"/>
                          </a:solidFill>
                        </a:rPr>
                        <a:t>10</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sng" dirty="0" smtClean="0">
                          <a:solidFill>
                            <a:schemeClr val="tx1"/>
                          </a:solidFill>
                        </a:rPr>
                        <a:t>1</a:t>
                      </a:r>
                      <a:r>
                        <a:rPr lang="da-DK" sz="2400" b="1" u="sng" dirty="0" smtClean="0">
                          <a:solidFill>
                            <a:srgbClr val="C00000"/>
                          </a:solidFill>
                        </a:rPr>
                        <a:t>0</a:t>
                      </a:r>
                      <a:r>
                        <a:rPr lang="da-DK" sz="2400" b="1" u="sng" dirty="0" smtClean="0">
                          <a:solidFill>
                            <a:schemeClr val="tx1"/>
                          </a:solidFill>
                        </a:rPr>
                        <a:t>10</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51968">
                <a:tc>
                  <a:txBody>
                    <a:bodyPr/>
                    <a:lstStyle/>
                    <a:p>
                      <a:pPr algn="ctr"/>
                      <a:r>
                        <a:rPr lang="da-DK" sz="2400" b="1" smtClean="0">
                          <a:solidFill>
                            <a:schemeClr val="tx1"/>
                          </a:solidFill>
                        </a:rPr>
                        <a:t>13</a:t>
                      </a:r>
                      <a:endParaRPr lang="en-US" sz="2400" b="1" dirty="0">
                        <a:solidFill>
                          <a:schemeClr val="tx1"/>
                        </a:solidFill>
                      </a:endParaRPr>
                    </a:p>
                  </a:txBody>
                  <a:tcPr marL="0" marR="0" marT="0" marB="0"/>
                </a:tc>
                <a:tc>
                  <a:txBody>
                    <a:bodyPr/>
                    <a:lstStyle/>
                    <a:p>
                      <a:pPr algn="ctr"/>
                      <a:r>
                        <a:rPr lang="da-DK" sz="2400" b="1" smtClean="0">
                          <a:solidFill>
                            <a:schemeClr val="tx1"/>
                          </a:solidFill>
                        </a:rPr>
                        <a:t>11</a:t>
                      </a:r>
                      <a:r>
                        <a:rPr lang="da-DK" sz="2400" b="1" u="sng" smtClean="0">
                          <a:solidFill>
                            <a:schemeClr val="tx1"/>
                          </a:solidFill>
                        </a:rPr>
                        <a:t>0</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sng" smtClean="0">
                          <a:solidFill>
                            <a:schemeClr val="tx1"/>
                          </a:solidFill>
                        </a:rPr>
                        <a:t>101</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smtClean="0">
                          <a:solidFill>
                            <a:schemeClr val="tx1"/>
                          </a:solidFill>
                        </a:rPr>
                        <a:t>14</a:t>
                      </a:r>
                      <a:endParaRPr lang="en-US" sz="2400" b="1" dirty="0">
                        <a:solidFill>
                          <a:schemeClr val="tx1"/>
                        </a:solidFill>
                      </a:endParaRPr>
                    </a:p>
                  </a:txBody>
                  <a:tcPr marL="0" marR="0" marT="0" marB="0"/>
                </a:tc>
                <a:tc>
                  <a:txBody>
                    <a:bodyPr/>
                    <a:lstStyle/>
                    <a:p>
                      <a:pPr algn="ctr"/>
                      <a:r>
                        <a:rPr lang="da-DK" sz="2400" b="1" smtClean="0">
                          <a:solidFill>
                            <a:schemeClr val="tx1"/>
                          </a:solidFill>
                        </a:rPr>
                        <a:t>11</a:t>
                      </a:r>
                      <a:r>
                        <a:rPr lang="da-DK" sz="2400" b="1" smtClean="0">
                          <a:solidFill>
                            <a:srgbClr val="C00000"/>
                          </a:solidFill>
                        </a:rPr>
                        <a:t>1</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sng" smtClean="0">
                          <a:solidFill>
                            <a:schemeClr val="tx1"/>
                          </a:solidFill>
                        </a:rPr>
                        <a:t>10</a:t>
                      </a:r>
                      <a:r>
                        <a:rPr lang="da-DK" sz="2400" b="1" u="sng" smtClean="0">
                          <a:solidFill>
                            <a:srgbClr val="C00000"/>
                          </a:solidFill>
                        </a:rPr>
                        <a:t>0</a:t>
                      </a:r>
                      <a:r>
                        <a:rPr lang="da-DK" sz="2400" b="1" u="sng" smtClean="0">
                          <a:solidFill>
                            <a:schemeClr val="tx1"/>
                          </a:solidFill>
                        </a:rPr>
                        <a:t>1</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smtClean="0">
                          <a:solidFill>
                            <a:schemeClr val="tx1"/>
                          </a:solidFill>
                        </a:rPr>
                        <a:t>15</a:t>
                      </a:r>
                      <a:endParaRPr lang="en-US" sz="2400" b="1" dirty="0">
                        <a:solidFill>
                          <a:schemeClr val="tx1"/>
                        </a:solidFill>
                      </a:endParaRPr>
                    </a:p>
                  </a:txBody>
                  <a:tcPr marL="0" marR="0" marT="0" marB="0"/>
                </a:tc>
                <a:tc>
                  <a:txBody>
                    <a:bodyPr/>
                    <a:lstStyle/>
                    <a:p>
                      <a:pPr algn="ctr"/>
                      <a:r>
                        <a:rPr lang="da-DK" sz="2400" b="1" u="sng" smtClean="0">
                          <a:solidFill>
                            <a:schemeClr val="tx1"/>
                          </a:solidFill>
                        </a:rPr>
                        <a:t>111</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sng" smtClean="0">
                          <a:solidFill>
                            <a:schemeClr val="tx1"/>
                          </a:solidFill>
                        </a:rPr>
                        <a:t>100</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smtClean="0">
                          <a:solidFill>
                            <a:schemeClr val="tx1"/>
                          </a:solidFill>
                        </a:rPr>
                        <a:t>0</a:t>
                      </a:r>
                      <a:endParaRPr lang="en-US" sz="2400" b="1" dirty="0">
                        <a:solidFill>
                          <a:schemeClr val="tx1"/>
                        </a:solidFill>
                      </a:endParaRPr>
                    </a:p>
                  </a:txBody>
                  <a:tcPr marL="0" marR="0" marT="0" marB="0"/>
                </a:tc>
                <a:tc>
                  <a:txBody>
                    <a:bodyPr/>
                    <a:lstStyle/>
                    <a:p>
                      <a:pPr algn="ctr"/>
                      <a:r>
                        <a:rPr lang="da-DK" sz="2400" b="1" smtClean="0">
                          <a:solidFill>
                            <a:srgbClr val="C00000"/>
                          </a:solidFill>
                        </a:rPr>
                        <a:t>0000</a:t>
                      </a:r>
                      <a:endParaRPr lang="en-US" sz="2400" b="1" dirty="0">
                        <a:solidFill>
                          <a:srgbClr val="C00000"/>
                        </a:solidFill>
                      </a:endParaRPr>
                    </a:p>
                  </a:txBody>
                  <a:tcPr marL="0" marR="0" marT="0" marB="0"/>
                </a:tc>
                <a:tc>
                  <a:txBody>
                    <a:bodyPr/>
                    <a:lstStyle/>
                    <a:p>
                      <a:pPr algn="ctr"/>
                      <a:r>
                        <a:rPr lang="da-DK" sz="2400" b="1" u="sng" smtClean="0">
                          <a:solidFill>
                            <a:srgbClr val="C00000"/>
                          </a:solidFill>
                        </a:rPr>
                        <a:t>0</a:t>
                      </a:r>
                      <a:r>
                        <a:rPr lang="da-DK" sz="2400" b="1" u="sng" smtClean="0">
                          <a:solidFill>
                            <a:schemeClr val="tx1"/>
                          </a:solidFill>
                        </a:rPr>
                        <a:t>000</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bl>
          </a:graphicData>
        </a:graphic>
      </p:graphicFrame>
      <p:sp>
        <p:nvSpPr>
          <p:cNvPr id="18" name="Rectangle 17"/>
          <p:cNvSpPr/>
          <p:nvPr/>
        </p:nvSpPr>
        <p:spPr>
          <a:xfrm>
            <a:off x="3015119" y="562328"/>
            <a:ext cx="432048" cy="6237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871103" y="548680"/>
            <a:ext cx="432048" cy="6237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713439" y="548680"/>
            <a:ext cx="432048" cy="6237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6372200" y="5949280"/>
            <a:ext cx="2664296" cy="830997"/>
          </a:xfrm>
          <a:prstGeom prst="rect">
            <a:avLst/>
          </a:prstGeom>
          <a:solidFill>
            <a:srgbClr val="FFFF00"/>
          </a:solidFill>
          <a:ln w="19050">
            <a:solidFill>
              <a:schemeClr val="tx1"/>
            </a:solidFill>
          </a:ln>
        </p:spPr>
        <p:txBody>
          <a:bodyPr wrap="square" rtlCol="0">
            <a:spAutoFit/>
          </a:bodyPr>
          <a:lstStyle/>
          <a:p>
            <a:pPr algn="ctr"/>
            <a:r>
              <a:rPr lang="da-DK" sz="2400" b="1" u="sng" dirty="0" err="1" smtClean="0"/>
              <a:t>Always</a:t>
            </a:r>
            <a:r>
              <a:rPr lang="da-DK" sz="2400" b="1" u="sng" dirty="0" smtClean="0"/>
              <a:t> </a:t>
            </a:r>
            <a:r>
              <a:rPr lang="da-DK" sz="2400" b="1" u="sng" dirty="0" err="1" smtClean="0"/>
              <a:t>reads</a:t>
            </a:r>
            <a:r>
              <a:rPr lang="da-DK" sz="2400" b="1" u="sng" dirty="0" smtClean="0"/>
              <a:t> 4 bits</a:t>
            </a:r>
          </a:p>
          <a:p>
            <a:pPr algn="ctr"/>
            <a:r>
              <a:rPr lang="da-DK" sz="2400" b="1" dirty="0" err="1" smtClean="0">
                <a:solidFill>
                  <a:srgbClr val="C00000"/>
                </a:solidFill>
              </a:rPr>
              <a:t>Always</a:t>
            </a:r>
            <a:r>
              <a:rPr lang="da-DK" sz="2400" b="1" dirty="0" smtClean="0">
                <a:solidFill>
                  <a:srgbClr val="C00000"/>
                </a:solidFill>
              </a:rPr>
              <a:t> </a:t>
            </a:r>
            <a:r>
              <a:rPr lang="da-DK" sz="2400" b="1" dirty="0" err="1" smtClean="0">
                <a:solidFill>
                  <a:srgbClr val="C00000"/>
                </a:solidFill>
              </a:rPr>
              <a:t>writes</a:t>
            </a:r>
            <a:r>
              <a:rPr lang="da-DK" sz="2400" b="1" dirty="0" smtClean="0">
                <a:solidFill>
                  <a:srgbClr val="C00000"/>
                </a:solidFill>
              </a:rPr>
              <a:t> 1 bit</a:t>
            </a:r>
            <a:endParaRPr lang="en-US" sz="2400" b="1" dirty="0">
              <a:solidFill>
                <a:srgbClr val="C00000"/>
              </a:solidFill>
            </a:endParaRPr>
          </a:p>
        </p:txBody>
      </p:sp>
      <p:grpSp>
        <p:nvGrpSpPr>
          <p:cNvPr id="79" name="Group 78"/>
          <p:cNvGrpSpPr/>
          <p:nvPr/>
        </p:nvGrpSpPr>
        <p:grpSpPr>
          <a:xfrm>
            <a:off x="3564002" y="2132856"/>
            <a:ext cx="5760526" cy="3744416"/>
            <a:chOff x="2123762" y="1556792"/>
            <a:chExt cx="5760526" cy="3744416"/>
          </a:xfrm>
        </p:grpSpPr>
        <p:sp>
          <p:nvSpPr>
            <p:cNvPr id="80" name="TextBox 79"/>
            <p:cNvSpPr txBox="1"/>
            <p:nvPr/>
          </p:nvSpPr>
          <p:spPr>
            <a:xfrm>
              <a:off x="5148077"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0</a:t>
              </a:r>
              <a:endParaRPr lang="en-US" sz="1500" b="1" dirty="0" smtClean="0">
                <a:solidFill>
                  <a:srgbClr val="C00000"/>
                </a:solidFill>
              </a:endParaRPr>
            </a:p>
          </p:txBody>
        </p:sp>
        <p:sp>
          <p:nvSpPr>
            <p:cNvPr id="81" name="TextBox 80"/>
            <p:cNvSpPr txBox="1"/>
            <p:nvPr/>
          </p:nvSpPr>
          <p:spPr>
            <a:xfrm>
              <a:off x="4523520" y="1556792"/>
              <a:ext cx="864096" cy="584775"/>
            </a:xfrm>
            <a:prstGeom prst="rect">
              <a:avLst/>
            </a:prstGeom>
            <a:noFill/>
          </p:spPr>
          <p:txBody>
            <a:bodyPr wrap="square" rtlCol="0">
              <a:spAutoFit/>
            </a:bodyPr>
            <a:lstStyle/>
            <a:p>
              <a:pPr algn="ctr"/>
              <a:r>
                <a:rPr lang="da-DK" sz="3200" b="1" i="1" dirty="0" smtClean="0"/>
                <a:t>b</a:t>
              </a:r>
              <a:r>
                <a:rPr lang="da-DK" sz="3200" b="1" baseline="-25000" dirty="0" smtClean="0"/>
                <a:t>0</a:t>
              </a:r>
              <a:endParaRPr lang="en-US" sz="3200" b="1" baseline="-25000" dirty="0"/>
            </a:p>
          </p:txBody>
        </p:sp>
        <p:sp>
          <p:nvSpPr>
            <p:cNvPr id="82" name="TextBox 81"/>
            <p:cNvSpPr txBox="1"/>
            <p:nvPr/>
          </p:nvSpPr>
          <p:spPr>
            <a:xfrm>
              <a:off x="3231144" y="2447597"/>
              <a:ext cx="864096" cy="584775"/>
            </a:xfrm>
            <a:prstGeom prst="rect">
              <a:avLst/>
            </a:prstGeom>
            <a:noFill/>
          </p:spPr>
          <p:txBody>
            <a:bodyPr wrap="square" rtlCol="0">
              <a:spAutoFit/>
            </a:bodyPr>
            <a:lstStyle/>
            <a:p>
              <a:pPr algn="ctr"/>
              <a:r>
                <a:rPr lang="da-DK" sz="3200" b="1" i="1" dirty="0" smtClean="0"/>
                <a:t>b</a:t>
              </a:r>
              <a:r>
                <a:rPr lang="da-DK" sz="3200" b="1" baseline="-25000" dirty="0" smtClean="0"/>
                <a:t>1</a:t>
              </a:r>
              <a:endParaRPr lang="en-US" sz="3200" b="1" baseline="-25000" dirty="0"/>
            </a:p>
          </p:txBody>
        </p:sp>
        <p:sp>
          <p:nvSpPr>
            <p:cNvPr id="83" name="TextBox 82"/>
            <p:cNvSpPr txBox="1"/>
            <p:nvPr/>
          </p:nvSpPr>
          <p:spPr>
            <a:xfrm>
              <a:off x="5216304" y="3248396"/>
              <a:ext cx="864096" cy="584775"/>
            </a:xfrm>
            <a:prstGeom prst="rect">
              <a:avLst/>
            </a:prstGeom>
            <a:noFill/>
          </p:spPr>
          <p:txBody>
            <a:bodyPr wrap="square" rtlCol="0">
              <a:spAutoFit/>
            </a:bodyPr>
            <a:lstStyle/>
            <a:p>
              <a:pPr algn="ctr"/>
              <a:r>
                <a:rPr lang="da-DK" sz="3200" b="1" i="1" dirty="0" smtClean="0"/>
                <a:t>b</a:t>
              </a:r>
              <a:r>
                <a:rPr lang="da-DK" sz="3200" b="1" baseline="-25000" dirty="0" smtClean="0"/>
                <a:t>2</a:t>
              </a:r>
              <a:endParaRPr lang="en-US" sz="3200" b="1" baseline="-25000" dirty="0"/>
            </a:p>
          </p:txBody>
        </p:sp>
        <p:sp>
          <p:nvSpPr>
            <p:cNvPr id="84" name="TextBox 83"/>
            <p:cNvSpPr txBox="1"/>
            <p:nvPr/>
          </p:nvSpPr>
          <p:spPr>
            <a:xfrm>
              <a:off x="2459797"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1</a:t>
              </a:r>
              <a:r>
                <a:rPr lang="da-DK" sz="1500" b="1" dirty="0" smtClean="0"/>
                <a:t>-</a:t>
              </a:r>
              <a:endParaRPr lang="en-US" sz="1500" b="1" dirty="0" smtClean="0"/>
            </a:p>
          </p:txBody>
        </p:sp>
        <p:sp>
          <p:nvSpPr>
            <p:cNvPr id="85" name="TextBox 84"/>
            <p:cNvSpPr txBox="1"/>
            <p:nvPr/>
          </p:nvSpPr>
          <p:spPr>
            <a:xfrm>
              <a:off x="3131867"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0</a:t>
              </a:r>
              <a:endParaRPr lang="en-US" sz="1500" b="1" dirty="0" smtClean="0"/>
            </a:p>
          </p:txBody>
        </p:sp>
        <p:sp>
          <p:nvSpPr>
            <p:cNvPr id="86" name="TextBox 85"/>
            <p:cNvSpPr txBox="1"/>
            <p:nvPr/>
          </p:nvSpPr>
          <p:spPr>
            <a:xfrm>
              <a:off x="3803937"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0</a:t>
              </a:r>
              <a:endParaRPr lang="en-US" sz="1500" b="1" dirty="0" smtClean="0">
                <a:solidFill>
                  <a:srgbClr val="C00000"/>
                </a:solidFill>
              </a:endParaRPr>
            </a:p>
          </p:txBody>
        </p:sp>
        <p:sp>
          <p:nvSpPr>
            <p:cNvPr id="87" name="TextBox 86"/>
            <p:cNvSpPr txBox="1"/>
            <p:nvPr/>
          </p:nvSpPr>
          <p:spPr>
            <a:xfrm>
              <a:off x="4476007"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0</a:t>
              </a:r>
              <a:r>
                <a:rPr lang="da-DK" sz="1500" b="1" dirty="0" smtClean="0"/>
                <a:t>-</a:t>
              </a:r>
              <a:endParaRPr lang="en-US" sz="1500" b="1" dirty="0" smtClean="0"/>
            </a:p>
          </p:txBody>
        </p:sp>
        <p:sp>
          <p:nvSpPr>
            <p:cNvPr id="88" name="TextBox 87"/>
            <p:cNvSpPr txBox="1"/>
            <p:nvPr/>
          </p:nvSpPr>
          <p:spPr>
            <a:xfrm>
              <a:off x="5820147"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0</a:t>
              </a:r>
              <a:r>
                <a:rPr lang="da-DK" sz="1500" b="1" dirty="0" smtClean="0"/>
                <a:t>-</a:t>
              </a:r>
              <a:endParaRPr lang="en-US" sz="1500" b="1" dirty="0" smtClean="0">
                <a:solidFill>
                  <a:srgbClr val="C00000"/>
                </a:solidFill>
              </a:endParaRPr>
            </a:p>
          </p:txBody>
        </p:sp>
        <p:sp>
          <p:nvSpPr>
            <p:cNvPr id="89" name="TextBox 88"/>
            <p:cNvSpPr txBox="1"/>
            <p:nvPr/>
          </p:nvSpPr>
          <p:spPr>
            <a:xfrm>
              <a:off x="6492217"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1</a:t>
              </a:r>
              <a:r>
                <a:rPr lang="da-DK" sz="1500" b="1" dirty="0" smtClean="0"/>
                <a:t>-</a:t>
              </a:r>
              <a:endParaRPr lang="en-US" sz="1500" b="1" dirty="0" smtClean="0"/>
            </a:p>
          </p:txBody>
        </p:sp>
        <p:sp>
          <p:nvSpPr>
            <p:cNvPr id="90" name="TextBox 89"/>
            <p:cNvSpPr txBox="1"/>
            <p:nvPr/>
          </p:nvSpPr>
          <p:spPr>
            <a:xfrm>
              <a:off x="6828252"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0</a:t>
              </a:r>
              <a:r>
                <a:rPr lang="da-DK" sz="1500" b="1" dirty="0" smtClean="0"/>
                <a:t>--</a:t>
              </a:r>
              <a:endParaRPr lang="en-US" sz="1500" b="1" dirty="0" smtClean="0"/>
            </a:p>
          </p:txBody>
        </p:sp>
        <p:sp>
          <p:nvSpPr>
            <p:cNvPr id="91" name="TextBox 90"/>
            <p:cNvSpPr txBox="1"/>
            <p:nvPr/>
          </p:nvSpPr>
          <p:spPr>
            <a:xfrm>
              <a:off x="2624016" y="3248396"/>
              <a:ext cx="864096" cy="584775"/>
            </a:xfrm>
            <a:prstGeom prst="rect">
              <a:avLst/>
            </a:prstGeom>
            <a:noFill/>
          </p:spPr>
          <p:txBody>
            <a:bodyPr wrap="square" rtlCol="0">
              <a:spAutoFit/>
            </a:bodyPr>
            <a:lstStyle/>
            <a:p>
              <a:pPr algn="ctr"/>
              <a:r>
                <a:rPr lang="da-DK" sz="3200" b="1" i="1" dirty="0" smtClean="0"/>
                <a:t>b</a:t>
              </a:r>
              <a:r>
                <a:rPr lang="da-DK" sz="3200" b="1" baseline="-25000" dirty="0" smtClean="0"/>
                <a:t>2</a:t>
              </a:r>
              <a:endParaRPr lang="en-US" sz="3200" b="1" baseline="-25000" dirty="0"/>
            </a:p>
          </p:txBody>
        </p:sp>
        <p:sp>
          <p:nvSpPr>
            <p:cNvPr id="92" name="TextBox 91"/>
            <p:cNvSpPr txBox="1"/>
            <p:nvPr/>
          </p:nvSpPr>
          <p:spPr>
            <a:xfrm>
              <a:off x="3920160" y="3248396"/>
              <a:ext cx="864096" cy="584775"/>
            </a:xfrm>
            <a:prstGeom prst="rect">
              <a:avLst/>
            </a:prstGeom>
            <a:noFill/>
          </p:spPr>
          <p:txBody>
            <a:bodyPr wrap="square" rtlCol="0">
              <a:spAutoFit/>
            </a:bodyPr>
            <a:lstStyle/>
            <a:p>
              <a:pPr algn="ctr"/>
              <a:r>
                <a:rPr lang="da-DK" sz="3200" b="1" i="1" dirty="0" smtClean="0"/>
                <a:t>b</a:t>
              </a:r>
              <a:r>
                <a:rPr lang="da-DK" sz="3200" b="1" baseline="-25000" dirty="0" smtClean="0"/>
                <a:t>2</a:t>
              </a:r>
              <a:endParaRPr lang="en-US" sz="3200" b="1" baseline="-25000" dirty="0"/>
            </a:p>
          </p:txBody>
        </p:sp>
        <p:sp>
          <p:nvSpPr>
            <p:cNvPr id="93" name="TextBox 92"/>
            <p:cNvSpPr txBox="1"/>
            <p:nvPr/>
          </p:nvSpPr>
          <p:spPr>
            <a:xfrm>
              <a:off x="6512448" y="3248396"/>
              <a:ext cx="864096" cy="584775"/>
            </a:xfrm>
            <a:prstGeom prst="rect">
              <a:avLst/>
            </a:prstGeom>
            <a:noFill/>
          </p:spPr>
          <p:txBody>
            <a:bodyPr wrap="square" rtlCol="0">
              <a:spAutoFit/>
            </a:bodyPr>
            <a:lstStyle/>
            <a:p>
              <a:pPr algn="ctr"/>
              <a:r>
                <a:rPr lang="da-DK" sz="3200" b="1" i="1" dirty="0" smtClean="0"/>
                <a:t>b</a:t>
              </a:r>
              <a:r>
                <a:rPr lang="da-DK" sz="3200" b="1" baseline="-25000" dirty="0" smtClean="0"/>
                <a:t>2</a:t>
              </a:r>
              <a:endParaRPr lang="en-US" sz="3200" b="1" baseline="-25000" dirty="0"/>
            </a:p>
          </p:txBody>
        </p:sp>
        <p:sp>
          <p:nvSpPr>
            <p:cNvPr id="94" name="TextBox 93"/>
            <p:cNvSpPr txBox="1"/>
            <p:nvPr/>
          </p:nvSpPr>
          <p:spPr>
            <a:xfrm>
              <a:off x="5782488" y="2447597"/>
              <a:ext cx="864096" cy="584775"/>
            </a:xfrm>
            <a:prstGeom prst="rect">
              <a:avLst/>
            </a:prstGeom>
            <a:noFill/>
          </p:spPr>
          <p:txBody>
            <a:bodyPr wrap="square" rtlCol="0">
              <a:spAutoFit/>
            </a:bodyPr>
            <a:lstStyle/>
            <a:p>
              <a:pPr algn="ctr"/>
              <a:r>
                <a:rPr lang="da-DK" sz="3200" b="1" i="1" dirty="0" smtClean="0"/>
                <a:t>b</a:t>
              </a:r>
              <a:r>
                <a:rPr lang="da-DK" sz="3200" b="1" baseline="-25000" dirty="0" smtClean="0"/>
                <a:t>1</a:t>
              </a:r>
              <a:endParaRPr lang="en-US" sz="3200" b="1" baseline="-25000" dirty="0"/>
            </a:p>
          </p:txBody>
        </p:sp>
        <p:grpSp>
          <p:nvGrpSpPr>
            <p:cNvPr id="95" name="Group 64"/>
            <p:cNvGrpSpPr/>
            <p:nvPr/>
          </p:nvGrpSpPr>
          <p:grpSpPr>
            <a:xfrm>
              <a:off x="2524712" y="3742572"/>
              <a:ext cx="1107416" cy="441928"/>
              <a:chOff x="224224" y="3347112"/>
              <a:chExt cx="1107416" cy="441928"/>
            </a:xfrm>
          </p:grpSpPr>
          <p:cxnSp>
            <p:nvCxnSpPr>
              <p:cNvPr id="176" name="Straight Connector 44"/>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77" name="TextBox 17"/>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178" name="Straight Connector 46"/>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6" name="Group 65"/>
            <p:cNvGrpSpPr/>
            <p:nvPr/>
          </p:nvGrpSpPr>
          <p:grpSpPr>
            <a:xfrm>
              <a:off x="3803440" y="3742572"/>
              <a:ext cx="1107416" cy="441928"/>
              <a:chOff x="224224" y="3347112"/>
              <a:chExt cx="1107416" cy="441928"/>
            </a:xfrm>
          </p:grpSpPr>
          <p:cxnSp>
            <p:nvCxnSpPr>
              <p:cNvPr id="173" name="Straight Connector 41"/>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74" name="TextBox 42"/>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175" name="Straight Connector 43"/>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7" name="Group 69"/>
            <p:cNvGrpSpPr/>
            <p:nvPr/>
          </p:nvGrpSpPr>
          <p:grpSpPr>
            <a:xfrm>
              <a:off x="5099584" y="3752452"/>
              <a:ext cx="1107416" cy="441928"/>
              <a:chOff x="224224" y="3347112"/>
              <a:chExt cx="1107416" cy="441928"/>
            </a:xfrm>
          </p:grpSpPr>
          <p:cxnSp>
            <p:nvCxnSpPr>
              <p:cNvPr id="170" name="Straight Connector 38"/>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71" name="TextBox 39"/>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172" name="Straight Connector 40"/>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8" name="Group 73"/>
            <p:cNvGrpSpPr/>
            <p:nvPr/>
          </p:nvGrpSpPr>
          <p:grpSpPr>
            <a:xfrm>
              <a:off x="6413144" y="3752452"/>
              <a:ext cx="1107416" cy="441928"/>
              <a:chOff x="224224" y="3347112"/>
              <a:chExt cx="1107416" cy="441928"/>
            </a:xfrm>
          </p:grpSpPr>
          <p:cxnSp>
            <p:nvCxnSpPr>
              <p:cNvPr id="167" name="Straight Connector 35"/>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68" name="TextBox 36"/>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169" name="Straight Connector 37"/>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9" name="Group 77"/>
            <p:cNvGrpSpPr/>
            <p:nvPr/>
          </p:nvGrpSpPr>
          <p:grpSpPr>
            <a:xfrm>
              <a:off x="3042416" y="2956596"/>
              <a:ext cx="1368152" cy="435816"/>
              <a:chOff x="134800" y="3353224"/>
              <a:chExt cx="1368152" cy="435816"/>
            </a:xfrm>
          </p:grpSpPr>
          <p:cxnSp>
            <p:nvCxnSpPr>
              <p:cNvPr id="164" name="Straight Connector 32"/>
              <p:cNvCxnSpPr/>
              <p:nvPr/>
            </p:nvCxnSpPr>
            <p:spPr>
              <a:xfrm rot="16200000" flipH="1">
                <a:off x="899572" y="3429020"/>
                <a:ext cx="36004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65" name="TextBox 33"/>
              <p:cNvSpPr txBox="1"/>
              <p:nvPr/>
            </p:nvSpPr>
            <p:spPr>
              <a:xfrm>
                <a:off x="134800" y="3353224"/>
                <a:ext cx="1368152" cy="369332"/>
              </a:xfrm>
              <a:prstGeom prst="rect">
                <a:avLst/>
              </a:prstGeom>
              <a:noFill/>
            </p:spPr>
            <p:txBody>
              <a:bodyPr wrap="square" rtlCol="0">
                <a:spAutoFit/>
              </a:bodyPr>
              <a:lstStyle/>
              <a:p>
                <a:r>
                  <a:rPr lang="da-DK" dirty="0" smtClean="0"/>
                  <a:t>0                1</a:t>
                </a:r>
                <a:endParaRPr lang="en-US" dirty="0"/>
              </a:p>
            </p:txBody>
          </p:sp>
          <p:cxnSp>
            <p:nvCxnSpPr>
              <p:cNvPr id="166" name="Straight Connector 34"/>
              <p:cNvCxnSpPr/>
              <p:nvPr/>
            </p:nvCxnSpPr>
            <p:spPr>
              <a:xfrm rot="5400000">
                <a:off x="251520" y="3429000"/>
                <a:ext cx="360040"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0" name="Group 84"/>
            <p:cNvGrpSpPr/>
            <p:nvPr/>
          </p:nvGrpSpPr>
          <p:grpSpPr>
            <a:xfrm>
              <a:off x="5603640" y="2960364"/>
              <a:ext cx="1368152" cy="435816"/>
              <a:chOff x="134800" y="3353224"/>
              <a:chExt cx="1368152" cy="435816"/>
            </a:xfrm>
          </p:grpSpPr>
          <p:cxnSp>
            <p:nvCxnSpPr>
              <p:cNvPr id="161" name="Straight Connector 160"/>
              <p:cNvCxnSpPr/>
              <p:nvPr/>
            </p:nvCxnSpPr>
            <p:spPr>
              <a:xfrm rot="16200000" flipH="1">
                <a:off x="899572" y="3429020"/>
                <a:ext cx="36004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62" name="TextBox 161"/>
              <p:cNvSpPr txBox="1"/>
              <p:nvPr/>
            </p:nvSpPr>
            <p:spPr>
              <a:xfrm>
                <a:off x="134800" y="3353224"/>
                <a:ext cx="1368152" cy="369332"/>
              </a:xfrm>
              <a:prstGeom prst="rect">
                <a:avLst/>
              </a:prstGeom>
              <a:noFill/>
            </p:spPr>
            <p:txBody>
              <a:bodyPr wrap="square" rtlCol="0">
                <a:spAutoFit/>
              </a:bodyPr>
              <a:lstStyle/>
              <a:p>
                <a:r>
                  <a:rPr lang="da-DK" dirty="0" smtClean="0"/>
                  <a:t>0                1</a:t>
                </a:r>
                <a:endParaRPr lang="en-US" dirty="0"/>
              </a:p>
            </p:txBody>
          </p:sp>
          <p:cxnSp>
            <p:nvCxnSpPr>
              <p:cNvPr id="163" name="Straight Connector 162"/>
              <p:cNvCxnSpPr/>
              <p:nvPr/>
            </p:nvCxnSpPr>
            <p:spPr>
              <a:xfrm rot="5400000">
                <a:off x="251520" y="3429000"/>
                <a:ext cx="360040"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1" name="Group 88"/>
            <p:cNvGrpSpPr/>
            <p:nvPr/>
          </p:nvGrpSpPr>
          <p:grpSpPr>
            <a:xfrm>
              <a:off x="3848152" y="2073328"/>
              <a:ext cx="2160240" cy="671012"/>
              <a:chOff x="-369256" y="3402292"/>
              <a:chExt cx="2160240" cy="671012"/>
            </a:xfrm>
          </p:grpSpPr>
          <p:cxnSp>
            <p:nvCxnSpPr>
              <p:cNvPr id="158" name="Straight Connector 157"/>
              <p:cNvCxnSpPr/>
              <p:nvPr/>
            </p:nvCxnSpPr>
            <p:spPr>
              <a:xfrm>
                <a:off x="899592" y="3429000"/>
                <a:ext cx="891392" cy="57229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108520" y="3402292"/>
                <a:ext cx="1872208" cy="369332"/>
              </a:xfrm>
              <a:prstGeom prst="rect">
                <a:avLst/>
              </a:prstGeom>
              <a:noFill/>
            </p:spPr>
            <p:txBody>
              <a:bodyPr wrap="square" rtlCol="0">
                <a:spAutoFit/>
              </a:bodyPr>
              <a:lstStyle/>
              <a:p>
                <a:r>
                  <a:rPr lang="da-DK" dirty="0" smtClean="0"/>
                  <a:t>0                          1</a:t>
                </a:r>
                <a:endParaRPr lang="en-US" dirty="0"/>
              </a:p>
            </p:txBody>
          </p:sp>
          <p:cxnSp>
            <p:nvCxnSpPr>
              <p:cNvPr id="160" name="Straight Connector 159"/>
              <p:cNvCxnSpPr/>
              <p:nvPr/>
            </p:nvCxnSpPr>
            <p:spPr>
              <a:xfrm rot="10800000" flipV="1">
                <a:off x="-369256" y="3429000"/>
                <a:ext cx="980816" cy="64430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2" name="TextBox 101"/>
            <p:cNvSpPr txBox="1"/>
            <p:nvPr/>
          </p:nvSpPr>
          <p:spPr>
            <a:xfrm>
              <a:off x="4812042" y="4978043"/>
              <a:ext cx="720000" cy="323165"/>
            </a:xfrm>
            <a:prstGeom prst="rect">
              <a:avLst/>
            </a:prstGeom>
            <a:noFill/>
          </p:spPr>
          <p:txBody>
            <a:bodyPr wrap="square" rtlCol="0">
              <a:spAutoFit/>
            </a:bodyPr>
            <a:lstStyle/>
            <a:p>
              <a:pPr algn="ctr"/>
              <a:r>
                <a:rPr lang="da-DK" sz="1500" b="1" dirty="0" smtClean="0">
                  <a:solidFill>
                    <a:srgbClr val="C00000"/>
                  </a:solidFill>
                </a:rPr>
                <a:t>0</a:t>
              </a:r>
              <a:r>
                <a:rPr lang="da-DK" sz="1500" b="1" dirty="0" smtClean="0"/>
                <a:t>---</a:t>
              </a:r>
              <a:endParaRPr lang="en-US" sz="1500" b="1" dirty="0" smtClean="0">
                <a:solidFill>
                  <a:srgbClr val="C00000"/>
                </a:solidFill>
              </a:endParaRPr>
            </a:p>
          </p:txBody>
        </p:sp>
        <p:sp>
          <p:nvSpPr>
            <p:cNvPr id="103" name="TextBox 102"/>
            <p:cNvSpPr txBox="1"/>
            <p:nvPr/>
          </p:nvSpPr>
          <p:spPr>
            <a:xfrm>
              <a:off x="2123762"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1</a:t>
              </a:r>
              <a:endParaRPr lang="en-US" sz="1500" b="1" dirty="0" smtClean="0">
                <a:solidFill>
                  <a:srgbClr val="C00000"/>
                </a:solidFill>
              </a:endParaRPr>
            </a:p>
          </p:txBody>
        </p:sp>
        <p:sp>
          <p:nvSpPr>
            <p:cNvPr id="104" name="TextBox 103"/>
            <p:cNvSpPr txBox="1"/>
            <p:nvPr/>
          </p:nvSpPr>
          <p:spPr>
            <a:xfrm>
              <a:off x="2795832"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1</a:t>
              </a:r>
              <a:r>
                <a:rPr lang="da-DK" sz="1500" b="1" dirty="0" smtClean="0"/>
                <a:t>--</a:t>
              </a:r>
              <a:endParaRPr lang="en-US" sz="1500" b="1" dirty="0" smtClean="0"/>
            </a:p>
          </p:txBody>
        </p:sp>
        <p:sp>
          <p:nvSpPr>
            <p:cNvPr id="105" name="TextBox 104"/>
            <p:cNvSpPr txBox="1"/>
            <p:nvPr/>
          </p:nvSpPr>
          <p:spPr>
            <a:xfrm>
              <a:off x="3467902" y="4978043"/>
              <a:ext cx="720000" cy="323165"/>
            </a:xfrm>
            <a:prstGeom prst="rect">
              <a:avLst/>
            </a:prstGeom>
            <a:noFill/>
          </p:spPr>
          <p:txBody>
            <a:bodyPr wrap="square" rtlCol="0">
              <a:spAutoFit/>
            </a:bodyPr>
            <a:lstStyle/>
            <a:p>
              <a:pPr algn="ctr"/>
              <a:r>
                <a:rPr lang="da-DK" sz="1500" b="1" dirty="0" smtClean="0">
                  <a:solidFill>
                    <a:srgbClr val="C00000"/>
                  </a:solidFill>
                </a:rPr>
                <a:t>1</a:t>
              </a:r>
              <a:r>
                <a:rPr lang="da-DK" sz="1500" b="1" dirty="0" smtClean="0"/>
                <a:t>---</a:t>
              </a:r>
              <a:endParaRPr lang="en-US" sz="1500" b="1" dirty="0" smtClean="0">
                <a:solidFill>
                  <a:srgbClr val="C00000"/>
                </a:solidFill>
              </a:endParaRPr>
            </a:p>
          </p:txBody>
        </p:sp>
        <p:sp>
          <p:nvSpPr>
            <p:cNvPr id="106" name="TextBox 105"/>
            <p:cNvSpPr txBox="1"/>
            <p:nvPr/>
          </p:nvSpPr>
          <p:spPr>
            <a:xfrm>
              <a:off x="4139972"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1</a:t>
              </a:r>
              <a:endParaRPr lang="en-US" sz="1500" b="1" dirty="0" smtClean="0"/>
            </a:p>
          </p:txBody>
        </p:sp>
        <p:sp>
          <p:nvSpPr>
            <p:cNvPr id="107" name="TextBox 106"/>
            <p:cNvSpPr txBox="1"/>
            <p:nvPr/>
          </p:nvSpPr>
          <p:spPr>
            <a:xfrm>
              <a:off x="5484112"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1</a:t>
              </a:r>
              <a:endParaRPr lang="en-US" sz="1500" b="1" dirty="0" smtClean="0">
                <a:solidFill>
                  <a:srgbClr val="C00000"/>
                </a:solidFill>
              </a:endParaRPr>
            </a:p>
          </p:txBody>
        </p:sp>
        <p:sp>
          <p:nvSpPr>
            <p:cNvPr id="108" name="TextBox 107"/>
            <p:cNvSpPr txBox="1"/>
            <p:nvPr/>
          </p:nvSpPr>
          <p:spPr>
            <a:xfrm>
              <a:off x="6156182"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1</a:t>
              </a:r>
              <a:endParaRPr lang="en-US" sz="1500" b="1" dirty="0" smtClean="0"/>
            </a:p>
          </p:txBody>
        </p:sp>
        <p:sp>
          <p:nvSpPr>
            <p:cNvPr id="109" name="TextBox 108"/>
            <p:cNvSpPr txBox="1"/>
            <p:nvPr/>
          </p:nvSpPr>
          <p:spPr>
            <a:xfrm>
              <a:off x="7164288"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0</a:t>
              </a:r>
              <a:endParaRPr lang="en-US" sz="1500" b="1" dirty="0" smtClean="0">
                <a:solidFill>
                  <a:srgbClr val="C00000"/>
                </a:solidFill>
              </a:endParaRPr>
            </a:p>
          </p:txBody>
        </p:sp>
        <p:grpSp>
          <p:nvGrpSpPr>
            <p:cNvPr id="110" name="Group 68"/>
            <p:cNvGrpSpPr/>
            <p:nvPr/>
          </p:nvGrpSpPr>
          <p:grpSpPr>
            <a:xfrm>
              <a:off x="2254096" y="4068361"/>
              <a:ext cx="877744" cy="909983"/>
              <a:chOff x="2254096" y="4068361"/>
              <a:chExt cx="877744" cy="909983"/>
            </a:xfrm>
          </p:grpSpPr>
          <p:sp>
            <p:nvSpPr>
              <p:cNvPr id="153" name="TextBox 152"/>
              <p:cNvSpPr txBox="1"/>
              <p:nvPr/>
            </p:nvSpPr>
            <p:spPr>
              <a:xfrm>
                <a:off x="2267744" y="4068361"/>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grpSp>
            <p:nvGrpSpPr>
              <p:cNvPr id="154" name="Group 64"/>
              <p:cNvGrpSpPr/>
              <p:nvPr/>
            </p:nvGrpSpPr>
            <p:grpSpPr>
              <a:xfrm>
                <a:off x="2254096" y="4608424"/>
                <a:ext cx="747376" cy="369920"/>
                <a:chOff x="309880" y="3429000"/>
                <a:chExt cx="747376" cy="369920"/>
              </a:xfrm>
            </p:grpSpPr>
            <p:cxnSp>
              <p:nvCxnSpPr>
                <p:cNvPr id="155" name="Straight Connector 154"/>
                <p:cNvCxnSpPr/>
                <p:nvPr/>
              </p:nvCxnSpPr>
              <p:spPr>
                <a:xfrm rot="16200000" flipH="1">
                  <a:off x="755576" y="3573016"/>
                  <a:ext cx="360040"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56" name="TextBox 17"/>
                <p:cNvSpPr txBox="1"/>
                <p:nvPr/>
              </p:nvSpPr>
              <p:spPr>
                <a:xfrm>
                  <a:off x="309880" y="3429588"/>
                  <a:ext cx="747376" cy="369332"/>
                </a:xfrm>
                <a:prstGeom prst="rect">
                  <a:avLst/>
                </a:prstGeom>
                <a:noFill/>
              </p:spPr>
              <p:txBody>
                <a:bodyPr wrap="square" rtlCol="0">
                  <a:spAutoFit/>
                </a:bodyPr>
                <a:lstStyle/>
                <a:p>
                  <a:r>
                    <a:rPr lang="da-DK" dirty="0" smtClean="0"/>
                    <a:t>0     1</a:t>
                  </a:r>
                  <a:endParaRPr lang="en-US" dirty="0"/>
                </a:p>
              </p:txBody>
            </p:sp>
            <p:cxnSp>
              <p:nvCxnSpPr>
                <p:cNvPr id="157" name="Straight Connector 156"/>
                <p:cNvCxnSpPr/>
                <p:nvPr/>
              </p:nvCxnSpPr>
              <p:spPr>
                <a:xfrm rot="5400000">
                  <a:off x="409184" y="3559368"/>
                  <a:ext cx="332744"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1" name="Group 69"/>
            <p:cNvGrpSpPr/>
            <p:nvPr/>
          </p:nvGrpSpPr>
          <p:grpSpPr>
            <a:xfrm>
              <a:off x="2974176" y="4077072"/>
              <a:ext cx="877744" cy="909983"/>
              <a:chOff x="2254096" y="4068361"/>
              <a:chExt cx="877744" cy="909983"/>
            </a:xfrm>
          </p:grpSpPr>
          <p:sp>
            <p:nvSpPr>
              <p:cNvPr id="148" name="TextBox 147"/>
              <p:cNvSpPr txBox="1"/>
              <p:nvPr/>
            </p:nvSpPr>
            <p:spPr>
              <a:xfrm>
                <a:off x="2267744" y="4068361"/>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grpSp>
            <p:nvGrpSpPr>
              <p:cNvPr id="149" name="Group 64"/>
              <p:cNvGrpSpPr/>
              <p:nvPr/>
            </p:nvGrpSpPr>
            <p:grpSpPr>
              <a:xfrm>
                <a:off x="2254096" y="4608424"/>
                <a:ext cx="747376" cy="369920"/>
                <a:chOff x="309880" y="3429000"/>
                <a:chExt cx="747376" cy="369920"/>
              </a:xfrm>
            </p:grpSpPr>
            <p:cxnSp>
              <p:nvCxnSpPr>
                <p:cNvPr id="150" name="Straight Connector 149"/>
                <p:cNvCxnSpPr/>
                <p:nvPr/>
              </p:nvCxnSpPr>
              <p:spPr>
                <a:xfrm rot="16200000" flipH="1">
                  <a:off x="683568" y="3573016"/>
                  <a:ext cx="360040"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51" name="TextBox 17"/>
                <p:cNvSpPr txBox="1"/>
                <p:nvPr/>
              </p:nvSpPr>
              <p:spPr>
                <a:xfrm>
                  <a:off x="309880" y="3429588"/>
                  <a:ext cx="747376" cy="369332"/>
                </a:xfrm>
                <a:prstGeom prst="rect">
                  <a:avLst/>
                </a:prstGeom>
                <a:noFill/>
              </p:spPr>
              <p:txBody>
                <a:bodyPr wrap="square" rtlCol="0">
                  <a:spAutoFit/>
                </a:bodyPr>
                <a:lstStyle/>
                <a:p>
                  <a:r>
                    <a:rPr lang="da-DK" dirty="0" smtClean="0"/>
                    <a:t>0    1</a:t>
                  </a:r>
                  <a:endParaRPr lang="en-US" dirty="0"/>
                </a:p>
              </p:txBody>
            </p:sp>
            <p:cxnSp>
              <p:nvCxnSpPr>
                <p:cNvPr id="152" name="Straight Connector 151"/>
                <p:cNvCxnSpPr/>
                <p:nvPr/>
              </p:nvCxnSpPr>
              <p:spPr>
                <a:xfrm rot="5400000">
                  <a:off x="395540" y="3573020"/>
                  <a:ext cx="360040" cy="72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2" name="Group 75"/>
            <p:cNvGrpSpPr/>
            <p:nvPr/>
          </p:nvGrpSpPr>
          <p:grpSpPr>
            <a:xfrm>
              <a:off x="3550240" y="4077072"/>
              <a:ext cx="877744" cy="909983"/>
              <a:chOff x="2254096" y="4068361"/>
              <a:chExt cx="877744" cy="909983"/>
            </a:xfrm>
          </p:grpSpPr>
          <p:sp>
            <p:nvSpPr>
              <p:cNvPr id="143" name="TextBox 142"/>
              <p:cNvSpPr txBox="1"/>
              <p:nvPr/>
            </p:nvSpPr>
            <p:spPr>
              <a:xfrm>
                <a:off x="2267744" y="4068361"/>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grpSp>
            <p:nvGrpSpPr>
              <p:cNvPr id="144" name="Group 64"/>
              <p:cNvGrpSpPr/>
              <p:nvPr/>
            </p:nvGrpSpPr>
            <p:grpSpPr>
              <a:xfrm>
                <a:off x="2254096" y="4608424"/>
                <a:ext cx="747376" cy="369920"/>
                <a:chOff x="309880" y="3429000"/>
                <a:chExt cx="747376" cy="369920"/>
              </a:xfrm>
            </p:grpSpPr>
            <p:cxnSp>
              <p:nvCxnSpPr>
                <p:cNvPr id="145" name="Straight Connector 144"/>
                <p:cNvCxnSpPr/>
                <p:nvPr/>
              </p:nvCxnSpPr>
              <p:spPr>
                <a:xfrm rot="16200000" flipH="1">
                  <a:off x="755576" y="3573016"/>
                  <a:ext cx="360040"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46" name="TextBox 17"/>
                <p:cNvSpPr txBox="1"/>
                <p:nvPr/>
              </p:nvSpPr>
              <p:spPr>
                <a:xfrm>
                  <a:off x="309880" y="3429588"/>
                  <a:ext cx="747376" cy="369332"/>
                </a:xfrm>
                <a:prstGeom prst="rect">
                  <a:avLst/>
                </a:prstGeom>
                <a:noFill/>
              </p:spPr>
              <p:txBody>
                <a:bodyPr wrap="square" rtlCol="0">
                  <a:spAutoFit/>
                </a:bodyPr>
                <a:lstStyle/>
                <a:p>
                  <a:r>
                    <a:rPr lang="da-DK" dirty="0" smtClean="0"/>
                    <a:t>0     1</a:t>
                  </a:r>
                  <a:endParaRPr lang="en-US" dirty="0"/>
                </a:p>
              </p:txBody>
            </p:sp>
            <p:cxnSp>
              <p:nvCxnSpPr>
                <p:cNvPr id="147" name="Straight Connector 146"/>
                <p:cNvCxnSpPr/>
                <p:nvPr/>
              </p:nvCxnSpPr>
              <p:spPr>
                <a:xfrm rot="5400000">
                  <a:off x="395540" y="3573020"/>
                  <a:ext cx="360040" cy="72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3" name="Group 81"/>
            <p:cNvGrpSpPr/>
            <p:nvPr/>
          </p:nvGrpSpPr>
          <p:grpSpPr>
            <a:xfrm>
              <a:off x="4211960" y="4077072"/>
              <a:ext cx="877744" cy="909983"/>
              <a:chOff x="2254096" y="4068361"/>
              <a:chExt cx="877744" cy="909983"/>
            </a:xfrm>
          </p:grpSpPr>
          <p:sp>
            <p:nvSpPr>
              <p:cNvPr id="138" name="TextBox 137"/>
              <p:cNvSpPr txBox="1"/>
              <p:nvPr/>
            </p:nvSpPr>
            <p:spPr>
              <a:xfrm>
                <a:off x="2267744" y="4068361"/>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grpSp>
            <p:nvGrpSpPr>
              <p:cNvPr id="139" name="Group 64"/>
              <p:cNvGrpSpPr/>
              <p:nvPr/>
            </p:nvGrpSpPr>
            <p:grpSpPr>
              <a:xfrm>
                <a:off x="2254096" y="4608424"/>
                <a:ext cx="747376" cy="369920"/>
                <a:chOff x="309880" y="3429000"/>
                <a:chExt cx="747376" cy="369920"/>
              </a:xfrm>
            </p:grpSpPr>
            <p:cxnSp>
              <p:nvCxnSpPr>
                <p:cNvPr id="140" name="Straight Connector 139"/>
                <p:cNvCxnSpPr/>
                <p:nvPr/>
              </p:nvCxnSpPr>
              <p:spPr>
                <a:xfrm rot="16200000" flipH="1">
                  <a:off x="755576" y="3573016"/>
                  <a:ext cx="360040"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41" name="TextBox 17"/>
                <p:cNvSpPr txBox="1"/>
                <p:nvPr/>
              </p:nvSpPr>
              <p:spPr>
                <a:xfrm>
                  <a:off x="309880" y="3429588"/>
                  <a:ext cx="747376" cy="369332"/>
                </a:xfrm>
                <a:prstGeom prst="rect">
                  <a:avLst/>
                </a:prstGeom>
                <a:noFill/>
              </p:spPr>
              <p:txBody>
                <a:bodyPr wrap="square" rtlCol="0">
                  <a:spAutoFit/>
                </a:bodyPr>
                <a:lstStyle/>
                <a:p>
                  <a:r>
                    <a:rPr lang="da-DK" dirty="0" smtClean="0"/>
                    <a:t>0     1</a:t>
                  </a:r>
                  <a:endParaRPr lang="en-US" dirty="0"/>
                </a:p>
              </p:txBody>
            </p:sp>
            <p:cxnSp>
              <p:nvCxnSpPr>
                <p:cNvPr id="142" name="Straight Connector 141"/>
                <p:cNvCxnSpPr/>
                <p:nvPr/>
              </p:nvCxnSpPr>
              <p:spPr>
                <a:xfrm rot="5400000">
                  <a:off x="395540" y="3573020"/>
                  <a:ext cx="360040" cy="72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4" name="Group 87"/>
            <p:cNvGrpSpPr/>
            <p:nvPr/>
          </p:nvGrpSpPr>
          <p:grpSpPr>
            <a:xfrm>
              <a:off x="4846384" y="4077072"/>
              <a:ext cx="877744" cy="909983"/>
              <a:chOff x="2254096" y="4068361"/>
              <a:chExt cx="877744" cy="909983"/>
            </a:xfrm>
          </p:grpSpPr>
          <p:sp>
            <p:nvSpPr>
              <p:cNvPr id="133" name="TextBox 132"/>
              <p:cNvSpPr txBox="1"/>
              <p:nvPr/>
            </p:nvSpPr>
            <p:spPr>
              <a:xfrm>
                <a:off x="2267744" y="4068361"/>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grpSp>
            <p:nvGrpSpPr>
              <p:cNvPr id="134" name="Group 64"/>
              <p:cNvGrpSpPr/>
              <p:nvPr/>
            </p:nvGrpSpPr>
            <p:grpSpPr>
              <a:xfrm>
                <a:off x="2254096" y="4608424"/>
                <a:ext cx="747376" cy="369920"/>
                <a:chOff x="309880" y="3429000"/>
                <a:chExt cx="747376" cy="369920"/>
              </a:xfrm>
            </p:grpSpPr>
            <p:cxnSp>
              <p:nvCxnSpPr>
                <p:cNvPr id="135" name="Straight Connector 134"/>
                <p:cNvCxnSpPr/>
                <p:nvPr/>
              </p:nvCxnSpPr>
              <p:spPr>
                <a:xfrm rot="16200000" flipH="1">
                  <a:off x="755576" y="3573016"/>
                  <a:ext cx="360040"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6" name="TextBox 17"/>
                <p:cNvSpPr txBox="1"/>
                <p:nvPr/>
              </p:nvSpPr>
              <p:spPr>
                <a:xfrm>
                  <a:off x="309880" y="3429588"/>
                  <a:ext cx="747376" cy="369332"/>
                </a:xfrm>
                <a:prstGeom prst="rect">
                  <a:avLst/>
                </a:prstGeom>
                <a:noFill/>
              </p:spPr>
              <p:txBody>
                <a:bodyPr wrap="square" rtlCol="0">
                  <a:spAutoFit/>
                </a:bodyPr>
                <a:lstStyle/>
                <a:p>
                  <a:r>
                    <a:rPr lang="da-DK" dirty="0" smtClean="0"/>
                    <a:t>0     1</a:t>
                  </a:r>
                  <a:endParaRPr lang="en-US" dirty="0"/>
                </a:p>
              </p:txBody>
            </p:sp>
            <p:cxnSp>
              <p:nvCxnSpPr>
                <p:cNvPr id="137" name="Straight Connector 136"/>
                <p:cNvCxnSpPr/>
                <p:nvPr/>
              </p:nvCxnSpPr>
              <p:spPr>
                <a:xfrm rot="5400000">
                  <a:off x="395540" y="3573020"/>
                  <a:ext cx="360040" cy="72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5" name="Group 93"/>
            <p:cNvGrpSpPr/>
            <p:nvPr/>
          </p:nvGrpSpPr>
          <p:grpSpPr>
            <a:xfrm>
              <a:off x="5494456" y="4077072"/>
              <a:ext cx="877744" cy="909983"/>
              <a:chOff x="2254096" y="4068361"/>
              <a:chExt cx="877744" cy="909983"/>
            </a:xfrm>
          </p:grpSpPr>
          <p:sp>
            <p:nvSpPr>
              <p:cNvPr id="128" name="TextBox 127"/>
              <p:cNvSpPr txBox="1"/>
              <p:nvPr/>
            </p:nvSpPr>
            <p:spPr>
              <a:xfrm>
                <a:off x="2267744" y="4068361"/>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grpSp>
            <p:nvGrpSpPr>
              <p:cNvPr id="129" name="Group 64"/>
              <p:cNvGrpSpPr/>
              <p:nvPr/>
            </p:nvGrpSpPr>
            <p:grpSpPr>
              <a:xfrm>
                <a:off x="2254096" y="4608424"/>
                <a:ext cx="747376" cy="369920"/>
                <a:chOff x="309880" y="3429000"/>
                <a:chExt cx="747376" cy="369920"/>
              </a:xfrm>
            </p:grpSpPr>
            <p:cxnSp>
              <p:nvCxnSpPr>
                <p:cNvPr id="130" name="Straight Connector 129"/>
                <p:cNvCxnSpPr/>
                <p:nvPr/>
              </p:nvCxnSpPr>
              <p:spPr>
                <a:xfrm rot="16200000" flipH="1">
                  <a:off x="755576" y="3573016"/>
                  <a:ext cx="360040"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TextBox 17"/>
                <p:cNvSpPr txBox="1"/>
                <p:nvPr/>
              </p:nvSpPr>
              <p:spPr>
                <a:xfrm>
                  <a:off x="309880" y="3429588"/>
                  <a:ext cx="747376" cy="369332"/>
                </a:xfrm>
                <a:prstGeom prst="rect">
                  <a:avLst/>
                </a:prstGeom>
                <a:noFill/>
              </p:spPr>
              <p:txBody>
                <a:bodyPr wrap="square" rtlCol="0">
                  <a:spAutoFit/>
                </a:bodyPr>
                <a:lstStyle/>
                <a:p>
                  <a:r>
                    <a:rPr lang="da-DK" dirty="0" smtClean="0"/>
                    <a:t>0     1</a:t>
                  </a:r>
                  <a:endParaRPr lang="en-US" dirty="0"/>
                </a:p>
              </p:txBody>
            </p:sp>
            <p:cxnSp>
              <p:nvCxnSpPr>
                <p:cNvPr id="132" name="Straight Connector 131"/>
                <p:cNvCxnSpPr/>
                <p:nvPr/>
              </p:nvCxnSpPr>
              <p:spPr>
                <a:xfrm rot="5400000">
                  <a:off x="395540" y="3573020"/>
                  <a:ext cx="360040" cy="72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6" name="Group 99"/>
            <p:cNvGrpSpPr/>
            <p:nvPr/>
          </p:nvGrpSpPr>
          <p:grpSpPr>
            <a:xfrm>
              <a:off x="6142528" y="4077072"/>
              <a:ext cx="877744" cy="909983"/>
              <a:chOff x="2254096" y="4068361"/>
              <a:chExt cx="877744" cy="909983"/>
            </a:xfrm>
          </p:grpSpPr>
          <p:sp>
            <p:nvSpPr>
              <p:cNvPr id="123" name="TextBox 122"/>
              <p:cNvSpPr txBox="1"/>
              <p:nvPr/>
            </p:nvSpPr>
            <p:spPr>
              <a:xfrm>
                <a:off x="2267744" y="4068361"/>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grpSp>
            <p:nvGrpSpPr>
              <p:cNvPr id="124" name="Group 64"/>
              <p:cNvGrpSpPr/>
              <p:nvPr/>
            </p:nvGrpSpPr>
            <p:grpSpPr>
              <a:xfrm>
                <a:off x="2254096" y="4608424"/>
                <a:ext cx="747376" cy="369920"/>
                <a:chOff x="309880" y="3429000"/>
                <a:chExt cx="747376" cy="369920"/>
              </a:xfrm>
            </p:grpSpPr>
            <p:cxnSp>
              <p:nvCxnSpPr>
                <p:cNvPr id="125" name="Straight Connector 124"/>
                <p:cNvCxnSpPr/>
                <p:nvPr/>
              </p:nvCxnSpPr>
              <p:spPr>
                <a:xfrm rot="16200000" flipH="1">
                  <a:off x="755576" y="3573016"/>
                  <a:ext cx="360040"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TextBox 17"/>
                <p:cNvSpPr txBox="1"/>
                <p:nvPr/>
              </p:nvSpPr>
              <p:spPr>
                <a:xfrm>
                  <a:off x="309880" y="3429588"/>
                  <a:ext cx="747376" cy="369332"/>
                </a:xfrm>
                <a:prstGeom prst="rect">
                  <a:avLst/>
                </a:prstGeom>
                <a:noFill/>
              </p:spPr>
              <p:txBody>
                <a:bodyPr wrap="square" rtlCol="0">
                  <a:spAutoFit/>
                </a:bodyPr>
                <a:lstStyle/>
                <a:p>
                  <a:r>
                    <a:rPr lang="da-DK" dirty="0" smtClean="0"/>
                    <a:t>0     1</a:t>
                  </a:r>
                  <a:endParaRPr lang="en-US" dirty="0"/>
                </a:p>
              </p:txBody>
            </p:sp>
            <p:cxnSp>
              <p:nvCxnSpPr>
                <p:cNvPr id="127" name="Straight Connector 126"/>
                <p:cNvCxnSpPr/>
                <p:nvPr/>
              </p:nvCxnSpPr>
              <p:spPr>
                <a:xfrm rot="5400000">
                  <a:off x="395540" y="3573020"/>
                  <a:ext cx="360040" cy="72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7" name="Group 105"/>
            <p:cNvGrpSpPr/>
            <p:nvPr/>
          </p:nvGrpSpPr>
          <p:grpSpPr>
            <a:xfrm>
              <a:off x="6862608" y="4103193"/>
              <a:ext cx="877744" cy="909983"/>
              <a:chOff x="2254096" y="4068361"/>
              <a:chExt cx="877744" cy="909983"/>
            </a:xfrm>
          </p:grpSpPr>
          <p:sp>
            <p:nvSpPr>
              <p:cNvPr id="118" name="TextBox 117"/>
              <p:cNvSpPr txBox="1"/>
              <p:nvPr/>
            </p:nvSpPr>
            <p:spPr>
              <a:xfrm>
                <a:off x="2267744" y="4068361"/>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grpSp>
            <p:nvGrpSpPr>
              <p:cNvPr id="119" name="Group 64"/>
              <p:cNvGrpSpPr/>
              <p:nvPr/>
            </p:nvGrpSpPr>
            <p:grpSpPr>
              <a:xfrm>
                <a:off x="2254096" y="4608424"/>
                <a:ext cx="747376" cy="369920"/>
                <a:chOff x="309880" y="3429000"/>
                <a:chExt cx="747376" cy="369920"/>
              </a:xfrm>
            </p:grpSpPr>
            <p:cxnSp>
              <p:nvCxnSpPr>
                <p:cNvPr id="120" name="Straight Connector 119"/>
                <p:cNvCxnSpPr/>
                <p:nvPr/>
              </p:nvCxnSpPr>
              <p:spPr>
                <a:xfrm rot="16200000" flipH="1">
                  <a:off x="755576" y="3573016"/>
                  <a:ext cx="360040"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21" name="TextBox 17"/>
                <p:cNvSpPr txBox="1"/>
                <p:nvPr/>
              </p:nvSpPr>
              <p:spPr>
                <a:xfrm>
                  <a:off x="309880" y="3429588"/>
                  <a:ext cx="747376" cy="369332"/>
                </a:xfrm>
                <a:prstGeom prst="rect">
                  <a:avLst/>
                </a:prstGeom>
                <a:noFill/>
              </p:spPr>
              <p:txBody>
                <a:bodyPr wrap="square" rtlCol="0">
                  <a:spAutoFit/>
                </a:bodyPr>
                <a:lstStyle/>
                <a:p>
                  <a:r>
                    <a:rPr lang="da-DK" dirty="0" smtClean="0"/>
                    <a:t>0     1</a:t>
                  </a:r>
                  <a:endParaRPr lang="en-US" dirty="0"/>
                </a:p>
              </p:txBody>
            </p:sp>
            <p:cxnSp>
              <p:nvCxnSpPr>
                <p:cNvPr id="122" name="Straight Connector 121"/>
                <p:cNvCxnSpPr/>
                <p:nvPr/>
              </p:nvCxnSpPr>
              <p:spPr>
                <a:xfrm rot="5400000">
                  <a:off x="395540" y="3573020"/>
                  <a:ext cx="360040" cy="72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281" name="TextBox 280"/>
          <p:cNvSpPr txBox="1"/>
          <p:nvPr/>
        </p:nvSpPr>
        <p:spPr>
          <a:xfrm>
            <a:off x="3275856" y="1988840"/>
            <a:ext cx="3168352" cy="584775"/>
          </a:xfrm>
          <a:prstGeom prst="rect">
            <a:avLst/>
          </a:prstGeom>
          <a:noFill/>
        </p:spPr>
        <p:txBody>
          <a:bodyPr wrap="square" rtlCol="0">
            <a:spAutoFit/>
          </a:bodyPr>
          <a:lstStyle/>
          <a:p>
            <a:pPr algn="ctr"/>
            <a:r>
              <a:rPr lang="da-DK" sz="3200" b="1" i="1" dirty="0" smtClean="0"/>
              <a:t>b</a:t>
            </a:r>
            <a:r>
              <a:rPr lang="da-DK" sz="3200" b="1" baseline="-25000" dirty="0" smtClean="0"/>
              <a:t>3</a:t>
            </a:r>
            <a:r>
              <a:rPr lang="da-DK" sz="3200" b="1" i="1" dirty="0" smtClean="0"/>
              <a:t>b</a:t>
            </a:r>
            <a:r>
              <a:rPr lang="da-DK" sz="3200" b="1" baseline="-25000" dirty="0" smtClean="0"/>
              <a:t>2</a:t>
            </a:r>
            <a:r>
              <a:rPr lang="da-DK" sz="3200" b="1" i="1" dirty="0" smtClean="0"/>
              <a:t>b</a:t>
            </a:r>
            <a:r>
              <a:rPr lang="da-DK" sz="3200" b="1" baseline="-25000" dirty="0" smtClean="0"/>
              <a:t>1</a:t>
            </a:r>
            <a:r>
              <a:rPr lang="da-DK" sz="3200" b="1" i="1" dirty="0" smtClean="0"/>
              <a:t>b</a:t>
            </a:r>
            <a:r>
              <a:rPr lang="da-DK" sz="3200" b="1" baseline="-25000" dirty="0" smtClean="0"/>
              <a:t>0</a:t>
            </a:r>
            <a:endParaRPr lang="en-US" sz="3200" b="1" baseline="-25000" dirty="0"/>
          </a:p>
        </p:txBody>
      </p:sp>
      <p:sp>
        <p:nvSpPr>
          <p:cNvPr id="179" name="Rectangle 178"/>
          <p:cNvSpPr/>
          <p:nvPr/>
        </p:nvSpPr>
        <p:spPr>
          <a:xfrm flipV="1">
            <a:off x="2627785" y="220172"/>
            <a:ext cx="2664295"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0" name="Rectangle 179"/>
          <p:cNvSpPr/>
          <p:nvPr/>
        </p:nvSpPr>
        <p:spPr>
          <a:xfrm>
            <a:off x="1475656" y="0"/>
            <a:ext cx="1080120" cy="68580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2" name="Straight Connector 181"/>
          <p:cNvCxnSpPr/>
          <p:nvPr/>
        </p:nvCxnSpPr>
        <p:spPr>
          <a:xfrm rot="10800000">
            <a:off x="3441608" y="1312192"/>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0800000">
            <a:off x="3297569" y="2060848"/>
            <a:ext cx="32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10800000">
            <a:off x="3160417" y="3501008"/>
            <a:ext cx="46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1" name="Slide Number Placeholder 180"/>
          <p:cNvSpPr>
            <a:spLocks noGrp="1"/>
          </p:cNvSpPr>
          <p:nvPr>
            <p:ph type="sldNum" sz="quarter" idx="12"/>
          </p:nvPr>
        </p:nvSpPr>
        <p:spPr/>
        <p:txBody>
          <a:bodyPr/>
          <a:lstStyle/>
          <a:p>
            <a:fld id="{22F32391-ABCD-4795-8FC8-07FFD1B1CD26}" type="slidenum">
              <a:rPr lang="en-US" smtClean="0"/>
              <a:pPr/>
              <a:t>21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2" nodeType="clickEffect">
                                  <p:stCondLst>
                                    <p:cond delay="0"/>
                                  </p:stCondLst>
                                  <p:childTnLst>
                                    <p:animEffect transition="out" filter="fade">
                                      <p:cBhvr>
                                        <p:cTn id="6" dur="2000"/>
                                        <p:tgtEl>
                                          <p:spTgt spid="179"/>
                                        </p:tgtEl>
                                      </p:cBhvr>
                                    </p:animEffect>
                                    <p:set>
                                      <p:cBhvr>
                                        <p:cTn id="7" dur="1" fill="hold">
                                          <p:stCondLst>
                                            <p:cond delay="1999"/>
                                          </p:stCondLst>
                                        </p:cTn>
                                        <p:tgtEl>
                                          <p:spTgt spid="179"/>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2000"/>
                                        <p:tgtEl>
                                          <p:spTgt spid="51"/>
                                        </p:tgtEl>
                                      </p:cBhvr>
                                    </p:animEffect>
                                    <p:set>
                                      <p:cBhvr>
                                        <p:cTn id="10" dur="1" fill="hold">
                                          <p:stCondLst>
                                            <p:cond delay="1999"/>
                                          </p:stCondLst>
                                        </p:cTn>
                                        <p:tgtEl>
                                          <p:spTgt spid="5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0" nodeType="clickEffect">
                                  <p:stCondLst>
                                    <p:cond delay="0"/>
                                  </p:stCondLst>
                                  <p:childTnLst>
                                    <p:animEffect transition="out" filter="fade">
                                      <p:cBhvr>
                                        <p:cTn id="14" dur="2000"/>
                                        <p:tgtEl>
                                          <p:spTgt spid="45"/>
                                        </p:tgtEl>
                                      </p:cBhvr>
                                    </p:animEffect>
                                    <p:set>
                                      <p:cBhvr>
                                        <p:cTn id="15" dur="1" fill="hold">
                                          <p:stCondLst>
                                            <p:cond delay="1999"/>
                                          </p:stCondLst>
                                        </p:cTn>
                                        <p:tgtEl>
                                          <p:spTgt spid="4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0" nodeType="clickEffect">
                                  <p:stCondLst>
                                    <p:cond delay="0"/>
                                  </p:stCondLst>
                                  <p:childTnLst>
                                    <p:animEffect transition="out" filter="fade">
                                      <p:cBhvr>
                                        <p:cTn id="19" dur="2000"/>
                                        <p:tgtEl>
                                          <p:spTgt spid="44"/>
                                        </p:tgtEl>
                                      </p:cBhvr>
                                    </p:animEffect>
                                    <p:set>
                                      <p:cBhvr>
                                        <p:cTn id="20" dur="1" fill="hold">
                                          <p:stCondLst>
                                            <p:cond delay="1999"/>
                                          </p:stCondLst>
                                        </p:cTn>
                                        <p:tgtEl>
                                          <p:spTgt spid="44"/>
                                        </p:tgtEl>
                                        <p:attrNameLst>
                                          <p:attrName>style.visibility</p:attrName>
                                        </p:attrNameLst>
                                      </p:cBhvr>
                                      <p:to>
                                        <p:strVal val="hidden"/>
                                      </p:to>
                                    </p:set>
                                  </p:childTnLst>
                                </p:cTn>
                              </p:par>
                              <p:par>
                                <p:cTn id="21" presetID="10" presetClass="exit" presetSubtype="0" fill="hold" nodeType="withEffect">
                                  <p:stCondLst>
                                    <p:cond delay="0"/>
                                  </p:stCondLst>
                                  <p:childTnLst>
                                    <p:animEffect transition="out" filter="fade">
                                      <p:cBhvr>
                                        <p:cTn id="22" dur="2000"/>
                                        <p:tgtEl>
                                          <p:spTgt spid="42"/>
                                        </p:tgtEl>
                                      </p:cBhvr>
                                    </p:animEffect>
                                    <p:set>
                                      <p:cBhvr>
                                        <p:cTn id="23" dur="1" fill="hold">
                                          <p:stCondLst>
                                            <p:cond delay="1999"/>
                                          </p:stCondLst>
                                        </p:cTn>
                                        <p:tgtEl>
                                          <p:spTgt spid="42"/>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fade">
                                      <p:cBhvr>
                                        <p:cTn id="28" dur="2000"/>
                                        <p:tgtEl>
                                          <p:spTgt spid="4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0" nodeType="clickEffect">
                                  <p:stCondLst>
                                    <p:cond delay="0"/>
                                  </p:stCondLst>
                                  <p:childTnLst>
                                    <p:animEffect transition="out" filter="fade">
                                      <p:cBhvr>
                                        <p:cTn id="32" dur="2000"/>
                                        <p:tgtEl>
                                          <p:spTgt spid="18"/>
                                        </p:tgtEl>
                                      </p:cBhvr>
                                    </p:animEffect>
                                    <p:set>
                                      <p:cBhvr>
                                        <p:cTn id="33" dur="1" fill="hold">
                                          <p:stCondLst>
                                            <p:cond delay="1999"/>
                                          </p:stCondLst>
                                        </p:cTn>
                                        <p:tgtEl>
                                          <p:spTgt spid="18"/>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0" nodeType="clickEffect">
                                  <p:stCondLst>
                                    <p:cond delay="0"/>
                                  </p:stCondLst>
                                  <p:childTnLst>
                                    <p:animEffect transition="out" filter="fade">
                                      <p:cBhvr>
                                        <p:cTn id="37" dur="2000"/>
                                        <p:tgtEl>
                                          <p:spTgt spid="43"/>
                                        </p:tgtEl>
                                      </p:cBhvr>
                                    </p:animEffect>
                                    <p:set>
                                      <p:cBhvr>
                                        <p:cTn id="38" dur="1" fill="hold">
                                          <p:stCondLst>
                                            <p:cond delay="1999"/>
                                          </p:stCondLst>
                                        </p:cTn>
                                        <p:tgtEl>
                                          <p:spTgt spid="43"/>
                                        </p:tgtEl>
                                        <p:attrNameLst>
                                          <p:attrName>style.visibility</p:attrName>
                                        </p:attrNameLst>
                                      </p:cBhvr>
                                      <p:to>
                                        <p:strVal val="hidden"/>
                                      </p:to>
                                    </p:set>
                                  </p:childTnLst>
                                </p:cTn>
                              </p:par>
                              <p:par>
                                <p:cTn id="39" presetID="10" presetClass="entr" presetSubtype="0" fill="hold" nodeType="withEffect">
                                  <p:stCondLst>
                                    <p:cond delay="0"/>
                                  </p:stCondLst>
                                  <p:childTnLst>
                                    <p:set>
                                      <p:cBhvr>
                                        <p:cTn id="40" dur="1" fill="hold">
                                          <p:stCondLst>
                                            <p:cond delay="0"/>
                                          </p:stCondLst>
                                        </p:cTn>
                                        <p:tgtEl>
                                          <p:spTgt spid="182"/>
                                        </p:tgtEl>
                                        <p:attrNameLst>
                                          <p:attrName>style.visibility</p:attrName>
                                        </p:attrNameLst>
                                      </p:cBhvr>
                                      <p:to>
                                        <p:strVal val="visible"/>
                                      </p:to>
                                    </p:set>
                                    <p:animEffect transition="in" filter="fade">
                                      <p:cBhvr>
                                        <p:cTn id="41" dur="2000"/>
                                        <p:tgtEl>
                                          <p:spTgt spid="182"/>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1" nodeType="clickEffect">
                                  <p:stCondLst>
                                    <p:cond delay="0"/>
                                  </p:stCondLst>
                                  <p:childTnLst>
                                    <p:animEffect transition="out" filter="fade">
                                      <p:cBhvr>
                                        <p:cTn id="45" dur="2000"/>
                                        <p:tgtEl>
                                          <p:spTgt spid="46"/>
                                        </p:tgtEl>
                                      </p:cBhvr>
                                    </p:animEffect>
                                    <p:set>
                                      <p:cBhvr>
                                        <p:cTn id="46" dur="1" fill="hold">
                                          <p:stCondLst>
                                            <p:cond delay="1999"/>
                                          </p:stCondLst>
                                        </p:cTn>
                                        <p:tgtEl>
                                          <p:spTgt spid="46"/>
                                        </p:tgtEl>
                                        <p:attrNameLst>
                                          <p:attrName>style.visibility</p:attrName>
                                        </p:attrNameLst>
                                      </p:cBhvr>
                                      <p:to>
                                        <p:strVal val="hidden"/>
                                      </p:to>
                                    </p:set>
                                  </p:childTnLst>
                                </p:cTn>
                              </p:par>
                              <p:par>
                                <p:cTn id="47" presetID="10" presetClass="exit" presetSubtype="0" fill="hold" grpId="0" nodeType="withEffect">
                                  <p:stCondLst>
                                    <p:cond delay="0"/>
                                  </p:stCondLst>
                                  <p:childTnLst>
                                    <p:animEffect transition="out" filter="fade">
                                      <p:cBhvr>
                                        <p:cTn id="48" dur="2000"/>
                                        <p:tgtEl>
                                          <p:spTgt spid="39"/>
                                        </p:tgtEl>
                                      </p:cBhvr>
                                    </p:animEffect>
                                    <p:set>
                                      <p:cBhvr>
                                        <p:cTn id="49" dur="1" fill="hold">
                                          <p:stCondLst>
                                            <p:cond delay="1999"/>
                                          </p:stCondLst>
                                        </p:cTn>
                                        <p:tgtEl>
                                          <p:spTgt spid="39"/>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2000"/>
                                        <p:tgtEl>
                                          <p:spTgt spid="182"/>
                                        </p:tgtEl>
                                      </p:cBhvr>
                                    </p:animEffect>
                                    <p:set>
                                      <p:cBhvr>
                                        <p:cTn id="52" dur="1" fill="hold">
                                          <p:stCondLst>
                                            <p:cond delay="1999"/>
                                          </p:stCondLst>
                                        </p:cTn>
                                        <p:tgtEl>
                                          <p:spTgt spid="18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7"/>
                                        </p:tgtEl>
                                        <p:attrNameLst>
                                          <p:attrName>style.visibility</p:attrName>
                                        </p:attrNameLst>
                                      </p:cBhvr>
                                      <p:to>
                                        <p:strVal val="visible"/>
                                      </p:to>
                                    </p:set>
                                    <p:animEffect transition="in" filter="fade">
                                      <p:cBhvr>
                                        <p:cTn id="57" dur="2000"/>
                                        <p:tgtEl>
                                          <p:spTgt spid="4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grpId="0" nodeType="clickEffect">
                                  <p:stCondLst>
                                    <p:cond delay="0"/>
                                  </p:stCondLst>
                                  <p:childTnLst>
                                    <p:animEffect transition="out" filter="fade">
                                      <p:cBhvr>
                                        <p:cTn id="61" dur="2000"/>
                                        <p:tgtEl>
                                          <p:spTgt spid="19"/>
                                        </p:tgtEl>
                                      </p:cBhvr>
                                    </p:animEffect>
                                    <p:set>
                                      <p:cBhvr>
                                        <p:cTn id="62" dur="1" fill="hold">
                                          <p:stCondLst>
                                            <p:cond delay="1999"/>
                                          </p:stCondLst>
                                        </p:cTn>
                                        <p:tgtEl>
                                          <p:spTgt spid="19"/>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2000"/>
                                        <p:tgtEl>
                                          <p:spTgt spid="41"/>
                                        </p:tgtEl>
                                      </p:cBhvr>
                                    </p:animEffect>
                                    <p:set>
                                      <p:cBhvr>
                                        <p:cTn id="67" dur="1" fill="hold">
                                          <p:stCondLst>
                                            <p:cond delay="1999"/>
                                          </p:stCondLst>
                                        </p:cTn>
                                        <p:tgtEl>
                                          <p:spTgt spid="41"/>
                                        </p:tgtEl>
                                        <p:attrNameLst>
                                          <p:attrName>style.visibility</p:attrName>
                                        </p:attrNameLst>
                                      </p:cBhvr>
                                      <p:to>
                                        <p:strVal val="hidden"/>
                                      </p:to>
                                    </p:set>
                                  </p:childTnLst>
                                </p:cTn>
                              </p:par>
                              <p:par>
                                <p:cTn id="68" presetID="10" presetClass="entr" presetSubtype="0" fill="hold" nodeType="withEffect">
                                  <p:stCondLst>
                                    <p:cond delay="0"/>
                                  </p:stCondLst>
                                  <p:childTnLst>
                                    <p:set>
                                      <p:cBhvr>
                                        <p:cTn id="69" dur="1" fill="hold">
                                          <p:stCondLst>
                                            <p:cond delay="0"/>
                                          </p:stCondLst>
                                        </p:cTn>
                                        <p:tgtEl>
                                          <p:spTgt spid="184"/>
                                        </p:tgtEl>
                                        <p:attrNameLst>
                                          <p:attrName>style.visibility</p:attrName>
                                        </p:attrNameLst>
                                      </p:cBhvr>
                                      <p:to>
                                        <p:strVal val="visible"/>
                                      </p:to>
                                    </p:set>
                                    <p:animEffect transition="in" filter="fade">
                                      <p:cBhvr>
                                        <p:cTn id="70" dur="2000"/>
                                        <p:tgtEl>
                                          <p:spTgt spid="184"/>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xit" presetSubtype="0" fill="hold" grpId="1" nodeType="clickEffect">
                                  <p:stCondLst>
                                    <p:cond delay="0"/>
                                  </p:stCondLst>
                                  <p:childTnLst>
                                    <p:animEffect transition="out" filter="fade">
                                      <p:cBhvr>
                                        <p:cTn id="74" dur="2000"/>
                                        <p:tgtEl>
                                          <p:spTgt spid="47"/>
                                        </p:tgtEl>
                                      </p:cBhvr>
                                    </p:animEffect>
                                    <p:set>
                                      <p:cBhvr>
                                        <p:cTn id="75" dur="1" fill="hold">
                                          <p:stCondLst>
                                            <p:cond delay="1999"/>
                                          </p:stCondLst>
                                        </p:cTn>
                                        <p:tgtEl>
                                          <p:spTgt spid="47"/>
                                        </p:tgtEl>
                                        <p:attrNameLst>
                                          <p:attrName>style.visibility</p:attrName>
                                        </p:attrNameLst>
                                      </p:cBhvr>
                                      <p:to>
                                        <p:strVal val="hidden"/>
                                      </p:to>
                                    </p:set>
                                  </p:childTnLst>
                                </p:cTn>
                              </p:par>
                              <p:par>
                                <p:cTn id="76" presetID="10" presetClass="exit" presetSubtype="0" fill="hold" grpId="0" nodeType="withEffect">
                                  <p:stCondLst>
                                    <p:cond delay="0"/>
                                  </p:stCondLst>
                                  <p:childTnLst>
                                    <p:animEffect transition="out" filter="fade">
                                      <p:cBhvr>
                                        <p:cTn id="77" dur="2000"/>
                                        <p:tgtEl>
                                          <p:spTgt spid="33"/>
                                        </p:tgtEl>
                                      </p:cBhvr>
                                    </p:animEffect>
                                    <p:set>
                                      <p:cBhvr>
                                        <p:cTn id="78" dur="1" fill="hold">
                                          <p:stCondLst>
                                            <p:cond delay="1999"/>
                                          </p:stCondLst>
                                        </p:cTn>
                                        <p:tgtEl>
                                          <p:spTgt spid="33"/>
                                        </p:tgtEl>
                                        <p:attrNameLst>
                                          <p:attrName>style.visibility</p:attrName>
                                        </p:attrNameLst>
                                      </p:cBhvr>
                                      <p:to>
                                        <p:strVal val="hidden"/>
                                      </p:to>
                                    </p:set>
                                  </p:childTnLst>
                                </p:cTn>
                              </p:par>
                              <p:par>
                                <p:cTn id="79" presetID="10" presetClass="exit" presetSubtype="0" fill="hold" nodeType="withEffect">
                                  <p:stCondLst>
                                    <p:cond delay="0"/>
                                  </p:stCondLst>
                                  <p:childTnLst>
                                    <p:animEffect transition="out" filter="fade">
                                      <p:cBhvr>
                                        <p:cTn id="80" dur="2000"/>
                                        <p:tgtEl>
                                          <p:spTgt spid="184"/>
                                        </p:tgtEl>
                                      </p:cBhvr>
                                    </p:animEffect>
                                    <p:set>
                                      <p:cBhvr>
                                        <p:cTn id="81" dur="1" fill="hold">
                                          <p:stCondLst>
                                            <p:cond delay="1999"/>
                                          </p:stCondLst>
                                        </p:cTn>
                                        <p:tgtEl>
                                          <p:spTgt spid="184"/>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48"/>
                                        </p:tgtEl>
                                        <p:attrNameLst>
                                          <p:attrName>style.visibility</p:attrName>
                                        </p:attrNameLst>
                                      </p:cBhvr>
                                      <p:to>
                                        <p:strVal val="visible"/>
                                      </p:to>
                                    </p:set>
                                    <p:animEffect transition="in" filter="fade">
                                      <p:cBhvr>
                                        <p:cTn id="86" dur="2000"/>
                                        <p:tgtEl>
                                          <p:spTgt spid="48"/>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xit" presetSubtype="0" fill="hold" grpId="0" nodeType="clickEffect">
                                  <p:stCondLst>
                                    <p:cond delay="0"/>
                                  </p:stCondLst>
                                  <p:childTnLst>
                                    <p:animEffect transition="out" filter="fade">
                                      <p:cBhvr>
                                        <p:cTn id="90" dur="2000"/>
                                        <p:tgtEl>
                                          <p:spTgt spid="20"/>
                                        </p:tgtEl>
                                      </p:cBhvr>
                                    </p:animEffect>
                                    <p:set>
                                      <p:cBhvr>
                                        <p:cTn id="91" dur="1" fill="hold">
                                          <p:stCondLst>
                                            <p:cond delay="1999"/>
                                          </p:stCondLst>
                                        </p:cTn>
                                        <p:tgtEl>
                                          <p:spTgt spid="20"/>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10" presetClass="exit" presetSubtype="0" fill="hold" grpId="0" nodeType="clickEffect">
                                  <p:stCondLst>
                                    <p:cond delay="0"/>
                                  </p:stCondLst>
                                  <p:childTnLst>
                                    <p:animEffect transition="out" filter="fade">
                                      <p:cBhvr>
                                        <p:cTn id="95" dur="2000"/>
                                        <p:tgtEl>
                                          <p:spTgt spid="27"/>
                                        </p:tgtEl>
                                      </p:cBhvr>
                                    </p:animEffect>
                                    <p:set>
                                      <p:cBhvr>
                                        <p:cTn id="96" dur="1" fill="hold">
                                          <p:stCondLst>
                                            <p:cond delay="1999"/>
                                          </p:stCondLst>
                                        </p:cTn>
                                        <p:tgtEl>
                                          <p:spTgt spid="27"/>
                                        </p:tgtEl>
                                        <p:attrNameLst>
                                          <p:attrName>style.visibility</p:attrName>
                                        </p:attrNameLst>
                                      </p:cBhvr>
                                      <p:to>
                                        <p:strVal val="hidden"/>
                                      </p:to>
                                    </p:set>
                                  </p:childTnLst>
                                </p:cTn>
                              </p:par>
                              <p:par>
                                <p:cTn id="97" presetID="10" presetClass="entr" presetSubtype="0" fill="hold" nodeType="withEffect">
                                  <p:stCondLst>
                                    <p:cond delay="0"/>
                                  </p:stCondLst>
                                  <p:childTnLst>
                                    <p:set>
                                      <p:cBhvr>
                                        <p:cTn id="98" dur="1" fill="hold">
                                          <p:stCondLst>
                                            <p:cond delay="0"/>
                                          </p:stCondLst>
                                        </p:cTn>
                                        <p:tgtEl>
                                          <p:spTgt spid="185"/>
                                        </p:tgtEl>
                                        <p:attrNameLst>
                                          <p:attrName>style.visibility</p:attrName>
                                        </p:attrNameLst>
                                      </p:cBhvr>
                                      <p:to>
                                        <p:strVal val="visible"/>
                                      </p:to>
                                    </p:set>
                                    <p:animEffect transition="in" filter="fade">
                                      <p:cBhvr>
                                        <p:cTn id="99" dur="2000"/>
                                        <p:tgtEl>
                                          <p:spTgt spid="185"/>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xit" presetSubtype="0" fill="hold" grpId="1" nodeType="clickEffect">
                                  <p:stCondLst>
                                    <p:cond delay="0"/>
                                  </p:stCondLst>
                                  <p:childTnLst>
                                    <p:animEffect transition="out" filter="fade">
                                      <p:cBhvr>
                                        <p:cTn id="103" dur="2000"/>
                                        <p:tgtEl>
                                          <p:spTgt spid="48"/>
                                        </p:tgtEl>
                                      </p:cBhvr>
                                    </p:animEffect>
                                    <p:set>
                                      <p:cBhvr>
                                        <p:cTn id="104" dur="1" fill="hold">
                                          <p:stCondLst>
                                            <p:cond delay="1999"/>
                                          </p:stCondLst>
                                        </p:cTn>
                                        <p:tgtEl>
                                          <p:spTgt spid="48"/>
                                        </p:tgtEl>
                                        <p:attrNameLst>
                                          <p:attrName>style.visibility</p:attrName>
                                        </p:attrNameLst>
                                      </p:cBhvr>
                                      <p:to>
                                        <p:strVal val="hidden"/>
                                      </p:to>
                                    </p:set>
                                  </p:childTnLst>
                                </p:cTn>
                              </p:par>
                              <p:par>
                                <p:cTn id="105" presetID="10" presetClass="exit" presetSubtype="0" fill="hold" nodeType="withEffect">
                                  <p:stCondLst>
                                    <p:cond delay="0"/>
                                  </p:stCondLst>
                                  <p:childTnLst>
                                    <p:animEffect transition="out" filter="fade">
                                      <p:cBhvr>
                                        <p:cTn id="106" dur="2000"/>
                                        <p:tgtEl>
                                          <p:spTgt spid="185"/>
                                        </p:tgtEl>
                                      </p:cBhvr>
                                    </p:animEffect>
                                    <p:set>
                                      <p:cBhvr>
                                        <p:cTn id="107" dur="1" fill="hold">
                                          <p:stCondLst>
                                            <p:cond delay="1999"/>
                                          </p:stCondLst>
                                        </p:cTn>
                                        <p:tgtEl>
                                          <p:spTgt spid="185"/>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grpId="0" nodeType="clickEffect">
                                  <p:stCondLst>
                                    <p:cond delay="0"/>
                                  </p:stCondLst>
                                  <p:childTnLst>
                                    <p:animEffect transition="out" filter="fade">
                                      <p:cBhvr>
                                        <p:cTn id="111" dur="2000"/>
                                        <p:tgtEl>
                                          <p:spTgt spid="49"/>
                                        </p:tgtEl>
                                      </p:cBhvr>
                                    </p:animEffect>
                                    <p:set>
                                      <p:cBhvr>
                                        <p:cTn id="112" dur="1" fill="hold">
                                          <p:stCondLst>
                                            <p:cond delay="1999"/>
                                          </p:stCondLst>
                                        </p:cTn>
                                        <p:tgtEl>
                                          <p:spTgt spid="49"/>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2049"/>
                                        </p:tgtEl>
                                        <p:attrNameLst>
                                          <p:attrName>style.visibility</p:attrName>
                                        </p:attrNameLst>
                                      </p:cBhvr>
                                      <p:to>
                                        <p:strVal val="visible"/>
                                      </p:to>
                                    </p:set>
                                    <p:animEffect transition="in" filter="fade">
                                      <p:cBhvr>
                                        <p:cTn id="117" dur="2000"/>
                                        <p:tgtEl>
                                          <p:spTgt spid="2049"/>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nodeType="clickEffect">
                                  <p:stCondLst>
                                    <p:cond delay="0"/>
                                  </p:stCondLst>
                                  <p:childTnLst>
                                    <p:set>
                                      <p:cBhvr>
                                        <p:cTn id="121" dur="1" fill="hold">
                                          <p:stCondLst>
                                            <p:cond delay="0"/>
                                          </p:stCondLst>
                                        </p:cTn>
                                        <p:tgtEl>
                                          <p:spTgt spid="17"/>
                                        </p:tgtEl>
                                        <p:attrNameLst>
                                          <p:attrName>style.visibility</p:attrName>
                                        </p:attrNameLst>
                                      </p:cBhvr>
                                      <p:to>
                                        <p:strVal val="visible"/>
                                      </p:to>
                                    </p:set>
                                    <p:animEffect transition="in" filter="fade">
                                      <p:cBhvr>
                                        <p:cTn id="122" dur="2000"/>
                                        <p:tgtEl>
                                          <p:spTgt spid="17"/>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21"/>
                                        </p:tgtEl>
                                        <p:attrNameLst>
                                          <p:attrName>style.visibility</p:attrName>
                                        </p:attrNameLst>
                                      </p:cBhvr>
                                      <p:to>
                                        <p:strVal val="visible"/>
                                      </p:to>
                                    </p:set>
                                    <p:animEffect transition="in" filter="fade">
                                      <p:cBhvr>
                                        <p:cTn id="127" dur="2000"/>
                                        <p:tgtEl>
                                          <p:spTgt spid="21"/>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nodeType="clickEffect">
                                  <p:stCondLst>
                                    <p:cond delay="0"/>
                                  </p:stCondLst>
                                  <p:childTnLst>
                                    <p:set>
                                      <p:cBhvr>
                                        <p:cTn id="131" dur="1" fill="hold">
                                          <p:stCondLst>
                                            <p:cond delay="0"/>
                                          </p:stCondLst>
                                        </p:cTn>
                                        <p:tgtEl>
                                          <p:spTgt spid="79"/>
                                        </p:tgtEl>
                                        <p:attrNameLst>
                                          <p:attrName>style.visibility</p:attrName>
                                        </p:attrNameLst>
                                      </p:cBhvr>
                                      <p:to>
                                        <p:strVal val="visible"/>
                                      </p:to>
                                    </p:set>
                                    <p:animEffect transition="in" filter="fade">
                                      <p:cBhvr>
                                        <p:cTn id="132" dur="2000"/>
                                        <p:tgtEl>
                                          <p:spTgt spid="79"/>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281"/>
                                        </p:tgtEl>
                                        <p:attrNameLst>
                                          <p:attrName>style.visibility</p:attrName>
                                        </p:attrNameLst>
                                      </p:cBhvr>
                                      <p:to>
                                        <p:strVal val="visible"/>
                                      </p:to>
                                    </p:set>
                                    <p:animEffect transition="in" filter="fade">
                                      <p:cBhvr>
                                        <p:cTn id="135" dur="2000"/>
                                        <p:tgtEl>
                                          <p:spTgt spid="2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6" grpId="0" animBg="1"/>
      <p:bldP spid="46" grpId="1" animBg="1"/>
      <p:bldP spid="47" grpId="0" animBg="1"/>
      <p:bldP spid="47" grpId="1" animBg="1"/>
      <p:bldP spid="48" grpId="0" animBg="1"/>
      <p:bldP spid="48" grpId="1" animBg="1"/>
      <p:bldP spid="41" grpId="0" animBg="1"/>
      <p:bldP spid="27" grpId="0" animBg="1"/>
      <p:bldP spid="33" grpId="0" animBg="1"/>
      <p:bldP spid="39" grpId="0" animBg="1"/>
      <p:bldP spid="43" grpId="0" animBg="1"/>
      <p:bldP spid="44" grpId="0" animBg="1"/>
      <p:bldP spid="45" grpId="0" animBg="1"/>
      <p:bldP spid="49" grpId="0" animBg="1"/>
      <p:bldP spid="2049" grpId="0"/>
      <p:bldP spid="18" grpId="0" animBg="1"/>
      <p:bldP spid="19" grpId="0" animBg="1"/>
      <p:bldP spid="20" grpId="0" animBg="1"/>
      <p:bldP spid="21" grpId="0" animBg="1"/>
      <p:bldP spid="281" grpId="0"/>
      <p:bldP spid="179" grpId="2"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ChangeAspect="1" noChangeArrowheads="1"/>
          </p:cNvPicPr>
          <p:nvPr/>
        </p:nvPicPr>
        <p:blipFill>
          <a:blip r:embed="rId3" cstate="print"/>
          <a:srcRect/>
          <a:stretch>
            <a:fillRect/>
          </a:stretch>
        </p:blipFill>
        <p:spPr bwMode="auto">
          <a:xfrm>
            <a:off x="755576" y="764704"/>
            <a:ext cx="7620000" cy="5305425"/>
          </a:xfrm>
          <a:prstGeom prst="rect">
            <a:avLst/>
          </a:prstGeom>
          <a:noFill/>
          <a:ln w="9525">
            <a:noFill/>
            <a:miter lim="800000"/>
            <a:headEnd/>
            <a:tailEnd/>
          </a:ln>
        </p:spPr>
      </p:pic>
      <p:sp>
        <p:nvSpPr>
          <p:cNvPr id="3" name="Oval 2"/>
          <p:cNvSpPr/>
          <p:nvPr/>
        </p:nvSpPr>
        <p:spPr>
          <a:xfrm>
            <a:off x="5364088" y="2705852"/>
            <a:ext cx="416884" cy="720080"/>
          </a:xfrm>
          <a:prstGeom prst="ellipse">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22F32391-ABCD-4795-8FC8-07FFD1B1CD26}" type="slidenum">
              <a:rPr lang="en-US" smtClean="0"/>
              <a:pPr/>
              <a:t>22</a:t>
            </a:fld>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525963"/>
          </a:xfrm>
        </p:spPr>
        <p:txBody>
          <a:bodyPr>
            <a:normAutofit/>
          </a:bodyPr>
          <a:lstStyle/>
          <a:p>
            <a:pPr marL="0" indent="0" algn="ctr">
              <a:buNone/>
            </a:pPr>
            <a:r>
              <a:rPr lang="da-DK" sz="5400" b="1" dirty="0" err="1" smtClean="0">
                <a:solidFill>
                  <a:srgbClr val="C00000"/>
                </a:solidFill>
              </a:rPr>
              <a:t>Question</a:t>
            </a:r>
            <a:endParaRPr lang="da-DK" sz="5400" b="1" dirty="0" smtClean="0"/>
          </a:p>
          <a:p>
            <a:pPr marL="0" indent="0" algn="ctr">
              <a:buNone/>
            </a:pPr>
            <a:r>
              <a:rPr lang="da-DK" sz="4000" b="1" dirty="0" err="1" smtClean="0"/>
              <a:t>Does</a:t>
            </a:r>
            <a:r>
              <a:rPr lang="da-DK" sz="4000" b="1" dirty="0" smtClean="0"/>
              <a:t> </a:t>
            </a:r>
            <a:r>
              <a:rPr lang="da-DK" sz="4000" b="1" dirty="0" err="1" smtClean="0"/>
              <a:t>there</a:t>
            </a:r>
            <a:r>
              <a:rPr lang="da-DK" sz="4000" b="1" dirty="0" smtClean="0"/>
              <a:t> </a:t>
            </a:r>
            <a:r>
              <a:rPr lang="da-DK" sz="4000" b="1" dirty="0" err="1" smtClean="0"/>
              <a:t>exist</a:t>
            </a:r>
            <a:r>
              <a:rPr lang="da-DK" sz="4000" b="1" dirty="0" smtClean="0"/>
              <a:t> a </a:t>
            </a:r>
            <a:r>
              <a:rPr lang="da-DK" sz="4000" b="1" dirty="0" err="1" smtClean="0"/>
              <a:t>counter</a:t>
            </a:r>
            <a:r>
              <a:rPr lang="da-DK" sz="4000" b="1" dirty="0" smtClean="0"/>
              <a:t> </a:t>
            </a:r>
            <a:r>
              <a:rPr lang="da-DK" sz="4000" b="1" dirty="0" err="1" smtClean="0"/>
              <a:t>where</a:t>
            </a:r>
            <a:r>
              <a:rPr lang="da-DK" sz="4000" b="1" dirty="0" smtClean="0"/>
              <a:t> </a:t>
            </a:r>
            <a:r>
              <a:rPr lang="da-DK" sz="4000" b="1" dirty="0" err="1" smtClean="0"/>
              <a:t>one</a:t>
            </a:r>
            <a:r>
              <a:rPr lang="da-DK" sz="4000" b="1" dirty="0" smtClean="0"/>
              <a:t> </a:t>
            </a:r>
            <a:r>
              <a:rPr lang="da-DK" sz="4000" b="1" dirty="0" err="1" smtClean="0"/>
              <a:t>never</a:t>
            </a:r>
            <a:r>
              <a:rPr lang="da-DK" sz="4000" b="1" dirty="0" smtClean="0"/>
              <a:t> </a:t>
            </a:r>
            <a:r>
              <a:rPr lang="da-DK" sz="4000" b="1" dirty="0" err="1" smtClean="0"/>
              <a:t>needs</a:t>
            </a:r>
            <a:r>
              <a:rPr lang="da-DK" sz="4000" b="1" dirty="0" smtClean="0"/>
              <a:t> to </a:t>
            </a:r>
            <a:r>
              <a:rPr lang="da-DK" sz="4000" b="1" dirty="0" err="1" smtClean="0"/>
              <a:t>read</a:t>
            </a:r>
            <a:r>
              <a:rPr lang="da-DK" sz="4000" b="1" dirty="0" smtClean="0"/>
              <a:t> all bits to </a:t>
            </a:r>
            <a:r>
              <a:rPr lang="da-DK" sz="4000" b="1" dirty="0" err="1" smtClean="0"/>
              <a:t>increment</a:t>
            </a:r>
            <a:r>
              <a:rPr lang="da-DK" sz="4000" b="1" dirty="0" smtClean="0"/>
              <a:t> the </a:t>
            </a:r>
            <a:r>
              <a:rPr lang="da-DK" sz="4000" b="1" dirty="0" err="1" smtClean="0"/>
              <a:t>counter</a:t>
            </a:r>
            <a:r>
              <a:rPr lang="da-DK" sz="4000" b="1" dirty="0" smtClean="0"/>
              <a:t> ?</a:t>
            </a:r>
            <a:endParaRPr lang="en-US" sz="4000" b="1" dirty="0"/>
          </a:p>
        </p:txBody>
      </p:sp>
      <p:pic>
        <p:nvPicPr>
          <p:cNvPr id="39938" name="Picture 2"/>
          <p:cNvPicPr>
            <a:picLocks noChangeAspect="1" noChangeArrowheads="1"/>
          </p:cNvPicPr>
          <p:nvPr/>
        </p:nvPicPr>
        <p:blipFill>
          <a:blip r:embed="rId2" cstate="print"/>
          <a:srcRect l="32184" t="27990" r="18204" b="19091"/>
          <a:stretch>
            <a:fillRect/>
          </a:stretch>
        </p:blipFill>
        <p:spPr bwMode="auto">
          <a:xfrm>
            <a:off x="5364088" y="4365104"/>
            <a:ext cx="3600400" cy="2400267"/>
          </a:xfrm>
          <a:prstGeom prst="rect">
            <a:avLst/>
          </a:prstGeom>
          <a:noFill/>
          <a:ln w="9525">
            <a:noFill/>
            <a:miter lim="800000"/>
            <a:headEnd/>
            <a:tailEnd/>
          </a:ln>
        </p:spPr>
      </p:pic>
      <p:pic>
        <p:nvPicPr>
          <p:cNvPr id="39939" name="Picture 3"/>
          <p:cNvPicPr>
            <a:picLocks noChangeAspect="1" noChangeArrowheads="1"/>
          </p:cNvPicPr>
          <p:nvPr/>
        </p:nvPicPr>
        <p:blipFill>
          <a:blip r:embed="rId3" cstate="print"/>
          <a:srcRect l="48520" t="19102" r="12449" b="16490"/>
          <a:stretch>
            <a:fillRect/>
          </a:stretch>
        </p:blipFill>
        <p:spPr bwMode="auto">
          <a:xfrm>
            <a:off x="107504" y="4437112"/>
            <a:ext cx="2232248" cy="2302279"/>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22F32391-ABCD-4795-8FC8-07FFD1B1CD26}" type="slidenum">
              <a:rPr lang="en-US" smtClean="0"/>
              <a:pPr/>
              <a:t>23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6" name="Table 95"/>
          <p:cNvGraphicFramePr>
            <a:graphicFrameLocks noGrp="1"/>
          </p:cNvGraphicFramePr>
          <p:nvPr/>
        </p:nvGraphicFramePr>
        <p:xfrm>
          <a:off x="107504" y="188640"/>
          <a:ext cx="2232248" cy="6583680"/>
        </p:xfrm>
        <a:graphic>
          <a:graphicData uri="http://schemas.openxmlformats.org/drawingml/2006/table">
            <a:tbl>
              <a:tblPr firstRow="1" bandRow="1">
                <a:tableStyleId>{2D5ABB26-0587-4C30-8999-92F81FD0307C}</a:tableStyleId>
              </a:tblPr>
              <a:tblGrid>
                <a:gridCol w="1218036"/>
                <a:gridCol w="1014212"/>
              </a:tblGrid>
              <a:tr h="309708">
                <a:tc>
                  <a:txBody>
                    <a:bodyPr/>
                    <a:lstStyle/>
                    <a:p>
                      <a:pPr algn="ctr"/>
                      <a:r>
                        <a:rPr lang="da-DK" sz="2400" b="1" u="none" dirty="0" smtClean="0">
                          <a:solidFill>
                            <a:schemeClr val="tx1"/>
                          </a:solidFill>
                        </a:rPr>
                        <a:t>Decimal</a:t>
                      </a:r>
                      <a:endParaRPr lang="en-US" sz="2400" b="1" u="none" dirty="0">
                        <a:solidFill>
                          <a:schemeClr val="tx1"/>
                        </a:solidFill>
                      </a:endParaRPr>
                    </a:p>
                  </a:txBody>
                  <a:tcPr marL="0" marR="0" marT="0" marB="0" anchor="ctr"/>
                </a:tc>
                <a:tc>
                  <a:txBody>
                    <a:bodyPr/>
                    <a:lstStyle/>
                    <a:p>
                      <a:pPr algn="ctr"/>
                      <a:endParaRPr lang="en-US" sz="2400" b="1" i="1" u="none" dirty="0">
                        <a:solidFill>
                          <a:schemeClr val="tx1"/>
                        </a:solidFill>
                      </a:endParaRPr>
                    </a:p>
                  </a:txBody>
                  <a:tcPr marL="0" marR="0" marT="0" marB="0" anchor="ctr"/>
                </a:tc>
              </a:tr>
              <a:tr h="309708">
                <a:tc>
                  <a:txBody>
                    <a:bodyPr/>
                    <a:lstStyle/>
                    <a:p>
                      <a:pPr algn="ctr"/>
                      <a:r>
                        <a:rPr lang="da-DK" sz="2400" b="1" u="none" dirty="0" smtClean="0">
                          <a:solidFill>
                            <a:schemeClr val="tx1"/>
                          </a:solidFill>
                        </a:rPr>
                        <a:t>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2</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3</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0101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4</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1101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5</a:t>
                      </a:r>
                      <a:endParaRPr lang="en-US" sz="2400" b="1" u="none" dirty="0">
                        <a:solidFill>
                          <a:schemeClr val="tx1"/>
                        </a:solidFill>
                      </a:endParaRPr>
                    </a:p>
                  </a:txBody>
                  <a:tcPr marL="0" marR="0" marT="0" marB="0"/>
                </a:tc>
                <a:tc>
                  <a:txBody>
                    <a:bodyPr/>
                    <a:lstStyle/>
                    <a:p>
                      <a:pPr algn="ctr"/>
                      <a:r>
                        <a:rPr lang="da-DK" sz="2400" b="1" i="0" u="none" dirty="0" smtClean="0">
                          <a:solidFill>
                            <a:schemeClr val="tx1"/>
                          </a:solidFill>
                        </a:rPr>
                        <a:t>1001</a:t>
                      </a:r>
                      <a:endParaRPr lang="en-US" sz="2400" b="1" i="0" u="none" dirty="0">
                        <a:solidFill>
                          <a:schemeClr val="tx1"/>
                        </a:solidFill>
                      </a:endParaRPr>
                    </a:p>
                  </a:txBody>
                  <a:tcPr marL="0" marR="0" marT="0" marB="0"/>
                </a:tc>
              </a:tr>
              <a:tr h="309708">
                <a:tc>
                  <a:txBody>
                    <a:bodyPr/>
                    <a:lstStyle/>
                    <a:p>
                      <a:pPr algn="ctr"/>
                      <a:r>
                        <a:rPr lang="da-DK" sz="2400" b="1" u="none" dirty="0" smtClean="0">
                          <a:solidFill>
                            <a:schemeClr val="tx1"/>
                          </a:solidFill>
                        </a:rPr>
                        <a:t>6</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7</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8</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9</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11</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12</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13</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14</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15</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0000</a:t>
                      </a:r>
                      <a:endParaRPr lang="en-US" sz="2400" b="1" u="none" dirty="0">
                        <a:solidFill>
                          <a:schemeClr val="tx1"/>
                        </a:solidFill>
                      </a:endParaRPr>
                    </a:p>
                  </a:txBody>
                  <a:tcPr marL="0" marR="0" marT="0" marB="0"/>
                </a:tc>
              </a:tr>
            </a:tbl>
          </a:graphicData>
        </a:graphic>
      </p:graphicFrame>
      <p:graphicFrame>
        <p:nvGraphicFramePr>
          <p:cNvPr id="100" name="Table 99"/>
          <p:cNvGraphicFramePr>
            <a:graphicFrameLocks noGrp="1"/>
          </p:cNvGraphicFramePr>
          <p:nvPr/>
        </p:nvGraphicFramePr>
        <p:xfrm>
          <a:off x="107504" y="188640"/>
          <a:ext cx="2232248" cy="6583680"/>
        </p:xfrm>
        <a:graphic>
          <a:graphicData uri="http://schemas.openxmlformats.org/drawingml/2006/table">
            <a:tbl>
              <a:tblPr firstRow="1" bandRow="1">
                <a:tableStyleId>{2D5ABB26-0587-4C30-8999-92F81FD0307C}</a:tableStyleId>
              </a:tblPr>
              <a:tblGrid>
                <a:gridCol w="1218036"/>
                <a:gridCol w="1014212"/>
              </a:tblGrid>
              <a:tr h="309708">
                <a:tc>
                  <a:txBody>
                    <a:bodyPr/>
                    <a:lstStyle/>
                    <a:p>
                      <a:pPr algn="ctr"/>
                      <a:r>
                        <a:rPr lang="da-DK" sz="2400" b="1" u="none" dirty="0" smtClean="0">
                          <a:solidFill>
                            <a:schemeClr val="tx1"/>
                          </a:solidFill>
                        </a:rPr>
                        <a:t>Decimal</a:t>
                      </a:r>
                      <a:endParaRPr lang="en-US" sz="2400" b="1" u="none" dirty="0">
                        <a:solidFill>
                          <a:schemeClr val="tx1"/>
                        </a:solidFill>
                      </a:endParaRPr>
                    </a:p>
                  </a:txBody>
                  <a:tcPr marL="0" marR="0" marT="0" marB="0" anchor="ctr"/>
                </a:tc>
                <a:tc>
                  <a:txBody>
                    <a:bodyPr/>
                    <a:lstStyle/>
                    <a:p>
                      <a:pPr algn="ctr"/>
                      <a:endParaRPr lang="en-US" sz="2400" b="1" i="1" u="none" dirty="0">
                        <a:solidFill>
                          <a:schemeClr val="tx1"/>
                        </a:solidFill>
                      </a:endParaRPr>
                    </a:p>
                  </a:txBody>
                  <a:tcPr marL="0" marR="0" marT="0" marB="0" anchor="ctr"/>
                </a:tc>
              </a:tr>
              <a:tr h="309708">
                <a:tc>
                  <a:txBody>
                    <a:bodyPr/>
                    <a:lstStyle/>
                    <a:p>
                      <a:pPr algn="ctr"/>
                      <a:r>
                        <a:rPr lang="da-DK" sz="2400" b="1" u="none" dirty="0" smtClean="0">
                          <a:solidFill>
                            <a:schemeClr val="tx1"/>
                          </a:solidFill>
                        </a:rPr>
                        <a:t>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2</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a:t>
                      </a:r>
                      <a:r>
                        <a:rPr lang="da-DK" sz="2400" b="1" u="none" dirty="0" smtClean="0">
                          <a:solidFill>
                            <a:srgbClr val="C00000"/>
                          </a:solidFill>
                        </a:rPr>
                        <a:t>1</a:t>
                      </a:r>
                      <a:r>
                        <a:rPr lang="da-DK" sz="2400" b="1" u="none" dirty="0" smtClean="0">
                          <a:solidFill>
                            <a:schemeClr val="tx1"/>
                          </a:solidFill>
                        </a:rPr>
                        <a:t>0</a:t>
                      </a:r>
                      <a:r>
                        <a:rPr lang="da-DK" sz="2400" b="1" u="none" dirty="0" smtClean="0">
                          <a:solidFill>
                            <a:srgbClr val="C00000"/>
                          </a:solidFill>
                        </a:rPr>
                        <a:t>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3</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010</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4</a:t>
                      </a:r>
                      <a:endParaRPr lang="en-US" sz="2400" b="1" u="none" dirty="0">
                        <a:solidFill>
                          <a:schemeClr val="tx1"/>
                        </a:solidFill>
                      </a:endParaRPr>
                    </a:p>
                  </a:txBody>
                  <a:tcPr marL="0" marR="0" marT="0" marB="0"/>
                </a:tc>
                <a:tc>
                  <a:txBody>
                    <a:bodyPr/>
                    <a:lstStyle/>
                    <a:p>
                      <a:pPr algn="ctr"/>
                      <a:r>
                        <a:rPr lang="da-DK" sz="2400" b="1" u="none" dirty="0" smtClean="0">
                          <a:solidFill>
                            <a:srgbClr val="C00000"/>
                          </a:solidFill>
                        </a:rPr>
                        <a:t>1</a:t>
                      </a:r>
                      <a:r>
                        <a:rPr lang="da-DK" sz="2400" b="1" u="none" dirty="0" smtClean="0">
                          <a:solidFill>
                            <a:schemeClr val="tx1"/>
                          </a:solidFill>
                        </a:rPr>
                        <a:t>101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5</a:t>
                      </a:r>
                      <a:endParaRPr lang="en-US" sz="2400" b="1" u="none" dirty="0">
                        <a:solidFill>
                          <a:schemeClr val="tx1"/>
                        </a:solidFill>
                      </a:endParaRPr>
                    </a:p>
                  </a:txBody>
                  <a:tcPr marL="0" marR="0" marT="0" marB="0"/>
                </a:tc>
                <a:tc>
                  <a:txBody>
                    <a:bodyPr/>
                    <a:lstStyle/>
                    <a:p>
                      <a:pPr algn="ctr"/>
                      <a:r>
                        <a:rPr lang="da-DK" sz="2400" b="1" i="0" u="none" dirty="0" smtClean="0">
                          <a:solidFill>
                            <a:schemeClr val="tx1"/>
                          </a:solidFill>
                        </a:rPr>
                        <a:t>1</a:t>
                      </a:r>
                      <a:r>
                        <a:rPr lang="da-DK" sz="2400" b="1" i="0" u="none" dirty="0" smtClean="0">
                          <a:solidFill>
                            <a:srgbClr val="C00000"/>
                          </a:solidFill>
                        </a:rPr>
                        <a:t>0</a:t>
                      </a:r>
                      <a:r>
                        <a:rPr lang="da-DK" sz="2400" b="1" i="0" u="none" dirty="0" smtClean="0">
                          <a:solidFill>
                            <a:schemeClr val="tx1"/>
                          </a:solidFill>
                        </a:rPr>
                        <a:t>01</a:t>
                      </a:r>
                      <a:endParaRPr lang="en-US" sz="2400" b="1" i="0" u="none" dirty="0">
                        <a:solidFill>
                          <a:schemeClr val="tx1"/>
                        </a:solidFill>
                      </a:endParaRPr>
                    </a:p>
                  </a:txBody>
                  <a:tcPr marL="0" marR="0" marT="0" marB="0"/>
                </a:tc>
              </a:tr>
              <a:tr h="309708">
                <a:tc>
                  <a:txBody>
                    <a:bodyPr/>
                    <a:lstStyle/>
                    <a:p>
                      <a:pPr algn="ctr"/>
                      <a:r>
                        <a:rPr lang="da-DK" sz="2400" b="1" u="none" dirty="0" smtClean="0">
                          <a:solidFill>
                            <a:schemeClr val="tx1"/>
                          </a:solidFill>
                        </a:rPr>
                        <a:t>6</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a:t>
                      </a:r>
                      <a:r>
                        <a:rPr lang="da-DK" sz="2400" b="1" u="none" dirty="0" smtClean="0">
                          <a:solidFill>
                            <a:srgbClr val="C00000"/>
                          </a:solidFill>
                        </a:rPr>
                        <a:t>1</a:t>
                      </a:r>
                      <a:r>
                        <a:rPr lang="da-DK" sz="2400" b="1" u="none" dirty="0" smtClean="0">
                          <a:solidFill>
                            <a:schemeClr val="tx1"/>
                          </a:solidFill>
                        </a:rPr>
                        <a:t>0</a:t>
                      </a:r>
                      <a:r>
                        <a:rPr lang="da-DK" sz="2400" b="1" u="none" dirty="0" smtClean="0">
                          <a:solidFill>
                            <a:srgbClr val="C00000"/>
                          </a:solidFill>
                        </a:rPr>
                        <a:t>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7</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a:t>
                      </a:r>
                      <a:r>
                        <a:rPr lang="da-DK" sz="2400" b="1" u="none" dirty="0" smtClean="0">
                          <a:solidFill>
                            <a:srgbClr val="C00000"/>
                          </a:solidFill>
                        </a:rPr>
                        <a:t>1</a:t>
                      </a:r>
                      <a:r>
                        <a:rPr lang="da-DK" sz="2400" b="1" u="none" dirty="0" smtClean="0">
                          <a:solidFill>
                            <a:schemeClr val="tx1"/>
                          </a:solidFill>
                        </a:rPr>
                        <a:t>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8</a:t>
                      </a:r>
                      <a:endParaRPr lang="en-US" sz="2400" b="1" u="none" dirty="0">
                        <a:solidFill>
                          <a:schemeClr val="tx1"/>
                        </a:solidFill>
                      </a:endParaRPr>
                    </a:p>
                  </a:txBody>
                  <a:tcPr marL="0" marR="0" marT="0" marB="0"/>
                </a:tc>
                <a:tc>
                  <a:txBody>
                    <a:bodyPr/>
                    <a:lstStyle/>
                    <a:p>
                      <a:pPr algn="ctr"/>
                      <a:r>
                        <a:rPr lang="da-DK" sz="2400" b="1" u="none" dirty="0" smtClean="0">
                          <a:solidFill>
                            <a:srgbClr val="C00000"/>
                          </a:solidFill>
                        </a:rPr>
                        <a:t>0</a:t>
                      </a:r>
                      <a:r>
                        <a:rPr lang="da-DK" sz="2400" b="1" u="none" dirty="0" smtClean="0">
                          <a:solidFill>
                            <a:schemeClr val="tx1"/>
                          </a:solidFill>
                        </a:rPr>
                        <a:t>110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9</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011</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10</a:t>
                      </a:r>
                      <a:endParaRPr lang="en-US" sz="2400" b="1" u="none" dirty="0">
                        <a:solidFill>
                          <a:schemeClr val="tx1"/>
                        </a:solidFill>
                      </a:endParaRPr>
                    </a:p>
                  </a:txBody>
                  <a:tcPr marL="0" marR="0" marT="0" marB="0"/>
                </a:tc>
                <a:tc>
                  <a:txBody>
                    <a:bodyPr/>
                    <a:lstStyle/>
                    <a:p>
                      <a:pPr algn="ctr"/>
                      <a:r>
                        <a:rPr lang="da-DK" sz="2400" b="1" u="none" dirty="0" smtClean="0">
                          <a:solidFill>
                            <a:srgbClr val="C00000"/>
                          </a:solidFill>
                        </a:rPr>
                        <a:t>1</a:t>
                      </a:r>
                      <a:r>
                        <a:rPr lang="da-DK" sz="2400" b="1" u="none" dirty="0" smtClean="0">
                          <a:solidFill>
                            <a:schemeClr val="tx1"/>
                          </a:solidFill>
                        </a:rPr>
                        <a:t>111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11</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a:t>
                      </a:r>
                      <a:r>
                        <a:rPr lang="da-DK" sz="2400" b="1" u="none" dirty="0" smtClean="0">
                          <a:solidFill>
                            <a:srgbClr val="C00000"/>
                          </a:solidFill>
                        </a:rPr>
                        <a:t>0</a:t>
                      </a:r>
                      <a:r>
                        <a:rPr lang="da-DK" sz="2400" b="1" u="none" dirty="0" smtClean="0">
                          <a:solidFill>
                            <a:schemeClr val="tx1"/>
                          </a:solidFill>
                        </a:rPr>
                        <a:t>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12</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a:t>
                      </a:r>
                      <a:r>
                        <a:rPr lang="da-DK" sz="2400" b="1" u="none" dirty="0" smtClean="0">
                          <a:solidFill>
                            <a:srgbClr val="C00000"/>
                          </a:solidFill>
                        </a:rPr>
                        <a:t>00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13</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a:t>
                      </a:r>
                      <a:r>
                        <a:rPr lang="da-DK" sz="2400" b="1" u="none" dirty="0" smtClean="0">
                          <a:solidFill>
                            <a:srgbClr val="C00000"/>
                          </a:solidFill>
                        </a:rPr>
                        <a:t>1</a:t>
                      </a:r>
                      <a:r>
                        <a:rPr lang="da-DK" sz="2400" b="1" u="none" dirty="0" smtClean="0">
                          <a:solidFill>
                            <a:schemeClr val="tx1"/>
                          </a:solidFill>
                        </a:rPr>
                        <a:t>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14</a:t>
                      </a:r>
                      <a:endParaRPr lang="en-US" sz="2400" b="1" u="none" dirty="0">
                        <a:solidFill>
                          <a:schemeClr val="tx1"/>
                        </a:solidFill>
                      </a:endParaRPr>
                    </a:p>
                  </a:txBody>
                  <a:tcPr marL="0" marR="0" marT="0" marB="0"/>
                </a:tc>
                <a:tc>
                  <a:txBody>
                    <a:bodyPr/>
                    <a:lstStyle/>
                    <a:p>
                      <a:pPr algn="ctr"/>
                      <a:r>
                        <a:rPr lang="da-DK" sz="2400" b="1" u="none" dirty="0" smtClean="0">
                          <a:solidFill>
                            <a:srgbClr val="C00000"/>
                          </a:solidFill>
                        </a:rPr>
                        <a:t>0</a:t>
                      </a:r>
                      <a:r>
                        <a:rPr lang="da-DK" sz="2400" b="1" u="none" dirty="0" smtClean="0">
                          <a:solidFill>
                            <a:schemeClr val="tx1"/>
                          </a:solidFill>
                        </a:rPr>
                        <a:t>010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15</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001</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a:t>
                      </a:r>
                      <a:r>
                        <a:rPr lang="da-DK" sz="2400" b="1" u="none" dirty="0" smtClean="0">
                          <a:solidFill>
                            <a:srgbClr val="C00000"/>
                          </a:solidFill>
                        </a:rPr>
                        <a:t>00</a:t>
                      </a:r>
                      <a:endParaRPr lang="en-US" sz="2400" b="1" u="none" dirty="0">
                        <a:solidFill>
                          <a:srgbClr val="C00000"/>
                        </a:solidFill>
                      </a:endParaRPr>
                    </a:p>
                  </a:txBody>
                  <a:tcPr marL="0" marR="0" marT="0" marB="0"/>
                </a:tc>
              </a:tr>
            </a:tbl>
          </a:graphicData>
        </a:graphic>
      </p:graphicFrame>
      <p:graphicFrame>
        <p:nvGraphicFramePr>
          <p:cNvPr id="101" name="Table 100"/>
          <p:cNvGraphicFramePr>
            <a:graphicFrameLocks noGrp="1"/>
          </p:cNvGraphicFramePr>
          <p:nvPr/>
        </p:nvGraphicFramePr>
        <p:xfrm>
          <a:off x="107504" y="188640"/>
          <a:ext cx="2232248" cy="6583680"/>
        </p:xfrm>
        <a:graphic>
          <a:graphicData uri="http://schemas.openxmlformats.org/drawingml/2006/table">
            <a:tbl>
              <a:tblPr firstRow="1" bandRow="1">
                <a:tableStyleId>{2D5ABB26-0587-4C30-8999-92F81FD0307C}</a:tableStyleId>
              </a:tblPr>
              <a:tblGrid>
                <a:gridCol w="1218036"/>
                <a:gridCol w="1014212"/>
              </a:tblGrid>
              <a:tr h="309708">
                <a:tc>
                  <a:txBody>
                    <a:bodyPr/>
                    <a:lstStyle/>
                    <a:p>
                      <a:pPr algn="ctr"/>
                      <a:r>
                        <a:rPr lang="da-DK" sz="2400" b="1" dirty="0" smtClean="0">
                          <a:solidFill>
                            <a:schemeClr val="tx1"/>
                          </a:solidFill>
                        </a:rPr>
                        <a:t>Decimal</a:t>
                      </a:r>
                      <a:endParaRPr lang="en-US" sz="2400" b="1" dirty="0">
                        <a:solidFill>
                          <a:schemeClr val="tx1"/>
                        </a:solidFill>
                      </a:endParaRPr>
                    </a:p>
                  </a:txBody>
                  <a:tcPr marL="0" marR="0" marT="0" marB="0" anchor="ctr"/>
                </a:tc>
                <a:tc>
                  <a:txBody>
                    <a:bodyPr/>
                    <a:lstStyle/>
                    <a:p>
                      <a:pPr algn="ctr"/>
                      <a:endParaRPr lang="en-US" sz="2400" b="1" i="1" dirty="0">
                        <a:solidFill>
                          <a:schemeClr val="tx1"/>
                        </a:solidFill>
                      </a:endParaRPr>
                    </a:p>
                  </a:txBody>
                  <a:tcPr marL="0" marR="0" marT="0" marB="0" anchor="ctr"/>
                </a:tc>
              </a:tr>
              <a:tr h="309708">
                <a:tc>
                  <a:txBody>
                    <a:bodyPr/>
                    <a:lstStyle/>
                    <a:p>
                      <a:pPr algn="ctr"/>
                      <a:r>
                        <a:rPr lang="da-DK" sz="2400" b="1" dirty="0" smtClean="0">
                          <a:solidFill>
                            <a:schemeClr val="tx1"/>
                          </a:solidFill>
                        </a:rPr>
                        <a:t>0</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0</a:t>
                      </a:r>
                      <a:r>
                        <a:rPr lang="da-DK" sz="2400" b="1" dirty="0" smtClean="0">
                          <a:solidFill>
                            <a:schemeClr val="tx1"/>
                          </a:solidFill>
                        </a:rPr>
                        <a:t>0</a:t>
                      </a:r>
                      <a:r>
                        <a:rPr lang="da-DK" sz="2400" b="1" u="sng" dirty="0" smtClean="0">
                          <a:solidFill>
                            <a:schemeClr val="tx1"/>
                          </a:solidFill>
                        </a:rPr>
                        <a:t>00</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1</a:t>
                      </a:r>
                      <a:endParaRPr lang="en-US" sz="2400" b="1" dirty="0">
                        <a:solidFill>
                          <a:schemeClr val="tx1"/>
                        </a:solidFill>
                      </a:endParaRPr>
                    </a:p>
                  </a:txBody>
                  <a:tcPr marL="0" marR="0" marT="0" marB="0"/>
                </a:tc>
                <a:tc>
                  <a:txBody>
                    <a:bodyPr/>
                    <a:lstStyle/>
                    <a:p>
                      <a:pPr algn="ctr"/>
                      <a:r>
                        <a:rPr lang="da-DK" sz="2400" b="1" u="none" dirty="0" smtClean="0">
                          <a:solidFill>
                            <a:schemeClr val="tx1"/>
                          </a:solidFill>
                        </a:rPr>
                        <a:t>0</a:t>
                      </a:r>
                      <a:r>
                        <a:rPr lang="da-DK" sz="2400" b="1" u="sng" dirty="0" smtClean="0">
                          <a:solidFill>
                            <a:schemeClr val="tx1"/>
                          </a:solidFill>
                        </a:rPr>
                        <a:t>00</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2</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0</a:t>
                      </a:r>
                      <a:r>
                        <a:rPr lang="da-DK" sz="2400" b="1" u="none" dirty="0" smtClean="0">
                          <a:solidFill>
                            <a:srgbClr val="C00000"/>
                          </a:solidFill>
                        </a:rPr>
                        <a:t>1</a:t>
                      </a:r>
                      <a:r>
                        <a:rPr lang="da-DK" sz="2400" b="1" u="sng" dirty="0" smtClean="0">
                          <a:solidFill>
                            <a:schemeClr val="tx1"/>
                          </a:solidFill>
                        </a:rPr>
                        <a:t>0</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3</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01</a:t>
                      </a:r>
                      <a:r>
                        <a:rPr lang="da-DK" sz="2400" b="1" u="none" dirty="0" smtClean="0">
                          <a:solidFill>
                            <a:schemeClr val="tx1"/>
                          </a:solidFill>
                        </a:rPr>
                        <a:t>0</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4</a:t>
                      </a:r>
                      <a:endParaRPr lang="en-US" sz="2400" b="1" dirty="0">
                        <a:solidFill>
                          <a:schemeClr val="tx1"/>
                        </a:solidFill>
                      </a:endParaRPr>
                    </a:p>
                  </a:txBody>
                  <a:tcPr marL="0" marR="0" marT="0" marB="0"/>
                </a:tc>
                <a:tc>
                  <a:txBody>
                    <a:bodyPr/>
                    <a:lstStyle/>
                    <a:p>
                      <a:pPr algn="ctr"/>
                      <a:r>
                        <a:rPr lang="da-DK" sz="2400" b="1" u="sng" dirty="0" smtClean="0">
                          <a:solidFill>
                            <a:srgbClr val="C00000"/>
                          </a:solidFill>
                        </a:rPr>
                        <a:t>1</a:t>
                      </a:r>
                      <a:r>
                        <a:rPr lang="da-DK" sz="2400" b="1" u="sng" dirty="0" smtClean="0">
                          <a:solidFill>
                            <a:schemeClr val="tx1"/>
                          </a:solidFill>
                        </a:rPr>
                        <a:t>1</a:t>
                      </a:r>
                      <a:r>
                        <a:rPr lang="da-DK" sz="2400" b="1" u="none" dirty="0" smtClean="0">
                          <a:solidFill>
                            <a:schemeClr val="tx1"/>
                          </a:solidFill>
                        </a:rPr>
                        <a:t>0</a:t>
                      </a:r>
                      <a:r>
                        <a:rPr lang="da-DK" sz="2400" b="1" u="sng" dirty="0" smtClean="0">
                          <a:solidFill>
                            <a:schemeClr val="tx1"/>
                          </a:solidFill>
                        </a:rPr>
                        <a:t>1</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5</a:t>
                      </a:r>
                      <a:endParaRPr lang="en-US" sz="2400" b="1" dirty="0">
                        <a:solidFill>
                          <a:schemeClr val="tx1"/>
                        </a:solidFill>
                      </a:endParaRPr>
                    </a:p>
                  </a:txBody>
                  <a:tcPr marL="0" marR="0" marT="0" marB="0"/>
                </a:tc>
                <a:tc>
                  <a:txBody>
                    <a:bodyPr/>
                    <a:lstStyle/>
                    <a:p>
                      <a:pPr algn="ctr"/>
                      <a:r>
                        <a:rPr lang="da-DK" sz="2400" b="1" i="0" u="none" dirty="0" smtClean="0">
                          <a:solidFill>
                            <a:schemeClr val="tx1"/>
                          </a:solidFill>
                        </a:rPr>
                        <a:t>1</a:t>
                      </a:r>
                      <a:r>
                        <a:rPr lang="da-DK" sz="2400" b="1" i="0" u="sng" dirty="0" smtClean="0">
                          <a:solidFill>
                            <a:srgbClr val="C00000"/>
                          </a:solidFill>
                        </a:rPr>
                        <a:t>0</a:t>
                      </a:r>
                      <a:r>
                        <a:rPr lang="da-DK" sz="2400" b="1" i="0" u="sng" dirty="0" smtClean="0">
                          <a:solidFill>
                            <a:schemeClr val="tx1"/>
                          </a:solidFill>
                        </a:rPr>
                        <a:t>01</a:t>
                      </a:r>
                      <a:endParaRPr lang="en-US" sz="2400" b="1" i="0" u="sng" dirty="0">
                        <a:solidFill>
                          <a:schemeClr val="tx1"/>
                        </a:solidFill>
                      </a:endParaRPr>
                    </a:p>
                  </a:txBody>
                  <a:tcPr marL="0" marR="0" marT="0" marB="0"/>
                </a:tc>
              </a:tr>
              <a:tr h="309708">
                <a:tc>
                  <a:txBody>
                    <a:bodyPr/>
                    <a:lstStyle/>
                    <a:p>
                      <a:pPr algn="ctr"/>
                      <a:r>
                        <a:rPr lang="da-DK" sz="2400" b="1" dirty="0" smtClean="0">
                          <a:solidFill>
                            <a:schemeClr val="tx1"/>
                          </a:solidFill>
                        </a:rPr>
                        <a:t>6</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1</a:t>
                      </a:r>
                      <a:r>
                        <a:rPr lang="da-DK" sz="2400" b="1" u="none" dirty="0" smtClean="0">
                          <a:solidFill>
                            <a:srgbClr val="C00000"/>
                          </a:solidFill>
                        </a:rPr>
                        <a:t>1</a:t>
                      </a:r>
                      <a:r>
                        <a:rPr lang="da-DK" sz="2400" b="1" u="sng" dirty="0" smtClean="0">
                          <a:solidFill>
                            <a:schemeClr val="tx1"/>
                          </a:solidFill>
                        </a:rPr>
                        <a:t>0</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7</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1</a:t>
                      </a:r>
                      <a:r>
                        <a:rPr lang="da-DK" sz="2400" b="1" u="none" dirty="0" smtClean="0">
                          <a:solidFill>
                            <a:schemeClr val="tx1"/>
                          </a:solidFill>
                        </a:rPr>
                        <a:t>1</a:t>
                      </a:r>
                      <a:r>
                        <a:rPr lang="da-DK" sz="2400" b="1" u="sng" dirty="0" smtClean="0">
                          <a:solidFill>
                            <a:srgbClr val="C00000"/>
                          </a:solidFill>
                        </a:rPr>
                        <a:t>1</a:t>
                      </a:r>
                      <a:r>
                        <a:rPr lang="da-DK" sz="2400" b="1" u="sng" dirty="0" smtClean="0">
                          <a:solidFill>
                            <a:schemeClr val="tx1"/>
                          </a:solidFill>
                        </a:rPr>
                        <a:t>0</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8</a:t>
                      </a:r>
                      <a:endParaRPr lang="en-US" sz="2400" b="1" dirty="0">
                        <a:solidFill>
                          <a:schemeClr val="tx1"/>
                        </a:solidFill>
                      </a:endParaRPr>
                    </a:p>
                  </a:txBody>
                  <a:tcPr marL="0" marR="0" marT="0" marB="0"/>
                </a:tc>
                <a:tc>
                  <a:txBody>
                    <a:bodyPr/>
                    <a:lstStyle/>
                    <a:p>
                      <a:pPr algn="ctr"/>
                      <a:r>
                        <a:rPr lang="da-DK" sz="2400" b="1" u="sng" dirty="0" smtClean="0">
                          <a:solidFill>
                            <a:srgbClr val="C00000"/>
                          </a:solidFill>
                        </a:rPr>
                        <a:t>0</a:t>
                      </a:r>
                      <a:r>
                        <a:rPr lang="da-DK" sz="2400" b="1" u="none" dirty="0" smtClean="0">
                          <a:solidFill>
                            <a:schemeClr val="tx1"/>
                          </a:solidFill>
                        </a:rPr>
                        <a:t>1</a:t>
                      </a:r>
                      <a:r>
                        <a:rPr lang="da-DK" sz="2400" b="1" u="sng" dirty="0" smtClean="0">
                          <a:solidFill>
                            <a:schemeClr val="tx1"/>
                          </a:solidFill>
                        </a:rPr>
                        <a:t>10</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9</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01</a:t>
                      </a:r>
                      <a:r>
                        <a:rPr lang="da-DK" sz="2400" b="1" u="none" dirty="0" smtClean="0">
                          <a:solidFill>
                            <a:schemeClr val="tx1"/>
                          </a:solidFill>
                        </a:rPr>
                        <a:t>1</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10</a:t>
                      </a:r>
                      <a:endParaRPr lang="en-US" sz="2400" b="1" dirty="0">
                        <a:solidFill>
                          <a:schemeClr val="tx1"/>
                        </a:solidFill>
                      </a:endParaRPr>
                    </a:p>
                  </a:txBody>
                  <a:tcPr marL="0" marR="0" marT="0" marB="0"/>
                </a:tc>
                <a:tc>
                  <a:txBody>
                    <a:bodyPr/>
                    <a:lstStyle/>
                    <a:p>
                      <a:pPr algn="ctr"/>
                      <a:r>
                        <a:rPr lang="da-DK" sz="2400" b="1" u="sng" dirty="0" smtClean="0">
                          <a:solidFill>
                            <a:srgbClr val="C00000"/>
                          </a:solidFill>
                        </a:rPr>
                        <a:t>1</a:t>
                      </a:r>
                      <a:r>
                        <a:rPr lang="da-DK" sz="2400" b="1" u="sng" dirty="0" smtClean="0">
                          <a:solidFill>
                            <a:schemeClr val="tx1"/>
                          </a:solidFill>
                        </a:rPr>
                        <a:t>1</a:t>
                      </a:r>
                      <a:r>
                        <a:rPr lang="da-DK" sz="2400" b="1" u="none" dirty="0" smtClean="0">
                          <a:solidFill>
                            <a:schemeClr val="tx1"/>
                          </a:solidFill>
                        </a:rPr>
                        <a:t>1</a:t>
                      </a:r>
                      <a:r>
                        <a:rPr lang="da-DK" sz="2400" b="1" u="sng" dirty="0" smtClean="0">
                          <a:solidFill>
                            <a:schemeClr val="tx1"/>
                          </a:solidFill>
                        </a:rPr>
                        <a:t>1</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11</a:t>
                      </a:r>
                      <a:endParaRPr lang="en-US" sz="2400" b="1" dirty="0">
                        <a:solidFill>
                          <a:schemeClr val="tx1"/>
                        </a:solidFill>
                      </a:endParaRPr>
                    </a:p>
                  </a:txBody>
                  <a:tcPr marL="0" marR="0" marT="0" marB="0"/>
                </a:tc>
                <a:tc>
                  <a:txBody>
                    <a:bodyPr/>
                    <a:lstStyle/>
                    <a:p>
                      <a:pPr algn="ctr"/>
                      <a:r>
                        <a:rPr lang="da-DK" sz="2400" b="1" u="none" dirty="0" smtClean="0">
                          <a:solidFill>
                            <a:schemeClr val="tx1"/>
                          </a:solidFill>
                        </a:rPr>
                        <a:t>1</a:t>
                      </a:r>
                      <a:r>
                        <a:rPr lang="da-DK" sz="2400" b="1" u="sng" dirty="0" smtClean="0">
                          <a:solidFill>
                            <a:srgbClr val="C00000"/>
                          </a:solidFill>
                        </a:rPr>
                        <a:t>0</a:t>
                      </a:r>
                      <a:r>
                        <a:rPr lang="da-DK" sz="2400" b="1" u="sng" dirty="0" smtClean="0">
                          <a:solidFill>
                            <a:schemeClr val="tx1"/>
                          </a:solidFill>
                        </a:rPr>
                        <a:t>11</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12</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1</a:t>
                      </a:r>
                      <a:r>
                        <a:rPr lang="da-DK" sz="2400" b="1" u="none" dirty="0" smtClean="0">
                          <a:solidFill>
                            <a:schemeClr val="tx1"/>
                          </a:solidFill>
                        </a:rPr>
                        <a:t>0</a:t>
                      </a:r>
                      <a:r>
                        <a:rPr lang="da-DK" sz="2400" b="1" u="sng" dirty="0" smtClean="0">
                          <a:solidFill>
                            <a:srgbClr val="C00000"/>
                          </a:solidFill>
                        </a:rPr>
                        <a:t>00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13</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1</a:t>
                      </a:r>
                      <a:r>
                        <a:rPr lang="da-DK" sz="2400" b="1" u="none" dirty="0" smtClean="0">
                          <a:solidFill>
                            <a:schemeClr val="tx1"/>
                          </a:solidFill>
                        </a:rPr>
                        <a:t>0</a:t>
                      </a:r>
                      <a:r>
                        <a:rPr lang="da-DK" sz="2400" b="1" u="sng" dirty="0" smtClean="0">
                          <a:solidFill>
                            <a:srgbClr val="C00000"/>
                          </a:solidFill>
                        </a:rPr>
                        <a:t>1</a:t>
                      </a:r>
                      <a:r>
                        <a:rPr lang="da-DK" sz="2400" b="1" u="sng" dirty="0" smtClean="0">
                          <a:solidFill>
                            <a:schemeClr val="tx1"/>
                          </a:solidFill>
                        </a:rPr>
                        <a:t>0</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14</a:t>
                      </a:r>
                      <a:endParaRPr lang="en-US" sz="2400" b="1" dirty="0">
                        <a:solidFill>
                          <a:schemeClr val="tx1"/>
                        </a:solidFill>
                      </a:endParaRPr>
                    </a:p>
                  </a:txBody>
                  <a:tcPr marL="0" marR="0" marT="0" marB="0"/>
                </a:tc>
                <a:tc>
                  <a:txBody>
                    <a:bodyPr/>
                    <a:lstStyle/>
                    <a:p>
                      <a:pPr algn="ctr"/>
                      <a:r>
                        <a:rPr lang="da-DK" sz="2400" b="1" u="sng" dirty="0" smtClean="0">
                          <a:solidFill>
                            <a:srgbClr val="C00000"/>
                          </a:solidFill>
                        </a:rPr>
                        <a:t>0</a:t>
                      </a:r>
                      <a:r>
                        <a:rPr lang="da-DK" sz="2400" b="1" u="none" dirty="0" smtClean="0">
                          <a:solidFill>
                            <a:schemeClr val="tx1"/>
                          </a:solidFill>
                        </a:rPr>
                        <a:t>0</a:t>
                      </a:r>
                      <a:r>
                        <a:rPr lang="da-DK" sz="2400" b="1" u="sng" dirty="0" smtClean="0">
                          <a:solidFill>
                            <a:schemeClr val="tx1"/>
                          </a:solidFill>
                        </a:rPr>
                        <a:t>10</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15</a:t>
                      </a:r>
                      <a:endParaRPr lang="en-US" sz="2400" b="1" dirty="0">
                        <a:solidFill>
                          <a:schemeClr val="tx1"/>
                        </a:solidFill>
                      </a:endParaRPr>
                    </a:p>
                  </a:txBody>
                  <a:tcPr marL="0" marR="0" marT="0" marB="0"/>
                </a:tc>
                <a:tc>
                  <a:txBody>
                    <a:bodyPr/>
                    <a:lstStyle/>
                    <a:p>
                      <a:pPr algn="ctr"/>
                      <a:r>
                        <a:rPr lang="da-DK" sz="2400" b="1" u="none" dirty="0" smtClean="0">
                          <a:solidFill>
                            <a:schemeClr val="tx1"/>
                          </a:solidFill>
                        </a:rPr>
                        <a:t>0</a:t>
                      </a:r>
                      <a:r>
                        <a:rPr lang="da-DK" sz="2400" b="1" u="sng" dirty="0" smtClean="0">
                          <a:solidFill>
                            <a:schemeClr val="tx1"/>
                          </a:solidFill>
                        </a:rPr>
                        <a:t>01</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0</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0</a:t>
                      </a:r>
                      <a:r>
                        <a:rPr lang="da-DK" sz="2400" b="1" dirty="0" smtClean="0">
                          <a:solidFill>
                            <a:schemeClr val="tx1"/>
                          </a:solidFill>
                        </a:rPr>
                        <a:t>0</a:t>
                      </a:r>
                      <a:r>
                        <a:rPr lang="da-DK" sz="2400" b="1" u="sng" dirty="0" smtClean="0">
                          <a:solidFill>
                            <a:srgbClr val="C00000"/>
                          </a:solidFill>
                        </a:rPr>
                        <a:t>00</a:t>
                      </a:r>
                      <a:endParaRPr lang="en-US" sz="2400" b="1" u="sng" dirty="0">
                        <a:solidFill>
                          <a:srgbClr val="C00000"/>
                        </a:solidFill>
                      </a:endParaRPr>
                    </a:p>
                  </a:txBody>
                  <a:tcPr marL="0" marR="0" marT="0" marB="0"/>
                </a:tc>
              </a:tr>
            </a:tbl>
          </a:graphicData>
        </a:graphic>
      </p:graphicFrame>
      <p:sp>
        <p:nvSpPr>
          <p:cNvPr id="5" name="TextBox 4"/>
          <p:cNvSpPr txBox="1"/>
          <p:nvPr/>
        </p:nvSpPr>
        <p:spPr>
          <a:xfrm>
            <a:off x="5004048" y="980728"/>
            <a:ext cx="1661632" cy="584775"/>
          </a:xfrm>
          <a:prstGeom prst="rect">
            <a:avLst/>
          </a:prstGeom>
          <a:noFill/>
        </p:spPr>
        <p:txBody>
          <a:bodyPr wrap="square" rtlCol="0">
            <a:spAutoFit/>
          </a:bodyPr>
          <a:lstStyle/>
          <a:p>
            <a:pPr algn="ctr"/>
            <a:r>
              <a:rPr lang="da-DK" sz="3200" b="1" i="1" dirty="0" smtClean="0"/>
              <a:t>b</a:t>
            </a:r>
            <a:r>
              <a:rPr lang="da-DK" sz="3200" b="1" baseline="-25000" dirty="0" smtClean="0"/>
              <a:t>3</a:t>
            </a:r>
            <a:r>
              <a:rPr lang="da-DK" sz="3200" b="1" i="1" dirty="0" smtClean="0"/>
              <a:t>b</a:t>
            </a:r>
            <a:r>
              <a:rPr lang="da-DK" sz="3200" b="1" baseline="-25000" dirty="0" smtClean="0"/>
              <a:t>2</a:t>
            </a:r>
            <a:r>
              <a:rPr lang="da-DK" sz="3200" b="1" i="1" dirty="0" smtClean="0"/>
              <a:t>b</a:t>
            </a:r>
            <a:r>
              <a:rPr lang="da-DK" sz="3200" b="1" baseline="-25000" dirty="0" smtClean="0"/>
              <a:t>1</a:t>
            </a:r>
            <a:r>
              <a:rPr lang="da-DK" sz="3200" b="1" i="1" dirty="0" smtClean="0"/>
              <a:t>b</a:t>
            </a:r>
            <a:r>
              <a:rPr lang="da-DK" sz="3200" b="1" baseline="-25000" dirty="0" smtClean="0"/>
              <a:t>0</a:t>
            </a:r>
            <a:endParaRPr lang="en-US" sz="3200" b="1" baseline="-25000" dirty="0"/>
          </a:p>
        </p:txBody>
      </p:sp>
      <p:grpSp>
        <p:nvGrpSpPr>
          <p:cNvPr id="102" name="Group 101"/>
          <p:cNvGrpSpPr/>
          <p:nvPr/>
        </p:nvGrpSpPr>
        <p:grpSpPr>
          <a:xfrm>
            <a:off x="2946880" y="1700808"/>
            <a:ext cx="5828880" cy="3017365"/>
            <a:chOff x="2946880" y="1700808"/>
            <a:chExt cx="5828880" cy="3017365"/>
          </a:xfrm>
        </p:grpSpPr>
        <p:sp>
          <p:nvSpPr>
            <p:cNvPr id="54" name="TextBox 53"/>
            <p:cNvSpPr txBox="1"/>
            <p:nvPr/>
          </p:nvSpPr>
          <p:spPr>
            <a:xfrm>
              <a:off x="5535400"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1</a:t>
              </a:r>
              <a:r>
                <a:rPr lang="da-DK" sz="2400" b="1" dirty="0" smtClean="0"/>
                <a:t>-</a:t>
              </a:r>
              <a:r>
                <a:rPr lang="da-DK" sz="2400" b="1" dirty="0" smtClean="0">
                  <a:solidFill>
                    <a:srgbClr val="C00000"/>
                  </a:solidFill>
                </a:rPr>
                <a:t>0</a:t>
              </a:r>
              <a:endParaRPr lang="en-US" sz="2400" b="1" dirty="0" smtClean="0">
                <a:solidFill>
                  <a:srgbClr val="C00000"/>
                </a:solidFill>
              </a:endParaRPr>
            </a:p>
          </p:txBody>
        </p:sp>
        <p:sp>
          <p:nvSpPr>
            <p:cNvPr id="6" name="TextBox 5"/>
            <p:cNvSpPr txBox="1"/>
            <p:nvPr/>
          </p:nvSpPr>
          <p:spPr>
            <a:xfrm>
              <a:off x="5418680" y="1700808"/>
              <a:ext cx="864096" cy="584775"/>
            </a:xfrm>
            <a:prstGeom prst="rect">
              <a:avLst/>
            </a:prstGeom>
            <a:noFill/>
          </p:spPr>
          <p:txBody>
            <a:bodyPr wrap="square" rtlCol="0">
              <a:spAutoFit/>
            </a:bodyPr>
            <a:lstStyle/>
            <a:p>
              <a:pPr algn="ctr"/>
              <a:r>
                <a:rPr lang="da-DK" sz="3200" b="1" i="1" dirty="0" smtClean="0"/>
                <a:t>b</a:t>
              </a:r>
              <a:r>
                <a:rPr lang="da-DK" sz="3200" b="1" baseline="-25000" dirty="0" smtClean="0"/>
                <a:t>0</a:t>
              </a:r>
              <a:endParaRPr lang="en-US" sz="3200" b="1" baseline="-25000" dirty="0"/>
            </a:p>
          </p:txBody>
        </p:sp>
        <p:sp>
          <p:nvSpPr>
            <p:cNvPr id="10" name="TextBox 9"/>
            <p:cNvSpPr txBox="1"/>
            <p:nvPr/>
          </p:nvSpPr>
          <p:spPr>
            <a:xfrm>
              <a:off x="4126304" y="2591613"/>
              <a:ext cx="864096" cy="584775"/>
            </a:xfrm>
            <a:prstGeom prst="rect">
              <a:avLst/>
            </a:prstGeom>
            <a:noFill/>
          </p:spPr>
          <p:txBody>
            <a:bodyPr wrap="square" rtlCol="0">
              <a:spAutoFit/>
            </a:bodyPr>
            <a:lstStyle/>
            <a:p>
              <a:pPr algn="ctr"/>
              <a:r>
                <a:rPr lang="da-DK" sz="3200" b="1" i="1" dirty="0" smtClean="0"/>
                <a:t>b</a:t>
              </a:r>
              <a:r>
                <a:rPr lang="da-DK" sz="3200" b="1" baseline="-25000" dirty="0" smtClean="0"/>
                <a:t>1</a:t>
              </a:r>
              <a:endParaRPr lang="en-US" sz="3200" b="1" baseline="-25000" dirty="0"/>
            </a:p>
          </p:txBody>
        </p:sp>
        <p:sp>
          <p:nvSpPr>
            <p:cNvPr id="11" name="TextBox 10"/>
            <p:cNvSpPr txBox="1"/>
            <p:nvPr/>
          </p:nvSpPr>
          <p:spPr>
            <a:xfrm>
              <a:off x="6111464" y="3392412"/>
              <a:ext cx="864096" cy="584775"/>
            </a:xfrm>
            <a:prstGeom prst="rect">
              <a:avLst/>
            </a:prstGeom>
            <a:noFill/>
          </p:spPr>
          <p:txBody>
            <a:bodyPr wrap="square" rtlCol="0">
              <a:spAutoFit/>
            </a:bodyPr>
            <a:lstStyle/>
            <a:p>
              <a:pPr algn="ctr"/>
              <a:r>
                <a:rPr lang="da-DK" sz="3200" b="1" i="1" dirty="0" smtClean="0"/>
                <a:t>b</a:t>
              </a:r>
              <a:r>
                <a:rPr lang="da-DK" sz="3200" b="1" baseline="-25000" dirty="0" smtClean="0"/>
                <a:t>1</a:t>
              </a:r>
              <a:endParaRPr lang="en-US" sz="3200" b="1" baseline="-25000" dirty="0"/>
            </a:p>
          </p:txBody>
        </p:sp>
        <p:sp>
          <p:nvSpPr>
            <p:cNvPr id="27" name="TextBox 26"/>
            <p:cNvSpPr txBox="1"/>
            <p:nvPr/>
          </p:nvSpPr>
          <p:spPr>
            <a:xfrm>
              <a:off x="2946880"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1</a:t>
              </a:r>
              <a:endParaRPr lang="en-US" sz="2400" b="1" dirty="0" smtClean="0">
                <a:solidFill>
                  <a:srgbClr val="C00000"/>
                </a:solidFill>
              </a:endParaRPr>
            </a:p>
          </p:txBody>
        </p:sp>
        <p:sp>
          <p:nvSpPr>
            <p:cNvPr id="28" name="TextBox 27"/>
            <p:cNvSpPr txBox="1"/>
            <p:nvPr/>
          </p:nvSpPr>
          <p:spPr>
            <a:xfrm>
              <a:off x="3591184"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1</a:t>
              </a:r>
              <a:r>
                <a:rPr lang="da-DK" sz="2400" b="1" dirty="0" smtClean="0"/>
                <a:t>-</a:t>
              </a:r>
              <a:endParaRPr lang="en-US" sz="2400" b="1" dirty="0" smtClean="0"/>
            </a:p>
          </p:txBody>
        </p:sp>
        <p:sp>
          <p:nvSpPr>
            <p:cNvPr id="29" name="TextBox 28"/>
            <p:cNvSpPr txBox="1"/>
            <p:nvPr/>
          </p:nvSpPr>
          <p:spPr>
            <a:xfrm>
              <a:off x="4239256"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1</a:t>
              </a:r>
              <a:endParaRPr lang="en-US" sz="2400" b="1" dirty="0" smtClean="0">
                <a:solidFill>
                  <a:srgbClr val="C00000"/>
                </a:solidFill>
              </a:endParaRPr>
            </a:p>
          </p:txBody>
        </p:sp>
        <p:sp>
          <p:nvSpPr>
            <p:cNvPr id="30" name="TextBox 29"/>
            <p:cNvSpPr txBox="1"/>
            <p:nvPr/>
          </p:nvSpPr>
          <p:spPr>
            <a:xfrm>
              <a:off x="4887328" y="4256508"/>
              <a:ext cx="1296144" cy="461665"/>
            </a:xfrm>
            <a:prstGeom prst="rect">
              <a:avLst/>
            </a:prstGeom>
            <a:noFill/>
          </p:spPr>
          <p:txBody>
            <a:bodyPr wrap="square" rtlCol="0">
              <a:spAutoFit/>
            </a:bodyPr>
            <a:lstStyle/>
            <a:p>
              <a:pPr algn="ctr"/>
              <a:r>
                <a:rPr lang="da-DK" sz="2400" b="1" dirty="0" smtClean="0">
                  <a:solidFill>
                    <a:srgbClr val="C00000"/>
                  </a:solidFill>
                </a:rPr>
                <a:t>0</a:t>
              </a:r>
              <a:r>
                <a:rPr lang="da-DK" sz="2400" b="1" dirty="0" smtClean="0"/>
                <a:t>---</a:t>
              </a:r>
              <a:endParaRPr lang="en-US" sz="2400" b="1" dirty="0" smtClean="0"/>
            </a:p>
          </p:txBody>
        </p:sp>
        <p:sp>
          <p:nvSpPr>
            <p:cNvPr id="53" name="TextBox 52"/>
            <p:cNvSpPr txBox="1"/>
            <p:nvPr/>
          </p:nvSpPr>
          <p:spPr>
            <a:xfrm>
              <a:off x="6183472"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00</a:t>
              </a:r>
              <a:endParaRPr lang="en-US" sz="2400" b="1" dirty="0" smtClean="0">
                <a:solidFill>
                  <a:srgbClr val="C00000"/>
                </a:solidFill>
              </a:endParaRPr>
            </a:p>
          </p:txBody>
        </p:sp>
        <p:sp>
          <p:nvSpPr>
            <p:cNvPr id="55" name="TextBox 54"/>
            <p:cNvSpPr txBox="1"/>
            <p:nvPr/>
          </p:nvSpPr>
          <p:spPr>
            <a:xfrm>
              <a:off x="6831544" y="4256508"/>
              <a:ext cx="1296144" cy="461665"/>
            </a:xfrm>
            <a:prstGeom prst="rect">
              <a:avLst/>
            </a:prstGeom>
            <a:noFill/>
          </p:spPr>
          <p:txBody>
            <a:bodyPr wrap="square" rtlCol="0">
              <a:spAutoFit/>
            </a:bodyPr>
            <a:lstStyle/>
            <a:p>
              <a:pPr algn="ctr"/>
              <a:r>
                <a:rPr lang="da-DK" sz="2400" b="1" dirty="0" smtClean="0">
                  <a:solidFill>
                    <a:srgbClr val="C00000"/>
                  </a:solidFill>
                </a:rPr>
                <a:t>1</a:t>
              </a:r>
              <a:r>
                <a:rPr lang="da-DK" sz="2400" b="1" dirty="0" smtClean="0"/>
                <a:t>---</a:t>
              </a:r>
              <a:endParaRPr lang="en-US" sz="2400" b="1" dirty="0" smtClean="0"/>
            </a:p>
          </p:txBody>
        </p:sp>
        <p:sp>
          <p:nvSpPr>
            <p:cNvPr id="56" name="TextBox 55"/>
            <p:cNvSpPr txBox="1"/>
            <p:nvPr/>
          </p:nvSpPr>
          <p:spPr>
            <a:xfrm>
              <a:off x="7479616"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0</a:t>
              </a:r>
              <a:r>
                <a:rPr lang="da-DK" sz="2400" b="1" dirty="0" smtClean="0"/>
                <a:t>--</a:t>
              </a:r>
              <a:endParaRPr lang="en-US" sz="2400" b="1" dirty="0" smtClean="0"/>
            </a:p>
          </p:txBody>
        </p:sp>
        <p:sp>
          <p:nvSpPr>
            <p:cNvPr id="57" name="TextBox 56"/>
            <p:cNvSpPr txBox="1"/>
            <p:nvPr/>
          </p:nvSpPr>
          <p:spPr>
            <a:xfrm>
              <a:off x="3519176" y="3392412"/>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sp>
          <p:nvSpPr>
            <p:cNvPr id="58" name="TextBox 57"/>
            <p:cNvSpPr txBox="1"/>
            <p:nvPr/>
          </p:nvSpPr>
          <p:spPr>
            <a:xfrm>
              <a:off x="4815320" y="3392412"/>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sp>
          <p:nvSpPr>
            <p:cNvPr id="59" name="TextBox 58"/>
            <p:cNvSpPr txBox="1"/>
            <p:nvPr/>
          </p:nvSpPr>
          <p:spPr>
            <a:xfrm>
              <a:off x="7407608" y="3392412"/>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sp>
          <p:nvSpPr>
            <p:cNvPr id="60" name="TextBox 59"/>
            <p:cNvSpPr txBox="1"/>
            <p:nvPr/>
          </p:nvSpPr>
          <p:spPr>
            <a:xfrm>
              <a:off x="6677648" y="2591613"/>
              <a:ext cx="864096" cy="584775"/>
            </a:xfrm>
            <a:prstGeom prst="rect">
              <a:avLst/>
            </a:prstGeom>
            <a:noFill/>
          </p:spPr>
          <p:txBody>
            <a:bodyPr wrap="square" rtlCol="0">
              <a:spAutoFit/>
            </a:bodyPr>
            <a:lstStyle/>
            <a:p>
              <a:pPr algn="ctr"/>
              <a:r>
                <a:rPr lang="da-DK" sz="3200" b="1" i="1" dirty="0" smtClean="0"/>
                <a:t>b</a:t>
              </a:r>
              <a:r>
                <a:rPr lang="da-DK" sz="3200" b="1" baseline="-25000" dirty="0" smtClean="0"/>
                <a:t>2</a:t>
              </a:r>
              <a:endParaRPr lang="en-US" sz="3200" b="1" baseline="-25000" dirty="0"/>
            </a:p>
          </p:txBody>
        </p:sp>
        <p:grpSp>
          <p:nvGrpSpPr>
            <p:cNvPr id="65" name="Group 64"/>
            <p:cNvGrpSpPr/>
            <p:nvPr/>
          </p:nvGrpSpPr>
          <p:grpSpPr>
            <a:xfrm>
              <a:off x="3419872" y="3886588"/>
              <a:ext cx="1107416" cy="441928"/>
              <a:chOff x="224224" y="3347112"/>
              <a:chExt cx="1107416" cy="441928"/>
            </a:xfrm>
          </p:grpSpPr>
          <p:cxnSp>
            <p:nvCxnSpPr>
              <p:cNvPr id="17" name="Straight Connector 16"/>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62" name="Straight Connector 61"/>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6" name="Group 65"/>
            <p:cNvGrpSpPr/>
            <p:nvPr/>
          </p:nvGrpSpPr>
          <p:grpSpPr>
            <a:xfrm>
              <a:off x="4698600" y="3886588"/>
              <a:ext cx="1107416" cy="441928"/>
              <a:chOff x="224224" y="3347112"/>
              <a:chExt cx="1107416" cy="441928"/>
            </a:xfrm>
          </p:grpSpPr>
          <p:cxnSp>
            <p:nvCxnSpPr>
              <p:cNvPr id="67" name="Straight Connector 66"/>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69" name="Straight Connector 68"/>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0" name="Group 69"/>
            <p:cNvGrpSpPr/>
            <p:nvPr/>
          </p:nvGrpSpPr>
          <p:grpSpPr>
            <a:xfrm>
              <a:off x="5994744" y="3896468"/>
              <a:ext cx="1107416" cy="441928"/>
              <a:chOff x="224224" y="3347112"/>
              <a:chExt cx="1107416" cy="441928"/>
            </a:xfrm>
          </p:grpSpPr>
          <p:cxnSp>
            <p:nvCxnSpPr>
              <p:cNvPr id="71" name="Straight Connector 70"/>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73" name="Straight Connector 72"/>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4" name="Group 73"/>
            <p:cNvGrpSpPr/>
            <p:nvPr/>
          </p:nvGrpSpPr>
          <p:grpSpPr>
            <a:xfrm>
              <a:off x="7308304" y="3896468"/>
              <a:ext cx="1107416" cy="441928"/>
              <a:chOff x="224224" y="3347112"/>
              <a:chExt cx="1107416" cy="441928"/>
            </a:xfrm>
          </p:grpSpPr>
          <p:cxnSp>
            <p:nvCxnSpPr>
              <p:cNvPr id="75" name="Straight Connector 74"/>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77" name="Straight Connector 76"/>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8" name="Group 77"/>
            <p:cNvGrpSpPr/>
            <p:nvPr/>
          </p:nvGrpSpPr>
          <p:grpSpPr>
            <a:xfrm>
              <a:off x="3937576" y="3100612"/>
              <a:ext cx="1368152" cy="435816"/>
              <a:chOff x="134800" y="3353224"/>
              <a:chExt cx="1368152" cy="435816"/>
            </a:xfrm>
          </p:grpSpPr>
          <p:cxnSp>
            <p:nvCxnSpPr>
              <p:cNvPr id="79" name="Straight Connector 78"/>
              <p:cNvCxnSpPr/>
              <p:nvPr/>
            </p:nvCxnSpPr>
            <p:spPr>
              <a:xfrm rot="16200000" flipH="1">
                <a:off x="899572" y="3429020"/>
                <a:ext cx="36004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134800" y="3353224"/>
                <a:ext cx="1368152" cy="369332"/>
              </a:xfrm>
              <a:prstGeom prst="rect">
                <a:avLst/>
              </a:prstGeom>
              <a:noFill/>
            </p:spPr>
            <p:txBody>
              <a:bodyPr wrap="square" rtlCol="0">
                <a:spAutoFit/>
              </a:bodyPr>
              <a:lstStyle/>
              <a:p>
                <a:r>
                  <a:rPr lang="da-DK" dirty="0" smtClean="0"/>
                  <a:t>0                1</a:t>
                </a:r>
                <a:endParaRPr lang="en-US" dirty="0"/>
              </a:p>
            </p:txBody>
          </p:sp>
          <p:cxnSp>
            <p:nvCxnSpPr>
              <p:cNvPr id="81" name="Straight Connector 80"/>
              <p:cNvCxnSpPr/>
              <p:nvPr/>
            </p:nvCxnSpPr>
            <p:spPr>
              <a:xfrm rot="5400000">
                <a:off x="251520" y="3429000"/>
                <a:ext cx="360040"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5" name="Group 84"/>
            <p:cNvGrpSpPr/>
            <p:nvPr/>
          </p:nvGrpSpPr>
          <p:grpSpPr>
            <a:xfrm>
              <a:off x="6498800" y="3104380"/>
              <a:ext cx="1368152" cy="435816"/>
              <a:chOff x="134800" y="3353224"/>
              <a:chExt cx="1368152" cy="435816"/>
            </a:xfrm>
          </p:grpSpPr>
          <p:cxnSp>
            <p:nvCxnSpPr>
              <p:cNvPr id="86" name="Straight Connector 85"/>
              <p:cNvCxnSpPr/>
              <p:nvPr/>
            </p:nvCxnSpPr>
            <p:spPr>
              <a:xfrm rot="16200000" flipH="1">
                <a:off x="899572" y="3429020"/>
                <a:ext cx="36004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134800" y="3353224"/>
                <a:ext cx="1368152" cy="369332"/>
              </a:xfrm>
              <a:prstGeom prst="rect">
                <a:avLst/>
              </a:prstGeom>
              <a:noFill/>
            </p:spPr>
            <p:txBody>
              <a:bodyPr wrap="square" rtlCol="0">
                <a:spAutoFit/>
              </a:bodyPr>
              <a:lstStyle/>
              <a:p>
                <a:r>
                  <a:rPr lang="da-DK" dirty="0" smtClean="0"/>
                  <a:t>0                1</a:t>
                </a:r>
                <a:endParaRPr lang="en-US" dirty="0"/>
              </a:p>
            </p:txBody>
          </p:sp>
          <p:cxnSp>
            <p:nvCxnSpPr>
              <p:cNvPr id="88" name="Straight Connector 87"/>
              <p:cNvCxnSpPr/>
              <p:nvPr/>
            </p:nvCxnSpPr>
            <p:spPr>
              <a:xfrm rot="5400000">
                <a:off x="251520" y="3429000"/>
                <a:ext cx="360040"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9" name="Group 88"/>
            <p:cNvGrpSpPr/>
            <p:nvPr/>
          </p:nvGrpSpPr>
          <p:grpSpPr>
            <a:xfrm>
              <a:off x="4743312" y="2217344"/>
              <a:ext cx="2160240" cy="671012"/>
              <a:chOff x="-369256" y="3402292"/>
              <a:chExt cx="2160240" cy="671012"/>
            </a:xfrm>
          </p:grpSpPr>
          <p:cxnSp>
            <p:nvCxnSpPr>
              <p:cNvPr id="90" name="Straight Connector 89"/>
              <p:cNvCxnSpPr/>
              <p:nvPr/>
            </p:nvCxnSpPr>
            <p:spPr>
              <a:xfrm>
                <a:off x="899592" y="3429000"/>
                <a:ext cx="891392" cy="57229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108520" y="3402292"/>
                <a:ext cx="1872208" cy="369332"/>
              </a:xfrm>
              <a:prstGeom prst="rect">
                <a:avLst/>
              </a:prstGeom>
              <a:noFill/>
            </p:spPr>
            <p:txBody>
              <a:bodyPr wrap="square" rtlCol="0">
                <a:spAutoFit/>
              </a:bodyPr>
              <a:lstStyle/>
              <a:p>
                <a:r>
                  <a:rPr lang="da-DK" dirty="0" smtClean="0"/>
                  <a:t>0                          1</a:t>
                </a:r>
                <a:endParaRPr lang="en-US" dirty="0"/>
              </a:p>
            </p:txBody>
          </p:sp>
          <p:cxnSp>
            <p:nvCxnSpPr>
              <p:cNvPr id="92" name="Straight Connector 91"/>
              <p:cNvCxnSpPr/>
              <p:nvPr/>
            </p:nvCxnSpPr>
            <p:spPr>
              <a:xfrm rot="10800000" flipV="1">
                <a:off x="-369256" y="3429000"/>
                <a:ext cx="980816" cy="64430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99" name="TextBox 98"/>
          <p:cNvSpPr txBox="1"/>
          <p:nvPr/>
        </p:nvSpPr>
        <p:spPr>
          <a:xfrm>
            <a:off x="5868144" y="5733256"/>
            <a:ext cx="3024336" cy="830997"/>
          </a:xfrm>
          <a:prstGeom prst="rect">
            <a:avLst/>
          </a:prstGeom>
          <a:solidFill>
            <a:srgbClr val="FFFF00"/>
          </a:solidFill>
          <a:ln w="19050">
            <a:solidFill>
              <a:schemeClr val="tx1"/>
            </a:solidFill>
          </a:ln>
        </p:spPr>
        <p:txBody>
          <a:bodyPr wrap="square" rtlCol="0">
            <a:spAutoFit/>
          </a:bodyPr>
          <a:lstStyle/>
          <a:p>
            <a:pPr algn="ctr"/>
            <a:r>
              <a:rPr lang="da-DK" sz="2400" b="1" u="sng" dirty="0" err="1" smtClean="0"/>
              <a:t>Always</a:t>
            </a:r>
            <a:r>
              <a:rPr lang="da-DK" sz="2400" b="1" u="sng" dirty="0" smtClean="0"/>
              <a:t> </a:t>
            </a:r>
            <a:r>
              <a:rPr lang="da-DK" sz="2400" b="1" u="sng" dirty="0" err="1" smtClean="0"/>
              <a:t>reads</a:t>
            </a:r>
            <a:r>
              <a:rPr lang="da-DK" sz="2400" b="1" u="sng" dirty="0" smtClean="0"/>
              <a:t> 3 bits</a:t>
            </a:r>
          </a:p>
          <a:p>
            <a:pPr algn="ctr"/>
            <a:r>
              <a:rPr lang="da-DK" sz="2400" b="1" dirty="0" err="1" smtClean="0">
                <a:solidFill>
                  <a:srgbClr val="C00000"/>
                </a:solidFill>
              </a:rPr>
              <a:t>Always</a:t>
            </a:r>
            <a:r>
              <a:rPr lang="da-DK" sz="2400" b="1" dirty="0" smtClean="0">
                <a:solidFill>
                  <a:srgbClr val="C00000"/>
                </a:solidFill>
              </a:rPr>
              <a:t> </a:t>
            </a:r>
            <a:r>
              <a:rPr lang="da-DK" sz="2400" b="1" dirty="0" err="1" smtClean="0">
                <a:solidFill>
                  <a:srgbClr val="C00000"/>
                </a:solidFill>
              </a:rPr>
              <a:t>writes</a:t>
            </a:r>
            <a:r>
              <a:rPr lang="da-DK" sz="2400" b="1" dirty="0" smtClean="0">
                <a:solidFill>
                  <a:srgbClr val="C00000"/>
                </a:solidFill>
              </a:rPr>
              <a:t> ≤ 2 bits</a:t>
            </a:r>
            <a:endParaRPr lang="en-US" sz="2400" b="1" dirty="0">
              <a:solidFill>
                <a:srgbClr val="C00000"/>
              </a:solidFill>
            </a:endParaRPr>
          </a:p>
        </p:txBody>
      </p:sp>
      <p:sp>
        <p:nvSpPr>
          <p:cNvPr id="51" name="TextBox 50"/>
          <p:cNvSpPr txBox="1"/>
          <p:nvPr/>
        </p:nvSpPr>
        <p:spPr>
          <a:xfrm>
            <a:off x="3203848" y="159023"/>
            <a:ext cx="5832648" cy="461665"/>
          </a:xfrm>
          <a:prstGeom prst="rect">
            <a:avLst/>
          </a:prstGeom>
          <a:noFill/>
        </p:spPr>
        <p:txBody>
          <a:bodyPr wrap="square" rtlCol="0">
            <a:spAutoFit/>
          </a:bodyPr>
          <a:lstStyle/>
          <a:p>
            <a:pPr algn="r"/>
            <a:r>
              <a:rPr lang="en-US" sz="2400" b="1" dirty="0" smtClean="0">
                <a:solidFill>
                  <a:srgbClr val="C00000"/>
                </a:solidFill>
              </a:rPr>
              <a:t>[B., </a:t>
            </a:r>
            <a:r>
              <a:rPr lang="en-US" sz="2400" b="1" dirty="0" err="1" smtClean="0">
                <a:solidFill>
                  <a:srgbClr val="C00000"/>
                </a:solidFill>
              </a:rPr>
              <a:t>Greve</a:t>
            </a:r>
            <a:r>
              <a:rPr lang="en-US" sz="2400" b="1" dirty="0" smtClean="0">
                <a:solidFill>
                  <a:srgbClr val="C00000"/>
                </a:solidFill>
              </a:rPr>
              <a:t> , </a:t>
            </a:r>
            <a:r>
              <a:rPr lang="en-US" sz="2400" b="1" dirty="0" err="1" smtClean="0">
                <a:solidFill>
                  <a:srgbClr val="C00000"/>
                </a:solidFill>
              </a:rPr>
              <a:t>Pandey</a:t>
            </a:r>
            <a:r>
              <a:rPr lang="en-US" sz="2400" b="1" dirty="0" smtClean="0">
                <a:solidFill>
                  <a:srgbClr val="C00000"/>
                </a:solidFill>
              </a:rPr>
              <a:t>, </a:t>
            </a:r>
            <a:r>
              <a:rPr lang="en-US" sz="2400" b="1" dirty="0" err="1" smtClean="0">
                <a:solidFill>
                  <a:srgbClr val="C00000"/>
                </a:solidFill>
              </a:rPr>
              <a:t>Rao</a:t>
            </a:r>
            <a:r>
              <a:rPr lang="en-US" sz="2400" b="1" dirty="0" smtClean="0">
                <a:solidFill>
                  <a:srgbClr val="C00000"/>
                </a:solidFill>
              </a:rPr>
              <a:t> 2011]</a:t>
            </a:r>
            <a:endParaRPr lang="en-US" sz="2400" b="1" dirty="0">
              <a:solidFill>
                <a:srgbClr val="C00000"/>
              </a:solidFill>
            </a:endParaRPr>
          </a:p>
        </p:txBody>
      </p:sp>
      <p:sp>
        <p:nvSpPr>
          <p:cNvPr id="52" name="Slide Number Placeholder 51"/>
          <p:cNvSpPr>
            <a:spLocks noGrp="1"/>
          </p:cNvSpPr>
          <p:nvPr>
            <p:ph type="sldNum" sz="quarter" idx="12"/>
          </p:nvPr>
        </p:nvSpPr>
        <p:spPr/>
        <p:txBody>
          <a:bodyPr/>
          <a:lstStyle/>
          <a:p>
            <a:fld id="{22F32391-ABCD-4795-8FC8-07FFD1B1CD26}" type="slidenum">
              <a:rPr lang="en-US" smtClean="0"/>
              <a:pPr/>
              <a:t>24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fade">
                                      <p:cBhvr>
                                        <p:cTn id="7" dur="2000"/>
                                        <p:tgtEl>
                                          <p:spTgt spid="9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0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02"/>
                                        </p:tgtEl>
                                        <p:attrNameLst>
                                          <p:attrName>style.visibility</p:attrName>
                                        </p:attrNameLst>
                                      </p:cBhvr>
                                      <p:to>
                                        <p:strVal val="visible"/>
                                      </p:to>
                                    </p:set>
                                    <p:animEffect transition="in" filter="fade">
                                      <p:cBhvr>
                                        <p:cTn id="16" dur="2000"/>
                                        <p:tgtEl>
                                          <p:spTgt spid="10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01"/>
                                        </p:tgtEl>
                                        <p:attrNameLst>
                                          <p:attrName>style.visibility</p:attrName>
                                        </p:attrNameLst>
                                      </p:cBhvr>
                                      <p:to>
                                        <p:strVal val="visible"/>
                                      </p:to>
                                    </p:set>
                                    <p:animEffect transition="in" filter="fade">
                                      <p:cBhvr>
                                        <p:cTn id="24" dur="2000"/>
                                        <p:tgtEl>
                                          <p:spTgt spid="10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9"/>
                                        </p:tgtEl>
                                        <p:attrNameLst>
                                          <p:attrName>style.visibility</p:attrName>
                                        </p:attrNameLst>
                                      </p:cBhvr>
                                      <p:to>
                                        <p:strVal val="visible"/>
                                      </p:to>
                                    </p:set>
                                    <p:animEffect transition="in" filter="fade">
                                      <p:cBhvr>
                                        <p:cTn id="29" dur="20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771117" y="1939134"/>
            <a:ext cx="3681203"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569966" y="1939134"/>
            <a:ext cx="2088232"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38964" y="1814844"/>
            <a:ext cx="7704856" cy="707886"/>
          </a:xfrm>
          <a:prstGeom prst="rect">
            <a:avLst/>
          </a:prstGeom>
          <a:noFill/>
        </p:spPr>
        <p:txBody>
          <a:bodyPr wrap="square" rtlCol="0">
            <a:spAutoFit/>
          </a:bodyPr>
          <a:lstStyle/>
          <a:p>
            <a:pPr algn="ctr"/>
            <a:r>
              <a:rPr lang="da-DK" sz="4000" b="1" i="1" dirty="0" smtClean="0"/>
              <a:t>y</a:t>
            </a:r>
            <a:r>
              <a:rPr lang="da-DK" sz="4000" b="1" baseline="-25000" dirty="0" smtClean="0"/>
              <a:t>3 </a:t>
            </a:r>
            <a:r>
              <a:rPr lang="da-DK" sz="4000" b="1" i="1" dirty="0" smtClean="0"/>
              <a:t>y</a:t>
            </a:r>
            <a:r>
              <a:rPr lang="da-DK" sz="4000" b="1" baseline="-25000" dirty="0" smtClean="0"/>
              <a:t>2 </a:t>
            </a:r>
            <a:r>
              <a:rPr lang="da-DK" sz="4000" b="1" i="1" dirty="0" smtClean="0"/>
              <a:t>y</a:t>
            </a:r>
            <a:r>
              <a:rPr lang="da-DK" sz="4000" b="1" baseline="-25000" dirty="0" smtClean="0"/>
              <a:t>1 </a:t>
            </a:r>
            <a:r>
              <a:rPr lang="da-DK" sz="4000" b="1" i="1" dirty="0" smtClean="0"/>
              <a:t>y</a:t>
            </a:r>
            <a:r>
              <a:rPr lang="da-DK" sz="4000" b="1" baseline="-25000" dirty="0" smtClean="0"/>
              <a:t>0</a:t>
            </a:r>
            <a:r>
              <a:rPr lang="en-US" sz="4000" b="1" baseline="-25000" dirty="0" smtClean="0"/>
              <a:t>   </a:t>
            </a:r>
            <a:r>
              <a:rPr lang="en-US" sz="4000" b="1" dirty="0" smtClean="0"/>
              <a:t> </a:t>
            </a:r>
            <a:r>
              <a:rPr lang="da-DK" sz="4000" b="1" i="1" dirty="0" smtClean="0"/>
              <a:t>x</a:t>
            </a:r>
            <a:r>
              <a:rPr lang="da-DK" sz="4000" b="1" i="1" baseline="-25000" dirty="0" smtClean="0"/>
              <a:t>n</a:t>
            </a:r>
            <a:r>
              <a:rPr lang="da-DK" sz="4000" b="1" baseline="-25000" dirty="0" smtClean="0"/>
              <a:t>-5 </a:t>
            </a:r>
            <a:r>
              <a:rPr lang="da-DK" sz="4000" b="1" i="1" dirty="0" smtClean="0"/>
              <a:t>x</a:t>
            </a:r>
            <a:r>
              <a:rPr lang="da-DK" sz="4000" b="1" i="1" baseline="-25000" dirty="0" smtClean="0"/>
              <a:t>n</a:t>
            </a:r>
            <a:r>
              <a:rPr lang="da-DK" sz="4000" b="1" baseline="-25000" dirty="0" smtClean="0"/>
              <a:t>-6 </a:t>
            </a:r>
            <a:r>
              <a:rPr lang="da-DK" sz="4000" b="1" dirty="0" smtClean="0"/>
              <a:t>∙∙∙ </a:t>
            </a:r>
            <a:r>
              <a:rPr lang="da-DK" sz="4000" b="1" i="1" dirty="0" smtClean="0"/>
              <a:t>x</a:t>
            </a:r>
            <a:r>
              <a:rPr lang="da-DK" sz="4000" b="1" baseline="-25000" dirty="0" smtClean="0"/>
              <a:t>2 </a:t>
            </a:r>
            <a:r>
              <a:rPr lang="da-DK" sz="4000" b="1" i="1" dirty="0" smtClean="0"/>
              <a:t>x</a:t>
            </a:r>
            <a:r>
              <a:rPr lang="da-DK" sz="4000" b="1" baseline="-25000" dirty="0" smtClean="0"/>
              <a:t>1 </a:t>
            </a:r>
            <a:r>
              <a:rPr lang="da-DK" sz="4000" b="1" i="1" dirty="0" smtClean="0"/>
              <a:t>x</a:t>
            </a:r>
            <a:r>
              <a:rPr lang="da-DK" sz="4000" b="1" baseline="-25000" dirty="0" smtClean="0"/>
              <a:t>0</a:t>
            </a:r>
            <a:endParaRPr lang="en-US" sz="4000" b="1" baseline="-25000" dirty="0"/>
          </a:p>
        </p:txBody>
      </p:sp>
      <p:sp>
        <p:nvSpPr>
          <p:cNvPr id="5" name="TextBox 4"/>
          <p:cNvSpPr txBox="1"/>
          <p:nvPr/>
        </p:nvSpPr>
        <p:spPr>
          <a:xfrm>
            <a:off x="179512" y="704890"/>
            <a:ext cx="8280920" cy="707886"/>
          </a:xfrm>
          <a:prstGeom prst="rect">
            <a:avLst/>
          </a:prstGeom>
          <a:noFill/>
        </p:spPr>
        <p:txBody>
          <a:bodyPr wrap="square" rtlCol="0">
            <a:spAutoFit/>
          </a:bodyPr>
          <a:lstStyle/>
          <a:p>
            <a:r>
              <a:rPr lang="da-DK" sz="4000" b="1" dirty="0" err="1" smtClean="0"/>
              <a:t>Generalization</a:t>
            </a:r>
            <a:r>
              <a:rPr lang="da-DK" sz="4000" b="1" dirty="0" smtClean="0"/>
              <a:t> to </a:t>
            </a:r>
            <a:r>
              <a:rPr lang="da-DK" sz="4000" b="1" i="1" dirty="0" smtClean="0">
                <a:solidFill>
                  <a:srgbClr val="C00000"/>
                </a:solidFill>
              </a:rPr>
              <a:t>n</a:t>
            </a:r>
            <a:r>
              <a:rPr lang="da-DK" sz="4000" b="1" dirty="0" smtClean="0"/>
              <a:t> bit </a:t>
            </a:r>
            <a:r>
              <a:rPr lang="da-DK" sz="4000" b="1" dirty="0" err="1" smtClean="0"/>
              <a:t>counters</a:t>
            </a:r>
            <a:endParaRPr lang="en-US" sz="4000" b="1" dirty="0"/>
          </a:p>
        </p:txBody>
      </p:sp>
      <p:sp>
        <p:nvSpPr>
          <p:cNvPr id="8" name="Right Brace 7"/>
          <p:cNvSpPr/>
          <p:nvPr/>
        </p:nvSpPr>
        <p:spPr>
          <a:xfrm rot="5400000">
            <a:off x="2547300" y="1675020"/>
            <a:ext cx="144000" cy="2088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ight Brace 8"/>
          <p:cNvSpPr/>
          <p:nvPr/>
        </p:nvSpPr>
        <p:spPr>
          <a:xfrm rot="5400000">
            <a:off x="5544320" y="883020"/>
            <a:ext cx="144000" cy="3672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1597370" y="2845262"/>
            <a:ext cx="2016224" cy="1375826"/>
          </a:xfrm>
          <a:prstGeom prst="rect">
            <a:avLst/>
          </a:prstGeom>
          <a:noFill/>
        </p:spPr>
        <p:txBody>
          <a:bodyPr wrap="square" rtlCol="0">
            <a:spAutoFit/>
          </a:bodyPr>
          <a:lstStyle/>
          <a:p>
            <a:pPr algn="ctr">
              <a:lnSpc>
                <a:spcPts val="2500"/>
              </a:lnSpc>
            </a:pPr>
            <a:r>
              <a:rPr lang="da-DK" sz="2400" i="1" dirty="0" smtClean="0"/>
              <a:t>Y</a:t>
            </a:r>
          </a:p>
          <a:p>
            <a:pPr algn="ctr">
              <a:lnSpc>
                <a:spcPts val="2500"/>
              </a:lnSpc>
            </a:pPr>
            <a:r>
              <a:rPr lang="da-DK" sz="2400" dirty="0" smtClean="0"/>
              <a:t>4 bits</a:t>
            </a:r>
          </a:p>
          <a:p>
            <a:pPr algn="ctr">
              <a:lnSpc>
                <a:spcPts val="2500"/>
              </a:lnSpc>
            </a:pPr>
            <a:r>
              <a:rPr lang="da-DK" sz="2400" dirty="0" smtClean="0"/>
              <a:t>3 </a:t>
            </a:r>
            <a:r>
              <a:rPr lang="da-DK" sz="2400" dirty="0" err="1" smtClean="0"/>
              <a:t>reads</a:t>
            </a:r>
            <a:endParaRPr lang="da-DK" sz="2400" dirty="0" smtClean="0"/>
          </a:p>
          <a:p>
            <a:pPr algn="ctr">
              <a:lnSpc>
                <a:spcPts val="2500"/>
              </a:lnSpc>
            </a:pPr>
            <a:r>
              <a:rPr lang="da-DK" sz="2400" dirty="0" smtClean="0"/>
              <a:t>2 </a:t>
            </a:r>
            <a:r>
              <a:rPr lang="da-DK" sz="2400" dirty="0" err="1" smtClean="0"/>
              <a:t>writes</a:t>
            </a:r>
            <a:endParaRPr lang="en-US" sz="2400" dirty="0"/>
          </a:p>
        </p:txBody>
      </p:sp>
      <p:sp>
        <p:nvSpPr>
          <p:cNvPr id="11" name="TextBox 10"/>
          <p:cNvSpPr txBox="1"/>
          <p:nvPr/>
        </p:nvSpPr>
        <p:spPr>
          <a:xfrm>
            <a:off x="3762712" y="2845262"/>
            <a:ext cx="3672408" cy="1375826"/>
          </a:xfrm>
          <a:prstGeom prst="rect">
            <a:avLst/>
          </a:prstGeom>
          <a:noFill/>
        </p:spPr>
        <p:txBody>
          <a:bodyPr wrap="square" rtlCol="0">
            <a:spAutoFit/>
          </a:bodyPr>
          <a:lstStyle/>
          <a:p>
            <a:pPr algn="ctr">
              <a:lnSpc>
                <a:spcPts val="2500"/>
              </a:lnSpc>
            </a:pPr>
            <a:r>
              <a:rPr lang="da-DK" sz="2400" i="1" dirty="0" smtClean="0"/>
              <a:t>X</a:t>
            </a:r>
          </a:p>
          <a:p>
            <a:pPr algn="ctr">
              <a:lnSpc>
                <a:spcPts val="2500"/>
              </a:lnSpc>
            </a:pPr>
            <a:r>
              <a:rPr lang="da-DK" sz="2400" i="1" dirty="0" smtClean="0"/>
              <a:t>n</a:t>
            </a:r>
            <a:r>
              <a:rPr lang="da-DK" sz="2400" dirty="0" smtClean="0"/>
              <a:t>-4 bit Gray </a:t>
            </a:r>
            <a:r>
              <a:rPr lang="da-DK" sz="2400" dirty="0" err="1" smtClean="0"/>
              <a:t>code</a:t>
            </a:r>
            <a:endParaRPr lang="da-DK" sz="2400" dirty="0" smtClean="0"/>
          </a:p>
          <a:p>
            <a:pPr algn="ctr">
              <a:lnSpc>
                <a:spcPts val="2500"/>
              </a:lnSpc>
            </a:pPr>
            <a:r>
              <a:rPr lang="da-DK" sz="2400" i="1" dirty="0" smtClean="0"/>
              <a:t>n</a:t>
            </a:r>
            <a:r>
              <a:rPr lang="da-DK" sz="2400" dirty="0" smtClean="0"/>
              <a:t>-4 </a:t>
            </a:r>
            <a:r>
              <a:rPr lang="da-DK" sz="2400" dirty="0" err="1" smtClean="0"/>
              <a:t>reads</a:t>
            </a:r>
            <a:endParaRPr lang="da-DK" sz="2400" dirty="0" smtClean="0"/>
          </a:p>
          <a:p>
            <a:pPr algn="ctr">
              <a:lnSpc>
                <a:spcPts val="2500"/>
              </a:lnSpc>
            </a:pPr>
            <a:r>
              <a:rPr lang="da-DK" sz="2400" dirty="0" smtClean="0"/>
              <a:t>1 </a:t>
            </a:r>
            <a:r>
              <a:rPr lang="da-DK" sz="2400" dirty="0" err="1" smtClean="0"/>
              <a:t>writes</a:t>
            </a:r>
            <a:endParaRPr lang="en-US" sz="2400" dirty="0"/>
          </a:p>
        </p:txBody>
      </p:sp>
      <p:sp>
        <p:nvSpPr>
          <p:cNvPr id="12" name="TextBox 11"/>
          <p:cNvSpPr txBox="1"/>
          <p:nvPr/>
        </p:nvSpPr>
        <p:spPr>
          <a:xfrm>
            <a:off x="2267744" y="4581128"/>
            <a:ext cx="5832648" cy="1754326"/>
          </a:xfrm>
          <a:prstGeom prst="rect">
            <a:avLst/>
          </a:prstGeom>
          <a:noFill/>
        </p:spPr>
        <p:txBody>
          <a:bodyPr wrap="square" rtlCol="0">
            <a:spAutoFit/>
          </a:bodyPr>
          <a:lstStyle/>
          <a:p>
            <a:r>
              <a:rPr lang="da-DK" sz="3600" b="1" dirty="0" smtClean="0"/>
              <a:t>metode</a:t>
            </a:r>
            <a:r>
              <a:rPr lang="da-DK" sz="3600" dirty="0" smtClean="0"/>
              <a:t> </a:t>
            </a:r>
            <a:r>
              <a:rPr lang="da-DK" sz="3600" dirty="0" err="1" smtClean="0"/>
              <a:t>Increment</a:t>
            </a:r>
            <a:r>
              <a:rPr lang="da-DK" sz="3600" dirty="0" smtClean="0"/>
              <a:t>(</a:t>
            </a:r>
            <a:r>
              <a:rPr lang="da-DK" sz="3600" i="1" dirty="0" smtClean="0"/>
              <a:t>YX</a:t>
            </a:r>
            <a:r>
              <a:rPr lang="da-DK" sz="3600" dirty="0" smtClean="0"/>
              <a:t>)</a:t>
            </a:r>
          </a:p>
          <a:p>
            <a:r>
              <a:rPr lang="da-DK" sz="3600" dirty="0" smtClean="0"/>
              <a:t>    </a:t>
            </a:r>
            <a:r>
              <a:rPr lang="da-DK" sz="3600" dirty="0" err="1" smtClean="0"/>
              <a:t>inc</a:t>
            </a:r>
            <a:r>
              <a:rPr lang="da-DK" sz="3600" dirty="0" smtClean="0"/>
              <a:t>(</a:t>
            </a:r>
            <a:r>
              <a:rPr lang="da-DK" sz="3600" i="1" dirty="0" smtClean="0"/>
              <a:t>X</a:t>
            </a:r>
            <a:r>
              <a:rPr lang="da-DK" sz="3600" dirty="0" smtClean="0"/>
              <a:t>)</a:t>
            </a:r>
          </a:p>
          <a:p>
            <a:r>
              <a:rPr lang="da-DK" sz="3600" dirty="0" smtClean="0"/>
              <a:t>    </a:t>
            </a:r>
            <a:r>
              <a:rPr lang="da-DK" sz="3600" dirty="0" err="1" smtClean="0"/>
              <a:t>if</a:t>
            </a:r>
            <a:r>
              <a:rPr lang="da-DK" sz="3600" dirty="0" smtClean="0"/>
              <a:t> (</a:t>
            </a:r>
            <a:r>
              <a:rPr lang="da-DK" sz="3600" i="1" dirty="0" smtClean="0"/>
              <a:t>X</a:t>
            </a:r>
            <a:r>
              <a:rPr lang="da-DK" sz="3600" dirty="0" smtClean="0"/>
              <a:t> == 0) </a:t>
            </a:r>
            <a:r>
              <a:rPr lang="da-DK" sz="3600" dirty="0" err="1" smtClean="0"/>
              <a:t>inc</a:t>
            </a:r>
            <a:r>
              <a:rPr lang="da-DK" sz="3600" dirty="0" smtClean="0"/>
              <a:t>(</a:t>
            </a:r>
            <a:r>
              <a:rPr lang="da-DK" sz="3600" i="1" dirty="0" smtClean="0"/>
              <a:t>Y</a:t>
            </a:r>
            <a:r>
              <a:rPr lang="da-DK" sz="3600" dirty="0" smtClean="0"/>
              <a:t>)</a:t>
            </a:r>
          </a:p>
        </p:txBody>
      </p:sp>
      <p:sp>
        <p:nvSpPr>
          <p:cNvPr id="13" name="TextBox 12"/>
          <p:cNvSpPr txBox="1"/>
          <p:nvPr/>
        </p:nvSpPr>
        <p:spPr>
          <a:xfrm>
            <a:off x="5940152" y="5733256"/>
            <a:ext cx="2952328" cy="830997"/>
          </a:xfrm>
          <a:prstGeom prst="rect">
            <a:avLst/>
          </a:prstGeom>
          <a:solidFill>
            <a:srgbClr val="FFFF00"/>
          </a:solidFill>
          <a:ln w="19050">
            <a:solidFill>
              <a:schemeClr val="tx1"/>
            </a:solidFill>
          </a:ln>
        </p:spPr>
        <p:txBody>
          <a:bodyPr wrap="square" rtlCol="0">
            <a:spAutoFit/>
          </a:bodyPr>
          <a:lstStyle/>
          <a:p>
            <a:pPr algn="ctr"/>
            <a:r>
              <a:rPr lang="da-DK" sz="2400" b="1" u="sng" dirty="0" err="1" smtClean="0"/>
              <a:t>Always</a:t>
            </a:r>
            <a:r>
              <a:rPr lang="da-DK" sz="2400" b="1" u="sng" dirty="0" smtClean="0"/>
              <a:t> </a:t>
            </a:r>
            <a:r>
              <a:rPr lang="da-DK" sz="2400" b="1" u="sng" dirty="0" err="1" smtClean="0"/>
              <a:t>reads</a:t>
            </a:r>
            <a:r>
              <a:rPr lang="da-DK" sz="2400" b="1" u="sng" dirty="0" smtClean="0"/>
              <a:t> </a:t>
            </a:r>
            <a:r>
              <a:rPr lang="da-DK" sz="2400" b="1" i="1" u="sng" dirty="0" smtClean="0"/>
              <a:t>n</a:t>
            </a:r>
            <a:r>
              <a:rPr lang="da-DK" sz="2400" b="1" u="sng" dirty="0" smtClean="0"/>
              <a:t>-1 bits</a:t>
            </a:r>
          </a:p>
          <a:p>
            <a:pPr algn="ctr"/>
            <a:r>
              <a:rPr lang="da-DK" sz="2400" b="1" dirty="0" err="1" smtClean="0">
                <a:solidFill>
                  <a:srgbClr val="C00000"/>
                </a:solidFill>
              </a:rPr>
              <a:t>Always</a:t>
            </a:r>
            <a:r>
              <a:rPr lang="da-DK" sz="2400" b="1" dirty="0" smtClean="0">
                <a:solidFill>
                  <a:srgbClr val="C00000"/>
                </a:solidFill>
              </a:rPr>
              <a:t> </a:t>
            </a:r>
            <a:r>
              <a:rPr lang="da-DK" sz="2400" b="1" dirty="0" err="1" smtClean="0">
                <a:solidFill>
                  <a:srgbClr val="C00000"/>
                </a:solidFill>
              </a:rPr>
              <a:t>writes</a:t>
            </a:r>
            <a:r>
              <a:rPr lang="da-DK" sz="2400" b="1" dirty="0" smtClean="0">
                <a:solidFill>
                  <a:srgbClr val="C00000"/>
                </a:solidFill>
              </a:rPr>
              <a:t> ≤ 3 bits</a:t>
            </a:r>
            <a:endParaRPr lang="en-US" sz="2400" b="1" dirty="0">
              <a:solidFill>
                <a:srgbClr val="C00000"/>
              </a:solidFill>
            </a:endParaRPr>
          </a:p>
        </p:txBody>
      </p:sp>
      <p:sp>
        <p:nvSpPr>
          <p:cNvPr id="14" name="TextBox 13"/>
          <p:cNvSpPr txBox="1"/>
          <p:nvPr/>
        </p:nvSpPr>
        <p:spPr>
          <a:xfrm>
            <a:off x="3203848" y="159023"/>
            <a:ext cx="5832648" cy="461665"/>
          </a:xfrm>
          <a:prstGeom prst="rect">
            <a:avLst/>
          </a:prstGeom>
          <a:noFill/>
        </p:spPr>
        <p:txBody>
          <a:bodyPr wrap="square" rtlCol="0">
            <a:spAutoFit/>
          </a:bodyPr>
          <a:lstStyle/>
          <a:p>
            <a:pPr algn="r"/>
            <a:r>
              <a:rPr lang="en-US" sz="2400" b="1" dirty="0" smtClean="0">
                <a:solidFill>
                  <a:srgbClr val="C00000"/>
                </a:solidFill>
              </a:rPr>
              <a:t>[B., </a:t>
            </a:r>
            <a:r>
              <a:rPr lang="en-US" sz="2400" b="1" dirty="0" err="1" smtClean="0">
                <a:solidFill>
                  <a:srgbClr val="C00000"/>
                </a:solidFill>
              </a:rPr>
              <a:t>Greve</a:t>
            </a:r>
            <a:r>
              <a:rPr lang="en-US" sz="2400" b="1" dirty="0" smtClean="0">
                <a:solidFill>
                  <a:srgbClr val="C00000"/>
                </a:solidFill>
              </a:rPr>
              <a:t> , </a:t>
            </a:r>
            <a:r>
              <a:rPr lang="en-US" sz="2400" b="1" dirty="0" err="1" smtClean="0">
                <a:solidFill>
                  <a:srgbClr val="C00000"/>
                </a:solidFill>
              </a:rPr>
              <a:t>Pandey</a:t>
            </a:r>
            <a:r>
              <a:rPr lang="en-US" sz="2400" b="1" dirty="0" smtClean="0">
                <a:solidFill>
                  <a:srgbClr val="C00000"/>
                </a:solidFill>
              </a:rPr>
              <a:t>, </a:t>
            </a:r>
            <a:r>
              <a:rPr lang="en-US" sz="2400" b="1" dirty="0" err="1" smtClean="0">
                <a:solidFill>
                  <a:srgbClr val="C00000"/>
                </a:solidFill>
              </a:rPr>
              <a:t>Rao</a:t>
            </a:r>
            <a:r>
              <a:rPr lang="en-US" sz="2400" b="1" dirty="0" smtClean="0">
                <a:solidFill>
                  <a:srgbClr val="C00000"/>
                </a:solidFill>
              </a:rPr>
              <a:t> 2011]</a:t>
            </a:r>
            <a:endParaRPr lang="en-US" sz="2400" b="1" dirty="0">
              <a:solidFill>
                <a:srgbClr val="C00000"/>
              </a:solidFill>
            </a:endParaRPr>
          </a:p>
        </p:txBody>
      </p:sp>
      <p:sp>
        <p:nvSpPr>
          <p:cNvPr id="15" name="Slide Number Placeholder 14"/>
          <p:cNvSpPr>
            <a:spLocks noGrp="1"/>
          </p:cNvSpPr>
          <p:nvPr>
            <p:ph type="sldNum" sz="quarter" idx="12"/>
          </p:nvPr>
        </p:nvSpPr>
        <p:spPr/>
        <p:txBody>
          <a:bodyPr/>
          <a:lstStyle/>
          <a:p>
            <a:fld id="{22F32391-ABCD-4795-8FC8-07FFD1B1CD26}" type="slidenum">
              <a:rPr lang="en-US" smtClean="0"/>
              <a:pPr/>
              <a:t>25</a:t>
            </a:fld>
            <a:endParaRPr lang="en-US"/>
          </a:p>
        </p:txBody>
      </p:sp>
      <p:cxnSp>
        <p:nvCxnSpPr>
          <p:cNvPr id="19" name="Straight Arrow Connector 18"/>
          <p:cNvCxnSpPr/>
          <p:nvPr/>
        </p:nvCxnSpPr>
        <p:spPr>
          <a:xfrm flipV="1">
            <a:off x="3275856" y="6165304"/>
            <a:ext cx="432048" cy="288032"/>
          </a:xfrm>
          <a:prstGeom prst="straightConnector1">
            <a:avLst/>
          </a:prstGeom>
          <a:ln w="571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99592" y="6381328"/>
            <a:ext cx="4176464" cy="461665"/>
          </a:xfrm>
          <a:prstGeom prst="rect">
            <a:avLst/>
          </a:prstGeom>
          <a:noFill/>
        </p:spPr>
        <p:txBody>
          <a:bodyPr wrap="square" rtlCol="0">
            <a:spAutoFit/>
          </a:bodyPr>
          <a:lstStyle/>
          <a:p>
            <a:r>
              <a:rPr lang="da-DK" sz="2400" dirty="0" smtClean="0">
                <a:solidFill>
                  <a:srgbClr val="C00000"/>
                </a:solidFill>
              </a:rPr>
              <a:t>test </a:t>
            </a:r>
            <a:r>
              <a:rPr lang="da-DK" sz="2400" dirty="0" err="1" smtClean="0">
                <a:solidFill>
                  <a:srgbClr val="C00000"/>
                </a:solidFill>
              </a:rPr>
              <a:t>needs</a:t>
            </a:r>
            <a:r>
              <a:rPr lang="da-DK" sz="2400" dirty="0" smtClean="0">
                <a:solidFill>
                  <a:srgbClr val="C00000"/>
                </a:solidFill>
              </a:rPr>
              <a:t> to </a:t>
            </a:r>
            <a:r>
              <a:rPr lang="da-DK" sz="2400" dirty="0" err="1" smtClean="0">
                <a:solidFill>
                  <a:srgbClr val="C00000"/>
                </a:solidFill>
              </a:rPr>
              <a:t>read</a:t>
            </a:r>
            <a:r>
              <a:rPr lang="da-DK" sz="2400" dirty="0" smtClean="0">
                <a:solidFill>
                  <a:srgbClr val="C00000"/>
                </a:solidFill>
              </a:rPr>
              <a:t> all bits of </a:t>
            </a:r>
            <a:r>
              <a:rPr lang="da-DK" sz="2400" i="1" dirty="0" smtClean="0">
                <a:solidFill>
                  <a:srgbClr val="C00000"/>
                </a:solidFill>
              </a:rPr>
              <a:t>X</a:t>
            </a:r>
            <a:endParaRPr lang="en-US" sz="2400" i="1"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20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20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20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2000"/>
                                        <p:tgtEl>
                                          <p:spTgt spid="1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20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xEl>
                                              <p:pRg st="0" end="0"/>
                                            </p:txEl>
                                          </p:spTgt>
                                        </p:tgtEl>
                                        <p:attrNameLst>
                                          <p:attrName>style.visibility</p:attrName>
                                        </p:attrNameLst>
                                      </p:cBhvr>
                                      <p:to>
                                        <p:strVal val="visible"/>
                                      </p:to>
                                    </p:set>
                                    <p:animEffect transition="in" filter="fade">
                                      <p:cBhvr>
                                        <p:cTn id="30" dur="2000"/>
                                        <p:tgtEl>
                                          <p:spTgt spid="12">
                                            <p:txEl>
                                              <p:pRg st="0" end="0"/>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2">
                                            <p:txEl>
                                              <p:pRg st="1" end="1"/>
                                            </p:txEl>
                                          </p:spTgt>
                                        </p:tgtEl>
                                        <p:attrNameLst>
                                          <p:attrName>style.visibility</p:attrName>
                                        </p:attrNameLst>
                                      </p:cBhvr>
                                      <p:to>
                                        <p:strVal val="visible"/>
                                      </p:to>
                                    </p:set>
                                    <p:animEffect transition="in" filter="fade">
                                      <p:cBhvr>
                                        <p:cTn id="33" dur="2000"/>
                                        <p:tgtEl>
                                          <p:spTgt spid="12">
                                            <p:txEl>
                                              <p:pRg st="1" end="1"/>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2">
                                            <p:txEl>
                                              <p:pRg st="2" end="2"/>
                                            </p:txEl>
                                          </p:spTgt>
                                        </p:tgtEl>
                                        <p:attrNameLst>
                                          <p:attrName>style.visibility</p:attrName>
                                        </p:attrNameLst>
                                      </p:cBhvr>
                                      <p:to>
                                        <p:strVal val="visible"/>
                                      </p:to>
                                    </p:set>
                                    <p:animEffect transition="in" filter="fade">
                                      <p:cBhvr>
                                        <p:cTn id="36" dur="2000"/>
                                        <p:tgtEl>
                                          <p:spTgt spid="12">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20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2000"/>
                                        <p:tgtEl>
                                          <p:spTgt spid="1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4" grpId="0"/>
      <p:bldP spid="8" grpId="0" animBg="1"/>
      <p:bldP spid="9" grpId="0" animBg="1"/>
      <p:bldP spid="10" grpId="0"/>
      <p:bldP spid="11" grpId="0"/>
      <p:bldP spid="12" grpId="0" build="allAtOnce"/>
      <p:bldP spid="13" grpId="0" animBg="1"/>
      <p:bldP spid="2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l="70176" t="27567" r="12888" b="46495"/>
          <a:stretch>
            <a:fillRect/>
          </a:stretch>
        </p:blipFill>
        <p:spPr bwMode="auto">
          <a:xfrm>
            <a:off x="6804248" y="4509120"/>
            <a:ext cx="2267744" cy="2170658"/>
          </a:xfrm>
          <a:prstGeom prst="rect">
            <a:avLst/>
          </a:prstGeom>
          <a:noFill/>
          <a:ln w="9525">
            <a:noFill/>
            <a:miter lim="800000"/>
            <a:headEnd/>
            <a:tailEnd/>
          </a:ln>
        </p:spPr>
      </p:pic>
      <p:sp>
        <p:nvSpPr>
          <p:cNvPr id="3" name="Content Placeholder 2"/>
          <p:cNvSpPr>
            <a:spLocks noGrp="1"/>
          </p:cNvSpPr>
          <p:nvPr>
            <p:ph idx="1"/>
          </p:nvPr>
        </p:nvSpPr>
        <p:spPr>
          <a:xfrm>
            <a:off x="467544" y="260648"/>
            <a:ext cx="8928992" cy="4525963"/>
          </a:xfrm>
        </p:spPr>
        <p:txBody>
          <a:bodyPr/>
          <a:lstStyle/>
          <a:p>
            <a:pPr>
              <a:spcBef>
                <a:spcPts val="600"/>
              </a:spcBef>
              <a:buNone/>
            </a:pPr>
            <a:r>
              <a:rPr lang="da-DK" b="1" dirty="0" err="1" smtClean="0">
                <a:solidFill>
                  <a:srgbClr val="C00000"/>
                </a:solidFill>
              </a:rPr>
              <a:t>Theorem</a:t>
            </a:r>
            <a:endParaRPr lang="da-DK" b="1" dirty="0" smtClean="0">
              <a:solidFill>
                <a:srgbClr val="C00000"/>
              </a:solidFill>
            </a:endParaRPr>
          </a:p>
          <a:p>
            <a:pPr>
              <a:spcBef>
                <a:spcPts val="600"/>
              </a:spcBef>
              <a:buNone/>
            </a:pPr>
            <a:r>
              <a:rPr lang="da-DK" dirty="0" smtClean="0"/>
              <a:t>    4-bit </a:t>
            </a:r>
            <a:r>
              <a:rPr lang="da-DK" dirty="0" err="1" smtClean="0"/>
              <a:t>counter</a:t>
            </a:r>
            <a:r>
              <a:rPr lang="da-DK" dirty="0" smtClean="0"/>
              <a:t> 3 </a:t>
            </a:r>
            <a:r>
              <a:rPr lang="da-DK" dirty="0" err="1" smtClean="0"/>
              <a:t>reads</a:t>
            </a:r>
            <a:r>
              <a:rPr lang="da-DK" dirty="0" smtClean="0"/>
              <a:t> and 2 </a:t>
            </a:r>
            <a:r>
              <a:rPr lang="da-DK" dirty="0" err="1" smtClean="0"/>
              <a:t>writes</a:t>
            </a:r>
            <a:r>
              <a:rPr lang="da-DK" dirty="0" smtClean="0"/>
              <a:t/>
            </a:r>
            <a:br>
              <a:rPr lang="da-DK" dirty="0" smtClean="0"/>
            </a:br>
            <a:r>
              <a:rPr lang="da-DK" i="1" dirty="0" err="1" smtClean="0"/>
              <a:t>n</a:t>
            </a:r>
            <a:r>
              <a:rPr lang="da-DK" dirty="0" err="1" smtClean="0"/>
              <a:t>-bit</a:t>
            </a:r>
            <a:r>
              <a:rPr lang="da-DK" dirty="0" smtClean="0"/>
              <a:t> </a:t>
            </a:r>
            <a:r>
              <a:rPr lang="da-DK" dirty="0" err="1" smtClean="0"/>
              <a:t>counter</a:t>
            </a:r>
            <a:r>
              <a:rPr lang="da-DK" dirty="0" smtClean="0"/>
              <a:t> </a:t>
            </a:r>
            <a:r>
              <a:rPr lang="da-DK" i="1" dirty="0" smtClean="0"/>
              <a:t>n</a:t>
            </a:r>
            <a:r>
              <a:rPr lang="da-DK" dirty="0" smtClean="0"/>
              <a:t>-1 </a:t>
            </a:r>
            <a:r>
              <a:rPr lang="da-DK" dirty="0" err="1" smtClean="0"/>
              <a:t>reads</a:t>
            </a:r>
            <a:r>
              <a:rPr lang="da-DK" dirty="0" smtClean="0"/>
              <a:t> and 3 </a:t>
            </a:r>
            <a:r>
              <a:rPr lang="da-DK" dirty="0" err="1" smtClean="0"/>
              <a:t>writes</a:t>
            </a:r>
            <a:endParaRPr lang="da-DK" dirty="0" smtClean="0"/>
          </a:p>
          <a:p>
            <a:pPr>
              <a:spcBef>
                <a:spcPts val="600"/>
              </a:spcBef>
              <a:buNone/>
            </a:pPr>
            <a:r>
              <a:rPr lang="da-DK" b="1" dirty="0" err="1" smtClean="0">
                <a:solidFill>
                  <a:srgbClr val="C00000"/>
                </a:solidFill>
              </a:rPr>
              <a:t>Open</a:t>
            </a:r>
            <a:r>
              <a:rPr lang="da-DK" b="1" dirty="0" smtClean="0">
                <a:solidFill>
                  <a:srgbClr val="C00000"/>
                </a:solidFill>
              </a:rPr>
              <a:t> problems</a:t>
            </a:r>
          </a:p>
          <a:p>
            <a:pPr>
              <a:spcBef>
                <a:spcPts val="600"/>
              </a:spcBef>
              <a:buNone/>
            </a:pPr>
            <a:r>
              <a:rPr lang="da-DK" dirty="0" smtClean="0"/>
              <a:t>    </a:t>
            </a:r>
            <a:r>
              <a:rPr lang="da-DK" i="1" dirty="0" smtClean="0"/>
              <a:t>n</a:t>
            </a:r>
            <a:r>
              <a:rPr lang="da-DK" dirty="0" smtClean="0"/>
              <a:t>-1 </a:t>
            </a:r>
            <a:r>
              <a:rPr lang="da-DK" dirty="0" err="1" smtClean="0"/>
              <a:t>reads</a:t>
            </a:r>
            <a:r>
              <a:rPr lang="da-DK" dirty="0" smtClean="0"/>
              <a:t> and 2 </a:t>
            </a:r>
            <a:r>
              <a:rPr lang="da-DK" dirty="0" err="1" smtClean="0"/>
              <a:t>writes</a:t>
            </a:r>
            <a:r>
              <a:rPr lang="da-DK" dirty="0" smtClean="0"/>
              <a:t>, </a:t>
            </a:r>
            <a:r>
              <a:rPr lang="da-DK" i="1" dirty="0" smtClean="0"/>
              <a:t>n</a:t>
            </a:r>
            <a:r>
              <a:rPr lang="da-DK" dirty="0" smtClean="0"/>
              <a:t>&gt;4?</a:t>
            </a:r>
          </a:p>
          <a:p>
            <a:pPr>
              <a:spcBef>
                <a:spcPts val="600"/>
              </a:spcBef>
              <a:buNone/>
            </a:pPr>
            <a:r>
              <a:rPr lang="da-DK" dirty="0" smtClean="0"/>
              <a:t>    « </a:t>
            </a:r>
            <a:r>
              <a:rPr lang="da-DK" i="1" dirty="0" smtClean="0"/>
              <a:t>n</a:t>
            </a:r>
            <a:r>
              <a:rPr lang="da-DK" dirty="0" smtClean="0"/>
              <a:t> </a:t>
            </a:r>
            <a:r>
              <a:rPr lang="da-DK" dirty="0" err="1" smtClean="0"/>
              <a:t>reads</a:t>
            </a:r>
            <a:r>
              <a:rPr lang="da-DK" dirty="0" smtClean="0"/>
              <a:t> and </a:t>
            </a:r>
            <a:r>
              <a:rPr lang="da-DK" dirty="0" err="1" smtClean="0"/>
              <a:t>writes</a:t>
            </a:r>
            <a:r>
              <a:rPr lang="da-DK" dirty="0" smtClean="0"/>
              <a:t> ? </a:t>
            </a:r>
            <a:r>
              <a:rPr lang="da-DK" sz="2400" dirty="0" smtClean="0"/>
              <a:t>[</a:t>
            </a:r>
            <a:r>
              <a:rPr lang="da-DK" sz="2400" dirty="0" err="1" smtClean="0"/>
              <a:t>number</a:t>
            </a:r>
            <a:r>
              <a:rPr lang="da-DK" sz="2400" dirty="0" smtClean="0"/>
              <a:t> of </a:t>
            </a:r>
            <a:r>
              <a:rPr lang="da-DK" sz="2400" dirty="0" err="1" smtClean="0"/>
              <a:t>reads</a:t>
            </a:r>
            <a:r>
              <a:rPr lang="da-DK" sz="2400" dirty="0" smtClean="0"/>
              <a:t> at </a:t>
            </a:r>
            <a:r>
              <a:rPr lang="da-DK" sz="2400" dirty="0" err="1" smtClean="0"/>
              <a:t>least</a:t>
            </a:r>
            <a:r>
              <a:rPr lang="da-DK" sz="2400" dirty="0" smtClean="0"/>
              <a:t> log</a:t>
            </a:r>
            <a:r>
              <a:rPr lang="da-DK" sz="2400" baseline="-25000" dirty="0" smtClean="0"/>
              <a:t>2</a:t>
            </a:r>
            <a:r>
              <a:rPr lang="da-DK" sz="2400" dirty="0" smtClean="0"/>
              <a:t> </a:t>
            </a:r>
            <a:r>
              <a:rPr lang="da-DK" sz="2400" i="1" dirty="0" smtClean="0"/>
              <a:t>n</a:t>
            </a:r>
            <a:r>
              <a:rPr lang="da-DK" sz="2400" dirty="0" smtClean="0"/>
              <a:t>]</a:t>
            </a:r>
            <a:endParaRPr lang="en-US" sz="2400" dirty="0"/>
          </a:p>
        </p:txBody>
      </p:sp>
      <p:grpSp>
        <p:nvGrpSpPr>
          <p:cNvPr id="5" name="Group 4"/>
          <p:cNvGrpSpPr/>
          <p:nvPr/>
        </p:nvGrpSpPr>
        <p:grpSpPr>
          <a:xfrm>
            <a:off x="-180528" y="3789040"/>
            <a:ext cx="5828880" cy="3017365"/>
            <a:chOff x="2946880" y="1700808"/>
            <a:chExt cx="5828880" cy="3017365"/>
          </a:xfrm>
        </p:grpSpPr>
        <p:sp>
          <p:nvSpPr>
            <p:cNvPr id="6" name="TextBox 5"/>
            <p:cNvSpPr txBox="1"/>
            <p:nvPr/>
          </p:nvSpPr>
          <p:spPr>
            <a:xfrm>
              <a:off x="5535400"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1</a:t>
              </a:r>
              <a:r>
                <a:rPr lang="da-DK" sz="2400" b="1" dirty="0" smtClean="0"/>
                <a:t>-</a:t>
              </a:r>
              <a:r>
                <a:rPr lang="da-DK" sz="2400" b="1" dirty="0" smtClean="0">
                  <a:solidFill>
                    <a:srgbClr val="C00000"/>
                  </a:solidFill>
                </a:rPr>
                <a:t>0</a:t>
              </a:r>
              <a:endParaRPr lang="en-US" sz="2400" b="1" dirty="0" smtClean="0">
                <a:solidFill>
                  <a:srgbClr val="C00000"/>
                </a:solidFill>
              </a:endParaRPr>
            </a:p>
          </p:txBody>
        </p:sp>
        <p:sp>
          <p:nvSpPr>
            <p:cNvPr id="7" name="TextBox 6"/>
            <p:cNvSpPr txBox="1"/>
            <p:nvPr/>
          </p:nvSpPr>
          <p:spPr>
            <a:xfrm>
              <a:off x="5418680" y="1700808"/>
              <a:ext cx="864096" cy="584775"/>
            </a:xfrm>
            <a:prstGeom prst="rect">
              <a:avLst/>
            </a:prstGeom>
            <a:noFill/>
          </p:spPr>
          <p:txBody>
            <a:bodyPr wrap="square" rtlCol="0">
              <a:spAutoFit/>
            </a:bodyPr>
            <a:lstStyle/>
            <a:p>
              <a:pPr algn="ctr"/>
              <a:r>
                <a:rPr lang="da-DK" sz="3200" b="1" i="1" dirty="0" smtClean="0"/>
                <a:t>b</a:t>
              </a:r>
              <a:r>
                <a:rPr lang="da-DK" sz="3200" b="1" baseline="-25000" dirty="0" smtClean="0"/>
                <a:t>0</a:t>
              </a:r>
              <a:endParaRPr lang="en-US" sz="3200" b="1" baseline="-25000" dirty="0"/>
            </a:p>
          </p:txBody>
        </p:sp>
        <p:sp>
          <p:nvSpPr>
            <p:cNvPr id="8" name="TextBox 7"/>
            <p:cNvSpPr txBox="1"/>
            <p:nvPr/>
          </p:nvSpPr>
          <p:spPr>
            <a:xfrm>
              <a:off x="4126304" y="2591613"/>
              <a:ext cx="864096" cy="584775"/>
            </a:xfrm>
            <a:prstGeom prst="rect">
              <a:avLst/>
            </a:prstGeom>
            <a:noFill/>
          </p:spPr>
          <p:txBody>
            <a:bodyPr wrap="square" rtlCol="0">
              <a:spAutoFit/>
            </a:bodyPr>
            <a:lstStyle/>
            <a:p>
              <a:pPr algn="ctr"/>
              <a:r>
                <a:rPr lang="da-DK" sz="3200" b="1" i="1" dirty="0" smtClean="0"/>
                <a:t>b</a:t>
              </a:r>
              <a:r>
                <a:rPr lang="da-DK" sz="3200" b="1" baseline="-25000" dirty="0" smtClean="0"/>
                <a:t>1</a:t>
              </a:r>
              <a:endParaRPr lang="en-US" sz="3200" b="1" baseline="-25000" dirty="0"/>
            </a:p>
          </p:txBody>
        </p:sp>
        <p:sp>
          <p:nvSpPr>
            <p:cNvPr id="9" name="TextBox 8"/>
            <p:cNvSpPr txBox="1"/>
            <p:nvPr/>
          </p:nvSpPr>
          <p:spPr>
            <a:xfrm>
              <a:off x="6111464" y="3392412"/>
              <a:ext cx="864096" cy="584775"/>
            </a:xfrm>
            <a:prstGeom prst="rect">
              <a:avLst/>
            </a:prstGeom>
            <a:noFill/>
          </p:spPr>
          <p:txBody>
            <a:bodyPr wrap="square" rtlCol="0">
              <a:spAutoFit/>
            </a:bodyPr>
            <a:lstStyle/>
            <a:p>
              <a:pPr algn="ctr"/>
              <a:r>
                <a:rPr lang="da-DK" sz="3200" b="1" i="1" dirty="0" smtClean="0"/>
                <a:t>b</a:t>
              </a:r>
              <a:r>
                <a:rPr lang="da-DK" sz="3200" b="1" baseline="-25000" dirty="0" smtClean="0"/>
                <a:t>1</a:t>
              </a:r>
              <a:endParaRPr lang="en-US" sz="3200" b="1" baseline="-25000" dirty="0"/>
            </a:p>
          </p:txBody>
        </p:sp>
        <p:sp>
          <p:nvSpPr>
            <p:cNvPr id="10" name="TextBox 9"/>
            <p:cNvSpPr txBox="1"/>
            <p:nvPr/>
          </p:nvSpPr>
          <p:spPr>
            <a:xfrm>
              <a:off x="2946880"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1</a:t>
              </a:r>
              <a:endParaRPr lang="en-US" sz="2400" b="1" dirty="0" smtClean="0">
                <a:solidFill>
                  <a:srgbClr val="C00000"/>
                </a:solidFill>
              </a:endParaRPr>
            </a:p>
          </p:txBody>
        </p:sp>
        <p:sp>
          <p:nvSpPr>
            <p:cNvPr id="11" name="TextBox 10"/>
            <p:cNvSpPr txBox="1"/>
            <p:nvPr/>
          </p:nvSpPr>
          <p:spPr>
            <a:xfrm>
              <a:off x="3591184"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1</a:t>
              </a:r>
              <a:r>
                <a:rPr lang="da-DK" sz="2400" b="1" dirty="0" smtClean="0"/>
                <a:t>-</a:t>
              </a:r>
              <a:endParaRPr lang="en-US" sz="2400" b="1" dirty="0" smtClean="0"/>
            </a:p>
          </p:txBody>
        </p:sp>
        <p:sp>
          <p:nvSpPr>
            <p:cNvPr id="12" name="TextBox 11"/>
            <p:cNvSpPr txBox="1"/>
            <p:nvPr/>
          </p:nvSpPr>
          <p:spPr>
            <a:xfrm>
              <a:off x="4239256"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1</a:t>
              </a:r>
              <a:endParaRPr lang="en-US" sz="2400" b="1" dirty="0" smtClean="0">
                <a:solidFill>
                  <a:srgbClr val="C00000"/>
                </a:solidFill>
              </a:endParaRPr>
            </a:p>
          </p:txBody>
        </p:sp>
        <p:sp>
          <p:nvSpPr>
            <p:cNvPr id="13" name="TextBox 12"/>
            <p:cNvSpPr txBox="1"/>
            <p:nvPr/>
          </p:nvSpPr>
          <p:spPr>
            <a:xfrm>
              <a:off x="4887328" y="4256508"/>
              <a:ext cx="1296144" cy="461665"/>
            </a:xfrm>
            <a:prstGeom prst="rect">
              <a:avLst/>
            </a:prstGeom>
            <a:noFill/>
          </p:spPr>
          <p:txBody>
            <a:bodyPr wrap="square" rtlCol="0">
              <a:spAutoFit/>
            </a:bodyPr>
            <a:lstStyle/>
            <a:p>
              <a:pPr algn="ctr"/>
              <a:r>
                <a:rPr lang="da-DK" sz="2400" b="1" dirty="0" smtClean="0">
                  <a:solidFill>
                    <a:srgbClr val="C00000"/>
                  </a:solidFill>
                </a:rPr>
                <a:t>0</a:t>
              </a:r>
              <a:r>
                <a:rPr lang="da-DK" sz="2400" b="1" dirty="0" smtClean="0"/>
                <a:t>---</a:t>
              </a:r>
              <a:endParaRPr lang="en-US" sz="2400" b="1" dirty="0" smtClean="0"/>
            </a:p>
          </p:txBody>
        </p:sp>
        <p:sp>
          <p:nvSpPr>
            <p:cNvPr id="14" name="TextBox 13"/>
            <p:cNvSpPr txBox="1"/>
            <p:nvPr/>
          </p:nvSpPr>
          <p:spPr>
            <a:xfrm>
              <a:off x="6183472"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00</a:t>
              </a:r>
              <a:endParaRPr lang="en-US" sz="2400" b="1" dirty="0" smtClean="0">
                <a:solidFill>
                  <a:srgbClr val="C00000"/>
                </a:solidFill>
              </a:endParaRPr>
            </a:p>
          </p:txBody>
        </p:sp>
        <p:sp>
          <p:nvSpPr>
            <p:cNvPr id="15" name="TextBox 14"/>
            <p:cNvSpPr txBox="1"/>
            <p:nvPr/>
          </p:nvSpPr>
          <p:spPr>
            <a:xfrm>
              <a:off x="6831544" y="4256508"/>
              <a:ext cx="1296144" cy="461665"/>
            </a:xfrm>
            <a:prstGeom prst="rect">
              <a:avLst/>
            </a:prstGeom>
            <a:noFill/>
          </p:spPr>
          <p:txBody>
            <a:bodyPr wrap="square" rtlCol="0">
              <a:spAutoFit/>
            </a:bodyPr>
            <a:lstStyle/>
            <a:p>
              <a:pPr algn="ctr"/>
              <a:r>
                <a:rPr lang="da-DK" sz="2400" b="1" dirty="0" smtClean="0">
                  <a:solidFill>
                    <a:srgbClr val="C00000"/>
                  </a:solidFill>
                </a:rPr>
                <a:t>1</a:t>
              </a:r>
              <a:r>
                <a:rPr lang="da-DK" sz="2400" b="1" dirty="0" smtClean="0"/>
                <a:t>---</a:t>
              </a:r>
              <a:endParaRPr lang="en-US" sz="2400" b="1" dirty="0" smtClean="0"/>
            </a:p>
          </p:txBody>
        </p:sp>
        <p:sp>
          <p:nvSpPr>
            <p:cNvPr id="16" name="TextBox 15"/>
            <p:cNvSpPr txBox="1"/>
            <p:nvPr/>
          </p:nvSpPr>
          <p:spPr>
            <a:xfrm>
              <a:off x="7479616"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0</a:t>
              </a:r>
              <a:r>
                <a:rPr lang="da-DK" sz="2400" b="1" dirty="0" smtClean="0"/>
                <a:t>--</a:t>
              </a:r>
              <a:endParaRPr lang="en-US" sz="2400" b="1" dirty="0" smtClean="0"/>
            </a:p>
          </p:txBody>
        </p:sp>
        <p:sp>
          <p:nvSpPr>
            <p:cNvPr id="17" name="TextBox 16"/>
            <p:cNvSpPr txBox="1"/>
            <p:nvPr/>
          </p:nvSpPr>
          <p:spPr>
            <a:xfrm>
              <a:off x="3519176" y="3392412"/>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sp>
          <p:nvSpPr>
            <p:cNvPr id="18" name="TextBox 17"/>
            <p:cNvSpPr txBox="1"/>
            <p:nvPr/>
          </p:nvSpPr>
          <p:spPr>
            <a:xfrm>
              <a:off x="4815320" y="3392412"/>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sp>
          <p:nvSpPr>
            <p:cNvPr id="19" name="TextBox 18"/>
            <p:cNvSpPr txBox="1"/>
            <p:nvPr/>
          </p:nvSpPr>
          <p:spPr>
            <a:xfrm>
              <a:off x="7407608" y="3392412"/>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sp>
          <p:nvSpPr>
            <p:cNvPr id="20" name="TextBox 19"/>
            <p:cNvSpPr txBox="1"/>
            <p:nvPr/>
          </p:nvSpPr>
          <p:spPr>
            <a:xfrm>
              <a:off x="6677648" y="2591613"/>
              <a:ext cx="864096" cy="584775"/>
            </a:xfrm>
            <a:prstGeom prst="rect">
              <a:avLst/>
            </a:prstGeom>
            <a:noFill/>
          </p:spPr>
          <p:txBody>
            <a:bodyPr wrap="square" rtlCol="0">
              <a:spAutoFit/>
            </a:bodyPr>
            <a:lstStyle/>
            <a:p>
              <a:pPr algn="ctr"/>
              <a:r>
                <a:rPr lang="da-DK" sz="3200" b="1" i="1" dirty="0" smtClean="0"/>
                <a:t>b</a:t>
              </a:r>
              <a:r>
                <a:rPr lang="da-DK" sz="3200" b="1" baseline="-25000" dirty="0" smtClean="0"/>
                <a:t>2</a:t>
              </a:r>
              <a:endParaRPr lang="en-US" sz="3200" b="1" baseline="-25000" dirty="0"/>
            </a:p>
          </p:txBody>
        </p:sp>
        <p:grpSp>
          <p:nvGrpSpPr>
            <p:cNvPr id="21" name="Group 64"/>
            <p:cNvGrpSpPr/>
            <p:nvPr/>
          </p:nvGrpSpPr>
          <p:grpSpPr>
            <a:xfrm>
              <a:off x="3419872" y="3886588"/>
              <a:ext cx="1107416" cy="441928"/>
              <a:chOff x="224224" y="3347112"/>
              <a:chExt cx="1107416" cy="441928"/>
            </a:xfrm>
          </p:grpSpPr>
          <p:cxnSp>
            <p:nvCxnSpPr>
              <p:cNvPr id="46" name="Straight Connector 45"/>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17"/>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48" name="Straight Connector 47"/>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2" name="Group 65"/>
            <p:cNvGrpSpPr/>
            <p:nvPr/>
          </p:nvGrpSpPr>
          <p:grpSpPr>
            <a:xfrm>
              <a:off x="4698600" y="3886588"/>
              <a:ext cx="1107416" cy="441928"/>
              <a:chOff x="224224" y="3347112"/>
              <a:chExt cx="1107416" cy="441928"/>
            </a:xfrm>
          </p:grpSpPr>
          <p:cxnSp>
            <p:nvCxnSpPr>
              <p:cNvPr id="43" name="Straight Connector 42"/>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45" name="Straight Connector 44"/>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69"/>
            <p:cNvGrpSpPr/>
            <p:nvPr/>
          </p:nvGrpSpPr>
          <p:grpSpPr>
            <a:xfrm>
              <a:off x="5994744" y="3896468"/>
              <a:ext cx="1107416" cy="441928"/>
              <a:chOff x="224224" y="3347112"/>
              <a:chExt cx="1107416" cy="441928"/>
            </a:xfrm>
          </p:grpSpPr>
          <p:cxnSp>
            <p:nvCxnSpPr>
              <p:cNvPr id="40" name="Straight Connector 39"/>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42" name="Straight Connector 41"/>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73"/>
            <p:cNvGrpSpPr/>
            <p:nvPr/>
          </p:nvGrpSpPr>
          <p:grpSpPr>
            <a:xfrm>
              <a:off x="7308304" y="3896468"/>
              <a:ext cx="1107416" cy="441928"/>
              <a:chOff x="224224" y="3347112"/>
              <a:chExt cx="1107416" cy="441928"/>
            </a:xfrm>
          </p:grpSpPr>
          <p:cxnSp>
            <p:nvCxnSpPr>
              <p:cNvPr id="37" name="Straight Connector 36"/>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39" name="Straight Connector 38"/>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Group 77"/>
            <p:cNvGrpSpPr/>
            <p:nvPr/>
          </p:nvGrpSpPr>
          <p:grpSpPr>
            <a:xfrm>
              <a:off x="3937576" y="3100612"/>
              <a:ext cx="1368152" cy="435816"/>
              <a:chOff x="134800" y="3353224"/>
              <a:chExt cx="1368152" cy="435816"/>
            </a:xfrm>
          </p:grpSpPr>
          <p:cxnSp>
            <p:nvCxnSpPr>
              <p:cNvPr id="34" name="Straight Connector 33"/>
              <p:cNvCxnSpPr/>
              <p:nvPr/>
            </p:nvCxnSpPr>
            <p:spPr>
              <a:xfrm rot="16200000" flipH="1">
                <a:off x="899572" y="3429020"/>
                <a:ext cx="36004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34800" y="3353224"/>
                <a:ext cx="1368152" cy="369332"/>
              </a:xfrm>
              <a:prstGeom prst="rect">
                <a:avLst/>
              </a:prstGeom>
              <a:noFill/>
            </p:spPr>
            <p:txBody>
              <a:bodyPr wrap="square" rtlCol="0">
                <a:spAutoFit/>
              </a:bodyPr>
              <a:lstStyle/>
              <a:p>
                <a:r>
                  <a:rPr lang="da-DK" dirty="0" smtClean="0"/>
                  <a:t>0                1</a:t>
                </a:r>
                <a:endParaRPr lang="en-US" dirty="0"/>
              </a:p>
            </p:txBody>
          </p:sp>
          <p:cxnSp>
            <p:nvCxnSpPr>
              <p:cNvPr id="36" name="Straight Connector 35"/>
              <p:cNvCxnSpPr/>
              <p:nvPr/>
            </p:nvCxnSpPr>
            <p:spPr>
              <a:xfrm rot="5400000">
                <a:off x="251520" y="3429000"/>
                <a:ext cx="360040"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Group 84"/>
            <p:cNvGrpSpPr/>
            <p:nvPr/>
          </p:nvGrpSpPr>
          <p:grpSpPr>
            <a:xfrm>
              <a:off x="6498800" y="3104380"/>
              <a:ext cx="1368152" cy="435816"/>
              <a:chOff x="134800" y="3353224"/>
              <a:chExt cx="1368152" cy="435816"/>
            </a:xfrm>
          </p:grpSpPr>
          <p:cxnSp>
            <p:nvCxnSpPr>
              <p:cNvPr id="31" name="Straight Connector 30"/>
              <p:cNvCxnSpPr/>
              <p:nvPr/>
            </p:nvCxnSpPr>
            <p:spPr>
              <a:xfrm rot="16200000" flipH="1">
                <a:off x="899572" y="3429020"/>
                <a:ext cx="36004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34800" y="3353224"/>
                <a:ext cx="1368152" cy="369332"/>
              </a:xfrm>
              <a:prstGeom prst="rect">
                <a:avLst/>
              </a:prstGeom>
              <a:noFill/>
            </p:spPr>
            <p:txBody>
              <a:bodyPr wrap="square" rtlCol="0">
                <a:spAutoFit/>
              </a:bodyPr>
              <a:lstStyle/>
              <a:p>
                <a:r>
                  <a:rPr lang="da-DK" dirty="0" smtClean="0"/>
                  <a:t>0                1</a:t>
                </a:r>
                <a:endParaRPr lang="en-US" dirty="0"/>
              </a:p>
            </p:txBody>
          </p:sp>
          <p:cxnSp>
            <p:nvCxnSpPr>
              <p:cNvPr id="33" name="Straight Connector 32"/>
              <p:cNvCxnSpPr/>
              <p:nvPr/>
            </p:nvCxnSpPr>
            <p:spPr>
              <a:xfrm rot="5400000">
                <a:off x="251520" y="3429000"/>
                <a:ext cx="360040"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 name="Group 88"/>
            <p:cNvGrpSpPr/>
            <p:nvPr/>
          </p:nvGrpSpPr>
          <p:grpSpPr>
            <a:xfrm>
              <a:off x="4743312" y="2217344"/>
              <a:ext cx="2160240" cy="671012"/>
              <a:chOff x="-369256" y="3402292"/>
              <a:chExt cx="2160240" cy="671012"/>
            </a:xfrm>
          </p:grpSpPr>
          <p:cxnSp>
            <p:nvCxnSpPr>
              <p:cNvPr id="28" name="Straight Connector 27"/>
              <p:cNvCxnSpPr/>
              <p:nvPr/>
            </p:nvCxnSpPr>
            <p:spPr>
              <a:xfrm>
                <a:off x="899592" y="3429000"/>
                <a:ext cx="891392" cy="57229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08520" y="3402292"/>
                <a:ext cx="1872208" cy="369332"/>
              </a:xfrm>
              <a:prstGeom prst="rect">
                <a:avLst/>
              </a:prstGeom>
              <a:noFill/>
            </p:spPr>
            <p:txBody>
              <a:bodyPr wrap="square" rtlCol="0">
                <a:spAutoFit/>
              </a:bodyPr>
              <a:lstStyle/>
              <a:p>
                <a:r>
                  <a:rPr lang="da-DK" dirty="0" smtClean="0"/>
                  <a:t>0                          1</a:t>
                </a:r>
                <a:endParaRPr lang="en-US" dirty="0"/>
              </a:p>
            </p:txBody>
          </p:sp>
          <p:cxnSp>
            <p:nvCxnSpPr>
              <p:cNvPr id="30" name="Straight Connector 29"/>
              <p:cNvCxnSpPr/>
              <p:nvPr/>
            </p:nvCxnSpPr>
            <p:spPr>
              <a:xfrm rot="10800000" flipV="1">
                <a:off x="-369256" y="3429000"/>
                <a:ext cx="980816" cy="64430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9" name="TextBox 48"/>
          <p:cNvSpPr txBox="1"/>
          <p:nvPr/>
        </p:nvSpPr>
        <p:spPr>
          <a:xfrm>
            <a:off x="6012160" y="4140369"/>
            <a:ext cx="1008112" cy="584775"/>
          </a:xfrm>
          <a:prstGeom prst="rect">
            <a:avLst/>
          </a:prstGeom>
          <a:noFill/>
        </p:spPr>
        <p:txBody>
          <a:bodyPr wrap="square" rtlCol="0">
            <a:spAutoFit/>
          </a:bodyPr>
          <a:lstStyle/>
          <a:p>
            <a:r>
              <a:rPr lang="da-DK" sz="3200" i="1" dirty="0" smtClean="0"/>
              <a:t>n</a:t>
            </a:r>
            <a:r>
              <a:rPr lang="da-DK" sz="3200" dirty="0" smtClean="0"/>
              <a:t>=5</a:t>
            </a:r>
            <a:endParaRPr lang="en-US" sz="3200" dirty="0"/>
          </a:p>
        </p:txBody>
      </p:sp>
      <p:sp>
        <p:nvSpPr>
          <p:cNvPr id="51" name="TextBox 50"/>
          <p:cNvSpPr txBox="1"/>
          <p:nvPr/>
        </p:nvSpPr>
        <p:spPr>
          <a:xfrm>
            <a:off x="8084063" y="4885489"/>
            <a:ext cx="248682" cy="646331"/>
          </a:xfrm>
          <a:prstGeom prst="rect">
            <a:avLst/>
          </a:prstGeom>
          <a:solidFill>
            <a:srgbClr val="FFFF00"/>
          </a:solidFill>
        </p:spPr>
        <p:txBody>
          <a:bodyPr wrap="square" rtlCol="0">
            <a:spAutoFit/>
          </a:bodyPr>
          <a:lstStyle/>
          <a:p>
            <a:r>
              <a:rPr lang="da-DK" b="1" dirty="0" smtClean="0">
                <a:solidFill>
                  <a:srgbClr val="C00000"/>
                </a:solidFill>
              </a:rPr>
              <a:t>?</a:t>
            </a:r>
          </a:p>
          <a:p>
            <a:r>
              <a:rPr lang="da-DK" b="1" dirty="0" smtClean="0">
                <a:solidFill>
                  <a:srgbClr val="C00000"/>
                </a:solidFill>
              </a:rPr>
              <a:t>?</a:t>
            </a:r>
            <a:endParaRPr lang="en-US" b="1" dirty="0">
              <a:solidFill>
                <a:srgbClr val="C00000"/>
              </a:solidFill>
            </a:endParaRPr>
          </a:p>
        </p:txBody>
      </p:sp>
      <p:sp>
        <p:nvSpPr>
          <p:cNvPr id="52" name="TextBox 51"/>
          <p:cNvSpPr txBox="1"/>
          <p:nvPr/>
        </p:nvSpPr>
        <p:spPr>
          <a:xfrm>
            <a:off x="7164288" y="4149080"/>
            <a:ext cx="1584176" cy="369332"/>
          </a:xfrm>
          <a:prstGeom prst="rect">
            <a:avLst/>
          </a:prstGeom>
          <a:noFill/>
        </p:spPr>
        <p:txBody>
          <a:bodyPr wrap="square" rtlCol="0">
            <a:spAutoFit/>
          </a:bodyPr>
          <a:lstStyle/>
          <a:p>
            <a:pPr algn="ctr"/>
            <a:r>
              <a:rPr lang="da-DK" dirty="0" smtClean="0"/>
              <a:t>bits </a:t>
            </a:r>
            <a:r>
              <a:rPr lang="da-DK" dirty="0" err="1" smtClean="0"/>
              <a:t>read</a:t>
            </a:r>
            <a:endParaRPr lang="en-US" dirty="0"/>
          </a:p>
        </p:txBody>
      </p:sp>
      <p:sp>
        <p:nvSpPr>
          <p:cNvPr id="53" name="TextBox 52"/>
          <p:cNvSpPr txBox="1"/>
          <p:nvPr/>
        </p:nvSpPr>
        <p:spPr>
          <a:xfrm rot="16200000">
            <a:off x="5836786" y="5548591"/>
            <a:ext cx="1584176" cy="369332"/>
          </a:xfrm>
          <a:prstGeom prst="rect">
            <a:avLst/>
          </a:prstGeom>
          <a:noFill/>
        </p:spPr>
        <p:txBody>
          <a:bodyPr wrap="square" rtlCol="0">
            <a:spAutoFit/>
          </a:bodyPr>
          <a:lstStyle/>
          <a:p>
            <a:pPr algn="ctr"/>
            <a:r>
              <a:rPr lang="da-DK" dirty="0" smtClean="0"/>
              <a:t>bits  </a:t>
            </a:r>
            <a:r>
              <a:rPr lang="da-DK" dirty="0" err="1" smtClean="0"/>
              <a:t>written</a:t>
            </a:r>
            <a:endParaRPr lang="en-US" dirty="0"/>
          </a:p>
        </p:txBody>
      </p:sp>
      <p:sp>
        <p:nvSpPr>
          <p:cNvPr id="54" name="Slide Number Placeholder 53"/>
          <p:cNvSpPr>
            <a:spLocks noGrp="1"/>
          </p:cNvSpPr>
          <p:nvPr>
            <p:ph type="sldNum" sz="quarter" idx="12"/>
          </p:nvPr>
        </p:nvSpPr>
        <p:spPr/>
        <p:txBody>
          <a:bodyPr/>
          <a:lstStyle/>
          <a:p>
            <a:fld id="{22F32391-ABCD-4795-8FC8-07FFD1B1CD26}" type="slidenum">
              <a:rPr lang="en-US" smtClean="0"/>
              <a:pPr/>
              <a:t>26</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1">
                                            <p:bg/>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1">
                                            <p:txEl>
                                              <p:pRg st="0" end="0"/>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1">
                                            <p:txEl>
                                              <p:pRg st="1" end="1"/>
                                            </p:txEl>
                                          </p:spTgt>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53"/>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1" grpId="0" uiExpand="1" build="allAtOnce" animBg="1"/>
      <p:bldP spid="52" grpId="1"/>
      <p:bldP spid="53"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2141984"/>
            <a:ext cx="8229600" cy="1143000"/>
          </a:xfrm>
        </p:spPr>
        <p:txBody>
          <a:bodyPr>
            <a:noAutofit/>
          </a:bodyPr>
          <a:lstStyle/>
          <a:p>
            <a:r>
              <a:rPr lang="da-DK" sz="7200" b="1" dirty="0" smtClean="0"/>
              <a:t>Redundant </a:t>
            </a:r>
            <a:r>
              <a:rPr lang="da-DK" sz="7200" b="1" dirty="0" err="1" smtClean="0"/>
              <a:t>Counters</a:t>
            </a:r>
            <a:endParaRPr lang="da-DK" sz="7200" b="1" dirty="0"/>
          </a:p>
        </p:txBody>
      </p:sp>
      <p:sp>
        <p:nvSpPr>
          <p:cNvPr id="4" name="TextBox 3"/>
          <p:cNvSpPr txBox="1"/>
          <p:nvPr/>
        </p:nvSpPr>
        <p:spPr>
          <a:xfrm>
            <a:off x="0" y="4005064"/>
            <a:ext cx="9144000" cy="2554545"/>
          </a:xfrm>
          <a:prstGeom prst="rect">
            <a:avLst/>
          </a:prstGeom>
          <a:noFill/>
        </p:spPr>
        <p:txBody>
          <a:bodyPr wrap="square" rtlCol="0">
            <a:spAutoFit/>
          </a:bodyPr>
          <a:lstStyle/>
          <a:p>
            <a:pPr algn="ctr"/>
            <a:r>
              <a:rPr lang="da-DK" sz="4000" dirty="0" err="1" smtClean="0"/>
              <a:t>Represent</a:t>
            </a:r>
            <a:r>
              <a:rPr lang="da-DK" sz="4000" dirty="0" smtClean="0"/>
              <a:t> </a:t>
            </a:r>
            <a:r>
              <a:rPr lang="da-DK" sz="4000" b="1" i="1" dirty="0" smtClean="0">
                <a:solidFill>
                  <a:srgbClr val="C00000"/>
                </a:solidFill>
              </a:rPr>
              <a:t>L</a:t>
            </a:r>
            <a:r>
              <a:rPr lang="da-DK" sz="4000" dirty="0" smtClean="0"/>
              <a:t> </a:t>
            </a:r>
            <a:r>
              <a:rPr lang="da-DK" sz="4000" dirty="0" err="1" smtClean="0"/>
              <a:t>different</a:t>
            </a:r>
            <a:r>
              <a:rPr lang="da-DK" sz="4000" dirty="0" smtClean="0"/>
              <a:t> </a:t>
            </a:r>
            <a:r>
              <a:rPr lang="da-DK" sz="4000" dirty="0" err="1" smtClean="0"/>
              <a:t>values</a:t>
            </a:r>
            <a:endParaRPr lang="da-DK" sz="4000" dirty="0" smtClean="0"/>
          </a:p>
          <a:p>
            <a:pPr algn="ctr"/>
            <a:r>
              <a:rPr lang="da-DK" sz="4000" dirty="0" err="1" smtClean="0"/>
              <a:t>using</a:t>
            </a:r>
            <a:r>
              <a:rPr lang="da-DK" sz="4000" dirty="0" smtClean="0"/>
              <a:t> </a:t>
            </a:r>
            <a:r>
              <a:rPr lang="da-DK" sz="4000" b="1" i="1" dirty="0" smtClean="0">
                <a:solidFill>
                  <a:srgbClr val="C00000"/>
                </a:solidFill>
              </a:rPr>
              <a:t>d </a:t>
            </a:r>
            <a:r>
              <a:rPr lang="da-DK" sz="4000" dirty="0" smtClean="0"/>
              <a:t>&gt; log </a:t>
            </a:r>
            <a:r>
              <a:rPr lang="da-DK" sz="4000" i="1" dirty="0" smtClean="0"/>
              <a:t>L</a:t>
            </a:r>
            <a:r>
              <a:rPr lang="da-DK" sz="4000" dirty="0" smtClean="0"/>
              <a:t> bits</a:t>
            </a:r>
          </a:p>
          <a:p>
            <a:pPr algn="ctr"/>
            <a:endParaRPr lang="da-DK" sz="4000" dirty="0" smtClean="0"/>
          </a:p>
          <a:p>
            <a:pPr algn="ctr"/>
            <a:r>
              <a:rPr lang="da-DK" sz="4000" dirty="0" err="1" smtClean="0"/>
              <a:t>Efficiency</a:t>
            </a:r>
            <a:r>
              <a:rPr lang="da-DK" sz="4000" dirty="0" smtClean="0"/>
              <a:t> </a:t>
            </a:r>
            <a:r>
              <a:rPr lang="da-DK" sz="4000" b="1" i="1" dirty="0" smtClean="0">
                <a:solidFill>
                  <a:srgbClr val="C00000"/>
                </a:solidFill>
              </a:rPr>
              <a:t>E</a:t>
            </a:r>
            <a:r>
              <a:rPr lang="da-DK" sz="4000" dirty="0" smtClean="0"/>
              <a:t> = </a:t>
            </a:r>
            <a:r>
              <a:rPr lang="da-DK" sz="4000" i="1" dirty="0" smtClean="0"/>
              <a:t>L</a:t>
            </a:r>
            <a:r>
              <a:rPr lang="da-DK" sz="4000" dirty="0" smtClean="0"/>
              <a:t> / 2</a:t>
            </a:r>
            <a:r>
              <a:rPr lang="da-DK" sz="4000" i="1" baseline="30000" dirty="0" smtClean="0"/>
              <a:t>d</a:t>
            </a:r>
            <a:endParaRPr lang="da-DK" sz="4000" i="1" baseline="30000" dirty="0"/>
          </a:p>
        </p:txBody>
      </p:sp>
      <p:sp>
        <p:nvSpPr>
          <p:cNvPr id="5" name="Slide Number Placeholder 4"/>
          <p:cNvSpPr>
            <a:spLocks noGrp="1"/>
          </p:cNvSpPr>
          <p:nvPr>
            <p:ph type="sldNum" sz="quarter" idx="12"/>
          </p:nvPr>
        </p:nvSpPr>
        <p:spPr/>
        <p:txBody>
          <a:bodyPr/>
          <a:lstStyle/>
          <a:p>
            <a:fld id="{22F32391-ABCD-4795-8FC8-07FFD1B1CD26}"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219156" y="2198096"/>
            <a:ext cx="504056"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831029" y="2195688"/>
            <a:ext cx="3681203"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584240" y="2195688"/>
            <a:ext cx="2088232"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141130" y="2082040"/>
            <a:ext cx="7704856" cy="707886"/>
          </a:xfrm>
          <a:prstGeom prst="rect">
            <a:avLst/>
          </a:prstGeom>
          <a:noFill/>
        </p:spPr>
        <p:txBody>
          <a:bodyPr wrap="square" rtlCol="0">
            <a:spAutoFit/>
          </a:bodyPr>
          <a:lstStyle/>
          <a:p>
            <a:r>
              <a:rPr lang="da-DK" sz="4000" b="1" i="1" dirty="0" err="1" smtClean="0"/>
              <a:t>b</a:t>
            </a:r>
            <a:r>
              <a:rPr lang="da-DK" sz="4000" b="1" i="1" baseline="-25000" dirty="0" err="1" smtClean="0"/>
              <a:t>n</a:t>
            </a:r>
            <a:r>
              <a:rPr lang="da-DK" sz="4000" b="1" baseline="-25000" dirty="0" smtClean="0"/>
              <a:t>       </a:t>
            </a:r>
            <a:r>
              <a:rPr lang="da-DK" sz="4000" b="1" i="1" dirty="0" smtClean="0"/>
              <a:t>b</a:t>
            </a:r>
            <a:r>
              <a:rPr lang="da-DK" sz="4000" b="1" i="1" baseline="-25000" dirty="0" smtClean="0"/>
              <a:t>n</a:t>
            </a:r>
            <a:r>
              <a:rPr lang="da-DK" sz="4000" b="1" baseline="-25000" dirty="0" smtClean="0"/>
              <a:t>-1     </a:t>
            </a:r>
            <a:r>
              <a:rPr lang="da-DK" sz="4000" b="1" dirty="0" smtClean="0"/>
              <a:t>∙∙∙    </a:t>
            </a:r>
            <a:r>
              <a:rPr lang="da-DK" sz="4000" b="1" i="1" dirty="0" smtClean="0"/>
              <a:t>b</a:t>
            </a:r>
            <a:r>
              <a:rPr lang="da-DK" sz="4000" b="1" baseline="-25000" dirty="0" smtClean="0"/>
              <a:t>log </a:t>
            </a:r>
            <a:r>
              <a:rPr lang="da-DK" sz="4000" b="1" i="1" baseline="-25000" dirty="0" smtClean="0"/>
              <a:t>n</a:t>
            </a:r>
            <a:r>
              <a:rPr lang="da-DK" sz="4000" b="1" baseline="-25000" dirty="0" smtClean="0"/>
              <a:t>      </a:t>
            </a:r>
            <a:r>
              <a:rPr lang="da-DK" sz="4000" b="1" i="1" dirty="0" smtClean="0"/>
              <a:t>b</a:t>
            </a:r>
            <a:r>
              <a:rPr lang="da-DK" sz="4000" b="1" baseline="-25000" dirty="0" smtClean="0"/>
              <a:t>log </a:t>
            </a:r>
            <a:r>
              <a:rPr lang="da-DK" sz="4000" b="1" i="1" baseline="-25000" dirty="0" smtClean="0"/>
              <a:t>n</a:t>
            </a:r>
            <a:r>
              <a:rPr lang="da-DK" sz="4000" b="1" baseline="-25000" dirty="0" smtClean="0"/>
              <a:t>-1</a:t>
            </a:r>
            <a:r>
              <a:rPr lang="da-DK" sz="4000" b="1" dirty="0" smtClean="0"/>
              <a:t>∙∙∙</a:t>
            </a:r>
            <a:r>
              <a:rPr lang="da-DK" sz="4000" b="1" i="1" dirty="0" smtClean="0"/>
              <a:t>b</a:t>
            </a:r>
            <a:r>
              <a:rPr lang="da-DK" sz="4000" b="1" baseline="-25000" dirty="0" smtClean="0"/>
              <a:t>0</a:t>
            </a:r>
            <a:endParaRPr lang="en-US" sz="4000" b="1" baseline="-25000" dirty="0"/>
          </a:p>
        </p:txBody>
      </p:sp>
      <p:sp>
        <p:nvSpPr>
          <p:cNvPr id="5" name="TextBox 4"/>
          <p:cNvSpPr txBox="1"/>
          <p:nvPr/>
        </p:nvSpPr>
        <p:spPr>
          <a:xfrm>
            <a:off x="179512" y="704890"/>
            <a:ext cx="8280920" cy="707886"/>
          </a:xfrm>
          <a:prstGeom prst="rect">
            <a:avLst/>
          </a:prstGeom>
          <a:noFill/>
        </p:spPr>
        <p:txBody>
          <a:bodyPr wrap="square" rtlCol="0">
            <a:spAutoFit/>
          </a:bodyPr>
          <a:lstStyle/>
          <a:p>
            <a:pPr algn="ctr"/>
            <a:r>
              <a:rPr lang="da-DK" sz="4000" b="1" dirty="0" smtClean="0"/>
              <a:t>Redundant </a:t>
            </a:r>
            <a:r>
              <a:rPr lang="da-DK" sz="4000" b="1" dirty="0" err="1" smtClean="0"/>
              <a:t>counter</a:t>
            </a:r>
            <a:r>
              <a:rPr lang="da-DK" sz="4000" b="1" dirty="0" smtClean="0"/>
              <a:t> </a:t>
            </a:r>
            <a:r>
              <a:rPr lang="da-DK" sz="4000" b="1" dirty="0" err="1" smtClean="0"/>
              <a:t>with</a:t>
            </a:r>
            <a:r>
              <a:rPr lang="da-DK" sz="4000" b="1" dirty="0" smtClean="0"/>
              <a:t> </a:t>
            </a:r>
            <a:r>
              <a:rPr lang="da-DK" sz="4000" b="1" i="1" dirty="0" smtClean="0"/>
              <a:t>E</a:t>
            </a:r>
            <a:r>
              <a:rPr lang="da-DK" sz="4000" b="1" dirty="0" smtClean="0"/>
              <a:t> = ½ (</a:t>
            </a:r>
            <a:r>
              <a:rPr lang="da-DK" sz="4000" b="1" i="1" dirty="0" smtClean="0"/>
              <a:t>L</a:t>
            </a:r>
            <a:r>
              <a:rPr lang="da-DK" sz="4000" b="1" dirty="0" smtClean="0"/>
              <a:t> = 2</a:t>
            </a:r>
            <a:r>
              <a:rPr lang="da-DK" sz="4000" b="1" i="1" baseline="30000" dirty="0" smtClean="0"/>
              <a:t>n</a:t>
            </a:r>
            <a:r>
              <a:rPr lang="da-DK" sz="4000" b="1" dirty="0" smtClean="0"/>
              <a:t>)</a:t>
            </a:r>
            <a:endParaRPr lang="en-US" sz="4000" b="1" dirty="0"/>
          </a:p>
        </p:txBody>
      </p:sp>
      <p:sp>
        <p:nvSpPr>
          <p:cNvPr id="8" name="Right Brace 7"/>
          <p:cNvSpPr/>
          <p:nvPr/>
        </p:nvSpPr>
        <p:spPr>
          <a:xfrm rot="5400000">
            <a:off x="6561574" y="1931574"/>
            <a:ext cx="144000" cy="2088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ight Brace 8"/>
          <p:cNvSpPr/>
          <p:nvPr/>
        </p:nvSpPr>
        <p:spPr>
          <a:xfrm rot="5400000">
            <a:off x="3604232" y="1139574"/>
            <a:ext cx="144000" cy="3672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323612" y="3101816"/>
            <a:ext cx="2736304" cy="1374735"/>
          </a:xfrm>
          <a:prstGeom prst="rect">
            <a:avLst/>
          </a:prstGeom>
          <a:noFill/>
        </p:spPr>
        <p:txBody>
          <a:bodyPr wrap="square" rtlCol="0">
            <a:spAutoFit/>
          </a:bodyPr>
          <a:lstStyle/>
          <a:p>
            <a:pPr algn="ctr">
              <a:lnSpc>
                <a:spcPts val="2500"/>
              </a:lnSpc>
            </a:pPr>
            <a:r>
              <a:rPr lang="da-DK" sz="2400" i="1" dirty="0" smtClean="0"/>
              <a:t>X</a:t>
            </a:r>
            <a:r>
              <a:rPr lang="da-DK" sz="2400" i="1" baseline="-25000" dirty="0" smtClean="0"/>
              <a:t>L</a:t>
            </a:r>
            <a:endParaRPr lang="da-DK" sz="2400" i="1" dirty="0" smtClean="0"/>
          </a:p>
          <a:p>
            <a:pPr algn="ctr">
              <a:lnSpc>
                <a:spcPts val="2500"/>
              </a:lnSpc>
            </a:pPr>
            <a:r>
              <a:rPr lang="da-DK" sz="2400" dirty="0" smtClean="0"/>
              <a:t>log </a:t>
            </a:r>
            <a:r>
              <a:rPr lang="da-DK" sz="2400" i="1" dirty="0" smtClean="0"/>
              <a:t>n</a:t>
            </a:r>
            <a:r>
              <a:rPr lang="da-DK" sz="2400" dirty="0" smtClean="0"/>
              <a:t> bits Gray </a:t>
            </a:r>
            <a:r>
              <a:rPr lang="da-DK" sz="2400" dirty="0" err="1" smtClean="0"/>
              <a:t>code</a:t>
            </a:r>
            <a:endParaRPr lang="da-DK" sz="2400" dirty="0" smtClean="0"/>
          </a:p>
          <a:p>
            <a:pPr algn="ctr">
              <a:lnSpc>
                <a:spcPts val="2500"/>
              </a:lnSpc>
            </a:pPr>
            <a:r>
              <a:rPr lang="da-DK" sz="2400" dirty="0" smtClean="0"/>
              <a:t>log </a:t>
            </a:r>
            <a:r>
              <a:rPr lang="da-DK" sz="2400" i="1" dirty="0" smtClean="0"/>
              <a:t>n</a:t>
            </a:r>
            <a:r>
              <a:rPr lang="da-DK" sz="2400" dirty="0" smtClean="0"/>
              <a:t> </a:t>
            </a:r>
            <a:r>
              <a:rPr lang="da-DK" sz="2400" dirty="0" err="1" smtClean="0"/>
              <a:t>reads</a:t>
            </a:r>
            <a:endParaRPr lang="da-DK" sz="2400" dirty="0" smtClean="0"/>
          </a:p>
          <a:p>
            <a:pPr algn="ctr">
              <a:lnSpc>
                <a:spcPts val="2500"/>
              </a:lnSpc>
            </a:pPr>
            <a:r>
              <a:rPr lang="da-DK" sz="2400" dirty="0" smtClean="0"/>
              <a:t>1 </a:t>
            </a:r>
            <a:r>
              <a:rPr lang="da-DK" sz="2400" dirty="0" err="1" smtClean="0"/>
              <a:t>write</a:t>
            </a:r>
            <a:endParaRPr lang="en-US" sz="2400" dirty="0"/>
          </a:p>
        </p:txBody>
      </p:sp>
      <p:sp>
        <p:nvSpPr>
          <p:cNvPr id="11" name="TextBox 10"/>
          <p:cNvSpPr txBox="1"/>
          <p:nvPr/>
        </p:nvSpPr>
        <p:spPr>
          <a:xfrm>
            <a:off x="1390576" y="3101816"/>
            <a:ext cx="4693592" cy="2336537"/>
          </a:xfrm>
          <a:prstGeom prst="rect">
            <a:avLst/>
          </a:prstGeom>
          <a:noFill/>
        </p:spPr>
        <p:txBody>
          <a:bodyPr wrap="square" rtlCol="0">
            <a:spAutoFit/>
          </a:bodyPr>
          <a:lstStyle/>
          <a:p>
            <a:pPr algn="ctr">
              <a:lnSpc>
                <a:spcPts val="2500"/>
              </a:lnSpc>
            </a:pPr>
            <a:r>
              <a:rPr lang="da-DK" sz="2400" i="1" dirty="0" smtClean="0"/>
              <a:t>X</a:t>
            </a:r>
            <a:r>
              <a:rPr lang="da-DK" sz="2400" i="1" baseline="-25000" dirty="0" smtClean="0"/>
              <a:t>H</a:t>
            </a:r>
          </a:p>
          <a:p>
            <a:pPr algn="ctr">
              <a:lnSpc>
                <a:spcPts val="2500"/>
              </a:lnSpc>
            </a:pPr>
            <a:r>
              <a:rPr lang="da-DK" sz="2400" i="1" dirty="0" err="1" smtClean="0"/>
              <a:t>n</a:t>
            </a:r>
            <a:r>
              <a:rPr lang="da-DK" sz="2400" dirty="0" err="1" smtClean="0"/>
              <a:t>-log</a:t>
            </a:r>
            <a:r>
              <a:rPr lang="da-DK" sz="2400" dirty="0" smtClean="0"/>
              <a:t> </a:t>
            </a:r>
            <a:r>
              <a:rPr lang="da-DK" sz="2400" i="1" dirty="0" smtClean="0"/>
              <a:t>n</a:t>
            </a:r>
            <a:r>
              <a:rPr lang="da-DK" sz="2400" dirty="0" smtClean="0"/>
              <a:t> bits </a:t>
            </a:r>
            <a:br>
              <a:rPr lang="da-DK" sz="2400" dirty="0" smtClean="0"/>
            </a:br>
            <a:r>
              <a:rPr lang="da-DK" sz="2400" dirty="0" smtClean="0"/>
              <a:t> 1 </a:t>
            </a:r>
            <a:r>
              <a:rPr lang="da-DK" sz="2400" dirty="0" err="1" smtClean="0"/>
              <a:t>read</a:t>
            </a:r>
            <a:endParaRPr lang="da-DK" sz="2400" dirty="0" smtClean="0"/>
          </a:p>
          <a:p>
            <a:pPr algn="ctr">
              <a:lnSpc>
                <a:spcPts val="2500"/>
              </a:lnSpc>
            </a:pPr>
            <a:r>
              <a:rPr lang="da-DK" sz="2400" dirty="0" smtClean="0"/>
              <a:t>1 </a:t>
            </a:r>
            <a:r>
              <a:rPr lang="da-DK" sz="2400" dirty="0" err="1" smtClean="0"/>
              <a:t>write</a:t>
            </a:r>
            <a:endParaRPr lang="da-DK" sz="2400" dirty="0" smtClean="0"/>
          </a:p>
          <a:p>
            <a:pPr algn="ctr">
              <a:lnSpc>
                <a:spcPts val="2500"/>
              </a:lnSpc>
            </a:pPr>
            <a:r>
              <a:rPr lang="da-DK" sz="2400" b="1" dirty="0" smtClean="0">
                <a:solidFill>
                  <a:srgbClr val="C00000"/>
                </a:solidFill>
              </a:rPr>
              <a:t>standard </a:t>
            </a:r>
            <a:r>
              <a:rPr lang="da-DK" sz="2400" b="1" dirty="0" err="1" smtClean="0">
                <a:solidFill>
                  <a:srgbClr val="C00000"/>
                </a:solidFill>
              </a:rPr>
              <a:t>binary</a:t>
            </a:r>
            <a:r>
              <a:rPr lang="da-DK" sz="2400" b="1" dirty="0" smtClean="0">
                <a:solidFill>
                  <a:srgbClr val="C00000"/>
                </a:solidFill>
              </a:rPr>
              <a:t> </a:t>
            </a:r>
            <a:r>
              <a:rPr lang="da-DK" sz="2400" b="1" dirty="0" err="1" smtClean="0">
                <a:solidFill>
                  <a:srgbClr val="C00000"/>
                </a:solidFill>
              </a:rPr>
              <a:t>counter</a:t>
            </a:r>
            <a:r>
              <a:rPr lang="da-DK" sz="2400" b="1" dirty="0" smtClean="0">
                <a:solidFill>
                  <a:srgbClr val="C00000"/>
                </a:solidFill>
              </a:rPr>
              <a:t/>
            </a:r>
            <a:br>
              <a:rPr lang="da-DK" sz="2400" b="1" dirty="0" smtClean="0">
                <a:solidFill>
                  <a:srgbClr val="C00000"/>
                </a:solidFill>
              </a:rPr>
            </a:br>
            <a:r>
              <a:rPr lang="da-DK" sz="2400" b="1" dirty="0" err="1" smtClean="0">
                <a:solidFill>
                  <a:srgbClr val="C00000"/>
                </a:solidFill>
              </a:rPr>
              <a:t>with</a:t>
            </a:r>
            <a:r>
              <a:rPr lang="da-DK" sz="2400" b="1" dirty="0" smtClean="0">
                <a:solidFill>
                  <a:srgbClr val="C00000"/>
                </a:solidFill>
              </a:rPr>
              <a:t> </a:t>
            </a:r>
            <a:r>
              <a:rPr lang="da-DK" sz="2400" b="1" dirty="0" err="1" smtClean="0">
                <a:solidFill>
                  <a:srgbClr val="C00000"/>
                </a:solidFill>
              </a:rPr>
              <a:t>delayed</a:t>
            </a:r>
            <a:r>
              <a:rPr lang="da-DK" sz="2400" b="1" dirty="0" smtClean="0">
                <a:solidFill>
                  <a:srgbClr val="C00000"/>
                </a:solidFill>
              </a:rPr>
              <a:t> </a:t>
            </a:r>
            <a:r>
              <a:rPr lang="da-DK" sz="2400" b="1" dirty="0" err="1" smtClean="0">
                <a:solidFill>
                  <a:srgbClr val="C00000"/>
                </a:solidFill>
              </a:rPr>
              <a:t>increment</a:t>
            </a:r>
            <a:endParaRPr lang="da-DK" sz="2400" b="1" dirty="0" smtClean="0">
              <a:solidFill>
                <a:srgbClr val="C00000"/>
              </a:solidFill>
            </a:endParaRPr>
          </a:p>
          <a:p>
            <a:pPr algn="ctr">
              <a:lnSpc>
                <a:spcPts val="2500"/>
              </a:lnSpc>
            </a:pPr>
            <a:endParaRPr lang="en-US" sz="2400" dirty="0"/>
          </a:p>
        </p:txBody>
      </p:sp>
      <p:sp>
        <p:nvSpPr>
          <p:cNvPr id="12" name="TextBox 11"/>
          <p:cNvSpPr txBox="1"/>
          <p:nvPr/>
        </p:nvSpPr>
        <p:spPr>
          <a:xfrm>
            <a:off x="792088" y="5067181"/>
            <a:ext cx="7524328" cy="954107"/>
          </a:xfrm>
          <a:prstGeom prst="rect">
            <a:avLst/>
          </a:prstGeom>
          <a:noFill/>
        </p:spPr>
        <p:txBody>
          <a:bodyPr wrap="square" rtlCol="0">
            <a:spAutoFit/>
          </a:bodyPr>
          <a:lstStyle/>
          <a:p>
            <a:pPr algn="ctr"/>
            <a:r>
              <a:rPr lang="da-DK" sz="2800" b="1" dirty="0" err="1" smtClean="0"/>
              <a:t>Idea</a:t>
            </a:r>
            <a:r>
              <a:rPr lang="da-DK" sz="2800" b="1" dirty="0" smtClean="0"/>
              <a:t>: </a:t>
            </a:r>
            <a:r>
              <a:rPr lang="da-DK" sz="2800" b="1" dirty="0" err="1" smtClean="0"/>
              <a:t>Each</a:t>
            </a:r>
            <a:r>
              <a:rPr lang="da-DK" sz="2800" b="1" dirty="0" smtClean="0"/>
              <a:t> </a:t>
            </a:r>
            <a:r>
              <a:rPr lang="da-DK" sz="2800" b="1" dirty="0" err="1" smtClean="0"/>
              <a:t>increment</a:t>
            </a:r>
            <a:r>
              <a:rPr lang="da-DK" sz="2800" b="1" dirty="0" smtClean="0"/>
              <a:t> of </a:t>
            </a:r>
            <a:r>
              <a:rPr lang="da-DK" sz="2800" b="1" i="1" dirty="0" smtClean="0"/>
              <a:t>X</a:t>
            </a:r>
            <a:r>
              <a:rPr lang="da-DK" sz="2800" b="1" i="1" baseline="-25000" dirty="0" smtClean="0"/>
              <a:t>L</a:t>
            </a:r>
            <a:r>
              <a:rPr lang="da-DK" sz="2800" b="1" dirty="0" smtClean="0"/>
              <a:t> </a:t>
            </a:r>
            <a:r>
              <a:rPr lang="da-DK" sz="2800" b="1" dirty="0" err="1" smtClean="0"/>
              <a:t>performs</a:t>
            </a:r>
            <a:r>
              <a:rPr lang="da-DK" sz="2800" b="1" dirty="0" smtClean="0"/>
              <a:t> </a:t>
            </a:r>
            <a:r>
              <a:rPr lang="da-DK" sz="2800" b="1" dirty="0" err="1" smtClean="0"/>
              <a:t>one</a:t>
            </a:r>
            <a:r>
              <a:rPr lang="da-DK" sz="2800" b="1" dirty="0" smtClean="0"/>
              <a:t> step of the </a:t>
            </a:r>
            <a:r>
              <a:rPr lang="da-DK" sz="2800" b="1" dirty="0" err="1" smtClean="0"/>
              <a:t>delayed</a:t>
            </a:r>
            <a:r>
              <a:rPr lang="da-DK" sz="2800" b="1" dirty="0" smtClean="0"/>
              <a:t> </a:t>
            </a:r>
            <a:r>
              <a:rPr lang="da-DK" sz="2800" b="1" dirty="0" err="1" smtClean="0"/>
              <a:t>increment</a:t>
            </a:r>
            <a:r>
              <a:rPr lang="da-DK" sz="2800" b="1" dirty="0" smtClean="0"/>
              <a:t> of </a:t>
            </a:r>
            <a:r>
              <a:rPr lang="da-DK" sz="2800" b="1" i="1" dirty="0" smtClean="0"/>
              <a:t>X</a:t>
            </a:r>
            <a:r>
              <a:rPr lang="da-DK" sz="2800" b="1" i="1" baseline="-25000" dirty="0" smtClean="0"/>
              <a:t>H</a:t>
            </a:r>
            <a:endParaRPr lang="da-DK" sz="2800" i="1" baseline="-25000" dirty="0" smtClean="0"/>
          </a:p>
        </p:txBody>
      </p:sp>
      <p:sp>
        <p:nvSpPr>
          <p:cNvPr id="13" name="TextBox 12"/>
          <p:cNvSpPr txBox="1"/>
          <p:nvPr/>
        </p:nvSpPr>
        <p:spPr>
          <a:xfrm>
            <a:off x="611560" y="6021288"/>
            <a:ext cx="8064896" cy="461665"/>
          </a:xfrm>
          <a:prstGeom prst="rect">
            <a:avLst/>
          </a:prstGeom>
          <a:solidFill>
            <a:srgbClr val="FFFF00"/>
          </a:solidFill>
          <a:ln w="19050">
            <a:solidFill>
              <a:schemeClr val="tx1"/>
            </a:solidFill>
          </a:ln>
        </p:spPr>
        <p:txBody>
          <a:bodyPr wrap="square" rtlCol="0">
            <a:spAutoFit/>
          </a:bodyPr>
          <a:lstStyle/>
          <a:p>
            <a:pPr algn="ctr"/>
            <a:r>
              <a:rPr lang="da-DK" sz="2400" b="1" i="1" dirty="0" smtClean="0"/>
              <a:t>n</a:t>
            </a:r>
            <a:r>
              <a:rPr lang="da-DK" sz="2400" b="1" dirty="0" smtClean="0"/>
              <a:t>+1 bits	2</a:t>
            </a:r>
            <a:r>
              <a:rPr lang="da-DK" sz="2400" b="1" i="1" baseline="30000" dirty="0" smtClean="0"/>
              <a:t>n</a:t>
            </a:r>
            <a:r>
              <a:rPr lang="da-DK" sz="2400" b="1" dirty="0" smtClean="0"/>
              <a:t> </a:t>
            </a:r>
            <a:r>
              <a:rPr lang="da-DK" sz="2400" b="1" dirty="0" err="1" smtClean="0"/>
              <a:t>values</a:t>
            </a:r>
            <a:r>
              <a:rPr lang="da-DK" sz="2400" b="1" dirty="0" smtClean="0"/>
              <a:t>	log </a:t>
            </a:r>
            <a:r>
              <a:rPr lang="da-DK" sz="2400" b="1" i="1" dirty="0" smtClean="0"/>
              <a:t>n</a:t>
            </a:r>
            <a:r>
              <a:rPr lang="da-DK" sz="2400" b="1" dirty="0" smtClean="0"/>
              <a:t> + 2 </a:t>
            </a:r>
            <a:r>
              <a:rPr lang="da-DK" sz="2400" b="1" dirty="0" err="1" smtClean="0"/>
              <a:t>reads</a:t>
            </a:r>
            <a:r>
              <a:rPr lang="da-DK" sz="2400" b="1" dirty="0" smtClean="0"/>
              <a:t>		3 </a:t>
            </a:r>
            <a:r>
              <a:rPr lang="da-DK" sz="2400" b="1" dirty="0" err="1" smtClean="0"/>
              <a:t>writes</a:t>
            </a:r>
            <a:endParaRPr lang="da-DK" sz="2400" b="1" dirty="0" smtClean="0"/>
          </a:p>
        </p:txBody>
      </p:sp>
      <p:sp>
        <p:nvSpPr>
          <p:cNvPr id="14" name="TextBox 13"/>
          <p:cNvSpPr txBox="1"/>
          <p:nvPr/>
        </p:nvSpPr>
        <p:spPr>
          <a:xfrm>
            <a:off x="3203848" y="159023"/>
            <a:ext cx="5832648" cy="461665"/>
          </a:xfrm>
          <a:prstGeom prst="rect">
            <a:avLst/>
          </a:prstGeom>
          <a:noFill/>
        </p:spPr>
        <p:txBody>
          <a:bodyPr wrap="square" rtlCol="0">
            <a:spAutoFit/>
          </a:bodyPr>
          <a:lstStyle/>
          <a:p>
            <a:pPr algn="r"/>
            <a:r>
              <a:rPr lang="en-US" sz="2400" b="1" dirty="0" smtClean="0">
                <a:solidFill>
                  <a:srgbClr val="C00000"/>
                </a:solidFill>
              </a:rPr>
              <a:t>[B., </a:t>
            </a:r>
            <a:r>
              <a:rPr lang="en-US" sz="2400" b="1" dirty="0" err="1" smtClean="0">
                <a:solidFill>
                  <a:srgbClr val="C00000"/>
                </a:solidFill>
              </a:rPr>
              <a:t>Greve</a:t>
            </a:r>
            <a:r>
              <a:rPr lang="en-US" sz="2400" b="1" dirty="0" smtClean="0">
                <a:solidFill>
                  <a:srgbClr val="C00000"/>
                </a:solidFill>
              </a:rPr>
              <a:t> , </a:t>
            </a:r>
            <a:r>
              <a:rPr lang="en-US" sz="2400" b="1" dirty="0" err="1" smtClean="0">
                <a:solidFill>
                  <a:srgbClr val="C00000"/>
                </a:solidFill>
              </a:rPr>
              <a:t>Pandey</a:t>
            </a:r>
            <a:r>
              <a:rPr lang="en-US" sz="2400" b="1" dirty="0" smtClean="0">
                <a:solidFill>
                  <a:srgbClr val="C00000"/>
                </a:solidFill>
              </a:rPr>
              <a:t>, </a:t>
            </a:r>
            <a:r>
              <a:rPr lang="en-US" sz="2400" b="1" dirty="0" err="1" smtClean="0">
                <a:solidFill>
                  <a:srgbClr val="C00000"/>
                </a:solidFill>
              </a:rPr>
              <a:t>Rao</a:t>
            </a:r>
            <a:r>
              <a:rPr lang="en-US" sz="2400" b="1" dirty="0" smtClean="0">
                <a:solidFill>
                  <a:srgbClr val="C00000"/>
                </a:solidFill>
              </a:rPr>
              <a:t> 2011]</a:t>
            </a:r>
            <a:endParaRPr lang="en-US" sz="2400" b="1" dirty="0">
              <a:solidFill>
                <a:srgbClr val="C00000"/>
              </a:solidFill>
            </a:endParaRPr>
          </a:p>
        </p:txBody>
      </p:sp>
      <p:sp>
        <p:nvSpPr>
          <p:cNvPr id="16" name="Right Brace 15"/>
          <p:cNvSpPr/>
          <p:nvPr/>
        </p:nvSpPr>
        <p:spPr>
          <a:xfrm rot="5400000">
            <a:off x="1399212" y="2713466"/>
            <a:ext cx="144000" cy="504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417018" y="3037482"/>
            <a:ext cx="3672408" cy="1374735"/>
          </a:xfrm>
          <a:prstGeom prst="rect">
            <a:avLst/>
          </a:prstGeom>
          <a:noFill/>
        </p:spPr>
        <p:txBody>
          <a:bodyPr wrap="square" rtlCol="0">
            <a:spAutoFit/>
          </a:bodyPr>
          <a:lstStyle/>
          <a:p>
            <a:pPr algn="ctr">
              <a:lnSpc>
                <a:spcPts val="2500"/>
              </a:lnSpc>
            </a:pPr>
            <a:r>
              <a:rPr lang="da-DK" sz="2400" dirty="0" smtClean="0"/>
              <a:t> </a:t>
            </a:r>
            <a:r>
              <a:rPr lang="da-DK" sz="2400" dirty="0" err="1" smtClean="0"/>
              <a:t>carry</a:t>
            </a:r>
            <a:endParaRPr lang="da-DK" sz="2400" i="1" baseline="-25000" dirty="0" smtClean="0"/>
          </a:p>
          <a:p>
            <a:pPr algn="ctr">
              <a:lnSpc>
                <a:spcPts val="2500"/>
              </a:lnSpc>
            </a:pPr>
            <a:r>
              <a:rPr lang="da-DK" sz="2400" dirty="0" smtClean="0"/>
              <a:t>1 bit</a:t>
            </a:r>
            <a:br>
              <a:rPr lang="da-DK" sz="2400" dirty="0" smtClean="0"/>
            </a:br>
            <a:r>
              <a:rPr lang="da-DK" sz="2400" dirty="0" smtClean="0"/>
              <a:t> 1 </a:t>
            </a:r>
            <a:r>
              <a:rPr lang="da-DK" sz="2400" dirty="0" err="1" smtClean="0"/>
              <a:t>read</a:t>
            </a:r>
            <a:endParaRPr lang="da-DK" sz="2400" dirty="0" smtClean="0"/>
          </a:p>
          <a:p>
            <a:pPr algn="ctr">
              <a:lnSpc>
                <a:spcPts val="2500"/>
              </a:lnSpc>
            </a:pPr>
            <a:r>
              <a:rPr lang="da-DK" sz="2400" dirty="0" smtClean="0"/>
              <a:t>1 </a:t>
            </a:r>
            <a:r>
              <a:rPr lang="da-DK" sz="2400" dirty="0" err="1" smtClean="0"/>
              <a:t>write</a:t>
            </a:r>
            <a:endParaRPr lang="en-US" sz="2400" dirty="0"/>
          </a:p>
        </p:txBody>
      </p:sp>
      <p:sp>
        <p:nvSpPr>
          <p:cNvPr id="23" name="Freeform 22"/>
          <p:cNvSpPr/>
          <p:nvPr/>
        </p:nvSpPr>
        <p:spPr>
          <a:xfrm>
            <a:off x="3442592" y="1669330"/>
            <a:ext cx="3182285" cy="494851"/>
          </a:xfrm>
          <a:custGeom>
            <a:avLst/>
            <a:gdLst>
              <a:gd name="connsiteX0" fmla="*/ 3032234 w 3032234"/>
              <a:gd name="connsiteY0" fmla="*/ 549165 h 564931"/>
              <a:gd name="connsiteX1" fmla="*/ 1802524 w 3032234"/>
              <a:gd name="connsiteY1" fmla="*/ 44669 h 564931"/>
              <a:gd name="connsiteX2" fmla="*/ 289034 w 3032234"/>
              <a:gd name="connsiteY2" fmla="*/ 281151 h 564931"/>
              <a:gd name="connsiteX3" fmla="*/ 68317 w 3032234"/>
              <a:gd name="connsiteY3" fmla="*/ 564931 h 564931"/>
              <a:gd name="connsiteX0" fmla="*/ 2998076 w 2998076"/>
              <a:gd name="connsiteY0" fmla="*/ 584344 h 600110"/>
              <a:gd name="connsiteX1" fmla="*/ 1768366 w 2998076"/>
              <a:gd name="connsiteY1" fmla="*/ 79848 h 600110"/>
              <a:gd name="connsiteX2" fmla="*/ 375062 w 2998076"/>
              <a:gd name="connsiteY2" fmla="*/ 105258 h 600110"/>
              <a:gd name="connsiteX3" fmla="*/ 34159 w 2998076"/>
              <a:gd name="connsiteY3" fmla="*/ 600110 h 600110"/>
              <a:gd name="connsiteX0" fmla="*/ 2998076 w 2998076"/>
              <a:gd name="connsiteY0" fmla="*/ 549560 h 565326"/>
              <a:gd name="connsiteX1" fmla="*/ 1887230 w 2998076"/>
              <a:gd name="connsiteY1" fmla="*/ 142482 h 565326"/>
              <a:gd name="connsiteX2" fmla="*/ 375062 w 2998076"/>
              <a:gd name="connsiteY2" fmla="*/ 70474 h 565326"/>
              <a:gd name="connsiteX3" fmla="*/ 34159 w 2998076"/>
              <a:gd name="connsiteY3" fmla="*/ 565326 h 565326"/>
              <a:gd name="connsiteX0" fmla="*/ 2998076 w 2998076"/>
              <a:gd name="connsiteY0" fmla="*/ 549560 h 565326"/>
              <a:gd name="connsiteX1" fmla="*/ 2103254 w 2998076"/>
              <a:gd name="connsiteY1" fmla="*/ 142482 h 565326"/>
              <a:gd name="connsiteX2" fmla="*/ 375062 w 2998076"/>
              <a:gd name="connsiteY2" fmla="*/ 70474 h 565326"/>
              <a:gd name="connsiteX3" fmla="*/ 34159 w 2998076"/>
              <a:gd name="connsiteY3" fmla="*/ 565326 h 565326"/>
              <a:gd name="connsiteX0" fmla="*/ 3063874 w 3182285"/>
              <a:gd name="connsiteY0" fmla="*/ 549560 h 565326"/>
              <a:gd name="connsiteX1" fmla="*/ 2745116 w 3182285"/>
              <a:gd name="connsiteY1" fmla="*/ 142482 h 565326"/>
              <a:gd name="connsiteX2" fmla="*/ 440860 w 3182285"/>
              <a:gd name="connsiteY2" fmla="*/ 70474 h 565326"/>
              <a:gd name="connsiteX3" fmla="*/ 99957 w 3182285"/>
              <a:gd name="connsiteY3" fmla="*/ 565326 h 565326"/>
              <a:gd name="connsiteX0" fmla="*/ 3063874 w 3117157"/>
              <a:gd name="connsiteY0" fmla="*/ 549560 h 642376"/>
              <a:gd name="connsiteX1" fmla="*/ 2673108 w 3117157"/>
              <a:gd name="connsiteY1" fmla="*/ 574530 h 642376"/>
              <a:gd name="connsiteX2" fmla="*/ 2745116 w 3117157"/>
              <a:gd name="connsiteY2" fmla="*/ 142482 h 642376"/>
              <a:gd name="connsiteX3" fmla="*/ 440860 w 3117157"/>
              <a:gd name="connsiteY3" fmla="*/ 70474 h 642376"/>
              <a:gd name="connsiteX4" fmla="*/ 99957 w 3117157"/>
              <a:gd name="connsiteY4" fmla="*/ 565326 h 642376"/>
              <a:gd name="connsiteX0" fmla="*/ 3063874 w 3182285"/>
              <a:gd name="connsiteY0" fmla="*/ 549560 h 565326"/>
              <a:gd name="connsiteX1" fmla="*/ 2745116 w 3182285"/>
              <a:gd name="connsiteY1" fmla="*/ 142482 h 565326"/>
              <a:gd name="connsiteX2" fmla="*/ 440860 w 3182285"/>
              <a:gd name="connsiteY2" fmla="*/ 70474 h 565326"/>
              <a:gd name="connsiteX3" fmla="*/ 99957 w 3182285"/>
              <a:gd name="connsiteY3" fmla="*/ 565326 h 565326"/>
              <a:gd name="connsiteX0" fmla="*/ 3063874 w 3182285"/>
              <a:gd name="connsiteY0" fmla="*/ 561561 h 577327"/>
              <a:gd name="connsiteX1" fmla="*/ 2745116 w 3182285"/>
              <a:gd name="connsiteY1" fmla="*/ 82475 h 577327"/>
              <a:gd name="connsiteX2" fmla="*/ 440860 w 3182285"/>
              <a:gd name="connsiteY2" fmla="*/ 82475 h 577327"/>
              <a:gd name="connsiteX3" fmla="*/ 99957 w 3182285"/>
              <a:gd name="connsiteY3" fmla="*/ 577327 h 577327"/>
            </a:gdLst>
            <a:ahLst/>
            <a:cxnLst>
              <a:cxn ang="0">
                <a:pos x="connsiteX0" y="connsiteY0"/>
              </a:cxn>
              <a:cxn ang="0">
                <a:pos x="connsiteX1" y="connsiteY1"/>
              </a:cxn>
              <a:cxn ang="0">
                <a:pos x="connsiteX2" y="connsiteY2"/>
              </a:cxn>
              <a:cxn ang="0">
                <a:pos x="connsiteX3" y="connsiteY3"/>
              </a:cxn>
            </a:cxnLst>
            <a:rect l="l" t="t" r="r" b="b"/>
            <a:pathLst>
              <a:path w="3182285" h="577327">
                <a:moveTo>
                  <a:pt x="3063874" y="561561"/>
                </a:moveTo>
                <a:cubicBezTo>
                  <a:pt x="2997466" y="476753"/>
                  <a:pt x="3182285" y="162323"/>
                  <a:pt x="2745116" y="82475"/>
                </a:cubicBezTo>
                <a:cubicBezTo>
                  <a:pt x="2307947" y="2627"/>
                  <a:pt x="881720" y="0"/>
                  <a:pt x="440860" y="82475"/>
                </a:cubicBezTo>
                <a:cubicBezTo>
                  <a:pt x="0" y="164950"/>
                  <a:pt x="65798" y="478792"/>
                  <a:pt x="99957" y="577327"/>
                </a:cubicBezTo>
              </a:path>
            </a:pathLst>
          </a:custGeom>
          <a:ln w="41275">
            <a:solidFill>
              <a:srgbClr val="C0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18" name="Slide Number Placeholder 17"/>
          <p:cNvSpPr>
            <a:spLocks noGrp="1"/>
          </p:cNvSpPr>
          <p:nvPr>
            <p:ph type="sldNum" sz="quarter" idx="12"/>
          </p:nvPr>
        </p:nvSpPr>
        <p:spPr/>
        <p:txBody>
          <a:bodyPr/>
          <a:lstStyle/>
          <a:p>
            <a:fld id="{22F32391-ABCD-4795-8FC8-07FFD1B1CD26}" type="slidenum">
              <a:rPr lang="en-US" smtClean="0"/>
              <a:pPr/>
              <a:t>28</a:t>
            </a:fld>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105531" y="1328574"/>
          <a:ext cx="4320478" cy="4079240"/>
        </p:xfrm>
        <a:graphic>
          <a:graphicData uri="http://schemas.openxmlformats.org/drawingml/2006/table">
            <a:tbl>
              <a:tblPr firstRow="1" bandRow="1">
                <a:tableStyleId>{5C22544A-7EE6-4342-B048-85BDC9FD1C3A}</a:tableStyleId>
              </a:tblPr>
              <a:tblGrid>
                <a:gridCol w="713679"/>
                <a:gridCol w="713679"/>
                <a:gridCol w="361640"/>
                <a:gridCol w="361640"/>
                <a:gridCol w="361640"/>
                <a:gridCol w="361640"/>
                <a:gridCol w="361640"/>
                <a:gridCol w="361640"/>
                <a:gridCol w="361640"/>
                <a:gridCol w="361640"/>
              </a:tblGrid>
              <a:tr h="370840">
                <a:tc>
                  <a:txBody>
                    <a:bodyPr/>
                    <a:lstStyle/>
                    <a:p>
                      <a:pPr algn="ctr"/>
                      <a:r>
                        <a:rPr lang="da-DK" b="0" u="none" dirty="0" err="1" smtClean="0">
                          <a:solidFill>
                            <a:schemeClr val="tx1"/>
                          </a:solidFill>
                        </a:rPr>
                        <a:t>Value</a:t>
                      </a:r>
                      <a:endParaRPr lang="da-DK" b="0" u="none"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a-DK" b="1" dirty="0" err="1" smtClean="0">
                          <a:solidFill>
                            <a:schemeClr val="tx1"/>
                          </a:solidFill>
                        </a:rPr>
                        <a:t>carry</a:t>
                      </a:r>
                      <a:endParaRPr lang="da-DK" b="1"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5">
                  <a:txBody>
                    <a:bodyPr/>
                    <a:lstStyle/>
                    <a:p>
                      <a:pPr algn="ctr"/>
                      <a:r>
                        <a:rPr lang="da-DK" b="1" i="1" dirty="0" smtClean="0">
                          <a:solidFill>
                            <a:schemeClr val="tx1"/>
                          </a:solidFill>
                        </a:rPr>
                        <a:t>X</a:t>
                      </a:r>
                      <a:r>
                        <a:rPr lang="da-DK" b="1" i="1" baseline="-25000" dirty="0" smtClean="0">
                          <a:solidFill>
                            <a:schemeClr val="tx1"/>
                          </a:solidFill>
                        </a:rPr>
                        <a:t>H</a:t>
                      </a:r>
                      <a:endParaRPr lang="da-DK" b="1" i="1" baseline="-2500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algn="ctr"/>
                      <a:endParaRPr lang="da-DK"/>
                    </a:p>
                  </a:txBody>
                  <a:tcPr>
                    <a:solidFill>
                      <a:schemeClr val="bg2"/>
                    </a:solidFill>
                  </a:tcPr>
                </a:tc>
                <a:tc hMerge="1">
                  <a:txBody>
                    <a:bodyPr/>
                    <a:lstStyle/>
                    <a:p>
                      <a:pPr algn="ctr"/>
                      <a:endParaRPr lang="da-DK" dirty="0"/>
                    </a:p>
                  </a:txBody>
                  <a:tcPr>
                    <a:solidFill>
                      <a:schemeClr val="bg2"/>
                    </a:solidFill>
                  </a:tcPr>
                </a:tc>
                <a:tc hMerge="1">
                  <a:txBody>
                    <a:bodyPr/>
                    <a:lstStyle/>
                    <a:p>
                      <a:pPr algn="ctr"/>
                      <a:endParaRPr lang="da-DK"/>
                    </a:p>
                  </a:txBody>
                  <a:tcPr>
                    <a:solidFill>
                      <a:schemeClr val="bg2"/>
                    </a:solidFill>
                  </a:tcPr>
                </a:tc>
                <a:tc hMerge="1">
                  <a:txBody>
                    <a:bodyPr/>
                    <a:lstStyle/>
                    <a:p>
                      <a:pPr algn="ctr"/>
                      <a:endParaRPr lang="da-DK" dirty="0"/>
                    </a:p>
                  </a:txBody>
                  <a:tcPr>
                    <a:solidFill>
                      <a:schemeClr val="bg2"/>
                    </a:solidFill>
                  </a:tcPr>
                </a:tc>
                <a:tc gridSpan="3">
                  <a:txBody>
                    <a:bodyPr/>
                    <a:lstStyle/>
                    <a:p>
                      <a:pPr algn="ctr"/>
                      <a:r>
                        <a:rPr lang="da-DK" b="1" i="1" dirty="0" smtClean="0">
                          <a:solidFill>
                            <a:schemeClr val="tx1"/>
                          </a:solidFill>
                        </a:rPr>
                        <a:t>X</a:t>
                      </a:r>
                      <a:r>
                        <a:rPr lang="da-DK" b="1" i="1" baseline="-25000" dirty="0" smtClean="0">
                          <a:solidFill>
                            <a:schemeClr val="tx1"/>
                          </a:solidFill>
                        </a:rPr>
                        <a:t>L</a:t>
                      </a:r>
                      <a:endParaRPr lang="da-DK"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ctr"/>
                      <a:endParaRPr lang="da-DK"/>
                    </a:p>
                  </a:txBody>
                  <a:tcPr>
                    <a:solidFill>
                      <a:srgbClr val="FFFF00"/>
                    </a:solidFill>
                  </a:tcPr>
                </a:tc>
                <a:tc hMerge="1">
                  <a:txBody>
                    <a:bodyPr/>
                    <a:lstStyle/>
                    <a:p>
                      <a:pPr algn="ctr"/>
                      <a:endParaRPr lang="da-DK" dirty="0"/>
                    </a:p>
                  </a:txBody>
                  <a:tcPr>
                    <a:solidFill>
                      <a:srgbClr val="FFFF00"/>
                    </a:solidFill>
                  </a:tcPr>
                </a:tc>
              </a:tr>
              <a:tr h="370840">
                <a:tc>
                  <a:txBody>
                    <a:bodyPr/>
                    <a:lstStyle/>
                    <a:p>
                      <a:pPr algn="ctr"/>
                      <a:r>
                        <a:rPr lang="da-DK" b="0" u="none" dirty="0" smtClean="0">
                          <a:solidFill>
                            <a:schemeClr val="tx1"/>
                          </a:solidFill>
                        </a:rPr>
                        <a:t>0</a:t>
                      </a:r>
                      <a:endParaRPr lang="da-DK" b="0" u="none" dirty="0">
                        <a:solidFill>
                          <a:schemeClr val="tx1"/>
                        </a:solidFill>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da-DK" b="1" u="sng" dirty="0" smtClean="0"/>
                        <a:t>1</a:t>
                      </a:r>
                      <a:endParaRPr lang="da-DK" b="1" u="sng"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00B050"/>
                          </a:solidFill>
                        </a:rPr>
                        <a:t>1</a:t>
                      </a:r>
                      <a:endParaRPr lang="da-DK" b="1" u="sng"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0" u="none" dirty="0" smtClean="0">
                          <a:solidFill>
                            <a:schemeClr val="tx1"/>
                          </a:solidFill>
                        </a:rPr>
                        <a:t>1</a:t>
                      </a:r>
                      <a:endParaRPr lang="da-DK" b="0" u="none" dirty="0">
                        <a:solidFill>
                          <a:schemeClr val="tx1"/>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da-DK" b="1" u="sng" dirty="0" smtClean="0"/>
                        <a:t>1</a:t>
                      </a:r>
                      <a:endParaRPr lang="da-DK" b="1" u="sng"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00B050"/>
                          </a:solidFill>
                        </a:rPr>
                        <a:t>1</a:t>
                      </a:r>
                      <a:endParaRPr lang="da-DK" b="1" u="sng"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rgbClr val="C00000"/>
                          </a:solidFill>
                        </a:rPr>
                        <a:t>0</a:t>
                      </a:r>
                      <a:endParaRPr lang="da-DK" b="1"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solidFill>
                            <a:srgbClr val="C00000"/>
                          </a:solidFill>
                        </a:rPr>
                        <a:t>1</a:t>
                      </a:r>
                      <a:endParaRPr lang="da-DK" b="1" u="sng" dirty="0">
                        <a:solidFill>
                          <a:srgbClr val="C00000"/>
                        </a:solidFill>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0" u="none" dirty="0" smtClean="0">
                          <a:solidFill>
                            <a:schemeClr val="tx1"/>
                          </a:solidFill>
                        </a:rPr>
                        <a:t>2</a:t>
                      </a:r>
                      <a:endParaRPr lang="da-DK" b="0" u="none" dirty="0">
                        <a:solidFill>
                          <a:schemeClr val="tx1"/>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da-DK" b="1" u="sng" dirty="0" smtClean="0"/>
                        <a:t>1</a:t>
                      </a:r>
                      <a:endParaRPr lang="da-DK" b="1" u="sng"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00B050"/>
                          </a:solidFill>
                        </a:rPr>
                        <a:t>0</a:t>
                      </a:r>
                      <a:endParaRPr lang="da-DK" b="1" u="sng"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rgbClr val="C00000"/>
                          </a:solidFill>
                        </a:rPr>
                        <a:t>0</a:t>
                      </a:r>
                      <a:endParaRPr lang="da-DK" b="1"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solidFill>
                            <a:srgbClr val="C00000"/>
                          </a:solidFill>
                        </a:rPr>
                        <a:t>1</a:t>
                      </a:r>
                      <a:endParaRPr lang="da-DK" b="1" u="sng"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0" u="none" dirty="0" smtClean="0">
                          <a:solidFill>
                            <a:schemeClr val="tx1"/>
                          </a:solidFill>
                        </a:rPr>
                        <a:t>3</a:t>
                      </a:r>
                      <a:endParaRPr lang="da-DK" b="0" u="none" dirty="0">
                        <a:solidFill>
                          <a:schemeClr val="tx1"/>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da-DK" b="1" u="sng" dirty="0" smtClean="0">
                          <a:solidFill>
                            <a:srgbClr val="C00000"/>
                          </a:solidFill>
                        </a:rPr>
                        <a:t>0</a:t>
                      </a:r>
                      <a:endParaRPr lang="da-DK" b="1" u="sng" dirty="0">
                        <a:solidFill>
                          <a:srgbClr val="C00000"/>
                        </a:solidFill>
                      </a:endParaRP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rgbClr val="00B050"/>
                          </a:solidFill>
                        </a:rPr>
                        <a:t>1</a:t>
                      </a:r>
                      <a:endParaRPr lang="da-DK" b="1"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rgbClr val="C00000"/>
                          </a:solidFill>
                        </a:rPr>
                        <a:t>1</a:t>
                      </a:r>
                      <a:endParaRPr lang="da-DK" b="1"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solidFill>
                            <a:srgbClr val="C00000"/>
                          </a:solidFill>
                        </a:rPr>
                        <a:t>0</a:t>
                      </a:r>
                      <a:endParaRPr lang="da-DK" b="1" u="sng" dirty="0">
                        <a:solidFill>
                          <a:srgbClr val="C00000"/>
                        </a:solidFill>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0" u="none" dirty="0" smtClean="0">
                          <a:solidFill>
                            <a:schemeClr val="tx1"/>
                          </a:solidFill>
                        </a:rPr>
                        <a:t>4</a:t>
                      </a:r>
                      <a:endParaRPr lang="da-DK" b="0" u="none" dirty="0">
                        <a:solidFill>
                          <a:schemeClr val="tx1"/>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da-DK" b="1" u="sng" dirty="0" smtClean="0"/>
                        <a:t>0</a:t>
                      </a:r>
                      <a:endParaRPr lang="da-DK" b="1" u="sng"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rgbClr val="00B050"/>
                          </a:solidFill>
                        </a:rPr>
                        <a:t>0</a:t>
                      </a:r>
                      <a:endParaRPr lang="da-DK" b="1"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C00000"/>
                          </a:solidFill>
                        </a:rPr>
                        <a:t>1</a:t>
                      </a:r>
                      <a:endParaRPr lang="da-DK" b="1" u="sng"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0" u="none" dirty="0" smtClean="0">
                          <a:solidFill>
                            <a:schemeClr val="tx1"/>
                          </a:solidFill>
                        </a:rPr>
                        <a:t>5</a:t>
                      </a:r>
                      <a:endParaRPr lang="da-DK" b="0" u="none" dirty="0">
                        <a:solidFill>
                          <a:schemeClr val="tx1"/>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da-DK" b="1" dirty="0" smtClean="0"/>
                        <a:t>0</a:t>
                      </a:r>
                      <a:endParaRPr lang="da-DK" b="1"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solidFill>
                            <a:srgbClr val="C00000"/>
                          </a:solidFill>
                        </a:rPr>
                        <a:t>1</a:t>
                      </a:r>
                      <a:endParaRPr lang="da-DK" b="1" u="sng" dirty="0">
                        <a:solidFill>
                          <a:srgbClr val="C00000"/>
                        </a:solidFill>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0" u="none" dirty="0" smtClean="0">
                          <a:solidFill>
                            <a:schemeClr val="tx1"/>
                          </a:solidFill>
                        </a:rPr>
                        <a:t>6</a:t>
                      </a:r>
                      <a:endParaRPr lang="da-DK" b="0" u="none" dirty="0">
                        <a:solidFill>
                          <a:schemeClr val="tx1"/>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da-DK" b="1" dirty="0" smtClean="0"/>
                        <a:t>0</a:t>
                      </a:r>
                      <a:endParaRPr lang="da-DK" b="1"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solidFill>
                            <a:srgbClr val="C00000"/>
                          </a:solidFill>
                        </a:rPr>
                        <a:t>0</a:t>
                      </a:r>
                      <a:endParaRPr lang="da-DK" b="1" u="sng"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0" u="none" dirty="0" smtClean="0">
                          <a:solidFill>
                            <a:schemeClr val="tx1"/>
                          </a:solidFill>
                        </a:rPr>
                        <a:t>7</a:t>
                      </a:r>
                      <a:endParaRPr lang="da-DK" b="0" u="none" dirty="0">
                        <a:solidFill>
                          <a:schemeClr val="tx1"/>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da-DK" b="1" dirty="0" smtClean="0"/>
                        <a:t>0</a:t>
                      </a:r>
                      <a:endParaRPr lang="da-DK" b="1"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solidFill>
                            <a:srgbClr val="C00000"/>
                          </a:solidFill>
                        </a:rPr>
                        <a:t>0</a:t>
                      </a:r>
                      <a:endParaRPr lang="da-DK" b="1" u="sng" dirty="0">
                        <a:solidFill>
                          <a:srgbClr val="C00000"/>
                        </a:solidFill>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0" u="none" dirty="0" smtClean="0">
                          <a:solidFill>
                            <a:schemeClr val="tx1"/>
                          </a:solidFill>
                        </a:rPr>
                        <a:t>8</a:t>
                      </a:r>
                      <a:endParaRPr lang="da-DK" b="0" u="none" dirty="0">
                        <a:solidFill>
                          <a:schemeClr val="tx1"/>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da-DK" b="1" u="sng" dirty="0" smtClean="0">
                          <a:solidFill>
                            <a:srgbClr val="C00000"/>
                          </a:solidFill>
                        </a:rPr>
                        <a:t>1</a:t>
                      </a:r>
                      <a:endParaRPr lang="da-DK" b="1" u="sng" dirty="0">
                        <a:solidFill>
                          <a:srgbClr val="C00000"/>
                        </a:solidFill>
                      </a:endParaRP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00B050"/>
                          </a:solidFill>
                        </a:rPr>
                        <a:t>0</a:t>
                      </a:r>
                      <a:endParaRPr lang="da-DK" b="1" u="sng"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C00000"/>
                          </a:solidFill>
                        </a:rPr>
                        <a:t>0</a:t>
                      </a:r>
                      <a:endParaRPr lang="da-DK" b="1" u="sng"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0" u="none" dirty="0" smtClean="0">
                          <a:solidFill>
                            <a:schemeClr val="tx1"/>
                          </a:solidFill>
                        </a:rPr>
                        <a:t>10</a:t>
                      </a:r>
                      <a:endParaRPr lang="da-DK" b="0" u="none" dirty="0">
                        <a:solidFill>
                          <a:schemeClr val="tx1"/>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noFill/>
                  </a:tcPr>
                </a:tc>
                <a:tc>
                  <a:txBody>
                    <a:bodyPr/>
                    <a:lstStyle/>
                    <a:p>
                      <a:pPr algn="ctr"/>
                      <a:r>
                        <a:rPr lang="da-DK" b="1" u="sng" dirty="0" smtClean="0">
                          <a:solidFill>
                            <a:srgbClr val="C00000"/>
                          </a:solidFill>
                        </a:rPr>
                        <a:t>0</a:t>
                      </a:r>
                      <a:endParaRPr lang="da-DK" b="1" u="sng" dirty="0">
                        <a:solidFill>
                          <a:srgbClr val="C00000"/>
                        </a:solidFill>
                      </a:endParaRP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2"/>
                    </a:solidFill>
                  </a:tcPr>
                </a:tc>
                <a:tc>
                  <a:txBody>
                    <a:bodyPr/>
                    <a:lstStyle/>
                    <a:p>
                      <a:pPr algn="ctr"/>
                      <a:r>
                        <a:rPr lang="da-DK" b="1" dirty="0" smtClean="0">
                          <a:solidFill>
                            <a:srgbClr val="00B050"/>
                          </a:solidFill>
                        </a:rPr>
                        <a:t>0</a:t>
                      </a:r>
                      <a:endParaRPr lang="da-DK" b="1"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2"/>
                    </a:solidFill>
                  </a:tcPr>
                </a:tc>
                <a:tc>
                  <a:txBody>
                    <a:bodyPr/>
                    <a:lstStyle/>
                    <a:p>
                      <a:pPr algn="ctr"/>
                      <a:r>
                        <a:rPr lang="da-DK" b="1" dirty="0" smtClean="0">
                          <a:solidFill>
                            <a:srgbClr val="C00000"/>
                          </a:solidFill>
                        </a:rPr>
                        <a:t>1</a:t>
                      </a:r>
                      <a:endParaRPr lang="da-DK" b="1"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2"/>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rgbClr val="FFFF00"/>
                    </a:solidFill>
                  </a:tcPr>
                </a:tc>
                <a:tc>
                  <a:txBody>
                    <a:bodyPr/>
                    <a:lstStyle/>
                    <a:p>
                      <a:pPr algn="ctr"/>
                      <a:r>
                        <a:rPr lang="da-DK" b="1" u="sng" dirty="0" smtClean="0">
                          <a:solidFill>
                            <a:srgbClr val="C00000"/>
                          </a:solidFill>
                        </a:rPr>
                        <a:t>1</a:t>
                      </a:r>
                      <a:endParaRPr lang="da-DK" b="1" u="sng" dirty="0">
                        <a:solidFill>
                          <a:srgbClr val="C00000"/>
                        </a:solidFill>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solidFill>
                      <a:srgbClr val="FFFF00"/>
                    </a:solidFill>
                  </a:tcPr>
                </a:tc>
              </a:tr>
            </a:tbl>
          </a:graphicData>
        </a:graphic>
      </p:graphicFrame>
      <p:sp>
        <p:nvSpPr>
          <p:cNvPr id="5" name="TextBox 4"/>
          <p:cNvSpPr txBox="1"/>
          <p:nvPr/>
        </p:nvSpPr>
        <p:spPr>
          <a:xfrm>
            <a:off x="179512" y="188640"/>
            <a:ext cx="8280920" cy="707886"/>
          </a:xfrm>
          <a:prstGeom prst="rect">
            <a:avLst/>
          </a:prstGeom>
          <a:noFill/>
        </p:spPr>
        <p:txBody>
          <a:bodyPr wrap="square" rtlCol="0">
            <a:spAutoFit/>
          </a:bodyPr>
          <a:lstStyle/>
          <a:p>
            <a:pPr algn="ctr"/>
            <a:r>
              <a:rPr lang="da-DK" sz="4000" b="1" dirty="0" smtClean="0"/>
              <a:t>Redundant </a:t>
            </a:r>
            <a:r>
              <a:rPr lang="da-DK" sz="4000" b="1" dirty="0" err="1" smtClean="0"/>
              <a:t>counter</a:t>
            </a:r>
            <a:r>
              <a:rPr lang="da-DK" sz="4000" b="1" dirty="0" smtClean="0"/>
              <a:t> </a:t>
            </a:r>
            <a:r>
              <a:rPr lang="da-DK" sz="4000" b="1" dirty="0" err="1" smtClean="0"/>
              <a:t>with</a:t>
            </a:r>
            <a:r>
              <a:rPr lang="da-DK" sz="4000" b="1" dirty="0" smtClean="0"/>
              <a:t> </a:t>
            </a:r>
            <a:r>
              <a:rPr lang="da-DK" sz="4000" b="1" i="1" dirty="0" smtClean="0"/>
              <a:t>E</a:t>
            </a:r>
            <a:r>
              <a:rPr lang="da-DK" sz="4000" b="1" dirty="0" smtClean="0"/>
              <a:t> = 1/2</a:t>
            </a:r>
            <a:endParaRPr lang="en-US" sz="4000" b="1" dirty="0"/>
          </a:p>
        </p:txBody>
      </p:sp>
      <p:sp>
        <p:nvSpPr>
          <p:cNvPr id="6" name="Arc 5"/>
          <p:cNvSpPr/>
          <p:nvPr/>
        </p:nvSpPr>
        <p:spPr>
          <a:xfrm flipH="1">
            <a:off x="2051720" y="1915462"/>
            <a:ext cx="288032" cy="324000"/>
          </a:xfrm>
          <a:prstGeom prst="arc">
            <a:avLst>
              <a:gd name="adj1" fmla="val 16200000"/>
              <a:gd name="adj2" fmla="val 6230066"/>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Arc 7"/>
          <p:cNvSpPr/>
          <p:nvPr/>
        </p:nvSpPr>
        <p:spPr>
          <a:xfrm flipH="1">
            <a:off x="2051720" y="2311470"/>
            <a:ext cx="288032" cy="324000"/>
          </a:xfrm>
          <a:prstGeom prst="arc">
            <a:avLst>
              <a:gd name="adj1" fmla="val 16200000"/>
              <a:gd name="adj2" fmla="val 6230066"/>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323528" y="1854712"/>
            <a:ext cx="1728192" cy="369332"/>
          </a:xfrm>
          <a:prstGeom prst="rect">
            <a:avLst/>
          </a:prstGeom>
          <a:noFill/>
        </p:spPr>
        <p:txBody>
          <a:bodyPr wrap="square" rtlCol="0">
            <a:spAutoFit/>
          </a:bodyPr>
          <a:lstStyle/>
          <a:p>
            <a:pPr algn="r"/>
            <a:r>
              <a:rPr lang="da-DK" dirty="0" err="1" smtClean="0"/>
              <a:t>increment</a:t>
            </a:r>
            <a:endParaRPr lang="da-DK" dirty="0"/>
          </a:p>
        </p:txBody>
      </p:sp>
      <p:sp>
        <p:nvSpPr>
          <p:cNvPr id="10" name="TextBox 9"/>
          <p:cNvSpPr txBox="1"/>
          <p:nvPr/>
        </p:nvSpPr>
        <p:spPr>
          <a:xfrm rot="5400000">
            <a:off x="2020362" y="2702867"/>
            <a:ext cx="432048" cy="369332"/>
          </a:xfrm>
          <a:prstGeom prst="rect">
            <a:avLst/>
          </a:prstGeom>
          <a:noFill/>
        </p:spPr>
        <p:txBody>
          <a:bodyPr wrap="square" rtlCol="0">
            <a:spAutoFit/>
          </a:bodyPr>
          <a:lstStyle/>
          <a:p>
            <a:r>
              <a:rPr lang="da-DK" dirty="0" smtClean="0"/>
              <a:t>…</a:t>
            </a:r>
            <a:endParaRPr lang="da-DK" dirty="0"/>
          </a:p>
        </p:txBody>
      </p:sp>
      <p:sp>
        <p:nvSpPr>
          <p:cNvPr id="12" name="TextBox 11"/>
          <p:cNvSpPr txBox="1"/>
          <p:nvPr/>
        </p:nvSpPr>
        <p:spPr>
          <a:xfrm>
            <a:off x="0" y="5589240"/>
            <a:ext cx="9144000" cy="523220"/>
          </a:xfrm>
          <a:prstGeom prst="rect">
            <a:avLst/>
          </a:prstGeom>
          <a:noFill/>
        </p:spPr>
        <p:txBody>
          <a:bodyPr wrap="square" rtlCol="0">
            <a:spAutoFit/>
          </a:bodyPr>
          <a:lstStyle/>
          <a:p>
            <a:pPr algn="ctr"/>
            <a:r>
              <a:rPr lang="da-DK" sz="2800" b="1" dirty="0" err="1" smtClean="0">
                <a:solidFill>
                  <a:srgbClr val="C00000"/>
                </a:solidFill>
              </a:rPr>
              <a:t>Value</a:t>
            </a:r>
            <a:r>
              <a:rPr lang="da-DK" sz="2800" b="1" dirty="0" smtClean="0"/>
              <a:t> = Val(</a:t>
            </a:r>
            <a:r>
              <a:rPr lang="da-DK" sz="2800" b="1" i="1" dirty="0" smtClean="0"/>
              <a:t>X</a:t>
            </a:r>
            <a:r>
              <a:rPr lang="da-DK" sz="2800" b="1" i="1" baseline="-25000" dirty="0" smtClean="0"/>
              <a:t>L</a:t>
            </a:r>
            <a:r>
              <a:rPr lang="da-DK" sz="2800" b="1" dirty="0" smtClean="0"/>
              <a:t>) + 2</a:t>
            </a:r>
            <a:r>
              <a:rPr lang="da-DK" sz="2800" b="1" baseline="30000" dirty="0" smtClean="0"/>
              <a:t>|</a:t>
            </a:r>
            <a:r>
              <a:rPr lang="da-DK" sz="2800" b="1" i="1" baseline="30000" dirty="0" smtClean="0"/>
              <a:t>X</a:t>
            </a:r>
            <a:r>
              <a:rPr lang="da-DK" sz="2500" b="1" i="1" baseline="20000" dirty="0" smtClean="0"/>
              <a:t>L</a:t>
            </a:r>
            <a:r>
              <a:rPr lang="da-DK" sz="2800" b="1" baseline="30000" dirty="0" smtClean="0"/>
              <a:t>|</a:t>
            </a:r>
            <a:r>
              <a:rPr lang="da-DK" sz="2800" b="1" dirty="0" smtClean="0"/>
              <a:t>·(Val(</a:t>
            </a:r>
            <a:r>
              <a:rPr lang="da-DK" sz="2800" b="1" i="1" dirty="0" smtClean="0"/>
              <a:t>X</a:t>
            </a:r>
            <a:r>
              <a:rPr lang="da-DK" sz="2800" b="1" i="1" baseline="-25000" dirty="0" smtClean="0"/>
              <a:t>H</a:t>
            </a:r>
            <a:r>
              <a:rPr lang="da-DK" sz="2800" b="1" dirty="0" smtClean="0"/>
              <a:t>)+ carry·2</a:t>
            </a:r>
            <a:r>
              <a:rPr lang="da-DK" sz="2800" b="1" baseline="30000" dirty="0" smtClean="0"/>
              <a:t>Val(</a:t>
            </a:r>
            <a:r>
              <a:rPr lang="da-DK" sz="2800" b="1" i="1" baseline="30000" dirty="0" smtClean="0"/>
              <a:t>X</a:t>
            </a:r>
            <a:r>
              <a:rPr lang="da-DK" sz="2500" b="1" i="1" baseline="20000" dirty="0" smtClean="0"/>
              <a:t>L</a:t>
            </a:r>
            <a:r>
              <a:rPr lang="da-DK" sz="2800" b="1" baseline="30000" dirty="0" smtClean="0"/>
              <a:t>)</a:t>
            </a:r>
            <a:r>
              <a:rPr lang="da-DK" sz="2800" b="1" dirty="0" smtClean="0"/>
              <a:t> )</a:t>
            </a:r>
          </a:p>
        </p:txBody>
      </p:sp>
      <p:sp>
        <p:nvSpPr>
          <p:cNvPr id="13" name="TextBox 12"/>
          <p:cNvSpPr txBox="1"/>
          <p:nvPr/>
        </p:nvSpPr>
        <p:spPr>
          <a:xfrm>
            <a:off x="611560" y="6279703"/>
            <a:ext cx="8064896" cy="461665"/>
          </a:xfrm>
          <a:prstGeom prst="rect">
            <a:avLst/>
          </a:prstGeom>
          <a:solidFill>
            <a:srgbClr val="FFFF00"/>
          </a:solidFill>
          <a:ln w="19050">
            <a:solidFill>
              <a:schemeClr val="tx1"/>
            </a:solidFill>
          </a:ln>
        </p:spPr>
        <p:txBody>
          <a:bodyPr wrap="square" rtlCol="0">
            <a:spAutoFit/>
          </a:bodyPr>
          <a:lstStyle/>
          <a:p>
            <a:pPr algn="ctr"/>
            <a:r>
              <a:rPr lang="da-DK" sz="2400" b="1" i="1" dirty="0" smtClean="0"/>
              <a:t>n</a:t>
            </a:r>
            <a:r>
              <a:rPr lang="da-DK" sz="2400" b="1" dirty="0" smtClean="0"/>
              <a:t>+1 bits	2</a:t>
            </a:r>
            <a:r>
              <a:rPr lang="da-DK" sz="2400" b="1" i="1" baseline="30000" dirty="0" smtClean="0"/>
              <a:t>n</a:t>
            </a:r>
            <a:r>
              <a:rPr lang="da-DK" sz="2400" b="1" dirty="0" smtClean="0"/>
              <a:t> </a:t>
            </a:r>
            <a:r>
              <a:rPr lang="da-DK" sz="2400" b="1" dirty="0" err="1" smtClean="0"/>
              <a:t>values</a:t>
            </a:r>
            <a:r>
              <a:rPr lang="da-DK" sz="2400" b="1" dirty="0" smtClean="0"/>
              <a:t>	log </a:t>
            </a:r>
            <a:r>
              <a:rPr lang="da-DK" sz="2400" b="1" i="1" dirty="0" smtClean="0"/>
              <a:t>n</a:t>
            </a:r>
            <a:r>
              <a:rPr lang="da-DK" sz="2400" b="1" dirty="0" smtClean="0"/>
              <a:t> + 2 </a:t>
            </a:r>
            <a:r>
              <a:rPr lang="da-DK" sz="2400" b="1" dirty="0" err="1" smtClean="0"/>
              <a:t>reads</a:t>
            </a:r>
            <a:r>
              <a:rPr lang="da-DK" sz="2400" b="1" dirty="0" smtClean="0"/>
              <a:t>		3 </a:t>
            </a:r>
            <a:r>
              <a:rPr lang="da-DK" sz="2400" b="1" dirty="0" err="1" smtClean="0"/>
              <a:t>writes</a:t>
            </a:r>
            <a:endParaRPr lang="da-DK" sz="2400" b="1" dirty="0" smtClean="0"/>
          </a:p>
        </p:txBody>
      </p:sp>
      <p:sp>
        <p:nvSpPr>
          <p:cNvPr id="11" name="Slide Number Placeholder 10"/>
          <p:cNvSpPr>
            <a:spLocks noGrp="1"/>
          </p:cNvSpPr>
          <p:nvPr>
            <p:ph type="sldNum" sz="quarter" idx="12"/>
          </p:nvPr>
        </p:nvSpPr>
        <p:spPr/>
        <p:txBody>
          <a:bodyPr/>
          <a:lstStyle/>
          <a:p>
            <a:fld id="{22F32391-ABCD-4795-8FC8-07FFD1B1CD26}"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48000" b="1" dirty="0" smtClean="0"/>
              <a:t>1</a:t>
            </a:r>
            <a:endParaRPr lang="en-US" sz="48000" b="1"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108230" y="1328574"/>
          <a:ext cx="4320000" cy="4079240"/>
        </p:xfrm>
        <a:graphic>
          <a:graphicData uri="http://schemas.openxmlformats.org/drawingml/2006/table">
            <a:tbl>
              <a:tblPr firstRow="1" bandRow="1">
                <a:tableStyleId>{5C22544A-7EE6-4342-B048-85BDC9FD1C3A}</a:tableStyleId>
              </a:tblPr>
              <a:tblGrid>
                <a:gridCol w="713600"/>
                <a:gridCol w="713600"/>
                <a:gridCol w="361600"/>
                <a:gridCol w="361600"/>
                <a:gridCol w="361600"/>
                <a:gridCol w="361600"/>
                <a:gridCol w="361600"/>
                <a:gridCol w="361600"/>
                <a:gridCol w="361600"/>
                <a:gridCol w="361600"/>
              </a:tblGrid>
              <a:tr h="370840">
                <a:tc>
                  <a:txBody>
                    <a:bodyPr/>
                    <a:lstStyle/>
                    <a:p>
                      <a:pPr algn="ctr"/>
                      <a:r>
                        <a:rPr lang="da-DK" b="0" u="none" dirty="0" err="1" smtClean="0">
                          <a:solidFill>
                            <a:schemeClr val="tx1"/>
                          </a:solidFill>
                        </a:rPr>
                        <a:t>Value</a:t>
                      </a:r>
                      <a:endParaRPr lang="da-DK" b="0" u="none"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a-DK" b="1" dirty="0" err="1" smtClean="0">
                          <a:solidFill>
                            <a:schemeClr val="tx1"/>
                          </a:solidFill>
                        </a:rPr>
                        <a:t>carry</a:t>
                      </a:r>
                      <a:endParaRPr lang="da-DK" b="1"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5">
                  <a:txBody>
                    <a:bodyPr/>
                    <a:lstStyle/>
                    <a:p>
                      <a:pPr algn="ctr"/>
                      <a:r>
                        <a:rPr lang="da-DK" b="1" i="1" dirty="0" smtClean="0">
                          <a:solidFill>
                            <a:schemeClr val="tx1"/>
                          </a:solidFill>
                        </a:rPr>
                        <a:t>X</a:t>
                      </a:r>
                      <a:r>
                        <a:rPr lang="da-DK" b="1" i="1" baseline="-25000" dirty="0" smtClean="0">
                          <a:solidFill>
                            <a:schemeClr val="tx1"/>
                          </a:solidFill>
                        </a:rPr>
                        <a:t>H</a:t>
                      </a:r>
                      <a:endParaRPr lang="da-DK" b="1" i="1" baseline="-2500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algn="ctr"/>
                      <a:endParaRPr lang="da-DK"/>
                    </a:p>
                  </a:txBody>
                  <a:tcPr>
                    <a:solidFill>
                      <a:schemeClr val="bg2"/>
                    </a:solidFill>
                  </a:tcPr>
                </a:tc>
                <a:tc hMerge="1">
                  <a:txBody>
                    <a:bodyPr/>
                    <a:lstStyle/>
                    <a:p>
                      <a:pPr algn="ctr"/>
                      <a:endParaRPr lang="da-DK" dirty="0"/>
                    </a:p>
                  </a:txBody>
                  <a:tcPr>
                    <a:solidFill>
                      <a:schemeClr val="bg2"/>
                    </a:solidFill>
                  </a:tcPr>
                </a:tc>
                <a:tc hMerge="1">
                  <a:txBody>
                    <a:bodyPr/>
                    <a:lstStyle/>
                    <a:p>
                      <a:pPr algn="ctr"/>
                      <a:endParaRPr lang="da-DK"/>
                    </a:p>
                  </a:txBody>
                  <a:tcPr>
                    <a:solidFill>
                      <a:schemeClr val="bg2"/>
                    </a:solidFill>
                  </a:tcPr>
                </a:tc>
                <a:tc hMerge="1">
                  <a:txBody>
                    <a:bodyPr/>
                    <a:lstStyle/>
                    <a:p>
                      <a:pPr algn="ctr"/>
                      <a:endParaRPr lang="da-DK" dirty="0"/>
                    </a:p>
                  </a:txBody>
                  <a:tcPr>
                    <a:solidFill>
                      <a:schemeClr val="bg2"/>
                    </a:solidFill>
                  </a:tcPr>
                </a:tc>
                <a:tc gridSpan="3">
                  <a:txBody>
                    <a:bodyPr/>
                    <a:lstStyle/>
                    <a:p>
                      <a:pPr algn="ctr"/>
                      <a:r>
                        <a:rPr lang="da-DK" b="1" i="1" dirty="0" smtClean="0">
                          <a:solidFill>
                            <a:schemeClr val="tx1"/>
                          </a:solidFill>
                        </a:rPr>
                        <a:t>X</a:t>
                      </a:r>
                      <a:r>
                        <a:rPr lang="da-DK" b="1" i="1" baseline="-25000" dirty="0" smtClean="0">
                          <a:solidFill>
                            <a:schemeClr val="tx1"/>
                          </a:solidFill>
                        </a:rPr>
                        <a:t>L</a:t>
                      </a:r>
                      <a:endParaRPr lang="da-DK"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ctr"/>
                      <a:endParaRPr lang="da-DK"/>
                    </a:p>
                  </a:txBody>
                  <a:tcPr>
                    <a:solidFill>
                      <a:srgbClr val="FFFF00"/>
                    </a:solidFill>
                  </a:tcPr>
                </a:tc>
                <a:tc hMerge="1">
                  <a:txBody>
                    <a:bodyPr/>
                    <a:lstStyle/>
                    <a:p>
                      <a:pPr algn="ctr"/>
                      <a:endParaRPr lang="da-DK" dirty="0"/>
                    </a:p>
                  </a:txBody>
                  <a:tcPr>
                    <a:solidFill>
                      <a:srgbClr val="FFFF00"/>
                    </a:solidFill>
                  </a:tcPr>
                </a:tc>
              </a:tr>
              <a:tr h="370840">
                <a:tc>
                  <a:txBody>
                    <a:bodyPr/>
                    <a:lstStyle/>
                    <a:p>
                      <a:pPr algn="ctr"/>
                      <a:r>
                        <a:rPr lang="da-DK" b="0" u="none" dirty="0" smtClean="0">
                          <a:solidFill>
                            <a:schemeClr val="tx1"/>
                          </a:solidFill>
                        </a:rPr>
                        <a:t>0</a:t>
                      </a:r>
                      <a:endParaRPr lang="da-DK" b="0" u="none" dirty="0">
                        <a:solidFill>
                          <a:schemeClr val="tx1"/>
                        </a:solidFill>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da-DK" b="1" u="sng" dirty="0" smtClean="0"/>
                        <a:t>1</a:t>
                      </a:r>
                      <a:endParaRPr lang="da-DK" b="1" u="sng" dirty="0"/>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00B050"/>
                          </a:solidFill>
                        </a:rPr>
                        <a:t>1</a:t>
                      </a:r>
                      <a:endParaRPr lang="da-DK" b="1" u="sng"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0" u="none" dirty="0" smtClean="0">
                          <a:solidFill>
                            <a:schemeClr val="tx1"/>
                          </a:solidFill>
                        </a:rPr>
                        <a:t>1</a:t>
                      </a:r>
                      <a:endParaRPr lang="da-DK" b="0" u="none" dirty="0">
                        <a:solidFill>
                          <a:schemeClr val="tx1"/>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da-DK" b="1" u="sng" dirty="0" smtClean="0"/>
                        <a:t>1</a:t>
                      </a:r>
                      <a:endParaRPr lang="da-DK" b="1" u="sng"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00B050"/>
                          </a:solidFill>
                        </a:rPr>
                        <a:t>1</a:t>
                      </a:r>
                      <a:endParaRPr lang="da-DK" b="1" u="sng"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C00000"/>
                          </a:solidFill>
                        </a:rPr>
                        <a:t>0</a:t>
                      </a:r>
                      <a:endParaRPr lang="da-DK" b="1" u="sng"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solidFill>
                            <a:srgbClr val="C00000"/>
                          </a:solidFill>
                        </a:rPr>
                        <a:t>1</a:t>
                      </a:r>
                      <a:endParaRPr lang="da-DK" b="1" u="sng" dirty="0">
                        <a:solidFill>
                          <a:srgbClr val="C00000"/>
                        </a:solidFill>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0" u="none" dirty="0" smtClean="0">
                          <a:solidFill>
                            <a:schemeClr val="tx1"/>
                          </a:solidFill>
                        </a:rPr>
                        <a:t>2</a:t>
                      </a:r>
                      <a:endParaRPr lang="da-DK" b="0" u="none" dirty="0">
                        <a:solidFill>
                          <a:schemeClr val="tx1"/>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da-DK" b="1" u="sng" dirty="0" smtClean="0"/>
                        <a:t>1</a:t>
                      </a:r>
                      <a:endParaRPr lang="da-DK" b="1" u="sng"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00B050"/>
                          </a:solidFill>
                        </a:rPr>
                        <a:t>0</a:t>
                      </a:r>
                      <a:endParaRPr lang="da-DK" b="1" u="sng"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C00000"/>
                          </a:solidFill>
                        </a:rPr>
                        <a:t>0</a:t>
                      </a:r>
                      <a:endParaRPr lang="da-DK" b="1" u="sng"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solidFill>
                            <a:srgbClr val="C00000"/>
                          </a:solidFill>
                        </a:rPr>
                        <a:t>1</a:t>
                      </a:r>
                      <a:endParaRPr lang="da-DK" b="1" u="sng"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0" u="none" dirty="0" smtClean="0">
                          <a:solidFill>
                            <a:schemeClr val="tx1"/>
                          </a:solidFill>
                        </a:rPr>
                        <a:t>3</a:t>
                      </a:r>
                      <a:endParaRPr lang="da-DK" b="0" u="none" dirty="0">
                        <a:solidFill>
                          <a:schemeClr val="tx1"/>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da-DK" b="1" u="sng" dirty="0" smtClean="0">
                          <a:solidFill>
                            <a:schemeClr val="tx1"/>
                          </a:solidFill>
                        </a:rPr>
                        <a:t>1</a:t>
                      </a:r>
                      <a:endParaRPr lang="da-DK" b="1" u="sng" dirty="0">
                        <a:solidFill>
                          <a:schemeClr val="tx1"/>
                        </a:solidFill>
                      </a:endParaRP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00B050"/>
                          </a:solidFill>
                        </a:rPr>
                        <a:t>1</a:t>
                      </a:r>
                      <a:endParaRPr lang="da-DK" b="1" u="sng"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C00000"/>
                          </a:solidFill>
                        </a:rPr>
                        <a:t>1</a:t>
                      </a:r>
                      <a:endParaRPr lang="da-DK" b="1" u="sng"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solidFill>
                            <a:srgbClr val="C00000"/>
                          </a:solidFill>
                        </a:rPr>
                        <a:t>0</a:t>
                      </a:r>
                      <a:endParaRPr lang="da-DK" b="1" u="sng" dirty="0">
                        <a:solidFill>
                          <a:srgbClr val="C00000"/>
                        </a:solidFill>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0" u="none" dirty="0" smtClean="0">
                          <a:solidFill>
                            <a:schemeClr val="tx1"/>
                          </a:solidFill>
                        </a:rPr>
                        <a:t>4</a:t>
                      </a:r>
                      <a:endParaRPr lang="da-DK" b="0" u="none" dirty="0">
                        <a:solidFill>
                          <a:schemeClr val="tx1"/>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da-DK" b="1" u="sng" dirty="0" smtClean="0">
                          <a:solidFill>
                            <a:srgbClr val="C00000"/>
                          </a:solidFill>
                        </a:rPr>
                        <a:t>0</a:t>
                      </a:r>
                      <a:endParaRPr lang="da-DK" b="1" u="sng" dirty="0">
                        <a:solidFill>
                          <a:srgbClr val="C00000"/>
                        </a:solidFill>
                      </a:endParaRP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rgbClr val="00B050"/>
                          </a:solidFill>
                        </a:rPr>
                        <a:t>0</a:t>
                      </a:r>
                      <a:endParaRPr lang="da-DK" b="1"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C00000"/>
                          </a:solidFill>
                        </a:rPr>
                        <a:t>1</a:t>
                      </a:r>
                      <a:endParaRPr lang="da-DK" b="1" u="sng"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0" u="none" dirty="0" smtClean="0">
                          <a:solidFill>
                            <a:schemeClr val="tx1"/>
                          </a:solidFill>
                        </a:rPr>
                        <a:t>5</a:t>
                      </a:r>
                      <a:endParaRPr lang="da-DK" b="0" u="none" dirty="0">
                        <a:solidFill>
                          <a:schemeClr val="tx1"/>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da-DK" b="1" dirty="0" smtClean="0"/>
                        <a:t>0</a:t>
                      </a:r>
                      <a:endParaRPr lang="da-DK" b="1"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solidFill>
                            <a:srgbClr val="C00000"/>
                          </a:solidFill>
                        </a:rPr>
                        <a:t>1</a:t>
                      </a:r>
                      <a:endParaRPr lang="da-DK" b="1" u="sng" dirty="0">
                        <a:solidFill>
                          <a:srgbClr val="C00000"/>
                        </a:solidFill>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0" u="none" dirty="0" smtClean="0">
                          <a:solidFill>
                            <a:schemeClr val="tx1"/>
                          </a:solidFill>
                        </a:rPr>
                        <a:t>6</a:t>
                      </a:r>
                      <a:endParaRPr lang="da-DK" b="0" u="none" dirty="0">
                        <a:solidFill>
                          <a:schemeClr val="tx1"/>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da-DK" b="1" dirty="0" smtClean="0"/>
                        <a:t>0</a:t>
                      </a:r>
                      <a:endParaRPr lang="da-DK" b="1"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solidFill>
                            <a:srgbClr val="C00000"/>
                          </a:solidFill>
                        </a:rPr>
                        <a:t>0</a:t>
                      </a:r>
                      <a:endParaRPr lang="da-DK" b="1" u="sng"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0" u="none" dirty="0" smtClean="0">
                          <a:solidFill>
                            <a:schemeClr val="tx1"/>
                          </a:solidFill>
                        </a:rPr>
                        <a:t>7</a:t>
                      </a:r>
                      <a:endParaRPr lang="da-DK" b="0" u="none" dirty="0">
                        <a:solidFill>
                          <a:schemeClr val="tx1"/>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da-DK" b="1" dirty="0" smtClean="0"/>
                        <a:t>0</a:t>
                      </a:r>
                      <a:endParaRPr lang="da-DK" b="1"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solidFill>
                            <a:srgbClr val="C00000"/>
                          </a:solidFill>
                        </a:rPr>
                        <a:t>0</a:t>
                      </a:r>
                      <a:endParaRPr lang="da-DK" b="1" u="sng" dirty="0">
                        <a:solidFill>
                          <a:srgbClr val="C00000"/>
                        </a:solidFill>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0" u="none" dirty="0" smtClean="0">
                          <a:solidFill>
                            <a:schemeClr val="tx1"/>
                          </a:solidFill>
                        </a:rPr>
                        <a:t>8</a:t>
                      </a:r>
                      <a:endParaRPr lang="da-DK" b="0" u="none" dirty="0">
                        <a:solidFill>
                          <a:schemeClr val="tx1"/>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da-DK" b="1" u="sng" dirty="0" smtClean="0">
                          <a:solidFill>
                            <a:srgbClr val="C00000"/>
                          </a:solidFill>
                        </a:rPr>
                        <a:t>1</a:t>
                      </a:r>
                      <a:endParaRPr lang="da-DK" b="1" u="sng" dirty="0">
                        <a:solidFill>
                          <a:srgbClr val="C00000"/>
                        </a:solidFill>
                      </a:endParaRP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00B050"/>
                          </a:solidFill>
                        </a:rPr>
                        <a:t>0</a:t>
                      </a:r>
                      <a:endParaRPr lang="da-DK" b="1" u="sng"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C00000"/>
                          </a:solidFill>
                        </a:rPr>
                        <a:t>0</a:t>
                      </a:r>
                      <a:endParaRPr lang="da-DK" b="1" u="sng"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0" u="none" dirty="0" smtClean="0">
                          <a:solidFill>
                            <a:schemeClr val="tx1"/>
                          </a:solidFill>
                        </a:rPr>
                        <a:t>10</a:t>
                      </a:r>
                      <a:endParaRPr lang="da-DK" b="0" u="none" dirty="0">
                        <a:solidFill>
                          <a:schemeClr val="tx1"/>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noFill/>
                  </a:tcPr>
                </a:tc>
                <a:tc>
                  <a:txBody>
                    <a:bodyPr/>
                    <a:lstStyle/>
                    <a:p>
                      <a:pPr algn="ctr"/>
                      <a:r>
                        <a:rPr lang="da-DK" b="1" u="sng" dirty="0" smtClean="0">
                          <a:solidFill>
                            <a:schemeClr val="tx1"/>
                          </a:solidFill>
                        </a:rPr>
                        <a:t>1</a:t>
                      </a:r>
                      <a:endParaRPr lang="da-DK" b="1" u="sng" dirty="0">
                        <a:solidFill>
                          <a:schemeClr val="tx1"/>
                        </a:solidFill>
                      </a:endParaRP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2"/>
                    </a:solidFill>
                  </a:tcPr>
                </a:tc>
                <a:tc>
                  <a:txBody>
                    <a:bodyPr/>
                    <a:lstStyle/>
                    <a:p>
                      <a:pPr algn="ctr"/>
                      <a:r>
                        <a:rPr lang="da-DK" b="1" dirty="0" smtClean="0">
                          <a:solidFill>
                            <a:srgbClr val="00B050"/>
                          </a:solidFill>
                        </a:rPr>
                        <a:t>0</a:t>
                      </a:r>
                      <a:endParaRPr lang="da-DK" b="1"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2"/>
                    </a:solidFill>
                  </a:tcPr>
                </a:tc>
                <a:tc>
                  <a:txBody>
                    <a:bodyPr/>
                    <a:lstStyle/>
                    <a:p>
                      <a:pPr algn="ctr"/>
                      <a:r>
                        <a:rPr lang="da-DK" b="1" dirty="0" smtClean="0">
                          <a:solidFill>
                            <a:srgbClr val="C00000"/>
                          </a:solidFill>
                        </a:rPr>
                        <a:t>1</a:t>
                      </a:r>
                      <a:endParaRPr lang="da-DK" b="1"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2"/>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rgbClr val="FFFF00"/>
                    </a:solidFill>
                  </a:tcPr>
                </a:tc>
                <a:tc>
                  <a:txBody>
                    <a:bodyPr/>
                    <a:lstStyle/>
                    <a:p>
                      <a:pPr algn="ctr"/>
                      <a:r>
                        <a:rPr lang="da-DK" b="1" u="sng" dirty="0" smtClean="0">
                          <a:solidFill>
                            <a:srgbClr val="C00000"/>
                          </a:solidFill>
                        </a:rPr>
                        <a:t>1</a:t>
                      </a:r>
                      <a:endParaRPr lang="da-DK" b="1" u="sng" dirty="0">
                        <a:solidFill>
                          <a:srgbClr val="C00000"/>
                        </a:solidFill>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solidFill>
                      <a:srgbClr val="FFFF00"/>
                    </a:solidFill>
                  </a:tcPr>
                </a:tc>
              </a:tr>
            </a:tbl>
          </a:graphicData>
        </a:graphic>
      </p:graphicFrame>
      <p:sp>
        <p:nvSpPr>
          <p:cNvPr id="5" name="TextBox 4"/>
          <p:cNvSpPr txBox="1"/>
          <p:nvPr/>
        </p:nvSpPr>
        <p:spPr>
          <a:xfrm>
            <a:off x="179512" y="188640"/>
            <a:ext cx="8280920" cy="707886"/>
          </a:xfrm>
          <a:prstGeom prst="rect">
            <a:avLst/>
          </a:prstGeom>
          <a:noFill/>
        </p:spPr>
        <p:txBody>
          <a:bodyPr wrap="square" rtlCol="0">
            <a:spAutoFit/>
          </a:bodyPr>
          <a:lstStyle/>
          <a:p>
            <a:pPr algn="ctr"/>
            <a:r>
              <a:rPr lang="da-DK" sz="4000" b="1" dirty="0" smtClean="0"/>
              <a:t>Redundant </a:t>
            </a:r>
            <a:r>
              <a:rPr lang="da-DK" sz="4000" b="1" dirty="0" err="1" smtClean="0"/>
              <a:t>counter</a:t>
            </a:r>
            <a:r>
              <a:rPr lang="da-DK" sz="4000" b="1" dirty="0" smtClean="0"/>
              <a:t> </a:t>
            </a:r>
            <a:r>
              <a:rPr lang="da-DK" sz="4000" b="1" dirty="0" err="1" smtClean="0"/>
              <a:t>with</a:t>
            </a:r>
            <a:r>
              <a:rPr lang="da-DK" sz="4000" b="1" dirty="0" smtClean="0"/>
              <a:t> </a:t>
            </a:r>
            <a:r>
              <a:rPr lang="da-DK" sz="4000" b="1" i="1" dirty="0" smtClean="0"/>
              <a:t>E</a:t>
            </a:r>
            <a:r>
              <a:rPr lang="da-DK" sz="4000" b="1" dirty="0" smtClean="0"/>
              <a:t> = 1/2</a:t>
            </a:r>
            <a:endParaRPr lang="en-US" sz="4000" b="1" dirty="0"/>
          </a:p>
        </p:txBody>
      </p:sp>
      <p:sp>
        <p:nvSpPr>
          <p:cNvPr id="13" name="TextBox 12"/>
          <p:cNvSpPr txBox="1"/>
          <p:nvPr/>
        </p:nvSpPr>
        <p:spPr>
          <a:xfrm>
            <a:off x="611560" y="6279703"/>
            <a:ext cx="8064896" cy="461665"/>
          </a:xfrm>
          <a:prstGeom prst="rect">
            <a:avLst/>
          </a:prstGeom>
          <a:solidFill>
            <a:srgbClr val="FFFF00"/>
          </a:solidFill>
          <a:ln w="19050">
            <a:solidFill>
              <a:schemeClr val="tx1"/>
            </a:solidFill>
          </a:ln>
        </p:spPr>
        <p:txBody>
          <a:bodyPr wrap="square" rtlCol="0">
            <a:spAutoFit/>
          </a:bodyPr>
          <a:lstStyle/>
          <a:p>
            <a:pPr algn="ctr"/>
            <a:r>
              <a:rPr lang="da-DK" sz="2400" b="1" i="1" dirty="0" smtClean="0"/>
              <a:t>n</a:t>
            </a:r>
            <a:r>
              <a:rPr lang="da-DK" sz="2400" b="1" dirty="0" smtClean="0"/>
              <a:t>+1 bits	2</a:t>
            </a:r>
            <a:r>
              <a:rPr lang="da-DK" sz="2400" b="1" i="1" baseline="30000" dirty="0" smtClean="0"/>
              <a:t>n</a:t>
            </a:r>
            <a:r>
              <a:rPr lang="da-DK" sz="2400" b="1" dirty="0" smtClean="0"/>
              <a:t> </a:t>
            </a:r>
            <a:r>
              <a:rPr lang="da-DK" sz="2400" b="1" dirty="0" err="1" smtClean="0"/>
              <a:t>values</a:t>
            </a:r>
            <a:r>
              <a:rPr lang="da-DK" sz="2400" b="1" dirty="0" smtClean="0"/>
              <a:t>	log </a:t>
            </a:r>
            <a:r>
              <a:rPr lang="da-DK" sz="2400" b="1" i="1" dirty="0" smtClean="0"/>
              <a:t>n</a:t>
            </a:r>
            <a:r>
              <a:rPr lang="da-DK" sz="2400" b="1" dirty="0" smtClean="0"/>
              <a:t> + </a:t>
            </a:r>
            <a:r>
              <a:rPr lang="da-DK" sz="2400" b="1" dirty="0" smtClean="0">
                <a:solidFill>
                  <a:srgbClr val="C00000"/>
                </a:solidFill>
              </a:rPr>
              <a:t>3</a:t>
            </a:r>
            <a:r>
              <a:rPr lang="da-DK" sz="2400" b="1" dirty="0" smtClean="0"/>
              <a:t> </a:t>
            </a:r>
            <a:r>
              <a:rPr lang="da-DK" sz="2400" b="1" dirty="0" err="1" smtClean="0"/>
              <a:t>reads</a:t>
            </a:r>
            <a:r>
              <a:rPr lang="da-DK" sz="2400" b="1" dirty="0" smtClean="0"/>
              <a:t>		</a:t>
            </a:r>
            <a:r>
              <a:rPr lang="da-DK" sz="2400" b="1" dirty="0" smtClean="0">
                <a:solidFill>
                  <a:srgbClr val="C00000"/>
                </a:solidFill>
              </a:rPr>
              <a:t>2</a:t>
            </a:r>
            <a:r>
              <a:rPr lang="da-DK" sz="2400" b="1" dirty="0" smtClean="0"/>
              <a:t> </a:t>
            </a:r>
            <a:r>
              <a:rPr lang="da-DK" sz="2400" b="1" dirty="0" err="1" smtClean="0"/>
              <a:t>writes</a:t>
            </a:r>
            <a:endParaRPr lang="da-DK" sz="2400" b="1" dirty="0" smtClean="0"/>
          </a:p>
        </p:txBody>
      </p:sp>
      <p:cxnSp>
        <p:nvCxnSpPr>
          <p:cNvPr id="14" name="Straight Arrow Connector 13"/>
          <p:cNvCxnSpPr/>
          <p:nvPr/>
        </p:nvCxnSpPr>
        <p:spPr>
          <a:xfrm>
            <a:off x="1655824" y="2995364"/>
            <a:ext cx="1332000" cy="1588"/>
          </a:xfrm>
          <a:prstGeom prst="straightConnector1">
            <a:avLst/>
          </a:prstGeom>
          <a:ln w="28575">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07504" y="2771636"/>
            <a:ext cx="1512168" cy="369332"/>
          </a:xfrm>
          <a:prstGeom prst="rect">
            <a:avLst/>
          </a:prstGeom>
          <a:noFill/>
        </p:spPr>
        <p:txBody>
          <a:bodyPr wrap="square" rtlCol="0">
            <a:spAutoFit/>
          </a:bodyPr>
          <a:lstStyle/>
          <a:p>
            <a:pPr algn="r"/>
            <a:r>
              <a:rPr lang="da-DK" b="1" dirty="0" err="1" smtClean="0">
                <a:solidFill>
                  <a:srgbClr val="C00000"/>
                </a:solidFill>
              </a:rPr>
              <a:t>delayed</a:t>
            </a:r>
            <a:r>
              <a:rPr lang="da-DK" b="1" dirty="0" smtClean="0">
                <a:solidFill>
                  <a:srgbClr val="C00000"/>
                </a:solidFill>
              </a:rPr>
              <a:t> </a:t>
            </a:r>
            <a:r>
              <a:rPr lang="da-DK" b="1" dirty="0" err="1" smtClean="0">
                <a:solidFill>
                  <a:srgbClr val="C00000"/>
                </a:solidFill>
              </a:rPr>
              <a:t>reset</a:t>
            </a:r>
            <a:endParaRPr lang="da-DK" b="1" dirty="0">
              <a:solidFill>
                <a:srgbClr val="C00000"/>
              </a:solidFill>
            </a:endParaRPr>
          </a:p>
        </p:txBody>
      </p:sp>
      <p:cxnSp>
        <p:nvCxnSpPr>
          <p:cNvPr id="16" name="Straight Arrow Connector 15"/>
          <p:cNvCxnSpPr/>
          <p:nvPr/>
        </p:nvCxnSpPr>
        <p:spPr>
          <a:xfrm>
            <a:off x="1655824" y="5236904"/>
            <a:ext cx="1332000" cy="1588"/>
          </a:xfrm>
          <a:prstGeom prst="straightConnector1">
            <a:avLst/>
          </a:prstGeom>
          <a:ln w="28575">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07504" y="5013176"/>
            <a:ext cx="1512168" cy="369332"/>
          </a:xfrm>
          <a:prstGeom prst="rect">
            <a:avLst/>
          </a:prstGeom>
          <a:noFill/>
        </p:spPr>
        <p:txBody>
          <a:bodyPr wrap="square" rtlCol="0">
            <a:spAutoFit/>
          </a:bodyPr>
          <a:lstStyle/>
          <a:p>
            <a:pPr algn="r"/>
            <a:r>
              <a:rPr lang="da-DK" b="1" dirty="0" err="1" smtClean="0">
                <a:solidFill>
                  <a:srgbClr val="C00000"/>
                </a:solidFill>
              </a:rPr>
              <a:t>delayed</a:t>
            </a:r>
            <a:r>
              <a:rPr lang="da-DK" b="1" dirty="0" smtClean="0">
                <a:solidFill>
                  <a:srgbClr val="C00000"/>
                </a:solidFill>
              </a:rPr>
              <a:t> </a:t>
            </a:r>
            <a:r>
              <a:rPr lang="da-DK" b="1" dirty="0" err="1" smtClean="0">
                <a:solidFill>
                  <a:srgbClr val="C00000"/>
                </a:solidFill>
              </a:rPr>
              <a:t>reset</a:t>
            </a:r>
            <a:endParaRPr lang="da-DK" b="1" dirty="0">
              <a:solidFill>
                <a:srgbClr val="C00000"/>
              </a:solidFill>
            </a:endParaRPr>
          </a:p>
        </p:txBody>
      </p:sp>
      <p:sp>
        <p:nvSpPr>
          <p:cNvPr id="18" name="Slide Number Placeholder 17"/>
          <p:cNvSpPr>
            <a:spLocks noGrp="1"/>
          </p:cNvSpPr>
          <p:nvPr>
            <p:ph type="sldNum" sz="quarter" idx="12"/>
          </p:nvPr>
        </p:nvSpPr>
        <p:spPr/>
        <p:txBody>
          <a:bodyPr/>
          <a:lstStyle/>
          <a:p>
            <a:fld id="{22F32391-ABCD-4795-8FC8-07FFD1B1CD26}" type="slidenum">
              <a:rPr lang="en-US" smtClean="0"/>
              <a:pPr/>
              <a:t>30</a:t>
            </a:fld>
            <a:endParaRPr lang="en-US"/>
          </a:p>
        </p:txBody>
      </p:sp>
      <p:sp>
        <p:nvSpPr>
          <p:cNvPr id="20" name="Arc 19"/>
          <p:cNvSpPr/>
          <p:nvPr/>
        </p:nvSpPr>
        <p:spPr>
          <a:xfrm flipH="1">
            <a:off x="2051720" y="1915462"/>
            <a:ext cx="288032" cy="324000"/>
          </a:xfrm>
          <a:prstGeom prst="arc">
            <a:avLst>
              <a:gd name="adj1" fmla="val 16200000"/>
              <a:gd name="adj2" fmla="val 6230066"/>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p:cNvSpPr/>
          <p:nvPr/>
        </p:nvSpPr>
        <p:spPr>
          <a:xfrm flipH="1">
            <a:off x="2051720" y="2311470"/>
            <a:ext cx="288032" cy="324000"/>
          </a:xfrm>
          <a:prstGeom prst="arc">
            <a:avLst>
              <a:gd name="adj1" fmla="val 16200000"/>
              <a:gd name="adj2" fmla="val 6230066"/>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323528" y="1854712"/>
            <a:ext cx="1728192" cy="369332"/>
          </a:xfrm>
          <a:prstGeom prst="rect">
            <a:avLst/>
          </a:prstGeom>
          <a:noFill/>
        </p:spPr>
        <p:txBody>
          <a:bodyPr wrap="square" rtlCol="0">
            <a:spAutoFit/>
          </a:bodyPr>
          <a:lstStyle/>
          <a:p>
            <a:pPr algn="r"/>
            <a:r>
              <a:rPr lang="da-DK" dirty="0" err="1" smtClean="0"/>
              <a:t>increment</a:t>
            </a:r>
            <a:endParaRPr lang="da-DK" dirty="0"/>
          </a:p>
        </p:txBody>
      </p:sp>
      <p:sp>
        <p:nvSpPr>
          <p:cNvPr id="23" name="TextBox 22"/>
          <p:cNvSpPr txBox="1"/>
          <p:nvPr/>
        </p:nvSpPr>
        <p:spPr>
          <a:xfrm rot="5400000">
            <a:off x="2020362" y="2702867"/>
            <a:ext cx="432048" cy="369332"/>
          </a:xfrm>
          <a:prstGeom prst="rect">
            <a:avLst/>
          </a:prstGeom>
          <a:noFill/>
        </p:spPr>
        <p:txBody>
          <a:bodyPr wrap="square" rtlCol="0">
            <a:spAutoFit/>
          </a:bodyPr>
          <a:lstStyle/>
          <a:p>
            <a:r>
              <a:rPr lang="da-DK" dirty="0" smtClean="0"/>
              <a:t>…</a:t>
            </a:r>
            <a:endParaRPr lang="da-DK"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395536" y="2261596"/>
            <a:ext cx="2152930"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656283" y="2259188"/>
            <a:ext cx="3681203"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409494" y="2259188"/>
            <a:ext cx="2088232"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06648" y="2145050"/>
            <a:ext cx="8820472" cy="707886"/>
          </a:xfrm>
          <a:prstGeom prst="rect">
            <a:avLst/>
          </a:prstGeom>
          <a:noFill/>
        </p:spPr>
        <p:txBody>
          <a:bodyPr wrap="square" rtlCol="0">
            <a:spAutoFit/>
          </a:bodyPr>
          <a:lstStyle/>
          <a:p>
            <a:r>
              <a:rPr lang="da-DK" sz="4000" b="1" i="1" dirty="0" smtClean="0"/>
              <a:t>b</a:t>
            </a:r>
            <a:r>
              <a:rPr lang="da-DK" sz="4000" b="1" i="1" baseline="-25000" dirty="0" smtClean="0"/>
              <a:t>n</a:t>
            </a:r>
            <a:r>
              <a:rPr lang="da-DK" sz="4000" b="1" baseline="-25000" dirty="0" smtClean="0"/>
              <a:t>+</a:t>
            </a:r>
            <a:r>
              <a:rPr lang="da-DK" sz="4000" b="1" i="1" baseline="-25000" dirty="0" smtClean="0"/>
              <a:t>t</a:t>
            </a:r>
            <a:r>
              <a:rPr lang="da-DK" sz="4000" b="1" baseline="-25000" dirty="0" smtClean="0"/>
              <a:t>-1</a:t>
            </a:r>
            <a:r>
              <a:rPr lang="da-DK" sz="4000" b="1" dirty="0" smtClean="0"/>
              <a:t>∙∙∙</a:t>
            </a:r>
            <a:r>
              <a:rPr lang="da-DK" sz="4000" b="1" i="1" dirty="0" smtClean="0"/>
              <a:t> </a:t>
            </a:r>
            <a:r>
              <a:rPr lang="da-DK" sz="4000" b="1" i="1" dirty="0" err="1" smtClean="0"/>
              <a:t>b</a:t>
            </a:r>
            <a:r>
              <a:rPr lang="da-DK" sz="4000" b="1" i="1" baseline="-25000" dirty="0" err="1" smtClean="0"/>
              <a:t>n</a:t>
            </a:r>
            <a:r>
              <a:rPr lang="da-DK" sz="4000" b="1" baseline="-25000" dirty="0" smtClean="0"/>
              <a:t>       </a:t>
            </a:r>
            <a:r>
              <a:rPr lang="da-DK" sz="4000" b="1" i="1" dirty="0" smtClean="0"/>
              <a:t>b</a:t>
            </a:r>
            <a:r>
              <a:rPr lang="da-DK" sz="4000" b="1" i="1" baseline="-25000" dirty="0" smtClean="0"/>
              <a:t>n</a:t>
            </a:r>
            <a:r>
              <a:rPr lang="da-DK" sz="4000" b="1" baseline="-25000" dirty="0" smtClean="0"/>
              <a:t>-1     </a:t>
            </a:r>
            <a:r>
              <a:rPr lang="da-DK" sz="4000" b="1" dirty="0" smtClean="0"/>
              <a:t>∙∙∙    </a:t>
            </a:r>
            <a:r>
              <a:rPr lang="da-DK" sz="4000" b="1" i="1" dirty="0" smtClean="0"/>
              <a:t>b</a:t>
            </a:r>
            <a:r>
              <a:rPr lang="da-DK" sz="4000" b="1" baseline="-25000" dirty="0" smtClean="0"/>
              <a:t>log </a:t>
            </a:r>
            <a:r>
              <a:rPr lang="da-DK" sz="4000" b="1" i="1" baseline="-25000" dirty="0" smtClean="0"/>
              <a:t>n</a:t>
            </a:r>
            <a:r>
              <a:rPr lang="da-DK" sz="4000" b="1" baseline="-25000" dirty="0" smtClean="0"/>
              <a:t>      </a:t>
            </a:r>
            <a:r>
              <a:rPr lang="da-DK" sz="2000" b="1" baseline="-25000" dirty="0" smtClean="0"/>
              <a:t> </a:t>
            </a:r>
            <a:r>
              <a:rPr lang="da-DK" sz="4000" b="1" i="1" dirty="0" smtClean="0"/>
              <a:t>b</a:t>
            </a:r>
            <a:r>
              <a:rPr lang="da-DK" sz="4000" b="1" baseline="-25000" dirty="0" smtClean="0"/>
              <a:t>log </a:t>
            </a:r>
            <a:r>
              <a:rPr lang="da-DK" sz="4000" b="1" i="1" baseline="-25000" dirty="0" smtClean="0"/>
              <a:t>n</a:t>
            </a:r>
            <a:r>
              <a:rPr lang="da-DK" sz="4000" b="1" baseline="-25000" dirty="0" smtClean="0"/>
              <a:t>-1</a:t>
            </a:r>
            <a:r>
              <a:rPr lang="da-DK" sz="4000" b="1" dirty="0" smtClean="0"/>
              <a:t>∙∙∙</a:t>
            </a:r>
            <a:r>
              <a:rPr lang="da-DK" sz="4000" b="1" i="1" dirty="0" smtClean="0"/>
              <a:t>b</a:t>
            </a:r>
            <a:r>
              <a:rPr lang="da-DK" sz="4000" b="1" baseline="-25000" dirty="0" smtClean="0"/>
              <a:t>0</a:t>
            </a:r>
            <a:endParaRPr lang="en-US" sz="4000" b="1" baseline="-25000" dirty="0"/>
          </a:p>
        </p:txBody>
      </p:sp>
      <p:sp>
        <p:nvSpPr>
          <p:cNvPr id="5" name="TextBox 4"/>
          <p:cNvSpPr txBox="1"/>
          <p:nvPr/>
        </p:nvSpPr>
        <p:spPr>
          <a:xfrm>
            <a:off x="179512" y="704890"/>
            <a:ext cx="8280920" cy="707886"/>
          </a:xfrm>
          <a:prstGeom prst="rect">
            <a:avLst/>
          </a:prstGeom>
          <a:noFill/>
        </p:spPr>
        <p:txBody>
          <a:bodyPr wrap="square" rtlCol="0">
            <a:spAutoFit/>
          </a:bodyPr>
          <a:lstStyle/>
          <a:p>
            <a:pPr algn="ctr"/>
            <a:r>
              <a:rPr lang="da-DK" sz="4000" b="1" dirty="0" smtClean="0"/>
              <a:t>Redundant </a:t>
            </a:r>
            <a:r>
              <a:rPr lang="da-DK" sz="4000" b="1" dirty="0" err="1" smtClean="0"/>
              <a:t>counter</a:t>
            </a:r>
            <a:r>
              <a:rPr lang="da-DK" sz="4000" b="1" dirty="0" smtClean="0"/>
              <a:t> </a:t>
            </a:r>
            <a:r>
              <a:rPr lang="da-DK" sz="4000" b="1" dirty="0" err="1" smtClean="0"/>
              <a:t>with</a:t>
            </a:r>
            <a:r>
              <a:rPr lang="da-DK" sz="4000" b="1" dirty="0" smtClean="0"/>
              <a:t> </a:t>
            </a:r>
            <a:r>
              <a:rPr lang="da-DK" sz="4000" b="1" i="1" dirty="0" smtClean="0"/>
              <a:t>E</a:t>
            </a:r>
            <a:r>
              <a:rPr lang="da-DK" sz="4000" b="1" dirty="0" smtClean="0"/>
              <a:t> = 1-1/2</a:t>
            </a:r>
            <a:r>
              <a:rPr lang="da-DK" sz="4000" b="1" i="1" baseline="30000" dirty="0" smtClean="0"/>
              <a:t>t</a:t>
            </a:r>
            <a:endParaRPr lang="en-US" sz="4000" b="1" dirty="0"/>
          </a:p>
        </p:txBody>
      </p:sp>
      <p:sp>
        <p:nvSpPr>
          <p:cNvPr id="8" name="Right Brace 7"/>
          <p:cNvSpPr/>
          <p:nvPr/>
        </p:nvSpPr>
        <p:spPr>
          <a:xfrm rot="5400000">
            <a:off x="7386828" y="1995074"/>
            <a:ext cx="144000" cy="2088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ight Brace 8"/>
          <p:cNvSpPr/>
          <p:nvPr/>
        </p:nvSpPr>
        <p:spPr>
          <a:xfrm rot="5400000">
            <a:off x="4429486" y="1203074"/>
            <a:ext cx="144000" cy="3672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148866" y="3165316"/>
            <a:ext cx="2736304" cy="1374735"/>
          </a:xfrm>
          <a:prstGeom prst="rect">
            <a:avLst/>
          </a:prstGeom>
          <a:noFill/>
        </p:spPr>
        <p:txBody>
          <a:bodyPr wrap="square" rtlCol="0">
            <a:spAutoFit/>
          </a:bodyPr>
          <a:lstStyle/>
          <a:p>
            <a:pPr algn="ctr">
              <a:lnSpc>
                <a:spcPts val="2500"/>
              </a:lnSpc>
            </a:pPr>
            <a:r>
              <a:rPr lang="da-DK" sz="2400" i="1" dirty="0" smtClean="0"/>
              <a:t>X</a:t>
            </a:r>
            <a:r>
              <a:rPr lang="da-DK" sz="2400" i="1" baseline="-25000" dirty="0" smtClean="0"/>
              <a:t>L</a:t>
            </a:r>
            <a:endParaRPr lang="da-DK" sz="2400" i="1" dirty="0" smtClean="0"/>
          </a:p>
          <a:p>
            <a:pPr algn="ctr">
              <a:lnSpc>
                <a:spcPts val="2500"/>
              </a:lnSpc>
            </a:pPr>
            <a:r>
              <a:rPr lang="da-DK" sz="2400" dirty="0" smtClean="0"/>
              <a:t>log </a:t>
            </a:r>
            <a:r>
              <a:rPr lang="da-DK" sz="2400" i="1" dirty="0" smtClean="0"/>
              <a:t>n</a:t>
            </a:r>
            <a:r>
              <a:rPr lang="da-DK" sz="2400" dirty="0" smtClean="0"/>
              <a:t> bit Gray </a:t>
            </a:r>
            <a:r>
              <a:rPr lang="da-DK" sz="2400" dirty="0" err="1" smtClean="0"/>
              <a:t>code</a:t>
            </a:r>
            <a:endParaRPr lang="da-DK" sz="2400" dirty="0" smtClean="0"/>
          </a:p>
          <a:p>
            <a:pPr algn="ctr">
              <a:lnSpc>
                <a:spcPts val="2500"/>
              </a:lnSpc>
            </a:pPr>
            <a:r>
              <a:rPr lang="da-DK" sz="2400" dirty="0" smtClean="0"/>
              <a:t>log </a:t>
            </a:r>
            <a:r>
              <a:rPr lang="da-DK" sz="2400" i="1" dirty="0" smtClean="0"/>
              <a:t>n</a:t>
            </a:r>
            <a:r>
              <a:rPr lang="da-DK" sz="2400" dirty="0" smtClean="0"/>
              <a:t> </a:t>
            </a:r>
            <a:r>
              <a:rPr lang="da-DK" sz="2400" dirty="0" err="1" smtClean="0"/>
              <a:t>reads</a:t>
            </a:r>
            <a:endParaRPr lang="da-DK" sz="2400" dirty="0" smtClean="0"/>
          </a:p>
          <a:p>
            <a:pPr algn="ctr">
              <a:lnSpc>
                <a:spcPts val="2500"/>
              </a:lnSpc>
            </a:pPr>
            <a:r>
              <a:rPr lang="da-DK" sz="2400" dirty="0" smtClean="0"/>
              <a:t>1 </a:t>
            </a:r>
            <a:r>
              <a:rPr lang="da-DK" sz="2400" dirty="0" err="1" smtClean="0"/>
              <a:t>write</a:t>
            </a:r>
            <a:endParaRPr lang="en-US" sz="2400" dirty="0"/>
          </a:p>
        </p:txBody>
      </p:sp>
      <p:sp>
        <p:nvSpPr>
          <p:cNvPr id="11" name="TextBox 10"/>
          <p:cNvSpPr txBox="1"/>
          <p:nvPr/>
        </p:nvSpPr>
        <p:spPr>
          <a:xfrm>
            <a:off x="2215830" y="3165316"/>
            <a:ext cx="4693592" cy="2015936"/>
          </a:xfrm>
          <a:prstGeom prst="rect">
            <a:avLst/>
          </a:prstGeom>
          <a:noFill/>
        </p:spPr>
        <p:txBody>
          <a:bodyPr wrap="square" rtlCol="0">
            <a:spAutoFit/>
          </a:bodyPr>
          <a:lstStyle/>
          <a:p>
            <a:pPr algn="ctr">
              <a:lnSpc>
                <a:spcPts val="2500"/>
              </a:lnSpc>
            </a:pPr>
            <a:r>
              <a:rPr lang="da-DK" sz="2400" i="1" dirty="0" smtClean="0"/>
              <a:t>X</a:t>
            </a:r>
            <a:r>
              <a:rPr lang="da-DK" sz="2400" i="1" baseline="-25000" dirty="0" smtClean="0"/>
              <a:t>H</a:t>
            </a:r>
          </a:p>
          <a:p>
            <a:pPr algn="ctr">
              <a:lnSpc>
                <a:spcPts val="2500"/>
              </a:lnSpc>
            </a:pPr>
            <a:r>
              <a:rPr lang="da-DK" sz="2400" i="1" dirty="0" err="1" smtClean="0"/>
              <a:t>n</a:t>
            </a:r>
            <a:r>
              <a:rPr lang="da-DK" sz="2400" dirty="0" err="1" smtClean="0"/>
              <a:t>-log</a:t>
            </a:r>
            <a:r>
              <a:rPr lang="da-DK" sz="2400" dirty="0" smtClean="0"/>
              <a:t> n bits </a:t>
            </a:r>
            <a:br>
              <a:rPr lang="da-DK" sz="2400" dirty="0" smtClean="0"/>
            </a:br>
            <a:r>
              <a:rPr lang="da-DK" sz="2400" dirty="0" smtClean="0"/>
              <a:t> 1 </a:t>
            </a:r>
            <a:r>
              <a:rPr lang="da-DK" sz="2400" dirty="0" err="1" smtClean="0"/>
              <a:t>read</a:t>
            </a:r>
            <a:endParaRPr lang="da-DK" sz="2400" dirty="0" smtClean="0"/>
          </a:p>
          <a:p>
            <a:pPr algn="ctr">
              <a:lnSpc>
                <a:spcPts val="2500"/>
              </a:lnSpc>
            </a:pPr>
            <a:r>
              <a:rPr lang="da-DK" sz="2400" dirty="0" smtClean="0"/>
              <a:t>1 </a:t>
            </a:r>
            <a:r>
              <a:rPr lang="da-DK" sz="2400" dirty="0" err="1" smtClean="0"/>
              <a:t>write</a:t>
            </a:r>
            <a:endParaRPr lang="da-DK" sz="2400" dirty="0" smtClean="0"/>
          </a:p>
          <a:p>
            <a:pPr algn="ctr">
              <a:lnSpc>
                <a:spcPts val="2500"/>
              </a:lnSpc>
            </a:pPr>
            <a:r>
              <a:rPr lang="da-DK" sz="2400" b="1" dirty="0" err="1" smtClean="0">
                <a:solidFill>
                  <a:srgbClr val="C00000"/>
                </a:solidFill>
              </a:rPr>
              <a:t>delayed</a:t>
            </a:r>
            <a:r>
              <a:rPr lang="da-DK" sz="2400" b="1" dirty="0" smtClean="0">
                <a:solidFill>
                  <a:srgbClr val="C00000"/>
                </a:solidFill>
              </a:rPr>
              <a:t> standard </a:t>
            </a:r>
            <a:r>
              <a:rPr lang="da-DK" sz="2400" b="1" dirty="0" err="1" smtClean="0">
                <a:solidFill>
                  <a:srgbClr val="C00000"/>
                </a:solidFill>
              </a:rPr>
              <a:t>binary</a:t>
            </a:r>
            <a:r>
              <a:rPr lang="da-DK" sz="2400" b="1" dirty="0" smtClean="0">
                <a:solidFill>
                  <a:srgbClr val="C00000"/>
                </a:solidFill>
              </a:rPr>
              <a:t> </a:t>
            </a:r>
            <a:r>
              <a:rPr lang="da-DK" sz="2400" b="1" dirty="0" err="1" smtClean="0">
                <a:solidFill>
                  <a:srgbClr val="C00000"/>
                </a:solidFill>
              </a:rPr>
              <a:t>counter</a:t>
            </a:r>
            <a:endParaRPr lang="da-DK" sz="2400" b="1" dirty="0" smtClean="0">
              <a:solidFill>
                <a:srgbClr val="C00000"/>
              </a:solidFill>
            </a:endParaRPr>
          </a:p>
          <a:p>
            <a:pPr algn="ctr">
              <a:lnSpc>
                <a:spcPts val="2500"/>
              </a:lnSpc>
            </a:pPr>
            <a:endParaRPr lang="en-US" sz="2400" dirty="0"/>
          </a:p>
        </p:txBody>
      </p:sp>
      <p:sp>
        <p:nvSpPr>
          <p:cNvPr id="12" name="TextBox 11"/>
          <p:cNvSpPr txBox="1"/>
          <p:nvPr/>
        </p:nvSpPr>
        <p:spPr>
          <a:xfrm>
            <a:off x="432048" y="5210036"/>
            <a:ext cx="8172400" cy="523220"/>
          </a:xfrm>
          <a:prstGeom prst="rect">
            <a:avLst/>
          </a:prstGeom>
          <a:noFill/>
        </p:spPr>
        <p:txBody>
          <a:bodyPr wrap="square" rtlCol="0">
            <a:spAutoFit/>
          </a:bodyPr>
          <a:lstStyle/>
          <a:p>
            <a:pPr algn="ctr"/>
            <a:r>
              <a:rPr lang="da-DK" sz="2800" b="1" dirty="0" smtClean="0"/>
              <a:t>”</a:t>
            </a:r>
            <a:r>
              <a:rPr lang="da-DK" sz="2800" b="1" dirty="0" err="1" smtClean="0"/>
              <a:t>Carry</a:t>
            </a:r>
            <a:r>
              <a:rPr lang="da-DK" sz="2800" b="1" dirty="0" smtClean="0"/>
              <a:t>” : part of </a:t>
            </a:r>
            <a:r>
              <a:rPr lang="da-DK" sz="2800" b="1" dirty="0" err="1" smtClean="0"/>
              <a:t>counter</a:t>
            </a:r>
            <a:r>
              <a:rPr lang="da-DK" sz="2800" b="1" dirty="0" smtClean="0"/>
              <a:t> = 0.. 2</a:t>
            </a:r>
            <a:r>
              <a:rPr lang="da-DK" sz="2800" b="1" i="1" baseline="30000" dirty="0" smtClean="0"/>
              <a:t>t</a:t>
            </a:r>
            <a:r>
              <a:rPr lang="da-DK" sz="2800" b="1" dirty="0" smtClean="0"/>
              <a:t>-3, set = 2</a:t>
            </a:r>
            <a:r>
              <a:rPr lang="da-DK" sz="2800" b="1" i="1" baseline="30000" dirty="0" smtClean="0"/>
              <a:t>t</a:t>
            </a:r>
            <a:r>
              <a:rPr lang="da-DK" sz="2800" b="1" dirty="0" smtClean="0"/>
              <a:t>-2, clear 2</a:t>
            </a:r>
            <a:r>
              <a:rPr lang="da-DK" sz="2800" b="1" i="1" baseline="30000" dirty="0" smtClean="0"/>
              <a:t>t</a:t>
            </a:r>
            <a:r>
              <a:rPr lang="da-DK" sz="2800" b="1" dirty="0" smtClean="0"/>
              <a:t>-1</a:t>
            </a:r>
            <a:endParaRPr lang="da-DK" sz="2800" i="1" baseline="-25000" dirty="0" smtClean="0"/>
          </a:p>
        </p:txBody>
      </p:sp>
      <p:sp>
        <p:nvSpPr>
          <p:cNvPr id="13" name="TextBox 12"/>
          <p:cNvSpPr txBox="1"/>
          <p:nvPr/>
        </p:nvSpPr>
        <p:spPr>
          <a:xfrm>
            <a:off x="513425" y="6093296"/>
            <a:ext cx="8064896" cy="461665"/>
          </a:xfrm>
          <a:prstGeom prst="rect">
            <a:avLst/>
          </a:prstGeom>
          <a:solidFill>
            <a:srgbClr val="FFFF00"/>
          </a:solidFill>
          <a:ln w="19050">
            <a:solidFill>
              <a:schemeClr val="tx1"/>
            </a:solidFill>
          </a:ln>
        </p:spPr>
        <p:txBody>
          <a:bodyPr wrap="square" rtlCol="0">
            <a:spAutoFit/>
          </a:bodyPr>
          <a:lstStyle/>
          <a:p>
            <a:pPr algn="ctr"/>
            <a:r>
              <a:rPr lang="da-DK" sz="2400" b="1" i="1" dirty="0" err="1" smtClean="0"/>
              <a:t>n</a:t>
            </a:r>
            <a:r>
              <a:rPr lang="da-DK" sz="2400" b="1" dirty="0" err="1" smtClean="0"/>
              <a:t>+</a:t>
            </a:r>
            <a:r>
              <a:rPr lang="da-DK" sz="2400" b="1" i="1" dirty="0" err="1" smtClean="0"/>
              <a:t>t</a:t>
            </a:r>
            <a:r>
              <a:rPr lang="da-DK" sz="2400" b="1" dirty="0" smtClean="0"/>
              <a:t> bits         (2</a:t>
            </a:r>
            <a:r>
              <a:rPr lang="da-DK" sz="2400" b="1" i="1" baseline="30000" dirty="0" smtClean="0"/>
              <a:t>t</a:t>
            </a:r>
            <a:r>
              <a:rPr lang="da-DK" sz="2400" b="1" dirty="0" smtClean="0"/>
              <a:t>-1)·2</a:t>
            </a:r>
            <a:r>
              <a:rPr lang="da-DK" sz="2400" b="1" i="1" baseline="30000" dirty="0" smtClean="0"/>
              <a:t>n</a:t>
            </a:r>
            <a:r>
              <a:rPr lang="da-DK" sz="2400" b="1" dirty="0" smtClean="0"/>
              <a:t>  </a:t>
            </a:r>
            <a:r>
              <a:rPr lang="da-DK" sz="2400" b="1" dirty="0" err="1" smtClean="0"/>
              <a:t>values</a:t>
            </a:r>
            <a:r>
              <a:rPr lang="da-DK" sz="2400" b="1" dirty="0" smtClean="0"/>
              <a:t>       log </a:t>
            </a:r>
            <a:r>
              <a:rPr lang="da-DK" sz="2400" b="1" i="1" dirty="0" smtClean="0"/>
              <a:t>n</a:t>
            </a:r>
            <a:r>
              <a:rPr lang="da-DK" sz="2400" b="1" dirty="0" smtClean="0"/>
              <a:t>+</a:t>
            </a:r>
            <a:r>
              <a:rPr lang="da-DK" sz="2400" b="1" i="1" dirty="0" smtClean="0"/>
              <a:t>t</a:t>
            </a:r>
            <a:r>
              <a:rPr lang="da-DK" sz="2400" b="1" dirty="0" smtClean="0"/>
              <a:t>+1 </a:t>
            </a:r>
            <a:r>
              <a:rPr lang="da-DK" sz="2400" b="1" dirty="0" err="1" smtClean="0"/>
              <a:t>reads</a:t>
            </a:r>
            <a:r>
              <a:rPr lang="da-DK" sz="2400" b="1" dirty="0" smtClean="0"/>
              <a:t>	3 </a:t>
            </a:r>
            <a:r>
              <a:rPr lang="da-DK" sz="2400" b="1" dirty="0" err="1" smtClean="0"/>
              <a:t>writes</a:t>
            </a:r>
            <a:endParaRPr lang="da-DK" sz="2400" b="1" dirty="0" smtClean="0"/>
          </a:p>
        </p:txBody>
      </p:sp>
      <p:sp>
        <p:nvSpPr>
          <p:cNvPr id="14" name="TextBox 13"/>
          <p:cNvSpPr txBox="1"/>
          <p:nvPr/>
        </p:nvSpPr>
        <p:spPr>
          <a:xfrm>
            <a:off x="3203848" y="159023"/>
            <a:ext cx="5832648" cy="461665"/>
          </a:xfrm>
          <a:prstGeom prst="rect">
            <a:avLst/>
          </a:prstGeom>
          <a:noFill/>
        </p:spPr>
        <p:txBody>
          <a:bodyPr wrap="square" rtlCol="0">
            <a:spAutoFit/>
          </a:bodyPr>
          <a:lstStyle/>
          <a:p>
            <a:pPr algn="r"/>
            <a:r>
              <a:rPr lang="en-US" sz="2400" b="1" dirty="0" smtClean="0">
                <a:solidFill>
                  <a:srgbClr val="C00000"/>
                </a:solidFill>
              </a:rPr>
              <a:t>[B., </a:t>
            </a:r>
            <a:r>
              <a:rPr lang="en-US" sz="2400" b="1" dirty="0" err="1" smtClean="0">
                <a:solidFill>
                  <a:srgbClr val="C00000"/>
                </a:solidFill>
              </a:rPr>
              <a:t>Greve</a:t>
            </a:r>
            <a:r>
              <a:rPr lang="en-US" sz="2400" b="1" dirty="0" smtClean="0">
                <a:solidFill>
                  <a:srgbClr val="C00000"/>
                </a:solidFill>
              </a:rPr>
              <a:t> , </a:t>
            </a:r>
            <a:r>
              <a:rPr lang="en-US" sz="2400" b="1" dirty="0" err="1" smtClean="0">
                <a:solidFill>
                  <a:srgbClr val="C00000"/>
                </a:solidFill>
              </a:rPr>
              <a:t>Pandey</a:t>
            </a:r>
            <a:r>
              <a:rPr lang="en-US" sz="2400" b="1" dirty="0" smtClean="0">
                <a:solidFill>
                  <a:srgbClr val="C00000"/>
                </a:solidFill>
              </a:rPr>
              <a:t>, </a:t>
            </a:r>
            <a:r>
              <a:rPr lang="en-US" sz="2400" b="1" dirty="0" err="1" smtClean="0">
                <a:solidFill>
                  <a:srgbClr val="C00000"/>
                </a:solidFill>
              </a:rPr>
              <a:t>Rao</a:t>
            </a:r>
            <a:r>
              <a:rPr lang="en-US" sz="2400" b="1" dirty="0" smtClean="0">
                <a:solidFill>
                  <a:srgbClr val="C00000"/>
                </a:solidFill>
              </a:rPr>
              <a:t> 2011]</a:t>
            </a:r>
            <a:endParaRPr lang="en-US" sz="2400" b="1" dirty="0">
              <a:solidFill>
                <a:srgbClr val="C00000"/>
              </a:solidFill>
            </a:endParaRPr>
          </a:p>
        </p:txBody>
      </p:sp>
      <p:sp>
        <p:nvSpPr>
          <p:cNvPr id="16" name="Right Brace 15"/>
          <p:cNvSpPr/>
          <p:nvPr/>
        </p:nvSpPr>
        <p:spPr>
          <a:xfrm rot="5400000">
            <a:off x="1396466" y="1948966"/>
            <a:ext cx="144000" cy="2160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408236" y="3100982"/>
            <a:ext cx="2147540" cy="1374735"/>
          </a:xfrm>
          <a:prstGeom prst="rect">
            <a:avLst/>
          </a:prstGeom>
          <a:noFill/>
        </p:spPr>
        <p:txBody>
          <a:bodyPr wrap="square" rtlCol="0">
            <a:spAutoFit/>
          </a:bodyPr>
          <a:lstStyle/>
          <a:p>
            <a:pPr algn="ctr">
              <a:lnSpc>
                <a:spcPts val="2500"/>
              </a:lnSpc>
            </a:pPr>
            <a:r>
              <a:rPr lang="da-DK" sz="2400" dirty="0" smtClean="0"/>
              <a:t> ”</a:t>
            </a:r>
            <a:r>
              <a:rPr lang="da-DK" sz="2400" dirty="0" err="1" smtClean="0"/>
              <a:t>carry</a:t>
            </a:r>
            <a:r>
              <a:rPr lang="da-DK" sz="2400" dirty="0" smtClean="0"/>
              <a:t>”</a:t>
            </a:r>
            <a:endParaRPr lang="da-DK" sz="2400" i="1" baseline="-25000" dirty="0" smtClean="0"/>
          </a:p>
          <a:p>
            <a:pPr algn="ctr">
              <a:lnSpc>
                <a:spcPts val="2500"/>
              </a:lnSpc>
            </a:pPr>
            <a:r>
              <a:rPr lang="da-DK" sz="2400" i="1" dirty="0" smtClean="0"/>
              <a:t>t</a:t>
            </a:r>
            <a:r>
              <a:rPr lang="da-DK" sz="2400" dirty="0" smtClean="0"/>
              <a:t> bits</a:t>
            </a:r>
            <a:br>
              <a:rPr lang="da-DK" sz="2400" dirty="0" smtClean="0"/>
            </a:br>
            <a:r>
              <a:rPr lang="da-DK" sz="2400" dirty="0" smtClean="0"/>
              <a:t> </a:t>
            </a:r>
            <a:r>
              <a:rPr lang="da-DK" sz="2400" i="1" dirty="0" smtClean="0"/>
              <a:t>t</a:t>
            </a:r>
            <a:r>
              <a:rPr lang="da-DK" sz="2400" dirty="0" smtClean="0"/>
              <a:t> </a:t>
            </a:r>
            <a:r>
              <a:rPr lang="da-DK" sz="2400" dirty="0" err="1" smtClean="0"/>
              <a:t>read</a:t>
            </a:r>
            <a:endParaRPr lang="da-DK" sz="2400" dirty="0" smtClean="0"/>
          </a:p>
          <a:p>
            <a:pPr algn="ctr">
              <a:lnSpc>
                <a:spcPts val="2500"/>
              </a:lnSpc>
            </a:pPr>
            <a:r>
              <a:rPr lang="da-DK" sz="2400" dirty="0" smtClean="0"/>
              <a:t>1 </a:t>
            </a:r>
            <a:r>
              <a:rPr lang="da-DK" sz="2400" dirty="0" err="1" smtClean="0"/>
              <a:t>write</a:t>
            </a:r>
            <a:endParaRPr lang="en-US" sz="2400" dirty="0"/>
          </a:p>
        </p:txBody>
      </p:sp>
      <p:sp>
        <p:nvSpPr>
          <p:cNvPr id="23" name="Freeform 22"/>
          <p:cNvSpPr/>
          <p:nvPr/>
        </p:nvSpPr>
        <p:spPr>
          <a:xfrm>
            <a:off x="3442592" y="1669330"/>
            <a:ext cx="3182285" cy="494851"/>
          </a:xfrm>
          <a:custGeom>
            <a:avLst/>
            <a:gdLst>
              <a:gd name="connsiteX0" fmla="*/ 3032234 w 3032234"/>
              <a:gd name="connsiteY0" fmla="*/ 549165 h 564931"/>
              <a:gd name="connsiteX1" fmla="*/ 1802524 w 3032234"/>
              <a:gd name="connsiteY1" fmla="*/ 44669 h 564931"/>
              <a:gd name="connsiteX2" fmla="*/ 289034 w 3032234"/>
              <a:gd name="connsiteY2" fmla="*/ 281151 h 564931"/>
              <a:gd name="connsiteX3" fmla="*/ 68317 w 3032234"/>
              <a:gd name="connsiteY3" fmla="*/ 564931 h 564931"/>
              <a:gd name="connsiteX0" fmla="*/ 2998076 w 2998076"/>
              <a:gd name="connsiteY0" fmla="*/ 584344 h 600110"/>
              <a:gd name="connsiteX1" fmla="*/ 1768366 w 2998076"/>
              <a:gd name="connsiteY1" fmla="*/ 79848 h 600110"/>
              <a:gd name="connsiteX2" fmla="*/ 375062 w 2998076"/>
              <a:gd name="connsiteY2" fmla="*/ 105258 h 600110"/>
              <a:gd name="connsiteX3" fmla="*/ 34159 w 2998076"/>
              <a:gd name="connsiteY3" fmla="*/ 600110 h 600110"/>
              <a:gd name="connsiteX0" fmla="*/ 2998076 w 2998076"/>
              <a:gd name="connsiteY0" fmla="*/ 549560 h 565326"/>
              <a:gd name="connsiteX1" fmla="*/ 1887230 w 2998076"/>
              <a:gd name="connsiteY1" fmla="*/ 142482 h 565326"/>
              <a:gd name="connsiteX2" fmla="*/ 375062 w 2998076"/>
              <a:gd name="connsiteY2" fmla="*/ 70474 h 565326"/>
              <a:gd name="connsiteX3" fmla="*/ 34159 w 2998076"/>
              <a:gd name="connsiteY3" fmla="*/ 565326 h 565326"/>
              <a:gd name="connsiteX0" fmla="*/ 2998076 w 2998076"/>
              <a:gd name="connsiteY0" fmla="*/ 549560 h 565326"/>
              <a:gd name="connsiteX1" fmla="*/ 2103254 w 2998076"/>
              <a:gd name="connsiteY1" fmla="*/ 142482 h 565326"/>
              <a:gd name="connsiteX2" fmla="*/ 375062 w 2998076"/>
              <a:gd name="connsiteY2" fmla="*/ 70474 h 565326"/>
              <a:gd name="connsiteX3" fmla="*/ 34159 w 2998076"/>
              <a:gd name="connsiteY3" fmla="*/ 565326 h 565326"/>
              <a:gd name="connsiteX0" fmla="*/ 3063874 w 3182285"/>
              <a:gd name="connsiteY0" fmla="*/ 549560 h 565326"/>
              <a:gd name="connsiteX1" fmla="*/ 2745116 w 3182285"/>
              <a:gd name="connsiteY1" fmla="*/ 142482 h 565326"/>
              <a:gd name="connsiteX2" fmla="*/ 440860 w 3182285"/>
              <a:gd name="connsiteY2" fmla="*/ 70474 h 565326"/>
              <a:gd name="connsiteX3" fmla="*/ 99957 w 3182285"/>
              <a:gd name="connsiteY3" fmla="*/ 565326 h 565326"/>
              <a:gd name="connsiteX0" fmla="*/ 3063874 w 3117157"/>
              <a:gd name="connsiteY0" fmla="*/ 549560 h 642376"/>
              <a:gd name="connsiteX1" fmla="*/ 2673108 w 3117157"/>
              <a:gd name="connsiteY1" fmla="*/ 574530 h 642376"/>
              <a:gd name="connsiteX2" fmla="*/ 2745116 w 3117157"/>
              <a:gd name="connsiteY2" fmla="*/ 142482 h 642376"/>
              <a:gd name="connsiteX3" fmla="*/ 440860 w 3117157"/>
              <a:gd name="connsiteY3" fmla="*/ 70474 h 642376"/>
              <a:gd name="connsiteX4" fmla="*/ 99957 w 3117157"/>
              <a:gd name="connsiteY4" fmla="*/ 565326 h 642376"/>
              <a:gd name="connsiteX0" fmla="*/ 3063874 w 3182285"/>
              <a:gd name="connsiteY0" fmla="*/ 549560 h 565326"/>
              <a:gd name="connsiteX1" fmla="*/ 2745116 w 3182285"/>
              <a:gd name="connsiteY1" fmla="*/ 142482 h 565326"/>
              <a:gd name="connsiteX2" fmla="*/ 440860 w 3182285"/>
              <a:gd name="connsiteY2" fmla="*/ 70474 h 565326"/>
              <a:gd name="connsiteX3" fmla="*/ 99957 w 3182285"/>
              <a:gd name="connsiteY3" fmla="*/ 565326 h 565326"/>
              <a:gd name="connsiteX0" fmla="*/ 3063874 w 3182285"/>
              <a:gd name="connsiteY0" fmla="*/ 561561 h 577327"/>
              <a:gd name="connsiteX1" fmla="*/ 2745116 w 3182285"/>
              <a:gd name="connsiteY1" fmla="*/ 82475 h 577327"/>
              <a:gd name="connsiteX2" fmla="*/ 440860 w 3182285"/>
              <a:gd name="connsiteY2" fmla="*/ 82475 h 577327"/>
              <a:gd name="connsiteX3" fmla="*/ 99957 w 3182285"/>
              <a:gd name="connsiteY3" fmla="*/ 577327 h 577327"/>
            </a:gdLst>
            <a:ahLst/>
            <a:cxnLst>
              <a:cxn ang="0">
                <a:pos x="connsiteX0" y="connsiteY0"/>
              </a:cxn>
              <a:cxn ang="0">
                <a:pos x="connsiteX1" y="connsiteY1"/>
              </a:cxn>
              <a:cxn ang="0">
                <a:pos x="connsiteX2" y="connsiteY2"/>
              </a:cxn>
              <a:cxn ang="0">
                <a:pos x="connsiteX3" y="connsiteY3"/>
              </a:cxn>
            </a:cxnLst>
            <a:rect l="l" t="t" r="r" b="b"/>
            <a:pathLst>
              <a:path w="3182285" h="577327">
                <a:moveTo>
                  <a:pt x="3063874" y="561561"/>
                </a:moveTo>
                <a:cubicBezTo>
                  <a:pt x="2997466" y="476753"/>
                  <a:pt x="3182285" y="162323"/>
                  <a:pt x="2745116" y="82475"/>
                </a:cubicBezTo>
                <a:cubicBezTo>
                  <a:pt x="2307947" y="2627"/>
                  <a:pt x="881720" y="0"/>
                  <a:pt x="440860" y="82475"/>
                </a:cubicBezTo>
                <a:cubicBezTo>
                  <a:pt x="0" y="164950"/>
                  <a:pt x="65798" y="478792"/>
                  <a:pt x="99957" y="577327"/>
                </a:cubicBezTo>
              </a:path>
            </a:pathLst>
          </a:custGeom>
          <a:ln w="41275">
            <a:solidFill>
              <a:srgbClr val="C0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18" name="Slide Number Placeholder 17"/>
          <p:cNvSpPr>
            <a:spLocks noGrp="1"/>
          </p:cNvSpPr>
          <p:nvPr>
            <p:ph type="sldNum" sz="quarter" idx="12"/>
          </p:nvPr>
        </p:nvSpPr>
        <p:spPr/>
        <p:txBody>
          <a:bodyPr/>
          <a:lstStyle/>
          <a:p>
            <a:fld id="{22F32391-ABCD-4795-8FC8-07FFD1B1CD26}" type="slidenum">
              <a:rPr lang="en-US" smtClean="0"/>
              <a:pPr/>
              <a:t>31</a:t>
            </a:fld>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b="1" dirty="0" smtClean="0"/>
              <a:t>Redundant </a:t>
            </a:r>
            <a:r>
              <a:rPr lang="da-DK" b="1" dirty="0" err="1" smtClean="0"/>
              <a:t>Counters</a:t>
            </a:r>
            <a:endParaRPr lang="da-DK" b="1" dirty="0"/>
          </a:p>
        </p:txBody>
      </p:sp>
      <p:graphicFrame>
        <p:nvGraphicFramePr>
          <p:cNvPr id="4" name="Content Placeholder 3"/>
          <p:cNvGraphicFramePr>
            <a:graphicFrameLocks noGrp="1"/>
          </p:cNvGraphicFramePr>
          <p:nvPr>
            <p:ph idx="1"/>
          </p:nvPr>
        </p:nvGraphicFramePr>
        <p:xfrm>
          <a:off x="755576" y="2006849"/>
          <a:ext cx="7632848" cy="2590800"/>
        </p:xfrm>
        <a:graphic>
          <a:graphicData uri="http://schemas.openxmlformats.org/drawingml/2006/table">
            <a:tbl>
              <a:tblPr firstRow="1" bandRow="1">
                <a:tableStyleId>{5C22544A-7EE6-4342-B048-85BDC9FD1C3A}</a:tableStyleId>
              </a:tblPr>
              <a:tblGrid>
                <a:gridCol w="1908212"/>
                <a:gridCol w="1908212"/>
                <a:gridCol w="1908212"/>
                <a:gridCol w="1908212"/>
              </a:tblGrid>
              <a:tr h="471651">
                <a:tc>
                  <a:txBody>
                    <a:bodyPr/>
                    <a:lstStyle/>
                    <a:p>
                      <a:pPr algn="ctr"/>
                      <a:r>
                        <a:rPr lang="da-DK" sz="2800" dirty="0" err="1" smtClean="0">
                          <a:solidFill>
                            <a:schemeClr val="tx1"/>
                          </a:solidFill>
                        </a:rPr>
                        <a:t>Efficiency</a:t>
                      </a:r>
                      <a:endParaRPr lang="da-DK" sz="2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da-DK" sz="2800" dirty="0" smtClean="0">
                          <a:solidFill>
                            <a:schemeClr val="tx1"/>
                          </a:solidFill>
                        </a:rPr>
                        <a:t>Space</a:t>
                      </a:r>
                      <a:endParaRPr lang="da-DK" sz="28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da-DK" sz="2800" dirty="0" err="1" smtClean="0">
                          <a:solidFill>
                            <a:schemeClr val="tx1"/>
                          </a:solidFill>
                        </a:rPr>
                        <a:t>Reads</a:t>
                      </a:r>
                      <a:endParaRPr lang="da-DK" sz="28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da-DK" sz="2800" dirty="0" err="1" smtClean="0">
                          <a:solidFill>
                            <a:schemeClr val="tx1"/>
                          </a:solidFill>
                        </a:rPr>
                        <a:t>Writes</a:t>
                      </a:r>
                      <a:endParaRPr lang="da-DK" sz="2800"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71651">
                <a:tc rowSpan="2">
                  <a:txBody>
                    <a:bodyPr/>
                    <a:lstStyle/>
                    <a:p>
                      <a:pPr algn="ctr"/>
                      <a:r>
                        <a:rPr lang="da-DK" sz="2800" dirty="0" smtClean="0"/>
                        <a:t>1/2</a:t>
                      </a:r>
                      <a:endParaRPr lang="da-DK" sz="2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a:txBody>
                    <a:bodyPr/>
                    <a:lstStyle/>
                    <a:p>
                      <a:pPr algn="ctr"/>
                      <a:r>
                        <a:rPr lang="da-DK" sz="2800" i="1" dirty="0" smtClean="0"/>
                        <a:t>n </a:t>
                      </a:r>
                      <a:r>
                        <a:rPr lang="da-DK" sz="2800" dirty="0" smtClean="0"/>
                        <a:t>+ 1</a:t>
                      </a:r>
                      <a:endParaRPr lang="da-DK"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da-DK" sz="2800" dirty="0" smtClean="0"/>
                        <a:t>log </a:t>
                      </a:r>
                      <a:r>
                        <a:rPr lang="da-DK" sz="2800" i="1" dirty="0" smtClean="0"/>
                        <a:t>n</a:t>
                      </a:r>
                      <a:r>
                        <a:rPr lang="da-DK" sz="2800" dirty="0" smtClean="0"/>
                        <a:t> + 2</a:t>
                      </a:r>
                      <a:endParaRPr lang="da-DK"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da-DK" sz="2800" dirty="0" smtClean="0"/>
                        <a:t>3</a:t>
                      </a:r>
                      <a:endParaRPr lang="da-DK" sz="28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71651">
                <a:tc vMerge="1">
                  <a:txBody>
                    <a:bodyPr/>
                    <a:lstStyle/>
                    <a:p>
                      <a:endParaRPr lang="da-DK" dirty="0"/>
                    </a:p>
                  </a:txBody>
                  <a:tcPr/>
                </a:tc>
                <a:tc vMerge="1">
                  <a:txBody>
                    <a:bodyPr/>
                    <a:lstStyle/>
                    <a:p>
                      <a:endParaRPr lang="da-DK"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a-DK" sz="2800" dirty="0" smtClean="0"/>
                        <a:t>log </a:t>
                      </a:r>
                      <a:r>
                        <a:rPr lang="da-DK" sz="2800" i="1" dirty="0" smtClean="0"/>
                        <a:t>n</a:t>
                      </a:r>
                      <a:r>
                        <a:rPr lang="da-DK" sz="2800" dirty="0" smtClean="0"/>
                        <a:t> + 3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da-DK" sz="2800" dirty="0" smtClean="0"/>
                        <a:t>2</a:t>
                      </a:r>
                      <a:endParaRPr lang="da-DK" sz="28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71651">
                <a:tc rowSpan="2">
                  <a:txBody>
                    <a:bodyPr/>
                    <a:lstStyle/>
                    <a:p>
                      <a:pPr algn="ctr"/>
                      <a:r>
                        <a:rPr lang="da-DK" sz="2800" b="0" dirty="0" smtClean="0"/>
                        <a:t>1 - 1/2</a:t>
                      </a:r>
                      <a:r>
                        <a:rPr lang="da-DK" sz="2800" b="0" i="1" baseline="30000" dirty="0" smtClean="0"/>
                        <a:t>t</a:t>
                      </a:r>
                      <a:endParaRPr lang="da-DK" sz="2800" b="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a:txBody>
                    <a:bodyPr/>
                    <a:lstStyle/>
                    <a:p>
                      <a:pPr algn="ctr"/>
                      <a:r>
                        <a:rPr lang="da-DK" sz="2800" i="1" dirty="0" smtClean="0"/>
                        <a:t>n </a:t>
                      </a:r>
                      <a:r>
                        <a:rPr lang="da-DK" sz="2800" dirty="0" smtClean="0"/>
                        <a:t>+ </a:t>
                      </a:r>
                      <a:r>
                        <a:rPr lang="da-DK" sz="2800" i="1" dirty="0" smtClean="0"/>
                        <a:t>t</a:t>
                      </a:r>
                      <a:endParaRPr lang="da-DK"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a-DK" sz="2800" dirty="0" smtClean="0"/>
                        <a:t>log </a:t>
                      </a:r>
                      <a:r>
                        <a:rPr lang="da-DK" sz="2800" i="1" dirty="0" smtClean="0"/>
                        <a:t>n</a:t>
                      </a:r>
                      <a:r>
                        <a:rPr lang="da-DK" sz="2800" dirty="0" smtClean="0"/>
                        <a:t> + </a:t>
                      </a:r>
                      <a:r>
                        <a:rPr lang="da-DK" sz="2800" i="1" dirty="0" smtClean="0"/>
                        <a:t>t</a:t>
                      </a:r>
                      <a:r>
                        <a:rPr lang="da-DK" sz="2800" dirty="0" smtClean="0"/>
                        <a:t> + 1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da-DK" sz="2800" i="0" dirty="0" smtClean="0"/>
                        <a:t>3</a:t>
                      </a:r>
                      <a:endParaRPr lang="da-DK" sz="2800" i="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71651">
                <a:tc vMerge="1">
                  <a:txBody>
                    <a:bodyPr/>
                    <a:lstStyle/>
                    <a:p>
                      <a:endParaRPr lang="da-DK" dirty="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da-DK" dirty="0" smtClean="0"/>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a-DK" sz="2800" dirty="0" smtClean="0"/>
                        <a:t>log </a:t>
                      </a:r>
                      <a:r>
                        <a:rPr lang="da-DK" sz="2800" i="1" dirty="0" smtClean="0"/>
                        <a:t>n</a:t>
                      </a:r>
                      <a:r>
                        <a:rPr lang="da-DK" sz="2800" dirty="0" smtClean="0"/>
                        <a:t> + </a:t>
                      </a:r>
                      <a:r>
                        <a:rPr lang="da-DK" sz="2800" i="1" dirty="0" smtClean="0"/>
                        <a:t>t</a:t>
                      </a:r>
                      <a:r>
                        <a:rPr lang="da-DK" sz="2800" dirty="0" smtClean="0"/>
                        <a:t> + 2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da-DK" sz="2800" i="0" dirty="0" smtClean="0"/>
                        <a:t>2</a:t>
                      </a:r>
                      <a:endParaRPr lang="da-DK" sz="2800" i="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5" name="Content Placeholder 2"/>
          <p:cNvSpPr txBox="1">
            <a:spLocks/>
          </p:cNvSpPr>
          <p:nvPr/>
        </p:nvSpPr>
        <p:spPr>
          <a:xfrm>
            <a:off x="827584" y="5229200"/>
            <a:ext cx="7632848" cy="648072"/>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ts val="600"/>
              </a:spcBef>
              <a:spcAft>
                <a:spcPts val="0"/>
              </a:spcAft>
              <a:buClrTx/>
              <a:buSzTx/>
              <a:buFont typeface="Arial" pitchFamily="34" charset="0"/>
              <a:buNone/>
              <a:tabLst/>
              <a:defRPr/>
            </a:pPr>
            <a:r>
              <a:rPr kumimoji="0" lang="da-DK" sz="3200" b="1" i="0" u="none" strike="noStrike" kern="1200" cap="none" spc="0" normalizeH="0" baseline="0" noProof="0" dirty="0" err="1" smtClean="0">
                <a:ln>
                  <a:noFill/>
                </a:ln>
                <a:solidFill>
                  <a:srgbClr val="C00000"/>
                </a:solidFill>
                <a:effectLst/>
                <a:uLnTx/>
                <a:uFillTx/>
                <a:latin typeface="+mn-lt"/>
                <a:ea typeface="+mn-ea"/>
                <a:cs typeface="+mn-cs"/>
              </a:rPr>
              <a:t>Open</a:t>
            </a:r>
            <a:r>
              <a:rPr kumimoji="0" lang="da-DK" sz="3200" b="1" i="0" u="none" strike="noStrike" kern="1200" cap="none" spc="0" normalizeH="0" baseline="0" noProof="0" dirty="0" smtClean="0">
                <a:ln>
                  <a:noFill/>
                </a:ln>
                <a:solidFill>
                  <a:srgbClr val="C00000"/>
                </a:solidFill>
                <a:effectLst/>
                <a:uLnTx/>
                <a:uFillTx/>
                <a:latin typeface="+mn-lt"/>
                <a:ea typeface="+mn-ea"/>
                <a:cs typeface="+mn-cs"/>
              </a:rPr>
              <a:t> problem</a:t>
            </a:r>
            <a:r>
              <a:rPr kumimoji="0" lang="da-DK" sz="3200" b="0" i="0" u="none" strike="noStrike" kern="1200" cap="none" spc="0" normalizeH="0" baseline="0" noProof="0" dirty="0" smtClean="0">
                <a:ln>
                  <a:noFill/>
                </a:ln>
                <a:solidFill>
                  <a:schemeClr val="tx1"/>
                </a:solidFill>
                <a:effectLst/>
                <a:uLnTx/>
                <a:uFillTx/>
                <a:latin typeface="+mn-lt"/>
                <a:ea typeface="+mn-ea"/>
                <a:cs typeface="+mn-cs"/>
              </a:rPr>
              <a:t>    1 </a:t>
            </a:r>
            <a:r>
              <a:rPr kumimoji="0" lang="da-DK" sz="3200" b="0" i="0" u="none" strike="noStrike" kern="1200" cap="none" spc="0" normalizeH="0" baseline="0" noProof="0" dirty="0" err="1" smtClean="0">
                <a:ln>
                  <a:noFill/>
                </a:ln>
                <a:solidFill>
                  <a:schemeClr val="tx1"/>
                </a:solidFill>
                <a:effectLst/>
                <a:uLnTx/>
                <a:uFillTx/>
                <a:latin typeface="+mn-lt"/>
                <a:ea typeface="+mn-ea"/>
                <a:cs typeface="+mn-cs"/>
              </a:rPr>
              <a:t>write</a:t>
            </a:r>
            <a:r>
              <a:rPr kumimoji="0" lang="da-DK" sz="3200" b="0" i="0" u="none" strike="noStrike" kern="1200" cap="none" spc="0" normalizeH="0" baseline="0" noProof="0" dirty="0" smtClean="0">
                <a:ln>
                  <a:noFill/>
                </a:ln>
                <a:solidFill>
                  <a:schemeClr val="tx1"/>
                </a:solidFill>
                <a:effectLst/>
                <a:uLnTx/>
                <a:uFillTx/>
                <a:latin typeface="+mn-lt"/>
                <a:ea typeface="+mn-ea"/>
                <a:cs typeface="+mn-cs"/>
              </a:rPr>
              <a:t> </a:t>
            </a:r>
            <a:r>
              <a:rPr lang="da-DK" sz="3200" dirty="0" smtClean="0"/>
              <a:t>and « </a:t>
            </a:r>
            <a:r>
              <a:rPr lang="da-DK" sz="3200" i="1" dirty="0" smtClean="0"/>
              <a:t>n</a:t>
            </a:r>
            <a:r>
              <a:rPr lang="da-DK" sz="3200" dirty="0" smtClean="0"/>
              <a:t> </a:t>
            </a:r>
            <a:r>
              <a:rPr lang="da-DK" sz="3200" dirty="0" err="1" smtClean="0"/>
              <a:t>reads</a:t>
            </a:r>
            <a:r>
              <a:rPr lang="da-DK" sz="3200" dirty="0" smtClean="0"/>
              <a:t> </a:t>
            </a:r>
            <a:r>
              <a:rPr kumimoji="0" lang="da-DK" sz="3200" b="0" i="0" u="none" strike="noStrike" kern="1200" cap="none" spc="0" normalizeH="0" baseline="0" noProof="0" dirty="0" smtClean="0">
                <a:ln>
                  <a:noFill/>
                </a:ln>
                <a:solidFill>
                  <a:schemeClr val="tx1"/>
                </a:solidFill>
                <a:effectLst/>
                <a:uLnTx/>
                <a:uFillTx/>
                <a:latin typeface="+mn-lt"/>
                <a:ea typeface="+mn-ea"/>
                <a:cs typeface="+mn-cs"/>
              </a:rPr>
              <a:t>?</a:t>
            </a:r>
          </a:p>
        </p:txBody>
      </p:sp>
      <p:sp>
        <p:nvSpPr>
          <p:cNvPr id="6" name="Slide Number Placeholder 5"/>
          <p:cNvSpPr>
            <a:spLocks noGrp="1"/>
          </p:cNvSpPr>
          <p:nvPr>
            <p:ph type="sldNum" sz="quarter" idx="12"/>
          </p:nvPr>
        </p:nvSpPr>
        <p:spPr/>
        <p:txBody>
          <a:bodyPr/>
          <a:lstStyle/>
          <a:p>
            <a:fld id="{22F32391-ABCD-4795-8FC8-07FFD1B1CD26}" type="slidenum">
              <a:rPr lang="en-US" smtClean="0"/>
              <a:pPr/>
              <a:t>32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b="1" dirty="0" smtClean="0"/>
              <a:t>Addition of </a:t>
            </a:r>
            <a:r>
              <a:rPr lang="da-DK" b="1" dirty="0" err="1" smtClean="0"/>
              <a:t>Counters</a:t>
            </a:r>
            <a:endParaRPr lang="da-DK" b="1" dirty="0"/>
          </a:p>
        </p:txBody>
      </p:sp>
      <p:sp>
        <p:nvSpPr>
          <p:cNvPr id="3" name="Content Placeholder 2"/>
          <p:cNvSpPr>
            <a:spLocks noGrp="1"/>
          </p:cNvSpPr>
          <p:nvPr>
            <p:ph idx="1"/>
          </p:nvPr>
        </p:nvSpPr>
        <p:spPr>
          <a:xfrm>
            <a:off x="457200" y="1196752"/>
            <a:ext cx="8229600" cy="748680"/>
          </a:xfrm>
        </p:spPr>
        <p:txBody>
          <a:bodyPr/>
          <a:lstStyle/>
          <a:p>
            <a:pPr algn="ctr">
              <a:buNone/>
            </a:pPr>
            <a:r>
              <a:rPr lang="da-DK" dirty="0" err="1" smtClean="0"/>
              <a:t>Numbers</a:t>
            </a:r>
            <a:r>
              <a:rPr lang="da-DK" dirty="0" smtClean="0"/>
              <a:t> in the range 0..2</a:t>
            </a:r>
            <a:r>
              <a:rPr lang="da-DK" i="1" baseline="30000" dirty="0" smtClean="0"/>
              <a:t>n</a:t>
            </a:r>
            <a:r>
              <a:rPr lang="da-DK" dirty="0" smtClean="0"/>
              <a:t>-1 and 0..2</a:t>
            </a:r>
            <a:r>
              <a:rPr lang="da-DK" i="1" baseline="30000" dirty="0" smtClean="0"/>
              <a:t>m</a:t>
            </a:r>
            <a:r>
              <a:rPr lang="da-DK" dirty="0" smtClean="0"/>
              <a:t>-1 (</a:t>
            </a:r>
            <a:r>
              <a:rPr lang="da-DK" i="1" dirty="0" smtClean="0"/>
              <a:t>m </a:t>
            </a:r>
            <a:r>
              <a:rPr lang="da-DK" dirty="0" smtClean="0"/>
              <a:t>≤ </a:t>
            </a:r>
            <a:r>
              <a:rPr lang="da-DK" i="1" dirty="0" smtClean="0"/>
              <a:t>n</a:t>
            </a:r>
            <a:r>
              <a:rPr lang="da-DK" dirty="0" smtClean="0"/>
              <a:t>)</a:t>
            </a:r>
            <a:endParaRPr lang="da-DK" i="1" baseline="30000" dirty="0" smtClean="0"/>
          </a:p>
          <a:p>
            <a:endParaRPr lang="da-DK" i="1" baseline="30000" dirty="0"/>
          </a:p>
        </p:txBody>
      </p:sp>
      <p:graphicFrame>
        <p:nvGraphicFramePr>
          <p:cNvPr id="4" name="Content Placeholder 3"/>
          <p:cNvGraphicFramePr>
            <a:graphicFrameLocks/>
          </p:cNvGraphicFramePr>
          <p:nvPr/>
        </p:nvGraphicFramePr>
        <p:xfrm>
          <a:off x="755576" y="1932424"/>
          <a:ext cx="7704856" cy="2072640"/>
        </p:xfrm>
        <a:graphic>
          <a:graphicData uri="http://schemas.openxmlformats.org/drawingml/2006/table">
            <a:tbl>
              <a:tblPr firstRow="1" bandRow="1">
                <a:tableStyleId>{5C22544A-7EE6-4342-B048-85BDC9FD1C3A}</a:tableStyleId>
              </a:tblPr>
              <a:tblGrid>
                <a:gridCol w="2664296"/>
                <a:gridCol w="3312368"/>
                <a:gridCol w="1728192"/>
              </a:tblGrid>
              <a:tr h="471651">
                <a:tc>
                  <a:txBody>
                    <a:bodyPr/>
                    <a:lstStyle/>
                    <a:p>
                      <a:pPr algn="ctr"/>
                      <a:r>
                        <a:rPr lang="da-DK" sz="2800" dirty="0" smtClean="0">
                          <a:solidFill>
                            <a:schemeClr val="tx1"/>
                          </a:solidFill>
                        </a:rPr>
                        <a:t>Space</a:t>
                      </a:r>
                      <a:endParaRPr lang="da-DK" sz="2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da-DK" sz="2800" dirty="0" err="1" smtClean="0">
                          <a:solidFill>
                            <a:schemeClr val="tx1"/>
                          </a:solidFill>
                        </a:rPr>
                        <a:t>Reads</a:t>
                      </a:r>
                      <a:endParaRPr lang="da-DK" sz="28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da-DK" sz="2800" dirty="0" err="1" smtClean="0">
                          <a:solidFill>
                            <a:schemeClr val="tx1"/>
                          </a:solidFill>
                        </a:rPr>
                        <a:t>Writes</a:t>
                      </a:r>
                      <a:endParaRPr lang="da-DK" sz="2800"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71651">
                <a:tc>
                  <a:txBody>
                    <a:bodyPr/>
                    <a:lstStyle/>
                    <a:p>
                      <a:pPr algn="ctr"/>
                      <a:r>
                        <a:rPr lang="da-DK" sz="2800" i="1" dirty="0" smtClean="0"/>
                        <a:t>n </a:t>
                      </a:r>
                      <a:r>
                        <a:rPr lang="da-DK" sz="2800" dirty="0" smtClean="0"/>
                        <a:t>+ O(log </a:t>
                      </a:r>
                      <a:r>
                        <a:rPr lang="da-DK" sz="2800" i="1" dirty="0" smtClean="0"/>
                        <a:t>n</a:t>
                      </a:r>
                      <a:r>
                        <a:rPr lang="da-DK" sz="2800" i="0" dirty="0" smtClean="0"/>
                        <a:t>)</a:t>
                      </a:r>
                      <a:endParaRPr lang="da-DK" sz="2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l-GR" sz="2800" dirty="0" smtClean="0"/>
                        <a:t>Θ</a:t>
                      </a:r>
                      <a:r>
                        <a:rPr lang="da-DK" sz="2800" dirty="0" smtClean="0"/>
                        <a:t>(</a:t>
                      </a:r>
                      <a:r>
                        <a:rPr lang="da-DK" sz="2800" i="1" dirty="0" smtClean="0"/>
                        <a:t>m </a:t>
                      </a:r>
                      <a:r>
                        <a:rPr lang="da-DK" sz="2800" dirty="0" smtClean="0"/>
                        <a:t>+ log </a:t>
                      </a:r>
                      <a:r>
                        <a:rPr lang="da-DK" sz="2800" i="1" dirty="0" smtClean="0"/>
                        <a:t>n</a:t>
                      </a:r>
                      <a:r>
                        <a:rPr lang="da-DK" sz="2800" i="0" dirty="0" smtClean="0"/>
                        <a:t>)</a:t>
                      </a:r>
                      <a:endParaRPr lang="da-DK" sz="2800" i="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3">
                  <a:txBody>
                    <a:bodyPr/>
                    <a:lstStyle/>
                    <a:p>
                      <a:pPr algn="ctr"/>
                      <a:r>
                        <a:rPr lang="el-GR" sz="2800" dirty="0" smtClean="0"/>
                        <a:t>Θ</a:t>
                      </a:r>
                      <a:r>
                        <a:rPr lang="da-DK" sz="2800" dirty="0" smtClean="0"/>
                        <a:t>(</a:t>
                      </a:r>
                      <a:r>
                        <a:rPr lang="da-DK" sz="2800" i="1" dirty="0" smtClean="0"/>
                        <a:t>m</a:t>
                      </a:r>
                      <a:r>
                        <a:rPr lang="da-DK" sz="2800" i="0" dirty="0" smtClean="0"/>
                        <a:t>)</a:t>
                      </a:r>
                      <a:endParaRPr lang="da-DK" sz="28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71651">
                <a:tc>
                  <a:txBody>
                    <a:bodyPr/>
                    <a:lstStyle/>
                    <a:p>
                      <a:pPr algn="ctr"/>
                      <a:r>
                        <a:rPr lang="da-DK" sz="2800" i="1" dirty="0" smtClean="0"/>
                        <a:t>n </a:t>
                      </a:r>
                      <a:r>
                        <a:rPr lang="da-DK" sz="2800" dirty="0" smtClean="0"/>
                        <a:t>+ O(</a:t>
                      </a:r>
                      <a:r>
                        <a:rPr lang="da-DK" sz="2800" dirty="0" err="1" smtClean="0"/>
                        <a:t>loglog</a:t>
                      </a:r>
                      <a:r>
                        <a:rPr lang="da-DK" sz="2800" dirty="0" smtClean="0"/>
                        <a:t> </a:t>
                      </a:r>
                      <a:r>
                        <a:rPr lang="da-DK" sz="2800" i="1" dirty="0" smtClean="0"/>
                        <a:t>n</a:t>
                      </a:r>
                      <a:r>
                        <a:rPr lang="da-DK" sz="2800" i="0" dirty="0" smtClean="0"/>
                        <a:t>)</a:t>
                      </a:r>
                      <a:endParaRPr lang="da-DK" sz="2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l-GR" sz="2800" dirty="0" smtClean="0"/>
                        <a:t>Θ</a:t>
                      </a:r>
                      <a:r>
                        <a:rPr lang="da-DK" sz="2800" dirty="0" smtClean="0"/>
                        <a:t>(</a:t>
                      </a:r>
                      <a:r>
                        <a:rPr lang="da-DK" sz="2800" i="1" dirty="0" smtClean="0"/>
                        <a:t>m </a:t>
                      </a:r>
                      <a:r>
                        <a:rPr lang="da-DK" sz="2800" dirty="0" smtClean="0"/>
                        <a:t>+ log </a:t>
                      </a:r>
                      <a:r>
                        <a:rPr lang="da-DK" sz="2800" i="1" dirty="0" err="1" smtClean="0"/>
                        <a:t>n·</a:t>
                      </a:r>
                      <a:r>
                        <a:rPr lang="da-DK" sz="2800" dirty="0" err="1" smtClean="0"/>
                        <a:t>loglog</a:t>
                      </a:r>
                      <a:r>
                        <a:rPr lang="da-DK" sz="2800" dirty="0" smtClean="0"/>
                        <a:t> </a:t>
                      </a:r>
                      <a:r>
                        <a:rPr lang="da-DK" sz="2800" i="1" dirty="0" smtClean="0"/>
                        <a:t>n</a:t>
                      </a:r>
                      <a:r>
                        <a:rPr lang="da-DK" sz="2800" i="0" dirty="0" smtClean="0"/>
                        <a:t>)</a:t>
                      </a:r>
                      <a:endParaRPr lang="da-DK" sz="2800" i="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vMerge="1">
                  <a:txBody>
                    <a:bodyPr/>
                    <a:lstStyle/>
                    <a:p>
                      <a:pPr algn="ctr"/>
                      <a:endParaRPr lang="da-DK" sz="28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71651">
                <a:tc>
                  <a:txBody>
                    <a:bodyPr/>
                    <a:lstStyle/>
                    <a:p>
                      <a:pPr algn="ctr"/>
                      <a:r>
                        <a:rPr lang="da-DK" sz="2800" i="1" dirty="0" smtClean="0"/>
                        <a:t>n </a:t>
                      </a:r>
                      <a:r>
                        <a:rPr lang="da-DK" sz="2800" dirty="0" smtClean="0"/>
                        <a:t>+ O(1</a:t>
                      </a:r>
                      <a:r>
                        <a:rPr lang="da-DK" sz="2800" i="0" dirty="0" smtClean="0"/>
                        <a:t>)</a:t>
                      </a:r>
                      <a:endParaRPr lang="da-DK" sz="2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l-GR" sz="2800" dirty="0" smtClean="0"/>
                        <a:t>Θ</a:t>
                      </a:r>
                      <a:r>
                        <a:rPr lang="da-DK" sz="2800" dirty="0" smtClean="0"/>
                        <a:t>(</a:t>
                      </a:r>
                      <a:r>
                        <a:rPr lang="da-DK" sz="2800" i="1" dirty="0" smtClean="0"/>
                        <a:t>m </a:t>
                      </a:r>
                      <a:r>
                        <a:rPr lang="da-DK" sz="2800" dirty="0" smtClean="0"/>
                        <a:t>+ log</a:t>
                      </a:r>
                      <a:r>
                        <a:rPr lang="da-DK" sz="2800" baseline="30000" dirty="0" smtClean="0"/>
                        <a:t>2</a:t>
                      </a:r>
                      <a:r>
                        <a:rPr lang="da-DK" sz="2800" dirty="0" smtClean="0"/>
                        <a:t> </a:t>
                      </a:r>
                      <a:r>
                        <a:rPr lang="da-DK" sz="2800" i="1" dirty="0" smtClean="0"/>
                        <a:t>n</a:t>
                      </a:r>
                      <a:r>
                        <a:rPr lang="da-DK" sz="2800" i="0" dirty="0" smtClean="0"/>
                        <a:t>)</a:t>
                      </a:r>
                      <a:endParaRPr lang="da-DK" sz="2800" i="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vMerge="1">
                  <a:txBody>
                    <a:bodyPr/>
                    <a:lstStyle/>
                    <a:p>
                      <a:pPr algn="ctr"/>
                      <a:endParaRPr lang="da-DK" sz="28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5" name="TextBox 4"/>
          <p:cNvSpPr txBox="1"/>
          <p:nvPr/>
        </p:nvSpPr>
        <p:spPr>
          <a:xfrm>
            <a:off x="360040" y="5829071"/>
            <a:ext cx="7020272" cy="1200329"/>
          </a:xfrm>
          <a:prstGeom prst="rect">
            <a:avLst/>
          </a:prstGeom>
          <a:noFill/>
        </p:spPr>
        <p:txBody>
          <a:bodyPr wrap="square" rtlCol="0">
            <a:spAutoFit/>
          </a:bodyPr>
          <a:lstStyle/>
          <a:p>
            <a:endParaRPr lang="da-DK" sz="2400" b="1" dirty="0" smtClean="0"/>
          </a:p>
          <a:p>
            <a:r>
              <a:rPr lang="da-DK" sz="2400" b="1" dirty="0" err="1" smtClean="0"/>
              <a:t>Idea</a:t>
            </a:r>
            <a:r>
              <a:rPr lang="da-DK" sz="2400" b="1" dirty="0" smtClean="0"/>
              <a:t>: 	log </a:t>
            </a:r>
            <a:r>
              <a:rPr lang="da-DK" sz="2400" b="1" i="1" dirty="0" smtClean="0"/>
              <a:t>n</a:t>
            </a:r>
            <a:r>
              <a:rPr lang="da-DK" sz="2400" b="1" dirty="0" smtClean="0"/>
              <a:t> </a:t>
            </a:r>
            <a:r>
              <a:rPr lang="da-DK" sz="2400" b="1" dirty="0" err="1" smtClean="0"/>
              <a:t>blocks</a:t>
            </a:r>
            <a:r>
              <a:rPr lang="da-DK" sz="2400" b="1" dirty="0" smtClean="0"/>
              <a:t> of 2</a:t>
            </a:r>
            <a:r>
              <a:rPr lang="da-DK" sz="2400" b="1" baseline="30000" dirty="0" smtClean="0"/>
              <a:t>0</a:t>
            </a:r>
            <a:r>
              <a:rPr lang="da-DK" sz="2400" b="1" dirty="0" smtClean="0"/>
              <a:t>,2</a:t>
            </a:r>
            <a:r>
              <a:rPr lang="da-DK" sz="2400" b="1" baseline="30000" dirty="0" smtClean="0"/>
              <a:t>1</a:t>
            </a:r>
            <a:r>
              <a:rPr lang="da-DK" sz="2400" b="1" dirty="0" smtClean="0"/>
              <a:t>,2</a:t>
            </a:r>
            <a:r>
              <a:rPr lang="da-DK" sz="2400" b="1" baseline="30000" dirty="0" smtClean="0"/>
              <a:t>2</a:t>
            </a:r>
            <a:r>
              <a:rPr lang="da-DK" sz="2400" b="1" dirty="0" smtClean="0"/>
              <a:t>,…,2</a:t>
            </a:r>
            <a:r>
              <a:rPr lang="da-DK" sz="2400" b="1" i="1" baseline="30000" dirty="0" smtClean="0"/>
              <a:t>i</a:t>
            </a:r>
            <a:r>
              <a:rPr lang="da-DK" sz="2400" b="1" dirty="0" smtClean="0"/>
              <a:t>,2</a:t>
            </a:r>
            <a:r>
              <a:rPr lang="da-DK" sz="2400" b="1" i="1" baseline="30000" dirty="0" smtClean="0"/>
              <a:t>i</a:t>
            </a:r>
            <a:r>
              <a:rPr lang="da-DK" sz="2400" b="1" baseline="30000" dirty="0" smtClean="0"/>
              <a:t>+1</a:t>
            </a:r>
            <a:r>
              <a:rPr lang="da-DK" sz="2400" b="1" dirty="0" smtClean="0"/>
              <a:t>,… bits</a:t>
            </a:r>
          </a:p>
          <a:p>
            <a:r>
              <a:rPr lang="da-DK" sz="2400" b="1" dirty="0" smtClean="0"/>
              <a:t>	</a:t>
            </a:r>
            <a:endParaRPr lang="da-DK" sz="2400" i="1" baseline="-25000" dirty="0" smtClean="0"/>
          </a:p>
        </p:txBody>
      </p:sp>
      <p:sp>
        <p:nvSpPr>
          <p:cNvPr id="8" name="Rectangle 7"/>
          <p:cNvSpPr/>
          <p:nvPr/>
        </p:nvSpPr>
        <p:spPr>
          <a:xfrm>
            <a:off x="8063098" y="4797168"/>
            <a:ext cx="541350"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271010" y="4797168"/>
            <a:ext cx="541350"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118882" y="4797168"/>
            <a:ext cx="901390"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670610" y="4797168"/>
            <a:ext cx="2197534"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90290" y="4797168"/>
            <a:ext cx="2629582"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092280" y="4797168"/>
            <a:ext cx="109302" cy="57606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11560" y="4797168"/>
            <a:ext cx="109302" cy="57606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491880" y="4797168"/>
            <a:ext cx="109302" cy="57606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940152" y="4797168"/>
            <a:ext cx="109302" cy="57606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884368" y="4797168"/>
            <a:ext cx="109302" cy="57606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979712" y="4788457"/>
            <a:ext cx="6804248" cy="584775"/>
          </a:xfrm>
          <a:prstGeom prst="rect">
            <a:avLst/>
          </a:prstGeom>
          <a:noFill/>
        </p:spPr>
        <p:txBody>
          <a:bodyPr wrap="square" rtlCol="0">
            <a:spAutoFit/>
          </a:bodyPr>
          <a:lstStyle/>
          <a:p>
            <a:r>
              <a:rPr lang="da-DK" sz="3200" b="1" i="1" dirty="0" smtClean="0"/>
              <a:t>A</a:t>
            </a:r>
            <a:r>
              <a:rPr lang="da-DK" sz="3200" b="1" baseline="-25000" dirty="0" smtClean="0"/>
              <a:t>4</a:t>
            </a:r>
            <a:r>
              <a:rPr lang="da-DK" sz="3200" b="1" dirty="0" smtClean="0"/>
              <a:t>                        </a:t>
            </a:r>
            <a:r>
              <a:rPr lang="da-DK" sz="3200" b="1" i="1" dirty="0" smtClean="0"/>
              <a:t>A</a:t>
            </a:r>
            <a:r>
              <a:rPr lang="da-DK" sz="3200" b="1" baseline="-25000" dirty="0" smtClean="0"/>
              <a:t>3                       </a:t>
            </a:r>
            <a:r>
              <a:rPr lang="da-DK" sz="3200" b="1" i="1" dirty="0" smtClean="0"/>
              <a:t>A</a:t>
            </a:r>
            <a:r>
              <a:rPr lang="da-DK" sz="3200" b="1" baseline="-25000" dirty="0" smtClean="0"/>
              <a:t>2         </a:t>
            </a:r>
            <a:r>
              <a:rPr lang="da-DK" sz="3200" b="1" i="1" dirty="0" smtClean="0"/>
              <a:t>A</a:t>
            </a:r>
            <a:r>
              <a:rPr lang="da-DK" sz="3200" b="1" baseline="-25000" dirty="0" smtClean="0"/>
              <a:t>1       </a:t>
            </a:r>
            <a:r>
              <a:rPr lang="da-DK" sz="3200" b="1" i="1" dirty="0" smtClean="0"/>
              <a:t>A</a:t>
            </a:r>
            <a:r>
              <a:rPr lang="da-DK" sz="3200" b="1" baseline="-25000" dirty="0" smtClean="0"/>
              <a:t>0</a:t>
            </a:r>
            <a:endParaRPr lang="en-US" sz="3200" b="1" baseline="-25000" dirty="0"/>
          </a:p>
        </p:txBody>
      </p:sp>
      <p:sp>
        <p:nvSpPr>
          <p:cNvPr id="19" name="Rectangle 18"/>
          <p:cNvSpPr/>
          <p:nvPr/>
        </p:nvSpPr>
        <p:spPr>
          <a:xfrm>
            <a:off x="8063098" y="5541958"/>
            <a:ext cx="541350"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271010" y="5541958"/>
            <a:ext cx="541350"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6372200" y="5541958"/>
            <a:ext cx="648072"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092280" y="5541958"/>
            <a:ext cx="109302" cy="57606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884368" y="5541958"/>
            <a:ext cx="109302" cy="57606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6444208" y="5508537"/>
            <a:ext cx="2448272" cy="584775"/>
          </a:xfrm>
          <a:prstGeom prst="rect">
            <a:avLst/>
          </a:prstGeom>
          <a:noFill/>
        </p:spPr>
        <p:txBody>
          <a:bodyPr wrap="square" rtlCol="0">
            <a:spAutoFit/>
          </a:bodyPr>
          <a:lstStyle/>
          <a:p>
            <a:r>
              <a:rPr lang="da-DK" sz="3200" b="1" i="1" dirty="0" smtClean="0"/>
              <a:t>B</a:t>
            </a:r>
            <a:r>
              <a:rPr lang="da-DK" sz="3200" b="1" baseline="-25000" dirty="0" smtClean="0"/>
              <a:t>2      </a:t>
            </a:r>
            <a:r>
              <a:rPr lang="da-DK" sz="3200" b="1" i="1" dirty="0" smtClean="0"/>
              <a:t> B</a:t>
            </a:r>
            <a:r>
              <a:rPr lang="da-DK" sz="3200" b="1" baseline="-25000" dirty="0" smtClean="0"/>
              <a:t>1      </a:t>
            </a:r>
            <a:r>
              <a:rPr lang="da-DK" sz="3200" b="1" i="1" dirty="0" smtClean="0"/>
              <a:t> B</a:t>
            </a:r>
            <a:r>
              <a:rPr lang="da-DK" sz="3200" b="1" baseline="-25000" dirty="0" smtClean="0"/>
              <a:t>0</a:t>
            </a:r>
            <a:endParaRPr lang="en-US" sz="3200" b="1" baseline="-25000" dirty="0"/>
          </a:p>
        </p:txBody>
      </p:sp>
      <p:sp>
        <p:nvSpPr>
          <p:cNvPr id="30" name="Rectangle 29"/>
          <p:cNvSpPr/>
          <p:nvPr/>
        </p:nvSpPr>
        <p:spPr>
          <a:xfrm>
            <a:off x="6190890" y="5548780"/>
            <a:ext cx="109302" cy="57606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Brace 30"/>
          <p:cNvSpPr/>
          <p:nvPr/>
        </p:nvSpPr>
        <p:spPr>
          <a:xfrm rot="5400000" flipH="1">
            <a:off x="4536448" y="657144"/>
            <a:ext cx="144000" cy="7992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Right Brace 31"/>
          <p:cNvSpPr/>
          <p:nvPr/>
        </p:nvSpPr>
        <p:spPr>
          <a:xfrm rot="5400000">
            <a:off x="7326216" y="5031320"/>
            <a:ext cx="144000" cy="2412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Content Placeholder 2"/>
          <p:cNvSpPr txBox="1">
            <a:spLocks/>
          </p:cNvSpPr>
          <p:nvPr/>
        </p:nvSpPr>
        <p:spPr>
          <a:xfrm>
            <a:off x="7061800" y="6237312"/>
            <a:ext cx="720080" cy="576064"/>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da-DK" sz="2000" b="0" i="1" u="none" strike="noStrike" kern="1200" cap="none" spc="0" normalizeH="0" baseline="0" noProof="0" dirty="0" smtClean="0">
                <a:ln>
                  <a:noFill/>
                </a:ln>
                <a:solidFill>
                  <a:schemeClr val="tx1"/>
                </a:solidFill>
                <a:effectLst/>
                <a:uLnTx/>
                <a:uFillTx/>
                <a:latin typeface="+mn-lt"/>
                <a:ea typeface="+mn-ea"/>
                <a:cs typeface="+mn-cs"/>
              </a:rPr>
              <a:t>m</a:t>
            </a:r>
            <a:endParaRPr kumimoji="0" lang="da-DK" sz="2000" b="0" i="1" u="none" strike="noStrike" kern="1200" cap="none" spc="0" normalizeH="0" baseline="30000" noProof="0" dirty="0">
              <a:ln>
                <a:noFill/>
              </a:ln>
              <a:solidFill>
                <a:schemeClr val="tx1"/>
              </a:solidFill>
              <a:effectLst/>
              <a:uLnTx/>
              <a:uFillTx/>
              <a:latin typeface="+mn-lt"/>
              <a:ea typeface="+mn-ea"/>
              <a:cs typeface="+mn-cs"/>
            </a:endParaRPr>
          </a:p>
        </p:txBody>
      </p:sp>
      <p:sp>
        <p:nvSpPr>
          <p:cNvPr id="34" name="Content Placeholder 2"/>
          <p:cNvSpPr txBox="1">
            <a:spLocks/>
          </p:cNvSpPr>
          <p:nvPr/>
        </p:nvSpPr>
        <p:spPr>
          <a:xfrm>
            <a:off x="4257680" y="4247376"/>
            <a:ext cx="720080" cy="576064"/>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da-DK" sz="2000" b="0" i="1" u="none" strike="noStrike" kern="1200" cap="none" spc="0" normalizeH="0" baseline="0" noProof="0" dirty="0" smtClean="0">
                <a:ln>
                  <a:noFill/>
                </a:ln>
                <a:solidFill>
                  <a:schemeClr val="tx1"/>
                </a:solidFill>
                <a:effectLst/>
                <a:uLnTx/>
                <a:uFillTx/>
                <a:latin typeface="+mn-lt"/>
                <a:ea typeface="+mn-ea"/>
                <a:cs typeface="+mn-cs"/>
              </a:rPr>
              <a:t>n</a:t>
            </a:r>
            <a:endParaRPr kumimoji="0" lang="da-DK" sz="2000" b="0" i="1" u="none" strike="noStrike" kern="1200" cap="none" spc="0" normalizeH="0" baseline="30000" noProof="0" dirty="0">
              <a:ln>
                <a:noFill/>
              </a:ln>
              <a:solidFill>
                <a:schemeClr val="tx1"/>
              </a:solidFill>
              <a:effectLst/>
              <a:uLnTx/>
              <a:uFillTx/>
              <a:latin typeface="+mn-lt"/>
              <a:ea typeface="+mn-ea"/>
              <a:cs typeface="+mn-cs"/>
            </a:endParaRPr>
          </a:p>
        </p:txBody>
      </p:sp>
      <p:cxnSp>
        <p:nvCxnSpPr>
          <p:cNvPr id="36" name="Straight Arrow Connector 35"/>
          <p:cNvCxnSpPr/>
          <p:nvPr/>
        </p:nvCxnSpPr>
        <p:spPr>
          <a:xfrm flipV="1">
            <a:off x="3203848" y="5445224"/>
            <a:ext cx="288032" cy="360040"/>
          </a:xfrm>
          <a:prstGeom prst="straightConnector1">
            <a:avLst/>
          </a:prstGeom>
          <a:ln>
            <a:solidFill>
              <a:srgbClr val="FFC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619672" y="5661248"/>
            <a:ext cx="3168352" cy="461665"/>
          </a:xfrm>
          <a:prstGeom prst="rect">
            <a:avLst/>
          </a:prstGeom>
          <a:noFill/>
        </p:spPr>
        <p:txBody>
          <a:bodyPr wrap="square" rtlCol="0">
            <a:spAutoFit/>
          </a:bodyPr>
          <a:lstStyle/>
          <a:p>
            <a:r>
              <a:rPr lang="da-DK" sz="2400" dirty="0" smtClean="0">
                <a:solidFill>
                  <a:srgbClr val="FFC000"/>
                </a:solidFill>
              </a:rPr>
              <a:t>flag = </a:t>
            </a:r>
            <a:r>
              <a:rPr lang="da-DK" sz="2400" i="1" dirty="0" smtClean="0">
                <a:solidFill>
                  <a:srgbClr val="FFC000"/>
                </a:solidFill>
              </a:rPr>
              <a:t>B</a:t>
            </a:r>
            <a:r>
              <a:rPr lang="da-DK" sz="2400" i="1" baseline="-25000" dirty="0" smtClean="0">
                <a:solidFill>
                  <a:srgbClr val="FFC000"/>
                </a:solidFill>
              </a:rPr>
              <a:t>i</a:t>
            </a:r>
            <a:r>
              <a:rPr lang="da-DK" sz="2400" dirty="0" smtClean="0">
                <a:solidFill>
                  <a:srgbClr val="FFC000"/>
                </a:solidFill>
              </a:rPr>
              <a:t> max </a:t>
            </a:r>
            <a:r>
              <a:rPr lang="da-DK" sz="2400" dirty="0" err="1" smtClean="0">
                <a:solidFill>
                  <a:srgbClr val="FFC000"/>
                </a:solidFill>
              </a:rPr>
              <a:t>value</a:t>
            </a:r>
            <a:r>
              <a:rPr lang="da-DK" sz="2400" dirty="0" smtClean="0">
                <a:solidFill>
                  <a:srgbClr val="FFC000"/>
                </a:solidFill>
              </a:rPr>
              <a:t> ?</a:t>
            </a:r>
            <a:endParaRPr lang="en-US" sz="2400" dirty="0">
              <a:solidFill>
                <a:srgbClr val="FFC000"/>
              </a:solidFill>
            </a:endParaRPr>
          </a:p>
        </p:txBody>
      </p:sp>
      <p:sp>
        <p:nvSpPr>
          <p:cNvPr id="38" name="Slide Number Placeholder 37"/>
          <p:cNvSpPr>
            <a:spLocks noGrp="1"/>
          </p:cNvSpPr>
          <p:nvPr>
            <p:ph type="sldNum" sz="quarter" idx="12"/>
          </p:nvPr>
        </p:nvSpPr>
        <p:spPr/>
        <p:txBody>
          <a:bodyPr/>
          <a:lstStyle/>
          <a:p>
            <a:fld id="{22F32391-ABCD-4795-8FC8-07FFD1B1CD26}" type="slidenum">
              <a:rPr lang="en-US" smtClean="0"/>
              <a:pPr/>
              <a:t>33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20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2000"/>
                                        <p:tgtEl>
                                          <p:spTgt spid="1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2000"/>
                                        <p:tgtEl>
                                          <p:spTgt spid="1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000"/>
                                        <p:tgtEl>
                                          <p:spTgt spid="1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2000"/>
                                        <p:tgtEl>
                                          <p:spTgt spid="1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2000"/>
                                        <p:tgtEl>
                                          <p:spTgt spid="1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2000"/>
                                        <p:tgtEl>
                                          <p:spTgt spid="1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2000"/>
                                        <p:tgtEl>
                                          <p:spTgt spid="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2000"/>
                                        <p:tgtEl>
                                          <p:spTgt spid="1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2000"/>
                                        <p:tgtEl>
                                          <p:spTgt spid="20"/>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2000"/>
                                        <p:tgtEl>
                                          <p:spTgt spid="21"/>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2000"/>
                                        <p:tgtEl>
                                          <p:spTgt spid="24"/>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2000"/>
                                        <p:tgtEl>
                                          <p:spTgt spid="2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2000"/>
                                        <p:tgtEl>
                                          <p:spTgt spid="29"/>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fade">
                                      <p:cBhvr>
                                        <p:cTn id="58" dur="2000"/>
                                        <p:tgtEl>
                                          <p:spTgt spid="30"/>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fade">
                                      <p:cBhvr>
                                        <p:cTn id="61" dur="2000"/>
                                        <p:tgtEl>
                                          <p:spTgt spid="31"/>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fade">
                                      <p:cBhvr>
                                        <p:cTn id="64" dur="2000"/>
                                        <p:tgtEl>
                                          <p:spTgt spid="32"/>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fade">
                                      <p:cBhvr>
                                        <p:cTn id="67" dur="2000"/>
                                        <p:tgtEl>
                                          <p:spTgt spid="33"/>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fade">
                                      <p:cBhvr>
                                        <p:cTn id="70" dur="2000"/>
                                        <p:tgtEl>
                                          <p:spTgt spid="34"/>
                                        </p:tgtEl>
                                      </p:cBhvr>
                                    </p:animEffect>
                                  </p:childTnLst>
                                </p:cTn>
                              </p:par>
                              <p:par>
                                <p:cTn id="71" presetID="10" presetClass="entr" presetSubtype="0" fill="hold" nodeType="with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fade">
                                      <p:cBhvr>
                                        <p:cTn id="73" dur="2000"/>
                                        <p:tgtEl>
                                          <p:spTgt spid="3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fade">
                                      <p:cBhvr>
                                        <p:cTn id="76" dur="2000"/>
                                        <p:tgtEl>
                                          <p:spTgt spid="3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5"/>
                                        </p:tgtEl>
                                        <p:attrNameLst>
                                          <p:attrName>style.visibility</p:attrName>
                                        </p:attrNameLst>
                                      </p:cBhvr>
                                      <p:to>
                                        <p:strVal val="visible"/>
                                      </p:to>
                                    </p:set>
                                    <p:animEffect transition="in" filter="fade">
                                      <p:cBhvr>
                                        <p:cTn id="7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6" grpId="0"/>
      <p:bldP spid="19" grpId="0" animBg="1"/>
      <p:bldP spid="20" grpId="0" animBg="1"/>
      <p:bldP spid="21" grpId="0" animBg="1"/>
      <p:bldP spid="24" grpId="0" animBg="1"/>
      <p:bldP spid="28" grpId="0" animBg="1"/>
      <p:bldP spid="29" grpId="0"/>
      <p:bldP spid="30" grpId="0" animBg="1"/>
      <p:bldP spid="31" grpId="0" animBg="1"/>
      <p:bldP spid="32" grpId="0" animBg="1"/>
      <p:bldP spid="33" grpId="0"/>
      <p:bldP spid="34" grpId="0"/>
      <p:bldP spid="3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3" cstate="print"/>
          <a:srcRect l="5607" t="30825" r="2257" b="29485"/>
          <a:stretch>
            <a:fillRect/>
          </a:stretch>
        </p:blipFill>
        <p:spPr bwMode="auto">
          <a:xfrm>
            <a:off x="15240" y="-27384"/>
            <a:ext cx="9093580" cy="2448272"/>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l="7476" t="28039" r="4522" b="15036"/>
          <a:stretch>
            <a:fillRect/>
          </a:stretch>
        </p:blipFill>
        <p:spPr bwMode="auto">
          <a:xfrm>
            <a:off x="1" y="2399622"/>
            <a:ext cx="9083272" cy="3672284"/>
          </a:xfrm>
          <a:prstGeom prst="rect">
            <a:avLst/>
          </a:prstGeom>
          <a:noFill/>
          <a:ln w="9525">
            <a:noFill/>
            <a:miter lim="800000"/>
            <a:headEnd/>
            <a:tailEnd/>
          </a:ln>
        </p:spPr>
      </p:pic>
      <p:sp>
        <p:nvSpPr>
          <p:cNvPr id="7" name="TextBox 6"/>
          <p:cNvSpPr txBox="1"/>
          <p:nvPr/>
        </p:nvSpPr>
        <p:spPr>
          <a:xfrm>
            <a:off x="1475656" y="6165304"/>
            <a:ext cx="6192688" cy="646331"/>
          </a:xfrm>
          <a:prstGeom prst="rect">
            <a:avLst/>
          </a:prstGeom>
          <a:noFill/>
        </p:spPr>
        <p:txBody>
          <a:bodyPr wrap="square" rtlCol="0">
            <a:spAutoFit/>
          </a:bodyPr>
          <a:lstStyle/>
          <a:p>
            <a:r>
              <a:rPr lang="da-DK" dirty="0" smtClean="0"/>
              <a:t>[1] </a:t>
            </a:r>
            <a:r>
              <a:rPr lang="da-DK" dirty="0" err="1" smtClean="0"/>
              <a:t>Bose</a:t>
            </a:r>
            <a:r>
              <a:rPr lang="da-DK" dirty="0" smtClean="0"/>
              <a:t>, </a:t>
            </a:r>
            <a:r>
              <a:rPr lang="da-DK" dirty="0" err="1" smtClean="0"/>
              <a:t>Carmi</a:t>
            </a:r>
            <a:r>
              <a:rPr lang="da-DK" dirty="0" smtClean="0"/>
              <a:t>, Jansens, </a:t>
            </a:r>
            <a:r>
              <a:rPr lang="da-DK" dirty="0" err="1" smtClean="0"/>
              <a:t>Maheshwai</a:t>
            </a:r>
            <a:r>
              <a:rPr lang="da-DK" dirty="0" smtClean="0"/>
              <a:t>, </a:t>
            </a:r>
            <a:r>
              <a:rPr lang="da-DK" dirty="0" err="1" smtClean="0"/>
              <a:t>Morin</a:t>
            </a:r>
            <a:r>
              <a:rPr lang="da-DK" dirty="0" smtClean="0"/>
              <a:t>, Smid, SWAT 2010 </a:t>
            </a:r>
            <a:br>
              <a:rPr lang="da-DK" dirty="0" smtClean="0"/>
            </a:br>
            <a:r>
              <a:rPr lang="da-DK" dirty="0" smtClean="0"/>
              <a:t>[3] Gray, Patent 1953 [4] </a:t>
            </a:r>
            <a:r>
              <a:rPr lang="da-DK" dirty="0" err="1" smtClean="0"/>
              <a:t>Rahman</a:t>
            </a:r>
            <a:r>
              <a:rPr lang="da-DK" dirty="0" smtClean="0"/>
              <a:t>, </a:t>
            </a:r>
            <a:r>
              <a:rPr lang="da-DK" dirty="0" err="1" smtClean="0"/>
              <a:t>Munro</a:t>
            </a:r>
            <a:r>
              <a:rPr lang="da-DK" dirty="0" smtClean="0"/>
              <a:t>, </a:t>
            </a:r>
            <a:r>
              <a:rPr lang="da-DK" dirty="0" err="1" smtClean="0"/>
              <a:t>Algorithmica</a:t>
            </a:r>
            <a:r>
              <a:rPr lang="da-DK" dirty="0" smtClean="0"/>
              <a:t> 2010</a:t>
            </a:r>
            <a:endParaRPr lang="en-US" dirty="0"/>
          </a:p>
        </p:txBody>
      </p:sp>
      <p:sp>
        <p:nvSpPr>
          <p:cNvPr id="8" name="Slide Number Placeholder 7"/>
          <p:cNvSpPr>
            <a:spLocks noGrp="1"/>
          </p:cNvSpPr>
          <p:nvPr>
            <p:ph type="sldNum" sz="quarter" idx="12"/>
          </p:nvPr>
        </p:nvSpPr>
        <p:spPr/>
        <p:txBody>
          <a:bodyPr/>
          <a:lstStyle/>
          <a:p>
            <a:fld id="{22F32391-ABCD-4795-8FC8-07FFD1B1CD26}" type="slidenum">
              <a:rPr lang="en-US" smtClean="0"/>
              <a:pPr/>
              <a:t>34</a:t>
            </a:fld>
            <a:endParaRPr lang="en-US"/>
          </a:p>
        </p:txBody>
      </p:sp>
      <p:sp>
        <p:nvSpPr>
          <p:cNvPr id="9" name="Rectangle 8"/>
          <p:cNvSpPr/>
          <p:nvPr/>
        </p:nvSpPr>
        <p:spPr>
          <a:xfrm>
            <a:off x="4355977" y="620688"/>
            <a:ext cx="1188350" cy="1152128"/>
          </a:xfrm>
          <a:prstGeom prst="rect">
            <a:avLst/>
          </a:prstGeom>
          <a:solidFill>
            <a:srgbClr val="FFFF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622940" y="3284984"/>
            <a:ext cx="1890286" cy="360040"/>
          </a:xfrm>
          <a:prstGeom prst="rect">
            <a:avLst/>
          </a:prstGeom>
          <a:solidFill>
            <a:srgbClr val="FFFF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552601" y="1181512"/>
            <a:ext cx="1971727" cy="288032"/>
          </a:xfrm>
          <a:prstGeom prst="rect">
            <a:avLst/>
          </a:prstGeom>
          <a:solidFill>
            <a:srgbClr val="FFFF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355976" y="1772816"/>
            <a:ext cx="3182652" cy="300100"/>
          </a:xfrm>
          <a:prstGeom prst="rect">
            <a:avLst/>
          </a:prstGeom>
          <a:solidFill>
            <a:srgbClr val="00B05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355975" y="2076088"/>
            <a:ext cx="3178515" cy="316592"/>
          </a:xfrm>
          <a:prstGeom prst="rect">
            <a:avLst/>
          </a:prstGeom>
          <a:solidFill>
            <a:srgbClr val="C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10592" y="3645023"/>
            <a:ext cx="1917968" cy="616659"/>
          </a:xfrm>
          <a:prstGeom prst="rect">
            <a:avLst/>
          </a:prstGeom>
          <a:solidFill>
            <a:srgbClr val="00B05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610592" y="4860883"/>
            <a:ext cx="1907348" cy="596553"/>
          </a:xfrm>
          <a:prstGeom prst="rect">
            <a:avLst/>
          </a:prstGeom>
          <a:solidFill>
            <a:srgbClr val="C0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 y="-164502"/>
            <a:ext cx="9396536" cy="7432804"/>
          </a:xfrm>
          <a:prstGeom prst="rect">
            <a:avLst/>
          </a:prstGeom>
          <a:noFill/>
        </p:spPr>
        <p:txBody>
          <a:bodyPr wrap="square" lIns="0" tIns="0" rIns="0" bIns="0" rtlCol="0">
            <a:spAutoFit/>
          </a:bodyPr>
          <a:lstStyle/>
          <a:p>
            <a:r>
              <a:rPr lang="en-US" sz="700" dirty="0" smtClean="0">
                <a:solidFill>
                  <a:schemeClr val="bg1">
                    <a:lumMod val="50000"/>
                  </a:schemeClr>
                </a:solidFill>
              </a:rPr>
              <a:t>000100011011110110101110001010011110011001011000100111100101000100000001101011101000111011001110011101110110100000011110010101110001011110000100111100010110000100010001100001111000101000100101010101011011011001011010111101100001001001111110001001101010101100010110001101001010100101011001000001000110000001111100111101110101010000111001101011011110111101110100110011011011010111110111010110101011100011000000101111100111110001001111001101001110011000101110100111101001001000011111110000101101010000110111100111001010001010100010011100110101011100101000110110101101011000100000011000100101101111110010110111100001100100010011011010010100000000011100101011111111101010110110110010010010011110001011100000101011011101111101111100101101011011101111101100010110100100011000101110101000000111000100101000011010111100111011000111100100110110110011111000010000111001010000011001101001100001110111111001100110010111101111000100001100000000001000111110000101100110010011111011001010000000010010010001010010111001110111101101111101001010010000010100110001101110011001100100110010100000001110001000111101100101010001000011001111000001101110001010011100110100110011010010101110001001111100100111001010111100101110101111010100001100010001010000000100110100111111001101111110010100100100000100111100000001010010111101110100111001000110001101000000001110000100010110110000000011010010000100001011000100111111101000011000110010101101100110110011111100011100110000111111001111111001010000011101111100000000111011101000110011110000000010110110000010011111100000101100001011010001010111001110011000000101010010101000010100101101100011011001101001001011111000010001010010110010100001111101110101001111000100001001110001111110111000000001100000010011011111001011001101001101100001000101111100011100111100010010100110001101100101110001011010000110101110000011011000101110111000011001010110000100101001101000110100110111011110000011100000010100011000010011000001000100100110101001010001010011101011010100001101111011010100001011000100100111000110011100101100101111010101100110100110100110110011010110000100011000100111011100000100000111111010010111011100010100001011001100110100001001010000110001101000100101010001100110010010100010010011011100110001011010110100001110011101000011101000100000011000010000010110110110101011100110111000000001011001010110010000111000000110100000010100111000011100010010111100110110001001011110101011110001101010001111100010101110110010011111100101101100010101000011101101010000011101110111110101101101101101001010011000011010111001111010011110111001111011001101111111001110011101010101000001110110100110100000000101001110010000111101111011011000110101111010010101101010011101010000100100110100000101001010001101101110111100110001001101101110011011010000101110111100111010010010110001101100101001000011111010110001010111110110001011010110010000101011000000110101101110110010000101111110001010111101101010001010000000000101111011010011100110011101010101001010101111100010101000110010111110000010100000101001011001010100001100111110111100010111100001110010101001011001111111010011011011010100010010111010011010000010110101011000100000010000001110001010001111101000110011011000101001100000111110111011100111111011001001011110100011010001010010000110010000110101011111101101101101110101000100011000011011111101110001100000000010110100011101101110000110111100000110110110011110110111111001111101011101111001100110111110101111001110110111010111110001111101000110100001100010111100000000000010100011011110111111100011011000001110100000010010000000100110100111001010111011111010011110011010001000010100100001101000101111101001000000000111000000010010101001101001000110101011011001000001000100001000101010000000010111100010110011111111111001011110011100011011110110110011000101111000111100100001111111101000001111110010110101010101110110001011110111010111010110011011000100001100100011010111101111110101000010110111110011111110011110101001001110000100010011001100100011111110110001001010101110101101010000001000010110010100101100011100110000110000001111000111111011111010000101111100000111010001101100010101000011000111111011000101001101001101101111000110000101010001001101100011100010101001001111000110100101011001011101100011010001111000011101111110010110011011110010111011110010101010111011111110111001001011011100110001111101011000000010011010111011000011110111100010010001000001100011101001100110100001010111000101001110100101000001001111100101001010010000001100000100010011110110000001111010100100011101100110111001110101000101010001001010010110100101100001000000010010110011011001101010001111000000001110100101110111110001111011101110010011011101100101010001000001101001000011011100100110001100010100001001011011011110110011001111101000101100100001110010101000110111001011011110010100100110101001011011001001110001000010100000111010010001100011010011011110100101011011110011001000110110000110010000000100100001000110110000010111101111100000110000111110111011110101101011110011111011110001000010101001111011101000100101111001111101011000001010101000011100101110111000100010100110001011101011010110000111010010010110011000011111011011111010101011101101000010101100110101110101001110010110100000111011011101011100001010010100011010110011011111100110001001100101011001001111110010100010001110110001010101001010010110111101011101100000000011110100110011011100010010010111101011111100000000111001111101111001101111101111001011110000111111000111001011010010001010100001110001101011000111110010011010000110011111011101100100111000110000001000010001011100101110110000100110001011111010010110001010101010010111010000011100110010001010010001010100100010101110010011001001100100001111010100101101011010110110110110101100011110110000000001000010101110110110000000111101010010100011000011111010100010011101001101111010011000010010111110000011011011000101001011010100010111110110100011100110001001110101100101101011100011010111000011101001100101000101100101001100101101011100101111110011000111100100000010100101001011011101000100001111100011101111000111101010100001110011010110111101111011101001100110110110101111101110101101010111000110000001011111001111100010011110011010011100110001011101001111010010010000111111100001011010100001101111001110010100010101000100111001101010111001010001101101011010110001000000110001001011011111100101101111000011001000100110110100101000000000111001010111111111010101101101100100100100111100010111000001010110111011111011111001011010110111011111011000101101001000110001011101010000001110001001010000110101111001110110001111001001101101100111110000100001110010100000110011010011000011101111110011001100101111011110001000011000000000010001111100001011001100100111110110010100000000100100100010100101110011101111011011111010010100100000101001100011011100110011001001100101000000011100010001111011001010100010000110011110000011011100010100111001101001100110100101011100010011111001001110010101111001011101011110101000011000100010100000001001101001111110011011111100101001001000001001111000000010100101111011101001110010001100011010000000011100001000101101100000000110100100001000010110001001111111010000110001100101011011001101100111111000111001100001111110011111110010100000111011111000000001110111010001100111100000000101101100000100111111000001011000010110100010101110011100110000001010100101010000101001011011000110110011010010010111110000100010100101100101000011111011101010011110001000010011100011111101110000000011000000100110111110010110011010011011000010001011111000111001111000100101001100011011001011100010110100001101011100000110110001011101110000110010101100001001010011010001101001101110111100000111000000101000110000100110000010001001001101010010100010100111010110101000011011110110101000010110001001001110001100111001011001011110101011001101001101001101100110101100001000110001001110111000001000001111110100101110111000101000010110011001101000010010100001100011010001001010100011001100100101000100100110111001100010110101101000011100111010000111010001000000110000100000101101101101010111001101110000000010110010101100100001110000001101000000101001110000111000100101111001101100010010111101010111100011010100011111000101011101100100111111001011011000101010000111011010100000111011101111101011011011011010010100110000110101110011110100111101110011110110011011111110011100111010101010000011101101001101000000001010011100100001111011110110110001101011110100101011010100111010100001001001101000001010010100011011011101111001100010011011011100110110100001011101111001110100100101100011011001010010000111110101100010101111101100010110101100100001010110000001101011011101100100001011111100010101111011010100010100000000001011110110100111001100111010101010010101011111000101010001100101111100000101000001010010110010101000011001111101111000101111000011100101010010110011111110100110110110101000100101110100110100000101101010110001000000100000011100010100011111010001100110110001010011000001111101110111001111110110010010111101000110100010100100001100100001101010111111011011011011101010001000110000110111111011100011000000000101101000111011011100001101111000001101101100111101101111110011111010111011110011001101111101011110011101101110101111100011111010001101000011000101111000000000000101000110111101111111000110110000011101000000100100000001001101001110010101110111110100111100110100010000101001000011010001011111010010000000001110000000100101010011010010001101010110110010000010001000010001010100000000101111000101100111111111110010111100111000110111101101100110001000101100001011010001010111001110011000000101010010101000010100101101100011011001101001001011111000010001010010110010100001111101110101001111000100001001110001111110111000000001100000010011011111001011001101001101100001000101111100011100111100010010100110001101100101110001011010000110101110000011011000101110111000011001010110000100101001101000110100110111011110000011100000010100011000010011000001000100100110101001010001010011101011010100001101111011010100001011000100100111000110011100101100101111010101100110100110100110110011010110000100011000100111011100000100000111111010010111011100010100001011001100110100001001010000110001101000100101010001100110010010100010010011011100110001011010110100001110011101000011101000100000011000010000010110110110101011100110111000000001011001010110010000111000000110100000010100111000011100010010111100110110001001011110101011110001101010001111100010101110110010011111100101101100010101000011101101010000011101110111110101101101101101001010011000011010111001111010011110111001111011001101111111001110011101010101000001110110100110100000000101001110010000111101111011011000110101111010010101101010011101010000100100110100000101001010001101101110111100110001001101101110011011010000101110111100111010010010110001101100101001000011111010110001010111110110001011010110010000101011000000110101101110110010000101111110001010111101101010001010000000000101111011010011100110011101010101001010101111100010101000110010111110000010100000101001011001010100001100111110111100010111100001110010101001011001111111010011011011010100010010111010011010000010110101011000100000010000001110001010001111101000110011011000101001100000111110111011100111111011001001011110100011010001010010000110010000110101011111101101101101110101000100011000011011111101110001100000000010110100011101101110000110111100000110110110011110110111111001111101011101111001100110111110101111001110110111010111110001111101000110100001100010111100000000000010100011011110111111100011011000001110100000010010000000100110100111001010111011111010011110011010001000010100100001101000101111101001000000000111000000010010101001101001000110101011011001000001000100001000101010000000010111100010110011111111111001011110011100011011110110110011000101111000111100100001111111101000001111110010110101010101110110001011110111010111010110011011000100001100100011010111101111110101000010110111110011111110011110101001001110000100010011001100100011111110110001001010101110101101010000001000010110010100101100011100110000110000001111000111111011111010000101111100000111010001101100010101000011000111111011000101001101001101101111000110000101010001001101100011100010101001001111000110100101011001011101100011010001111000011101111110010110011011110010111011110010101010111011111110111001001011011100110001111101011000000010011010111011000011110111100010010001000001100011101001100110100001010111000101001110100101000001001111100101001010010000001100000100010011110110000001111010100100011101100110111001110101000101010001001010010110100101100001000000010010110011011001101010001111000000001110100101110111110001111011101110010011011101100101010001000001101001000011011100100110001100010100001001011011011110110011001111101000101100100001110010101000110111001011011110010100100110101001011011001001110001000010100000111010010001100011010011011110100101011011110011001000110110000110010000000100100001000110110000010111101111100000110000111110111011110101101011110011111011110001000010101001111011101000100101111001111101011000001010101000011100101110111000100010100110001011101011010110000111010010010110011000011111011011111010101011101101000010101100110101110101001110010110100000111011011101011100001010010100011010110011011111100110001001100101011001001111110010100010001110110001010101001010010110111101011101100000000111101001100110111000100100101111010111111000000001110011111011110011011111011110010111100001111110001110010110100100010101000011100011010110001111100100110100001100111110111011001001110001100000010000100010111001011101100001001100010111110100101100010101010100101110100000111001100100010100100010101001000101011100100110010011001000011110101001011010110101101101101101011000111101100000000010000101011101101100000001111010100101000110000111110101000100111010011011110100110000100101111100000110110110001010010110101000101111101101000111001100010011101011001011010111000110101110000111010011001010001011001010011001011010111001011111100110001111001000000101001010010110111010001000011111000111011110001</a:t>
            </a:r>
            <a:endParaRPr lang="en-US" sz="700" dirty="0">
              <a:solidFill>
                <a:schemeClr val="bg1">
                  <a:lumMod val="50000"/>
                </a:schemeClr>
              </a:solidFill>
            </a:endParaRPr>
          </a:p>
        </p:txBody>
      </p:sp>
      <p:sp>
        <p:nvSpPr>
          <p:cNvPr id="4" name="TextBox 3"/>
          <p:cNvSpPr txBox="1"/>
          <p:nvPr/>
        </p:nvSpPr>
        <p:spPr>
          <a:xfrm>
            <a:off x="2411760" y="2276872"/>
            <a:ext cx="4248472" cy="1107996"/>
          </a:xfrm>
          <a:prstGeom prst="rect">
            <a:avLst/>
          </a:prstGeom>
          <a:noFill/>
        </p:spPr>
        <p:txBody>
          <a:bodyPr wrap="square" rtlCol="0">
            <a:spAutoFit/>
          </a:bodyPr>
          <a:lstStyle/>
          <a:p>
            <a:pPr algn="ctr"/>
            <a:r>
              <a:rPr lang="da-DK" sz="6600" b="1" dirty="0" err="1" smtClean="0"/>
              <a:t>Thank</a:t>
            </a:r>
            <a:r>
              <a:rPr lang="da-DK" sz="6600" b="1" dirty="0" smtClean="0"/>
              <a:t> </a:t>
            </a:r>
            <a:r>
              <a:rPr lang="da-DK" sz="6600" b="1" dirty="0" err="1" smtClean="0"/>
              <a:t>You</a:t>
            </a:r>
            <a:endParaRPr lang="en-US" sz="6600" b="1" dirty="0"/>
          </a:p>
        </p:txBody>
      </p:sp>
      <p:sp>
        <p:nvSpPr>
          <p:cNvPr id="5" name="Subtitle 2"/>
          <p:cNvSpPr txBox="1">
            <a:spLocks/>
          </p:cNvSpPr>
          <p:nvPr/>
        </p:nvSpPr>
        <p:spPr>
          <a:xfrm>
            <a:off x="251520" y="4077072"/>
            <a:ext cx="8640960" cy="1224136"/>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ts val="2600"/>
              </a:lnSpc>
              <a:spcAft>
                <a:spcPts val="0"/>
              </a:spcAft>
              <a:buClrTx/>
              <a:buSzTx/>
              <a:tabLst/>
              <a:defRPr/>
            </a:pPr>
            <a:r>
              <a:rPr kumimoji="0" lang="en-US" sz="3200" b="0" i="0" u="none" strike="noStrike" kern="1200" cap="none" spc="0" normalizeH="0" baseline="0" noProof="0" dirty="0" err="1" smtClean="0">
                <a:ln>
                  <a:noFill/>
                </a:ln>
                <a:solidFill>
                  <a:schemeClr val="bg1">
                    <a:lumMod val="50000"/>
                  </a:schemeClr>
                </a:solidFill>
                <a:effectLst/>
                <a:uLnTx/>
                <a:uFillTx/>
                <a:latin typeface="+mn-lt"/>
                <a:ea typeface="+mn-ea"/>
                <a:cs typeface="+mn-cs"/>
              </a:rPr>
              <a:t>Gerth</a:t>
            </a:r>
            <a:r>
              <a:rPr kumimoji="0" lang="en-US" sz="3200" b="0" i="0" u="none" strike="noStrike" kern="1200" cap="none" spc="0" normalizeH="0" baseline="0" noProof="0" dirty="0" smtClean="0">
                <a:ln>
                  <a:noFill/>
                </a:ln>
                <a:solidFill>
                  <a:schemeClr val="bg1">
                    <a:lumMod val="50000"/>
                  </a:schemeClr>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bg1">
                    <a:lumMod val="50000"/>
                  </a:schemeClr>
                </a:solidFill>
                <a:effectLst/>
                <a:uLnTx/>
                <a:uFillTx/>
                <a:latin typeface="+mn-lt"/>
                <a:ea typeface="+mn-ea"/>
                <a:cs typeface="+mn-cs"/>
              </a:rPr>
              <a:t>Stølting</a:t>
            </a:r>
            <a:r>
              <a:rPr kumimoji="0" lang="en-US" sz="3200" b="0" i="0" u="none" strike="noStrike" kern="1200" cap="none" spc="0" normalizeH="0" baseline="0" noProof="0" dirty="0" smtClean="0">
                <a:ln>
                  <a:noFill/>
                </a:ln>
                <a:solidFill>
                  <a:schemeClr val="bg1">
                    <a:lumMod val="50000"/>
                  </a:schemeClr>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bg1">
                    <a:lumMod val="50000"/>
                  </a:schemeClr>
                </a:solidFill>
                <a:effectLst/>
                <a:uLnTx/>
                <a:uFillTx/>
                <a:latin typeface="+mn-lt"/>
                <a:ea typeface="+mn-ea"/>
                <a:cs typeface="+mn-cs"/>
              </a:rPr>
              <a:t>Brodal</a:t>
            </a:r>
            <a:endParaRPr lang="en-US" sz="3200" dirty="0" smtClean="0">
              <a:solidFill>
                <a:schemeClr val="bg1">
                  <a:lumMod val="50000"/>
                </a:schemeClr>
              </a:solidFill>
            </a:endParaRPr>
          </a:p>
          <a:p>
            <a:pPr marL="342900" marR="0" lvl="0" indent="-342900" algn="ctr" defTabSz="914400" rtl="0" eaLnBrk="1" fontAlgn="auto" latinLnBrk="0" hangingPunct="1">
              <a:lnSpc>
                <a:spcPts val="26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bg1">
                    <a:lumMod val="50000"/>
                  </a:schemeClr>
                </a:solidFill>
                <a:effectLst/>
                <a:uLnTx/>
                <a:uFillTx/>
                <a:latin typeface="+mn-lt"/>
                <a:ea typeface="+mn-ea"/>
                <a:cs typeface="+mn-cs"/>
              </a:rPr>
              <a:t>Aarhus University</a:t>
            </a:r>
          </a:p>
        </p:txBody>
      </p:sp>
      <p:pic>
        <p:nvPicPr>
          <p:cNvPr id="9" name="Picture 8" descr="MadalgoLogo900x90transparent.png"/>
          <p:cNvPicPr>
            <a:picLocks noChangeAspect="1"/>
          </p:cNvPicPr>
          <p:nvPr/>
        </p:nvPicPr>
        <p:blipFill>
          <a:blip r:embed="rId2" cstate="print"/>
          <a:stretch>
            <a:fillRect/>
          </a:stretch>
        </p:blipFill>
        <p:spPr>
          <a:xfrm>
            <a:off x="1907704" y="5301208"/>
            <a:ext cx="5212071" cy="521201"/>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48000" b="1" dirty="0" smtClean="0"/>
              <a:t>10</a:t>
            </a:r>
            <a:endParaRPr lang="en-US" sz="48000" b="1"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48000" b="1" dirty="0" smtClean="0"/>
              <a:t>11</a:t>
            </a:r>
            <a:endParaRPr lang="en-US" sz="48000" b="1" dirty="0"/>
          </a:p>
        </p:txBody>
      </p:sp>
    </p:spTree>
  </p:cSld>
  <p:clrMapOvr>
    <a:masterClrMapping/>
  </p:clrMapOvr>
  <p:transition advTm="1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48000" b="1" dirty="0" smtClean="0"/>
              <a:t>100</a:t>
            </a:r>
            <a:endParaRPr lang="en-US" sz="48000" b="1" dirty="0"/>
          </a:p>
        </p:txBody>
      </p:sp>
    </p:spTree>
  </p:cSld>
  <p:clrMapOvr>
    <a:masterClrMapping/>
  </p:clrMapOvr>
  <p:transition advTm="1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48000" b="1" dirty="0" smtClean="0"/>
              <a:t>101</a:t>
            </a:r>
            <a:endParaRPr lang="en-US" sz="48000" b="1" dirty="0"/>
          </a:p>
        </p:txBody>
      </p:sp>
    </p:spTree>
  </p:cSld>
  <p:clrMapOvr>
    <a:masterClrMapping/>
  </p:clrMapOvr>
  <p:transition advTm="1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48000" b="1" dirty="0" smtClean="0"/>
              <a:t>110</a:t>
            </a:r>
            <a:endParaRPr lang="en-US" sz="48000" b="1" dirty="0"/>
          </a:p>
        </p:txBody>
      </p:sp>
    </p:spTree>
  </p:cSld>
  <p:clrMapOvr>
    <a:masterClrMapping/>
  </p:clrMapOvr>
  <p:transition advTm="1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48000" b="1" dirty="0" smtClean="0"/>
              <a:t>111</a:t>
            </a:r>
            <a:endParaRPr lang="en-US" sz="48000" b="1" dirty="0"/>
          </a:p>
        </p:txBody>
      </p:sp>
    </p:spTree>
  </p:cSld>
  <p:clrMapOvr>
    <a:masterClrMapping/>
  </p:clrMapOvr>
  <p:transition advTm="100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4904</TotalTime>
  <Words>1751</Words>
  <Application>Microsoft Office PowerPoint</Application>
  <PresentationFormat>On-screen Show (4:3)</PresentationFormat>
  <Paragraphs>843</Paragraphs>
  <Slides>35</Slides>
  <Notes>8</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Binary Counters Integer Representations towards  Efficient Counting in the Bit Probe Model (presented at TAMC 2011)  </vt:lpstr>
      <vt:lpstr>0</vt:lpstr>
      <vt:lpstr>1</vt:lpstr>
      <vt:lpstr>10</vt:lpstr>
      <vt:lpstr>11</vt:lpstr>
      <vt:lpstr>100</vt:lpstr>
      <vt:lpstr>101</vt:lpstr>
      <vt:lpstr>110</vt:lpstr>
      <vt:lpstr>111</vt:lpstr>
      <vt:lpstr>1000</vt:lpstr>
      <vt:lpstr>1001</vt:lpstr>
      <vt:lpstr>1010</vt:lpstr>
      <vt:lpstr>1011</vt:lpstr>
      <vt:lpstr>1100</vt:lpstr>
      <vt:lpstr>1101</vt:lpstr>
      <vt:lpstr>1110</vt:lpstr>
      <vt:lpstr>1111</vt:lpstr>
      <vt:lpstr>0000</vt:lpstr>
      <vt:lpstr>1011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Redundant Counters</vt:lpstr>
      <vt:lpstr>PowerPoint Presentation</vt:lpstr>
      <vt:lpstr>PowerPoint Presentation</vt:lpstr>
      <vt:lpstr>PowerPoint Presentation</vt:lpstr>
      <vt:lpstr>PowerPoint Presentation</vt:lpstr>
      <vt:lpstr>Redundant Counters</vt:lpstr>
      <vt:lpstr>Addition of Counters</vt:lpstr>
      <vt:lpstr>PowerPoint Presentation</vt:lpstr>
      <vt:lpstr>PowerPoint Presentation</vt:lpstr>
    </vt:vector>
  </TitlesOfParts>
  <Company>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Binære Tællere</dc:title>
  <dc:creator>Gerth Stølting Brodal</dc:creator>
  <cp:lastModifiedBy>gerth</cp:lastModifiedBy>
  <cp:revision>197</cp:revision>
  <dcterms:created xsi:type="dcterms:W3CDTF">2011-02-20T20:39:48Z</dcterms:created>
  <dcterms:modified xsi:type="dcterms:W3CDTF">2012-11-25T22:45:51Z</dcterms:modified>
</cp:coreProperties>
</file>