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74" r:id="rId6"/>
    <p:sldId id="256" r:id="rId7"/>
    <p:sldId id="275" r:id="rId8"/>
    <p:sldId id="269" r:id="rId9"/>
    <p:sldId id="270" r:id="rId10"/>
    <p:sldId id="271" r:id="rId11"/>
    <p:sldId id="272" r:id="rId12"/>
    <p:sldId id="273" r:id="rId13"/>
    <p:sldId id="257" r:id="rId14"/>
    <p:sldId id="307" r:id="rId15"/>
    <p:sldId id="259" r:id="rId16"/>
    <p:sldId id="263" r:id="rId17"/>
    <p:sldId id="264" r:id="rId18"/>
    <p:sldId id="258" r:id="rId19"/>
    <p:sldId id="268" r:id="rId20"/>
    <p:sldId id="266" r:id="rId21"/>
    <p:sldId id="261" r:id="rId22"/>
    <p:sldId id="260" r:id="rId23"/>
    <p:sldId id="276"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D37A56-5375-430D-9492-41E7D2A09854}" v="171" dt="2025-12-07T16:22:16.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946" autoAdjust="0"/>
  </p:normalViewPr>
  <p:slideViewPr>
    <p:cSldViewPr snapToGrid="0">
      <p:cViewPr>
        <p:scale>
          <a:sx n="66" d="100"/>
          <a:sy n="66" d="100"/>
        </p:scale>
        <p:origin x="408" y="-108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h Stølting Brodal" userId="04ef4784-6591-4f86-a140-f5c3b108582a" providerId="ADAL" clId="{EE2C17C0-1D70-424E-A6AD-F76FBCBC6F35}"/>
    <pc:docChg chg="undo redo custSel addSld delSld modSld modMainMaster modShowInfo">
      <pc:chgData name="Gerth Stølting Brodal" userId="04ef4784-6591-4f86-a140-f5c3b108582a" providerId="ADAL" clId="{EE2C17C0-1D70-424E-A6AD-F76FBCBC6F35}" dt="2025-12-07T16:29:46.547" v="2418" actId="1037"/>
      <pc:docMkLst>
        <pc:docMk/>
      </pc:docMkLst>
      <pc:sldChg chg="addSp delSp modSp mod modNotesTx">
        <pc:chgData name="Gerth Stølting Brodal" userId="04ef4784-6591-4f86-a140-f5c3b108582a" providerId="ADAL" clId="{EE2C17C0-1D70-424E-A6AD-F76FBCBC6F35}" dt="2025-12-06T19:03:41.306" v="835" actId="20577"/>
        <pc:sldMkLst>
          <pc:docMk/>
          <pc:sldMk cId="257329826" sldId="256"/>
        </pc:sldMkLst>
        <pc:spChg chg="mod">
          <ac:chgData name="Gerth Stølting Brodal" userId="04ef4784-6591-4f86-a140-f5c3b108582a" providerId="ADAL" clId="{EE2C17C0-1D70-424E-A6AD-F76FBCBC6F35}" dt="2025-12-06T19:03:41.306" v="835" actId="20577"/>
          <ac:spMkLst>
            <pc:docMk/>
            <pc:sldMk cId="257329826" sldId="256"/>
            <ac:spMk id="2" creationId="{B90F0520-D0AF-3FCE-F7DE-415E0961D35D}"/>
          </ac:spMkLst>
        </pc:spChg>
        <pc:spChg chg="mod">
          <ac:chgData name="Gerth Stølting Brodal" userId="04ef4784-6591-4f86-a140-f5c3b108582a" providerId="ADAL" clId="{EE2C17C0-1D70-424E-A6AD-F76FBCBC6F35}" dt="2025-12-05T16:39:12.278" v="51" actId="1076"/>
          <ac:spMkLst>
            <pc:docMk/>
            <pc:sldMk cId="257329826" sldId="256"/>
            <ac:spMk id="3" creationId="{BA8E16F6-0E05-2C96-F30B-C78247500337}"/>
          </ac:spMkLst>
        </pc:spChg>
        <pc:picChg chg="add mod">
          <ac:chgData name="Gerth Stølting Brodal" userId="04ef4784-6591-4f86-a140-f5c3b108582a" providerId="ADAL" clId="{EE2C17C0-1D70-424E-A6AD-F76FBCBC6F35}" dt="2025-12-05T16:38:03.429" v="47" actId="1035"/>
          <ac:picMkLst>
            <pc:docMk/>
            <pc:sldMk cId="257329826" sldId="256"/>
            <ac:picMk id="7" creationId="{26823E1F-27CF-767F-61AB-E97141F006CE}"/>
          </ac:picMkLst>
        </pc:picChg>
        <pc:picChg chg="add mod">
          <ac:chgData name="Gerth Stølting Brodal" userId="04ef4784-6591-4f86-a140-f5c3b108582a" providerId="ADAL" clId="{EE2C17C0-1D70-424E-A6AD-F76FBCBC6F35}" dt="2025-12-05T16:38:03.429" v="47" actId="1035"/>
          <ac:picMkLst>
            <pc:docMk/>
            <pc:sldMk cId="257329826" sldId="256"/>
            <ac:picMk id="8" creationId="{9E869B33-168C-352E-09BE-433CD775CFA4}"/>
          </ac:picMkLst>
        </pc:picChg>
        <pc:picChg chg="add mod">
          <ac:chgData name="Gerth Stølting Brodal" userId="04ef4784-6591-4f86-a140-f5c3b108582a" providerId="ADAL" clId="{EE2C17C0-1D70-424E-A6AD-F76FBCBC6F35}" dt="2025-12-05T16:38:03.429" v="47" actId="1035"/>
          <ac:picMkLst>
            <pc:docMk/>
            <pc:sldMk cId="257329826" sldId="256"/>
            <ac:picMk id="9" creationId="{FB3210B1-0609-3FA3-AB60-FF67928612EA}"/>
          </ac:picMkLst>
        </pc:picChg>
        <pc:picChg chg="add mod">
          <ac:chgData name="Gerth Stølting Brodal" userId="04ef4784-6591-4f86-a140-f5c3b108582a" providerId="ADAL" clId="{EE2C17C0-1D70-424E-A6AD-F76FBCBC6F35}" dt="2025-12-05T16:38:03.429" v="47" actId="1035"/>
          <ac:picMkLst>
            <pc:docMk/>
            <pc:sldMk cId="257329826" sldId="256"/>
            <ac:picMk id="10" creationId="{42586BD3-06D5-8286-1379-671C737D3594}"/>
          </ac:picMkLst>
        </pc:picChg>
        <pc:picChg chg="add mod">
          <ac:chgData name="Gerth Stølting Brodal" userId="04ef4784-6591-4f86-a140-f5c3b108582a" providerId="ADAL" clId="{EE2C17C0-1D70-424E-A6AD-F76FBCBC6F35}" dt="2025-12-05T16:38:03.429" v="47" actId="1035"/>
          <ac:picMkLst>
            <pc:docMk/>
            <pc:sldMk cId="257329826" sldId="256"/>
            <ac:picMk id="11" creationId="{9E34E1BE-F764-70E3-19F4-454E4C14170D}"/>
          </ac:picMkLst>
        </pc:picChg>
        <pc:picChg chg="add mod">
          <ac:chgData name="Gerth Stølting Brodal" userId="04ef4784-6591-4f86-a140-f5c3b108582a" providerId="ADAL" clId="{EE2C17C0-1D70-424E-A6AD-F76FBCBC6F35}" dt="2025-12-05T16:38:03.429" v="47" actId="1035"/>
          <ac:picMkLst>
            <pc:docMk/>
            <pc:sldMk cId="257329826" sldId="256"/>
            <ac:picMk id="12" creationId="{459CA406-EBE2-D054-1933-128CA361EDD5}"/>
          </ac:picMkLst>
        </pc:picChg>
        <pc:picChg chg="add mod">
          <ac:chgData name="Gerth Stølting Brodal" userId="04ef4784-6591-4f86-a140-f5c3b108582a" providerId="ADAL" clId="{EE2C17C0-1D70-424E-A6AD-F76FBCBC6F35}" dt="2025-12-05T16:38:03.429" v="47" actId="1035"/>
          <ac:picMkLst>
            <pc:docMk/>
            <pc:sldMk cId="257329826" sldId="256"/>
            <ac:picMk id="13" creationId="{5C36542C-77D4-E611-18F2-4E98B936D573}"/>
          </ac:picMkLst>
        </pc:picChg>
        <pc:picChg chg="add mod">
          <ac:chgData name="Gerth Stølting Brodal" userId="04ef4784-6591-4f86-a140-f5c3b108582a" providerId="ADAL" clId="{EE2C17C0-1D70-424E-A6AD-F76FBCBC6F35}" dt="2025-12-05T16:38:03.429" v="47" actId="1035"/>
          <ac:picMkLst>
            <pc:docMk/>
            <pc:sldMk cId="257329826" sldId="256"/>
            <ac:picMk id="14" creationId="{3BA6F3B7-B4AE-AC29-7250-FF45D19D704F}"/>
          </ac:picMkLst>
        </pc:picChg>
        <pc:picChg chg="add mod modCrop">
          <ac:chgData name="Gerth Stølting Brodal" userId="04ef4784-6591-4f86-a140-f5c3b108582a" providerId="ADAL" clId="{EE2C17C0-1D70-424E-A6AD-F76FBCBC6F35}" dt="2025-12-05T16:38:03.429" v="47" actId="1035"/>
          <ac:picMkLst>
            <pc:docMk/>
            <pc:sldMk cId="257329826" sldId="256"/>
            <ac:picMk id="15" creationId="{AFE4A19B-50B1-3BB3-53C5-6CD7CF53B8CF}"/>
          </ac:picMkLst>
        </pc:picChg>
        <pc:picChg chg="add mod">
          <ac:chgData name="Gerth Stølting Brodal" userId="04ef4784-6591-4f86-a140-f5c3b108582a" providerId="ADAL" clId="{EE2C17C0-1D70-424E-A6AD-F76FBCBC6F35}" dt="2025-12-05T17:13:45.195" v="117" actId="1076"/>
          <ac:picMkLst>
            <pc:docMk/>
            <pc:sldMk cId="257329826" sldId="256"/>
            <ac:picMk id="17" creationId="{BE35B08B-82AC-9866-DF78-4C5192DC0D63}"/>
          </ac:picMkLst>
        </pc:picChg>
      </pc:sldChg>
      <pc:sldChg chg="modSp mod">
        <pc:chgData name="Gerth Stølting Brodal" userId="04ef4784-6591-4f86-a140-f5c3b108582a" providerId="ADAL" clId="{EE2C17C0-1D70-424E-A6AD-F76FBCBC6F35}" dt="2025-12-06T19:04:55.702" v="881" actId="1036"/>
        <pc:sldMkLst>
          <pc:docMk/>
          <pc:sldMk cId="1309271332" sldId="257"/>
        </pc:sldMkLst>
        <pc:spChg chg="mod">
          <ac:chgData name="Gerth Stølting Brodal" userId="04ef4784-6591-4f86-a140-f5c3b108582a" providerId="ADAL" clId="{EE2C17C0-1D70-424E-A6AD-F76FBCBC6F35}" dt="2025-12-06T19:04:55.702" v="881" actId="1036"/>
          <ac:spMkLst>
            <pc:docMk/>
            <pc:sldMk cId="1309271332" sldId="257"/>
            <ac:spMk id="2" creationId="{EBC40527-D273-ABAE-1B6B-2E8168151C6E}"/>
          </ac:spMkLst>
        </pc:spChg>
        <pc:spChg chg="mod">
          <ac:chgData name="Gerth Stølting Brodal" userId="04ef4784-6591-4f86-a140-f5c3b108582a" providerId="ADAL" clId="{EE2C17C0-1D70-424E-A6AD-F76FBCBC6F35}" dt="2025-12-06T19:04:55.702" v="881" actId="1036"/>
          <ac:spMkLst>
            <pc:docMk/>
            <pc:sldMk cId="1309271332" sldId="257"/>
            <ac:spMk id="3" creationId="{A378E871-69BE-6073-3AD6-D01117D0245D}"/>
          </ac:spMkLst>
        </pc:spChg>
      </pc:sldChg>
      <pc:sldChg chg="modSp">
        <pc:chgData name="Gerth Stølting Brodal" userId="04ef4784-6591-4f86-a140-f5c3b108582a" providerId="ADAL" clId="{EE2C17C0-1D70-424E-A6AD-F76FBCBC6F35}" dt="2025-12-06T20:19:25.279" v="1144" actId="20577"/>
        <pc:sldMkLst>
          <pc:docMk/>
          <pc:sldMk cId="3713795434" sldId="258"/>
        </pc:sldMkLst>
        <pc:spChg chg="mod">
          <ac:chgData name="Gerth Stølting Brodal" userId="04ef4784-6591-4f86-a140-f5c3b108582a" providerId="ADAL" clId="{EE2C17C0-1D70-424E-A6AD-F76FBCBC6F35}" dt="2025-12-06T20:19:25.279" v="1144" actId="20577"/>
          <ac:spMkLst>
            <pc:docMk/>
            <pc:sldMk cId="3713795434" sldId="258"/>
            <ac:spMk id="3" creationId="{847E3B0C-EB49-3B18-13AA-7FDD69ADA010}"/>
          </ac:spMkLst>
        </pc:spChg>
      </pc:sldChg>
      <pc:sldChg chg="modSp mod modAnim">
        <pc:chgData name="Gerth Stølting Brodal" userId="04ef4784-6591-4f86-a140-f5c3b108582a" providerId="ADAL" clId="{EE2C17C0-1D70-424E-A6AD-F76FBCBC6F35}" dt="2025-12-06T19:53:31.235" v="1139" actId="20577"/>
        <pc:sldMkLst>
          <pc:docMk/>
          <pc:sldMk cId="2535028899" sldId="259"/>
        </pc:sldMkLst>
        <pc:spChg chg="mod">
          <ac:chgData name="Gerth Stølting Brodal" userId="04ef4784-6591-4f86-a140-f5c3b108582a" providerId="ADAL" clId="{EE2C17C0-1D70-424E-A6AD-F76FBCBC6F35}" dt="2025-12-05T17:08:03.081" v="99" actId="1037"/>
          <ac:spMkLst>
            <pc:docMk/>
            <pc:sldMk cId="2535028899" sldId="259"/>
            <ac:spMk id="2" creationId="{7295F314-C82B-EF19-17E8-CA09A7DECE28}"/>
          </ac:spMkLst>
        </pc:spChg>
        <pc:spChg chg="mod">
          <ac:chgData name="Gerth Stølting Brodal" userId="04ef4784-6591-4f86-a140-f5c3b108582a" providerId="ADAL" clId="{EE2C17C0-1D70-424E-A6AD-F76FBCBC6F35}" dt="2025-12-06T19:53:31.235" v="1139" actId="20577"/>
          <ac:spMkLst>
            <pc:docMk/>
            <pc:sldMk cId="2535028899" sldId="259"/>
            <ac:spMk id="3" creationId="{E946E692-012F-2D43-DE3E-A239D9E8CB58}"/>
          </ac:spMkLst>
        </pc:spChg>
      </pc:sldChg>
      <pc:sldChg chg="modSp mod addAnim delAnim modAnim">
        <pc:chgData name="Gerth Stølting Brodal" userId="04ef4784-6591-4f86-a140-f5c3b108582a" providerId="ADAL" clId="{EE2C17C0-1D70-424E-A6AD-F76FBCBC6F35}" dt="2025-12-06T20:31:28.169" v="1302"/>
        <pc:sldMkLst>
          <pc:docMk/>
          <pc:sldMk cId="2748891277" sldId="260"/>
        </pc:sldMkLst>
        <pc:spChg chg="mod">
          <ac:chgData name="Gerth Stølting Brodal" userId="04ef4784-6591-4f86-a140-f5c3b108582a" providerId="ADAL" clId="{EE2C17C0-1D70-424E-A6AD-F76FBCBC6F35}" dt="2025-12-05T17:05:24.610" v="80" actId="20577"/>
          <ac:spMkLst>
            <pc:docMk/>
            <pc:sldMk cId="2748891277" sldId="260"/>
            <ac:spMk id="2" creationId="{7C238503-40FC-8521-CEB3-C91484C71347}"/>
          </ac:spMkLst>
        </pc:spChg>
        <pc:spChg chg="mod">
          <ac:chgData name="Gerth Stølting Brodal" userId="04ef4784-6591-4f86-a140-f5c3b108582a" providerId="ADAL" clId="{EE2C17C0-1D70-424E-A6AD-F76FBCBC6F35}" dt="2025-12-06T20:31:13.892" v="1301" actId="114"/>
          <ac:spMkLst>
            <pc:docMk/>
            <pc:sldMk cId="2748891277" sldId="260"/>
            <ac:spMk id="3" creationId="{B3E87BDC-4E3F-86B0-5E77-425CF2B989F4}"/>
          </ac:spMkLst>
        </pc:spChg>
        <pc:graphicFrameChg chg="mod">
          <ac:chgData name="Gerth Stølting Brodal" userId="04ef4784-6591-4f86-a140-f5c3b108582a" providerId="ADAL" clId="{EE2C17C0-1D70-424E-A6AD-F76FBCBC6F35}" dt="2025-12-06T20:27:18.784" v="1168" actId="207"/>
          <ac:graphicFrameMkLst>
            <pc:docMk/>
            <pc:sldMk cId="2748891277" sldId="260"/>
            <ac:graphicFrameMk id="4" creationId="{01A3875D-01CF-FCBE-795C-F9700A296CB4}"/>
          </ac:graphicFrameMkLst>
        </pc:graphicFrameChg>
      </pc:sldChg>
      <pc:sldChg chg="modSp mod modNotesTx">
        <pc:chgData name="Gerth Stølting Brodal" userId="04ef4784-6591-4f86-a140-f5c3b108582a" providerId="ADAL" clId="{EE2C17C0-1D70-424E-A6AD-F76FBCBC6F35}" dt="2025-12-06T20:36:16.341" v="1458" actId="20577"/>
        <pc:sldMkLst>
          <pc:docMk/>
          <pc:sldMk cId="368126649" sldId="261"/>
        </pc:sldMkLst>
        <pc:spChg chg="mod">
          <ac:chgData name="Gerth Stølting Brodal" userId="04ef4784-6591-4f86-a140-f5c3b108582a" providerId="ADAL" clId="{EE2C17C0-1D70-424E-A6AD-F76FBCBC6F35}" dt="2025-12-05T17:07:06.783" v="87" actId="1037"/>
          <ac:spMkLst>
            <pc:docMk/>
            <pc:sldMk cId="368126649" sldId="261"/>
            <ac:spMk id="2" creationId="{E96EFBFA-2434-37E8-1BA0-8F5766F71FCB}"/>
          </ac:spMkLst>
        </pc:spChg>
        <pc:spChg chg="mod">
          <ac:chgData name="Gerth Stølting Brodal" userId="04ef4784-6591-4f86-a140-f5c3b108582a" providerId="ADAL" clId="{EE2C17C0-1D70-424E-A6AD-F76FBCBC6F35}" dt="2025-12-06T20:24:34.107" v="1166" actId="20577"/>
          <ac:spMkLst>
            <pc:docMk/>
            <pc:sldMk cId="368126649" sldId="261"/>
            <ac:spMk id="3" creationId="{0BD65809-97B8-F60F-D198-908D771048F0}"/>
          </ac:spMkLst>
        </pc:spChg>
      </pc:sldChg>
      <pc:sldChg chg="modSp mod">
        <pc:chgData name="Gerth Stølting Brodal" userId="04ef4784-6591-4f86-a140-f5c3b108582a" providerId="ADAL" clId="{EE2C17C0-1D70-424E-A6AD-F76FBCBC6F35}" dt="2025-12-07T16:22:38.514" v="2398" actId="14100"/>
        <pc:sldMkLst>
          <pc:docMk/>
          <pc:sldMk cId="1828040400" sldId="263"/>
        </pc:sldMkLst>
        <pc:spChg chg="mod">
          <ac:chgData name="Gerth Stølting Brodal" userId="04ef4784-6591-4f86-a140-f5c3b108582a" providerId="ADAL" clId="{EE2C17C0-1D70-424E-A6AD-F76FBCBC6F35}" dt="2025-12-05T17:07:22.045" v="88" actId="1076"/>
          <ac:spMkLst>
            <pc:docMk/>
            <pc:sldMk cId="1828040400" sldId="263"/>
            <ac:spMk id="2" creationId="{097E15C2-BBD1-4163-0F4A-1D514607B02E}"/>
          </ac:spMkLst>
        </pc:spChg>
        <pc:graphicFrameChg chg="mod modGraphic">
          <ac:chgData name="Gerth Stølting Brodal" userId="04ef4784-6591-4f86-a140-f5c3b108582a" providerId="ADAL" clId="{EE2C17C0-1D70-424E-A6AD-F76FBCBC6F35}" dt="2025-12-07T16:21:22.062" v="2395" actId="20577"/>
          <ac:graphicFrameMkLst>
            <pc:docMk/>
            <pc:sldMk cId="1828040400" sldId="263"/>
            <ac:graphicFrameMk id="58" creationId="{791BA61D-ADC8-03E8-01A9-5F028DFC6A90}"/>
          </ac:graphicFrameMkLst>
        </pc:graphicFrameChg>
        <pc:graphicFrameChg chg="mod modGraphic">
          <ac:chgData name="Gerth Stølting Brodal" userId="04ef4784-6591-4f86-a140-f5c3b108582a" providerId="ADAL" clId="{EE2C17C0-1D70-424E-A6AD-F76FBCBC6F35}" dt="2025-12-07T16:20:08.330" v="2386" actId="20577"/>
          <ac:graphicFrameMkLst>
            <pc:docMk/>
            <pc:sldMk cId="1828040400" sldId="263"/>
            <ac:graphicFrameMk id="60" creationId="{2AF2B221-D121-E5A6-DDB7-886CD4333FD3}"/>
          </ac:graphicFrameMkLst>
        </pc:graphicFrameChg>
        <pc:graphicFrameChg chg="mod modGraphic">
          <ac:chgData name="Gerth Stølting Brodal" userId="04ef4784-6591-4f86-a140-f5c3b108582a" providerId="ADAL" clId="{EE2C17C0-1D70-424E-A6AD-F76FBCBC6F35}" dt="2025-12-07T16:22:38.514" v="2398" actId="14100"/>
          <ac:graphicFrameMkLst>
            <pc:docMk/>
            <pc:sldMk cId="1828040400" sldId="263"/>
            <ac:graphicFrameMk id="61" creationId="{34DCD74F-08BC-F591-F805-94646DAFD3B5}"/>
          </ac:graphicFrameMkLst>
        </pc:graphicFrameChg>
      </pc:sldChg>
      <pc:sldChg chg="modSp mod">
        <pc:chgData name="Gerth Stølting Brodal" userId="04ef4784-6591-4f86-a140-f5c3b108582a" providerId="ADAL" clId="{EE2C17C0-1D70-424E-A6AD-F76FBCBC6F35}" dt="2025-12-06T20:17:21.152" v="1143" actId="20577"/>
        <pc:sldMkLst>
          <pc:docMk/>
          <pc:sldMk cId="3842895185" sldId="264"/>
        </pc:sldMkLst>
        <pc:spChg chg="mod">
          <ac:chgData name="Gerth Stølting Brodal" userId="04ef4784-6591-4f86-a140-f5c3b108582a" providerId="ADAL" clId="{EE2C17C0-1D70-424E-A6AD-F76FBCBC6F35}" dt="2025-12-06T20:17:21.152" v="1143" actId="20577"/>
          <ac:spMkLst>
            <pc:docMk/>
            <pc:sldMk cId="3842895185" sldId="264"/>
            <ac:spMk id="2" creationId="{317BCB36-D9E3-FCDF-CCA4-8EC5CFB594FB}"/>
          </ac:spMkLst>
        </pc:spChg>
      </pc:sldChg>
      <pc:sldChg chg="modSp mod modNotesTx">
        <pc:chgData name="Gerth Stølting Brodal" userId="04ef4784-6591-4f86-a140-f5c3b108582a" providerId="ADAL" clId="{EE2C17C0-1D70-424E-A6AD-F76FBCBC6F35}" dt="2025-12-06T19:06:59.994" v="1031" actId="207"/>
        <pc:sldMkLst>
          <pc:docMk/>
          <pc:sldMk cId="1001413272" sldId="269"/>
        </pc:sldMkLst>
        <pc:spChg chg="mod">
          <ac:chgData name="Gerth Stølting Brodal" userId="04ef4784-6591-4f86-a140-f5c3b108582a" providerId="ADAL" clId="{EE2C17C0-1D70-424E-A6AD-F76FBCBC6F35}" dt="2025-12-06T19:06:59.994" v="1031" actId="207"/>
          <ac:spMkLst>
            <pc:docMk/>
            <pc:sldMk cId="1001413272" sldId="269"/>
            <ac:spMk id="2" creationId="{332E36E3-4246-45C6-19C8-4FFCE2806FBC}"/>
          </ac:spMkLst>
        </pc:spChg>
      </pc:sldChg>
      <pc:sldChg chg="addSp delSp modSp mod addAnim delAnim modAnim">
        <pc:chgData name="Gerth Stølting Brodal" userId="04ef4784-6591-4f86-a140-f5c3b108582a" providerId="ADAL" clId="{EE2C17C0-1D70-424E-A6AD-F76FBCBC6F35}" dt="2025-12-06T19:13:20.849" v="1033"/>
        <pc:sldMkLst>
          <pc:docMk/>
          <pc:sldMk cId="665867149" sldId="270"/>
        </pc:sldMkLst>
        <pc:spChg chg="mod">
          <ac:chgData name="Gerth Stølting Brodal" userId="04ef4784-6591-4f86-a140-f5c3b108582a" providerId="ADAL" clId="{EE2C17C0-1D70-424E-A6AD-F76FBCBC6F35}" dt="2025-12-05T17:41:02.866" v="352" actId="20577"/>
          <ac:spMkLst>
            <pc:docMk/>
            <pc:sldMk cId="665867149" sldId="270"/>
            <ac:spMk id="17" creationId="{D402F176-0952-487A-4A9A-60E179AA3840}"/>
          </ac:spMkLst>
        </pc:spChg>
        <pc:spChg chg="mod">
          <ac:chgData name="Gerth Stølting Brodal" userId="04ef4784-6591-4f86-a140-f5c3b108582a" providerId="ADAL" clId="{EE2C17C0-1D70-424E-A6AD-F76FBCBC6F35}" dt="2025-12-05T17:36:53.432" v="238" actId="20577"/>
          <ac:spMkLst>
            <pc:docMk/>
            <pc:sldMk cId="665867149" sldId="270"/>
            <ac:spMk id="19" creationId="{F15D12B4-E5BB-9DD2-AB37-C82F4E5E3CE0}"/>
          </ac:spMkLst>
        </pc:spChg>
        <pc:spChg chg="mod">
          <ac:chgData name="Gerth Stølting Brodal" userId="04ef4784-6591-4f86-a140-f5c3b108582a" providerId="ADAL" clId="{EE2C17C0-1D70-424E-A6AD-F76FBCBC6F35}" dt="2025-12-05T17:36:09.772" v="230"/>
          <ac:spMkLst>
            <pc:docMk/>
            <pc:sldMk cId="665867149" sldId="270"/>
            <ac:spMk id="21" creationId="{3B473EE8-EE29-FF39-A809-253BCF2385FB}"/>
          </ac:spMkLst>
        </pc:spChg>
        <pc:spChg chg="mod">
          <ac:chgData name="Gerth Stølting Brodal" userId="04ef4784-6591-4f86-a140-f5c3b108582a" providerId="ADAL" clId="{EE2C17C0-1D70-424E-A6AD-F76FBCBC6F35}" dt="2025-12-05T17:37:31.125" v="254" actId="20577"/>
          <ac:spMkLst>
            <pc:docMk/>
            <pc:sldMk cId="665867149" sldId="270"/>
            <ac:spMk id="22" creationId="{C13070CB-C8FC-B80B-4004-86B66C9ECC0D}"/>
          </ac:spMkLst>
        </pc:spChg>
        <pc:spChg chg="mod">
          <ac:chgData name="Gerth Stølting Brodal" userId="04ef4784-6591-4f86-a140-f5c3b108582a" providerId="ADAL" clId="{EE2C17C0-1D70-424E-A6AD-F76FBCBC6F35}" dt="2025-12-05T17:37:19.853" v="252" actId="20577"/>
          <ac:spMkLst>
            <pc:docMk/>
            <pc:sldMk cId="665867149" sldId="270"/>
            <ac:spMk id="28" creationId="{909DBD44-5D8E-AF44-FE01-59804C8F01F1}"/>
          </ac:spMkLst>
        </pc:spChg>
        <pc:spChg chg="mod topLvl">
          <ac:chgData name="Gerth Stølting Brodal" userId="04ef4784-6591-4f86-a140-f5c3b108582a" providerId="ADAL" clId="{EE2C17C0-1D70-424E-A6AD-F76FBCBC6F35}" dt="2025-12-05T17:38:49.931" v="279" actId="164"/>
          <ac:spMkLst>
            <pc:docMk/>
            <pc:sldMk cId="665867149" sldId="270"/>
            <ac:spMk id="37" creationId="{ECD54688-9856-48F1-1B4F-751650F9A571}"/>
          </ac:spMkLst>
        </pc:spChg>
        <pc:spChg chg="mod topLvl">
          <ac:chgData name="Gerth Stølting Brodal" userId="04ef4784-6591-4f86-a140-f5c3b108582a" providerId="ADAL" clId="{EE2C17C0-1D70-424E-A6AD-F76FBCBC6F35}" dt="2025-12-05T17:38:49.931" v="279" actId="164"/>
          <ac:spMkLst>
            <pc:docMk/>
            <pc:sldMk cId="665867149" sldId="270"/>
            <ac:spMk id="39" creationId="{5794DAEB-5E4D-25BF-4C8A-030309785F72}"/>
          </ac:spMkLst>
        </pc:spChg>
        <pc:spChg chg="mod">
          <ac:chgData name="Gerth Stølting Brodal" userId="04ef4784-6591-4f86-a140-f5c3b108582a" providerId="ADAL" clId="{EE2C17C0-1D70-424E-A6AD-F76FBCBC6F35}" dt="2025-12-05T17:39:57.892" v="306" actId="1038"/>
          <ac:spMkLst>
            <pc:docMk/>
            <pc:sldMk cId="665867149" sldId="270"/>
            <ac:spMk id="40" creationId="{F50DE26A-8987-4C3A-C406-0D25A1057E11}"/>
          </ac:spMkLst>
        </pc:spChg>
        <pc:spChg chg="mod topLvl">
          <ac:chgData name="Gerth Stølting Brodal" userId="04ef4784-6591-4f86-a140-f5c3b108582a" providerId="ADAL" clId="{EE2C17C0-1D70-424E-A6AD-F76FBCBC6F35}" dt="2025-12-05T17:38:49.931" v="279" actId="164"/>
          <ac:spMkLst>
            <pc:docMk/>
            <pc:sldMk cId="665867149" sldId="270"/>
            <ac:spMk id="41" creationId="{98B4ACFB-C3B4-1C37-039C-941BE74A8E3B}"/>
          </ac:spMkLst>
        </pc:spChg>
        <pc:spChg chg="mod">
          <ac:chgData name="Gerth Stølting Brodal" userId="04ef4784-6591-4f86-a140-f5c3b108582a" providerId="ADAL" clId="{EE2C17C0-1D70-424E-A6AD-F76FBCBC6F35}" dt="2025-12-05T17:40:30.126" v="350" actId="1037"/>
          <ac:spMkLst>
            <pc:docMk/>
            <pc:sldMk cId="665867149" sldId="270"/>
            <ac:spMk id="43" creationId="{DDE72717-151B-AB85-C3A9-F9D8F85F7C93}"/>
          </ac:spMkLst>
        </pc:spChg>
        <pc:spChg chg="mod">
          <ac:chgData name="Gerth Stølting Brodal" userId="04ef4784-6591-4f86-a140-f5c3b108582a" providerId="ADAL" clId="{EE2C17C0-1D70-424E-A6AD-F76FBCBC6F35}" dt="2025-12-05T17:37:14.862" v="250" actId="20577"/>
          <ac:spMkLst>
            <pc:docMk/>
            <pc:sldMk cId="665867149" sldId="270"/>
            <ac:spMk id="47" creationId="{DFC242EA-F22A-CF93-3566-5A128BA8ED45}"/>
          </ac:spMkLst>
        </pc:spChg>
        <pc:spChg chg="mod">
          <ac:chgData name="Gerth Stølting Brodal" userId="04ef4784-6591-4f86-a140-f5c3b108582a" providerId="ADAL" clId="{EE2C17C0-1D70-424E-A6AD-F76FBCBC6F35}" dt="2025-12-05T17:35:33.600" v="187"/>
          <ac:spMkLst>
            <pc:docMk/>
            <pc:sldMk cId="665867149" sldId="270"/>
            <ac:spMk id="49" creationId="{2E965552-62F9-B332-6227-68B53BBAE0E5}"/>
          </ac:spMkLst>
        </pc:spChg>
        <pc:spChg chg="mod">
          <ac:chgData name="Gerth Stølting Brodal" userId="04ef4784-6591-4f86-a140-f5c3b108582a" providerId="ADAL" clId="{EE2C17C0-1D70-424E-A6AD-F76FBCBC6F35}" dt="2025-12-05T17:37:09.115" v="248" actId="20577"/>
          <ac:spMkLst>
            <pc:docMk/>
            <pc:sldMk cId="665867149" sldId="270"/>
            <ac:spMk id="51" creationId="{7E85D91F-60B9-D5E9-BFC6-5C814F4E7A1E}"/>
          </ac:spMkLst>
        </pc:spChg>
        <pc:spChg chg="mod topLvl">
          <ac:chgData name="Gerth Stølting Brodal" userId="04ef4784-6591-4f86-a140-f5c3b108582a" providerId="ADAL" clId="{EE2C17C0-1D70-424E-A6AD-F76FBCBC6F35}" dt="2025-12-05T17:35:21.749" v="184" actId="164"/>
          <ac:spMkLst>
            <pc:docMk/>
            <pc:sldMk cId="665867149" sldId="270"/>
            <ac:spMk id="53" creationId="{636560BB-92BC-9D32-18A0-8866EC2FF2A4}"/>
          </ac:spMkLst>
        </pc:spChg>
        <pc:spChg chg="mod topLvl">
          <ac:chgData name="Gerth Stølting Brodal" userId="04ef4784-6591-4f86-a140-f5c3b108582a" providerId="ADAL" clId="{EE2C17C0-1D70-424E-A6AD-F76FBCBC6F35}" dt="2025-12-05T17:35:21.749" v="184" actId="164"/>
          <ac:spMkLst>
            <pc:docMk/>
            <pc:sldMk cId="665867149" sldId="270"/>
            <ac:spMk id="54" creationId="{4249B283-E6E9-D02D-0124-D5EA03DE1E2B}"/>
          </ac:spMkLst>
        </pc:spChg>
        <pc:spChg chg="mod topLvl">
          <ac:chgData name="Gerth Stølting Brodal" userId="04ef4784-6591-4f86-a140-f5c3b108582a" providerId="ADAL" clId="{EE2C17C0-1D70-424E-A6AD-F76FBCBC6F35}" dt="2025-12-05T17:35:21.749" v="184" actId="164"/>
          <ac:spMkLst>
            <pc:docMk/>
            <pc:sldMk cId="665867149" sldId="270"/>
            <ac:spMk id="56" creationId="{0CF4ACE0-B3F7-6803-67F7-BAA3F2133BF8}"/>
          </ac:spMkLst>
        </pc:spChg>
        <pc:spChg chg="mod topLvl">
          <ac:chgData name="Gerth Stølting Brodal" userId="04ef4784-6591-4f86-a140-f5c3b108582a" providerId="ADAL" clId="{EE2C17C0-1D70-424E-A6AD-F76FBCBC6F35}" dt="2025-12-05T17:35:21.749" v="184" actId="164"/>
          <ac:spMkLst>
            <pc:docMk/>
            <pc:sldMk cId="665867149" sldId="270"/>
            <ac:spMk id="57" creationId="{66ACEA23-33D3-5E1F-F5E9-AADFDFB5D856}"/>
          </ac:spMkLst>
        </pc:spChg>
        <pc:grpChg chg="add mod">
          <ac:chgData name="Gerth Stølting Brodal" userId="04ef4784-6591-4f86-a140-f5c3b108582a" providerId="ADAL" clId="{EE2C17C0-1D70-424E-A6AD-F76FBCBC6F35}" dt="2025-12-05T17:38:49.931" v="279" actId="164"/>
          <ac:grpSpMkLst>
            <pc:docMk/>
            <pc:sldMk cId="665867149" sldId="270"/>
            <ac:grpSpMk id="11" creationId="{B018A481-D994-0F08-4D0E-E7868315EF38}"/>
          </ac:grpSpMkLst>
        </pc:grpChg>
        <pc:grpChg chg="add mod">
          <ac:chgData name="Gerth Stølting Brodal" userId="04ef4784-6591-4f86-a140-f5c3b108582a" providerId="ADAL" clId="{EE2C17C0-1D70-424E-A6AD-F76FBCBC6F35}" dt="2025-12-05T17:38:49.931" v="279" actId="164"/>
          <ac:grpSpMkLst>
            <pc:docMk/>
            <pc:sldMk cId="665867149" sldId="270"/>
            <ac:grpSpMk id="13" creationId="{834981DB-AD0C-7A0A-8104-5C3A8FAB42C0}"/>
          </ac:grpSpMkLst>
        </pc:grpChg>
        <pc:grpChg chg="add mod">
          <ac:chgData name="Gerth Stølting Brodal" userId="04ef4784-6591-4f86-a140-f5c3b108582a" providerId="ADAL" clId="{EE2C17C0-1D70-424E-A6AD-F76FBCBC6F35}" dt="2025-12-05T17:38:49.931" v="279" actId="164"/>
          <ac:grpSpMkLst>
            <pc:docMk/>
            <pc:sldMk cId="665867149" sldId="270"/>
            <ac:grpSpMk id="23" creationId="{7F4FB655-4D74-61B4-64E7-24ADAA896673}"/>
          </ac:grpSpMkLst>
        </pc:grpChg>
        <pc:grpChg chg="mod">
          <ac:chgData name="Gerth Stølting Brodal" userId="04ef4784-6591-4f86-a140-f5c3b108582a" providerId="ADAL" clId="{EE2C17C0-1D70-424E-A6AD-F76FBCBC6F35}" dt="2025-12-05T17:37:43.461" v="264" actId="1038"/>
          <ac:grpSpMkLst>
            <pc:docMk/>
            <pc:sldMk cId="665867149" sldId="270"/>
            <ac:grpSpMk id="44" creationId="{59D1A2A3-05F0-FD22-9CB8-A7B6794C1A61}"/>
          </ac:grpSpMkLst>
        </pc:grpChg>
        <pc:grpChg chg="add mod">
          <ac:chgData name="Gerth Stølting Brodal" userId="04ef4784-6591-4f86-a140-f5c3b108582a" providerId="ADAL" clId="{EE2C17C0-1D70-424E-A6AD-F76FBCBC6F35}" dt="2025-12-05T17:38:49.931" v="279" actId="164"/>
          <ac:grpSpMkLst>
            <pc:docMk/>
            <pc:sldMk cId="665867149" sldId="270"/>
            <ac:grpSpMk id="66" creationId="{8F3CA78B-E42C-4C1C-66DB-FABD89A0986A}"/>
          </ac:grpSpMkLst>
        </pc:grpChg>
        <pc:cxnChg chg="mod">
          <ac:chgData name="Gerth Stølting Brodal" userId="04ef4784-6591-4f86-a140-f5c3b108582a" providerId="ADAL" clId="{EE2C17C0-1D70-424E-A6AD-F76FBCBC6F35}" dt="2025-12-05T17:36:09.772" v="230"/>
          <ac:cxnSpMkLst>
            <pc:docMk/>
            <pc:sldMk cId="665867149" sldId="270"/>
            <ac:cxnSpMk id="14" creationId="{9DCD3BE7-AAA1-60AB-F45A-E6D9DE001E58}"/>
          </ac:cxnSpMkLst>
        </pc:cxnChg>
        <pc:cxnChg chg="mod">
          <ac:chgData name="Gerth Stølting Brodal" userId="04ef4784-6591-4f86-a140-f5c3b108582a" providerId="ADAL" clId="{EE2C17C0-1D70-424E-A6AD-F76FBCBC6F35}" dt="2025-12-05T17:36:09.772" v="230"/>
          <ac:cxnSpMkLst>
            <pc:docMk/>
            <pc:sldMk cId="665867149" sldId="270"/>
            <ac:cxnSpMk id="16" creationId="{1D64BA55-5F49-37D4-E519-A9359B4B98B0}"/>
          </ac:cxnSpMkLst>
        </pc:cxnChg>
        <pc:cxnChg chg="mod">
          <ac:chgData name="Gerth Stølting Brodal" userId="04ef4784-6591-4f86-a140-f5c3b108582a" providerId="ADAL" clId="{EE2C17C0-1D70-424E-A6AD-F76FBCBC6F35}" dt="2025-12-05T17:36:09.772" v="230"/>
          <ac:cxnSpMkLst>
            <pc:docMk/>
            <pc:sldMk cId="665867149" sldId="270"/>
            <ac:cxnSpMk id="20" creationId="{507B6296-A53E-9522-CF6B-652EFCCF2E1B}"/>
          </ac:cxnSpMkLst>
        </pc:cxnChg>
        <pc:cxnChg chg="mod">
          <ac:chgData name="Gerth Stølting Brodal" userId="04ef4784-6591-4f86-a140-f5c3b108582a" providerId="ADAL" clId="{EE2C17C0-1D70-424E-A6AD-F76FBCBC6F35}" dt="2025-12-05T17:35:33.600" v="187"/>
          <ac:cxnSpMkLst>
            <pc:docMk/>
            <pc:sldMk cId="665867149" sldId="270"/>
            <ac:cxnSpMk id="25" creationId="{B3E7C417-6AB7-9C78-5A07-3CBA55557112}"/>
          </ac:cxnSpMkLst>
        </pc:cxnChg>
        <pc:cxnChg chg="mod">
          <ac:chgData name="Gerth Stølting Brodal" userId="04ef4784-6591-4f86-a140-f5c3b108582a" providerId="ADAL" clId="{EE2C17C0-1D70-424E-A6AD-F76FBCBC6F35}" dt="2025-12-05T17:35:33.600" v="187"/>
          <ac:cxnSpMkLst>
            <pc:docMk/>
            <pc:sldMk cId="665867149" sldId="270"/>
            <ac:cxnSpMk id="26" creationId="{4FA52D33-62AE-3833-A75B-B611BAE5263C}"/>
          </ac:cxnSpMkLst>
        </pc:cxnChg>
        <pc:cxnChg chg="mod">
          <ac:chgData name="Gerth Stølting Brodal" userId="04ef4784-6591-4f86-a140-f5c3b108582a" providerId="ADAL" clId="{EE2C17C0-1D70-424E-A6AD-F76FBCBC6F35}" dt="2025-12-05T17:40:20.108" v="341" actId="1038"/>
          <ac:cxnSpMkLst>
            <pc:docMk/>
            <pc:sldMk cId="665867149" sldId="270"/>
            <ac:cxnSpMk id="42" creationId="{FED4D086-0512-21C0-EE43-5D471F7DD575}"/>
          </ac:cxnSpMkLst>
        </pc:cxnChg>
        <pc:cxnChg chg="mod topLvl">
          <ac:chgData name="Gerth Stølting Brodal" userId="04ef4784-6591-4f86-a140-f5c3b108582a" providerId="ADAL" clId="{EE2C17C0-1D70-424E-A6AD-F76FBCBC6F35}" dt="2025-12-05T17:35:21.749" v="184" actId="164"/>
          <ac:cxnSpMkLst>
            <pc:docMk/>
            <pc:sldMk cId="665867149" sldId="270"/>
            <ac:cxnSpMk id="45" creationId="{52B1B481-00A2-353B-A71E-0A5322A199CB}"/>
          </ac:cxnSpMkLst>
        </pc:cxnChg>
        <pc:cxnChg chg="mod">
          <ac:chgData name="Gerth Stølting Brodal" userId="04ef4784-6591-4f86-a140-f5c3b108582a" providerId="ADAL" clId="{EE2C17C0-1D70-424E-A6AD-F76FBCBC6F35}" dt="2025-12-05T17:38:49.931" v="279" actId="164"/>
          <ac:cxnSpMkLst>
            <pc:docMk/>
            <pc:sldMk cId="665867149" sldId="270"/>
            <ac:cxnSpMk id="46" creationId="{C60A895F-16CD-8393-9092-5CD804203A2A}"/>
          </ac:cxnSpMkLst>
        </pc:cxnChg>
        <pc:cxnChg chg="mod">
          <ac:chgData name="Gerth Stølting Brodal" userId="04ef4784-6591-4f86-a140-f5c3b108582a" providerId="ADAL" clId="{EE2C17C0-1D70-424E-A6AD-F76FBCBC6F35}" dt="2025-12-05T17:35:33.600" v="187"/>
          <ac:cxnSpMkLst>
            <pc:docMk/>
            <pc:sldMk cId="665867149" sldId="270"/>
            <ac:cxnSpMk id="48" creationId="{9757FB5A-D290-73DE-B00B-F0E5921C81EA}"/>
          </ac:cxnSpMkLst>
        </pc:cxnChg>
        <pc:cxnChg chg="mod topLvl">
          <ac:chgData name="Gerth Stølting Brodal" userId="04ef4784-6591-4f86-a140-f5c3b108582a" providerId="ADAL" clId="{EE2C17C0-1D70-424E-A6AD-F76FBCBC6F35}" dt="2025-12-05T17:35:21.749" v="184" actId="164"/>
          <ac:cxnSpMkLst>
            <pc:docMk/>
            <pc:sldMk cId="665867149" sldId="270"/>
            <ac:cxnSpMk id="52" creationId="{BB7279E8-FE8C-626C-DA07-29E4AB804A63}"/>
          </ac:cxnSpMkLst>
        </pc:cxnChg>
        <pc:cxnChg chg="mod">
          <ac:chgData name="Gerth Stølting Brodal" userId="04ef4784-6591-4f86-a140-f5c3b108582a" providerId="ADAL" clId="{EE2C17C0-1D70-424E-A6AD-F76FBCBC6F35}" dt="2025-12-05T17:35:21.749" v="184" actId="164"/>
          <ac:cxnSpMkLst>
            <pc:docMk/>
            <pc:sldMk cId="665867149" sldId="270"/>
            <ac:cxnSpMk id="55" creationId="{AE8758A3-2BFA-E394-DC22-8B356FB0581C}"/>
          </ac:cxnSpMkLst>
        </pc:cxnChg>
        <pc:cxnChg chg="add mod">
          <ac:chgData name="Gerth Stølting Brodal" userId="04ef4784-6591-4f86-a140-f5c3b108582a" providerId="ADAL" clId="{EE2C17C0-1D70-424E-A6AD-F76FBCBC6F35}" dt="2025-12-05T17:36:39.901" v="236" actId="14100"/>
          <ac:cxnSpMkLst>
            <pc:docMk/>
            <pc:sldMk cId="665867149" sldId="270"/>
            <ac:cxnSpMk id="58" creationId="{CC4E25EE-7DC3-1BAD-9896-42303214E34B}"/>
          </ac:cxnSpMkLst>
        </pc:cxnChg>
      </pc:sldChg>
      <pc:sldChg chg="modSp mod modAnim">
        <pc:chgData name="Gerth Stølting Brodal" userId="04ef4784-6591-4f86-a140-f5c3b108582a" providerId="ADAL" clId="{EE2C17C0-1D70-424E-A6AD-F76FBCBC6F35}" dt="2025-12-06T19:23:11.177" v="1036" actId="207"/>
        <pc:sldMkLst>
          <pc:docMk/>
          <pc:sldMk cId="2293148226" sldId="271"/>
        </pc:sldMkLst>
        <pc:spChg chg="mod">
          <ac:chgData name="Gerth Stølting Brodal" userId="04ef4784-6591-4f86-a140-f5c3b108582a" providerId="ADAL" clId="{EE2C17C0-1D70-424E-A6AD-F76FBCBC6F35}" dt="2025-12-06T19:22:56.378" v="1035" actId="207"/>
          <ac:spMkLst>
            <pc:docMk/>
            <pc:sldMk cId="2293148226" sldId="271"/>
            <ac:spMk id="3" creationId="{D8A32B2A-E948-2C85-D291-8C08FE23411D}"/>
          </ac:spMkLst>
        </pc:spChg>
        <pc:spChg chg="mod">
          <ac:chgData name="Gerth Stølting Brodal" userId="04ef4784-6591-4f86-a140-f5c3b108582a" providerId="ADAL" clId="{EE2C17C0-1D70-424E-A6AD-F76FBCBC6F35}" dt="2025-12-05T17:08:14.531" v="111" actId="1035"/>
          <ac:spMkLst>
            <pc:docMk/>
            <pc:sldMk cId="2293148226" sldId="271"/>
            <ac:spMk id="158" creationId="{A38FAAB1-D286-6F3A-0CD4-9E4A85B21678}"/>
          </ac:spMkLst>
        </pc:spChg>
      </pc:sldChg>
      <pc:sldChg chg="modSp modNotesTx">
        <pc:chgData name="Gerth Stølting Brodal" userId="04ef4784-6591-4f86-a140-f5c3b108582a" providerId="ADAL" clId="{EE2C17C0-1D70-424E-A6AD-F76FBCBC6F35}" dt="2025-12-06T19:32:18.239" v="1071" actId="58"/>
        <pc:sldMkLst>
          <pc:docMk/>
          <pc:sldMk cId="698016883" sldId="272"/>
        </pc:sldMkLst>
        <pc:spChg chg="mod">
          <ac:chgData name="Gerth Stølting Brodal" userId="04ef4784-6591-4f86-a140-f5c3b108582a" providerId="ADAL" clId="{EE2C17C0-1D70-424E-A6AD-F76FBCBC6F35}" dt="2025-12-06T19:32:18.239" v="1071" actId="58"/>
          <ac:spMkLst>
            <pc:docMk/>
            <pc:sldMk cId="698016883" sldId="272"/>
            <ac:spMk id="186" creationId="{55591769-9C74-0810-7ECE-B30A3A79825A}"/>
          </ac:spMkLst>
        </pc:spChg>
      </pc:sldChg>
      <pc:sldChg chg="addSp modSp mod addAnim delAnim modAnim">
        <pc:chgData name="Gerth Stølting Brodal" userId="04ef4784-6591-4f86-a140-f5c3b108582a" providerId="ADAL" clId="{EE2C17C0-1D70-424E-A6AD-F76FBCBC6F35}" dt="2025-12-06T20:43:04.096" v="1641" actId="1035"/>
        <pc:sldMkLst>
          <pc:docMk/>
          <pc:sldMk cId="2697032038" sldId="273"/>
        </pc:sldMkLst>
        <pc:spChg chg="mod">
          <ac:chgData name="Gerth Stølting Brodal" userId="04ef4784-6591-4f86-a140-f5c3b108582a" providerId="ADAL" clId="{EE2C17C0-1D70-424E-A6AD-F76FBCBC6F35}" dt="2025-12-06T20:43:04.096" v="1641" actId="1035"/>
          <ac:spMkLst>
            <pc:docMk/>
            <pc:sldMk cId="2697032038" sldId="273"/>
            <ac:spMk id="3" creationId="{C7FA8C33-18C5-2F0D-FDFA-F2522D60602D}"/>
          </ac:spMkLst>
        </pc:spChg>
        <pc:spChg chg="add mod">
          <ac:chgData name="Gerth Stølting Brodal" userId="04ef4784-6591-4f86-a140-f5c3b108582a" providerId="ADAL" clId="{EE2C17C0-1D70-424E-A6AD-F76FBCBC6F35}" dt="2025-12-06T19:40:51.230" v="1114" actId="1035"/>
          <ac:spMkLst>
            <pc:docMk/>
            <pc:sldMk cId="2697032038" sldId="273"/>
            <ac:spMk id="6" creationId="{13547B7F-852F-6254-4928-0BA0391A8E8C}"/>
          </ac:spMkLst>
        </pc:spChg>
        <pc:graphicFrameChg chg="mod modGraphic">
          <ac:chgData name="Gerth Stølting Brodal" userId="04ef4784-6591-4f86-a140-f5c3b108582a" providerId="ADAL" clId="{EE2C17C0-1D70-424E-A6AD-F76FBCBC6F35}" dt="2025-12-06T20:42:17.135" v="1639" actId="207"/>
          <ac:graphicFrameMkLst>
            <pc:docMk/>
            <pc:sldMk cId="2697032038" sldId="273"/>
            <ac:graphicFrameMk id="4" creationId="{08B9D12A-FC3B-2291-48CF-3C081A7B20C6}"/>
          </ac:graphicFrameMkLst>
        </pc:graphicFrameChg>
      </pc:sldChg>
      <pc:sldChg chg="modSp mod">
        <pc:chgData name="Gerth Stølting Brodal" userId="04ef4784-6591-4f86-a140-f5c3b108582a" providerId="ADAL" clId="{EE2C17C0-1D70-424E-A6AD-F76FBCBC6F35}" dt="2025-12-06T18:32:39.553" v="412" actId="113"/>
        <pc:sldMkLst>
          <pc:docMk/>
          <pc:sldMk cId="1253895666" sldId="274"/>
        </pc:sldMkLst>
        <pc:spChg chg="mod">
          <ac:chgData name="Gerth Stølting Brodal" userId="04ef4784-6591-4f86-a140-f5c3b108582a" providerId="ADAL" clId="{EE2C17C0-1D70-424E-A6AD-F76FBCBC6F35}" dt="2025-12-06T18:32:39.553" v="412" actId="113"/>
          <ac:spMkLst>
            <pc:docMk/>
            <pc:sldMk cId="1253895666" sldId="274"/>
            <ac:spMk id="3" creationId="{C98755BC-93E8-F850-56FC-9848EF29C361}"/>
          </ac:spMkLst>
        </pc:spChg>
      </pc:sldChg>
      <pc:sldChg chg="modSp mod modNotesTx">
        <pc:chgData name="Gerth Stølting Brodal" userId="04ef4784-6591-4f86-a140-f5c3b108582a" providerId="ADAL" clId="{EE2C17C0-1D70-424E-A6AD-F76FBCBC6F35}" dt="2025-12-07T15:01:56.759" v="1653" actId="1038"/>
        <pc:sldMkLst>
          <pc:docMk/>
          <pc:sldMk cId="4024641186" sldId="275"/>
        </pc:sldMkLst>
        <pc:spChg chg="mod">
          <ac:chgData name="Gerth Stølting Brodal" userId="04ef4784-6591-4f86-a140-f5c3b108582a" providerId="ADAL" clId="{EE2C17C0-1D70-424E-A6AD-F76FBCBC6F35}" dt="2025-12-05T16:32:36.204" v="3" actId="20577"/>
          <ac:spMkLst>
            <pc:docMk/>
            <pc:sldMk cId="4024641186" sldId="275"/>
            <ac:spMk id="2" creationId="{63734B0E-E525-7C7D-D9DB-874C35298FCF}"/>
          </ac:spMkLst>
        </pc:spChg>
        <pc:grpChg chg="mod">
          <ac:chgData name="Gerth Stølting Brodal" userId="04ef4784-6591-4f86-a140-f5c3b108582a" providerId="ADAL" clId="{EE2C17C0-1D70-424E-A6AD-F76FBCBC6F35}" dt="2025-12-07T15:01:56.759" v="1653" actId="1038"/>
          <ac:grpSpMkLst>
            <pc:docMk/>
            <pc:sldMk cId="4024641186" sldId="275"/>
            <ac:grpSpMk id="4" creationId="{AC405B19-D39D-BBEB-ED2A-6590E6F16826}"/>
          </ac:grpSpMkLst>
        </pc:grpChg>
      </pc:sldChg>
      <pc:sldChg chg="addSp delSp modSp new mod">
        <pc:chgData name="Gerth Stølting Brodal" userId="04ef4784-6591-4f86-a140-f5c3b108582a" providerId="ADAL" clId="{EE2C17C0-1D70-424E-A6AD-F76FBCBC6F35}" dt="2025-12-07T16:29:46.547" v="2418" actId="1037"/>
        <pc:sldMkLst>
          <pc:docMk/>
          <pc:sldMk cId="1839599085" sldId="276"/>
        </pc:sldMkLst>
        <pc:spChg chg="mod">
          <ac:chgData name="Gerth Stølting Brodal" userId="04ef4784-6591-4f86-a140-f5c3b108582a" providerId="ADAL" clId="{EE2C17C0-1D70-424E-A6AD-F76FBCBC6F35}" dt="2025-12-06T20:41:39.064" v="1637" actId="403"/>
          <ac:spMkLst>
            <pc:docMk/>
            <pc:sldMk cId="1839599085" sldId="276"/>
            <ac:spMk id="2" creationId="{46B135E8-A818-C3CD-F3D1-161447A02BD9}"/>
          </ac:spMkLst>
        </pc:spChg>
        <pc:spChg chg="del">
          <ac:chgData name="Gerth Stølting Brodal" userId="04ef4784-6591-4f86-a140-f5c3b108582a" providerId="ADAL" clId="{EE2C17C0-1D70-424E-A6AD-F76FBCBC6F35}" dt="2025-12-06T20:32:25.843" v="1339" actId="478"/>
          <ac:spMkLst>
            <pc:docMk/>
            <pc:sldMk cId="1839599085" sldId="276"/>
            <ac:spMk id="3" creationId="{31294325-9F75-FE1D-738C-9C624334F3A0}"/>
          </ac:spMkLst>
        </pc:spChg>
        <pc:spChg chg="add del mod">
          <ac:chgData name="Gerth Stølting Brodal" userId="04ef4784-6591-4f86-a140-f5c3b108582a" providerId="ADAL" clId="{EE2C17C0-1D70-424E-A6AD-F76FBCBC6F35}" dt="2025-12-06T20:32:41.589" v="1341" actId="478"/>
          <ac:spMkLst>
            <pc:docMk/>
            <pc:sldMk cId="1839599085" sldId="276"/>
            <ac:spMk id="5" creationId="{AC206E85-F939-61FE-2F5A-13EF81ADB641}"/>
          </ac:spMkLst>
        </pc:spChg>
        <pc:spChg chg="add mod">
          <ac:chgData name="Gerth Stølting Brodal" userId="04ef4784-6591-4f86-a140-f5c3b108582a" providerId="ADAL" clId="{EE2C17C0-1D70-424E-A6AD-F76FBCBC6F35}" dt="2025-12-06T20:41:33.417" v="1632" actId="404"/>
          <ac:spMkLst>
            <pc:docMk/>
            <pc:sldMk cId="1839599085" sldId="276"/>
            <ac:spMk id="6" creationId="{31FF05D8-C29C-C4D4-AEB3-1EA2DFFE8053}"/>
          </ac:spMkLst>
        </pc:spChg>
        <pc:spChg chg="add mod">
          <ac:chgData name="Gerth Stølting Brodal" userId="04ef4784-6591-4f86-a140-f5c3b108582a" providerId="ADAL" clId="{EE2C17C0-1D70-424E-A6AD-F76FBCBC6F35}" dt="2025-12-07T16:29:46.547" v="2418" actId="1037"/>
          <ac:spMkLst>
            <pc:docMk/>
            <pc:sldMk cId="1839599085" sldId="276"/>
            <ac:spMk id="8" creationId="{FD7DCF14-513E-2AB3-D180-6422C4001346}"/>
          </ac:spMkLst>
        </pc:spChg>
        <pc:picChg chg="add mod">
          <ac:chgData name="Gerth Stølting Brodal" userId="04ef4784-6591-4f86-a140-f5c3b108582a" providerId="ADAL" clId="{EE2C17C0-1D70-424E-A6AD-F76FBCBC6F35}" dt="2025-12-06T20:37:47.102" v="1468" actId="1076"/>
          <ac:picMkLst>
            <pc:docMk/>
            <pc:sldMk cId="1839599085" sldId="276"/>
            <ac:picMk id="4" creationId="{7256E360-A7AC-24F0-E584-CF5D3EEFF8F3}"/>
          </ac:picMkLst>
        </pc:picChg>
      </pc:sldChg>
      <pc:sldChg chg="new del">
        <pc:chgData name="Gerth Stølting Brodal" userId="04ef4784-6591-4f86-a140-f5c3b108582a" providerId="ADAL" clId="{EE2C17C0-1D70-424E-A6AD-F76FBCBC6F35}" dt="2025-12-07T15:49:39.049" v="1686" actId="47"/>
        <pc:sldMkLst>
          <pc:docMk/>
          <pc:sldMk cId="2201702246" sldId="277"/>
        </pc:sldMkLst>
      </pc:sldChg>
      <pc:sldChg chg="addSp delSp modSp add mod modTransition delAnim">
        <pc:chgData name="Gerth Stølting Brodal" userId="04ef4784-6591-4f86-a140-f5c3b108582a" providerId="ADAL" clId="{EE2C17C0-1D70-424E-A6AD-F76FBCBC6F35}" dt="2025-12-07T15:59:21.329" v="2380" actId="1036"/>
        <pc:sldMkLst>
          <pc:docMk/>
          <pc:sldMk cId="0" sldId="307"/>
        </pc:sldMkLst>
        <pc:spChg chg="add mod">
          <ac:chgData name="Gerth Stølting Brodal" userId="04ef4784-6591-4f86-a140-f5c3b108582a" providerId="ADAL" clId="{EE2C17C0-1D70-424E-A6AD-F76FBCBC6F35}" dt="2025-12-07T15:59:21.329" v="2380" actId="1036"/>
          <ac:spMkLst>
            <pc:docMk/>
            <pc:sldMk cId="0" sldId="307"/>
            <ac:spMk id="2" creationId="{B359A40E-F4B4-A6BC-8351-6B93C155EF5A}"/>
          </ac:spMkLst>
        </pc:spChg>
        <pc:spChg chg="mod">
          <ac:chgData name="Gerth Stølting Brodal" userId="04ef4784-6591-4f86-a140-f5c3b108582a" providerId="ADAL" clId="{EE2C17C0-1D70-424E-A6AD-F76FBCBC6F35}" dt="2025-12-07T15:51:37.187" v="1927" actId="1037"/>
          <ac:spMkLst>
            <pc:docMk/>
            <pc:sldMk cId="0" sldId="307"/>
            <ac:spMk id="10"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14" creationId="{00000000-0000-0000-0000-000000000000}"/>
          </ac:spMkLst>
        </pc:spChg>
        <pc:spChg chg="del mod">
          <ac:chgData name="Gerth Stølting Brodal" userId="04ef4784-6591-4f86-a140-f5c3b108582a" providerId="ADAL" clId="{EE2C17C0-1D70-424E-A6AD-F76FBCBC6F35}" dt="2025-12-07T15:50:01.805" v="1714" actId="478"/>
          <ac:spMkLst>
            <pc:docMk/>
            <pc:sldMk cId="0" sldId="307"/>
            <ac:spMk id="15"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16"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17"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19"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20"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45" creationId="{00000000-0000-0000-0000-000000000000}"/>
          </ac:spMkLst>
        </pc:spChg>
        <pc:spChg chg="mod">
          <ac:chgData name="Gerth Stølting Brodal" userId="04ef4784-6591-4f86-a140-f5c3b108582a" providerId="ADAL" clId="{EE2C17C0-1D70-424E-A6AD-F76FBCBC6F35}" dt="2025-12-07T15:53:26.203" v="2150" actId="1037"/>
          <ac:spMkLst>
            <pc:docMk/>
            <pc:sldMk cId="0" sldId="307"/>
            <ac:spMk id="46" creationId="{00000000-0000-0000-0000-000000000000}"/>
          </ac:spMkLst>
        </pc:spChg>
        <pc:spChg chg="mod">
          <ac:chgData name="Gerth Stølting Brodal" userId="04ef4784-6591-4f86-a140-f5c3b108582a" providerId="ADAL" clId="{EE2C17C0-1D70-424E-A6AD-F76FBCBC6F35}" dt="2025-12-07T15:51:37.187" v="1927" actId="1037"/>
          <ac:spMkLst>
            <pc:docMk/>
            <pc:sldMk cId="0" sldId="307"/>
            <ac:spMk id="47"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3"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4"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5"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6"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7"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58"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66" creationId="{00000000-0000-0000-0000-000000000000}"/>
          </ac:spMkLst>
        </pc:spChg>
        <pc:spChg chg="mod">
          <ac:chgData name="Gerth Stølting Brodal" userId="04ef4784-6591-4f86-a140-f5c3b108582a" providerId="ADAL" clId="{EE2C17C0-1D70-424E-A6AD-F76FBCBC6F35}" dt="2025-12-07T15:51:31.066" v="1912" actId="1037"/>
          <ac:spMkLst>
            <pc:docMk/>
            <pc:sldMk cId="0" sldId="307"/>
            <ac:spMk id="68" creationId="{00000000-0000-0000-0000-000000000000}"/>
          </ac:spMkLst>
        </pc:spChg>
        <pc:spChg chg="mod">
          <ac:chgData name="Gerth Stølting Brodal" userId="04ef4784-6591-4f86-a140-f5c3b108582a" providerId="ADAL" clId="{EE2C17C0-1D70-424E-A6AD-F76FBCBC6F35}" dt="2025-12-07T15:52:31.182" v="2110" actId="1037"/>
          <ac:spMkLst>
            <pc:docMk/>
            <pc:sldMk cId="0" sldId="307"/>
            <ac:spMk id="69" creationId="{00000000-0000-0000-0000-000000000000}"/>
          </ac:spMkLst>
        </pc:spChg>
        <pc:spChg chg="mod">
          <ac:chgData name="Gerth Stølting Brodal" userId="04ef4784-6591-4f86-a140-f5c3b108582a" providerId="ADAL" clId="{EE2C17C0-1D70-424E-A6AD-F76FBCBC6F35}" dt="2025-12-07T15:52:46.124" v="2143" actId="1038"/>
          <ac:spMkLst>
            <pc:docMk/>
            <pc:sldMk cId="0" sldId="307"/>
            <ac:spMk id="72" creationId="{00000000-0000-0000-0000-000000000000}"/>
          </ac:spMkLst>
        </pc:spChg>
        <pc:spChg chg="mod">
          <ac:chgData name="Gerth Stølting Brodal" userId="04ef4784-6591-4f86-a140-f5c3b108582a" providerId="ADAL" clId="{EE2C17C0-1D70-424E-A6AD-F76FBCBC6F35}" dt="2025-12-07T15:54:06.036" v="2151" actId="14100"/>
          <ac:spMkLst>
            <pc:docMk/>
            <pc:sldMk cId="0" sldId="307"/>
            <ac:spMk id="73"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4"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5"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6"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7"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8"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79" creationId="{00000000-0000-0000-0000-000000000000}"/>
          </ac:spMkLst>
        </pc:spChg>
        <pc:spChg chg="mod">
          <ac:chgData name="Gerth Stølting Brodal" userId="04ef4784-6591-4f86-a140-f5c3b108582a" providerId="ADAL" clId="{EE2C17C0-1D70-424E-A6AD-F76FBCBC6F35}" dt="2025-12-07T15:51:03.468" v="1834" actId="1037"/>
          <ac:spMkLst>
            <pc:docMk/>
            <pc:sldMk cId="0" sldId="307"/>
            <ac:spMk id="103"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104" creationId="{00000000-0000-0000-0000-000000000000}"/>
          </ac:spMkLst>
        </pc:spChg>
        <pc:spChg chg="mod">
          <ac:chgData name="Gerth Stølting Brodal" userId="04ef4784-6591-4f86-a140-f5c3b108582a" providerId="ADAL" clId="{EE2C17C0-1D70-424E-A6AD-F76FBCBC6F35}" dt="2025-12-07T15:51:09.230" v="1874" actId="1037"/>
          <ac:spMkLst>
            <pc:docMk/>
            <pc:sldMk cId="0" sldId="307"/>
            <ac:spMk id="120"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28"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29"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30"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31" creationId="{00000000-0000-0000-0000-000000000000}"/>
          </ac:spMkLst>
        </pc:spChg>
        <pc:spChg chg="mod">
          <ac:chgData name="Gerth Stølting Brodal" userId="04ef4784-6591-4f86-a140-f5c3b108582a" providerId="ADAL" clId="{EE2C17C0-1D70-424E-A6AD-F76FBCBC6F35}" dt="2025-12-07T15:50:26.099" v="1758" actId="1038"/>
          <ac:spMkLst>
            <pc:docMk/>
            <pc:sldMk cId="0" sldId="307"/>
            <ac:spMk id="136"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37" creationId="{00000000-0000-0000-0000-000000000000}"/>
          </ac:spMkLst>
        </pc:spChg>
        <pc:spChg chg="mod">
          <ac:chgData name="Gerth Stølting Brodal" userId="04ef4784-6591-4f86-a140-f5c3b108582a" providerId="ADAL" clId="{EE2C17C0-1D70-424E-A6AD-F76FBCBC6F35}" dt="2025-12-07T15:50:16.607" v="1746" actId="1038"/>
          <ac:spMkLst>
            <pc:docMk/>
            <pc:sldMk cId="0" sldId="307"/>
            <ac:spMk id="139" creationId="{00000000-0000-0000-0000-000000000000}"/>
          </ac:spMkLst>
        </pc:spChg>
        <pc:spChg chg="del">
          <ac:chgData name="Gerth Stølting Brodal" userId="04ef4784-6591-4f86-a140-f5c3b108582a" providerId="ADAL" clId="{EE2C17C0-1D70-424E-A6AD-F76FBCBC6F35}" dt="2025-12-07T15:49:01.422" v="1656" actId="478"/>
          <ac:spMkLst>
            <pc:docMk/>
            <pc:sldMk cId="0" sldId="307"/>
            <ac:spMk id="151" creationId="{00000000-0000-0000-0000-000000000000}"/>
          </ac:spMkLst>
        </pc:spChg>
        <pc:spChg chg="del">
          <ac:chgData name="Gerth Stølting Brodal" userId="04ef4784-6591-4f86-a140-f5c3b108582a" providerId="ADAL" clId="{EE2C17C0-1D70-424E-A6AD-F76FBCBC6F35}" dt="2025-12-07T15:49:01.422" v="1656" actId="478"/>
          <ac:spMkLst>
            <pc:docMk/>
            <pc:sldMk cId="0" sldId="307"/>
            <ac:spMk id="152" creationId="{00000000-0000-0000-0000-000000000000}"/>
          </ac:spMkLst>
        </pc:spChg>
        <pc:spChg chg="del">
          <ac:chgData name="Gerth Stølting Brodal" userId="04ef4784-6591-4f86-a140-f5c3b108582a" providerId="ADAL" clId="{EE2C17C0-1D70-424E-A6AD-F76FBCBC6F35}" dt="2025-12-07T15:49:03.812" v="1657" actId="478"/>
          <ac:spMkLst>
            <pc:docMk/>
            <pc:sldMk cId="0" sldId="307"/>
            <ac:spMk id="163"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70"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72"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73"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74"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93"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94"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95"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96"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197" creationId="{00000000-0000-0000-0000-000000000000}"/>
          </ac:spMkLst>
        </pc:spChg>
        <pc:spChg chg="del">
          <ac:chgData name="Gerth Stølting Brodal" userId="04ef4784-6591-4f86-a140-f5c3b108582a" providerId="ADAL" clId="{EE2C17C0-1D70-424E-A6AD-F76FBCBC6F35}" dt="2025-12-07T15:49:09.722" v="1658" actId="478"/>
          <ac:spMkLst>
            <pc:docMk/>
            <pc:sldMk cId="0" sldId="307"/>
            <ac:spMk id="200" creationId="{00000000-0000-0000-0000-000000000000}"/>
          </ac:spMkLst>
        </pc:spChg>
        <pc:spChg chg="mod">
          <ac:chgData name="Gerth Stølting Brodal" userId="04ef4784-6591-4f86-a140-f5c3b108582a" providerId="ADAL" clId="{EE2C17C0-1D70-424E-A6AD-F76FBCBC6F35}" dt="2025-12-07T15:52:27.008" v="2096" actId="1038"/>
          <ac:spMkLst>
            <pc:docMk/>
            <pc:sldMk cId="0" sldId="307"/>
            <ac:spMk id="201" creationId="{00000000-0000-0000-0000-000000000000}"/>
          </ac:spMkLst>
        </pc:spChg>
        <pc:spChg chg="mod">
          <ac:chgData name="Gerth Stølting Brodal" userId="04ef4784-6591-4f86-a140-f5c3b108582a" providerId="ADAL" clId="{EE2C17C0-1D70-424E-A6AD-F76FBCBC6F35}" dt="2025-12-07T15:52:20.733" v="2051" actId="1037"/>
          <ac:spMkLst>
            <pc:docMk/>
            <pc:sldMk cId="0" sldId="307"/>
            <ac:spMk id="202" creationId="{00000000-0000-0000-0000-000000000000}"/>
          </ac:spMkLst>
        </pc:spChg>
        <pc:spChg chg="mod">
          <ac:chgData name="Gerth Stølting Brodal" userId="04ef4784-6591-4f86-a140-f5c3b108582a" providerId="ADAL" clId="{EE2C17C0-1D70-424E-A6AD-F76FBCBC6F35}" dt="2025-12-07T15:51:50.975" v="1960" actId="1037"/>
          <ac:spMkLst>
            <pc:docMk/>
            <pc:sldMk cId="0" sldId="307"/>
            <ac:spMk id="203" creationId="{00000000-0000-0000-0000-000000000000}"/>
          </ac:spMkLst>
        </pc:spChg>
        <pc:grpChg chg="mod">
          <ac:chgData name="Gerth Stølting Brodal" userId="04ef4784-6591-4f86-a140-f5c3b108582a" providerId="ADAL" clId="{EE2C17C0-1D70-424E-A6AD-F76FBCBC6F35}" dt="2025-12-07T15:52:14.668" v="2016" actId="1038"/>
          <ac:grpSpMkLst>
            <pc:docMk/>
            <pc:sldMk cId="0" sldId="307"/>
            <ac:grpSpMk id="204" creationId="{00000000-0000-0000-0000-000000000000}"/>
          </ac:grpSpMkLst>
        </pc:grpChg>
        <pc:cxnChg chg="mod">
          <ac:chgData name="Gerth Stølting Brodal" userId="04ef4784-6591-4f86-a140-f5c3b108582a" providerId="ADAL" clId="{EE2C17C0-1D70-424E-A6AD-F76FBCBC6F35}" dt="2025-12-07T15:51:31.066" v="1912" actId="1037"/>
          <ac:cxnSpMkLst>
            <pc:docMk/>
            <pc:sldMk cId="0" sldId="307"/>
            <ac:cxnSpMk id="59" creationId="{00000000-0000-0000-0000-000000000000}"/>
          </ac:cxnSpMkLst>
        </pc:cxnChg>
        <pc:cxnChg chg="mod">
          <ac:chgData name="Gerth Stølting Brodal" userId="04ef4784-6591-4f86-a140-f5c3b108582a" providerId="ADAL" clId="{EE2C17C0-1D70-424E-A6AD-F76FBCBC6F35}" dt="2025-12-07T15:51:31.066" v="1912" actId="1037"/>
          <ac:cxnSpMkLst>
            <pc:docMk/>
            <pc:sldMk cId="0" sldId="307"/>
            <ac:cxnSpMk id="60" creationId="{00000000-0000-0000-0000-000000000000}"/>
          </ac:cxnSpMkLst>
        </pc:cxnChg>
        <pc:cxnChg chg="mod">
          <ac:chgData name="Gerth Stølting Brodal" userId="04ef4784-6591-4f86-a140-f5c3b108582a" providerId="ADAL" clId="{EE2C17C0-1D70-424E-A6AD-F76FBCBC6F35}" dt="2025-12-07T15:50:16.607" v="1746" actId="1038"/>
          <ac:cxnSpMkLst>
            <pc:docMk/>
            <pc:sldMk cId="0" sldId="307"/>
            <ac:cxnSpMk id="124" creationId="{00000000-0000-0000-0000-000000000000}"/>
          </ac:cxnSpMkLst>
        </pc:cxnChg>
        <pc:cxnChg chg="mod">
          <ac:chgData name="Gerth Stølting Brodal" userId="04ef4784-6591-4f86-a140-f5c3b108582a" providerId="ADAL" clId="{EE2C17C0-1D70-424E-A6AD-F76FBCBC6F35}" dt="2025-12-07T15:50:16.607" v="1746" actId="1038"/>
          <ac:cxnSpMkLst>
            <pc:docMk/>
            <pc:sldMk cId="0" sldId="307"/>
            <ac:cxnSpMk id="125" creationId="{00000000-0000-0000-0000-000000000000}"/>
          </ac:cxnSpMkLst>
        </pc:cxnChg>
        <pc:cxnChg chg="mod">
          <ac:chgData name="Gerth Stølting Brodal" userId="04ef4784-6591-4f86-a140-f5c3b108582a" providerId="ADAL" clId="{EE2C17C0-1D70-424E-A6AD-F76FBCBC6F35}" dt="2025-12-07T15:50:16.607" v="1746" actId="1038"/>
          <ac:cxnSpMkLst>
            <pc:docMk/>
            <pc:sldMk cId="0" sldId="307"/>
            <ac:cxnSpMk id="127" creationId="{00000000-0000-0000-0000-000000000000}"/>
          </ac:cxnSpMkLst>
        </pc:cxnChg>
        <pc:cxnChg chg="del mod">
          <ac:chgData name="Gerth Stølting Brodal" userId="04ef4784-6591-4f86-a140-f5c3b108582a" providerId="ADAL" clId="{EE2C17C0-1D70-424E-A6AD-F76FBCBC6F35}" dt="2025-12-07T15:49:01.422" v="1656" actId="478"/>
          <ac:cxnSpMkLst>
            <pc:docMk/>
            <pc:sldMk cId="0" sldId="307"/>
            <ac:cxnSpMk id="154" creationId="{00000000-0000-0000-0000-000000000000}"/>
          </ac:cxnSpMkLst>
        </pc:cxnChg>
        <pc:cxnChg chg="del">
          <ac:chgData name="Gerth Stølting Brodal" userId="04ef4784-6591-4f86-a140-f5c3b108582a" providerId="ADAL" clId="{EE2C17C0-1D70-424E-A6AD-F76FBCBC6F35}" dt="2025-12-07T15:49:01.422" v="1656" actId="478"/>
          <ac:cxnSpMkLst>
            <pc:docMk/>
            <pc:sldMk cId="0" sldId="307"/>
            <ac:cxnSpMk id="157" creationId="{00000000-0000-0000-0000-000000000000}"/>
          </ac:cxnSpMkLst>
        </pc:cxnChg>
        <pc:cxnChg chg="del">
          <ac:chgData name="Gerth Stølting Brodal" userId="04ef4784-6591-4f86-a140-f5c3b108582a" providerId="ADAL" clId="{EE2C17C0-1D70-424E-A6AD-F76FBCBC6F35}" dt="2025-12-07T15:49:01.422" v="1656" actId="478"/>
          <ac:cxnSpMkLst>
            <pc:docMk/>
            <pc:sldMk cId="0" sldId="307"/>
            <ac:cxnSpMk id="160" creationId="{00000000-0000-0000-0000-000000000000}"/>
          </ac:cxnSpMkLst>
        </pc:cxnChg>
      </pc:sldChg>
      <pc:sldMasterChg chg="modSldLayout">
        <pc:chgData name="Gerth Stølting Brodal" userId="04ef4784-6591-4f86-a140-f5c3b108582a" providerId="ADAL" clId="{EE2C17C0-1D70-424E-A6AD-F76FBCBC6F35}" dt="2025-12-05T17:06:35.535" v="81" actId="12"/>
        <pc:sldMasterMkLst>
          <pc:docMk/>
          <pc:sldMasterMk cId="178992738" sldId="2147483648"/>
        </pc:sldMasterMkLst>
        <pc:sldLayoutChg chg="modSp mod">
          <pc:chgData name="Gerth Stølting Brodal" userId="04ef4784-6591-4f86-a140-f5c3b108582a" providerId="ADAL" clId="{EE2C17C0-1D70-424E-A6AD-F76FBCBC6F35}" dt="2025-12-05T17:06:35.535" v="81" actId="12"/>
          <pc:sldLayoutMkLst>
            <pc:docMk/>
            <pc:sldMasterMk cId="178992738" sldId="2147483648"/>
            <pc:sldLayoutMk cId="212621200" sldId="2147483650"/>
          </pc:sldLayoutMkLst>
          <pc:spChg chg="mod">
            <ac:chgData name="Gerth Stølting Brodal" userId="04ef4784-6591-4f86-a140-f5c3b108582a" providerId="ADAL" clId="{EE2C17C0-1D70-424E-A6AD-F76FBCBC6F35}" dt="2025-12-05T16:49:36.182" v="62" actId="1076"/>
            <ac:spMkLst>
              <pc:docMk/>
              <pc:sldMasterMk cId="178992738" sldId="2147483648"/>
              <pc:sldLayoutMk cId="212621200" sldId="2147483650"/>
              <ac:spMk id="2" creationId="{207B7F94-F949-C9D2-64CD-B62B7DC79884}"/>
            </ac:spMkLst>
          </pc:spChg>
          <pc:spChg chg="mod">
            <ac:chgData name="Gerth Stølting Brodal" userId="04ef4784-6591-4f86-a140-f5c3b108582a" providerId="ADAL" clId="{EE2C17C0-1D70-424E-A6AD-F76FBCBC6F35}" dt="2025-12-05T17:06:35.535" v="81" actId="12"/>
            <ac:spMkLst>
              <pc:docMk/>
              <pc:sldMasterMk cId="178992738" sldId="2147483648"/>
              <pc:sldLayoutMk cId="212621200" sldId="2147483650"/>
              <ac:spMk id="3" creationId="{0C6E5FE4-1DC9-4259-BC3F-AAA35F55321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67D5C-E0C5-4E08-B7A2-DFC2124338CC}" type="datetimeFigureOut">
              <a:rPr lang="da-DK" smtClean="0"/>
              <a:t>07-12-2025</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E393A-C350-4842-9095-A5B9058F202F}" type="slidenum">
              <a:rPr lang="da-DK" smtClean="0"/>
              <a:t>‹#›</a:t>
            </a:fld>
            <a:endParaRPr lang="da-DK"/>
          </a:p>
        </p:txBody>
      </p:sp>
    </p:spTree>
    <p:extLst>
      <p:ext uri="{BB962C8B-B14F-4D97-AF65-F5344CB8AC3E}">
        <p14:creationId xmlns:p14="http://schemas.microsoft.com/office/powerpoint/2010/main" val="352656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(coauthors Jared Lo &amp; Victor Pagan students of Nodari Sitchinava)</a:t>
            </a:r>
          </a:p>
          <a:p>
            <a:r>
              <a:rPr lang="en-US" dirty="0"/>
              <a:t>Talk is based on two papers presented at ESA 2025</a:t>
            </a:r>
          </a:p>
          <a:p>
            <a:r>
              <a:rPr lang="en-US" b="1" dirty="0"/>
              <a:t>Design of External-Memory Data Structures</a:t>
            </a:r>
            <a:endParaRPr lang="da-DK" b="1" dirty="0"/>
          </a:p>
        </p:txBody>
      </p:sp>
      <p:sp>
        <p:nvSpPr>
          <p:cNvPr id="4" name="Slide Number Placeholder 3"/>
          <p:cNvSpPr>
            <a:spLocks noGrp="1"/>
          </p:cNvSpPr>
          <p:nvPr>
            <p:ph type="sldNum" sz="quarter" idx="5"/>
          </p:nvPr>
        </p:nvSpPr>
        <p:spPr/>
        <p:txBody>
          <a:bodyPr/>
          <a:lstStyle/>
          <a:p>
            <a:fld id="{E01E393A-C350-4842-9095-A5B9058F202F}" type="slidenum">
              <a:rPr lang="da-DK" smtClean="0"/>
              <a:t>2</a:t>
            </a:fld>
            <a:endParaRPr lang="da-DK"/>
          </a:p>
        </p:txBody>
      </p:sp>
    </p:spTree>
    <p:extLst>
      <p:ext uri="{BB962C8B-B14F-4D97-AF65-F5344CB8AC3E}">
        <p14:creationId xmlns:p14="http://schemas.microsoft.com/office/powerpoint/2010/main" val="342064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Trivial solution </a:t>
            </a:r>
            <a:r>
              <a:rPr lang="en-US" dirty="0"/>
              <a:t>copy full structure pr update -&gt; bad space and time</a:t>
            </a:r>
          </a:p>
          <a:p>
            <a:r>
              <a:rPr lang="en-US" b="1" dirty="0"/>
              <a:t>Path copy</a:t>
            </a:r>
            <a:r>
              <a:rPr lang="en-US" b="0" dirty="0"/>
              <a:t> pr update -&gt; </a:t>
            </a:r>
            <a:r>
              <a:rPr lang="en-US" b="0" dirty="0" err="1"/>
              <a:t>B∙log</a:t>
            </a:r>
            <a:r>
              <a:rPr lang="en-US" b="0" baseline="-25000" dirty="0" err="1"/>
              <a:t>B</a:t>
            </a:r>
            <a:r>
              <a:rPr lang="en-US" b="0" dirty="0"/>
              <a:t> N space per update, </a:t>
            </a:r>
            <a:r>
              <a:rPr lang="en-US" b="0" dirty="0" err="1"/>
              <a:t>log</a:t>
            </a:r>
            <a:r>
              <a:rPr lang="en-US" b="0" baseline="-25000" dirty="0" err="1"/>
              <a:t>B</a:t>
            </a:r>
            <a:r>
              <a:rPr lang="en-US" b="0" dirty="0"/>
              <a:t> N IOS</a:t>
            </a:r>
          </a:p>
        </p:txBody>
      </p:sp>
      <p:sp>
        <p:nvSpPr>
          <p:cNvPr id="4" name="Slide Number Placeholder 3"/>
          <p:cNvSpPr>
            <a:spLocks noGrp="1"/>
          </p:cNvSpPr>
          <p:nvPr>
            <p:ph type="sldNum" sz="quarter" idx="5"/>
          </p:nvPr>
        </p:nvSpPr>
        <p:spPr/>
        <p:txBody>
          <a:bodyPr/>
          <a:lstStyle/>
          <a:p>
            <a:fld id="{595A794E-48CB-4BA1-A0B5-80156DCDDC1A}" type="slidenum">
              <a:rPr lang="en-US" smtClean="0"/>
              <a:t>11</a:t>
            </a:fld>
            <a:endParaRPr lang="en-US"/>
          </a:p>
        </p:txBody>
      </p:sp>
    </p:spTree>
    <p:extLst>
      <p:ext uri="{BB962C8B-B14F-4D97-AF65-F5344CB8AC3E}">
        <p14:creationId xmlns:p14="http://schemas.microsoft.com/office/powerpoint/2010/main" val="395079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Randomized </a:t>
            </a:r>
            <a:r>
              <a:rPr lang="en-US" sz="1200" b="0" i="0" u="none" strike="noStrike" kern="1200" baseline="0" dirty="0">
                <a:solidFill>
                  <a:schemeClr val="tx1"/>
                </a:solidFill>
                <a:latin typeface="+mn-lt"/>
                <a:ea typeface="+mn-ea"/>
                <a:cs typeface="+mn-cs"/>
              </a:rPr>
              <a:t>is with </a:t>
            </a:r>
            <a:r>
              <a:rPr lang="en-US" sz="1200" b="1" i="0" u="none" strike="noStrike" kern="1200" baseline="0" dirty="0">
                <a:solidFill>
                  <a:schemeClr val="tx1"/>
                </a:solidFill>
                <a:latin typeface="+mn-lt"/>
                <a:ea typeface="+mn-ea"/>
                <a:cs typeface="+mn-cs"/>
              </a:rPr>
              <a:t>high probability</a:t>
            </a:r>
          </a:p>
          <a:p>
            <a:r>
              <a:rPr lang="en-US" sz="1200" b="1" i="0" u="none" strike="noStrike" kern="1200" baseline="0" dirty="0">
                <a:solidFill>
                  <a:schemeClr val="tx1"/>
                </a:solidFill>
                <a:latin typeface="+mn-lt"/>
                <a:ea typeface="+mn-ea"/>
                <a:cs typeface="+mn-cs"/>
              </a:rPr>
              <a:t>Partial persistence </a:t>
            </a:r>
            <a:r>
              <a:rPr lang="en-US" sz="1200" b="0" i="0" u="none" strike="noStrike" kern="1200" baseline="0" dirty="0">
                <a:solidFill>
                  <a:schemeClr val="tx1"/>
                </a:solidFill>
                <a:latin typeface="+mn-lt"/>
                <a:ea typeface="+mn-ea"/>
                <a:cs typeface="+mn-cs"/>
              </a:rPr>
              <a:t>is essentially the </a:t>
            </a:r>
            <a:r>
              <a:rPr lang="en-US" sz="1200" b="1" i="0" u="none" strike="noStrike" kern="1200" baseline="0" dirty="0">
                <a:solidFill>
                  <a:schemeClr val="tx1"/>
                </a:solidFill>
                <a:latin typeface="+mn-lt"/>
                <a:ea typeface="+mn-ea"/>
                <a:cs typeface="+mn-cs"/>
              </a:rPr>
              <a:t>node copying </a:t>
            </a:r>
            <a:r>
              <a:rPr lang="en-US" sz="1200" b="0" i="0" u="none" strike="noStrike" kern="1200" baseline="0" dirty="0">
                <a:solidFill>
                  <a:schemeClr val="tx1"/>
                </a:solidFill>
                <a:latin typeface="+mn-lt"/>
                <a:ea typeface="+mn-ea"/>
                <a:cs typeface="+mn-cs"/>
              </a:rPr>
              <a:t>technique by Driscoll, </a:t>
            </a:r>
            <a:r>
              <a:rPr lang="en-US" sz="1200" b="0" i="0" u="none" strike="noStrike" kern="1200" baseline="0" dirty="0" err="1">
                <a:solidFill>
                  <a:schemeClr val="tx1"/>
                </a:solidFill>
                <a:latin typeface="+mn-lt"/>
                <a:ea typeface="+mn-ea"/>
                <a:cs typeface="+mn-cs"/>
              </a:rPr>
              <a:t>Sarnak</a:t>
            </a:r>
            <a:r>
              <a:rPr lang="en-US" sz="1200" b="0" i="0" u="none" strike="noStrike" kern="1200" baseline="0" dirty="0">
                <a:solidFill>
                  <a:schemeClr val="tx1"/>
                </a:solidFill>
                <a:latin typeface="+mn-lt"/>
                <a:ea typeface="+mn-ea"/>
                <a:cs typeface="+mn-cs"/>
              </a:rPr>
              <a:t>, Sleator, Tarjan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a:t>
            </a:r>
            <a:r>
              <a:rPr lang="en-US" b="1" dirty="0"/>
              <a:t>worst-case </a:t>
            </a:r>
            <a:r>
              <a:rPr lang="en-US" dirty="0"/>
              <a:t>bound has a slightly </a:t>
            </a:r>
            <a:r>
              <a:rPr lang="en-US" b="1" dirty="0"/>
              <a:t>weaker assumption on M</a:t>
            </a:r>
            <a:r>
              <a:rPr lang="en-US" dirty="0"/>
              <a:t> as the result of Das et al. </a:t>
            </a:r>
            <a:r>
              <a:rPr lang="en-US" b="1" dirty="0"/>
              <a:t>and</a:t>
            </a:r>
            <a:r>
              <a:rPr lang="en-US" b="0" dirty="0"/>
              <a:t> our result is partially persistent</a:t>
            </a:r>
            <a:endParaRPr lang="en-US" dirty="0"/>
          </a:p>
          <a:p>
            <a:r>
              <a:rPr lang="en-US" dirty="0"/>
              <a:t>In paper we also present a </a:t>
            </a:r>
            <a:r>
              <a:rPr lang="en-US" b="1" dirty="0"/>
              <a:t>deterministic construction </a:t>
            </a:r>
            <a:r>
              <a:rPr lang="en-US" dirty="0"/>
              <a:t>for </a:t>
            </a:r>
            <a:r>
              <a:rPr lang="en-US" b="1" dirty="0"/>
              <a:t>M ≥ 2B</a:t>
            </a:r>
            <a:r>
              <a:rPr lang="en-US" dirty="0"/>
              <a:t>, but with slightly increased IO bounds</a:t>
            </a:r>
          </a:p>
        </p:txBody>
      </p:sp>
      <p:sp>
        <p:nvSpPr>
          <p:cNvPr id="4" name="Slide Number Placeholder 3"/>
          <p:cNvSpPr>
            <a:spLocks noGrp="1"/>
          </p:cNvSpPr>
          <p:nvPr>
            <p:ph type="sldNum" sz="quarter" idx="5"/>
          </p:nvPr>
        </p:nvSpPr>
        <p:spPr/>
        <p:txBody>
          <a:bodyPr/>
          <a:lstStyle/>
          <a:p>
            <a:fld id="{595A794E-48CB-4BA1-A0B5-80156DCDDC1A}" type="slidenum">
              <a:rPr lang="en-US" smtClean="0"/>
              <a:t>12</a:t>
            </a:fld>
            <a:endParaRPr lang="en-US"/>
          </a:p>
        </p:txBody>
      </p:sp>
    </p:spTree>
    <p:extLst>
      <p:ext uri="{BB962C8B-B14F-4D97-AF65-F5344CB8AC3E}">
        <p14:creationId xmlns:p14="http://schemas.microsoft.com/office/powerpoint/2010/main" val="58435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rebuilding =&gt; will have independent structures for a partition of the version universe</a:t>
            </a:r>
          </a:p>
        </p:txBody>
      </p:sp>
      <p:sp>
        <p:nvSpPr>
          <p:cNvPr id="4" name="Slide Number Placeholder 3"/>
          <p:cNvSpPr>
            <a:spLocks noGrp="1"/>
          </p:cNvSpPr>
          <p:nvPr>
            <p:ph type="sldNum" sz="quarter" idx="5"/>
          </p:nvPr>
        </p:nvSpPr>
        <p:spPr/>
        <p:txBody>
          <a:bodyPr/>
          <a:lstStyle/>
          <a:p>
            <a:fld id="{595A794E-48CB-4BA1-A0B5-80156DCDDC1A}" type="slidenum">
              <a:rPr lang="en-US" smtClean="0"/>
              <a:t>14</a:t>
            </a:fld>
            <a:endParaRPr lang="en-US"/>
          </a:p>
        </p:txBody>
      </p:sp>
    </p:spTree>
    <p:extLst>
      <p:ext uri="{BB962C8B-B14F-4D97-AF65-F5344CB8AC3E}">
        <p14:creationId xmlns:p14="http://schemas.microsoft.com/office/powerpoint/2010/main" val="820413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path to an open rectangle can at most store a fraction of the capacity of the rectangle</a:t>
            </a:r>
          </a:p>
        </p:txBody>
      </p:sp>
      <p:sp>
        <p:nvSpPr>
          <p:cNvPr id="4" name="Slide Number Placeholder 3"/>
          <p:cNvSpPr>
            <a:spLocks noGrp="1"/>
          </p:cNvSpPr>
          <p:nvPr>
            <p:ph type="sldNum" sz="quarter" idx="5"/>
          </p:nvPr>
        </p:nvSpPr>
        <p:spPr/>
        <p:txBody>
          <a:bodyPr/>
          <a:lstStyle/>
          <a:p>
            <a:fld id="{595A794E-48CB-4BA1-A0B5-80156DCDDC1A}" type="slidenum">
              <a:rPr lang="en-US" smtClean="0"/>
              <a:t>16</a:t>
            </a:fld>
            <a:endParaRPr lang="en-US"/>
          </a:p>
        </p:txBody>
      </p:sp>
    </p:spTree>
    <p:extLst>
      <p:ext uri="{BB962C8B-B14F-4D97-AF65-F5344CB8AC3E}">
        <p14:creationId xmlns:p14="http://schemas.microsoft.com/office/powerpoint/2010/main" val="558476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Closing rectangles </a:t>
            </a:r>
            <a:r>
              <a:rPr lang="en-US" b="0" dirty="0"/>
              <a:t>are part of incremental flush and searches</a:t>
            </a:r>
            <a:endParaRPr lang="en-US" b="1" dirty="0"/>
          </a:p>
          <a:p>
            <a:r>
              <a:rPr lang="en-US" b="1" dirty="0"/>
              <a:t>Decremental game </a:t>
            </a:r>
            <a:r>
              <a:rPr lang="en-US" dirty="0"/>
              <a:t>ensures that a buffer cannot contain B elements heading for the same child</a:t>
            </a:r>
          </a:p>
        </p:txBody>
      </p:sp>
      <p:sp>
        <p:nvSpPr>
          <p:cNvPr id="4" name="Slide Number Placeholder 3"/>
          <p:cNvSpPr>
            <a:spLocks noGrp="1"/>
          </p:cNvSpPr>
          <p:nvPr>
            <p:ph type="sldNum" sz="quarter" idx="5"/>
          </p:nvPr>
        </p:nvSpPr>
        <p:spPr/>
        <p:txBody>
          <a:bodyPr/>
          <a:lstStyle/>
          <a:p>
            <a:fld id="{595A794E-48CB-4BA1-A0B5-80156DCDDC1A}" type="slidenum">
              <a:rPr lang="en-US" smtClean="0"/>
              <a:t>17</a:t>
            </a:fld>
            <a:endParaRPr lang="en-US"/>
          </a:p>
        </p:txBody>
      </p:sp>
    </p:spTree>
    <p:extLst>
      <p:ext uri="{BB962C8B-B14F-4D97-AF65-F5344CB8AC3E}">
        <p14:creationId xmlns:p14="http://schemas.microsoft.com/office/powerpoint/2010/main" val="149569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 of the talk are algorithms for the </a:t>
            </a:r>
            <a:r>
              <a:rPr lang="en-US" b="1" dirty="0"/>
              <a:t>external memory model</a:t>
            </a:r>
          </a:p>
          <a:p>
            <a:r>
              <a:rPr lang="en-US" b="0" dirty="0"/>
              <a:t>Assumption is that the </a:t>
            </a:r>
            <a:r>
              <a:rPr lang="en-US" b="1" dirty="0"/>
              <a:t>bottleneck</a:t>
            </a:r>
            <a:r>
              <a:rPr lang="en-US" b="0" dirty="0"/>
              <a:t> in computations is the </a:t>
            </a:r>
            <a:r>
              <a:rPr lang="en-US" b="1" dirty="0"/>
              <a:t>IO communication </a:t>
            </a:r>
            <a:r>
              <a:rPr lang="en-US" b="0" dirty="0"/>
              <a:t>(in particular random access in external memory)</a:t>
            </a:r>
          </a:p>
          <a:p>
            <a:r>
              <a:rPr lang="en-US" b="0" dirty="0"/>
              <a:t>Modern hardware – sequential external access can be extremely fast, so </a:t>
            </a:r>
            <a:r>
              <a:rPr lang="en-US" b="1" dirty="0"/>
              <a:t>internal computation </a:t>
            </a:r>
            <a:r>
              <a:rPr lang="en-US" b="0" dirty="0"/>
              <a:t>is </a:t>
            </a:r>
            <a:r>
              <a:rPr lang="en-US" b="1" dirty="0"/>
              <a:t>also important</a:t>
            </a:r>
            <a:endParaRPr lang="da-DK" b="1" dirty="0"/>
          </a:p>
        </p:txBody>
      </p:sp>
      <p:sp>
        <p:nvSpPr>
          <p:cNvPr id="4" name="Slide Number Placeholder 3"/>
          <p:cNvSpPr>
            <a:spLocks noGrp="1"/>
          </p:cNvSpPr>
          <p:nvPr>
            <p:ph type="sldNum" sz="quarter" idx="5"/>
          </p:nvPr>
        </p:nvSpPr>
        <p:spPr/>
        <p:txBody>
          <a:bodyPr/>
          <a:lstStyle/>
          <a:p>
            <a:fld id="{E01E393A-C350-4842-9095-A5B9058F202F}" type="slidenum">
              <a:rPr lang="da-DK" smtClean="0"/>
              <a:t>3</a:t>
            </a:fld>
            <a:endParaRPr lang="da-DK"/>
          </a:p>
        </p:txBody>
      </p:sp>
    </p:spTree>
    <p:extLst>
      <p:ext uri="{BB962C8B-B14F-4D97-AF65-F5344CB8AC3E}">
        <p14:creationId xmlns:p14="http://schemas.microsoft.com/office/powerpoint/2010/main" val="247620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done at: </a:t>
            </a:r>
          </a:p>
          <a:p>
            <a:r>
              <a:rPr lang="en-US" dirty="0"/>
              <a:t>3rd Hawaii Workshop on Parallel Algorithms and Data Structures</a:t>
            </a:r>
          </a:p>
          <a:p>
            <a:r>
              <a:rPr lang="en-US" dirty="0"/>
              <a:t>University of Hawaii at Manoa, March 17-21, 2025</a:t>
            </a:r>
          </a:p>
          <a:p>
            <a:endParaRPr lang="en-US" dirty="0"/>
          </a:p>
        </p:txBody>
      </p:sp>
      <p:sp>
        <p:nvSpPr>
          <p:cNvPr id="4" name="Slide Number Placeholder 3"/>
          <p:cNvSpPr>
            <a:spLocks noGrp="1"/>
          </p:cNvSpPr>
          <p:nvPr>
            <p:ph type="sldNum" sz="quarter" idx="5"/>
          </p:nvPr>
        </p:nvSpPr>
        <p:spPr/>
        <p:txBody>
          <a:bodyPr/>
          <a:lstStyle/>
          <a:p>
            <a:fld id="{F7557BD5-DC8F-4B80-9779-50ED6BE90AD0}" type="slidenum">
              <a:rPr lang="en-US" smtClean="0"/>
              <a:t>4</a:t>
            </a:fld>
            <a:endParaRPr lang="en-US"/>
          </a:p>
        </p:txBody>
      </p:sp>
    </p:spTree>
    <p:extLst>
      <p:ext uri="{BB962C8B-B14F-4D97-AF65-F5344CB8AC3E}">
        <p14:creationId xmlns:p14="http://schemas.microsoft.com/office/powerpoint/2010/main" val="3491887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Insert</a:t>
            </a:r>
            <a:r>
              <a:rPr lang="en-US" dirty="0"/>
              <a:t> </a:t>
            </a:r>
            <a:r>
              <a:rPr lang="en-US" b="1" dirty="0"/>
              <a:t>worst-case </a:t>
            </a:r>
            <a:r>
              <a:rPr lang="en-US" dirty="0"/>
              <a:t>O(1) by only linking one pair of trees of equal size per insertion</a:t>
            </a:r>
          </a:p>
          <a:p>
            <a:r>
              <a:rPr lang="en-US" dirty="0"/>
              <a:t>Can achieve </a:t>
            </a:r>
            <a:r>
              <a:rPr lang="en-US" b="1" dirty="0"/>
              <a:t>O(1) </a:t>
            </a:r>
            <a:r>
              <a:rPr lang="en-US" b="1" dirty="0" err="1"/>
              <a:t>DeleteMin</a:t>
            </a:r>
            <a:r>
              <a:rPr lang="en-US" b="1" dirty="0"/>
              <a:t> </a:t>
            </a:r>
            <a:r>
              <a:rPr lang="en-US" dirty="0"/>
              <a:t>and O(log n) using a </a:t>
            </a:r>
            <a:r>
              <a:rPr lang="en-US" b="1" dirty="0"/>
              <a:t>search tree</a:t>
            </a:r>
          </a:p>
          <a:p>
            <a:r>
              <a:rPr lang="en-US" dirty="0"/>
              <a:t>This talk: No arbitrary Delete, Meld or </a:t>
            </a:r>
            <a:r>
              <a:rPr lang="en-US" dirty="0" err="1"/>
              <a:t>DecreaseKey</a:t>
            </a:r>
            <a:endParaRPr lang="en-US" dirty="0"/>
          </a:p>
        </p:txBody>
      </p:sp>
      <p:sp>
        <p:nvSpPr>
          <p:cNvPr id="4" name="Slide Number Placeholder 3"/>
          <p:cNvSpPr>
            <a:spLocks noGrp="1"/>
          </p:cNvSpPr>
          <p:nvPr>
            <p:ph type="sldNum" sz="quarter" idx="5"/>
          </p:nvPr>
        </p:nvSpPr>
        <p:spPr/>
        <p:txBody>
          <a:bodyPr/>
          <a:lstStyle/>
          <a:p>
            <a:fld id="{F7557BD5-DC8F-4B80-9779-50ED6BE90AD0}" type="slidenum">
              <a:rPr lang="en-US" smtClean="0"/>
              <a:t>5</a:t>
            </a:fld>
            <a:endParaRPr lang="en-US"/>
          </a:p>
        </p:txBody>
      </p:sp>
    </p:spTree>
    <p:extLst>
      <p:ext uri="{BB962C8B-B14F-4D97-AF65-F5344CB8AC3E}">
        <p14:creationId xmlns:p14="http://schemas.microsoft.com/office/powerpoint/2010/main" val="3894304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Buffer trees &amp; merging list inherently </a:t>
            </a:r>
            <a:r>
              <a:rPr lang="el-GR" dirty="0"/>
              <a:t>Θ</a:t>
            </a:r>
            <a:r>
              <a:rPr lang="da-DK" dirty="0"/>
              <a:t>(log </a:t>
            </a:r>
            <a:r>
              <a:rPr lang="da-DK" i="1" dirty="0"/>
              <a:t>N</a:t>
            </a:r>
            <a:r>
              <a:rPr lang="da-DK" dirty="0"/>
              <a:t>) </a:t>
            </a:r>
            <a:r>
              <a:rPr lang="da-DK" dirty="0" err="1"/>
              <a:t>comparisons</a:t>
            </a:r>
            <a:r>
              <a:rPr lang="da-DK" dirty="0"/>
              <a:t> </a:t>
            </a:r>
            <a:r>
              <a:rPr lang="da-DK" dirty="0" err="1"/>
              <a:t>since</a:t>
            </a:r>
            <a:r>
              <a:rPr lang="da-DK" dirty="0"/>
              <a:t> </a:t>
            </a:r>
            <a:r>
              <a:rPr lang="da-DK" dirty="0" err="1"/>
              <a:t>they</a:t>
            </a:r>
            <a:r>
              <a:rPr lang="da-DK" dirty="0"/>
              <a:t> </a:t>
            </a:r>
            <a:r>
              <a:rPr lang="da-DK" dirty="0" err="1"/>
              <a:t>essentially</a:t>
            </a:r>
            <a:r>
              <a:rPr lang="da-DK" dirty="0"/>
              <a:t> </a:t>
            </a:r>
            <a:r>
              <a:rPr lang="da-DK" dirty="0" err="1"/>
              <a:t>generate</a:t>
            </a:r>
            <a:r>
              <a:rPr lang="da-DK" dirty="0"/>
              <a:t> a </a:t>
            </a:r>
            <a:r>
              <a:rPr lang="da-DK" dirty="0" err="1"/>
              <a:t>sorted</a:t>
            </a:r>
            <a:r>
              <a:rPr lang="da-DK" dirty="0"/>
              <a:t> lists</a:t>
            </a:r>
          </a:p>
          <a:p>
            <a:r>
              <a:rPr lang="da-DK" dirty="0" err="1"/>
              <a:t>Heap</a:t>
            </a:r>
            <a:r>
              <a:rPr lang="da-DK" dirty="0"/>
              <a:t> </a:t>
            </a:r>
            <a:r>
              <a:rPr lang="da-DK" dirty="0" err="1"/>
              <a:t>based</a:t>
            </a:r>
            <a:r>
              <a:rPr lang="en-US" dirty="0"/>
              <a:t> require buffers to be sorted, likely insertions O(log </a:t>
            </a:r>
            <a:r>
              <a:rPr lang="en-US" i="1" dirty="0"/>
              <a:t>M</a:t>
            </a:r>
            <a:r>
              <a:rPr lang="en-US" dirty="0"/>
              <a:t> + </a:t>
            </a:r>
            <a:r>
              <a:rPr lang="en-US" dirty="0" err="1"/>
              <a:t>log</a:t>
            </a:r>
            <a:r>
              <a:rPr lang="en-US" baseline="-25000" dirty="0" err="1"/>
              <a:t>M</a:t>
            </a:r>
            <a:r>
              <a:rPr lang="en-US" baseline="-25000" dirty="0"/>
              <a:t>/B</a:t>
            </a:r>
            <a:r>
              <a:rPr lang="en-US" dirty="0"/>
              <a:t> </a:t>
            </a:r>
            <a:r>
              <a:rPr lang="en-US" i="1" dirty="0"/>
              <a:t>N</a:t>
            </a:r>
            <a:r>
              <a:rPr lang="en-US" dirty="0"/>
              <a:t>/</a:t>
            </a:r>
            <a:r>
              <a:rPr lang="en-US" i="1" dirty="0"/>
              <a:t>B</a:t>
            </a:r>
            <a:r>
              <a:rPr lang="en-US" dirty="0"/>
              <a:t>) comparisons</a:t>
            </a:r>
          </a:p>
        </p:txBody>
      </p:sp>
      <p:sp>
        <p:nvSpPr>
          <p:cNvPr id="4" name="Slide Number Placeholder 3"/>
          <p:cNvSpPr>
            <a:spLocks noGrp="1"/>
          </p:cNvSpPr>
          <p:nvPr>
            <p:ph type="sldNum" sz="quarter" idx="5"/>
          </p:nvPr>
        </p:nvSpPr>
        <p:spPr/>
        <p:txBody>
          <a:bodyPr/>
          <a:lstStyle/>
          <a:p>
            <a:fld id="{F7557BD5-DC8F-4B80-9779-50ED6BE90AD0}" type="slidenum">
              <a:rPr lang="en-US" smtClean="0"/>
              <a:t>6</a:t>
            </a:fld>
            <a:endParaRPr lang="en-US"/>
          </a:p>
        </p:txBody>
      </p:sp>
    </p:spTree>
    <p:extLst>
      <p:ext uri="{BB962C8B-B14F-4D97-AF65-F5344CB8AC3E}">
        <p14:creationId xmlns:p14="http://schemas.microsoft.com/office/powerpoint/2010/main" val="3548188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023A6-5354-BAEE-1A30-B8DE13E36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9FEE5-79ED-5AFE-D360-0B98A6107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CDFCD6-5DB1-A77B-CB25-4F9990C57755}"/>
              </a:ext>
            </a:extLst>
          </p:cNvPr>
          <p:cNvSpPr>
            <a:spLocks noGrp="1"/>
          </p:cNvSpPr>
          <p:nvPr>
            <p:ph type="body" idx="1"/>
          </p:nvPr>
        </p:nvSpPr>
        <p:spPr/>
        <p:txBody>
          <a:bodyPr/>
          <a:lstStyle/>
          <a:p>
            <a:r>
              <a:rPr lang="da-DK" dirty="0"/>
              <a:t>S ≤ elements in </a:t>
            </a:r>
            <a:r>
              <a:rPr lang="da-DK" dirty="0" err="1"/>
              <a:t>external</a:t>
            </a:r>
            <a:r>
              <a:rPr lang="da-DK" dirty="0"/>
              <a:t> </a:t>
            </a:r>
            <a:r>
              <a:rPr lang="da-DK" dirty="0" err="1"/>
              <a:t>memory</a:t>
            </a:r>
            <a:endParaRPr lang="da-DK" dirty="0"/>
          </a:p>
          <a:p>
            <a:r>
              <a:rPr lang="da-DK" dirty="0" err="1"/>
              <a:t>We</a:t>
            </a:r>
            <a:r>
              <a:rPr lang="da-DK" dirty="0"/>
              <a:t> </a:t>
            </a:r>
            <a:r>
              <a:rPr lang="da-DK" b="1" dirty="0" err="1"/>
              <a:t>cannot</a:t>
            </a:r>
            <a:r>
              <a:rPr lang="da-DK" b="1" dirty="0"/>
              <a:t> </a:t>
            </a:r>
            <a:r>
              <a:rPr lang="da-DK" dirty="0"/>
              <a:t>sort elements in new </a:t>
            </a:r>
            <a:r>
              <a:rPr lang="da-DK" dirty="0" err="1"/>
              <a:t>leaves</a:t>
            </a:r>
            <a:r>
              <a:rPr lang="da-DK" dirty="0"/>
              <a:t>, </a:t>
            </a:r>
            <a:r>
              <a:rPr lang="da-DK" dirty="0" err="1"/>
              <a:t>would</a:t>
            </a:r>
            <a:r>
              <a:rPr lang="da-DK" dirty="0"/>
              <a:t> </a:t>
            </a:r>
            <a:r>
              <a:rPr lang="da-DK" dirty="0" err="1"/>
              <a:t>cost</a:t>
            </a:r>
            <a:r>
              <a:rPr lang="da-DK" dirty="0"/>
              <a:t> O(log</a:t>
            </a:r>
            <a:r>
              <a:rPr lang="da-DK" baseline="-25000" dirty="0"/>
              <a:t>2</a:t>
            </a:r>
            <a:r>
              <a:rPr lang="da-DK" dirty="0"/>
              <a:t> </a:t>
            </a:r>
            <a:r>
              <a:rPr lang="da-DK" i="1" dirty="0"/>
              <a:t>M</a:t>
            </a:r>
            <a:r>
              <a:rPr lang="da-DK" dirty="0"/>
              <a:t>) </a:t>
            </a:r>
            <a:r>
              <a:rPr lang="da-DK" dirty="0" err="1"/>
              <a:t>comparisons</a:t>
            </a:r>
            <a:r>
              <a:rPr lang="da-DK" dirty="0"/>
              <a:t> per </a:t>
            </a:r>
            <a:r>
              <a:rPr lang="da-DK" dirty="0" err="1"/>
              <a:t>insert</a:t>
            </a:r>
            <a:endParaRPr lang="da-DK" dirty="0"/>
          </a:p>
          <a:p>
            <a:r>
              <a:rPr lang="da-DK" dirty="0"/>
              <a:t>(</a:t>
            </a:r>
            <a:r>
              <a:rPr lang="da-DK" dirty="0" err="1"/>
              <a:t>Lazy</a:t>
            </a:r>
            <a:r>
              <a:rPr lang="da-DK" dirty="0"/>
              <a:t>) </a:t>
            </a:r>
            <a:r>
              <a:rPr lang="da-DK" dirty="0" err="1"/>
              <a:t>semi-sorted</a:t>
            </a:r>
            <a:r>
              <a:rPr lang="da-DK" dirty="0"/>
              <a:t> buffers </a:t>
            </a:r>
            <a:r>
              <a:rPr lang="da-DK" dirty="0" err="1"/>
              <a:t>are</a:t>
            </a:r>
            <a:r>
              <a:rPr lang="da-DK" dirty="0"/>
              <a:t> </a:t>
            </a:r>
            <a:r>
              <a:rPr lang="da-DK" dirty="0" err="1"/>
              <a:t>created</a:t>
            </a:r>
            <a:r>
              <a:rPr lang="da-DK" dirty="0"/>
              <a:t> </a:t>
            </a:r>
            <a:r>
              <a:rPr lang="da-DK" dirty="0" err="1"/>
              <a:t>using</a:t>
            </a:r>
            <a:r>
              <a:rPr lang="da-DK" dirty="0"/>
              <a:t> </a:t>
            </a:r>
            <a:r>
              <a:rPr lang="da-DK" dirty="0" err="1"/>
              <a:t>repeated</a:t>
            </a:r>
            <a:r>
              <a:rPr lang="da-DK" dirty="0"/>
              <a:t> median </a:t>
            </a:r>
            <a:r>
              <a:rPr lang="da-DK" dirty="0" err="1"/>
              <a:t>selection</a:t>
            </a:r>
            <a:endParaRPr lang="da-DK" dirty="0"/>
          </a:p>
          <a:p>
            <a:r>
              <a:rPr lang="da-DK" i="1" dirty="0"/>
              <a:t>N</a:t>
            </a:r>
            <a:r>
              <a:rPr lang="da-DK" dirty="0"/>
              <a:t> = # </a:t>
            </a:r>
            <a:r>
              <a:rPr lang="da-DK" dirty="0" err="1"/>
              <a:t>insertions</a:t>
            </a:r>
            <a:endParaRPr lang="en-US" dirty="0"/>
          </a:p>
        </p:txBody>
      </p:sp>
      <p:sp>
        <p:nvSpPr>
          <p:cNvPr id="4" name="Slide Number Placeholder 3">
            <a:extLst>
              <a:ext uri="{FF2B5EF4-FFF2-40B4-BE49-F238E27FC236}">
                <a16:creationId xmlns:a16="http://schemas.microsoft.com/office/drawing/2014/main" id="{663EC6DC-F6CA-2E97-CB39-2D9693A60786}"/>
              </a:ext>
            </a:extLst>
          </p:cNvPr>
          <p:cNvSpPr>
            <a:spLocks noGrp="1"/>
          </p:cNvSpPr>
          <p:nvPr>
            <p:ph type="sldNum" sz="quarter" idx="5"/>
          </p:nvPr>
        </p:nvSpPr>
        <p:spPr/>
        <p:txBody>
          <a:bodyPr/>
          <a:lstStyle/>
          <a:p>
            <a:fld id="{F7557BD5-DC8F-4B80-9779-50ED6BE90AD0}" type="slidenum">
              <a:rPr lang="en-US" smtClean="0"/>
              <a:t>7</a:t>
            </a:fld>
            <a:endParaRPr lang="en-US"/>
          </a:p>
        </p:txBody>
      </p:sp>
    </p:spTree>
    <p:extLst>
      <p:ext uri="{BB962C8B-B14F-4D97-AF65-F5344CB8AC3E}">
        <p14:creationId xmlns:p14="http://schemas.microsoft.com/office/powerpoint/2010/main" val="412409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57BD5-DC8F-4B80-9779-50ED6BE90AD0}" type="slidenum">
              <a:rPr lang="en-US" smtClean="0"/>
              <a:t>8</a:t>
            </a:fld>
            <a:endParaRPr lang="en-US"/>
          </a:p>
        </p:txBody>
      </p:sp>
    </p:spTree>
    <p:extLst>
      <p:ext uri="{BB962C8B-B14F-4D97-AF65-F5344CB8AC3E}">
        <p14:creationId xmlns:p14="http://schemas.microsoft.com/office/powerpoint/2010/main" val="233487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 min talk + 2 min Q&amp;A</a:t>
            </a:r>
          </a:p>
          <a:p>
            <a:endParaRPr lang="en-US" dirty="0"/>
          </a:p>
        </p:txBody>
      </p:sp>
      <p:sp>
        <p:nvSpPr>
          <p:cNvPr id="4" name="Slide Number Placeholder 3"/>
          <p:cNvSpPr>
            <a:spLocks noGrp="1"/>
          </p:cNvSpPr>
          <p:nvPr>
            <p:ph type="sldNum" sz="quarter" idx="5"/>
          </p:nvPr>
        </p:nvSpPr>
        <p:spPr/>
        <p:txBody>
          <a:bodyPr/>
          <a:lstStyle/>
          <a:p>
            <a:fld id="{595A794E-48CB-4BA1-A0B5-80156DCDDC1A}" type="slidenum">
              <a:rPr lang="en-US" smtClean="0"/>
              <a:t>9</a:t>
            </a:fld>
            <a:endParaRPr lang="en-US"/>
          </a:p>
        </p:txBody>
      </p:sp>
    </p:spTree>
    <p:extLst>
      <p:ext uri="{BB962C8B-B14F-4D97-AF65-F5344CB8AC3E}">
        <p14:creationId xmlns:p14="http://schemas.microsoft.com/office/powerpoint/2010/main" val="428595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8E160F-2E5C-4E3C-A95C-812909532F2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63F7-EF8D-1442-2805-F90D13F7F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B73C6-4021-68D5-1099-5B1540F6C8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5FE5C-42F5-ED25-BFA5-92006F0FA515}"/>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08D8D708-28BE-2B4D-76EA-65C5F9F1D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89D1B-E6BF-1F61-350B-A416EBB70266}"/>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82209175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4915-0AA5-88A7-550C-EDDA66267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87B0AC-256A-DD5C-1FB2-5A51ABFB7B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513A8-DC61-DCAC-BADE-CE9BA1EE3933}"/>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304F1CA6-2AA6-85A0-F736-1DE71D240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0E3D0-868A-15DA-2C55-9405297444AF}"/>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32420509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D8FEF-8EEC-1D16-8F69-5FF3DA5EC3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0F4F87-CA82-C826-169C-6FB5E8F980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8FAE7-3CBB-7B80-6765-1E483D9B8B68}"/>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A49F97FD-BF40-F2B8-A174-8202C5522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56C77-356C-3228-9EE8-7AC8DFA4CB61}"/>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27217340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7F94-F949-C9D2-64CD-B62B7DC79884}"/>
              </a:ext>
            </a:extLst>
          </p:cNvPr>
          <p:cNvSpPr>
            <a:spLocks noGrp="1"/>
          </p:cNvSpPr>
          <p:nvPr>
            <p:ph type="title"/>
          </p:nvPr>
        </p:nvSpPr>
        <p:spPr>
          <a:xfrm>
            <a:off x="249621" y="1825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C6E5FE4-1DC9-4259-BC3F-AAA35F55321C}"/>
              </a:ext>
            </a:extLst>
          </p:cNvPr>
          <p:cNvSpPr>
            <a:spLocks noGrp="1"/>
          </p:cNvSpPr>
          <p:nvPr>
            <p:ph idx="1"/>
          </p:nvPr>
        </p:nvSpPr>
        <p:spPr/>
        <p:txBody>
          <a:bodyPr/>
          <a:lstStyle>
            <a:lvl1pPr>
              <a:buClr>
                <a:srgbClr val="C00000"/>
              </a:buClr>
              <a:buFont typeface="Wingdings" panose="05000000000000000000" pitchFamily="2" charset="2"/>
              <a:buChar char="§"/>
              <a:defRPr/>
            </a:lvl1pPr>
            <a:lvl2pPr>
              <a:buClr>
                <a:srgbClr val="C00000"/>
              </a:buClr>
              <a:buFont typeface="Aptos" panose="020B00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1BD69D-53F3-11C2-CD61-58145ADE391F}"/>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CA127DC1-FAE3-D580-F35F-401162D21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5CA33-9D26-98B6-E85B-DDD045083703}"/>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212621200"/>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BDCC-CCDE-89ED-215B-A5C7B94C5B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5A45BD-B998-CDFD-1526-FDD92DF37B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D13C8F-2C17-07EA-C35A-A35FBFF6BAE6}"/>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973E90C3-7845-28AD-B4AB-4E25141A32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7ABC6B-8C7F-938E-F069-4B9182347D40}"/>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1756847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22F3A-0938-B89E-F4AB-85FEE1807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60B9D-3512-C97D-CC45-A43A179A5D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026FA-4782-12C8-2CC1-2C7509451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189C04-0833-1C4B-D8A2-3712684FF8AE}"/>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6" name="Footer Placeholder 5">
            <a:extLst>
              <a:ext uri="{FF2B5EF4-FFF2-40B4-BE49-F238E27FC236}">
                <a16:creationId xmlns:a16="http://schemas.microsoft.com/office/drawing/2014/main" id="{C74AB21E-0157-D95F-9FCC-4B063351B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D5F7A-AE0A-B266-6D5F-8DCFAF7C0971}"/>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23534390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F502-0597-DE6F-EFAA-91FE7CBC24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5B2D51-88C7-8166-7DF4-05B2412EE1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4D9031-D1F7-2CE0-3119-FE2D72314F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84C981-6167-2D0E-C5BB-60431E3459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FAC50-58D5-0FF1-CA9C-ADFF4B70CC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834AD-3601-067D-72FB-6D29B190C11E}"/>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8" name="Footer Placeholder 7">
            <a:extLst>
              <a:ext uri="{FF2B5EF4-FFF2-40B4-BE49-F238E27FC236}">
                <a16:creationId xmlns:a16="http://schemas.microsoft.com/office/drawing/2014/main" id="{F366F7D6-4AD1-81C2-9724-6BD002051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19DA6-2F99-B552-267C-700E7BCBDFD0}"/>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19837663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FD68-AAAD-B847-FEDE-8097587BDC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9AE93F-DDAA-4DD3-F594-609BC950455F}"/>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4" name="Footer Placeholder 3">
            <a:extLst>
              <a:ext uri="{FF2B5EF4-FFF2-40B4-BE49-F238E27FC236}">
                <a16:creationId xmlns:a16="http://schemas.microsoft.com/office/drawing/2014/main" id="{4BBBD2A4-363A-DAA0-622F-DD627BA81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6BABE-D66C-7F7F-7ABA-8A59FDD28E4F}"/>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29219450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D7050-3A86-DB26-84B4-1380B38A3D30}"/>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3" name="Footer Placeholder 2">
            <a:extLst>
              <a:ext uri="{FF2B5EF4-FFF2-40B4-BE49-F238E27FC236}">
                <a16:creationId xmlns:a16="http://schemas.microsoft.com/office/drawing/2014/main" id="{25EE70D8-9614-140C-81C8-4A5C6A3B8B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5A678B-AC33-BD31-7B81-62828144C398}"/>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211436859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7EB7-7A36-D8E2-02CC-749D8CB3F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C83CD-C860-00EB-932A-D31384975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2020D6-2495-A29C-DAC2-F0076F184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F7D8A-A545-AF69-94BF-B59A301035E7}"/>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6" name="Footer Placeholder 5">
            <a:extLst>
              <a:ext uri="{FF2B5EF4-FFF2-40B4-BE49-F238E27FC236}">
                <a16:creationId xmlns:a16="http://schemas.microsoft.com/office/drawing/2014/main" id="{1D14F846-93A0-440A-DF82-A698055FAC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7D9461-0EED-10DF-5196-A303CB95FF96}"/>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12131845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58D1-A1EA-0634-FAC2-90E4D720A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24B92-4BA2-E8CE-A1AE-B26577865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59854-B0B7-287F-B832-2C9C0A998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E5A84-FE53-EC4F-4180-C28245FDBDD8}"/>
              </a:ext>
            </a:extLst>
          </p:cNvPr>
          <p:cNvSpPr>
            <a:spLocks noGrp="1"/>
          </p:cNvSpPr>
          <p:nvPr>
            <p:ph type="dt" sz="half" idx="10"/>
          </p:nvPr>
        </p:nvSpPr>
        <p:spPr/>
        <p:txBody>
          <a:bodyPr/>
          <a:lstStyle/>
          <a:p>
            <a:fld id="{1A886069-5185-423F-843D-C2F3A033B902}" type="datetimeFigureOut">
              <a:rPr lang="en-US" smtClean="0"/>
              <a:t>2025-12-07</a:t>
            </a:fld>
            <a:endParaRPr lang="en-US"/>
          </a:p>
        </p:txBody>
      </p:sp>
      <p:sp>
        <p:nvSpPr>
          <p:cNvPr id="6" name="Footer Placeholder 5">
            <a:extLst>
              <a:ext uri="{FF2B5EF4-FFF2-40B4-BE49-F238E27FC236}">
                <a16:creationId xmlns:a16="http://schemas.microsoft.com/office/drawing/2014/main" id="{55B90BC5-7018-2B6D-B9F7-2475E1AF44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76DC6-615A-374B-A4E6-15D9BD75FDA1}"/>
              </a:ext>
            </a:extLst>
          </p:cNvPr>
          <p:cNvSpPr>
            <a:spLocks noGrp="1"/>
          </p:cNvSpPr>
          <p:nvPr>
            <p:ph type="sldNum" sz="quarter" idx="12"/>
          </p:nvPr>
        </p:nvSpPr>
        <p:spPr/>
        <p:txBody>
          <a:bodyPr/>
          <a:lstStyle/>
          <a:p>
            <a:fld id="{80580A79-C1F5-4728-9713-FF2EEEBEE14A}" type="slidenum">
              <a:rPr lang="en-US" smtClean="0"/>
              <a:t>‹#›</a:t>
            </a:fld>
            <a:endParaRPr lang="en-US"/>
          </a:p>
        </p:txBody>
      </p:sp>
    </p:spTree>
    <p:extLst>
      <p:ext uri="{BB962C8B-B14F-4D97-AF65-F5344CB8AC3E}">
        <p14:creationId xmlns:p14="http://schemas.microsoft.com/office/powerpoint/2010/main" val="31494879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1813B5-2A41-5C27-B7E0-D603DEF4A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43182-73AD-0D40-3DCC-23A18443DA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19043-2191-16F3-BF2E-3BC4C2360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886069-5185-423F-843D-C2F3A033B902}" type="datetimeFigureOut">
              <a:rPr lang="en-US" smtClean="0"/>
              <a:t>2025-12-07</a:t>
            </a:fld>
            <a:endParaRPr lang="en-US"/>
          </a:p>
        </p:txBody>
      </p:sp>
      <p:sp>
        <p:nvSpPr>
          <p:cNvPr id="5" name="Footer Placeholder 4">
            <a:extLst>
              <a:ext uri="{FF2B5EF4-FFF2-40B4-BE49-F238E27FC236}">
                <a16:creationId xmlns:a16="http://schemas.microsoft.com/office/drawing/2014/main" id="{AFE4536C-B9BE-F920-FD20-E3C829D7C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B5E17EA-46F5-6E05-831C-C882CC57D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580A79-C1F5-4728-9713-FF2EEEBEE14A}" type="slidenum">
              <a:rPr lang="en-US" smtClean="0"/>
              <a:t>‹#›</a:t>
            </a:fld>
            <a:endParaRPr lang="en-US"/>
          </a:p>
        </p:txBody>
      </p:sp>
    </p:spTree>
    <p:extLst>
      <p:ext uri="{BB962C8B-B14F-4D97-AF65-F5344CB8AC3E}">
        <p14:creationId xmlns:p14="http://schemas.microsoft.com/office/powerpoint/2010/main" val="178992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x.doi.org/10.4230/LIPIcs.ESA.2025" TargetMode="External"/><Relationship Id="rId2" Type="http://schemas.openxmlformats.org/officeDocument/2006/relationships/hyperlink" Target="http://dx.doi.org/10.4230/LIPIcs.ESA.2025.5"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slideLayout" Target="../slideLayouts/slideLayout1.xml"/><Relationship Id="rId7" Type="http://schemas.openxmlformats.org/officeDocument/2006/relationships/image" Target="../media/image3.jpg"/><Relationship Id="rId12" Type="http://schemas.openxmlformats.org/officeDocument/2006/relationships/image" Target="../media/image8.jpg"/><Relationship Id="rId2" Type="http://schemas.openxmlformats.org/officeDocument/2006/relationships/customXml" Target="../../customXml/item4.xml"/><Relationship Id="rId1" Type="http://schemas.openxmlformats.org/officeDocument/2006/relationships/customXml" Target="../../customXml/item3.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image" Target="../media/image1.png"/><Relationship Id="rId10"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jp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755BC-93E8-F850-56FC-9848EF29C361}"/>
              </a:ext>
            </a:extLst>
          </p:cNvPr>
          <p:cNvSpPr>
            <a:spLocks noGrp="1"/>
          </p:cNvSpPr>
          <p:nvPr>
            <p:ph idx="1"/>
          </p:nvPr>
        </p:nvSpPr>
        <p:spPr>
          <a:xfrm>
            <a:off x="838200" y="889000"/>
            <a:ext cx="10515600" cy="5968999"/>
          </a:xfrm>
        </p:spPr>
        <p:txBody>
          <a:bodyPr>
            <a:normAutofit fontScale="70000" lnSpcReduction="20000"/>
          </a:bodyPr>
          <a:lstStyle/>
          <a:p>
            <a:pPr marL="0" indent="0">
              <a:buNone/>
            </a:pPr>
            <a:r>
              <a:rPr lang="en-US" b="1" noProof="0" dirty="0"/>
              <a:t>Speaker: </a:t>
            </a:r>
            <a:r>
              <a:rPr lang="en-US" noProof="0" dirty="0"/>
              <a:t>Gerth Stølting Brodal, Aarhus University, Department of Computer Science</a:t>
            </a:r>
          </a:p>
          <a:p>
            <a:pPr marL="0" indent="0">
              <a:buNone/>
            </a:pPr>
            <a:r>
              <a:rPr lang="en-US" b="1" noProof="0" dirty="0"/>
              <a:t>Title: </a:t>
            </a:r>
            <a:r>
              <a:rPr lang="en-US" noProof="0" dirty="0"/>
              <a:t>External-Memory Priority Queues and Persistent Search Trees</a:t>
            </a:r>
          </a:p>
          <a:p>
            <a:pPr marL="0" indent="0">
              <a:buNone/>
            </a:pPr>
            <a:r>
              <a:rPr lang="en-US" b="1" noProof="0" dirty="0"/>
              <a:t>Abstract: </a:t>
            </a:r>
            <a:r>
              <a:rPr lang="en-US" noProof="0" dirty="0"/>
              <a:t>We present recent results on priority queues and search trees in the external memory model by Aggarwal and </a:t>
            </a:r>
            <a:r>
              <a:rPr lang="en-US" noProof="0" dirty="0" err="1"/>
              <a:t>vitter</a:t>
            </a:r>
            <a:r>
              <a:rPr lang="en-US" noProof="0" dirty="0"/>
              <a:t> [CACM 1988]. In this model we have an (infinite) external memory and a limited internal memory, where all computations need to be performed in  internal memory. The IO cost of a computation is the number of block transfers of data between internal and external memory. In the first part of the talk we discuss the first external memory priority queue that achieves simultaneously optimal amortized internal  computation cost and IO cost, where insertions are constant and deletions logarithmic. In the second part we discuss how to make a B-tree partially persistent, i.e., all previous versions of the tree are remembered, while simultaneously speeding up the amortized IO cost of insertions and deletions by a factor B^{1-ɛ}, for any constant ɛ &gt; 0.</a:t>
            </a:r>
          </a:p>
          <a:p>
            <a:pPr marL="0" indent="0">
              <a:buNone/>
            </a:pPr>
            <a:r>
              <a:rPr lang="en-US" noProof="0" dirty="0"/>
              <a:t>The talk is based on joint work with Michael Goodrich, John Iacono, Jared Lo, Ulrich Meyer, Victor Pagan, Casper Moldrup Rysgaard, Nodari Sitchinava, and Rolf Svenning presented at ESA 2025: </a:t>
            </a:r>
            <a:r>
              <a:rPr lang="en-US" noProof="0" dirty="0">
                <a:hlinkClick r:id="rId2"/>
              </a:rPr>
              <a:t>http://dx.doi.org/10.4230/LIPIcs.ESA.2025.5</a:t>
            </a:r>
            <a:r>
              <a:rPr lang="en-US" noProof="0" dirty="0"/>
              <a:t> and </a:t>
            </a:r>
            <a:r>
              <a:rPr lang="en-US" noProof="0" dirty="0">
                <a:hlinkClick r:id="rId3"/>
              </a:rPr>
              <a:t>http://dx.doi.org/10.4230/LIPIcs.ESA.2025</a:t>
            </a:r>
            <a:r>
              <a:rPr lang="en-US" noProof="0" dirty="0"/>
              <a:t>.</a:t>
            </a:r>
          </a:p>
          <a:p>
            <a:pPr marL="0" indent="0">
              <a:buNone/>
            </a:pPr>
            <a:r>
              <a:rPr lang="en-US" b="1" noProof="0" dirty="0"/>
              <a:t>Bio: </a:t>
            </a:r>
            <a:r>
              <a:rPr lang="en-US" noProof="0" dirty="0"/>
              <a:t>Gerth Stølting Brodal is a Professor at the Department of Computer Science, Aarhus University, Denmark. He received his PhD in computer science in 1997 from Aarhus University. His main research interests are the design and analysis of algorithms and data structures. He has done work on fundamental data structures, including dictionaries and priority queues, persistent data structures, computational geometry, graph algorithms, string algorithms, I/O-efficient and cache-oblivious algorithms and data structures, algorithm engineering, and computational biology. </a:t>
            </a:r>
          </a:p>
          <a:p>
            <a:pPr marL="0" indent="0">
              <a:buNone/>
            </a:pPr>
            <a:r>
              <a:rPr lang="en-US" b="1" dirty="0"/>
              <a:t>Time:</a:t>
            </a:r>
            <a:r>
              <a:rPr lang="en-US" dirty="0"/>
              <a:t> Total 60 min incl Q&amp;A</a:t>
            </a:r>
          </a:p>
        </p:txBody>
      </p:sp>
    </p:spTree>
    <p:extLst>
      <p:ext uri="{BB962C8B-B14F-4D97-AF65-F5344CB8AC3E}">
        <p14:creationId xmlns:p14="http://schemas.microsoft.com/office/powerpoint/2010/main" val="12538956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8" name="Straight Arrow Connector 107"/>
          <p:cNvCxnSpPr/>
          <p:nvPr/>
        </p:nvCxnSpPr>
        <p:spPr>
          <a:xfrm>
            <a:off x="6970298" y="3352801"/>
            <a:ext cx="409074" cy="360947"/>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7467603" y="1772653"/>
            <a:ext cx="184848" cy="304800"/>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76" idx="1"/>
            <a:endCxn id="79" idx="3"/>
          </p:cNvCxnSpPr>
          <p:nvPr/>
        </p:nvCxnSpPr>
        <p:spPr>
          <a:xfrm>
            <a:off x="7735492" y="2636299"/>
            <a:ext cx="0" cy="249574"/>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835392" y="1772816"/>
            <a:ext cx="216024" cy="288032"/>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86456" y="1772817"/>
            <a:ext cx="1080120" cy="307777"/>
          </a:xfrm>
          <a:prstGeom prst="rect">
            <a:avLst/>
          </a:prstGeom>
          <a:noFill/>
        </p:spPr>
        <p:txBody>
          <a:bodyPr wrap="square" rtlCol="0">
            <a:spAutoFit/>
          </a:bodyPr>
          <a:lstStyle/>
          <a:p>
            <a:pPr algn="r"/>
            <a:r>
              <a:rPr lang="da-DK" sz="1400" dirty="0" err="1">
                <a:solidFill>
                  <a:srgbClr val="C00000"/>
                </a:solidFill>
              </a:rPr>
              <a:t>update</a:t>
            </a:r>
            <a:endParaRPr lang="en-US" sz="1400" dirty="0">
              <a:solidFill>
                <a:srgbClr val="C00000"/>
              </a:solidFill>
            </a:endParaRPr>
          </a:p>
        </p:txBody>
      </p:sp>
      <p:sp>
        <p:nvSpPr>
          <p:cNvPr id="10" name="Cloud 9"/>
          <p:cNvSpPr/>
          <p:nvPr/>
        </p:nvSpPr>
        <p:spPr>
          <a:xfrm>
            <a:off x="1606536" y="126876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0</a:t>
            </a:r>
            <a:endParaRPr lang="en-US" sz="2400" baseline="-25000" dirty="0">
              <a:solidFill>
                <a:schemeClr val="tx1"/>
              </a:solidFill>
            </a:endParaRPr>
          </a:p>
        </p:txBody>
      </p:sp>
      <p:sp>
        <p:nvSpPr>
          <p:cNvPr id="14" name="Cloud 13"/>
          <p:cNvSpPr/>
          <p:nvPr/>
        </p:nvSpPr>
        <p:spPr>
          <a:xfrm>
            <a:off x="1606536" y="2048847"/>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1</a:t>
            </a:r>
            <a:endParaRPr lang="en-US" sz="2400" baseline="-25000" dirty="0">
              <a:solidFill>
                <a:schemeClr val="tx1"/>
              </a:solidFill>
            </a:endParaRPr>
          </a:p>
        </p:txBody>
      </p:sp>
      <p:sp>
        <p:nvSpPr>
          <p:cNvPr id="16" name="Cloud 15"/>
          <p:cNvSpPr/>
          <p:nvPr/>
        </p:nvSpPr>
        <p:spPr>
          <a:xfrm>
            <a:off x="1606536" y="2828934"/>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2</a:t>
            </a:r>
            <a:endParaRPr lang="en-US" sz="2400" baseline="-25000" dirty="0">
              <a:solidFill>
                <a:schemeClr val="tx1"/>
              </a:solidFill>
            </a:endParaRPr>
          </a:p>
        </p:txBody>
      </p:sp>
      <p:sp>
        <p:nvSpPr>
          <p:cNvPr id="17" name="Cloud 16"/>
          <p:cNvSpPr/>
          <p:nvPr/>
        </p:nvSpPr>
        <p:spPr>
          <a:xfrm>
            <a:off x="1606536" y="3609021"/>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3</a:t>
            </a:r>
            <a:endParaRPr lang="en-US" sz="2400" baseline="-25000" dirty="0">
              <a:solidFill>
                <a:schemeClr val="tx1"/>
              </a:solidFill>
            </a:endParaRPr>
          </a:p>
        </p:txBody>
      </p:sp>
      <p:sp>
        <p:nvSpPr>
          <p:cNvPr id="18" name="Cloud 17"/>
          <p:cNvSpPr/>
          <p:nvPr/>
        </p:nvSpPr>
        <p:spPr>
          <a:xfrm>
            <a:off x="1606536" y="4389108"/>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4</a:t>
            </a:r>
            <a:endParaRPr lang="en-US" sz="2400" baseline="-25000" dirty="0">
              <a:solidFill>
                <a:schemeClr val="tx1"/>
              </a:solidFill>
            </a:endParaRPr>
          </a:p>
        </p:txBody>
      </p:sp>
      <p:sp>
        <p:nvSpPr>
          <p:cNvPr id="19" name="Cloud 18"/>
          <p:cNvSpPr/>
          <p:nvPr/>
        </p:nvSpPr>
        <p:spPr>
          <a:xfrm>
            <a:off x="1606536" y="5169195"/>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5</a:t>
            </a:r>
            <a:endParaRPr lang="en-US" sz="2400" baseline="-25000" dirty="0">
              <a:solidFill>
                <a:schemeClr val="tx1"/>
              </a:solidFill>
            </a:endParaRPr>
          </a:p>
        </p:txBody>
      </p:sp>
      <p:cxnSp>
        <p:nvCxnSpPr>
          <p:cNvPr id="21" name="Straight Arrow Connector 20"/>
          <p:cNvCxnSpPr>
            <a:stCxn id="10" idx="1"/>
            <a:endCxn id="14" idx="3"/>
          </p:cNvCxnSpPr>
          <p:nvPr/>
        </p:nvCxnSpPr>
        <p:spPr>
          <a:xfrm>
            <a:off x="2002580" y="1844212"/>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1"/>
            <a:endCxn id="16" idx="3"/>
          </p:cNvCxnSpPr>
          <p:nvPr/>
        </p:nvCxnSpPr>
        <p:spPr>
          <a:xfrm>
            <a:off x="2002580" y="2624299"/>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a:endCxn id="20" idx="3"/>
          </p:cNvCxnSpPr>
          <p:nvPr/>
        </p:nvCxnSpPr>
        <p:spPr>
          <a:xfrm>
            <a:off x="2002580" y="5744647"/>
            <a:ext cx="0" cy="237571"/>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1"/>
            <a:endCxn id="18" idx="3"/>
          </p:cNvCxnSpPr>
          <p:nvPr/>
        </p:nvCxnSpPr>
        <p:spPr>
          <a:xfrm>
            <a:off x="2002580" y="4184473"/>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1"/>
            <a:endCxn id="17" idx="3"/>
          </p:cNvCxnSpPr>
          <p:nvPr/>
        </p:nvCxnSpPr>
        <p:spPr>
          <a:xfrm>
            <a:off x="2002580" y="3404386"/>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8" idx="1"/>
            <a:endCxn id="19" idx="3"/>
          </p:cNvCxnSpPr>
          <p:nvPr/>
        </p:nvCxnSpPr>
        <p:spPr>
          <a:xfrm>
            <a:off x="2002580" y="4964560"/>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318504" y="1196752"/>
            <a:ext cx="1152128" cy="4824536"/>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1606536" y="594928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6</a:t>
            </a:r>
            <a:endParaRPr lang="en-US" sz="2400" baseline="-25000" dirty="0">
              <a:solidFill>
                <a:schemeClr val="tx1"/>
              </a:solidFill>
            </a:endParaRPr>
          </a:p>
        </p:txBody>
      </p:sp>
      <p:sp>
        <p:nvSpPr>
          <p:cNvPr id="46" name="TextBox 45"/>
          <p:cNvSpPr txBox="1"/>
          <p:nvPr/>
        </p:nvSpPr>
        <p:spPr>
          <a:xfrm>
            <a:off x="1294260" y="876637"/>
            <a:ext cx="1440160" cy="369332"/>
          </a:xfrm>
          <a:prstGeom prst="rect">
            <a:avLst/>
          </a:prstGeom>
          <a:noFill/>
        </p:spPr>
        <p:txBody>
          <a:bodyPr wrap="square" rtlCol="0">
            <a:spAutoFit/>
          </a:bodyPr>
          <a:lstStyle/>
          <a:p>
            <a:pPr algn="ctr"/>
            <a:r>
              <a:rPr lang="da-DK" dirty="0" err="1"/>
              <a:t>Ephemeral</a:t>
            </a:r>
            <a:endParaRPr lang="en-US" dirty="0"/>
          </a:p>
        </p:txBody>
      </p:sp>
      <p:sp>
        <p:nvSpPr>
          <p:cNvPr id="47" name="TextBox 46"/>
          <p:cNvSpPr txBox="1"/>
          <p:nvPr/>
        </p:nvSpPr>
        <p:spPr>
          <a:xfrm>
            <a:off x="598424" y="6525345"/>
            <a:ext cx="1080120" cy="307777"/>
          </a:xfrm>
          <a:prstGeom prst="rect">
            <a:avLst/>
          </a:prstGeom>
          <a:noFill/>
        </p:spPr>
        <p:txBody>
          <a:bodyPr wrap="square" rtlCol="0">
            <a:spAutoFit/>
          </a:bodyPr>
          <a:lstStyle/>
          <a:p>
            <a:pPr algn="r"/>
            <a:r>
              <a:rPr lang="da-DK" sz="1400" dirty="0" err="1">
                <a:solidFill>
                  <a:srgbClr val="C00000"/>
                </a:solidFill>
              </a:rPr>
              <a:t>query</a:t>
            </a:r>
            <a:endParaRPr lang="en-US" sz="1400" dirty="0">
              <a:solidFill>
                <a:srgbClr val="C00000"/>
              </a:solidFill>
            </a:endParaRPr>
          </a:p>
        </p:txBody>
      </p:sp>
      <p:cxnSp>
        <p:nvCxnSpPr>
          <p:cNvPr id="48" name="Straight Arrow Connector 47"/>
          <p:cNvCxnSpPr/>
          <p:nvPr/>
        </p:nvCxnSpPr>
        <p:spPr>
          <a:xfrm flipV="1">
            <a:off x="1390512" y="6453338"/>
            <a:ext cx="216024" cy="144015"/>
          </a:xfrm>
          <a:prstGeom prst="straightConnector1">
            <a:avLst/>
          </a:prstGeom>
          <a:ln>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3" name="Cloud 52"/>
          <p:cNvSpPr/>
          <p:nvPr/>
        </p:nvSpPr>
        <p:spPr>
          <a:xfrm>
            <a:off x="4281568" y="126876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0</a:t>
            </a:r>
            <a:endParaRPr lang="en-US" sz="2400" baseline="-25000" dirty="0">
              <a:solidFill>
                <a:schemeClr val="tx1"/>
              </a:solidFill>
            </a:endParaRPr>
          </a:p>
        </p:txBody>
      </p:sp>
      <p:sp>
        <p:nvSpPr>
          <p:cNvPr id="54" name="Cloud 53"/>
          <p:cNvSpPr/>
          <p:nvPr/>
        </p:nvSpPr>
        <p:spPr>
          <a:xfrm>
            <a:off x="4281568" y="2048847"/>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1</a:t>
            </a:r>
            <a:endParaRPr lang="en-US" sz="2400" baseline="-25000" dirty="0">
              <a:solidFill>
                <a:schemeClr val="tx1"/>
              </a:solidFill>
            </a:endParaRPr>
          </a:p>
        </p:txBody>
      </p:sp>
      <p:sp>
        <p:nvSpPr>
          <p:cNvPr id="55" name="Cloud 54"/>
          <p:cNvSpPr/>
          <p:nvPr/>
        </p:nvSpPr>
        <p:spPr>
          <a:xfrm>
            <a:off x="4281568" y="2828934"/>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2</a:t>
            </a:r>
            <a:endParaRPr lang="en-US" sz="2400" baseline="-25000" dirty="0">
              <a:solidFill>
                <a:schemeClr val="tx1"/>
              </a:solidFill>
            </a:endParaRPr>
          </a:p>
        </p:txBody>
      </p:sp>
      <p:sp>
        <p:nvSpPr>
          <p:cNvPr id="56" name="Cloud 55"/>
          <p:cNvSpPr/>
          <p:nvPr/>
        </p:nvSpPr>
        <p:spPr>
          <a:xfrm>
            <a:off x="4281568" y="3609021"/>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3</a:t>
            </a:r>
            <a:endParaRPr lang="en-US" sz="2400" baseline="-25000" dirty="0">
              <a:solidFill>
                <a:schemeClr val="tx1"/>
              </a:solidFill>
            </a:endParaRPr>
          </a:p>
        </p:txBody>
      </p:sp>
      <p:sp>
        <p:nvSpPr>
          <p:cNvPr id="57" name="Cloud 56"/>
          <p:cNvSpPr/>
          <p:nvPr/>
        </p:nvSpPr>
        <p:spPr>
          <a:xfrm>
            <a:off x="4281568" y="4389108"/>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4</a:t>
            </a:r>
            <a:endParaRPr lang="en-US" sz="2400" baseline="-25000" dirty="0">
              <a:solidFill>
                <a:schemeClr val="tx1"/>
              </a:solidFill>
            </a:endParaRPr>
          </a:p>
        </p:txBody>
      </p:sp>
      <p:sp>
        <p:nvSpPr>
          <p:cNvPr id="58" name="Cloud 57"/>
          <p:cNvSpPr/>
          <p:nvPr/>
        </p:nvSpPr>
        <p:spPr>
          <a:xfrm>
            <a:off x="4281568" y="5169195"/>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5</a:t>
            </a:r>
            <a:endParaRPr lang="en-US" sz="2400" baseline="-25000" dirty="0">
              <a:solidFill>
                <a:schemeClr val="tx1"/>
              </a:solidFill>
            </a:endParaRPr>
          </a:p>
        </p:txBody>
      </p:sp>
      <p:cxnSp>
        <p:nvCxnSpPr>
          <p:cNvPr id="59" name="Straight Arrow Connector 58"/>
          <p:cNvCxnSpPr>
            <a:stCxn id="53" idx="1"/>
            <a:endCxn id="54" idx="3"/>
          </p:cNvCxnSpPr>
          <p:nvPr/>
        </p:nvCxnSpPr>
        <p:spPr>
          <a:xfrm>
            <a:off x="4677612" y="1844212"/>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4" idx="1"/>
            <a:endCxn id="55" idx="3"/>
          </p:cNvCxnSpPr>
          <p:nvPr/>
        </p:nvCxnSpPr>
        <p:spPr>
          <a:xfrm>
            <a:off x="4677612" y="2624299"/>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8" idx="1"/>
            <a:endCxn id="66" idx="3"/>
          </p:cNvCxnSpPr>
          <p:nvPr/>
        </p:nvCxnSpPr>
        <p:spPr>
          <a:xfrm>
            <a:off x="4677612" y="5744647"/>
            <a:ext cx="0" cy="237571"/>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1"/>
            <a:endCxn id="57" idx="3"/>
          </p:cNvCxnSpPr>
          <p:nvPr/>
        </p:nvCxnSpPr>
        <p:spPr>
          <a:xfrm>
            <a:off x="4677612" y="4184473"/>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55" idx="1"/>
            <a:endCxn id="56" idx="3"/>
          </p:cNvCxnSpPr>
          <p:nvPr/>
        </p:nvCxnSpPr>
        <p:spPr>
          <a:xfrm>
            <a:off x="4677612" y="3404386"/>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7" idx="1"/>
            <a:endCxn id="58" idx="3"/>
          </p:cNvCxnSpPr>
          <p:nvPr/>
        </p:nvCxnSpPr>
        <p:spPr>
          <a:xfrm>
            <a:off x="4677612" y="4964560"/>
            <a:ext cx="0" cy="237573"/>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6" name="Cloud 65"/>
          <p:cNvSpPr/>
          <p:nvPr/>
        </p:nvSpPr>
        <p:spPr>
          <a:xfrm>
            <a:off x="4281568" y="594928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6</a:t>
            </a:r>
            <a:endParaRPr lang="en-US" sz="2400" baseline="-25000" dirty="0">
              <a:solidFill>
                <a:schemeClr val="tx1"/>
              </a:solidFill>
            </a:endParaRPr>
          </a:p>
        </p:txBody>
      </p:sp>
      <p:sp>
        <p:nvSpPr>
          <p:cNvPr id="68" name="TextBox 67"/>
          <p:cNvSpPr txBox="1"/>
          <p:nvPr/>
        </p:nvSpPr>
        <p:spPr>
          <a:xfrm>
            <a:off x="3873040" y="836712"/>
            <a:ext cx="1679704" cy="470450"/>
          </a:xfrm>
          <a:prstGeom prst="rect">
            <a:avLst/>
          </a:prstGeom>
          <a:noFill/>
        </p:spPr>
        <p:txBody>
          <a:bodyPr wrap="square" rtlCol="0">
            <a:spAutoFit/>
          </a:bodyPr>
          <a:lstStyle/>
          <a:p>
            <a:pPr algn="ctr">
              <a:lnSpc>
                <a:spcPts val="1400"/>
              </a:lnSpc>
            </a:pPr>
            <a:r>
              <a:rPr lang="da-DK" dirty="0" err="1"/>
              <a:t>Partial</a:t>
            </a:r>
            <a:r>
              <a:rPr lang="da-DK" dirty="0"/>
              <a:t> </a:t>
            </a:r>
            <a:r>
              <a:rPr lang="da-DK" dirty="0" err="1"/>
              <a:t>persistence</a:t>
            </a:r>
            <a:endParaRPr lang="en-US" dirty="0"/>
          </a:p>
        </p:txBody>
      </p:sp>
      <p:sp>
        <p:nvSpPr>
          <p:cNvPr id="69" name="TextBox 68"/>
          <p:cNvSpPr txBox="1"/>
          <p:nvPr/>
        </p:nvSpPr>
        <p:spPr>
          <a:xfrm rot="5400000">
            <a:off x="4847372" y="3351222"/>
            <a:ext cx="1080120" cy="307777"/>
          </a:xfrm>
          <a:prstGeom prst="rect">
            <a:avLst/>
          </a:prstGeom>
          <a:noFill/>
        </p:spPr>
        <p:txBody>
          <a:bodyPr wrap="square" rtlCol="0">
            <a:spAutoFit/>
          </a:bodyPr>
          <a:lstStyle/>
          <a:p>
            <a:pPr algn="r"/>
            <a:r>
              <a:rPr lang="da-DK" sz="1400" dirty="0" err="1">
                <a:solidFill>
                  <a:srgbClr val="C00000"/>
                </a:solidFill>
              </a:rPr>
              <a:t>query</a:t>
            </a:r>
            <a:r>
              <a:rPr lang="da-DK" sz="1400" dirty="0">
                <a:solidFill>
                  <a:srgbClr val="C00000"/>
                </a:solidFill>
              </a:rPr>
              <a:t> </a:t>
            </a:r>
            <a:r>
              <a:rPr lang="da-DK" sz="1400" dirty="0" err="1">
                <a:solidFill>
                  <a:srgbClr val="C00000"/>
                </a:solidFill>
              </a:rPr>
              <a:t>only</a:t>
            </a:r>
            <a:endParaRPr lang="en-US" sz="1400" dirty="0">
              <a:solidFill>
                <a:srgbClr val="C00000"/>
              </a:solidFill>
            </a:endParaRPr>
          </a:p>
        </p:txBody>
      </p:sp>
      <p:sp>
        <p:nvSpPr>
          <p:cNvPr id="72" name="TextBox 71"/>
          <p:cNvSpPr txBox="1"/>
          <p:nvPr/>
        </p:nvSpPr>
        <p:spPr>
          <a:xfrm>
            <a:off x="3352948" y="6381328"/>
            <a:ext cx="792088" cy="523220"/>
          </a:xfrm>
          <a:prstGeom prst="rect">
            <a:avLst/>
          </a:prstGeom>
          <a:noFill/>
        </p:spPr>
        <p:txBody>
          <a:bodyPr wrap="square" rtlCol="0">
            <a:spAutoFit/>
          </a:bodyPr>
          <a:lstStyle/>
          <a:p>
            <a:r>
              <a:rPr lang="da-DK" sz="1400" dirty="0" err="1">
                <a:solidFill>
                  <a:srgbClr val="C00000"/>
                </a:solidFill>
              </a:rPr>
              <a:t>update</a:t>
            </a:r>
            <a:r>
              <a:rPr lang="da-DK" sz="1400" dirty="0">
                <a:solidFill>
                  <a:srgbClr val="C00000"/>
                </a:solidFill>
              </a:rPr>
              <a:t> </a:t>
            </a:r>
            <a:br>
              <a:rPr lang="da-DK" sz="1400" dirty="0">
                <a:solidFill>
                  <a:srgbClr val="C00000"/>
                </a:solidFill>
              </a:rPr>
            </a:br>
            <a:r>
              <a:rPr lang="da-DK" sz="1400" dirty="0">
                <a:solidFill>
                  <a:srgbClr val="C00000"/>
                </a:solidFill>
              </a:rPr>
              <a:t>&amp; </a:t>
            </a:r>
            <a:r>
              <a:rPr lang="da-DK" sz="1400" dirty="0" err="1">
                <a:solidFill>
                  <a:srgbClr val="C00000"/>
                </a:solidFill>
              </a:rPr>
              <a:t>query</a:t>
            </a:r>
            <a:endParaRPr lang="en-US" sz="1400" dirty="0">
              <a:solidFill>
                <a:srgbClr val="C00000"/>
              </a:solidFill>
            </a:endParaRPr>
          </a:p>
        </p:txBody>
      </p:sp>
      <p:sp>
        <p:nvSpPr>
          <p:cNvPr id="73" name="Right Brace 72"/>
          <p:cNvSpPr/>
          <p:nvPr/>
        </p:nvSpPr>
        <p:spPr>
          <a:xfrm>
            <a:off x="5177759" y="1268760"/>
            <a:ext cx="72008" cy="4464496"/>
          </a:xfrm>
          <a:prstGeom prst="rightBrace">
            <a:avLst>
              <a:gd name="adj1" fmla="val 50219"/>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Cloud 73"/>
          <p:cNvSpPr/>
          <p:nvPr/>
        </p:nvSpPr>
        <p:spPr>
          <a:xfrm>
            <a:off x="6835392" y="126876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0</a:t>
            </a:r>
            <a:endParaRPr lang="en-US" sz="2400" baseline="-25000" dirty="0">
              <a:solidFill>
                <a:schemeClr val="tx1"/>
              </a:solidFill>
            </a:endParaRPr>
          </a:p>
        </p:txBody>
      </p:sp>
      <p:sp>
        <p:nvSpPr>
          <p:cNvPr id="75" name="Cloud 74"/>
          <p:cNvSpPr/>
          <p:nvPr/>
        </p:nvSpPr>
        <p:spPr>
          <a:xfrm>
            <a:off x="6331336" y="2060848"/>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1</a:t>
            </a:r>
            <a:endParaRPr lang="en-US" sz="2400" baseline="-25000" dirty="0">
              <a:solidFill>
                <a:schemeClr val="tx1"/>
              </a:solidFill>
            </a:endParaRPr>
          </a:p>
        </p:txBody>
      </p:sp>
      <p:sp>
        <p:nvSpPr>
          <p:cNvPr id="76" name="Cloud 75"/>
          <p:cNvSpPr/>
          <p:nvPr/>
        </p:nvSpPr>
        <p:spPr>
          <a:xfrm>
            <a:off x="7339448" y="2060848"/>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2</a:t>
            </a:r>
            <a:endParaRPr lang="en-US" sz="2400" baseline="-25000" dirty="0">
              <a:solidFill>
                <a:schemeClr val="tx1"/>
              </a:solidFill>
            </a:endParaRPr>
          </a:p>
        </p:txBody>
      </p:sp>
      <p:sp>
        <p:nvSpPr>
          <p:cNvPr id="77" name="Cloud 76"/>
          <p:cNvSpPr/>
          <p:nvPr/>
        </p:nvSpPr>
        <p:spPr>
          <a:xfrm>
            <a:off x="6331336" y="2852936"/>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3</a:t>
            </a:r>
            <a:endParaRPr lang="en-US" sz="2400" baseline="-25000" dirty="0">
              <a:solidFill>
                <a:schemeClr val="tx1"/>
              </a:solidFill>
            </a:endParaRPr>
          </a:p>
        </p:txBody>
      </p:sp>
      <p:sp>
        <p:nvSpPr>
          <p:cNvPr id="78" name="Cloud 77"/>
          <p:cNvSpPr/>
          <p:nvPr/>
        </p:nvSpPr>
        <p:spPr>
          <a:xfrm>
            <a:off x="6259328" y="3645024"/>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4</a:t>
            </a:r>
            <a:endParaRPr lang="en-US" sz="2400" baseline="-25000" dirty="0">
              <a:solidFill>
                <a:schemeClr val="tx1"/>
              </a:solidFill>
            </a:endParaRPr>
          </a:p>
        </p:txBody>
      </p:sp>
      <p:sp>
        <p:nvSpPr>
          <p:cNvPr id="79" name="Cloud 78"/>
          <p:cNvSpPr/>
          <p:nvPr/>
        </p:nvSpPr>
        <p:spPr>
          <a:xfrm>
            <a:off x="7339448" y="2852936"/>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6</a:t>
            </a:r>
            <a:endParaRPr lang="en-US" sz="2400" baseline="-25000" dirty="0">
              <a:solidFill>
                <a:schemeClr val="tx1"/>
              </a:solidFill>
            </a:endParaRPr>
          </a:p>
        </p:txBody>
      </p:sp>
      <p:cxnSp>
        <p:nvCxnSpPr>
          <p:cNvPr id="86" name="Straight Arrow Connector 85"/>
          <p:cNvCxnSpPr>
            <a:stCxn id="75" idx="1"/>
            <a:endCxn id="77" idx="3"/>
          </p:cNvCxnSpPr>
          <p:nvPr/>
        </p:nvCxnSpPr>
        <p:spPr>
          <a:xfrm>
            <a:off x="6727380" y="2636299"/>
            <a:ext cx="0" cy="249574"/>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7" idx="1"/>
          </p:cNvCxnSpPr>
          <p:nvPr/>
        </p:nvCxnSpPr>
        <p:spPr>
          <a:xfrm flipH="1">
            <a:off x="6721646" y="3428388"/>
            <a:ext cx="5735" cy="213171"/>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6202276" y="836712"/>
            <a:ext cx="2041194" cy="470450"/>
          </a:xfrm>
          <a:prstGeom prst="rect">
            <a:avLst/>
          </a:prstGeom>
          <a:noFill/>
        </p:spPr>
        <p:txBody>
          <a:bodyPr wrap="square" rtlCol="0">
            <a:spAutoFit/>
          </a:bodyPr>
          <a:lstStyle/>
          <a:p>
            <a:pPr algn="ctr">
              <a:lnSpc>
                <a:spcPts val="1400"/>
              </a:lnSpc>
            </a:pPr>
            <a:r>
              <a:rPr lang="da-DK" dirty="0" err="1"/>
              <a:t>Full</a:t>
            </a:r>
            <a:endParaRPr lang="da-DK" dirty="0"/>
          </a:p>
          <a:p>
            <a:pPr algn="ctr">
              <a:lnSpc>
                <a:spcPts val="1400"/>
              </a:lnSpc>
            </a:pPr>
            <a:r>
              <a:rPr lang="da-DK" dirty="0" err="1"/>
              <a:t>persistence</a:t>
            </a:r>
            <a:endParaRPr lang="en-US" dirty="0"/>
          </a:p>
        </p:txBody>
      </p:sp>
      <p:sp>
        <p:nvSpPr>
          <p:cNvPr id="104" name="TextBox 103"/>
          <p:cNvSpPr txBox="1"/>
          <p:nvPr/>
        </p:nvSpPr>
        <p:spPr>
          <a:xfrm>
            <a:off x="6115312" y="4293097"/>
            <a:ext cx="2088232" cy="954107"/>
          </a:xfrm>
          <a:prstGeom prst="rect">
            <a:avLst/>
          </a:prstGeom>
          <a:noFill/>
        </p:spPr>
        <p:txBody>
          <a:bodyPr wrap="square" rtlCol="0">
            <a:spAutoFit/>
          </a:bodyPr>
          <a:lstStyle/>
          <a:p>
            <a:pPr algn="ctr"/>
            <a:r>
              <a:rPr lang="da-DK" sz="1400" dirty="0" err="1">
                <a:solidFill>
                  <a:srgbClr val="C00000"/>
                </a:solidFill>
              </a:rPr>
              <a:t>updates</a:t>
            </a:r>
            <a:r>
              <a:rPr lang="da-DK" sz="1400" dirty="0">
                <a:solidFill>
                  <a:srgbClr val="C00000"/>
                </a:solidFill>
              </a:rPr>
              <a:t> at </a:t>
            </a:r>
            <a:r>
              <a:rPr lang="da-DK" sz="1400" dirty="0" err="1">
                <a:solidFill>
                  <a:srgbClr val="C00000"/>
                </a:solidFill>
              </a:rPr>
              <a:t>leaves</a:t>
            </a:r>
            <a:endParaRPr lang="da-DK" sz="1400" dirty="0">
              <a:solidFill>
                <a:srgbClr val="C00000"/>
              </a:solidFill>
            </a:endParaRPr>
          </a:p>
          <a:p>
            <a:pPr algn="ctr"/>
            <a:r>
              <a:rPr lang="da-DK" sz="1400" dirty="0" err="1">
                <a:solidFill>
                  <a:srgbClr val="C00000"/>
                </a:solidFill>
              </a:rPr>
              <a:t>any</a:t>
            </a:r>
            <a:r>
              <a:rPr lang="da-DK" sz="1400" dirty="0">
                <a:solidFill>
                  <a:srgbClr val="C00000"/>
                </a:solidFill>
              </a:rPr>
              <a:t> version </a:t>
            </a:r>
            <a:r>
              <a:rPr lang="da-DK" sz="1400" dirty="0" err="1">
                <a:solidFill>
                  <a:srgbClr val="C00000"/>
                </a:solidFill>
              </a:rPr>
              <a:t>can</a:t>
            </a:r>
            <a:r>
              <a:rPr lang="da-DK" sz="1400" dirty="0">
                <a:solidFill>
                  <a:srgbClr val="C00000"/>
                </a:solidFill>
              </a:rPr>
              <a:t> </a:t>
            </a:r>
            <a:r>
              <a:rPr lang="da-DK" sz="1400" dirty="0" err="1">
                <a:solidFill>
                  <a:srgbClr val="C00000"/>
                </a:solidFill>
              </a:rPr>
              <a:t>be</a:t>
            </a:r>
            <a:r>
              <a:rPr lang="da-DK" sz="1400" dirty="0">
                <a:solidFill>
                  <a:srgbClr val="C00000"/>
                </a:solidFill>
              </a:rPr>
              <a:t> </a:t>
            </a:r>
            <a:r>
              <a:rPr lang="da-DK" sz="1400" dirty="0" err="1">
                <a:solidFill>
                  <a:srgbClr val="C00000"/>
                </a:solidFill>
              </a:rPr>
              <a:t>copied</a:t>
            </a:r>
            <a:br>
              <a:rPr lang="da-DK" sz="1400" dirty="0">
                <a:solidFill>
                  <a:srgbClr val="C00000"/>
                </a:solidFill>
              </a:rPr>
            </a:br>
            <a:r>
              <a:rPr lang="da-DK" sz="1400" dirty="0" err="1">
                <a:solidFill>
                  <a:srgbClr val="C00000"/>
                </a:solidFill>
              </a:rPr>
              <a:t>query</a:t>
            </a:r>
            <a:r>
              <a:rPr lang="da-DK" sz="1400" dirty="0">
                <a:solidFill>
                  <a:srgbClr val="C00000"/>
                </a:solidFill>
              </a:rPr>
              <a:t> all versions</a:t>
            </a:r>
            <a:endParaRPr lang="en-US" sz="1400" dirty="0">
              <a:solidFill>
                <a:srgbClr val="C00000"/>
              </a:solidFill>
            </a:endParaRPr>
          </a:p>
        </p:txBody>
      </p:sp>
      <p:cxnSp>
        <p:nvCxnSpPr>
          <p:cNvPr id="105" name="Straight Arrow Connector 104"/>
          <p:cNvCxnSpPr/>
          <p:nvPr/>
        </p:nvCxnSpPr>
        <p:spPr>
          <a:xfrm flipH="1" flipV="1">
            <a:off x="6906131" y="4170948"/>
            <a:ext cx="176463" cy="200526"/>
          </a:xfrm>
          <a:prstGeom prst="straightConnector1">
            <a:avLst/>
          </a:prstGeom>
          <a:ln>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6" name="Cloud 105"/>
          <p:cNvSpPr/>
          <p:nvPr/>
        </p:nvSpPr>
        <p:spPr>
          <a:xfrm>
            <a:off x="7267440" y="3645024"/>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5</a:t>
            </a:r>
            <a:endParaRPr lang="en-US" sz="2400" baseline="-25000" dirty="0">
              <a:solidFill>
                <a:schemeClr val="tx1"/>
              </a:solidFill>
            </a:endParaRPr>
          </a:p>
        </p:txBody>
      </p:sp>
      <p:cxnSp>
        <p:nvCxnSpPr>
          <p:cNvPr id="117" name="Straight Arrow Connector 116"/>
          <p:cNvCxnSpPr/>
          <p:nvPr/>
        </p:nvCxnSpPr>
        <p:spPr>
          <a:xfrm flipV="1">
            <a:off x="7267440" y="4162926"/>
            <a:ext cx="95890" cy="202178"/>
          </a:xfrm>
          <a:prstGeom prst="straightConnector1">
            <a:avLst/>
          </a:prstGeom>
          <a:ln>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0" name="Freeform 119"/>
          <p:cNvSpPr/>
          <p:nvPr/>
        </p:nvSpPr>
        <p:spPr>
          <a:xfrm>
            <a:off x="7843505" y="3328738"/>
            <a:ext cx="432048" cy="1108375"/>
          </a:xfrm>
          <a:custGeom>
            <a:avLst/>
            <a:gdLst>
              <a:gd name="connsiteX0" fmla="*/ 0 w 450516"/>
              <a:gd name="connsiteY0" fmla="*/ 1187116 h 1187116"/>
              <a:gd name="connsiteX1" fmla="*/ 425116 w 450516"/>
              <a:gd name="connsiteY1" fmla="*/ 713874 h 1187116"/>
              <a:gd name="connsiteX2" fmla="*/ 152400 w 450516"/>
              <a:gd name="connsiteY2" fmla="*/ 0 h 1187116"/>
            </a:gdLst>
            <a:ahLst/>
            <a:cxnLst>
              <a:cxn ang="0">
                <a:pos x="connsiteX0" y="connsiteY0"/>
              </a:cxn>
              <a:cxn ang="0">
                <a:pos x="connsiteX1" y="connsiteY1"/>
              </a:cxn>
              <a:cxn ang="0">
                <a:pos x="connsiteX2" y="connsiteY2"/>
              </a:cxn>
            </a:cxnLst>
            <a:rect l="l" t="t" r="r" b="b"/>
            <a:pathLst>
              <a:path w="450516" h="1187116">
                <a:moveTo>
                  <a:pt x="0" y="1187116"/>
                </a:moveTo>
                <a:cubicBezTo>
                  <a:pt x="199858" y="1049421"/>
                  <a:pt x="399716" y="911727"/>
                  <a:pt x="425116" y="713874"/>
                </a:cubicBezTo>
                <a:cubicBezTo>
                  <a:pt x="450516" y="516021"/>
                  <a:pt x="301458" y="258010"/>
                  <a:pt x="152400" y="0"/>
                </a:cubicBezTo>
              </a:path>
            </a:pathLst>
          </a:cu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1" name="Straight Arrow Connector 120"/>
          <p:cNvCxnSpPr/>
          <p:nvPr/>
        </p:nvCxnSpPr>
        <p:spPr>
          <a:xfrm flipV="1">
            <a:off x="4137552" y="6525345"/>
            <a:ext cx="216024" cy="144015"/>
          </a:xfrm>
          <a:prstGeom prst="straightConnector1">
            <a:avLst/>
          </a:prstGeom>
          <a:ln>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10194758" y="3376864"/>
            <a:ext cx="208548" cy="296779"/>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10814957" y="1772653"/>
            <a:ext cx="215081" cy="721894"/>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0612943" y="3039979"/>
            <a:ext cx="304801" cy="593558"/>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a:off x="10182745" y="1772816"/>
            <a:ext cx="216024" cy="288032"/>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8" name="Cloud 127"/>
          <p:cNvSpPr/>
          <p:nvPr/>
        </p:nvSpPr>
        <p:spPr>
          <a:xfrm>
            <a:off x="10182745" y="1268760"/>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0</a:t>
            </a:r>
            <a:endParaRPr lang="en-US" sz="2400" baseline="-25000" dirty="0">
              <a:solidFill>
                <a:schemeClr val="tx1"/>
              </a:solidFill>
            </a:endParaRPr>
          </a:p>
        </p:txBody>
      </p:sp>
      <p:sp>
        <p:nvSpPr>
          <p:cNvPr id="129" name="Cloud 128"/>
          <p:cNvSpPr/>
          <p:nvPr/>
        </p:nvSpPr>
        <p:spPr>
          <a:xfrm>
            <a:off x="9678689" y="2060848"/>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1</a:t>
            </a:r>
            <a:endParaRPr lang="en-US" sz="2400" baseline="-25000" dirty="0">
              <a:solidFill>
                <a:schemeClr val="tx1"/>
              </a:solidFill>
            </a:endParaRPr>
          </a:p>
        </p:txBody>
      </p:sp>
      <p:sp>
        <p:nvSpPr>
          <p:cNvPr id="130" name="Cloud 129"/>
          <p:cNvSpPr/>
          <p:nvPr/>
        </p:nvSpPr>
        <p:spPr>
          <a:xfrm>
            <a:off x="10686801" y="2492896"/>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2</a:t>
            </a:r>
            <a:endParaRPr lang="en-US" sz="2400" baseline="-25000" dirty="0">
              <a:solidFill>
                <a:schemeClr val="tx1"/>
              </a:solidFill>
            </a:endParaRPr>
          </a:p>
        </p:txBody>
      </p:sp>
      <p:sp>
        <p:nvSpPr>
          <p:cNvPr id="131" name="Cloud 130"/>
          <p:cNvSpPr/>
          <p:nvPr/>
        </p:nvSpPr>
        <p:spPr>
          <a:xfrm>
            <a:off x="9678689" y="2852936"/>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3</a:t>
            </a:r>
            <a:endParaRPr lang="en-US" sz="2400" baseline="-25000" dirty="0">
              <a:solidFill>
                <a:schemeClr val="tx1"/>
              </a:solidFill>
            </a:endParaRPr>
          </a:p>
        </p:txBody>
      </p:sp>
      <p:cxnSp>
        <p:nvCxnSpPr>
          <p:cNvPr id="134" name="Straight Arrow Connector 133"/>
          <p:cNvCxnSpPr>
            <a:stCxn id="129" idx="1"/>
            <a:endCxn id="131" idx="3"/>
          </p:cNvCxnSpPr>
          <p:nvPr/>
        </p:nvCxnSpPr>
        <p:spPr>
          <a:xfrm>
            <a:off x="10074733" y="2636299"/>
            <a:ext cx="0" cy="249574"/>
          </a:xfrm>
          <a:prstGeom prst="straightConnector1">
            <a:avLst/>
          </a:prstGeom>
          <a:ln>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9727177" y="836712"/>
            <a:ext cx="1728192" cy="470450"/>
          </a:xfrm>
          <a:prstGeom prst="rect">
            <a:avLst/>
          </a:prstGeom>
          <a:noFill/>
        </p:spPr>
        <p:txBody>
          <a:bodyPr wrap="square" rtlCol="0">
            <a:spAutoFit/>
          </a:bodyPr>
          <a:lstStyle/>
          <a:p>
            <a:pPr algn="ctr">
              <a:lnSpc>
                <a:spcPts val="1400"/>
              </a:lnSpc>
            </a:pPr>
            <a:r>
              <a:rPr lang="da-DK" dirty="0" err="1"/>
              <a:t>Confluently</a:t>
            </a:r>
            <a:endParaRPr lang="da-DK" dirty="0"/>
          </a:p>
          <a:p>
            <a:pPr algn="ctr">
              <a:lnSpc>
                <a:spcPts val="1400"/>
              </a:lnSpc>
            </a:pPr>
            <a:r>
              <a:rPr lang="da-DK" dirty="0" err="1"/>
              <a:t>persistence</a:t>
            </a:r>
            <a:endParaRPr lang="en-US" dirty="0"/>
          </a:p>
        </p:txBody>
      </p:sp>
      <p:sp>
        <p:nvSpPr>
          <p:cNvPr id="137" name="TextBox 136"/>
          <p:cNvSpPr txBox="1"/>
          <p:nvPr/>
        </p:nvSpPr>
        <p:spPr>
          <a:xfrm>
            <a:off x="9534673" y="4221088"/>
            <a:ext cx="2088232" cy="523220"/>
          </a:xfrm>
          <a:prstGeom prst="rect">
            <a:avLst/>
          </a:prstGeom>
          <a:noFill/>
        </p:spPr>
        <p:txBody>
          <a:bodyPr wrap="square" rtlCol="0">
            <a:spAutoFit/>
          </a:bodyPr>
          <a:lstStyle/>
          <a:p>
            <a:pPr algn="ctr"/>
            <a:r>
              <a:rPr lang="da-DK" sz="1400" dirty="0" err="1">
                <a:solidFill>
                  <a:srgbClr val="C00000"/>
                </a:solidFill>
              </a:rPr>
              <a:t>update/merge/query</a:t>
            </a:r>
            <a:br>
              <a:rPr lang="da-DK" sz="1400" dirty="0">
                <a:solidFill>
                  <a:srgbClr val="C00000"/>
                </a:solidFill>
              </a:rPr>
            </a:br>
            <a:r>
              <a:rPr lang="da-DK" sz="1400" dirty="0">
                <a:solidFill>
                  <a:srgbClr val="C00000"/>
                </a:solidFill>
              </a:rPr>
              <a:t>all versions</a:t>
            </a:r>
            <a:endParaRPr lang="en-US" sz="1400" dirty="0">
              <a:solidFill>
                <a:srgbClr val="C00000"/>
              </a:solidFill>
            </a:endParaRPr>
          </a:p>
        </p:txBody>
      </p:sp>
      <p:sp>
        <p:nvSpPr>
          <p:cNvPr id="139" name="Cloud 138"/>
          <p:cNvSpPr/>
          <p:nvPr/>
        </p:nvSpPr>
        <p:spPr>
          <a:xfrm>
            <a:off x="10110737" y="3645024"/>
            <a:ext cx="792088" cy="576064"/>
          </a:xfrm>
          <a:prstGeom prst="cloud">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solidFill>
                  <a:schemeClr val="tx1"/>
                </a:solidFill>
              </a:rPr>
              <a:t>v</a:t>
            </a:r>
            <a:r>
              <a:rPr lang="da-DK" sz="2400" baseline="-25000" dirty="0">
                <a:solidFill>
                  <a:schemeClr val="tx1"/>
                </a:solidFill>
              </a:rPr>
              <a:t>5</a:t>
            </a:r>
            <a:endParaRPr lang="en-US" sz="2400" baseline="-25000" dirty="0">
              <a:solidFill>
                <a:schemeClr val="tx1"/>
              </a:solidFill>
            </a:endParaRPr>
          </a:p>
        </p:txBody>
      </p:sp>
      <p:grpSp>
        <p:nvGrpSpPr>
          <p:cNvPr id="204" name="Group 203"/>
          <p:cNvGrpSpPr/>
          <p:nvPr/>
        </p:nvGrpSpPr>
        <p:grpSpPr>
          <a:xfrm>
            <a:off x="3401067" y="1300845"/>
            <a:ext cx="6733185" cy="517923"/>
            <a:chOff x="-657582" y="1252718"/>
            <a:chExt cx="6733185" cy="517923"/>
          </a:xfrm>
        </p:grpSpPr>
        <p:sp>
          <p:nvSpPr>
            <p:cNvPr id="201" name="TextBox 200"/>
            <p:cNvSpPr txBox="1"/>
            <p:nvPr/>
          </p:nvSpPr>
          <p:spPr>
            <a:xfrm>
              <a:off x="5211507" y="1284802"/>
              <a:ext cx="864096" cy="485839"/>
            </a:xfrm>
            <a:prstGeom prst="rect">
              <a:avLst/>
            </a:prstGeom>
            <a:noFill/>
          </p:spPr>
          <p:txBody>
            <a:bodyPr wrap="square" rtlCol="0">
              <a:spAutoFit/>
            </a:bodyPr>
            <a:lstStyle/>
            <a:p>
              <a:pPr algn="ctr">
                <a:lnSpc>
                  <a:spcPts val="1500"/>
                </a:lnSpc>
              </a:pPr>
              <a:r>
                <a:rPr lang="da-DK" sz="1600" dirty="0">
                  <a:solidFill>
                    <a:srgbClr val="0070C0"/>
                  </a:solidFill>
                </a:rPr>
                <a:t>version DAG</a:t>
              </a:r>
              <a:endParaRPr lang="en-US" sz="1600" dirty="0">
                <a:solidFill>
                  <a:srgbClr val="0070C0"/>
                </a:solidFill>
              </a:endParaRPr>
            </a:p>
          </p:txBody>
        </p:sp>
        <p:sp>
          <p:nvSpPr>
            <p:cNvPr id="202" name="TextBox 201"/>
            <p:cNvSpPr txBox="1"/>
            <p:nvPr/>
          </p:nvSpPr>
          <p:spPr>
            <a:xfrm>
              <a:off x="1856315" y="1254459"/>
              <a:ext cx="936104" cy="489878"/>
            </a:xfrm>
            <a:prstGeom prst="rect">
              <a:avLst/>
            </a:prstGeom>
            <a:noFill/>
          </p:spPr>
          <p:txBody>
            <a:bodyPr wrap="square" rtlCol="0">
              <a:spAutoFit/>
            </a:bodyPr>
            <a:lstStyle/>
            <a:p>
              <a:pPr algn="ctr">
                <a:lnSpc>
                  <a:spcPts val="1500"/>
                </a:lnSpc>
              </a:pPr>
              <a:r>
                <a:rPr lang="da-DK" sz="1600" dirty="0">
                  <a:solidFill>
                    <a:srgbClr val="0070C0"/>
                  </a:solidFill>
                </a:rPr>
                <a:t>version </a:t>
              </a:r>
            </a:p>
            <a:p>
              <a:pPr algn="ctr">
                <a:lnSpc>
                  <a:spcPts val="1500"/>
                </a:lnSpc>
              </a:pPr>
              <a:r>
                <a:rPr lang="da-DK" sz="1600" dirty="0" err="1">
                  <a:solidFill>
                    <a:srgbClr val="0070C0"/>
                  </a:solidFill>
                </a:rPr>
                <a:t>tree</a:t>
              </a:r>
              <a:endParaRPr lang="en-US" sz="1600" dirty="0">
                <a:solidFill>
                  <a:srgbClr val="0070C0"/>
                </a:solidFill>
              </a:endParaRPr>
            </a:p>
          </p:txBody>
        </p:sp>
        <p:sp>
          <p:nvSpPr>
            <p:cNvPr id="203" name="TextBox 202"/>
            <p:cNvSpPr txBox="1"/>
            <p:nvPr/>
          </p:nvSpPr>
          <p:spPr>
            <a:xfrm>
              <a:off x="-657582" y="1252718"/>
              <a:ext cx="864096" cy="489878"/>
            </a:xfrm>
            <a:prstGeom prst="rect">
              <a:avLst/>
            </a:prstGeom>
            <a:noFill/>
          </p:spPr>
          <p:txBody>
            <a:bodyPr wrap="square" rtlCol="0">
              <a:spAutoFit/>
            </a:bodyPr>
            <a:lstStyle/>
            <a:p>
              <a:pPr algn="ctr">
                <a:lnSpc>
                  <a:spcPts val="1500"/>
                </a:lnSpc>
              </a:pPr>
              <a:r>
                <a:rPr lang="da-DK" sz="1600" dirty="0">
                  <a:solidFill>
                    <a:srgbClr val="0070C0"/>
                  </a:solidFill>
                </a:rPr>
                <a:t>version </a:t>
              </a:r>
            </a:p>
            <a:p>
              <a:pPr algn="ctr">
                <a:lnSpc>
                  <a:spcPts val="1500"/>
                </a:lnSpc>
              </a:pPr>
              <a:r>
                <a:rPr lang="da-DK" sz="1600" dirty="0">
                  <a:solidFill>
                    <a:srgbClr val="0070C0"/>
                  </a:solidFill>
                </a:rPr>
                <a:t>list</a:t>
              </a:r>
              <a:endParaRPr lang="en-US" sz="1600" dirty="0">
                <a:solidFill>
                  <a:srgbClr val="0070C0"/>
                </a:solidFill>
              </a:endParaRPr>
            </a:p>
          </p:txBody>
        </p:sp>
      </p:grpSp>
      <p:sp>
        <p:nvSpPr>
          <p:cNvPr id="2" name="Title 1">
            <a:extLst>
              <a:ext uri="{FF2B5EF4-FFF2-40B4-BE49-F238E27FC236}">
                <a16:creationId xmlns:a16="http://schemas.microsoft.com/office/drawing/2014/main" id="{B359A40E-F4B4-A6BC-8351-6B93C155EF5A}"/>
              </a:ext>
            </a:extLst>
          </p:cNvPr>
          <p:cNvSpPr>
            <a:spLocks noGrp="1"/>
          </p:cNvSpPr>
          <p:nvPr>
            <p:ph type="title"/>
          </p:nvPr>
        </p:nvSpPr>
        <p:spPr>
          <a:xfrm>
            <a:off x="291454" y="136679"/>
            <a:ext cx="8108802" cy="759494"/>
          </a:xfrm>
        </p:spPr>
        <p:txBody>
          <a:bodyPr/>
          <a:lstStyle/>
          <a:p>
            <a:r>
              <a:rPr lang="en-US" noProof="0" dirty="0"/>
              <a:t>Persistent Data Structures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20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20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0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2000"/>
                                        <p:tgtEl>
                                          <p:spTgt spid="28"/>
                                        </p:tgtEl>
                                      </p:cBhvr>
                                    </p:animEffect>
                                  </p:childTnLst>
                                </p:cTn>
                              </p:par>
                              <p:par>
                                <p:cTn id="42" presetID="10"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20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000"/>
                                        <p:tgtEl>
                                          <p:spTgt spid="30"/>
                                        </p:tgtEl>
                                      </p:cBhvr>
                                    </p:animEffect>
                                  </p:childTnLst>
                                </p:cTn>
                              </p:par>
                              <p:par>
                                <p:cTn id="48" presetID="10"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0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2000"/>
                                        <p:tgtEl>
                                          <p:spTgt spid="47"/>
                                        </p:tgtEl>
                                      </p:cBhvr>
                                    </p:animEffect>
                                  </p:childTnLst>
                                </p:cTn>
                              </p:par>
                              <p:par>
                                <p:cTn id="61" presetID="10"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2000"/>
                                        <p:tgtEl>
                                          <p:spTgt spid="4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20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000"/>
                                        <p:tgtEl>
                                          <p:spTgt spid="6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2000"/>
                                        <p:tgtEl>
                                          <p:spTgt spid="5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2000"/>
                                        <p:tgtEl>
                                          <p:spTgt spid="5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2000"/>
                                        <p:tgtEl>
                                          <p:spTgt spid="5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2000"/>
                                        <p:tgtEl>
                                          <p:spTgt spid="5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2000"/>
                                        <p:tgtEl>
                                          <p:spTgt spid="5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2000"/>
                                        <p:tgtEl>
                                          <p:spTgt spid="58"/>
                                        </p:tgtEl>
                                      </p:cBhvr>
                                    </p:animEffect>
                                  </p:childTnLst>
                                </p:cTn>
                              </p:par>
                              <p:par>
                                <p:cTn id="94" presetID="10"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2000"/>
                                        <p:tgtEl>
                                          <p:spTgt spid="59"/>
                                        </p:tgtEl>
                                      </p:cBhvr>
                                    </p:animEffect>
                                  </p:childTnLst>
                                </p:cTn>
                              </p:par>
                              <p:par>
                                <p:cTn id="97" presetID="10" presetClass="entr" presetSubtype="0"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fade">
                                      <p:cBhvr>
                                        <p:cTn id="99" dur="2000"/>
                                        <p:tgtEl>
                                          <p:spTgt spid="60"/>
                                        </p:tgtEl>
                                      </p:cBhvr>
                                    </p:animEffect>
                                  </p:childTnLst>
                                </p:cTn>
                              </p:par>
                              <p:par>
                                <p:cTn id="100" presetID="10" presetClass="entr" presetSubtype="0" fill="hold" nodeType="withEffect">
                                  <p:stCondLst>
                                    <p:cond delay="0"/>
                                  </p:stCondLst>
                                  <p:childTnLst>
                                    <p:set>
                                      <p:cBhvr>
                                        <p:cTn id="101" dur="1" fill="hold">
                                          <p:stCondLst>
                                            <p:cond delay="0"/>
                                          </p:stCondLst>
                                        </p:cTn>
                                        <p:tgtEl>
                                          <p:spTgt spid="61"/>
                                        </p:tgtEl>
                                        <p:attrNameLst>
                                          <p:attrName>style.visibility</p:attrName>
                                        </p:attrNameLst>
                                      </p:cBhvr>
                                      <p:to>
                                        <p:strVal val="visible"/>
                                      </p:to>
                                    </p:set>
                                    <p:animEffect transition="in" filter="fade">
                                      <p:cBhvr>
                                        <p:cTn id="102" dur="2000"/>
                                        <p:tgtEl>
                                          <p:spTgt spid="61"/>
                                        </p:tgtEl>
                                      </p:cBhvr>
                                    </p:animEffect>
                                  </p:childTnLst>
                                </p:cTn>
                              </p:par>
                              <p:par>
                                <p:cTn id="103" presetID="10" presetClass="entr" presetSubtype="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2000"/>
                                        <p:tgtEl>
                                          <p:spTgt spid="62"/>
                                        </p:tgtEl>
                                      </p:cBhvr>
                                    </p:animEffect>
                                  </p:childTnLst>
                                </p:cTn>
                              </p:par>
                              <p:par>
                                <p:cTn id="106" presetID="10" presetClass="entr" presetSubtype="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2000"/>
                                        <p:tgtEl>
                                          <p:spTgt spid="63"/>
                                        </p:tgtEl>
                                      </p:cBhvr>
                                    </p:animEffect>
                                  </p:childTnLst>
                                </p:cTn>
                              </p:par>
                              <p:par>
                                <p:cTn id="109" presetID="10" presetClass="entr" presetSubtype="0" fill="hold" nodeType="with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2000"/>
                                        <p:tgtEl>
                                          <p:spTgt spid="6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2000"/>
                                        <p:tgtEl>
                                          <p:spTgt spid="66"/>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72"/>
                                        </p:tgtEl>
                                        <p:attrNameLst>
                                          <p:attrName>style.visibility</p:attrName>
                                        </p:attrNameLst>
                                      </p:cBhvr>
                                      <p:to>
                                        <p:strVal val="visible"/>
                                      </p:to>
                                    </p:set>
                                    <p:animEffect transition="in" filter="fade">
                                      <p:cBhvr>
                                        <p:cTn id="119" dur="2000"/>
                                        <p:tgtEl>
                                          <p:spTgt spid="72"/>
                                        </p:tgtEl>
                                      </p:cBhvr>
                                    </p:animEffect>
                                  </p:childTnLst>
                                </p:cTn>
                              </p:par>
                              <p:par>
                                <p:cTn id="120" presetID="10" presetClass="entr" presetSubtype="0"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fade">
                                      <p:cBhvr>
                                        <p:cTn id="122" dur="2000"/>
                                        <p:tgtEl>
                                          <p:spTgt spid="121"/>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fade">
                                      <p:cBhvr>
                                        <p:cTn id="127" dur="2000"/>
                                        <p:tgtEl>
                                          <p:spTgt spid="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9"/>
                                        </p:tgtEl>
                                        <p:attrNameLst>
                                          <p:attrName>style.visibility</p:attrName>
                                        </p:attrNameLst>
                                      </p:cBhvr>
                                      <p:to>
                                        <p:strVal val="visible"/>
                                      </p:to>
                                    </p:set>
                                    <p:animEffect transition="in" filter="fade">
                                      <p:cBhvr>
                                        <p:cTn id="130" dur="2000"/>
                                        <p:tgtEl>
                                          <p:spTgt spid="6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3"/>
                                        </p:tgtEl>
                                        <p:attrNameLst>
                                          <p:attrName>style.visibility</p:attrName>
                                        </p:attrNameLst>
                                      </p:cBhvr>
                                      <p:to>
                                        <p:strVal val="visible"/>
                                      </p:to>
                                    </p:set>
                                    <p:animEffect transition="in" filter="fade">
                                      <p:cBhvr>
                                        <p:cTn id="135" dur="2000"/>
                                        <p:tgtEl>
                                          <p:spTgt spid="10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fade">
                                      <p:cBhvr>
                                        <p:cTn id="140" dur="2000"/>
                                        <p:tgtEl>
                                          <p:spTgt spid="7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fade">
                                      <p:cBhvr>
                                        <p:cTn id="143" dur="2000"/>
                                        <p:tgtEl>
                                          <p:spTgt spid="7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76"/>
                                        </p:tgtEl>
                                        <p:attrNameLst>
                                          <p:attrName>style.visibility</p:attrName>
                                        </p:attrNameLst>
                                      </p:cBhvr>
                                      <p:to>
                                        <p:strVal val="visible"/>
                                      </p:to>
                                    </p:set>
                                    <p:animEffect transition="in" filter="fade">
                                      <p:cBhvr>
                                        <p:cTn id="146" dur="2000"/>
                                        <p:tgtEl>
                                          <p:spTgt spid="76"/>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77"/>
                                        </p:tgtEl>
                                        <p:attrNameLst>
                                          <p:attrName>style.visibility</p:attrName>
                                        </p:attrNameLst>
                                      </p:cBhvr>
                                      <p:to>
                                        <p:strVal val="visible"/>
                                      </p:to>
                                    </p:set>
                                    <p:animEffect transition="in" filter="fade">
                                      <p:cBhvr>
                                        <p:cTn id="149" dur="2000"/>
                                        <p:tgtEl>
                                          <p:spTgt spid="77"/>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78"/>
                                        </p:tgtEl>
                                        <p:attrNameLst>
                                          <p:attrName>style.visibility</p:attrName>
                                        </p:attrNameLst>
                                      </p:cBhvr>
                                      <p:to>
                                        <p:strVal val="visible"/>
                                      </p:to>
                                    </p:set>
                                    <p:animEffect transition="in" filter="fade">
                                      <p:cBhvr>
                                        <p:cTn id="152" dur="2000"/>
                                        <p:tgtEl>
                                          <p:spTgt spid="78"/>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fade">
                                      <p:cBhvr>
                                        <p:cTn id="155" dur="2000"/>
                                        <p:tgtEl>
                                          <p:spTgt spid="79"/>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6"/>
                                        </p:tgtEl>
                                        <p:attrNameLst>
                                          <p:attrName>style.visibility</p:attrName>
                                        </p:attrNameLst>
                                      </p:cBhvr>
                                      <p:to>
                                        <p:strVal val="visible"/>
                                      </p:to>
                                    </p:set>
                                    <p:animEffect transition="in" filter="fade">
                                      <p:cBhvr>
                                        <p:cTn id="158" dur="2000"/>
                                        <p:tgtEl>
                                          <p:spTgt spid="106"/>
                                        </p:tgtEl>
                                      </p:cBhvr>
                                    </p:animEffect>
                                  </p:childTnLst>
                                </p:cTn>
                              </p:par>
                              <p:par>
                                <p:cTn id="159" presetID="10" presetClass="entr" presetSubtype="0" fill="hold" nodeType="withEffect">
                                  <p:stCondLst>
                                    <p:cond delay="0"/>
                                  </p:stCondLst>
                                  <p:childTnLst>
                                    <p:set>
                                      <p:cBhvr>
                                        <p:cTn id="160" dur="1" fill="hold">
                                          <p:stCondLst>
                                            <p:cond delay="0"/>
                                          </p:stCondLst>
                                        </p:cTn>
                                        <p:tgtEl>
                                          <p:spTgt spid="108"/>
                                        </p:tgtEl>
                                        <p:attrNameLst>
                                          <p:attrName>style.visibility</p:attrName>
                                        </p:attrNameLst>
                                      </p:cBhvr>
                                      <p:to>
                                        <p:strVal val="visible"/>
                                      </p:to>
                                    </p:set>
                                    <p:animEffect transition="in" filter="fade">
                                      <p:cBhvr>
                                        <p:cTn id="161" dur="2000"/>
                                        <p:tgtEl>
                                          <p:spTgt spid="108"/>
                                        </p:tgtEl>
                                      </p:cBhvr>
                                    </p:animEffect>
                                  </p:childTnLst>
                                </p:cTn>
                              </p:par>
                              <p:par>
                                <p:cTn id="162" presetID="10"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animEffect transition="in" filter="fade">
                                      <p:cBhvr>
                                        <p:cTn id="164" dur="2000"/>
                                        <p:tgtEl>
                                          <p:spTgt spid="80"/>
                                        </p:tgtEl>
                                      </p:cBhvr>
                                    </p:animEffect>
                                  </p:childTnLst>
                                </p:cTn>
                              </p:par>
                              <p:par>
                                <p:cTn id="165" presetID="10" presetClass="entr" presetSubtype="0" fill="hold" nodeType="withEffect">
                                  <p:stCondLst>
                                    <p:cond delay="0"/>
                                  </p:stCondLst>
                                  <p:childTnLst>
                                    <p:set>
                                      <p:cBhvr>
                                        <p:cTn id="166" dur="1" fill="hold">
                                          <p:stCondLst>
                                            <p:cond delay="0"/>
                                          </p:stCondLst>
                                        </p:cTn>
                                        <p:tgtEl>
                                          <p:spTgt spid="86"/>
                                        </p:tgtEl>
                                        <p:attrNameLst>
                                          <p:attrName>style.visibility</p:attrName>
                                        </p:attrNameLst>
                                      </p:cBhvr>
                                      <p:to>
                                        <p:strVal val="visible"/>
                                      </p:to>
                                    </p:set>
                                    <p:animEffect transition="in" filter="fade">
                                      <p:cBhvr>
                                        <p:cTn id="167" dur="2000"/>
                                        <p:tgtEl>
                                          <p:spTgt spid="86"/>
                                        </p:tgtEl>
                                      </p:cBhvr>
                                    </p:animEffect>
                                  </p:childTnLst>
                                </p:cTn>
                              </p:par>
                              <p:par>
                                <p:cTn id="168" presetID="10" presetClass="entr" presetSubtype="0" fill="hold" nodeType="withEffect">
                                  <p:stCondLst>
                                    <p:cond delay="0"/>
                                  </p:stCondLst>
                                  <p:childTnLst>
                                    <p:set>
                                      <p:cBhvr>
                                        <p:cTn id="169" dur="1" fill="hold">
                                          <p:stCondLst>
                                            <p:cond delay="0"/>
                                          </p:stCondLst>
                                        </p:cTn>
                                        <p:tgtEl>
                                          <p:spTgt spid="89"/>
                                        </p:tgtEl>
                                        <p:attrNameLst>
                                          <p:attrName>style.visibility</p:attrName>
                                        </p:attrNameLst>
                                      </p:cBhvr>
                                      <p:to>
                                        <p:strVal val="visible"/>
                                      </p:to>
                                    </p:set>
                                    <p:animEffect transition="in" filter="fade">
                                      <p:cBhvr>
                                        <p:cTn id="170" dur="2000"/>
                                        <p:tgtEl>
                                          <p:spTgt spid="89"/>
                                        </p:tgtEl>
                                      </p:cBhvr>
                                    </p:animEffect>
                                  </p:childTnLst>
                                </p:cTn>
                              </p:par>
                              <p:par>
                                <p:cTn id="171" presetID="10" presetClass="entr" presetSubtype="0" fill="hold" nodeType="withEffect">
                                  <p:stCondLst>
                                    <p:cond delay="0"/>
                                  </p:stCondLst>
                                  <p:childTnLst>
                                    <p:set>
                                      <p:cBhvr>
                                        <p:cTn id="172" dur="1" fill="hold">
                                          <p:stCondLst>
                                            <p:cond delay="0"/>
                                          </p:stCondLst>
                                        </p:cTn>
                                        <p:tgtEl>
                                          <p:spTgt spid="92"/>
                                        </p:tgtEl>
                                        <p:attrNameLst>
                                          <p:attrName>style.visibility</p:attrName>
                                        </p:attrNameLst>
                                      </p:cBhvr>
                                      <p:to>
                                        <p:strVal val="visible"/>
                                      </p:to>
                                    </p:set>
                                    <p:animEffect transition="in" filter="fade">
                                      <p:cBhvr>
                                        <p:cTn id="173" dur="2000"/>
                                        <p:tgtEl>
                                          <p:spTgt spid="92"/>
                                        </p:tgtEl>
                                      </p:cBhvr>
                                    </p:animEffect>
                                  </p:childTnLst>
                                </p:cTn>
                              </p:par>
                              <p:par>
                                <p:cTn id="174" presetID="10" presetClass="entr" presetSubtype="0" fill="hold" nodeType="withEffect">
                                  <p:stCondLst>
                                    <p:cond delay="0"/>
                                  </p:stCondLst>
                                  <p:childTnLst>
                                    <p:set>
                                      <p:cBhvr>
                                        <p:cTn id="175" dur="1" fill="hold">
                                          <p:stCondLst>
                                            <p:cond delay="0"/>
                                          </p:stCondLst>
                                        </p:cTn>
                                        <p:tgtEl>
                                          <p:spTgt spid="98"/>
                                        </p:tgtEl>
                                        <p:attrNameLst>
                                          <p:attrName>style.visibility</p:attrName>
                                        </p:attrNameLst>
                                      </p:cBhvr>
                                      <p:to>
                                        <p:strVal val="visible"/>
                                      </p:to>
                                    </p:set>
                                    <p:animEffect transition="in" filter="fade">
                                      <p:cBhvr>
                                        <p:cTn id="176" dur="2000"/>
                                        <p:tgtEl>
                                          <p:spTgt spid="98"/>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04"/>
                                        </p:tgtEl>
                                        <p:attrNameLst>
                                          <p:attrName>style.visibility</p:attrName>
                                        </p:attrNameLst>
                                      </p:cBhvr>
                                      <p:to>
                                        <p:strVal val="visible"/>
                                      </p:to>
                                    </p:set>
                                    <p:animEffect transition="in" filter="fade">
                                      <p:cBhvr>
                                        <p:cTn id="181" dur="2000"/>
                                        <p:tgtEl>
                                          <p:spTgt spid="104"/>
                                        </p:tgtEl>
                                      </p:cBhvr>
                                    </p:animEffect>
                                  </p:childTnLst>
                                </p:cTn>
                              </p:par>
                              <p:par>
                                <p:cTn id="182" presetID="10" presetClass="entr" presetSubtype="0" fill="hold" nodeType="withEffect">
                                  <p:stCondLst>
                                    <p:cond delay="0"/>
                                  </p:stCondLst>
                                  <p:childTnLst>
                                    <p:set>
                                      <p:cBhvr>
                                        <p:cTn id="183" dur="1" fill="hold">
                                          <p:stCondLst>
                                            <p:cond delay="0"/>
                                          </p:stCondLst>
                                        </p:cTn>
                                        <p:tgtEl>
                                          <p:spTgt spid="105"/>
                                        </p:tgtEl>
                                        <p:attrNameLst>
                                          <p:attrName>style.visibility</p:attrName>
                                        </p:attrNameLst>
                                      </p:cBhvr>
                                      <p:to>
                                        <p:strVal val="visible"/>
                                      </p:to>
                                    </p:set>
                                    <p:animEffect transition="in" filter="fade">
                                      <p:cBhvr>
                                        <p:cTn id="184" dur="2000"/>
                                        <p:tgtEl>
                                          <p:spTgt spid="105"/>
                                        </p:tgtEl>
                                      </p:cBhvr>
                                    </p:animEffect>
                                  </p:childTnLst>
                                </p:cTn>
                              </p:par>
                              <p:par>
                                <p:cTn id="185" presetID="10" presetClass="entr" presetSubtype="0" fill="hold" nodeType="withEffect">
                                  <p:stCondLst>
                                    <p:cond delay="0"/>
                                  </p:stCondLst>
                                  <p:childTnLst>
                                    <p:set>
                                      <p:cBhvr>
                                        <p:cTn id="186" dur="1" fill="hold">
                                          <p:stCondLst>
                                            <p:cond delay="0"/>
                                          </p:stCondLst>
                                        </p:cTn>
                                        <p:tgtEl>
                                          <p:spTgt spid="117"/>
                                        </p:tgtEl>
                                        <p:attrNameLst>
                                          <p:attrName>style.visibility</p:attrName>
                                        </p:attrNameLst>
                                      </p:cBhvr>
                                      <p:to>
                                        <p:strVal val="visible"/>
                                      </p:to>
                                    </p:set>
                                    <p:animEffect transition="in" filter="fade">
                                      <p:cBhvr>
                                        <p:cTn id="187" dur="2000"/>
                                        <p:tgtEl>
                                          <p:spTgt spid="11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20"/>
                                        </p:tgtEl>
                                        <p:attrNameLst>
                                          <p:attrName>style.visibility</p:attrName>
                                        </p:attrNameLst>
                                      </p:cBhvr>
                                      <p:to>
                                        <p:strVal val="visible"/>
                                      </p:to>
                                    </p:set>
                                    <p:animEffect transition="in" filter="fade">
                                      <p:cBhvr>
                                        <p:cTn id="190" dur="2000"/>
                                        <p:tgtEl>
                                          <p:spTgt spid="120"/>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grpId="0" nodeType="clickEffect">
                                  <p:stCondLst>
                                    <p:cond delay="0"/>
                                  </p:stCondLst>
                                  <p:childTnLst>
                                    <p:set>
                                      <p:cBhvr>
                                        <p:cTn id="194" dur="1" fill="hold">
                                          <p:stCondLst>
                                            <p:cond delay="0"/>
                                          </p:stCondLst>
                                        </p:cTn>
                                        <p:tgtEl>
                                          <p:spTgt spid="136"/>
                                        </p:tgtEl>
                                        <p:attrNameLst>
                                          <p:attrName>style.visibility</p:attrName>
                                        </p:attrNameLst>
                                      </p:cBhvr>
                                      <p:to>
                                        <p:strVal val="visible"/>
                                      </p:to>
                                    </p:set>
                                    <p:animEffect transition="in" filter="fade">
                                      <p:cBhvr>
                                        <p:cTn id="195" dur="2000"/>
                                        <p:tgtEl>
                                          <p:spTgt spid="136"/>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128"/>
                                        </p:tgtEl>
                                        <p:attrNameLst>
                                          <p:attrName>style.visibility</p:attrName>
                                        </p:attrNameLst>
                                      </p:cBhvr>
                                      <p:to>
                                        <p:strVal val="visible"/>
                                      </p:to>
                                    </p:set>
                                    <p:animEffect transition="in" filter="fade">
                                      <p:cBhvr>
                                        <p:cTn id="200" dur="2000"/>
                                        <p:tgtEl>
                                          <p:spTgt spid="128"/>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29"/>
                                        </p:tgtEl>
                                        <p:attrNameLst>
                                          <p:attrName>style.visibility</p:attrName>
                                        </p:attrNameLst>
                                      </p:cBhvr>
                                      <p:to>
                                        <p:strVal val="visible"/>
                                      </p:to>
                                    </p:set>
                                    <p:animEffect transition="in" filter="fade">
                                      <p:cBhvr>
                                        <p:cTn id="203" dur="2000"/>
                                        <p:tgtEl>
                                          <p:spTgt spid="129"/>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130"/>
                                        </p:tgtEl>
                                        <p:attrNameLst>
                                          <p:attrName>style.visibility</p:attrName>
                                        </p:attrNameLst>
                                      </p:cBhvr>
                                      <p:to>
                                        <p:strVal val="visible"/>
                                      </p:to>
                                    </p:set>
                                    <p:animEffect transition="in" filter="fade">
                                      <p:cBhvr>
                                        <p:cTn id="206" dur="2000"/>
                                        <p:tgtEl>
                                          <p:spTgt spid="130"/>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0"/>
                                        <p:tgtEl>
                                          <p:spTgt spid="131"/>
                                        </p:tgtEl>
                                      </p:cBhvr>
                                    </p:animEffect>
                                  </p:childTnLst>
                                </p:cTn>
                              </p:par>
                              <p:par>
                                <p:cTn id="210" presetID="10" presetClass="entr" presetSubtype="0" fill="hold" nodeType="withEffect">
                                  <p:stCondLst>
                                    <p:cond delay="0"/>
                                  </p:stCondLst>
                                  <p:childTnLst>
                                    <p:set>
                                      <p:cBhvr>
                                        <p:cTn id="211" dur="1" fill="hold">
                                          <p:stCondLst>
                                            <p:cond delay="0"/>
                                          </p:stCondLst>
                                        </p:cTn>
                                        <p:tgtEl>
                                          <p:spTgt spid="127"/>
                                        </p:tgtEl>
                                        <p:attrNameLst>
                                          <p:attrName>style.visibility</p:attrName>
                                        </p:attrNameLst>
                                      </p:cBhvr>
                                      <p:to>
                                        <p:strVal val="visible"/>
                                      </p:to>
                                    </p:set>
                                    <p:animEffect transition="in" filter="fade">
                                      <p:cBhvr>
                                        <p:cTn id="212" dur="2000"/>
                                        <p:tgtEl>
                                          <p:spTgt spid="127"/>
                                        </p:tgtEl>
                                      </p:cBhvr>
                                    </p:animEffect>
                                  </p:childTnLst>
                                </p:cTn>
                              </p:par>
                              <p:par>
                                <p:cTn id="213" presetID="10" presetClass="entr" presetSubtype="0" fill="hold" nodeType="withEffect">
                                  <p:stCondLst>
                                    <p:cond delay="0"/>
                                  </p:stCondLst>
                                  <p:childTnLst>
                                    <p:set>
                                      <p:cBhvr>
                                        <p:cTn id="214" dur="1" fill="hold">
                                          <p:stCondLst>
                                            <p:cond delay="0"/>
                                          </p:stCondLst>
                                        </p:cTn>
                                        <p:tgtEl>
                                          <p:spTgt spid="134"/>
                                        </p:tgtEl>
                                        <p:attrNameLst>
                                          <p:attrName>style.visibility</p:attrName>
                                        </p:attrNameLst>
                                      </p:cBhvr>
                                      <p:to>
                                        <p:strVal val="visible"/>
                                      </p:to>
                                    </p:set>
                                    <p:animEffect transition="in" filter="fade">
                                      <p:cBhvr>
                                        <p:cTn id="215" dur="2000"/>
                                        <p:tgtEl>
                                          <p:spTgt spid="134"/>
                                        </p:tgtEl>
                                      </p:cBhvr>
                                    </p:animEffect>
                                  </p:childTnLst>
                                </p:cTn>
                              </p:par>
                              <p:par>
                                <p:cTn id="216" presetID="10" presetClass="entr" presetSubtype="0" fill="hold" nodeType="withEffect">
                                  <p:stCondLst>
                                    <p:cond delay="0"/>
                                  </p:stCondLst>
                                  <p:childTnLst>
                                    <p:set>
                                      <p:cBhvr>
                                        <p:cTn id="217" dur="1" fill="hold">
                                          <p:stCondLst>
                                            <p:cond delay="0"/>
                                          </p:stCondLst>
                                        </p:cTn>
                                        <p:tgtEl>
                                          <p:spTgt spid="125"/>
                                        </p:tgtEl>
                                        <p:attrNameLst>
                                          <p:attrName>style.visibility</p:attrName>
                                        </p:attrNameLst>
                                      </p:cBhvr>
                                      <p:to>
                                        <p:strVal val="visible"/>
                                      </p:to>
                                    </p:set>
                                    <p:animEffect transition="in" filter="fade">
                                      <p:cBhvr>
                                        <p:cTn id="218" dur="2000"/>
                                        <p:tgtEl>
                                          <p:spTgt spid="125"/>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37"/>
                                        </p:tgtEl>
                                        <p:attrNameLst>
                                          <p:attrName>style.visibility</p:attrName>
                                        </p:attrNameLst>
                                      </p:cBhvr>
                                      <p:to>
                                        <p:strVal val="visible"/>
                                      </p:to>
                                    </p:set>
                                    <p:animEffect transition="in" filter="fade">
                                      <p:cBhvr>
                                        <p:cTn id="223" dur="2000"/>
                                        <p:tgtEl>
                                          <p:spTgt spid="137"/>
                                        </p:tgtEl>
                                      </p:cBhvr>
                                    </p:animEffect>
                                  </p:childTnLst>
                                </p:cTn>
                              </p:par>
                              <p:par>
                                <p:cTn id="224" presetID="10" presetClass="entr" presetSubtype="0" fill="hold" nodeType="withEffect">
                                  <p:stCondLst>
                                    <p:cond delay="0"/>
                                  </p:stCondLst>
                                  <p:childTnLst>
                                    <p:set>
                                      <p:cBhvr>
                                        <p:cTn id="225" dur="1" fill="hold">
                                          <p:stCondLst>
                                            <p:cond delay="0"/>
                                          </p:stCondLst>
                                        </p:cTn>
                                        <p:tgtEl>
                                          <p:spTgt spid="126"/>
                                        </p:tgtEl>
                                        <p:attrNameLst>
                                          <p:attrName>style.visibility</p:attrName>
                                        </p:attrNameLst>
                                      </p:cBhvr>
                                      <p:to>
                                        <p:strVal val="visible"/>
                                      </p:to>
                                    </p:set>
                                    <p:animEffect transition="in" filter="fade">
                                      <p:cBhvr>
                                        <p:cTn id="226" dur="2000"/>
                                        <p:tgtEl>
                                          <p:spTgt spid="126"/>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39"/>
                                        </p:tgtEl>
                                        <p:attrNameLst>
                                          <p:attrName>style.visibility</p:attrName>
                                        </p:attrNameLst>
                                      </p:cBhvr>
                                      <p:to>
                                        <p:strVal val="visible"/>
                                      </p:to>
                                    </p:set>
                                    <p:animEffect transition="in" filter="fade">
                                      <p:cBhvr>
                                        <p:cTn id="229" dur="2000"/>
                                        <p:tgtEl>
                                          <p:spTgt spid="139"/>
                                        </p:tgtEl>
                                      </p:cBhvr>
                                    </p:animEffect>
                                  </p:childTnLst>
                                </p:cTn>
                              </p:par>
                              <p:par>
                                <p:cTn id="230" presetID="10" presetClass="entr" presetSubtype="0" fill="hold" nodeType="withEffect">
                                  <p:stCondLst>
                                    <p:cond delay="0"/>
                                  </p:stCondLst>
                                  <p:childTnLst>
                                    <p:set>
                                      <p:cBhvr>
                                        <p:cTn id="231" dur="1" fill="hold">
                                          <p:stCondLst>
                                            <p:cond delay="0"/>
                                          </p:stCondLst>
                                        </p:cTn>
                                        <p:tgtEl>
                                          <p:spTgt spid="124"/>
                                        </p:tgtEl>
                                        <p:attrNameLst>
                                          <p:attrName>style.visibility</p:attrName>
                                        </p:attrNameLst>
                                      </p:cBhvr>
                                      <p:to>
                                        <p:strVal val="visible"/>
                                      </p:to>
                                    </p:set>
                                    <p:animEffect transition="in" filter="fade">
                                      <p:cBhvr>
                                        <p:cTn id="232" dur="2000"/>
                                        <p:tgtEl>
                                          <p:spTgt spid="124"/>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204"/>
                                        </p:tgtEl>
                                        <p:attrNameLst>
                                          <p:attrName>style.visibility</p:attrName>
                                        </p:attrNameLst>
                                      </p:cBhvr>
                                      <p:to>
                                        <p:strVal val="visible"/>
                                      </p:to>
                                    </p:set>
                                    <p:animEffect transition="in" filter="fade">
                                      <p:cBhvr>
                                        <p:cTn id="23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animBg="1"/>
      <p:bldP spid="14" grpId="0" animBg="1"/>
      <p:bldP spid="16" grpId="0" animBg="1"/>
      <p:bldP spid="17" grpId="0" animBg="1"/>
      <p:bldP spid="18" grpId="0" animBg="1"/>
      <p:bldP spid="19" grpId="0" animBg="1"/>
      <p:bldP spid="44" grpId="0" animBg="1"/>
      <p:bldP spid="20" grpId="0" animBg="1"/>
      <p:bldP spid="46" grpId="0"/>
      <p:bldP spid="47" grpId="0"/>
      <p:bldP spid="53" grpId="0" animBg="1"/>
      <p:bldP spid="54" grpId="0" animBg="1"/>
      <p:bldP spid="55" grpId="0" animBg="1"/>
      <p:bldP spid="56" grpId="0" animBg="1"/>
      <p:bldP spid="57" grpId="0" animBg="1"/>
      <p:bldP spid="58" grpId="0" animBg="1"/>
      <p:bldP spid="66" grpId="0" animBg="1"/>
      <p:bldP spid="68" grpId="0"/>
      <p:bldP spid="69" grpId="0"/>
      <p:bldP spid="72" grpId="0"/>
      <p:bldP spid="73" grpId="0" animBg="1"/>
      <p:bldP spid="74" grpId="0" animBg="1"/>
      <p:bldP spid="75" grpId="0" animBg="1"/>
      <p:bldP spid="76" grpId="0" animBg="1"/>
      <p:bldP spid="77" grpId="0" animBg="1"/>
      <p:bldP spid="78" grpId="0" animBg="1"/>
      <p:bldP spid="79" grpId="0" animBg="1"/>
      <p:bldP spid="103" grpId="0"/>
      <p:bldP spid="104" grpId="0"/>
      <p:bldP spid="106" grpId="0" animBg="1"/>
      <p:bldP spid="120" grpId="0" animBg="1"/>
      <p:bldP spid="128" grpId="0" animBg="1"/>
      <p:bldP spid="129" grpId="0" animBg="1"/>
      <p:bldP spid="130" grpId="0" animBg="1"/>
      <p:bldP spid="131" grpId="0" animBg="1"/>
      <p:bldP spid="136" grpId="0"/>
      <p:bldP spid="137" grpId="0"/>
      <p:bldP spid="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46E692-012F-2D43-DE3E-A239D9E8CB58}"/>
              </a:ext>
            </a:extLst>
          </p:cNvPr>
          <p:cNvSpPr>
            <a:spLocks noGrp="1"/>
          </p:cNvSpPr>
          <p:nvPr>
            <p:ph idx="1"/>
          </p:nvPr>
        </p:nvSpPr>
        <p:spPr>
          <a:xfrm>
            <a:off x="732472" y="2092158"/>
            <a:ext cx="11459527" cy="4943642"/>
          </a:xfrm>
        </p:spPr>
        <p:txBody>
          <a:bodyPr>
            <a:normAutofit lnSpcReduction="10000"/>
          </a:bodyPr>
          <a:lstStyle/>
          <a:p>
            <a:r>
              <a:rPr lang="en-US" noProof="0" dirty="0"/>
              <a:t>Search tree (B-tree, </a:t>
            </a:r>
            <a:r>
              <a:rPr lang="en-US" dirty="0"/>
              <a:t>Bayer &amp; McCreight 1972</a:t>
            </a:r>
            <a:r>
              <a:rPr lang="en-US" noProof="0" dirty="0"/>
              <a:t>)</a:t>
            </a:r>
          </a:p>
          <a:p>
            <a:endParaRPr lang="en-US" noProof="0" dirty="0">
              <a:solidFill>
                <a:srgbClr val="FF0000"/>
              </a:solidFill>
            </a:endParaRPr>
          </a:p>
          <a:p>
            <a:endParaRPr lang="en-US" noProof="0" dirty="0">
              <a:solidFill>
                <a:srgbClr val="FF0000"/>
              </a:solidFill>
            </a:endParaRPr>
          </a:p>
          <a:p>
            <a:endParaRPr lang="en-US" noProof="0" dirty="0">
              <a:solidFill>
                <a:srgbClr val="FF0000"/>
              </a:solidFill>
            </a:endParaRPr>
          </a:p>
          <a:p>
            <a:endParaRPr lang="en-US" noProof="0" dirty="0">
              <a:solidFill>
                <a:srgbClr val="FF0000"/>
              </a:solidFill>
            </a:endParaRPr>
          </a:p>
          <a:p>
            <a:pPr marL="0" indent="0">
              <a:buNone/>
            </a:pPr>
            <a:endParaRPr lang="en-US" noProof="0" dirty="0">
              <a:solidFill>
                <a:srgbClr val="FF0000"/>
              </a:solidFill>
            </a:endParaRPr>
          </a:p>
          <a:p>
            <a:r>
              <a:rPr lang="en-US" b="1" noProof="0" dirty="0"/>
              <a:t>Partial persistence</a:t>
            </a:r>
            <a:r>
              <a:rPr lang="en-US" noProof="0" dirty="0"/>
              <a:t> = remember all previous versions	</a:t>
            </a:r>
          </a:p>
          <a:p>
            <a:pPr lvl="1"/>
            <a:r>
              <a:rPr lang="en-US" b="1" noProof="0" dirty="0"/>
              <a:t>Copy path </a:t>
            </a:r>
            <a:r>
              <a:rPr lang="en-US" noProof="0" dirty="0"/>
              <a:t>from root to updated nodes = space O(</a:t>
            </a:r>
            <a:r>
              <a:rPr lang="en-US" noProof="0" dirty="0" err="1"/>
              <a:t>log</a:t>
            </a:r>
            <a:r>
              <a:rPr lang="en-US" i="1" baseline="-25000" noProof="0" dirty="0" err="1"/>
              <a:t>B</a:t>
            </a:r>
            <a:r>
              <a:rPr lang="en-US" noProof="0" dirty="0"/>
              <a:t> </a:t>
            </a:r>
            <a:r>
              <a:rPr lang="en-US" i="1" noProof="0" dirty="0"/>
              <a:t>N</a:t>
            </a:r>
            <a:r>
              <a:rPr lang="en-US" noProof="0" dirty="0"/>
              <a:t>) blocks per update</a:t>
            </a:r>
          </a:p>
          <a:p>
            <a:pPr lvl="1"/>
            <a:r>
              <a:rPr lang="en-US" noProof="0" dirty="0"/>
              <a:t>Associate with each element and pointer a time interval where it is part of the structure (</a:t>
            </a:r>
            <a:r>
              <a:rPr lang="en-US" b="1" noProof="0" dirty="0"/>
              <a:t>fat node </a:t>
            </a:r>
            <a:r>
              <a:rPr lang="en-US" noProof="0" dirty="0"/>
              <a:t>and </a:t>
            </a:r>
            <a:r>
              <a:rPr lang="en-US" b="1" noProof="0" dirty="0"/>
              <a:t>node copying</a:t>
            </a:r>
            <a:r>
              <a:rPr lang="en-US" noProof="0" dirty="0"/>
              <a:t>)</a:t>
            </a:r>
          </a:p>
          <a:p>
            <a:r>
              <a:rPr lang="en-US" b="1" i="1" noProof="0" dirty="0" err="1"/>
              <a:t>B</a:t>
            </a:r>
            <a:r>
              <a:rPr lang="en-US" b="1" baseline="30000" noProof="0" dirty="0" err="1"/>
              <a:t>ε</a:t>
            </a:r>
            <a:r>
              <a:rPr lang="en-US" b="1" noProof="0" dirty="0"/>
              <a:t>-tree </a:t>
            </a:r>
            <a:r>
              <a:rPr lang="en-US" noProof="0" dirty="0"/>
              <a:t>– reduced degree </a:t>
            </a:r>
            <a:r>
              <a:rPr lang="en-US" i="1" noProof="0" dirty="0" err="1"/>
              <a:t>B</a:t>
            </a:r>
            <a:r>
              <a:rPr lang="en-US" baseline="30000" noProof="0" dirty="0" err="1"/>
              <a:t>ε</a:t>
            </a:r>
            <a:r>
              <a:rPr lang="en-US" noProof="0" dirty="0"/>
              <a:t>, add </a:t>
            </a:r>
            <a:r>
              <a:rPr lang="en-US" b="1" noProof="0" dirty="0">
                <a:solidFill>
                  <a:schemeClr val="accent5"/>
                </a:solidFill>
              </a:rPr>
              <a:t>buffers</a:t>
            </a:r>
            <a:r>
              <a:rPr lang="en-US" dirty="0"/>
              <a:t> =</a:t>
            </a:r>
            <a:r>
              <a:rPr lang="en-US" noProof="0" dirty="0"/>
              <a:t> blocks of delayed updates</a:t>
            </a:r>
          </a:p>
        </p:txBody>
      </p:sp>
      <p:grpSp>
        <p:nvGrpSpPr>
          <p:cNvPr id="199" name="Group 198">
            <a:extLst>
              <a:ext uri="{FF2B5EF4-FFF2-40B4-BE49-F238E27FC236}">
                <a16:creationId xmlns:a16="http://schemas.microsoft.com/office/drawing/2014/main" id="{5CAB776D-A4BF-8B42-CCF4-61CBF9E6D255}"/>
              </a:ext>
            </a:extLst>
          </p:cNvPr>
          <p:cNvGrpSpPr/>
          <p:nvPr/>
        </p:nvGrpSpPr>
        <p:grpSpPr>
          <a:xfrm>
            <a:off x="211559" y="2452483"/>
            <a:ext cx="5770371" cy="2079182"/>
            <a:chOff x="-334541" y="2452483"/>
            <a:chExt cx="5770371" cy="2079182"/>
          </a:xfrm>
        </p:grpSpPr>
        <p:grpSp>
          <p:nvGrpSpPr>
            <p:cNvPr id="138" name="Group 137">
              <a:extLst>
                <a:ext uri="{FF2B5EF4-FFF2-40B4-BE49-F238E27FC236}">
                  <a16:creationId xmlns:a16="http://schemas.microsoft.com/office/drawing/2014/main" id="{ECCF1DDC-5EDC-4DC9-3A03-29F6A0B05140}"/>
                </a:ext>
              </a:extLst>
            </p:cNvPr>
            <p:cNvGrpSpPr/>
            <p:nvPr/>
          </p:nvGrpSpPr>
          <p:grpSpPr>
            <a:xfrm>
              <a:off x="373500" y="2452483"/>
              <a:ext cx="5062330" cy="2079182"/>
              <a:chOff x="373500" y="2769983"/>
              <a:chExt cx="5062330" cy="2079182"/>
            </a:xfrm>
          </p:grpSpPr>
          <p:grpSp>
            <p:nvGrpSpPr>
              <p:cNvPr id="103" name="Group 102">
                <a:extLst>
                  <a:ext uri="{FF2B5EF4-FFF2-40B4-BE49-F238E27FC236}">
                    <a16:creationId xmlns:a16="http://schemas.microsoft.com/office/drawing/2014/main" id="{F18CA9DD-2C40-F17A-553C-852FF8B333C9}"/>
                  </a:ext>
                </a:extLst>
              </p:cNvPr>
              <p:cNvGrpSpPr/>
              <p:nvPr/>
            </p:nvGrpSpPr>
            <p:grpSpPr>
              <a:xfrm>
                <a:off x="1083859" y="3022312"/>
                <a:ext cx="4351971" cy="1222170"/>
                <a:chOff x="1160059" y="2756851"/>
                <a:chExt cx="4351971" cy="1222170"/>
              </a:xfrm>
            </p:grpSpPr>
            <p:sp>
              <p:nvSpPr>
                <p:cNvPr id="4" name="Rectangle 3">
                  <a:extLst>
                    <a:ext uri="{FF2B5EF4-FFF2-40B4-BE49-F238E27FC236}">
                      <a16:creationId xmlns:a16="http://schemas.microsoft.com/office/drawing/2014/main" id="{53918465-8B85-E9A3-836E-769FE88DB151}"/>
                    </a:ext>
                  </a:extLst>
                </p:cNvPr>
                <p:cNvSpPr/>
                <p:nvPr/>
              </p:nvSpPr>
              <p:spPr>
                <a:xfrm>
                  <a:off x="1160059"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2870E2C8-C2FA-B7CE-D200-9D0D7C738149}"/>
                    </a:ext>
                  </a:extLst>
                </p:cNvPr>
                <p:cNvSpPr/>
                <p:nvPr/>
              </p:nvSpPr>
              <p:spPr>
                <a:xfrm>
                  <a:off x="1603611"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4ADD78B-C18E-314D-EAB1-C51163AC68B5}"/>
                    </a:ext>
                  </a:extLst>
                </p:cNvPr>
                <p:cNvSpPr/>
                <p:nvPr/>
              </p:nvSpPr>
              <p:spPr>
                <a:xfrm>
                  <a:off x="2047163"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Rectangle 54">
                  <a:extLst>
                    <a:ext uri="{FF2B5EF4-FFF2-40B4-BE49-F238E27FC236}">
                      <a16:creationId xmlns:a16="http://schemas.microsoft.com/office/drawing/2014/main" id="{20EE2BA6-05C5-0467-6CFD-9E82B9595D93}"/>
                    </a:ext>
                  </a:extLst>
                </p:cNvPr>
                <p:cNvSpPr/>
                <p:nvPr/>
              </p:nvSpPr>
              <p:spPr>
                <a:xfrm>
                  <a:off x="2490715"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6" name="Rectangle 55">
                  <a:extLst>
                    <a:ext uri="{FF2B5EF4-FFF2-40B4-BE49-F238E27FC236}">
                      <a16:creationId xmlns:a16="http://schemas.microsoft.com/office/drawing/2014/main" id="{C1784BBE-7E5C-F831-BC73-49CD16A8A476}"/>
                    </a:ext>
                  </a:extLst>
                </p:cNvPr>
                <p:cNvSpPr/>
                <p:nvPr/>
              </p:nvSpPr>
              <p:spPr>
                <a:xfrm>
                  <a:off x="2934267"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7" name="Rectangle 56">
                  <a:extLst>
                    <a:ext uri="{FF2B5EF4-FFF2-40B4-BE49-F238E27FC236}">
                      <a16:creationId xmlns:a16="http://schemas.microsoft.com/office/drawing/2014/main" id="{659942B4-7D29-899C-42AD-06FB8673ACA7}"/>
                    </a:ext>
                  </a:extLst>
                </p:cNvPr>
                <p:cNvSpPr/>
                <p:nvPr/>
              </p:nvSpPr>
              <p:spPr>
                <a:xfrm>
                  <a:off x="3377819"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8" name="Rectangle 57">
                  <a:extLst>
                    <a:ext uri="{FF2B5EF4-FFF2-40B4-BE49-F238E27FC236}">
                      <a16:creationId xmlns:a16="http://schemas.microsoft.com/office/drawing/2014/main" id="{A3E44624-7F38-25D5-E47A-9F79019AA921}"/>
                    </a:ext>
                  </a:extLst>
                </p:cNvPr>
                <p:cNvSpPr/>
                <p:nvPr/>
              </p:nvSpPr>
              <p:spPr>
                <a:xfrm>
                  <a:off x="3821371"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Rectangle 58">
                  <a:extLst>
                    <a:ext uri="{FF2B5EF4-FFF2-40B4-BE49-F238E27FC236}">
                      <a16:creationId xmlns:a16="http://schemas.microsoft.com/office/drawing/2014/main" id="{3AD80D7A-CC44-2D5C-7696-4E2954EA08B4}"/>
                    </a:ext>
                  </a:extLst>
                </p:cNvPr>
                <p:cNvSpPr/>
                <p:nvPr/>
              </p:nvSpPr>
              <p:spPr>
                <a:xfrm>
                  <a:off x="4264923"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0" name="Rectangle 59">
                  <a:extLst>
                    <a:ext uri="{FF2B5EF4-FFF2-40B4-BE49-F238E27FC236}">
                      <a16:creationId xmlns:a16="http://schemas.microsoft.com/office/drawing/2014/main" id="{03D9C00F-0705-4E19-03F5-9473C02D0C3A}"/>
                    </a:ext>
                  </a:extLst>
                </p:cNvPr>
                <p:cNvSpPr/>
                <p:nvPr/>
              </p:nvSpPr>
              <p:spPr>
                <a:xfrm>
                  <a:off x="4708475"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a:extLst>
                    <a:ext uri="{FF2B5EF4-FFF2-40B4-BE49-F238E27FC236}">
                      <a16:creationId xmlns:a16="http://schemas.microsoft.com/office/drawing/2014/main" id="{7604A39D-36FF-F8E6-3546-F51BE6EA120B}"/>
                    </a:ext>
                  </a:extLst>
                </p:cNvPr>
                <p:cNvSpPr/>
                <p:nvPr/>
              </p:nvSpPr>
              <p:spPr>
                <a:xfrm>
                  <a:off x="5152030"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2" name="Rectangle 61">
                  <a:extLst>
                    <a:ext uri="{FF2B5EF4-FFF2-40B4-BE49-F238E27FC236}">
                      <a16:creationId xmlns:a16="http://schemas.microsoft.com/office/drawing/2014/main" id="{F5E8E2A0-4169-B723-11D5-94AC73BBAC2F}"/>
                    </a:ext>
                  </a:extLst>
                </p:cNvPr>
                <p:cNvSpPr/>
                <p:nvPr/>
              </p:nvSpPr>
              <p:spPr>
                <a:xfrm>
                  <a:off x="1603611"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Rectangle 62">
                  <a:extLst>
                    <a:ext uri="{FF2B5EF4-FFF2-40B4-BE49-F238E27FC236}">
                      <a16:creationId xmlns:a16="http://schemas.microsoft.com/office/drawing/2014/main" id="{6DC6212B-8244-D80B-9A22-3757EDE5D5C2}"/>
                    </a:ext>
                  </a:extLst>
                </p:cNvPr>
                <p:cNvSpPr/>
                <p:nvPr/>
              </p:nvSpPr>
              <p:spPr>
                <a:xfrm>
                  <a:off x="3156043"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4" name="Rectangle 63">
                  <a:extLst>
                    <a:ext uri="{FF2B5EF4-FFF2-40B4-BE49-F238E27FC236}">
                      <a16:creationId xmlns:a16="http://schemas.microsoft.com/office/drawing/2014/main" id="{90EAAE9A-5F19-A785-9D51-3D662D4A606D}"/>
                    </a:ext>
                  </a:extLst>
                </p:cNvPr>
                <p:cNvSpPr/>
                <p:nvPr/>
              </p:nvSpPr>
              <p:spPr>
                <a:xfrm>
                  <a:off x="4708475"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5" name="Rectangle 64">
                  <a:extLst>
                    <a:ext uri="{FF2B5EF4-FFF2-40B4-BE49-F238E27FC236}">
                      <a16:creationId xmlns:a16="http://schemas.microsoft.com/office/drawing/2014/main" id="{6B5C0F96-E1C7-2DF0-6F78-FE814FA631F4}"/>
                    </a:ext>
                  </a:extLst>
                </p:cNvPr>
                <p:cNvSpPr/>
                <p:nvPr/>
              </p:nvSpPr>
              <p:spPr>
                <a:xfrm>
                  <a:off x="3160276" y="275685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67" name="Straight Connector 66">
                  <a:extLst>
                    <a:ext uri="{FF2B5EF4-FFF2-40B4-BE49-F238E27FC236}">
                      <a16:creationId xmlns:a16="http://schemas.microsoft.com/office/drawing/2014/main" id="{744EDF07-0F7D-DABE-E0B9-2D28ACE8678A}"/>
                    </a:ext>
                  </a:extLst>
                </p:cNvPr>
                <p:cNvCxnSpPr>
                  <a:cxnSpLocks/>
                </p:cNvCxnSpPr>
                <p:nvPr/>
              </p:nvCxnSpPr>
              <p:spPr>
                <a:xfrm flipV="1">
                  <a:off x="1866900" y="2899833"/>
                  <a:ext cx="1363133" cy="39793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A1736C97-6CF8-8BA5-75CD-823B5D916460}"/>
                    </a:ext>
                  </a:extLst>
                </p:cNvPr>
                <p:cNvCxnSpPr>
                  <a:cxnSpLocks/>
                </p:cNvCxnSpPr>
                <p:nvPr/>
              </p:nvCxnSpPr>
              <p:spPr>
                <a:xfrm>
                  <a:off x="3454400" y="2899833"/>
                  <a:ext cx="1337733" cy="393700"/>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32936F50-E254-3245-00EA-EF401F1BAC6B}"/>
                    </a:ext>
                  </a:extLst>
                </p:cNvPr>
                <p:cNvCxnSpPr>
                  <a:cxnSpLocks/>
                  <a:stCxn id="63" idx="0"/>
                  <a:endCxn id="65" idx="2"/>
                </p:cNvCxnSpPr>
                <p:nvPr/>
              </p:nvCxnSpPr>
              <p:spPr>
                <a:xfrm flipV="1">
                  <a:off x="3336043" y="2900851"/>
                  <a:ext cx="4233" cy="395085"/>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CFD5EF1-037F-5386-22CA-32D4C2199B2E}"/>
                    </a:ext>
                  </a:extLst>
                </p:cNvPr>
                <p:cNvCxnSpPr>
                  <a:cxnSpLocks/>
                  <a:stCxn id="59" idx="0"/>
                </p:cNvCxnSpPr>
                <p:nvPr/>
              </p:nvCxnSpPr>
              <p:spPr>
                <a:xfrm flipV="1">
                  <a:off x="4444923" y="3445933"/>
                  <a:ext cx="355677" cy="389088"/>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76B37182-E754-526B-5FA4-0974CDCAED59}"/>
                    </a:ext>
                  </a:extLst>
                </p:cNvPr>
                <p:cNvCxnSpPr>
                  <a:cxnSpLocks/>
                  <a:stCxn id="60" idx="0"/>
                  <a:endCxn id="64" idx="2"/>
                </p:cNvCxnSpPr>
                <p:nvPr/>
              </p:nvCxnSpPr>
              <p:spPr>
                <a:xfrm flipV="1">
                  <a:off x="4888475" y="3439936"/>
                  <a:ext cx="0" cy="395085"/>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809441E-124B-5F3E-E35F-E654A63A3165}"/>
                    </a:ext>
                  </a:extLst>
                </p:cNvPr>
                <p:cNvCxnSpPr>
                  <a:cxnSpLocks/>
                  <a:endCxn id="61" idx="0"/>
                </p:cNvCxnSpPr>
                <p:nvPr/>
              </p:nvCxnSpPr>
              <p:spPr>
                <a:xfrm>
                  <a:off x="4974167" y="3437467"/>
                  <a:ext cx="357863"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F2D2C454-C21D-757F-F7A3-951116AAD4D7}"/>
                    </a:ext>
                  </a:extLst>
                </p:cNvPr>
                <p:cNvCxnSpPr>
                  <a:cxnSpLocks/>
                </p:cNvCxnSpPr>
                <p:nvPr/>
              </p:nvCxnSpPr>
              <p:spPr>
                <a:xfrm flipV="1">
                  <a:off x="1340056" y="3454399"/>
                  <a:ext cx="355677" cy="389088"/>
                </a:xfrm>
                <a:prstGeom prst="line">
                  <a:avLst/>
                </a:prstGeom>
                <a:ln w="2857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6127A9E-6E00-666A-191E-49AD921E9803}"/>
                    </a:ext>
                  </a:extLst>
                </p:cNvPr>
                <p:cNvCxnSpPr>
                  <a:cxnSpLocks/>
                </p:cNvCxnSpPr>
                <p:nvPr/>
              </p:nvCxnSpPr>
              <p:spPr>
                <a:xfrm flipV="1">
                  <a:off x="1783608" y="3448402"/>
                  <a:ext cx="0" cy="395085"/>
                </a:xfrm>
                <a:prstGeom prst="line">
                  <a:avLst/>
                </a:prstGeom>
                <a:ln w="2857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E518C3F2-761F-4224-1CB1-2D3843511A3D}"/>
                    </a:ext>
                  </a:extLst>
                </p:cNvPr>
                <p:cNvCxnSpPr>
                  <a:cxnSpLocks/>
                </p:cNvCxnSpPr>
                <p:nvPr/>
              </p:nvCxnSpPr>
              <p:spPr>
                <a:xfrm>
                  <a:off x="1869300" y="3445933"/>
                  <a:ext cx="357863" cy="397554"/>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F6A1251-01FD-75BF-A455-4FC197F4B1B1}"/>
                    </a:ext>
                  </a:extLst>
                </p:cNvPr>
                <p:cNvCxnSpPr>
                  <a:cxnSpLocks/>
                  <a:stCxn id="55" idx="0"/>
                </p:cNvCxnSpPr>
                <p:nvPr/>
              </p:nvCxnSpPr>
              <p:spPr>
                <a:xfrm flipV="1">
                  <a:off x="2670715" y="3437467"/>
                  <a:ext cx="559318"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50A5E510-6C2B-212C-1331-A8E91AC0C8D8}"/>
                    </a:ext>
                  </a:extLst>
                </p:cNvPr>
                <p:cNvCxnSpPr>
                  <a:cxnSpLocks/>
                  <a:stCxn id="57" idx="0"/>
                </p:cNvCxnSpPr>
                <p:nvPr/>
              </p:nvCxnSpPr>
              <p:spPr>
                <a:xfrm flipH="1" flipV="1">
                  <a:off x="3386667" y="3437467"/>
                  <a:ext cx="171152"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C1770166-C09B-C2F6-2FE1-7217D5F1EE7A}"/>
                    </a:ext>
                  </a:extLst>
                </p:cNvPr>
                <p:cNvCxnSpPr>
                  <a:cxnSpLocks/>
                  <a:endCxn id="58" idx="0"/>
                </p:cNvCxnSpPr>
                <p:nvPr/>
              </p:nvCxnSpPr>
              <p:spPr>
                <a:xfrm>
                  <a:off x="3454400" y="3437467"/>
                  <a:ext cx="546971"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B5859CA9-337E-07A1-D952-B58613750C48}"/>
                    </a:ext>
                  </a:extLst>
                </p:cNvPr>
                <p:cNvCxnSpPr>
                  <a:cxnSpLocks/>
                  <a:stCxn id="56" idx="0"/>
                </p:cNvCxnSpPr>
                <p:nvPr/>
              </p:nvCxnSpPr>
              <p:spPr>
                <a:xfrm flipV="1">
                  <a:off x="3114267" y="3441700"/>
                  <a:ext cx="191966" cy="393321"/>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grpSp>
          <p:sp>
            <p:nvSpPr>
              <p:cNvPr id="134" name="Right Brace 133">
                <a:extLst>
                  <a:ext uri="{FF2B5EF4-FFF2-40B4-BE49-F238E27FC236}">
                    <a16:creationId xmlns:a16="http://schemas.microsoft.com/office/drawing/2014/main" id="{626F6934-7800-269A-033D-B39AA88250BA}"/>
                  </a:ext>
                </a:extLst>
              </p:cNvPr>
              <p:cNvSpPr/>
              <p:nvPr/>
            </p:nvSpPr>
            <p:spPr>
              <a:xfrm rot="5400000">
                <a:off x="1634342" y="4195998"/>
                <a:ext cx="144001" cy="357864"/>
              </a:xfrm>
              <a:prstGeom prst="rightBrace">
                <a:avLst>
                  <a:gd name="adj1" fmla="val 35897"/>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135" name="TextBox 134">
                <a:extLst>
                  <a:ext uri="{FF2B5EF4-FFF2-40B4-BE49-F238E27FC236}">
                    <a16:creationId xmlns:a16="http://schemas.microsoft.com/office/drawing/2014/main" id="{07C81F87-C8DE-FDE1-BBCA-06B7B06B7653}"/>
                  </a:ext>
                </a:extLst>
              </p:cNvPr>
              <p:cNvSpPr txBox="1"/>
              <p:nvPr/>
            </p:nvSpPr>
            <p:spPr>
              <a:xfrm>
                <a:off x="1090247" y="4387500"/>
                <a:ext cx="2578389" cy="461665"/>
              </a:xfrm>
              <a:prstGeom prst="rect">
                <a:avLst/>
              </a:prstGeom>
              <a:noFill/>
            </p:spPr>
            <p:txBody>
              <a:bodyPr wrap="square" rtlCol="0">
                <a:spAutoFit/>
              </a:bodyPr>
              <a:lstStyle/>
              <a:p>
                <a:pPr algn="ctr"/>
                <a:r>
                  <a:rPr lang="en-US" sz="2400" noProof="0" dirty="0"/>
                  <a:t>Θ(</a:t>
                </a:r>
                <a:r>
                  <a:rPr lang="en-US" sz="2400" i="1" noProof="0" dirty="0"/>
                  <a:t>B</a:t>
                </a:r>
                <a:r>
                  <a:rPr lang="en-US" sz="2400" noProof="0" dirty="0"/>
                  <a:t>) elements</a:t>
                </a:r>
              </a:p>
            </p:txBody>
          </p:sp>
          <p:sp>
            <p:nvSpPr>
              <p:cNvPr id="136" name="Arc 135">
                <a:extLst>
                  <a:ext uri="{FF2B5EF4-FFF2-40B4-BE49-F238E27FC236}">
                    <a16:creationId xmlns:a16="http://schemas.microsoft.com/office/drawing/2014/main" id="{C5304B6C-D191-B412-1EBA-F09D1B1256E3}"/>
                  </a:ext>
                </a:extLst>
              </p:cNvPr>
              <p:cNvSpPr/>
              <p:nvPr/>
            </p:nvSpPr>
            <p:spPr>
              <a:xfrm>
                <a:off x="2639224" y="2769983"/>
                <a:ext cx="1241238" cy="587270"/>
              </a:xfrm>
              <a:prstGeom prst="arc">
                <a:avLst>
                  <a:gd name="adj1" fmla="val 538521"/>
                  <a:gd name="adj2" fmla="val 10354297"/>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137" name="TextBox 136">
                <a:extLst>
                  <a:ext uri="{FF2B5EF4-FFF2-40B4-BE49-F238E27FC236}">
                    <a16:creationId xmlns:a16="http://schemas.microsoft.com/office/drawing/2014/main" id="{4FFE0106-D203-52F6-350E-943576B640EC}"/>
                  </a:ext>
                </a:extLst>
              </p:cNvPr>
              <p:cNvSpPr txBox="1"/>
              <p:nvPr/>
            </p:nvSpPr>
            <p:spPr>
              <a:xfrm>
                <a:off x="373500" y="2795561"/>
                <a:ext cx="2578389" cy="461665"/>
              </a:xfrm>
              <a:prstGeom prst="rect">
                <a:avLst/>
              </a:prstGeom>
              <a:noFill/>
            </p:spPr>
            <p:txBody>
              <a:bodyPr wrap="square" rtlCol="0">
                <a:spAutoFit/>
              </a:bodyPr>
              <a:lstStyle/>
              <a:p>
                <a:pPr algn="r"/>
                <a:r>
                  <a:rPr lang="en-US" sz="2400" noProof="0" dirty="0"/>
                  <a:t>degree Θ(</a:t>
                </a:r>
                <a:r>
                  <a:rPr lang="en-US" sz="2400" i="1" noProof="0" dirty="0"/>
                  <a:t>B</a:t>
                </a:r>
                <a:r>
                  <a:rPr lang="en-US" sz="2400" noProof="0" dirty="0"/>
                  <a:t>)</a:t>
                </a:r>
              </a:p>
            </p:txBody>
          </p:sp>
        </p:grpSp>
        <p:grpSp>
          <p:nvGrpSpPr>
            <p:cNvPr id="198" name="Group 197">
              <a:extLst>
                <a:ext uri="{FF2B5EF4-FFF2-40B4-BE49-F238E27FC236}">
                  <a16:creationId xmlns:a16="http://schemas.microsoft.com/office/drawing/2014/main" id="{747853C3-DAD4-F281-5C45-46597B8B88A0}"/>
                </a:ext>
              </a:extLst>
            </p:cNvPr>
            <p:cNvGrpSpPr/>
            <p:nvPr/>
          </p:nvGrpSpPr>
          <p:grpSpPr>
            <a:xfrm>
              <a:off x="-334541" y="2632693"/>
              <a:ext cx="1510764" cy="1270000"/>
              <a:chOff x="-334541" y="2632693"/>
              <a:chExt cx="1510764" cy="1270000"/>
            </a:xfrm>
          </p:grpSpPr>
          <p:sp>
            <p:nvSpPr>
              <p:cNvPr id="190" name="TextBox 189">
                <a:extLst>
                  <a:ext uri="{FF2B5EF4-FFF2-40B4-BE49-F238E27FC236}">
                    <a16:creationId xmlns:a16="http://schemas.microsoft.com/office/drawing/2014/main" id="{9F351298-2278-4DA7-6512-03FB5234CE1C}"/>
                  </a:ext>
                </a:extLst>
              </p:cNvPr>
              <p:cNvSpPr txBox="1"/>
              <p:nvPr/>
            </p:nvSpPr>
            <p:spPr>
              <a:xfrm>
                <a:off x="-334541" y="2994013"/>
                <a:ext cx="1510764" cy="646331"/>
              </a:xfrm>
              <a:prstGeom prst="rect">
                <a:avLst/>
              </a:prstGeom>
              <a:noFill/>
            </p:spPr>
            <p:txBody>
              <a:bodyPr wrap="square" rtlCol="0">
                <a:spAutoFit/>
              </a:bodyPr>
              <a:lstStyle/>
              <a:p>
                <a:pPr algn="ctr"/>
                <a:r>
                  <a:rPr lang="en-US" noProof="0" dirty="0"/>
                  <a:t>height</a:t>
                </a:r>
                <a:br>
                  <a:rPr lang="en-US" noProof="0" dirty="0"/>
                </a:br>
                <a:r>
                  <a:rPr lang="en-US" noProof="0" dirty="0"/>
                  <a:t>O(</a:t>
                </a:r>
                <a:r>
                  <a:rPr lang="en-US" noProof="0" dirty="0" err="1"/>
                  <a:t>log</a:t>
                </a:r>
                <a:r>
                  <a:rPr lang="en-US" i="1" baseline="-25000" noProof="0" dirty="0" err="1"/>
                  <a:t>B</a:t>
                </a:r>
                <a:r>
                  <a:rPr lang="en-US" noProof="0" dirty="0"/>
                  <a:t> </a:t>
                </a:r>
                <a:r>
                  <a:rPr lang="en-US" i="1" noProof="0" dirty="0"/>
                  <a:t>N</a:t>
                </a:r>
                <a:r>
                  <a:rPr lang="en-US" noProof="0" dirty="0"/>
                  <a:t>)</a:t>
                </a:r>
                <a:endParaRPr lang="en-US" noProof="0" dirty="0">
                  <a:ea typeface="Calibri" panose="020F0502020204030204" pitchFamily="34" charset="0"/>
                  <a:cs typeface="Calibri" panose="020F0502020204030204" pitchFamily="34" charset="0"/>
                </a:endParaRPr>
              </a:p>
            </p:txBody>
          </p:sp>
          <p:cxnSp>
            <p:nvCxnSpPr>
              <p:cNvPr id="192" name="Straight Connector 191">
                <a:extLst>
                  <a:ext uri="{FF2B5EF4-FFF2-40B4-BE49-F238E27FC236}">
                    <a16:creationId xmlns:a16="http://schemas.microsoft.com/office/drawing/2014/main" id="{5A6169E4-F7EE-21E2-58BF-521AC4186AE3}"/>
                  </a:ext>
                </a:extLst>
              </p:cNvPr>
              <p:cNvCxnSpPr>
                <a:cxnSpLocks/>
              </p:cNvCxnSpPr>
              <p:nvPr/>
            </p:nvCxnSpPr>
            <p:spPr>
              <a:xfrm>
                <a:off x="965200" y="2632693"/>
                <a:ext cx="0" cy="1270000"/>
              </a:xfrm>
              <a:prstGeom prst="line">
                <a:avLst/>
              </a:prstGeom>
            </p:spPr>
            <p:style>
              <a:lnRef idx="2">
                <a:schemeClr val="dk1"/>
              </a:lnRef>
              <a:fillRef idx="0">
                <a:schemeClr val="dk1"/>
              </a:fillRef>
              <a:effectRef idx="1">
                <a:schemeClr val="dk1"/>
              </a:effectRef>
              <a:fontRef idx="minor">
                <a:schemeClr val="tx1"/>
              </a:fontRef>
            </p:style>
          </p:cxnSp>
          <p:cxnSp>
            <p:nvCxnSpPr>
              <p:cNvPr id="193" name="Straight Connector 192">
                <a:extLst>
                  <a:ext uri="{FF2B5EF4-FFF2-40B4-BE49-F238E27FC236}">
                    <a16:creationId xmlns:a16="http://schemas.microsoft.com/office/drawing/2014/main" id="{D7FE8E69-EE36-72FE-05B7-D3055C193B5E}"/>
                  </a:ext>
                </a:extLst>
              </p:cNvPr>
              <p:cNvCxnSpPr>
                <a:cxnSpLocks/>
              </p:cNvCxnSpPr>
              <p:nvPr/>
            </p:nvCxnSpPr>
            <p:spPr>
              <a:xfrm flipH="1">
                <a:off x="863600" y="2632693"/>
                <a:ext cx="180000" cy="0"/>
              </a:xfrm>
              <a:prstGeom prst="line">
                <a:avLst/>
              </a:prstGeom>
            </p:spPr>
            <p:style>
              <a:lnRef idx="2">
                <a:schemeClr val="dk1"/>
              </a:lnRef>
              <a:fillRef idx="0">
                <a:schemeClr val="dk1"/>
              </a:fillRef>
              <a:effectRef idx="1">
                <a:schemeClr val="dk1"/>
              </a:effectRef>
              <a:fontRef idx="minor">
                <a:schemeClr val="tx1"/>
              </a:fontRef>
            </p:style>
          </p:cxnSp>
          <p:cxnSp>
            <p:nvCxnSpPr>
              <p:cNvPr id="196" name="Straight Connector 195">
                <a:extLst>
                  <a:ext uri="{FF2B5EF4-FFF2-40B4-BE49-F238E27FC236}">
                    <a16:creationId xmlns:a16="http://schemas.microsoft.com/office/drawing/2014/main" id="{29FAD695-7EB0-D741-D4A8-7DC3E92285F7}"/>
                  </a:ext>
                </a:extLst>
              </p:cNvPr>
              <p:cNvCxnSpPr>
                <a:cxnSpLocks/>
              </p:cNvCxnSpPr>
              <p:nvPr/>
            </p:nvCxnSpPr>
            <p:spPr>
              <a:xfrm flipH="1">
                <a:off x="863600" y="3902693"/>
                <a:ext cx="180000" cy="0"/>
              </a:xfrm>
              <a:prstGeom prst="line">
                <a:avLst/>
              </a:prstGeom>
            </p:spPr>
            <p:style>
              <a:lnRef idx="2">
                <a:schemeClr val="dk1"/>
              </a:lnRef>
              <a:fillRef idx="0">
                <a:schemeClr val="dk1"/>
              </a:fillRef>
              <a:effectRef idx="1">
                <a:schemeClr val="dk1"/>
              </a:effectRef>
              <a:fontRef idx="minor">
                <a:schemeClr val="tx1"/>
              </a:fontRef>
            </p:style>
          </p:cxnSp>
        </p:grpSp>
      </p:grpSp>
      <p:sp>
        <p:nvSpPr>
          <p:cNvPr id="2" name="Title 1">
            <a:extLst>
              <a:ext uri="{FF2B5EF4-FFF2-40B4-BE49-F238E27FC236}">
                <a16:creationId xmlns:a16="http://schemas.microsoft.com/office/drawing/2014/main" id="{7295F314-C82B-EF19-17E8-CA09A7DECE28}"/>
              </a:ext>
            </a:extLst>
          </p:cNvPr>
          <p:cNvSpPr>
            <a:spLocks noGrp="1"/>
          </p:cNvSpPr>
          <p:nvPr>
            <p:ph type="title"/>
          </p:nvPr>
        </p:nvSpPr>
        <p:spPr>
          <a:xfrm>
            <a:off x="310087" y="209767"/>
            <a:ext cx="8108802" cy="1325563"/>
          </a:xfrm>
        </p:spPr>
        <p:txBody>
          <a:bodyPr/>
          <a:lstStyle/>
          <a:p>
            <a:r>
              <a:rPr lang="en-US" noProof="0" dirty="0"/>
              <a:t>Buffered partially-persistent </a:t>
            </a:r>
            <a:br>
              <a:rPr lang="en-US" noProof="0" dirty="0"/>
            </a:br>
            <a:r>
              <a:rPr lang="en-US" noProof="0" dirty="0"/>
              <a:t>external-memory search trees</a:t>
            </a:r>
          </a:p>
        </p:txBody>
      </p:sp>
      <p:grpSp>
        <p:nvGrpSpPr>
          <p:cNvPr id="6" name="Group 5">
            <a:extLst>
              <a:ext uri="{FF2B5EF4-FFF2-40B4-BE49-F238E27FC236}">
                <a16:creationId xmlns:a16="http://schemas.microsoft.com/office/drawing/2014/main" id="{57B0CDC1-2306-08ED-C418-FE98F6F4F6F0}"/>
              </a:ext>
            </a:extLst>
          </p:cNvPr>
          <p:cNvGrpSpPr>
            <a:grpSpLocks noChangeAspect="1"/>
          </p:cNvGrpSpPr>
          <p:nvPr/>
        </p:nvGrpSpPr>
        <p:grpSpPr>
          <a:xfrm>
            <a:off x="9376414" y="218653"/>
            <a:ext cx="2628001" cy="2114921"/>
            <a:chOff x="8663882" y="1187671"/>
            <a:chExt cx="3040465" cy="2446860"/>
          </a:xfrm>
        </p:grpSpPr>
        <p:sp>
          <p:nvSpPr>
            <p:cNvPr id="7" name="Rectangle: Rounded Corners 6">
              <a:extLst>
                <a:ext uri="{FF2B5EF4-FFF2-40B4-BE49-F238E27FC236}">
                  <a16:creationId xmlns:a16="http://schemas.microsoft.com/office/drawing/2014/main" id="{0DAAB377-4A81-6FA1-630C-1495584CF065}"/>
                </a:ext>
              </a:extLst>
            </p:cNvPr>
            <p:cNvSpPr/>
            <p:nvPr/>
          </p:nvSpPr>
          <p:spPr>
            <a:xfrm>
              <a:off x="8917587" y="1187671"/>
              <a:ext cx="2548890" cy="152019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12FDC1-6E0F-60A2-9343-3A1B2BDD66E7}"/>
                </a:ext>
              </a:extLst>
            </p:cNvPr>
            <p:cNvSpPr/>
            <p:nvPr/>
          </p:nvSpPr>
          <p:spPr>
            <a:xfrm>
              <a:off x="8663882" y="3099362"/>
              <a:ext cx="3040465"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 name="Group 8">
              <a:extLst>
                <a:ext uri="{FF2B5EF4-FFF2-40B4-BE49-F238E27FC236}">
                  <a16:creationId xmlns:a16="http://schemas.microsoft.com/office/drawing/2014/main" id="{7F734F05-15A6-6172-84B8-CCAF805A6695}"/>
                </a:ext>
              </a:extLst>
            </p:cNvPr>
            <p:cNvGrpSpPr/>
            <p:nvPr/>
          </p:nvGrpSpPr>
          <p:grpSpPr>
            <a:xfrm>
              <a:off x="9832032" y="1318418"/>
              <a:ext cx="720000" cy="720000"/>
              <a:chOff x="8437880" y="1546333"/>
              <a:chExt cx="720000" cy="720000"/>
            </a:xfrm>
          </p:grpSpPr>
          <p:grpSp>
            <p:nvGrpSpPr>
              <p:cNvPr id="17" name="Group 16">
                <a:extLst>
                  <a:ext uri="{FF2B5EF4-FFF2-40B4-BE49-F238E27FC236}">
                    <a16:creationId xmlns:a16="http://schemas.microsoft.com/office/drawing/2014/main" id="{A3AC5B88-43FD-EE64-222C-AE077936A47F}"/>
                  </a:ext>
                </a:extLst>
              </p:cNvPr>
              <p:cNvGrpSpPr/>
              <p:nvPr/>
            </p:nvGrpSpPr>
            <p:grpSpPr>
              <a:xfrm>
                <a:off x="8437880" y="1687830"/>
                <a:ext cx="720000" cy="452421"/>
                <a:chOff x="8437880" y="1687830"/>
                <a:chExt cx="720000" cy="452421"/>
              </a:xfrm>
            </p:grpSpPr>
            <p:sp>
              <p:nvSpPr>
                <p:cNvPr id="34" name="Rectangle: Rounded Corners 33">
                  <a:extLst>
                    <a:ext uri="{FF2B5EF4-FFF2-40B4-BE49-F238E27FC236}">
                      <a16:creationId xmlns:a16="http://schemas.microsoft.com/office/drawing/2014/main" id="{F4B15497-68F5-3808-81BB-5131049C2CA7}"/>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Rounded Corners 34">
                  <a:extLst>
                    <a:ext uri="{FF2B5EF4-FFF2-40B4-BE49-F238E27FC236}">
                      <a16:creationId xmlns:a16="http://schemas.microsoft.com/office/drawing/2014/main" id="{09E7C6F9-F657-AD69-AA9B-397E161D78A2}"/>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Rounded Corners 35">
                  <a:extLst>
                    <a:ext uri="{FF2B5EF4-FFF2-40B4-BE49-F238E27FC236}">
                      <a16:creationId xmlns:a16="http://schemas.microsoft.com/office/drawing/2014/main" id="{AD27F942-24C8-4082-02C8-E0B60D7A1DDB}"/>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Rounded Corners 36">
                  <a:extLst>
                    <a:ext uri="{FF2B5EF4-FFF2-40B4-BE49-F238E27FC236}">
                      <a16:creationId xmlns:a16="http://schemas.microsoft.com/office/drawing/2014/main" id="{330E9CE9-4956-8B64-6B12-7CC9BA3F44CA}"/>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Rounded Corners 37">
                  <a:extLst>
                    <a:ext uri="{FF2B5EF4-FFF2-40B4-BE49-F238E27FC236}">
                      <a16:creationId xmlns:a16="http://schemas.microsoft.com/office/drawing/2014/main" id="{6E88CB23-2D8B-2074-2A60-0E6548741651}"/>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Rounded Corners 38">
                  <a:extLst>
                    <a:ext uri="{FF2B5EF4-FFF2-40B4-BE49-F238E27FC236}">
                      <a16:creationId xmlns:a16="http://schemas.microsoft.com/office/drawing/2014/main" id="{35BB7839-18E8-1E06-DDAA-49BA274B2341}"/>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Rounded Corners 39">
                  <a:extLst>
                    <a:ext uri="{FF2B5EF4-FFF2-40B4-BE49-F238E27FC236}">
                      <a16:creationId xmlns:a16="http://schemas.microsoft.com/office/drawing/2014/main" id="{F418A247-5F22-40CC-B707-19A37184B4A0}"/>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Rounded Corners 40">
                  <a:extLst>
                    <a:ext uri="{FF2B5EF4-FFF2-40B4-BE49-F238E27FC236}">
                      <a16:creationId xmlns:a16="http://schemas.microsoft.com/office/drawing/2014/main" id="{44889A5A-6CDE-0DA0-46D5-FF785E6A5FE3}"/>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Rounded Corners 41">
                  <a:extLst>
                    <a:ext uri="{FF2B5EF4-FFF2-40B4-BE49-F238E27FC236}">
                      <a16:creationId xmlns:a16="http://schemas.microsoft.com/office/drawing/2014/main" id="{C45DD419-D3C5-B87C-6D4D-A60ADB2EF178}"/>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Rounded Corners 42">
                  <a:extLst>
                    <a:ext uri="{FF2B5EF4-FFF2-40B4-BE49-F238E27FC236}">
                      <a16:creationId xmlns:a16="http://schemas.microsoft.com/office/drawing/2014/main" id="{9776BC65-6848-C154-8F00-FF39B417D603}"/>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Rounded Corners 43">
                  <a:extLst>
                    <a:ext uri="{FF2B5EF4-FFF2-40B4-BE49-F238E27FC236}">
                      <a16:creationId xmlns:a16="http://schemas.microsoft.com/office/drawing/2014/main" id="{CEB35180-8BFE-6873-C3BE-52257C5F4710}"/>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Rounded Corners 44">
                  <a:extLst>
                    <a:ext uri="{FF2B5EF4-FFF2-40B4-BE49-F238E27FC236}">
                      <a16:creationId xmlns:a16="http://schemas.microsoft.com/office/drawing/2014/main" id="{66F89A39-4D35-F9FE-F8F0-C32C32FC3013}"/>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0AF620B4-E7D3-FBF8-C210-7ED50346382F}"/>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ctangle: Rounded Corners 46">
                  <a:extLst>
                    <a:ext uri="{FF2B5EF4-FFF2-40B4-BE49-F238E27FC236}">
                      <a16:creationId xmlns:a16="http://schemas.microsoft.com/office/drawing/2014/main" id="{4327D199-357E-E209-FCBD-A750CC3E146C}"/>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8" name="Group 17">
                <a:extLst>
                  <a:ext uri="{FF2B5EF4-FFF2-40B4-BE49-F238E27FC236}">
                    <a16:creationId xmlns:a16="http://schemas.microsoft.com/office/drawing/2014/main" id="{D3F4468D-7804-377C-1A33-F8B85ED726A5}"/>
                  </a:ext>
                </a:extLst>
              </p:cNvPr>
              <p:cNvGrpSpPr/>
              <p:nvPr/>
            </p:nvGrpSpPr>
            <p:grpSpPr>
              <a:xfrm rot="5400000">
                <a:off x="8437879" y="1680122"/>
                <a:ext cx="720000" cy="452421"/>
                <a:chOff x="8437880" y="1687830"/>
                <a:chExt cx="720000" cy="452421"/>
              </a:xfrm>
            </p:grpSpPr>
            <p:sp>
              <p:nvSpPr>
                <p:cNvPr id="20" name="Rectangle: Rounded Corners 19">
                  <a:extLst>
                    <a:ext uri="{FF2B5EF4-FFF2-40B4-BE49-F238E27FC236}">
                      <a16:creationId xmlns:a16="http://schemas.microsoft.com/office/drawing/2014/main" id="{0B68AFDA-9B56-5A7A-FC4F-BAE98E494857}"/>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Rounded Corners 20">
                  <a:extLst>
                    <a:ext uri="{FF2B5EF4-FFF2-40B4-BE49-F238E27FC236}">
                      <a16:creationId xmlns:a16="http://schemas.microsoft.com/office/drawing/2014/main" id="{0A74A5A5-FBBB-0FA1-4C4F-168CF62A7A19}"/>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Rounded Corners 21">
                  <a:extLst>
                    <a:ext uri="{FF2B5EF4-FFF2-40B4-BE49-F238E27FC236}">
                      <a16:creationId xmlns:a16="http://schemas.microsoft.com/office/drawing/2014/main" id="{20072FA4-8B41-1E37-E91D-BBF9C6E0C21E}"/>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Rounded Corners 22">
                  <a:extLst>
                    <a:ext uri="{FF2B5EF4-FFF2-40B4-BE49-F238E27FC236}">
                      <a16:creationId xmlns:a16="http://schemas.microsoft.com/office/drawing/2014/main" id="{788F5F6B-3E2F-25C9-6126-67CF2E4220D5}"/>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970AFA64-5DB4-C8F8-4955-0E58470F4811}"/>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39292359-9101-F1E8-C648-C3D4DBA133E3}"/>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3D48F1CF-9E57-C821-5886-62BBD5C447EE}"/>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Rounded Corners 26">
                  <a:extLst>
                    <a:ext uri="{FF2B5EF4-FFF2-40B4-BE49-F238E27FC236}">
                      <a16:creationId xmlns:a16="http://schemas.microsoft.com/office/drawing/2014/main" id="{F48B8792-AB23-C901-71DF-F14E679C4F4E}"/>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Rounded Corners 27">
                  <a:extLst>
                    <a:ext uri="{FF2B5EF4-FFF2-40B4-BE49-F238E27FC236}">
                      <a16:creationId xmlns:a16="http://schemas.microsoft.com/office/drawing/2014/main" id="{81DC6760-AF1A-9F7C-FEE0-3F8D56814288}"/>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Rounded Corners 28">
                  <a:extLst>
                    <a:ext uri="{FF2B5EF4-FFF2-40B4-BE49-F238E27FC236}">
                      <a16:creationId xmlns:a16="http://schemas.microsoft.com/office/drawing/2014/main" id="{61E32223-5284-4462-631C-DDDD052D6A7A}"/>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Rounded Corners 29">
                  <a:extLst>
                    <a:ext uri="{FF2B5EF4-FFF2-40B4-BE49-F238E27FC236}">
                      <a16:creationId xmlns:a16="http://schemas.microsoft.com/office/drawing/2014/main" id="{C157B1FF-2987-6931-00CA-882ADE78626E}"/>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Rounded Corners 30">
                  <a:extLst>
                    <a:ext uri="{FF2B5EF4-FFF2-40B4-BE49-F238E27FC236}">
                      <a16:creationId xmlns:a16="http://schemas.microsoft.com/office/drawing/2014/main" id="{6988D89C-CB55-76D3-9373-60FECBC40D08}"/>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Rounded Corners 31">
                  <a:extLst>
                    <a:ext uri="{FF2B5EF4-FFF2-40B4-BE49-F238E27FC236}">
                      <a16:creationId xmlns:a16="http://schemas.microsoft.com/office/drawing/2014/main" id="{D4E004C6-F65E-B6AF-06FA-6834D9E7BBC9}"/>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Rounded Corners 32">
                  <a:extLst>
                    <a:ext uri="{FF2B5EF4-FFF2-40B4-BE49-F238E27FC236}">
                      <a16:creationId xmlns:a16="http://schemas.microsoft.com/office/drawing/2014/main" id="{A3349D51-10B6-110C-6260-80B0CCFB77A4}"/>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9" name="Rectangle: Rounded Corners 18">
                <a:extLst>
                  <a:ext uri="{FF2B5EF4-FFF2-40B4-BE49-F238E27FC236}">
                    <a16:creationId xmlns:a16="http://schemas.microsoft.com/office/drawing/2014/main" id="{C52AFB43-F814-B61D-DB11-987420C325DE}"/>
                  </a:ext>
                </a:extLst>
              </p:cNvPr>
              <p:cNvSpPr/>
              <p:nvPr/>
            </p:nvSpPr>
            <p:spPr>
              <a:xfrm>
                <a:off x="8515350" y="1621138"/>
                <a:ext cx="576000" cy="5760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noProof="0" dirty="0"/>
                  <a:t>CPU</a:t>
                </a:r>
              </a:p>
            </p:txBody>
          </p:sp>
        </p:grpSp>
        <p:sp>
          <p:nvSpPr>
            <p:cNvPr id="10" name="Rectangle 9">
              <a:extLst>
                <a:ext uri="{FF2B5EF4-FFF2-40B4-BE49-F238E27FC236}">
                  <a16:creationId xmlns:a16="http://schemas.microsoft.com/office/drawing/2014/main" id="{C46C9D1B-4CF4-7702-19E4-C7B8C76CB22A}"/>
                </a:ext>
              </a:extLst>
            </p:cNvPr>
            <p:cNvSpPr/>
            <p:nvPr/>
          </p:nvSpPr>
          <p:spPr>
            <a:xfrm flipH="1" flipV="1">
              <a:off x="9319551" y="2360724"/>
              <a:ext cx="1790958"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3FAB6C4C-49AF-270C-0B29-E96A46B5ACCE}"/>
                </a:ext>
              </a:extLst>
            </p:cNvPr>
            <p:cNvSpPr/>
            <p:nvPr/>
          </p:nvSpPr>
          <p:spPr>
            <a:xfrm flipH="1" flipV="1">
              <a:off x="9706032" y="2360725"/>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148D71A0-F927-4FCC-8CD2-BF691B2B68D2}"/>
                </a:ext>
              </a:extLst>
            </p:cNvPr>
            <p:cNvSpPr/>
            <p:nvPr/>
          </p:nvSpPr>
          <p:spPr>
            <a:xfrm flipH="1" flipV="1">
              <a:off x="9268072" y="3099362"/>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3" name="Straight Arrow Connector 12">
              <a:extLst>
                <a:ext uri="{FF2B5EF4-FFF2-40B4-BE49-F238E27FC236}">
                  <a16:creationId xmlns:a16="http://schemas.microsoft.com/office/drawing/2014/main" id="{D0DF0F55-8398-0534-C7AD-45B3AEAF66B4}"/>
                </a:ext>
              </a:extLst>
            </p:cNvPr>
            <p:cNvCxnSpPr>
              <a:cxnSpLocks/>
            </p:cNvCxnSpPr>
            <p:nvPr/>
          </p:nvCxnSpPr>
          <p:spPr>
            <a:xfrm flipV="1">
              <a:off x="9398000" y="2574925"/>
              <a:ext cx="396875" cy="466725"/>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2BFC5B2-36F5-BD15-ABA9-41B48B5A3764}"/>
                </a:ext>
              </a:extLst>
            </p:cNvPr>
            <p:cNvSpPr txBox="1"/>
            <p:nvPr/>
          </p:nvSpPr>
          <p:spPr>
            <a:xfrm>
              <a:off x="9580831" y="2707861"/>
              <a:ext cx="1946535" cy="427299"/>
            </a:xfrm>
            <a:prstGeom prst="rect">
              <a:avLst/>
            </a:prstGeom>
            <a:noFill/>
          </p:spPr>
          <p:txBody>
            <a:bodyPr wrap="square">
              <a:spAutoFit/>
            </a:bodyPr>
            <a:lstStyle/>
            <a:p>
              <a:r>
                <a:rPr lang="en-US" b="1" noProof="0" dirty="0">
                  <a:solidFill>
                    <a:srgbClr val="C00000"/>
                  </a:solidFill>
                </a:rPr>
                <a:t>I/O</a:t>
              </a:r>
              <a:r>
                <a:rPr lang="en-US" noProof="0" dirty="0">
                  <a:solidFill>
                    <a:srgbClr val="C00000"/>
                  </a:solidFill>
                </a:rPr>
                <a:t> (</a:t>
              </a:r>
              <a:r>
                <a:rPr lang="en-US" i="1" noProof="0" dirty="0">
                  <a:solidFill>
                    <a:srgbClr val="C00000"/>
                  </a:solidFill>
                </a:rPr>
                <a:t>B</a:t>
              </a:r>
              <a:r>
                <a:rPr lang="en-US" noProof="0" dirty="0">
                  <a:solidFill>
                    <a:srgbClr val="C00000"/>
                  </a:solidFill>
                </a:rPr>
                <a:t>)</a:t>
              </a:r>
            </a:p>
          </p:txBody>
        </p:sp>
        <p:sp>
          <p:nvSpPr>
            <p:cNvPr id="15" name="TextBox 14">
              <a:extLst>
                <a:ext uri="{FF2B5EF4-FFF2-40B4-BE49-F238E27FC236}">
                  <a16:creationId xmlns:a16="http://schemas.microsoft.com/office/drawing/2014/main" id="{F4B06C5A-1A68-C927-004D-8E01A63F8305}"/>
                </a:ext>
              </a:extLst>
            </p:cNvPr>
            <p:cNvSpPr txBox="1"/>
            <p:nvPr/>
          </p:nvSpPr>
          <p:spPr>
            <a:xfrm>
              <a:off x="8917588" y="1991993"/>
              <a:ext cx="2548890" cy="427299"/>
            </a:xfrm>
            <a:prstGeom prst="rect">
              <a:avLst/>
            </a:prstGeom>
            <a:noFill/>
          </p:spPr>
          <p:txBody>
            <a:bodyPr wrap="square">
              <a:spAutoFit/>
            </a:bodyPr>
            <a:lstStyle/>
            <a:p>
              <a:pPr algn="ctr"/>
              <a:r>
                <a:rPr lang="en-US" noProof="0" dirty="0"/>
                <a:t>Internal memory (</a:t>
              </a:r>
              <a:r>
                <a:rPr lang="en-US" i="1" noProof="0" dirty="0"/>
                <a:t>M</a:t>
              </a:r>
              <a:r>
                <a:rPr lang="en-US" noProof="0" dirty="0"/>
                <a:t>)</a:t>
              </a:r>
            </a:p>
          </p:txBody>
        </p:sp>
        <p:sp>
          <p:nvSpPr>
            <p:cNvPr id="16" name="TextBox 15">
              <a:extLst>
                <a:ext uri="{FF2B5EF4-FFF2-40B4-BE49-F238E27FC236}">
                  <a16:creationId xmlns:a16="http://schemas.microsoft.com/office/drawing/2014/main" id="{8F9F4179-0DDE-A98D-5660-23652F25C989}"/>
                </a:ext>
              </a:extLst>
            </p:cNvPr>
            <p:cNvSpPr txBox="1"/>
            <p:nvPr/>
          </p:nvSpPr>
          <p:spPr>
            <a:xfrm>
              <a:off x="8909878" y="3207232"/>
              <a:ext cx="2548890" cy="427299"/>
            </a:xfrm>
            <a:prstGeom prst="rect">
              <a:avLst/>
            </a:prstGeom>
            <a:noFill/>
          </p:spPr>
          <p:txBody>
            <a:bodyPr wrap="square">
              <a:spAutoFit/>
            </a:bodyPr>
            <a:lstStyle/>
            <a:p>
              <a:pPr algn="ctr"/>
              <a:r>
                <a:rPr lang="en-US" noProof="0" dirty="0"/>
                <a:t>External memory (∞)</a:t>
              </a:r>
            </a:p>
          </p:txBody>
        </p:sp>
      </p:grpSp>
      <p:grpSp>
        <p:nvGrpSpPr>
          <p:cNvPr id="140" name="Group 139">
            <a:extLst>
              <a:ext uri="{FF2B5EF4-FFF2-40B4-BE49-F238E27FC236}">
                <a16:creationId xmlns:a16="http://schemas.microsoft.com/office/drawing/2014/main" id="{1EA97EC3-6490-4B48-68BD-F09EEFC8E7C7}"/>
              </a:ext>
            </a:extLst>
          </p:cNvPr>
          <p:cNvGrpSpPr/>
          <p:nvPr/>
        </p:nvGrpSpPr>
        <p:grpSpPr>
          <a:xfrm>
            <a:off x="5513999" y="2578088"/>
            <a:ext cx="2093059" cy="922500"/>
            <a:chOff x="5247299" y="2578088"/>
            <a:chExt cx="2093059" cy="922500"/>
          </a:xfrm>
        </p:grpSpPr>
        <p:sp>
          <p:nvSpPr>
            <p:cNvPr id="132" name="Arrow: Right 131">
              <a:extLst>
                <a:ext uri="{FF2B5EF4-FFF2-40B4-BE49-F238E27FC236}">
                  <a16:creationId xmlns:a16="http://schemas.microsoft.com/office/drawing/2014/main" id="{4EFD4D42-E058-0B4C-E7C9-D4F733646D0F}"/>
                </a:ext>
              </a:extLst>
            </p:cNvPr>
            <p:cNvSpPr/>
            <p:nvPr/>
          </p:nvSpPr>
          <p:spPr>
            <a:xfrm>
              <a:off x="5829300" y="3111500"/>
              <a:ext cx="926609" cy="389088"/>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3" name="TextBox 132">
              <a:extLst>
                <a:ext uri="{FF2B5EF4-FFF2-40B4-BE49-F238E27FC236}">
                  <a16:creationId xmlns:a16="http://schemas.microsoft.com/office/drawing/2014/main" id="{2E9B55AB-F89B-07FA-C699-C629C44B70F4}"/>
                </a:ext>
              </a:extLst>
            </p:cNvPr>
            <p:cNvSpPr txBox="1"/>
            <p:nvPr/>
          </p:nvSpPr>
          <p:spPr>
            <a:xfrm>
              <a:off x="5247299" y="2578088"/>
              <a:ext cx="2093059" cy="461665"/>
            </a:xfrm>
            <a:prstGeom prst="rect">
              <a:avLst/>
            </a:prstGeom>
            <a:noFill/>
          </p:spPr>
          <p:txBody>
            <a:bodyPr wrap="square" rtlCol="0">
              <a:spAutoFit/>
            </a:bodyPr>
            <a:lstStyle/>
            <a:p>
              <a:pPr algn="ctr"/>
              <a:r>
                <a:rPr lang="en-US" sz="2400" noProof="0" dirty="0"/>
                <a:t>Insert(</a:t>
              </a:r>
              <a:r>
                <a:rPr lang="en-US" sz="2400" i="1" noProof="0" dirty="0"/>
                <a:t>x</a:t>
              </a:r>
              <a:r>
                <a:rPr lang="en-US" sz="2400" noProof="0" dirty="0"/>
                <a:t>)</a:t>
              </a:r>
            </a:p>
          </p:txBody>
        </p:sp>
      </p:grpSp>
      <p:grpSp>
        <p:nvGrpSpPr>
          <p:cNvPr id="141" name="Group 140">
            <a:extLst>
              <a:ext uri="{FF2B5EF4-FFF2-40B4-BE49-F238E27FC236}">
                <a16:creationId xmlns:a16="http://schemas.microsoft.com/office/drawing/2014/main" id="{41844584-9536-C76E-4DD9-A6C24113DF59}"/>
              </a:ext>
            </a:extLst>
          </p:cNvPr>
          <p:cNvGrpSpPr/>
          <p:nvPr/>
        </p:nvGrpSpPr>
        <p:grpSpPr>
          <a:xfrm>
            <a:off x="7101272" y="2704812"/>
            <a:ext cx="4351971" cy="2017706"/>
            <a:chOff x="6936172" y="2704812"/>
            <a:chExt cx="4351971" cy="2017706"/>
          </a:xfrm>
        </p:grpSpPr>
        <p:grpSp>
          <p:nvGrpSpPr>
            <p:cNvPr id="104" name="Group 103">
              <a:extLst>
                <a:ext uri="{FF2B5EF4-FFF2-40B4-BE49-F238E27FC236}">
                  <a16:creationId xmlns:a16="http://schemas.microsoft.com/office/drawing/2014/main" id="{849E90D9-89D6-68B7-4683-D29FA68299E1}"/>
                </a:ext>
              </a:extLst>
            </p:cNvPr>
            <p:cNvGrpSpPr/>
            <p:nvPr/>
          </p:nvGrpSpPr>
          <p:grpSpPr>
            <a:xfrm>
              <a:off x="6936172" y="2704812"/>
              <a:ext cx="4351971" cy="1222170"/>
              <a:chOff x="1160059" y="2756851"/>
              <a:chExt cx="4351971" cy="1222170"/>
            </a:xfrm>
          </p:grpSpPr>
          <p:cxnSp>
            <p:nvCxnSpPr>
              <p:cNvPr id="121" name="Straight Connector 120">
                <a:extLst>
                  <a:ext uri="{FF2B5EF4-FFF2-40B4-BE49-F238E27FC236}">
                    <a16:creationId xmlns:a16="http://schemas.microsoft.com/office/drawing/2014/main" id="{EB8DEC87-6677-4DF0-E097-519244207916}"/>
                  </a:ext>
                </a:extLst>
              </p:cNvPr>
              <p:cNvCxnSpPr>
                <a:cxnSpLocks/>
                <a:stCxn id="116" idx="0"/>
                <a:endCxn id="118" idx="2"/>
              </p:cNvCxnSpPr>
              <p:nvPr/>
            </p:nvCxnSpPr>
            <p:spPr>
              <a:xfrm flipV="1">
                <a:off x="3336043" y="2900851"/>
                <a:ext cx="4233" cy="395085"/>
              </a:xfrm>
              <a:prstGeom prst="line">
                <a:avLst/>
              </a:prstGeom>
              <a:ln w="76200">
                <a:solidFill>
                  <a:srgbClr val="FF0000"/>
                </a:solidFill>
                <a:headEnd type="triangle"/>
              </a:ln>
            </p:spPr>
            <p:style>
              <a:lnRef idx="1">
                <a:schemeClr val="accent2"/>
              </a:lnRef>
              <a:fillRef idx="0">
                <a:schemeClr val="accent2"/>
              </a:fillRef>
              <a:effectRef idx="0">
                <a:schemeClr val="accent2"/>
              </a:effectRef>
              <a:fontRef idx="minor">
                <a:schemeClr val="tx1"/>
              </a:fontRef>
            </p:style>
          </p:cxnSp>
          <p:cxnSp>
            <p:nvCxnSpPr>
              <p:cNvPr id="131" name="Straight Connector 130">
                <a:extLst>
                  <a:ext uri="{FF2B5EF4-FFF2-40B4-BE49-F238E27FC236}">
                    <a16:creationId xmlns:a16="http://schemas.microsoft.com/office/drawing/2014/main" id="{8C75C94F-4914-8036-0BE2-ED0765BD2B78}"/>
                  </a:ext>
                </a:extLst>
              </p:cNvPr>
              <p:cNvCxnSpPr>
                <a:cxnSpLocks/>
                <a:stCxn id="109" idx="0"/>
              </p:cNvCxnSpPr>
              <p:nvPr/>
            </p:nvCxnSpPr>
            <p:spPr>
              <a:xfrm flipV="1">
                <a:off x="3114267" y="3441700"/>
                <a:ext cx="191966" cy="393321"/>
              </a:xfrm>
              <a:prstGeom prst="line">
                <a:avLst/>
              </a:prstGeom>
              <a:ln w="76200">
                <a:solidFill>
                  <a:srgbClr val="FF0000"/>
                </a:solidFill>
                <a:headEnd type="triangle"/>
              </a:ln>
            </p:spPr>
            <p:style>
              <a:lnRef idx="1">
                <a:schemeClr val="accent2"/>
              </a:lnRef>
              <a:fillRef idx="0">
                <a:schemeClr val="accent2"/>
              </a:fillRef>
              <a:effectRef idx="0">
                <a:schemeClr val="accent2"/>
              </a:effectRef>
              <a:fontRef idx="minor">
                <a:schemeClr val="tx1"/>
              </a:fontRef>
            </p:style>
          </p:cxnSp>
          <p:sp>
            <p:nvSpPr>
              <p:cNvPr id="105" name="Rectangle 104">
                <a:extLst>
                  <a:ext uri="{FF2B5EF4-FFF2-40B4-BE49-F238E27FC236}">
                    <a16:creationId xmlns:a16="http://schemas.microsoft.com/office/drawing/2014/main" id="{88B99540-75FF-5618-D79F-3F9BB1056821}"/>
                  </a:ext>
                </a:extLst>
              </p:cNvPr>
              <p:cNvSpPr/>
              <p:nvPr/>
            </p:nvSpPr>
            <p:spPr>
              <a:xfrm>
                <a:off x="1160059"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6" name="Rectangle 105">
                <a:extLst>
                  <a:ext uri="{FF2B5EF4-FFF2-40B4-BE49-F238E27FC236}">
                    <a16:creationId xmlns:a16="http://schemas.microsoft.com/office/drawing/2014/main" id="{F787B361-42FA-1EFF-7FF9-C64D58020065}"/>
                  </a:ext>
                </a:extLst>
              </p:cNvPr>
              <p:cNvSpPr/>
              <p:nvPr/>
            </p:nvSpPr>
            <p:spPr>
              <a:xfrm>
                <a:off x="1603611"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a:extLst>
                  <a:ext uri="{FF2B5EF4-FFF2-40B4-BE49-F238E27FC236}">
                    <a16:creationId xmlns:a16="http://schemas.microsoft.com/office/drawing/2014/main" id="{0C772EF6-1F70-E8EF-459A-7E625838E959}"/>
                  </a:ext>
                </a:extLst>
              </p:cNvPr>
              <p:cNvSpPr/>
              <p:nvPr/>
            </p:nvSpPr>
            <p:spPr>
              <a:xfrm>
                <a:off x="2047163"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8" name="Rectangle 107">
                <a:extLst>
                  <a:ext uri="{FF2B5EF4-FFF2-40B4-BE49-F238E27FC236}">
                    <a16:creationId xmlns:a16="http://schemas.microsoft.com/office/drawing/2014/main" id="{A2015D1D-3139-79AE-1ED4-2AEAC3CC189A}"/>
                  </a:ext>
                </a:extLst>
              </p:cNvPr>
              <p:cNvSpPr/>
              <p:nvPr/>
            </p:nvSpPr>
            <p:spPr>
              <a:xfrm>
                <a:off x="2490715"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9" name="Rectangle 108">
                <a:extLst>
                  <a:ext uri="{FF2B5EF4-FFF2-40B4-BE49-F238E27FC236}">
                    <a16:creationId xmlns:a16="http://schemas.microsoft.com/office/drawing/2014/main" id="{86068B03-FC5A-C1C8-3FC2-33ACF3D7EC72}"/>
                  </a:ext>
                </a:extLst>
              </p:cNvPr>
              <p:cNvSpPr/>
              <p:nvPr/>
            </p:nvSpPr>
            <p:spPr>
              <a:xfrm>
                <a:off x="2934267" y="3835021"/>
                <a:ext cx="360000" cy="144000"/>
              </a:xfrm>
              <a:prstGeom prst="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0" name="Rectangle 109">
                <a:extLst>
                  <a:ext uri="{FF2B5EF4-FFF2-40B4-BE49-F238E27FC236}">
                    <a16:creationId xmlns:a16="http://schemas.microsoft.com/office/drawing/2014/main" id="{B8F0499B-62CA-57B0-5398-15949E61715B}"/>
                  </a:ext>
                </a:extLst>
              </p:cNvPr>
              <p:cNvSpPr/>
              <p:nvPr/>
            </p:nvSpPr>
            <p:spPr>
              <a:xfrm>
                <a:off x="3377819"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1" name="Rectangle 110">
                <a:extLst>
                  <a:ext uri="{FF2B5EF4-FFF2-40B4-BE49-F238E27FC236}">
                    <a16:creationId xmlns:a16="http://schemas.microsoft.com/office/drawing/2014/main" id="{B7B4C4C0-4E06-1C2C-F190-6A3B96C622F5}"/>
                  </a:ext>
                </a:extLst>
              </p:cNvPr>
              <p:cNvSpPr/>
              <p:nvPr/>
            </p:nvSpPr>
            <p:spPr>
              <a:xfrm>
                <a:off x="3821371"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2" name="Rectangle 111">
                <a:extLst>
                  <a:ext uri="{FF2B5EF4-FFF2-40B4-BE49-F238E27FC236}">
                    <a16:creationId xmlns:a16="http://schemas.microsoft.com/office/drawing/2014/main" id="{1F196C9D-22A3-F34D-9E89-FB30B07969E9}"/>
                  </a:ext>
                </a:extLst>
              </p:cNvPr>
              <p:cNvSpPr/>
              <p:nvPr/>
            </p:nvSpPr>
            <p:spPr>
              <a:xfrm>
                <a:off x="4264923"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3" name="Rectangle 112">
                <a:extLst>
                  <a:ext uri="{FF2B5EF4-FFF2-40B4-BE49-F238E27FC236}">
                    <a16:creationId xmlns:a16="http://schemas.microsoft.com/office/drawing/2014/main" id="{149237EE-82E3-9A3F-1D32-BC6911218CA5}"/>
                  </a:ext>
                </a:extLst>
              </p:cNvPr>
              <p:cNvSpPr/>
              <p:nvPr/>
            </p:nvSpPr>
            <p:spPr>
              <a:xfrm>
                <a:off x="4708475"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4" name="Rectangle 113">
                <a:extLst>
                  <a:ext uri="{FF2B5EF4-FFF2-40B4-BE49-F238E27FC236}">
                    <a16:creationId xmlns:a16="http://schemas.microsoft.com/office/drawing/2014/main" id="{47945AA8-8C4E-61F8-C288-53D758DA365A}"/>
                  </a:ext>
                </a:extLst>
              </p:cNvPr>
              <p:cNvSpPr/>
              <p:nvPr/>
            </p:nvSpPr>
            <p:spPr>
              <a:xfrm>
                <a:off x="5152030"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5" name="Rectangle 114">
                <a:extLst>
                  <a:ext uri="{FF2B5EF4-FFF2-40B4-BE49-F238E27FC236}">
                    <a16:creationId xmlns:a16="http://schemas.microsoft.com/office/drawing/2014/main" id="{4066E562-9D61-1152-FBD6-DE70435A612B}"/>
                  </a:ext>
                </a:extLst>
              </p:cNvPr>
              <p:cNvSpPr/>
              <p:nvPr/>
            </p:nvSpPr>
            <p:spPr>
              <a:xfrm>
                <a:off x="1603611"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6" name="Rectangle 115">
                <a:extLst>
                  <a:ext uri="{FF2B5EF4-FFF2-40B4-BE49-F238E27FC236}">
                    <a16:creationId xmlns:a16="http://schemas.microsoft.com/office/drawing/2014/main" id="{E8BFDD54-E2B2-CE6C-0676-14B7E68C15C1}"/>
                  </a:ext>
                </a:extLst>
              </p:cNvPr>
              <p:cNvSpPr/>
              <p:nvPr/>
            </p:nvSpPr>
            <p:spPr>
              <a:xfrm>
                <a:off x="3156043" y="3295936"/>
                <a:ext cx="360000" cy="144000"/>
              </a:xfrm>
              <a:prstGeom prst="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7" name="Rectangle 116">
                <a:extLst>
                  <a:ext uri="{FF2B5EF4-FFF2-40B4-BE49-F238E27FC236}">
                    <a16:creationId xmlns:a16="http://schemas.microsoft.com/office/drawing/2014/main" id="{6F6F543A-411E-20BE-C66A-5303ABFBDB51}"/>
                  </a:ext>
                </a:extLst>
              </p:cNvPr>
              <p:cNvSpPr/>
              <p:nvPr/>
            </p:nvSpPr>
            <p:spPr>
              <a:xfrm>
                <a:off x="4708475"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8" name="Rectangle 117">
                <a:extLst>
                  <a:ext uri="{FF2B5EF4-FFF2-40B4-BE49-F238E27FC236}">
                    <a16:creationId xmlns:a16="http://schemas.microsoft.com/office/drawing/2014/main" id="{58FE99B9-3877-B67F-5BDE-DE72CE7F202C}"/>
                  </a:ext>
                </a:extLst>
              </p:cNvPr>
              <p:cNvSpPr/>
              <p:nvPr/>
            </p:nvSpPr>
            <p:spPr>
              <a:xfrm>
                <a:off x="3160276" y="2756851"/>
                <a:ext cx="360000" cy="144000"/>
              </a:xfrm>
              <a:prstGeom prst="rect">
                <a:avLst/>
              </a:prstGeom>
              <a:solidFill>
                <a:srgbClr val="FF00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9" name="Straight Connector 118">
                <a:extLst>
                  <a:ext uri="{FF2B5EF4-FFF2-40B4-BE49-F238E27FC236}">
                    <a16:creationId xmlns:a16="http://schemas.microsoft.com/office/drawing/2014/main" id="{2912FAE4-063D-7CDA-9E00-F3DF6D295185}"/>
                  </a:ext>
                </a:extLst>
              </p:cNvPr>
              <p:cNvCxnSpPr>
                <a:cxnSpLocks/>
              </p:cNvCxnSpPr>
              <p:nvPr/>
            </p:nvCxnSpPr>
            <p:spPr>
              <a:xfrm flipV="1">
                <a:off x="1866900" y="2899833"/>
                <a:ext cx="1363133" cy="39793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A686F91D-9964-3CDF-0208-84082044796A}"/>
                  </a:ext>
                </a:extLst>
              </p:cNvPr>
              <p:cNvCxnSpPr>
                <a:cxnSpLocks/>
              </p:cNvCxnSpPr>
              <p:nvPr/>
            </p:nvCxnSpPr>
            <p:spPr>
              <a:xfrm>
                <a:off x="3454400" y="2899833"/>
                <a:ext cx="1337733" cy="393700"/>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1C652085-6ED8-2AF7-5115-B0C100AE48EC}"/>
                  </a:ext>
                </a:extLst>
              </p:cNvPr>
              <p:cNvCxnSpPr>
                <a:cxnSpLocks/>
                <a:stCxn id="112" idx="0"/>
              </p:cNvCxnSpPr>
              <p:nvPr/>
            </p:nvCxnSpPr>
            <p:spPr>
              <a:xfrm flipV="1">
                <a:off x="4444923" y="3445933"/>
                <a:ext cx="355677" cy="389088"/>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C69B3425-8313-8395-47D1-FDF19EFAA2BE}"/>
                  </a:ext>
                </a:extLst>
              </p:cNvPr>
              <p:cNvCxnSpPr>
                <a:cxnSpLocks/>
                <a:stCxn id="113" idx="0"/>
                <a:endCxn id="117" idx="2"/>
              </p:cNvCxnSpPr>
              <p:nvPr/>
            </p:nvCxnSpPr>
            <p:spPr>
              <a:xfrm flipV="1">
                <a:off x="4888475" y="3439936"/>
                <a:ext cx="0" cy="395085"/>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781F7BC1-7D6C-5DAF-0200-BF642C6409FB}"/>
                  </a:ext>
                </a:extLst>
              </p:cNvPr>
              <p:cNvCxnSpPr>
                <a:cxnSpLocks/>
                <a:endCxn id="114" idx="0"/>
              </p:cNvCxnSpPr>
              <p:nvPr/>
            </p:nvCxnSpPr>
            <p:spPr>
              <a:xfrm>
                <a:off x="4974167" y="3437467"/>
                <a:ext cx="357863"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B4565E0B-30AE-507E-F370-9D3D286AE7EC}"/>
                  </a:ext>
                </a:extLst>
              </p:cNvPr>
              <p:cNvCxnSpPr>
                <a:cxnSpLocks/>
              </p:cNvCxnSpPr>
              <p:nvPr/>
            </p:nvCxnSpPr>
            <p:spPr>
              <a:xfrm flipV="1">
                <a:off x="1340056" y="3454399"/>
                <a:ext cx="355677" cy="389088"/>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DA534D98-AFF6-6725-11AF-0EA69622D086}"/>
                  </a:ext>
                </a:extLst>
              </p:cNvPr>
              <p:cNvCxnSpPr>
                <a:cxnSpLocks/>
              </p:cNvCxnSpPr>
              <p:nvPr/>
            </p:nvCxnSpPr>
            <p:spPr>
              <a:xfrm flipV="1">
                <a:off x="1783608" y="3448402"/>
                <a:ext cx="0" cy="395085"/>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EBF27F8A-8453-6A0E-32C8-4F0DB3FE7A02}"/>
                  </a:ext>
                </a:extLst>
              </p:cNvPr>
              <p:cNvCxnSpPr>
                <a:cxnSpLocks/>
              </p:cNvCxnSpPr>
              <p:nvPr/>
            </p:nvCxnSpPr>
            <p:spPr>
              <a:xfrm>
                <a:off x="1869300" y="3445933"/>
                <a:ext cx="357863"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ED9BE023-5579-3921-4D87-D9EB21624217}"/>
                  </a:ext>
                </a:extLst>
              </p:cNvPr>
              <p:cNvCxnSpPr>
                <a:cxnSpLocks/>
                <a:stCxn id="108" idx="0"/>
              </p:cNvCxnSpPr>
              <p:nvPr/>
            </p:nvCxnSpPr>
            <p:spPr>
              <a:xfrm flipV="1">
                <a:off x="2670715" y="3437467"/>
                <a:ext cx="559318"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C29BE123-8628-4C37-F5D0-6C858991D6A4}"/>
                  </a:ext>
                </a:extLst>
              </p:cNvPr>
              <p:cNvCxnSpPr>
                <a:cxnSpLocks/>
                <a:stCxn id="110" idx="0"/>
              </p:cNvCxnSpPr>
              <p:nvPr/>
            </p:nvCxnSpPr>
            <p:spPr>
              <a:xfrm flipH="1" flipV="1">
                <a:off x="3386667" y="3437467"/>
                <a:ext cx="171152"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89844537-9A69-DC22-E42E-97FA8ED8AEC8}"/>
                  </a:ext>
                </a:extLst>
              </p:cNvPr>
              <p:cNvCxnSpPr>
                <a:cxnSpLocks/>
                <a:endCxn id="111" idx="0"/>
              </p:cNvCxnSpPr>
              <p:nvPr/>
            </p:nvCxnSpPr>
            <p:spPr>
              <a:xfrm>
                <a:off x="3454400" y="3437467"/>
                <a:ext cx="546971"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139" name="TextBox 138">
              <a:extLst>
                <a:ext uri="{FF2B5EF4-FFF2-40B4-BE49-F238E27FC236}">
                  <a16:creationId xmlns:a16="http://schemas.microsoft.com/office/drawing/2014/main" id="{30A849DA-B6F0-768F-1E8D-9A5E381575E2}"/>
                </a:ext>
              </a:extLst>
            </p:cNvPr>
            <p:cNvSpPr txBox="1"/>
            <p:nvPr/>
          </p:nvSpPr>
          <p:spPr>
            <a:xfrm>
              <a:off x="7739724" y="3891521"/>
              <a:ext cx="2578389" cy="830997"/>
            </a:xfrm>
            <a:prstGeom prst="rect">
              <a:avLst/>
            </a:prstGeom>
            <a:noFill/>
          </p:spPr>
          <p:txBody>
            <a:bodyPr wrap="square" rtlCol="0">
              <a:spAutoFit/>
            </a:bodyPr>
            <a:lstStyle/>
            <a:p>
              <a:pPr algn="ctr"/>
              <a:r>
                <a:rPr lang="en-US" sz="2400" noProof="0" dirty="0">
                  <a:solidFill>
                    <a:srgbClr val="C00000"/>
                  </a:solidFill>
                </a:rPr>
                <a:t>add </a:t>
              </a:r>
              <a:r>
                <a:rPr lang="en-US" sz="2400" i="1" noProof="0" dirty="0">
                  <a:solidFill>
                    <a:srgbClr val="C00000"/>
                  </a:solidFill>
                </a:rPr>
                <a:t>x</a:t>
              </a:r>
              <a:r>
                <a:rPr lang="en-US" sz="2400" noProof="0" dirty="0">
                  <a:solidFill>
                    <a:srgbClr val="C00000"/>
                  </a:solidFill>
                </a:rPr>
                <a:t> to leaf</a:t>
              </a:r>
              <a:br>
                <a:rPr lang="en-US" sz="2400" noProof="0" dirty="0">
                  <a:solidFill>
                    <a:srgbClr val="C00000"/>
                  </a:solidFill>
                </a:rPr>
              </a:br>
              <a:r>
                <a:rPr lang="en-US" sz="2400" noProof="0" dirty="0">
                  <a:solidFill>
                    <a:srgbClr val="C00000"/>
                  </a:solidFill>
                </a:rPr>
                <a:t>O(</a:t>
              </a:r>
              <a:r>
                <a:rPr lang="en-US" sz="2400" noProof="0" dirty="0" err="1">
                  <a:solidFill>
                    <a:srgbClr val="C00000"/>
                  </a:solidFill>
                </a:rPr>
                <a:t>log</a:t>
              </a:r>
              <a:r>
                <a:rPr lang="en-US" sz="2400" i="1" baseline="-25000" noProof="0" dirty="0" err="1">
                  <a:solidFill>
                    <a:srgbClr val="C00000"/>
                  </a:solidFill>
                </a:rPr>
                <a:t>B</a:t>
              </a:r>
              <a:r>
                <a:rPr lang="en-US" sz="2400" noProof="0" dirty="0">
                  <a:solidFill>
                    <a:srgbClr val="C00000"/>
                  </a:solidFill>
                </a:rPr>
                <a:t> </a:t>
              </a:r>
              <a:r>
                <a:rPr lang="en-US" sz="2400" i="1" noProof="0" dirty="0">
                  <a:solidFill>
                    <a:srgbClr val="C00000"/>
                  </a:solidFill>
                </a:rPr>
                <a:t>N</a:t>
              </a:r>
              <a:r>
                <a:rPr lang="en-US" sz="2400" noProof="0" dirty="0">
                  <a:solidFill>
                    <a:srgbClr val="C00000"/>
                  </a:solidFill>
                </a:rPr>
                <a:t>) I/</a:t>
              </a:r>
              <a:r>
                <a:rPr lang="en-US" sz="2400" noProof="0" dirty="0" err="1">
                  <a:solidFill>
                    <a:srgbClr val="C00000"/>
                  </a:solidFill>
                </a:rPr>
                <a:t>Os</a:t>
              </a:r>
              <a:endParaRPr lang="en-US" sz="2400" noProof="0" dirty="0">
                <a:solidFill>
                  <a:srgbClr val="C00000"/>
                </a:solidFill>
              </a:endParaRPr>
            </a:p>
          </p:txBody>
        </p:sp>
      </p:grpSp>
      <p:grpSp>
        <p:nvGrpSpPr>
          <p:cNvPr id="154" name="Group 153">
            <a:extLst>
              <a:ext uri="{FF2B5EF4-FFF2-40B4-BE49-F238E27FC236}">
                <a16:creationId xmlns:a16="http://schemas.microsoft.com/office/drawing/2014/main" id="{9E1F74FC-6EBB-79EC-46F6-9AE64119C031}"/>
              </a:ext>
            </a:extLst>
          </p:cNvPr>
          <p:cNvGrpSpPr/>
          <p:nvPr/>
        </p:nvGrpSpPr>
        <p:grpSpPr>
          <a:xfrm>
            <a:off x="3409950" y="3969061"/>
            <a:ext cx="3016250" cy="1268907"/>
            <a:chOff x="2863850" y="3969061"/>
            <a:chExt cx="3016250" cy="1268907"/>
          </a:xfrm>
        </p:grpSpPr>
        <p:grpSp>
          <p:nvGrpSpPr>
            <p:cNvPr id="150" name="Group 149">
              <a:extLst>
                <a:ext uri="{FF2B5EF4-FFF2-40B4-BE49-F238E27FC236}">
                  <a16:creationId xmlns:a16="http://schemas.microsoft.com/office/drawing/2014/main" id="{0BD9887E-429E-4BCC-35E8-91562E2016A9}"/>
                </a:ext>
              </a:extLst>
            </p:cNvPr>
            <p:cNvGrpSpPr/>
            <p:nvPr/>
          </p:nvGrpSpPr>
          <p:grpSpPr>
            <a:xfrm>
              <a:off x="3487969" y="3969061"/>
              <a:ext cx="1759330" cy="151739"/>
              <a:chOff x="3487969" y="3918261"/>
              <a:chExt cx="1759330" cy="151739"/>
            </a:xfrm>
          </p:grpSpPr>
          <p:cxnSp>
            <p:nvCxnSpPr>
              <p:cNvPr id="143" name="Straight Connector 142">
                <a:extLst>
                  <a:ext uri="{FF2B5EF4-FFF2-40B4-BE49-F238E27FC236}">
                    <a16:creationId xmlns:a16="http://schemas.microsoft.com/office/drawing/2014/main" id="{493C848B-6B43-6098-FEC6-D8DD217FD561}"/>
                  </a:ext>
                </a:extLst>
              </p:cNvPr>
              <p:cNvCxnSpPr>
                <a:cxnSpLocks/>
              </p:cNvCxnSpPr>
              <p:nvPr/>
            </p:nvCxnSpPr>
            <p:spPr>
              <a:xfrm>
                <a:off x="3487969" y="4070000"/>
                <a:ext cx="1759330" cy="0"/>
              </a:xfrm>
              <a:prstGeom prst="line">
                <a:avLst/>
              </a:prstGeom>
              <a:ln w="57150" cap="rnd">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D6370194-56C8-3888-18C8-6683E460EEFA}"/>
                  </a:ext>
                </a:extLst>
              </p:cNvPr>
              <p:cNvCxnSpPr>
                <a:cxnSpLocks/>
              </p:cNvCxnSpPr>
              <p:nvPr/>
            </p:nvCxnSpPr>
            <p:spPr>
              <a:xfrm flipV="1">
                <a:off x="3487969" y="3926982"/>
                <a:ext cx="0" cy="143018"/>
              </a:xfrm>
              <a:prstGeom prst="line">
                <a:avLst/>
              </a:prstGeom>
              <a:ln w="57150" cap="rnd">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B4ADE599-F2DD-98DF-635C-6DD320D9D5B2}"/>
                  </a:ext>
                </a:extLst>
              </p:cNvPr>
              <p:cNvCxnSpPr>
                <a:cxnSpLocks/>
              </p:cNvCxnSpPr>
              <p:nvPr/>
            </p:nvCxnSpPr>
            <p:spPr>
              <a:xfrm flipV="1">
                <a:off x="5247299" y="3918261"/>
                <a:ext cx="0" cy="143018"/>
              </a:xfrm>
              <a:prstGeom prst="line">
                <a:avLst/>
              </a:prstGeom>
              <a:ln w="57150" cap="rnd">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153" name="TextBox 152">
              <a:extLst>
                <a:ext uri="{FF2B5EF4-FFF2-40B4-BE49-F238E27FC236}">
                  <a16:creationId xmlns:a16="http://schemas.microsoft.com/office/drawing/2014/main" id="{3198EB48-FE8C-6CC3-6D56-50DDDCBD34DF}"/>
                </a:ext>
              </a:extLst>
            </p:cNvPr>
            <p:cNvSpPr txBox="1"/>
            <p:nvPr/>
          </p:nvSpPr>
          <p:spPr>
            <a:xfrm>
              <a:off x="2863850" y="4037639"/>
              <a:ext cx="3016250" cy="1200329"/>
            </a:xfrm>
            <a:prstGeom prst="rect">
              <a:avLst/>
            </a:prstGeom>
            <a:noFill/>
          </p:spPr>
          <p:txBody>
            <a:bodyPr wrap="square" rtlCol="0">
              <a:spAutoFit/>
            </a:bodyPr>
            <a:lstStyle/>
            <a:p>
              <a:pPr algn="ctr"/>
              <a:r>
                <a:rPr lang="en-US" sz="2400" noProof="0" dirty="0">
                  <a:solidFill>
                    <a:srgbClr val="0070C0"/>
                  </a:solidFill>
                </a:rPr>
                <a:t>range query</a:t>
              </a:r>
              <a:br>
                <a:rPr lang="en-US" sz="2400" noProof="0" dirty="0">
                  <a:solidFill>
                    <a:srgbClr val="0070C0"/>
                  </a:solidFill>
                </a:rPr>
              </a:br>
              <a:r>
                <a:rPr lang="en-US" sz="2400" noProof="0" dirty="0">
                  <a:solidFill>
                    <a:srgbClr val="0070C0"/>
                  </a:solidFill>
                </a:rPr>
                <a:t>O(</a:t>
              </a:r>
              <a:r>
                <a:rPr lang="en-US" sz="2400" noProof="0" dirty="0" err="1">
                  <a:solidFill>
                    <a:srgbClr val="0070C0"/>
                  </a:solidFill>
                </a:rPr>
                <a:t>log</a:t>
              </a:r>
              <a:r>
                <a:rPr lang="en-US" sz="2400" i="1" baseline="-25000" noProof="0" dirty="0" err="1">
                  <a:solidFill>
                    <a:srgbClr val="0070C0"/>
                  </a:solidFill>
                </a:rPr>
                <a:t>B</a:t>
              </a:r>
              <a:r>
                <a:rPr lang="en-US" sz="2400" noProof="0" dirty="0">
                  <a:solidFill>
                    <a:srgbClr val="0070C0"/>
                  </a:solidFill>
                </a:rPr>
                <a:t> </a:t>
              </a:r>
              <a:r>
                <a:rPr lang="en-US" sz="2400" i="1" noProof="0" dirty="0">
                  <a:solidFill>
                    <a:srgbClr val="0070C0"/>
                  </a:solidFill>
                </a:rPr>
                <a:t>N</a:t>
              </a:r>
              <a:r>
                <a:rPr lang="en-US" sz="2400" noProof="0" dirty="0">
                  <a:solidFill>
                    <a:srgbClr val="0070C0"/>
                  </a:solidFill>
                </a:rPr>
                <a:t> + </a:t>
              </a:r>
              <a:r>
                <a:rPr lang="en-US" sz="2400" i="1" noProof="0" dirty="0">
                  <a:solidFill>
                    <a:srgbClr val="0070C0"/>
                  </a:solidFill>
                </a:rPr>
                <a:t>K</a:t>
              </a:r>
              <a:r>
                <a:rPr lang="en-US" sz="2400" noProof="0" dirty="0">
                  <a:solidFill>
                    <a:srgbClr val="0070C0"/>
                  </a:solidFill>
                </a:rPr>
                <a:t>/</a:t>
              </a:r>
              <a:r>
                <a:rPr lang="en-US" sz="2400" i="1" noProof="0" dirty="0">
                  <a:solidFill>
                    <a:srgbClr val="0070C0"/>
                  </a:solidFill>
                </a:rPr>
                <a:t>B</a:t>
              </a:r>
              <a:r>
                <a:rPr lang="en-US" sz="2400" noProof="0" dirty="0">
                  <a:solidFill>
                    <a:srgbClr val="0070C0"/>
                  </a:solidFill>
                </a:rPr>
                <a:t>) </a:t>
              </a:r>
              <a:r>
                <a:rPr lang="en-US" sz="2400" noProof="0" dirty="0">
                  <a:solidFill>
                    <a:srgbClr val="0070C0"/>
                  </a:solidFill>
                  <a:ea typeface="Calibri" panose="020F0502020204030204" pitchFamily="34" charset="0"/>
                  <a:cs typeface="Calibri" panose="020F0502020204030204" pitchFamily="34" charset="0"/>
                </a:rPr>
                <a:t>I/</a:t>
              </a:r>
              <a:r>
                <a:rPr lang="en-US" sz="2400" noProof="0" dirty="0" err="1">
                  <a:solidFill>
                    <a:srgbClr val="0070C0"/>
                  </a:solidFill>
                  <a:ea typeface="Calibri" panose="020F0502020204030204" pitchFamily="34" charset="0"/>
                  <a:cs typeface="Calibri" panose="020F0502020204030204" pitchFamily="34" charset="0"/>
                </a:rPr>
                <a:t>Os</a:t>
              </a:r>
              <a:endParaRPr lang="en-US" sz="2400" noProof="0" dirty="0">
                <a:solidFill>
                  <a:srgbClr val="0070C0"/>
                </a:solidFill>
                <a:ea typeface="Calibri" panose="020F0502020204030204" pitchFamily="34" charset="0"/>
                <a:cs typeface="Calibri" panose="020F0502020204030204" pitchFamily="34" charset="0"/>
              </a:endParaRPr>
            </a:p>
            <a:p>
              <a:pPr algn="ctr"/>
              <a:endParaRPr lang="en-US" sz="2400" noProof="0" dirty="0">
                <a:solidFill>
                  <a:srgbClr val="0070C0"/>
                </a:solidFill>
              </a:endParaRPr>
            </a:p>
          </p:txBody>
        </p:sp>
      </p:grpSp>
      <p:grpSp>
        <p:nvGrpSpPr>
          <p:cNvPr id="156" name="Group 155">
            <a:extLst>
              <a:ext uri="{FF2B5EF4-FFF2-40B4-BE49-F238E27FC236}">
                <a16:creationId xmlns:a16="http://schemas.microsoft.com/office/drawing/2014/main" id="{17ABDA85-BF80-4516-CB86-2C91A23A8A67}"/>
              </a:ext>
            </a:extLst>
          </p:cNvPr>
          <p:cNvGrpSpPr/>
          <p:nvPr/>
        </p:nvGrpSpPr>
        <p:grpSpPr>
          <a:xfrm>
            <a:off x="1629109" y="2705002"/>
            <a:ext cx="4351971" cy="1222170"/>
            <a:chOff x="1160059" y="2756851"/>
            <a:chExt cx="4351971" cy="1222170"/>
          </a:xfrm>
        </p:grpSpPr>
        <p:sp>
          <p:nvSpPr>
            <p:cNvPr id="161" name="Rectangle 160">
              <a:extLst>
                <a:ext uri="{FF2B5EF4-FFF2-40B4-BE49-F238E27FC236}">
                  <a16:creationId xmlns:a16="http://schemas.microsoft.com/office/drawing/2014/main" id="{18486ED9-2B45-F98B-6502-9D4098681305}"/>
                </a:ext>
              </a:extLst>
            </p:cNvPr>
            <p:cNvSpPr/>
            <p:nvPr/>
          </p:nvSpPr>
          <p:spPr>
            <a:xfrm>
              <a:off x="1160059"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2" name="Rectangle 161">
              <a:extLst>
                <a:ext uri="{FF2B5EF4-FFF2-40B4-BE49-F238E27FC236}">
                  <a16:creationId xmlns:a16="http://schemas.microsoft.com/office/drawing/2014/main" id="{F6D9FD03-0732-1DA1-90EA-C9E2659282BA}"/>
                </a:ext>
              </a:extLst>
            </p:cNvPr>
            <p:cNvSpPr/>
            <p:nvPr/>
          </p:nvSpPr>
          <p:spPr>
            <a:xfrm>
              <a:off x="1603611"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3" name="Rectangle 162">
              <a:extLst>
                <a:ext uri="{FF2B5EF4-FFF2-40B4-BE49-F238E27FC236}">
                  <a16:creationId xmlns:a16="http://schemas.microsoft.com/office/drawing/2014/main" id="{6564A778-3761-73C6-E733-10FC54216D30}"/>
                </a:ext>
              </a:extLst>
            </p:cNvPr>
            <p:cNvSpPr/>
            <p:nvPr/>
          </p:nvSpPr>
          <p:spPr>
            <a:xfrm>
              <a:off x="2047163"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4" name="Rectangle 163">
              <a:extLst>
                <a:ext uri="{FF2B5EF4-FFF2-40B4-BE49-F238E27FC236}">
                  <a16:creationId xmlns:a16="http://schemas.microsoft.com/office/drawing/2014/main" id="{AB8C3B3E-697D-58E5-F216-99D39CA2A7BB}"/>
                </a:ext>
              </a:extLst>
            </p:cNvPr>
            <p:cNvSpPr/>
            <p:nvPr/>
          </p:nvSpPr>
          <p:spPr>
            <a:xfrm>
              <a:off x="2490715"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5" name="Rectangle 164">
              <a:extLst>
                <a:ext uri="{FF2B5EF4-FFF2-40B4-BE49-F238E27FC236}">
                  <a16:creationId xmlns:a16="http://schemas.microsoft.com/office/drawing/2014/main" id="{30A80598-2A96-AE36-27DB-8329150F3840}"/>
                </a:ext>
              </a:extLst>
            </p:cNvPr>
            <p:cNvSpPr/>
            <p:nvPr/>
          </p:nvSpPr>
          <p:spPr>
            <a:xfrm>
              <a:off x="2934267" y="3835021"/>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6" name="Rectangle 165">
              <a:extLst>
                <a:ext uri="{FF2B5EF4-FFF2-40B4-BE49-F238E27FC236}">
                  <a16:creationId xmlns:a16="http://schemas.microsoft.com/office/drawing/2014/main" id="{7E694602-FFFC-03A0-62FB-7AFBB646E2B9}"/>
                </a:ext>
              </a:extLst>
            </p:cNvPr>
            <p:cNvSpPr/>
            <p:nvPr/>
          </p:nvSpPr>
          <p:spPr>
            <a:xfrm>
              <a:off x="3377819" y="383502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7" name="Rectangle 166">
              <a:extLst>
                <a:ext uri="{FF2B5EF4-FFF2-40B4-BE49-F238E27FC236}">
                  <a16:creationId xmlns:a16="http://schemas.microsoft.com/office/drawing/2014/main" id="{C87D2A6C-7653-F22E-C80E-448B5FF05189}"/>
                </a:ext>
              </a:extLst>
            </p:cNvPr>
            <p:cNvSpPr/>
            <p:nvPr/>
          </p:nvSpPr>
          <p:spPr>
            <a:xfrm>
              <a:off x="3821371" y="383502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8" name="Rectangle 167">
              <a:extLst>
                <a:ext uri="{FF2B5EF4-FFF2-40B4-BE49-F238E27FC236}">
                  <a16:creationId xmlns:a16="http://schemas.microsoft.com/office/drawing/2014/main" id="{024030D9-7DA1-EC83-9C05-89B786D19D98}"/>
                </a:ext>
              </a:extLst>
            </p:cNvPr>
            <p:cNvSpPr/>
            <p:nvPr/>
          </p:nvSpPr>
          <p:spPr>
            <a:xfrm>
              <a:off x="4264923" y="383502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9" name="Rectangle 168">
              <a:extLst>
                <a:ext uri="{FF2B5EF4-FFF2-40B4-BE49-F238E27FC236}">
                  <a16:creationId xmlns:a16="http://schemas.microsoft.com/office/drawing/2014/main" id="{14E699A6-FE02-1354-ED4B-98D157DBDC61}"/>
                </a:ext>
              </a:extLst>
            </p:cNvPr>
            <p:cNvSpPr/>
            <p:nvPr/>
          </p:nvSpPr>
          <p:spPr>
            <a:xfrm>
              <a:off x="4708475" y="383502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0" name="Rectangle 169">
              <a:extLst>
                <a:ext uri="{FF2B5EF4-FFF2-40B4-BE49-F238E27FC236}">
                  <a16:creationId xmlns:a16="http://schemas.microsoft.com/office/drawing/2014/main" id="{BA7EE632-23D5-4A4E-1C49-0EEC48F0D458}"/>
                </a:ext>
              </a:extLst>
            </p:cNvPr>
            <p:cNvSpPr/>
            <p:nvPr/>
          </p:nvSpPr>
          <p:spPr>
            <a:xfrm>
              <a:off x="5152030" y="383502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1" name="Rectangle 170">
              <a:extLst>
                <a:ext uri="{FF2B5EF4-FFF2-40B4-BE49-F238E27FC236}">
                  <a16:creationId xmlns:a16="http://schemas.microsoft.com/office/drawing/2014/main" id="{BCA09053-FD4F-43BF-7245-005B6C1C5382}"/>
                </a:ext>
              </a:extLst>
            </p:cNvPr>
            <p:cNvSpPr/>
            <p:nvPr/>
          </p:nvSpPr>
          <p:spPr>
            <a:xfrm>
              <a:off x="1603611" y="3295936"/>
              <a:ext cx="360000" cy="144000"/>
            </a:xfrm>
            <a:prstGeom prst="rect">
              <a:avLst/>
            </a:prstGeom>
            <a:solidFill>
              <a:srgbClr val="FFFF0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2" name="Rectangle 171">
              <a:extLst>
                <a:ext uri="{FF2B5EF4-FFF2-40B4-BE49-F238E27FC236}">
                  <a16:creationId xmlns:a16="http://schemas.microsoft.com/office/drawing/2014/main" id="{C44536A9-0073-0677-4801-C2864AB3DE9F}"/>
                </a:ext>
              </a:extLst>
            </p:cNvPr>
            <p:cNvSpPr/>
            <p:nvPr/>
          </p:nvSpPr>
          <p:spPr>
            <a:xfrm>
              <a:off x="3156043" y="3295936"/>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3" name="Rectangle 172">
              <a:extLst>
                <a:ext uri="{FF2B5EF4-FFF2-40B4-BE49-F238E27FC236}">
                  <a16:creationId xmlns:a16="http://schemas.microsoft.com/office/drawing/2014/main" id="{1782F82A-36FD-B7EB-A6A9-F1D1A5226D3A}"/>
                </a:ext>
              </a:extLst>
            </p:cNvPr>
            <p:cNvSpPr/>
            <p:nvPr/>
          </p:nvSpPr>
          <p:spPr>
            <a:xfrm>
              <a:off x="4708475" y="3295936"/>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4" name="Rectangle 173">
              <a:extLst>
                <a:ext uri="{FF2B5EF4-FFF2-40B4-BE49-F238E27FC236}">
                  <a16:creationId xmlns:a16="http://schemas.microsoft.com/office/drawing/2014/main" id="{087556B3-AB78-A6CC-F2F0-E7602C475F23}"/>
                </a:ext>
              </a:extLst>
            </p:cNvPr>
            <p:cNvSpPr/>
            <p:nvPr/>
          </p:nvSpPr>
          <p:spPr>
            <a:xfrm>
              <a:off x="3160276" y="2756851"/>
              <a:ext cx="360000" cy="144000"/>
            </a:xfrm>
            <a:prstGeom prst="rect">
              <a:avLst/>
            </a:prstGeom>
            <a:solidFill>
              <a:srgbClr val="0070C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75" name="Straight Connector 174">
              <a:extLst>
                <a:ext uri="{FF2B5EF4-FFF2-40B4-BE49-F238E27FC236}">
                  <a16:creationId xmlns:a16="http://schemas.microsoft.com/office/drawing/2014/main" id="{0BD190FF-293B-5812-19F6-13D91C5D0757}"/>
                </a:ext>
              </a:extLst>
            </p:cNvPr>
            <p:cNvCxnSpPr>
              <a:cxnSpLocks/>
            </p:cNvCxnSpPr>
            <p:nvPr/>
          </p:nvCxnSpPr>
          <p:spPr>
            <a:xfrm flipV="1">
              <a:off x="1866900" y="2899833"/>
              <a:ext cx="1363133" cy="39793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0B110BD0-33DA-9676-CC77-95DE9E2A1DFD}"/>
                </a:ext>
              </a:extLst>
            </p:cNvPr>
            <p:cNvCxnSpPr>
              <a:cxnSpLocks/>
            </p:cNvCxnSpPr>
            <p:nvPr/>
          </p:nvCxnSpPr>
          <p:spPr>
            <a:xfrm>
              <a:off x="3454400" y="2899833"/>
              <a:ext cx="1337733" cy="393700"/>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E6949250-62D4-B86F-6C7B-E05886E9C118}"/>
                </a:ext>
              </a:extLst>
            </p:cNvPr>
            <p:cNvCxnSpPr>
              <a:cxnSpLocks/>
              <a:stCxn id="172" idx="0"/>
              <a:endCxn id="174" idx="2"/>
            </p:cNvCxnSpPr>
            <p:nvPr/>
          </p:nvCxnSpPr>
          <p:spPr>
            <a:xfrm flipV="1">
              <a:off x="3336043" y="2900851"/>
              <a:ext cx="4233" cy="395085"/>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C7A35114-7516-78F9-AB31-98B51B24B100}"/>
                </a:ext>
              </a:extLst>
            </p:cNvPr>
            <p:cNvCxnSpPr>
              <a:cxnSpLocks/>
              <a:stCxn id="168" idx="0"/>
            </p:cNvCxnSpPr>
            <p:nvPr/>
          </p:nvCxnSpPr>
          <p:spPr>
            <a:xfrm flipV="1">
              <a:off x="4444923" y="3445933"/>
              <a:ext cx="355677" cy="389088"/>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862F3409-4F3C-76D9-C1D6-9F9A6941B1BD}"/>
                </a:ext>
              </a:extLst>
            </p:cNvPr>
            <p:cNvCxnSpPr>
              <a:cxnSpLocks/>
              <a:stCxn id="169" idx="0"/>
              <a:endCxn id="173" idx="2"/>
            </p:cNvCxnSpPr>
            <p:nvPr/>
          </p:nvCxnSpPr>
          <p:spPr>
            <a:xfrm flipV="1">
              <a:off x="4888475" y="3439936"/>
              <a:ext cx="0" cy="395085"/>
            </a:xfrm>
            <a:prstGeom prst="line">
              <a:avLst/>
            </a:prstGeom>
            <a:solidFill>
              <a:srgbClr val="0070C0"/>
            </a:solidFill>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B8C0BDE-3CA5-456B-F5D1-A08F0D1E0347}"/>
                </a:ext>
              </a:extLst>
            </p:cNvPr>
            <p:cNvCxnSpPr>
              <a:cxnSpLocks/>
              <a:endCxn id="170" idx="0"/>
            </p:cNvCxnSpPr>
            <p:nvPr/>
          </p:nvCxnSpPr>
          <p:spPr>
            <a:xfrm>
              <a:off x="4974167" y="3437467"/>
              <a:ext cx="357863"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3E293AE5-60AB-ED7E-9E7E-0BE1CEFC866D}"/>
                </a:ext>
              </a:extLst>
            </p:cNvPr>
            <p:cNvCxnSpPr>
              <a:cxnSpLocks/>
            </p:cNvCxnSpPr>
            <p:nvPr/>
          </p:nvCxnSpPr>
          <p:spPr>
            <a:xfrm flipV="1">
              <a:off x="1340056" y="3454399"/>
              <a:ext cx="355677" cy="389088"/>
            </a:xfrm>
            <a:prstGeom prst="line">
              <a:avLst/>
            </a:prstGeom>
            <a:ln w="2857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08421649-54A2-C1D8-F0EB-AB937AF92A72}"/>
                </a:ext>
              </a:extLst>
            </p:cNvPr>
            <p:cNvCxnSpPr>
              <a:cxnSpLocks/>
            </p:cNvCxnSpPr>
            <p:nvPr/>
          </p:nvCxnSpPr>
          <p:spPr>
            <a:xfrm flipV="1">
              <a:off x="1783608" y="3448402"/>
              <a:ext cx="0" cy="395085"/>
            </a:xfrm>
            <a:prstGeom prst="line">
              <a:avLst/>
            </a:prstGeom>
            <a:ln w="28575">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FB94FEF9-FC51-48E8-9754-C017BB8C3EA7}"/>
                </a:ext>
              </a:extLst>
            </p:cNvPr>
            <p:cNvCxnSpPr>
              <a:cxnSpLocks/>
            </p:cNvCxnSpPr>
            <p:nvPr/>
          </p:nvCxnSpPr>
          <p:spPr>
            <a:xfrm>
              <a:off x="1869300" y="3445933"/>
              <a:ext cx="357863" cy="397554"/>
            </a:xfrm>
            <a:prstGeom prst="line">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13FAF689-226E-CF7D-854E-960DD98E655E}"/>
                </a:ext>
              </a:extLst>
            </p:cNvPr>
            <p:cNvCxnSpPr>
              <a:cxnSpLocks/>
              <a:stCxn id="164" idx="0"/>
            </p:cNvCxnSpPr>
            <p:nvPr/>
          </p:nvCxnSpPr>
          <p:spPr>
            <a:xfrm flipV="1">
              <a:off x="2670715" y="3437467"/>
              <a:ext cx="559318"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C2972CD2-19F2-E98B-0E96-6FEEF1CE5483}"/>
                </a:ext>
              </a:extLst>
            </p:cNvPr>
            <p:cNvCxnSpPr>
              <a:cxnSpLocks/>
              <a:stCxn id="166" idx="0"/>
            </p:cNvCxnSpPr>
            <p:nvPr/>
          </p:nvCxnSpPr>
          <p:spPr>
            <a:xfrm flipH="1" flipV="1">
              <a:off x="3386667" y="3437467"/>
              <a:ext cx="171152" cy="397554"/>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D2E69EF1-CC7D-2F0C-D11A-9931C0C791ED}"/>
                </a:ext>
              </a:extLst>
            </p:cNvPr>
            <p:cNvCxnSpPr>
              <a:cxnSpLocks/>
              <a:endCxn id="167" idx="0"/>
            </p:cNvCxnSpPr>
            <p:nvPr/>
          </p:nvCxnSpPr>
          <p:spPr>
            <a:xfrm>
              <a:off x="3454400" y="3437467"/>
              <a:ext cx="546971" cy="397554"/>
            </a:xfrm>
            <a:prstGeom prst="line">
              <a:avLst/>
            </a:prstGeom>
            <a:ln w="28575">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DC89F6DD-CFF2-DABC-141B-F2F3300011EA}"/>
                </a:ext>
              </a:extLst>
            </p:cNvPr>
            <p:cNvCxnSpPr>
              <a:cxnSpLocks/>
              <a:stCxn id="165" idx="0"/>
            </p:cNvCxnSpPr>
            <p:nvPr/>
          </p:nvCxnSpPr>
          <p:spPr>
            <a:xfrm flipV="1">
              <a:off x="3114267" y="3441700"/>
              <a:ext cx="191966" cy="393321"/>
            </a:xfrm>
            <a:prstGeom prst="line">
              <a:avLst/>
            </a:prstGeom>
            <a:ln w="28575">
              <a:solidFill>
                <a:schemeClr val="tx1"/>
              </a:solidFill>
              <a:headEnd type="triangle"/>
            </a:ln>
          </p:spPr>
          <p:style>
            <a:lnRef idx="2">
              <a:schemeClr val="accent1"/>
            </a:lnRef>
            <a:fillRef idx="0">
              <a:schemeClr val="accent1"/>
            </a:fillRef>
            <a:effectRef idx="1">
              <a:schemeClr val="accent1"/>
            </a:effectRef>
            <a:fontRef idx="minor">
              <a:schemeClr val="tx1"/>
            </a:fontRef>
          </p:style>
        </p:cxnSp>
      </p:grpSp>
      <p:grpSp>
        <p:nvGrpSpPr>
          <p:cNvPr id="204" name="Group 203">
            <a:extLst>
              <a:ext uri="{FF2B5EF4-FFF2-40B4-BE49-F238E27FC236}">
                <a16:creationId xmlns:a16="http://schemas.microsoft.com/office/drawing/2014/main" id="{224F9017-0C5B-9EB9-84DE-D0DDB7B28C82}"/>
              </a:ext>
            </a:extLst>
          </p:cNvPr>
          <p:cNvGrpSpPr/>
          <p:nvPr/>
        </p:nvGrpSpPr>
        <p:grpSpPr>
          <a:xfrm>
            <a:off x="7963924" y="2704812"/>
            <a:ext cx="3464864" cy="683085"/>
            <a:chOff x="8167124" y="2704812"/>
            <a:chExt cx="3464864" cy="683085"/>
          </a:xfrm>
        </p:grpSpPr>
        <p:sp>
          <p:nvSpPr>
            <p:cNvPr id="200" name="Rectangle 199">
              <a:extLst>
                <a:ext uri="{FF2B5EF4-FFF2-40B4-BE49-F238E27FC236}">
                  <a16:creationId xmlns:a16="http://schemas.microsoft.com/office/drawing/2014/main" id="{9FDD3093-4E16-6F57-ED6F-5E0F004E8BCC}"/>
                </a:ext>
              </a:extLst>
            </p:cNvPr>
            <p:cNvSpPr/>
            <p:nvPr/>
          </p:nvSpPr>
          <p:spPr>
            <a:xfrm>
              <a:off x="8167124" y="3243897"/>
              <a:ext cx="360000" cy="144000"/>
            </a:xfrm>
            <a:prstGeom prst="rect">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1" name="Rectangle 200">
              <a:extLst>
                <a:ext uri="{FF2B5EF4-FFF2-40B4-BE49-F238E27FC236}">
                  <a16:creationId xmlns:a16="http://schemas.microsoft.com/office/drawing/2014/main" id="{01A4B06F-D0F9-D74E-39A2-784C4C2D9AA0}"/>
                </a:ext>
              </a:extLst>
            </p:cNvPr>
            <p:cNvSpPr/>
            <p:nvPr/>
          </p:nvSpPr>
          <p:spPr>
            <a:xfrm>
              <a:off x="9719556" y="3243897"/>
              <a:ext cx="360000" cy="144000"/>
            </a:xfrm>
            <a:prstGeom prst="rect">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2" name="Rectangle 201">
              <a:extLst>
                <a:ext uri="{FF2B5EF4-FFF2-40B4-BE49-F238E27FC236}">
                  <a16:creationId xmlns:a16="http://schemas.microsoft.com/office/drawing/2014/main" id="{0E6C11F1-5933-9096-9D16-F2E1FB344961}"/>
                </a:ext>
              </a:extLst>
            </p:cNvPr>
            <p:cNvSpPr/>
            <p:nvPr/>
          </p:nvSpPr>
          <p:spPr>
            <a:xfrm>
              <a:off x="11271988" y="3243897"/>
              <a:ext cx="360000" cy="144000"/>
            </a:xfrm>
            <a:prstGeom prst="rect">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3" name="Rectangle 202">
              <a:extLst>
                <a:ext uri="{FF2B5EF4-FFF2-40B4-BE49-F238E27FC236}">
                  <a16:creationId xmlns:a16="http://schemas.microsoft.com/office/drawing/2014/main" id="{623A4AD2-E035-588D-8DFD-B5DCB450FAD2}"/>
                </a:ext>
              </a:extLst>
            </p:cNvPr>
            <p:cNvSpPr/>
            <p:nvPr/>
          </p:nvSpPr>
          <p:spPr>
            <a:xfrm>
              <a:off x="9723789" y="2704812"/>
              <a:ext cx="360000" cy="144000"/>
            </a:xfrm>
            <a:prstGeom prst="rect">
              <a:avLst/>
            </a:prstGeom>
            <a:solidFill>
              <a:schemeClr val="accent5"/>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535028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fade">
                                      <p:cBhvr>
                                        <p:cTn id="10" dur="500"/>
                                        <p:tgtEl>
                                          <p:spTgt spid="19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fade">
                                      <p:cBhvr>
                                        <p:cTn id="15" dur="5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6"/>
                                        </p:tgtEl>
                                        <p:attrNameLst>
                                          <p:attrName>style.visibility</p:attrName>
                                        </p:attrNameLst>
                                      </p:cBhvr>
                                      <p:to>
                                        <p:strVal val="visible"/>
                                      </p:to>
                                    </p:set>
                                    <p:animEffect transition="in" filter="fade">
                                      <p:cBhvr>
                                        <p:cTn id="20" dur="500"/>
                                        <p:tgtEl>
                                          <p:spTgt spid="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500"/>
                                        <p:tgtEl>
                                          <p:spTgt spid="1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04"/>
                                        </p:tgtEl>
                                        <p:attrNameLst>
                                          <p:attrName>style.visibility</p:attrName>
                                        </p:attrNameLst>
                                      </p:cBhvr>
                                      <p:to>
                                        <p:strVal val="visible"/>
                                      </p:to>
                                    </p:set>
                                    <p:animEffect transition="in" filter="fade">
                                      <p:cBhvr>
                                        <p:cTn id="51"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15C2-BBD1-4163-0F4A-1D514607B02E}"/>
              </a:ext>
            </a:extLst>
          </p:cNvPr>
          <p:cNvSpPr>
            <a:spLocks noGrp="1"/>
          </p:cNvSpPr>
          <p:nvPr>
            <p:ph type="title"/>
          </p:nvPr>
        </p:nvSpPr>
        <p:spPr>
          <a:xfrm>
            <a:off x="312683" y="0"/>
            <a:ext cx="10515600" cy="1325563"/>
          </a:xfrm>
        </p:spPr>
        <p:txBody>
          <a:bodyPr/>
          <a:lstStyle/>
          <a:p>
            <a:r>
              <a:rPr lang="en-US" noProof="0" dirty="0"/>
              <a:t>I/O results (all linear space)</a:t>
            </a:r>
          </a:p>
        </p:txBody>
      </p:sp>
      <mc:AlternateContent xmlns:mc="http://schemas.openxmlformats.org/markup-compatibility/2006" xmlns:a14="http://schemas.microsoft.com/office/drawing/2010/main">
        <mc:Choice Requires="a14">
          <p:graphicFrame>
            <p:nvGraphicFramePr>
              <p:cNvPr id="8" name="Content Placeholder 6">
                <a:extLst>
                  <a:ext uri="{FF2B5EF4-FFF2-40B4-BE49-F238E27FC236}">
                    <a16:creationId xmlns:a16="http://schemas.microsoft.com/office/drawing/2014/main" id="{AB203979-530E-1D67-19EA-DB81EDFB523B}"/>
                  </a:ext>
                </a:extLst>
              </p:cNvPr>
              <p:cNvGraphicFramePr>
                <a:graphicFrameLocks/>
              </p:cNvGraphicFramePr>
              <p:nvPr>
                <p:extLst>
                  <p:ext uri="{D42A27DB-BD31-4B8C-83A1-F6EECF244321}">
                    <p14:modId xmlns:p14="http://schemas.microsoft.com/office/powerpoint/2010/main" val="4014849767"/>
                  </p:ext>
                </p:extLst>
              </p:nvPr>
            </p:nvGraphicFramePr>
            <p:xfrm>
              <a:off x="-5" y="1284099"/>
              <a:ext cx="12175449" cy="1370457"/>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noProof="0" dirty="0"/>
                            <a:t>Ephemeral</a:t>
                          </a:r>
                        </a:p>
                      </a:txBody>
                      <a:tcPr anchor="ctr"/>
                    </a:tc>
                    <a:tc>
                      <a:txBody>
                        <a:bodyPr/>
                        <a:lstStyle/>
                        <a:p>
                          <a:pPr algn="ctr"/>
                          <a:r>
                            <a:rPr lang="en-US" sz="2400" b="1" noProof="0" dirty="0">
                              <a:solidFill>
                                <a:schemeClr val="tx1"/>
                              </a:solidFill>
                            </a:rPr>
                            <a:t>Range query</a:t>
                          </a:r>
                        </a:p>
                      </a:txBody>
                      <a:tcPr/>
                    </a:tc>
                    <a:tc>
                      <a:txBody>
                        <a:bodyPr/>
                        <a:lstStyle/>
                        <a:p>
                          <a:pPr algn="ctr"/>
                          <a:r>
                            <a:rPr lang="en-US" sz="2400" b="1" noProof="0" dirty="0">
                              <a:solidFill>
                                <a:schemeClr val="tx1"/>
                              </a:solidFill>
                            </a:rPr>
                            <a:t>Insert/Delete</a:t>
                          </a:r>
                        </a:p>
                      </a:txBody>
                      <a:tcPr/>
                    </a:tc>
                    <a:tc>
                      <a:txBody>
                        <a:bodyPr/>
                        <a:lstStyle/>
                        <a:p>
                          <a:pPr algn="ctr"/>
                          <a:r>
                            <a:rPr lang="en-US" sz="2400" b="1" noProof="0" dirty="0">
                              <a:solidFill>
                                <a:schemeClr val="tx1"/>
                              </a:solidFill>
                            </a:rPr>
                            <a:t>Assumption</a:t>
                          </a:r>
                        </a:p>
                      </a:txBody>
                      <a:tcPr/>
                    </a:tc>
                    <a:extLst>
                      <a:ext uri="{0D108BD9-81ED-4DB2-BD59-A6C34878D82A}">
                        <a16:rowId xmlns:a16="http://schemas.microsoft.com/office/drawing/2014/main" val="331260659"/>
                      </a:ext>
                    </a:extLst>
                  </a:tr>
                  <a:tr h="0">
                    <a:tc>
                      <a:txBody>
                        <a:bodyPr/>
                        <a:lstStyle/>
                        <a:p>
                          <a:r>
                            <a:rPr lang="en-US" sz="2400" b="1" noProof="0" dirty="0">
                              <a:solidFill>
                                <a:schemeClr val="tx1"/>
                              </a:solidFill>
                            </a:rPr>
                            <a:t>B-tree</a:t>
                          </a:r>
                          <a:r>
                            <a:rPr lang="en-US" sz="2400" b="0" noProof="0" dirty="0">
                              <a:solidFill>
                                <a:schemeClr val="tx1"/>
                              </a:solidFill>
                            </a:rPr>
                            <a:t> </a:t>
                          </a:r>
                          <a:br>
                            <a:rPr lang="en-US" sz="2400" b="0" noProof="0" dirty="0">
                              <a:solidFill>
                                <a:schemeClr val="tx1"/>
                              </a:solidFill>
                            </a:rPr>
                          </a:br>
                          <a:r>
                            <a:rPr lang="en-US" sz="1800" b="0" u="none" strike="noStrike" kern="1200" baseline="0" noProof="0" dirty="0">
                              <a:solidFill>
                                <a:schemeClr val="tx1"/>
                              </a:solidFill>
                            </a:rPr>
                            <a:t>Bayer, McCreight 1972</a:t>
                          </a:r>
                          <a:endParaRPr lang="en-US" sz="2400" b="0" noProof="0" dirty="0">
                            <a:solidFill>
                              <a:schemeClr val="tx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r>
                                      <m:rPr>
                                        <m:nor/>
                                      </m:rPr>
                                      <a:rPr lang="en-US" sz="2400" b="0" noProof="0" smtClean="0">
                                        <a:solidFill>
                                          <a:schemeClr val="tx1"/>
                                        </a:solidFill>
                                      </a:rPr>
                                      <m:t>+</m:t>
                                    </m:r>
                                    <m:f>
                                      <m:fPr>
                                        <m:ctrlPr>
                                          <a:rPr lang="en-US" sz="2400" b="0" i="1" noProof="0" smtClean="0">
                                            <a:solidFill>
                                              <a:schemeClr val="tx1"/>
                                            </a:solidFill>
                                            <a:latin typeface="Cambria Math" panose="02040503050406030204" pitchFamily="18" charset="0"/>
                                          </a:rPr>
                                        </m:ctrlPr>
                                      </m:fPr>
                                      <m:num>
                                        <m:r>
                                          <m:rPr>
                                            <m:nor/>
                                          </m:rPr>
                                          <a:rPr lang="en-US" sz="2400" b="0" i="1" noProof="0" smtClean="0">
                                            <a:solidFill>
                                              <a:schemeClr val="tx1"/>
                                            </a:solidFill>
                                          </a:rPr>
                                          <m:t>K</m:t>
                                        </m:r>
                                      </m:num>
                                      <m:den>
                                        <m:r>
                                          <m:rPr>
                                            <m:nor/>
                                          </m:rPr>
                                          <a:rPr lang="en-US" sz="2400" b="0" i="1" noProof="0" smtClean="0">
                                            <a:solidFill>
                                              <a:schemeClr val="tx1"/>
                                            </a:solidFill>
                                          </a:rPr>
                                          <m:t>B</m:t>
                                        </m:r>
                                      </m:den>
                                    </m:f>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txBody>
                      <a:tcPr anchor="ctr"/>
                    </a:tc>
                    <a:extLst>
                      <a:ext uri="{0D108BD9-81ED-4DB2-BD59-A6C34878D82A}">
                        <a16:rowId xmlns:a16="http://schemas.microsoft.com/office/drawing/2014/main" val="2726874276"/>
                      </a:ext>
                    </a:extLst>
                  </a:tr>
                </a:tbl>
              </a:graphicData>
            </a:graphic>
          </p:graphicFrame>
        </mc:Choice>
        <mc:Fallback xmlns="">
          <p:graphicFrame>
            <p:nvGraphicFramePr>
              <p:cNvPr id="8" name="Content Placeholder 6">
                <a:extLst>
                  <a:ext uri="{FF2B5EF4-FFF2-40B4-BE49-F238E27FC236}">
                    <a16:creationId xmlns:a16="http://schemas.microsoft.com/office/drawing/2014/main" id="{AB203979-530E-1D67-19EA-DB81EDFB523B}"/>
                  </a:ext>
                </a:extLst>
              </p:cNvPr>
              <p:cNvGraphicFramePr>
                <a:graphicFrameLocks/>
              </p:cNvGraphicFramePr>
              <p:nvPr>
                <p:extLst>
                  <p:ext uri="{D42A27DB-BD31-4B8C-83A1-F6EECF244321}">
                    <p14:modId xmlns:p14="http://schemas.microsoft.com/office/powerpoint/2010/main" val="4014849767"/>
                  </p:ext>
                </p:extLst>
              </p:nvPr>
            </p:nvGraphicFramePr>
            <p:xfrm>
              <a:off x="-5" y="1284099"/>
              <a:ext cx="12175449" cy="1370457"/>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i="1" noProof="0" dirty="0"/>
                            <a:t>Ephemeral</a:t>
                          </a:r>
                        </a:p>
                      </a:txBody>
                      <a:tcPr anchor="ctr"/>
                    </a:tc>
                    <a:tc>
                      <a:txBody>
                        <a:bodyPr/>
                        <a:lstStyle/>
                        <a:p>
                          <a:pPr algn="ctr"/>
                          <a:r>
                            <a:rPr lang="en-US" sz="2400" b="1" noProof="0" dirty="0">
                              <a:solidFill>
                                <a:schemeClr val="tx1"/>
                              </a:solidFill>
                            </a:rPr>
                            <a:t>Range query</a:t>
                          </a:r>
                        </a:p>
                      </a:txBody>
                      <a:tcPr/>
                    </a:tc>
                    <a:tc>
                      <a:txBody>
                        <a:bodyPr/>
                        <a:lstStyle/>
                        <a:p>
                          <a:pPr algn="ctr"/>
                          <a:r>
                            <a:rPr lang="en-US" sz="2400" b="1" noProof="0" dirty="0">
                              <a:solidFill>
                                <a:schemeClr val="tx1"/>
                              </a:solidFill>
                            </a:rPr>
                            <a:t>Insert/Delete</a:t>
                          </a:r>
                        </a:p>
                      </a:txBody>
                      <a:tcPr/>
                    </a:tc>
                    <a:tc>
                      <a:txBody>
                        <a:bodyPr/>
                        <a:lstStyle/>
                        <a:p>
                          <a:pPr algn="ctr"/>
                          <a:r>
                            <a:rPr lang="en-US" sz="2400" b="1" noProof="0" dirty="0">
                              <a:solidFill>
                                <a:schemeClr val="tx1"/>
                              </a:solidFill>
                            </a:rPr>
                            <a:t>Assumption</a:t>
                          </a:r>
                        </a:p>
                      </a:txBody>
                      <a:tcPr/>
                    </a:tc>
                    <a:extLst>
                      <a:ext uri="{0D108BD9-81ED-4DB2-BD59-A6C34878D82A}">
                        <a16:rowId xmlns:a16="http://schemas.microsoft.com/office/drawing/2014/main" val="331260659"/>
                      </a:ext>
                    </a:extLst>
                  </a:tr>
                  <a:tr h="913257">
                    <a:tc>
                      <a:txBody>
                        <a:bodyPr/>
                        <a:lstStyle/>
                        <a:p>
                          <a:r>
                            <a:rPr lang="en-US" sz="2400" b="1" noProof="0" dirty="0">
                              <a:solidFill>
                                <a:schemeClr val="tx1"/>
                              </a:solidFill>
                            </a:rPr>
                            <a:t>B-tree</a:t>
                          </a:r>
                          <a:r>
                            <a:rPr lang="en-US" sz="2400" b="0" noProof="0" dirty="0">
                              <a:solidFill>
                                <a:schemeClr val="tx1"/>
                              </a:solidFill>
                            </a:rPr>
                            <a:t> </a:t>
                          </a:r>
                          <a:br>
                            <a:rPr lang="en-US" sz="2400" b="0" noProof="0" dirty="0">
                              <a:solidFill>
                                <a:schemeClr val="tx1"/>
                              </a:solidFill>
                            </a:rPr>
                          </a:br>
                          <a:r>
                            <a:rPr lang="en-US" sz="1800" b="0" u="none" strike="noStrike" kern="1200" baseline="0" noProof="0" dirty="0">
                              <a:solidFill>
                                <a:schemeClr val="tx1"/>
                              </a:solidFill>
                            </a:rPr>
                            <a:t>Bayer, McCreight 1972</a:t>
                          </a:r>
                          <a:endParaRPr lang="en-US" sz="2400" b="0" noProof="0" dirty="0">
                            <a:solidFill>
                              <a:schemeClr val="tx1"/>
                            </a:solidFill>
                          </a:endParaRPr>
                        </a:p>
                      </a:txBody>
                      <a:tcPr anchor="ctr"/>
                    </a:tc>
                    <a:tc>
                      <a:txBody>
                        <a:bodyPr/>
                        <a:lstStyle/>
                        <a:p>
                          <a:endParaRPr lang="da-DK"/>
                        </a:p>
                      </a:txBody>
                      <a:tcPr anchor="ctr">
                        <a:blipFill>
                          <a:blip r:embed="rId3"/>
                          <a:stretch>
                            <a:fillRect l="-163753" t="-54305" r="-249871" b="-1325"/>
                          </a:stretch>
                        </a:blipFill>
                      </a:tcPr>
                    </a:tc>
                    <a:tc>
                      <a:txBody>
                        <a:bodyPr/>
                        <a:lstStyle/>
                        <a:p>
                          <a:endParaRPr lang="da-DK"/>
                        </a:p>
                      </a:txBody>
                      <a:tcPr anchor="ctr">
                        <a:blipFill>
                          <a:blip r:embed="rId3"/>
                          <a:stretch>
                            <a:fillRect l="-238605" t="-54305" r="-126047" b="-1325"/>
                          </a:stretch>
                        </a:blipFill>
                      </a:tcPr>
                    </a:tc>
                    <a:tc>
                      <a:txBody>
                        <a:bodyPr/>
                        <a:lstStyle/>
                        <a:p>
                          <a:pPr algn="ct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txBody>
                      <a:tcPr anchor="ctr"/>
                    </a:tc>
                    <a:extLst>
                      <a:ext uri="{0D108BD9-81ED-4DB2-BD59-A6C34878D82A}">
                        <a16:rowId xmlns:a16="http://schemas.microsoft.com/office/drawing/2014/main" val="272687427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58" name="Content Placeholder 6">
                <a:extLst>
                  <a:ext uri="{FF2B5EF4-FFF2-40B4-BE49-F238E27FC236}">
                    <a16:creationId xmlns:a16="http://schemas.microsoft.com/office/drawing/2014/main" id="{791BA61D-ADC8-03E8-01A9-5F028DFC6A90}"/>
                  </a:ext>
                </a:extLst>
              </p:cNvPr>
              <p:cNvGraphicFramePr>
                <a:graphicFrameLocks/>
              </p:cNvGraphicFramePr>
              <p:nvPr>
                <p:extLst>
                  <p:ext uri="{D42A27DB-BD31-4B8C-83A1-F6EECF244321}">
                    <p14:modId xmlns:p14="http://schemas.microsoft.com/office/powerpoint/2010/main" val="3203342524"/>
                  </p:ext>
                </p:extLst>
              </p:nvPr>
            </p:nvGraphicFramePr>
            <p:xfrm>
              <a:off x="-4" y="2648078"/>
              <a:ext cx="12175449" cy="1559878"/>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0">
                    <a:tc>
                      <a:txBody>
                        <a:bodyPr/>
                        <a:lstStyle/>
                        <a:p>
                          <a14:m>
                            <m:oMath xmlns:m="http://schemas.openxmlformats.org/officeDocument/2006/math">
                              <m:sSup>
                                <m:sSupPr>
                                  <m:ctrlPr>
                                    <a:rPr lang="en-US" sz="2400" b="1" i="1" noProof="0" smtClean="0">
                                      <a:solidFill>
                                        <a:schemeClr val="tx1"/>
                                      </a:solidFill>
                                      <a:latin typeface="Cambria Math" panose="02040503050406030204" pitchFamily="18" charset="0"/>
                                    </a:rPr>
                                  </m:ctrlPr>
                                </m:sSupPr>
                                <m:e>
                                  <m:r>
                                    <m:rPr>
                                      <m:nor/>
                                    </m:rPr>
                                    <a:rPr lang="en-US" sz="2400" b="1" i="1" noProof="0" smtClean="0">
                                      <a:solidFill>
                                        <a:schemeClr val="tx1"/>
                                      </a:solidFill>
                                    </a:rPr>
                                    <m:t>B</m:t>
                                  </m:r>
                                </m:e>
                                <m:sup>
                                  <m:r>
                                    <m:rPr>
                                      <m:nor/>
                                    </m:rPr>
                                    <a:rPr lang="en-US" sz="2400" b="1" noProof="0" smtClean="0">
                                      <a:solidFill>
                                        <a:schemeClr val="tx1"/>
                                      </a:solidFill>
                                    </a:rPr>
                                    <m:t>ε</m:t>
                                  </m:r>
                                </m:sup>
                              </m:sSup>
                            </m:oMath>
                          </a14:m>
                          <a:r>
                            <a:rPr lang="en-US" sz="2400" b="1" noProof="0" dirty="0">
                              <a:solidFill>
                                <a:schemeClr val="tx1"/>
                              </a:solidFill>
                            </a:rPr>
                            <a:t>-tree</a:t>
                          </a:r>
                          <a:br>
                            <a:rPr lang="en-US" sz="2400" b="0" noProof="0" dirty="0">
                              <a:solidFill>
                                <a:schemeClr val="tx1"/>
                              </a:solidFill>
                            </a:rPr>
                          </a:br>
                          <a:r>
                            <a:rPr lang="en-US" sz="1800" b="0" noProof="0" dirty="0">
                              <a:solidFill>
                                <a:schemeClr val="tx1"/>
                              </a:solidFill>
                            </a:rPr>
                            <a:t>a) Brodal, Fagerberg 2003</a:t>
                          </a:r>
                          <a:br>
                            <a:rPr lang="en-US" sz="1800" b="0" noProof="0" dirty="0">
                              <a:solidFill>
                                <a:schemeClr val="tx1"/>
                              </a:solidFill>
                            </a:rPr>
                          </a:br>
                          <a:r>
                            <a:rPr lang="en-US" sz="1800" b="0" noProof="0" dirty="0">
                              <a:solidFill>
                                <a:schemeClr val="tx1"/>
                              </a:solidFill>
                            </a:rPr>
                            <a:t>b) </a:t>
                          </a:r>
                          <a:r>
                            <a:rPr lang="da-DK" sz="1800" b="0" i="0" u="none" strike="noStrike" kern="1200" baseline="0" dirty="0">
                              <a:solidFill>
                                <a:schemeClr val="tx1"/>
                              </a:solidFill>
                              <a:latin typeface="+mn-lt"/>
                              <a:ea typeface="+mn-ea"/>
                              <a:cs typeface="+mn-cs"/>
                            </a:rPr>
                            <a:t>Bender, Das, Farach-Colton,</a:t>
                          </a:r>
                        </a:p>
                        <a:p>
                          <a:r>
                            <a:rPr lang="da-DK" sz="1800" b="0" i="0" u="none" strike="noStrike" kern="1200" baseline="0" dirty="0">
                              <a:solidFill>
                                <a:schemeClr val="tx1"/>
                              </a:solidFill>
                              <a:latin typeface="+mn-lt"/>
                              <a:ea typeface="+mn-ea"/>
                              <a:cs typeface="+mn-cs"/>
                            </a:rPr>
                            <a:t>     Johnson, and </a:t>
                          </a:r>
                          <a:r>
                            <a:rPr lang="da-DK" sz="1800" b="0" i="0" u="none" strike="noStrike" kern="1200" baseline="0" dirty="0" err="1">
                              <a:solidFill>
                                <a:schemeClr val="tx1"/>
                              </a:solidFill>
                              <a:latin typeface="+mn-lt"/>
                              <a:ea typeface="+mn-ea"/>
                              <a:cs typeface="+mn-cs"/>
                            </a:rPr>
                            <a:t>Kuszmaul</a:t>
                          </a:r>
                          <a:r>
                            <a:rPr lang="da-DK" sz="1800" b="0" i="0" u="none" strike="noStrike" kern="1200" baseline="0" dirty="0">
                              <a:solidFill>
                                <a:schemeClr val="tx1"/>
                              </a:solidFill>
                              <a:latin typeface="+mn-lt"/>
                              <a:ea typeface="+mn-ea"/>
                              <a:cs typeface="+mn-cs"/>
                            </a:rPr>
                            <a:t> </a:t>
                          </a:r>
                          <a:r>
                            <a:rPr lang="en-US" sz="1800" b="0" i="0" u="none" strike="noStrike" kern="1200" baseline="0" noProof="0" dirty="0">
                              <a:solidFill>
                                <a:schemeClr val="tx1"/>
                              </a:solidFill>
                              <a:latin typeface="+mn-lt"/>
                              <a:ea typeface="+mn-ea"/>
                              <a:cs typeface="+mn-cs"/>
                            </a:rPr>
                            <a:t>2020</a:t>
                          </a:r>
                          <a:br>
                            <a:rPr lang="en-US" sz="1800" b="0" i="0" u="none" strike="noStrike" kern="1200" baseline="0" noProof="0" dirty="0">
                              <a:solidFill>
                                <a:schemeClr val="tx1"/>
                              </a:solidFill>
                              <a:latin typeface="+mn-lt"/>
                              <a:ea typeface="+mn-ea"/>
                              <a:cs typeface="+mn-cs"/>
                            </a:rPr>
                          </a:br>
                          <a:r>
                            <a:rPr lang="en-US" sz="1800" b="0" i="0" u="none" strike="noStrike" kern="1200" baseline="0" noProof="0" dirty="0">
                              <a:solidFill>
                                <a:schemeClr val="tx1"/>
                              </a:solidFill>
                              <a:latin typeface="+mn-lt"/>
                              <a:ea typeface="+mn-ea"/>
                              <a:cs typeface="+mn-cs"/>
                            </a:rPr>
                            <a:t>c) Das, Iacono, and Nekrich 2022</a:t>
                          </a:r>
                          <a:endParaRPr lang="en-US" sz="2400" b="0" noProof="0" dirty="0">
                            <a:solidFill>
                              <a:schemeClr val="tx1"/>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
                                      <m:fPr>
                                        <m:ctrlPr>
                                          <a:rPr lang="en-US" sz="2400" b="0" i="1" noProof="0" smtClean="0">
                                            <a:solidFill>
                                              <a:schemeClr val="tx1"/>
                                            </a:solidFill>
                                            <a:latin typeface="Cambria Math" panose="02040503050406030204" pitchFamily="18" charset="0"/>
                                          </a:rPr>
                                        </m:ctrlPr>
                                      </m:fPr>
                                      <m:num>
                                        <m:r>
                                          <m:rPr>
                                            <m:nor/>
                                          </m:rPr>
                                          <a:rPr lang="en-US" sz="2400" b="0" noProof="0" smtClean="0">
                                            <a:solidFill>
                                              <a:schemeClr val="tx1"/>
                                            </a:solidFill>
                                          </a:rPr>
                                          <m:t>1</m:t>
                                        </m:r>
                                      </m:num>
                                      <m:den>
                                        <m:r>
                                          <m:rPr>
                                            <m:sty m:val="p"/>
                                          </m:rPr>
                                          <a:rPr lang="en-US" sz="2400" b="0" noProof="0" smtClean="0">
                                            <a:solidFill>
                                              <a:srgbClr val="C00000"/>
                                            </a:solidFill>
                                            <a:latin typeface="Cambria Math" panose="02040503050406030204" pitchFamily="18" charset="0"/>
                                          </a:rPr>
                                          <m:t>ε</m:t>
                                        </m:r>
                                      </m:den>
                                    </m:f>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r>
                                      <m:rPr>
                                        <m:nor/>
                                      </m:rPr>
                                      <a:rPr lang="en-US" sz="2400" b="0" noProof="0" smtClean="0">
                                        <a:solidFill>
                                          <a:schemeClr val="tx1"/>
                                        </a:solidFill>
                                      </a:rPr>
                                      <m:t>+</m:t>
                                    </m:r>
                                    <m:f>
                                      <m:fPr>
                                        <m:ctrlPr>
                                          <a:rPr lang="en-US" sz="2400" b="0" i="1" noProof="0" smtClean="0">
                                            <a:solidFill>
                                              <a:schemeClr val="tx1"/>
                                            </a:solidFill>
                                            <a:latin typeface="Cambria Math" panose="02040503050406030204" pitchFamily="18" charset="0"/>
                                          </a:rPr>
                                        </m:ctrlPr>
                                      </m:fPr>
                                      <m:num>
                                        <m:r>
                                          <m:rPr>
                                            <m:nor/>
                                          </m:rPr>
                                          <a:rPr lang="en-US" sz="2400" b="0" i="1" noProof="0" smtClean="0">
                                            <a:solidFill>
                                              <a:schemeClr val="tx1"/>
                                            </a:solidFill>
                                          </a:rPr>
                                          <m:t>K</m:t>
                                        </m:r>
                                      </m:num>
                                      <m:den>
                                        <m:r>
                                          <m:rPr>
                                            <m:nor/>
                                          </m:rPr>
                                          <a:rPr lang="en-US" sz="2400" b="0" i="1" noProof="0" smtClean="0">
                                            <a:solidFill>
                                              <a:schemeClr val="tx1"/>
                                            </a:solidFill>
                                          </a:rPr>
                                          <m:t>B</m:t>
                                        </m:r>
                                      </m:den>
                                    </m:f>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
                                      <m:fPr>
                                        <m:ctrlPr>
                                          <a:rPr lang="en-US" sz="2400" b="0" i="1" noProof="0" smtClean="0">
                                            <a:solidFill>
                                              <a:schemeClr val="tx1"/>
                                            </a:solidFill>
                                            <a:latin typeface="Cambria Math" panose="02040503050406030204" pitchFamily="18" charset="0"/>
                                          </a:rPr>
                                        </m:ctrlPr>
                                      </m:fPr>
                                      <m:num>
                                        <m:r>
                                          <m:rPr>
                                            <m:nor/>
                                          </m:rPr>
                                          <a:rPr lang="en-US" sz="2400" b="0" noProof="0" smtClean="0">
                                            <a:solidFill>
                                              <a:schemeClr val="tx1"/>
                                            </a:solidFill>
                                          </a:rPr>
                                          <m:t>1</m:t>
                                        </m:r>
                                      </m:num>
                                      <m:den>
                                        <m:sSup>
                                          <m:sSupPr>
                                            <m:ctrlPr>
                                              <a:rPr lang="en-US" sz="2400" b="0" i="1" noProof="0" smtClean="0">
                                                <a:solidFill>
                                                  <a:srgbClr val="C00000"/>
                                                </a:solidFill>
                                                <a:latin typeface="Cambria Math" panose="02040503050406030204" pitchFamily="18" charset="0"/>
                                              </a:rPr>
                                            </m:ctrlPr>
                                          </m:sSupPr>
                                          <m:e>
                                            <m:r>
                                              <m:rPr>
                                                <m:nor/>
                                              </m:rPr>
                                              <a:rPr lang="en-US" sz="2400" b="0" noProof="0" smtClean="0">
                                                <a:solidFill>
                                                  <a:srgbClr val="C00000"/>
                                                </a:solidFill>
                                              </a:rPr>
                                              <m:t>ε</m:t>
                                            </m:r>
                                            <m:r>
                                              <m:rPr>
                                                <m:nor/>
                                              </m:rPr>
                                              <a:rPr lang="en-US" sz="2400" b="0" i="1" noProof="0" smtClean="0">
                                                <a:solidFill>
                                                  <a:srgbClr val="C00000"/>
                                                </a:solidFill>
                                              </a:rPr>
                                              <m:t>B</m:t>
                                            </m:r>
                                          </m:e>
                                          <m:sup>
                                            <m:r>
                                              <m:rPr>
                                                <m:nor/>
                                              </m:rPr>
                                              <a:rPr lang="en-US" sz="2400" b="0" noProof="0" smtClean="0">
                                                <a:solidFill>
                                                  <a:srgbClr val="C00000"/>
                                                </a:solidFill>
                                              </a:rPr>
                                              <m:t>1−</m:t>
                                            </m:r>
                                            <m:r>
                                              <m:rPr>
                                                <m:nor/>
                                              </m:rPr>
                                              <a:rPr lang="en-US" sz="2400" b="0" noProof="0" smtClean="0">
                                                <a:solidFill>
                                                  <a:srgbClr val="C00000"/>
                                                </a:solidFill>
                                              </a:rPr>
                                              <m:t>ε</m:t>
                                            </m:r>
                                          </m:sup>
                                        </m:sSup>
                                      </m:den>
                                    </m:f>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marL="0" indent="0" algn="l"/>
                          <a:r>
                            <a:rPr lang="en-US" sz="1800" b="0" noProof="0" dirty="0">
                              <a:solidFill>
                                <a:schemeClr val="tx1"/>
                              </a:solidFill>
                            </a:rPr>
                            <a:t>a) Amortized, </a:t>
                          </a: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p>
                          <a:pPr marL="0" indent="0" algn="l"/>
                          <a:r>
                            <a:rPr lang="en-US" sz="1800" b="0" i="0" noProof="0" dirty="0">
                              <a:solidFill>
                                <a:schemeClr val="tx1"/>
                              </a:solidFill>
                            </a:rPr>
                            <a:t>b) Randomized</a:t>
                          </a:r>
                          <a:r>
                            <a:rPr lang="en-US" sz="1800" b="0" i="1" noProof="0" dirty="0">
                              <a:solidFill>
                                <a:schemeClr val="tx1"/>
                              </a:solidFill>
                            </a:rPr>
                            <a:t>, B</a:t>
                          </a:r>
                          <a:r>
                            <a:rPr lang="en-US" sz="1800" b="0" i="0" noProof="0" dirty="0">
                              <a:solidFill>
                                <a:schemeClr val="tx1"/>
                              </a:solidFill>
                            </a:rPr>
                            <a:t>=Ω(log </a:t>
                          </a:r>
                          <a:r>
                            <a:rPr lang="en-US" sz="1800" b="0" i="1" noProof="0" dirty="0">
                              <a:solidFill>
                                <a:schemeClr val="tx1"/>
                              </a:solidFill>
                            </a:rPr>
                            <a:t>N</a:t>
                          </a:r>
                          <a:r>
                            <a:rPr lang="en-US" sz="1800" b="0" i="0" noProof="0" dirty="0">
                              <a:solidFill>
                                <a:schemeClr val="tx1"/>
                              </a:solidFill>
                            </a:rPr>
                            <a:t>)</a:t>
                          </a:r>
                          <a:br>
                            <a:rPr lang="en-US" sz="1800" b="0" i="0" noProof="0" dirty="0">
                              <a:solidFill>
                                <a:schemeClr val="tx1"/>
                              </a:solidFill>
                            </a:rPr>
                          </a:br>
                          <a:r>
                            <a:rPr lang="en-US" sz="1800" b="0" i="0" noProof="0" dirty="0">
                              <a:solidFill>
                                <a:schemeClr val="tx1"/>
                              </a:solidFill>
                            </a:rPr>
                            <a:t>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Ω(max{</a:t>
                          </a:r>
                          <a:r>
                            <a:rPr lang="en-US" sz="1800" b="0" i="1" u="none" strike="noStrike" kern="1200" baseline="0" noProof="0" dirty="0">
                              <a:solidFill>
                                <a:schemeClr val="tx1"/>
                              </a:solidFill>
                              <a:latin typeface="+mn-lt"/>
                              <a:ea typeface="+mn-ea"/>
                              <a:cs typeface="+mn-cs"/>
                            </a:rPr>
                            <a:t>B</a:t>
                          </a:r>
                          <a:r>
                            <a:rPr lang="en-US" sz="1800" b="0" i="0" u="none" strike="noStrike" kern="1200" baseline="30000" noProof="0" dirty="0">
                              <a:solidFill>
                                <a:schemeClr val="tx1"/>
                              </a:solidFill>
                              <a:latin typeface="+mn-lt"/>
                              <a:ea typeface="+mn-ea"/>
                              <a:cs typeface="+mn-cs"/>
                            </a:rPr>
                            <a:t>2</a:t>
                          </a:r>
                          <a:r>
                            <a:rPr lang="en-US" sz="1800" b="0" i="1" u="none" strike="noStrike" kern="1200" baseline="0" noProof="0" dirty="0">
                              <a:solidFill>
                                <a:schemeClr val="tx1"/>
                              </a:solidFill>
                              <a:latin typeface="+mn-lt"/>
                              <a:ea typeface="+mn-ea"/>
                              <a:cs typeface="+mn-cs"/>
                            </a:rPr>
                            <a:t>,</a:t>
                          </a:r>
                          <a:r>
                            <a:rPr lang="en-US" sz="1800" b="0" i="0" u="none" strike="noStrike" kern="1200" baseline="0" noProof="0" dirty="0">
                              <a:solidFill>
                                <a:schemeClr val="tx1"/>
                              </a:solidFill>
                              <a:latin typeface="+mn-lt"/>
                              <a:ea typeface="+mn-ea"/>
                              <a:cs typeface="+mn-cs"/>
                            </a:rPr>
                            <a:t>log</a:t>
                          </a:r>
                          <a:r>
                            <a:rPr lang="en-US" sz="1800" b="0" i="0" u="none" strike="noStrike" kern="1200" baseline="30000" noProof="0" dirty="0">
                              <a:solidFill>
                                <a:schemeClr val="tx1"/>
                              </a:solidFill>
                              <a:latin typeface="+mn-lt"/>
                              <a:ea typeface="+mn-ea"/>
                              <a:cs typeface="+mn-cs"/>
                            </a:rPr>
                            <a:t>Θ(1)</a:t>
                          </a:r>
                          <a:r>
                            <a:rPr lang="en-US" sz="1800" b="0" i="0" u="none" strike="noStrike" kern="1200" baseline="0" noProof="0" dirty="0">
                              <a:solidFill>
                                <a:schemeClr val="tx1"/>
                              </a:solidFill>
                              <a:latin typeface="+mn-lt"/>
                              <a:ea typeface="+mn-ea"/>
                              <a:cs typeface="+mn-cs"/>
                            </a:rPr>
                            <a:t> </a:t>
                          </a:r>
                          <a:r>
                            <a:rPr lang="en-US" sz="1800" b="0" i="1" u="none" strike="noStrike" kern="1200" baseline="0" noProof="0" dirty="0">
                              <a:solidFill>
                                <a:schemeClr val="tx1"/>
                              </a:solidFill>
                              <a:latin typeface="+mn-lt"/>
                              <a:ea typeface="+mn-ea"/>
                              <a:cs typeface="+mn-cs"/>
                            </a:rPr>
                            <a:t>N,B</a:t>
                          </a:r>
                          <a:r>
                            <a:rPr lang="en-US" sz="1800" b="0" i="0" u="none" strike="noStrike" kern="1200" baseline="30000" noProof="0" dirty="0">
                              <a:solidFill>
                                <a:schemeClr val="tx1"/>
                              </a:solidFill>
                              <a:latin typeface="+mn-lt"/>
                              <a:ea typeface="+mn-ea"/>
                              <a:cs typeface="+mn-cs"/>
                            </a:rPr>
                            <a:t>2</a:t>
                          </a:r>
                          <a:r>
                            <a:rPr lang="en-US" sz="1800" b="0" i="0" u="none" strike="noStrike" kern="1200" baseline="0" noProof="0" dirty="0">
                              <a:solidFill>
                                <a:schemeClr val="tx1"/>
                              </a:solidFill>
                              <a:latin typeface="+mn-lt"/>
                              <a:ea typeface="+mn-ea"/>
                              <a:cs typeface="+mn-cs"/>
                            </a:rPr>
                            <a:t>})</a:t>
                          </a:r>
                        </a:p>
                        <a:p>
                          <a:pPr marL="0" indent="0" algn="l"/>
                          <a:r>
                            <a:rPr lang="en-US" sz="1800" b="0" i="0" noProof="0" dirty="0">
                              <a:solidFill>
                                <a:schemeClr val="tx1"/>
                              </a:solidFill>
                            </a:rPr>
                            <a:t>c) Worst-case,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a:t>
                          </a:r>
                          <a:r>
                            <a:rPr lang="en-US" sz="1800" b="0" i="1" u="none" strike="noStrike" kern="1200" baseline="0" noProof="0" dirty="0" err="1">
                              <a:solidFill>
                                <a:schemeClr val="tx1"/>
                              </a:solidFill>
                              <a:latin typeface="+mn-lt"/>
                              <a:ea typeface="+mn-ea"/>
                              <a:cs typeface="+mn-cs"/>
                            </a:rPr>
                            <a:t>B</a:t>
                          </a:r>
                          <a:r>
                            <a:rPr lang="en-US" sz="1800" b="0" i="0" u="none" strike="noStrike" kern="1200" baseline="0" noProof="0" dirty="0" err="1">
                              <a:solidFill>
                                <a:schemeClr val="tx1"/>
                              </a:solidFill>
                              <a:latin typeface="+mn-lt"/>
                              <a:ea typeface="+mn-ea"/>
                              <a:cs typeface="+mn-cs"/>
                            </a:rPr>
                            <a:t>log</a:t>
                          </a:r>
                          <a:r>
                            <a:rPr lang="en-US" sz="1800" b="0" i="1" u="none" strike="noStrike" kern="1200" baseline="-25000" noProof="0" dirty="0" err="1">
                              <a:solidFill>
                                <a:schemeClr val="tx1"/>
                              </a:solidFill>
                              <a:latin typeface="+mn-lt"/>
                              <a:ea typeface="+mn-ea"/>
                              <a:cs typeface="+mn-cs"/>
                            </a:rPr>
                            <a:t>B</a:t>
                          </a:r>
                          <a:r>
                            <a:rPr lang="en-US" sz="1800" b="0" i="1" u="none" strike="noStrike" kern="1200" baseline="0" noProof="0" dirty="0">
                              <a:solidFill>
                                <a:schemeClr val="tx1"/>
                              </a:solidFill>
                              <a:latin typeface="+mn-lt"/>
                              <a:ea typeface="+mn-ea"/>
                              <a:cs typeface="+mn-cs"/>
                            </a:rPr>
                            <a:t> N</a:t>
                          </a:r>
                          <a:r>
                            <a:rPr lang="en-US" sz="1800" b="0" i="0" u="none" strike="noStrike" kern="1200" baseline="0" noProof="0" dirty="0">
                              <a:solidFill>
                                <a:schemeClr val="tx1"/>
                              </a:solidFill>
                              <a:latin typeface="+mn-lt"/>
                              <a:ea typeface="+mn-ea"/>
                              <a:cs typeface="+mn-cs"/>
                            </a:rPr>
                            <a:t>)</a:t>
                          </a:r>
                          <a:endParaRPr lang="en-US" sz="1800" b="0" i="0" noProof="0" dirty="0">
                            <a:solidFill>
                              <a:schemeClr val="tx1"/>
                            </a:solidFill>
                          </a:endParaRPr>
                        </a:p>
                      </a:txBody>
                      <a:tcPr anchor="ctr"/>
                    </a:tc>
                    <a:extLst>
                      <a:ext uri="{0D108BD9-81ED-4DB2-BD59-A6C34878D82A}">
                        <a16:rowId xmlns:a16="http://schemas.microsoft.com/office/drawing/2014/main" val="2470183608"/>
                      </a:ext>
                    </a:extLst>
                  </a:tr>
                </a:tbl>
              </a:graphicData>
            </a:graphic>
          </p:graphicFrame>
        </mc:Choice>
        <mc:Fallback>
          <p:graphicFrame>
            <p:nvGraphicFramePr>
              <p:cNvPr id="58" name="Content Placeholder 6">
                <a:extLst>
                  <a:ext uri="{FF2B5EF4-FFF2-40B4-BE49-F238E27FC236}">
                    <a16:creationId xmlns:a16="http://schemas.microsoft.com/office/drawing/2014/main" id="{791BA61D-ADC8-03E8-01A9-5F028DFC6A90}"/>
                  </a:ext>
                </a:extLst>
              </p:cNvPr>
              <p:cNvGraphicFramePr>
                <a:graphicFrameLocks/>
              </p:cNvGraphicFramePr>
              <p:nvPr>
                <p:extLst>
                  <p:ext uri="{D42A27DB-BD31-4B8C-83A1-F6EECF244321}">
                    <p14:modId xmlns:p14="http://schemas.microsoft.com/office/powerpoint/2010/main" val="3203342524"/>
                  </p:ext>
                </p:extLst>
              </p:nvPr>
            </p:nvGraphicFramePr>
            <p:xfrm>
              <a:off x="-4" y="2648078"/>
              <a:ext cx="12175449" cy="1559878"/>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1559878">
                    <a:tc>
                      <a:txBody>
                        <a:bodyPr/>
                        <a:lstStyle/>
                        <a:p>
                          <a:endParaRPr lang="da-DK"/>
                        </a:p>
                      </a:txBody>
                      <a:tcPr anchor="ctr">
                        <a:blipFill>
                          <a:blip r:embed="rId4"/>
                          <a:stretch>
                            <a:fillRect l="157" t="-2335" r="-213323" b="-6226"/>
                          </a:stretch>
                        </a:blipFill>
                      </a:tcPr>
                    </a:tc>
                    <a:tc>
                      <a:txBody>
                        <a:bodyPr/>
                        <a:lstStyle/>
                        <a:p>
                          <a:endParaRPr lang="da-DK"/>
                        </a:p>
                      </a:txBody>
                      <a:tcPr anchor="ctr">
                        <a:blipFill>
                          <a:blip r:embed="rId4"/>
                          <a:stretch>
                            <a:fillRect l="-163753" t="-2335" r="-249871" b="-6226"/>
                          </a:stretch>
                        </a:blipFill>
                      </a:tcPr>
                    </a:tc>
                    <a:tc>
                      <a:txBody>
                        <a:bodyPr/>
                        <a:lstStyle/>
                        <a:p>
                          <a:endParaRPr lang="da-DK"/>
                        </a:p>
                      </a:txBody>
                      <a:tcPr anchor="ctr">
                        <a:blipFill>
                          <a:blip r:embed="rId4"/>
                          <a:stretch>
                            <a:fillRect l="-238605" t="-2335" r="-126047" b="-6226"/>
                          </a:stretch>
                        </a:blipFill>
                      </a:tcPr>
                    </a:tc>
                    <a:tc>
                      <a:txBody>
                        <a:bodyPr/>
                        <a:lstStyle/>
                        <a:p>
                          <a:pPr marL="0" indent="0" algn="l"/>
                          <a:r>
                            <a:rPr lang="en-US" sz="1800" b="0" noProof="0" dirty="0">
                              <a:solidFill>
                                <a:schemeClr val="tx1"/>
                              </a:solidFill>
                            </a:rPr>
                            <a:t>a) Amortized, </a:t>
                          </a: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p>
                          <a:pPr marL="0" indent="0" algn="l"/>
                          <a:r>
                            <a:rPr lang="en-US" sz="1800" b="0" i="0" noProof="0" dirty="0">
                              <a:solidFill>
                                <a:schemeClr val="tx1"/>
                              </a:solidFill>
                            </a:rPr>
                            <a:t>b) Randomized</a:t>
                          </a:r>
                          <a:r>
                            <a:rPr lang="en-US" sz="1800" b="0" i="1" noProof="0" dirty="0">
                              <a:solidFill>
                                <a:schemeClr val="tx1"/>
                              </a:solidFill>
                            </a:rPr>
                            <a:t>, B</a:t>
                          </a:r>
                          <a:r>
                            <a:rPr lang="en-US" sz="1800" b="0" i="0" noProof="0" dirty="0">
                              <a:solidFill>
                                <a:schemeClr val="tx1"/>
                              </a:solidFill>
                            </a:rPr>
                            <a:t>=Ω(log </a:t>
                          </a:r>
                          <a:r>
                            <a:rPr lang="en-US" sz="1800" b="0" i="1" noProof="0" dirty="0">
                              <a:solidFill>
                                <a:schemeClr val="tx1"/>
                              </a:solidFill>
                            </a:rPr>
                            <a:t>N</a:t>
                          </a:r>
                          <a:r>
                            <a:rPr lang="en-US" sz="1800" b="0" i="0" noProof="0" dirty="0">
                              <a:solidFill>
                                <a:schemeClr val="tx1"/>
                              </a:solidFill>
                            </a:rPr>
                            <a:t>)</a:t>
                          </a:r>
                          <a:br>
                            <a:rPr lang="en-US" sz="1800" b="0" i="0" noProof="0" dirty="0">
                              <a:solidFill>
                                <a:schemeClr val="tx1"/>
                              </a:solidFill>
                            </a:rPr>
                          </a:br>
                          <a:r>
                            <a:rPr lang="en-US" sz="1800" b="0" i="0" noProof="0" dirty="0">
                              <a:solidFill>
                                <a:schemeClr val="tx1"/>
                              </a:solidFill>
                            </a:rPr>
                            <a:t>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Ω(max{</a:t>
                          </a:r>
                          <a:r>
                            <a:rPr lang="en-US" sz="1800" b="0" i="1" u="none" strike="noStrike" kern="1200" baseline="0" noProof="0" dirty="0">
                              <a:solidFill>
                                <a:schemeClr val="tx1"/>
                              </a:solidFill>
                              <a:latin typeface="+mn-lt"/>
                              <a:ea typeface="+mn-ea"/>
                              <a:cs typeface="+mn-cs"/>
                            </a:rPr>
                            <a:t>B</a:t>
                          </a:r>
                          <a:r>
                            <a:rPr lang="en-US" sz="1800" b="0" i="0" u="none" strike="noStrike" kern="1200" baseline="30000" noProof="0" dirty="0">
                              <a:solidFill>
                                <a:schemeClr val="tx1"/>
                              </a:solidFill>
                              <a:latin typeface="+mn-lt"/>
                              <a:ea typeface="+mn-ea"/>
                              <a:cs typeface="+mn-cs"/>
                            </a:rPr>
                            <a:t>2</a:t>
                          </a:r>
                          <a:r>
                            <a:rPr lang="en-US" sz="1800" b="0" i="1" u="none" strike="noStrike" kern="1200" baseline="0" noProof="0" dirty="0">
                              <a:solidFill>
                                <a:schemeClr val="tx1"/>
                              </a:solidFill>
                              <a:latin typeface="+mn-lt"/>
                              <a:ea typeface="+mn-ea"/>
                              <a:cs typeface="+mn-cs"/>
                            </a:rPr>
                            <a:t>,</a:t>
                          </a:r>
                          <a:r>
                            <a:rPr lang="en-US" sz="1800" b="0" i="0" u="none" strike="noStrike" kern="1200" baseline="0" noProof="0" dirty="0">
                              <a:solidFill>
                                <a:schemeClr val="tx1"/>
                              </a:solidFill>
                              <a:latin typeface="+mn-lt"/>
                              <a:ea typeface="+mn-ea"/>
                              <a:cs typeface="+mn-cs"/>
                            </a:rPr>
                            <a:t>log</a:t>
                          </a:r>
                          <a:r>
                            <a:rPr lang="en-US" sz="1800" b="0" i="0" u="none" strike="noStrike" kern="1200" baseline="30000" noProof="0" dirty="0">
                              <a:solidFill>
                                <a:schemeClr val="tx1"/>
                              </a:solidFill>
                              <a:latin typeface="+mn-lt"/>
                              <a:ea typeface="+mn-ea"/>
                              <a:cs typeface="+mn-cs"/>
                            </a:rPr>
                            <a:t>Θ(1)</a:t>
                          </a:r>
                          <a:r>
                            <a:rPr lang="en-US" sz="1800" b="0" i="0" u="none" strike="noStrike" kern="1200" baseline="0" noProof="0" dirty="0">
                              <a:solidFill>
                                <a:schemeClr val="tx1"/>
                              </a:solidFill>
                              <a:latin typeface="+mn-lt"/>
                              <a:ea typeface="+mn-ea"/>
                              <a:cs typeface="+mn-cs"/>
                            </a:rPr>
                            <a:t> </a:t>
                          </a:r>
                          <a:r>
                            <a:rPr lang="en-US" sz="1800" b="0" i="1" u="none" strike="noStrike" kern="1200" baseline="0" noProof="0" dirty="0">
                              <a:solidFill>
                                <a:schemeClr val="tx1"/>
                              </a:solidFill>
                              <a:latin typeface="+mn-lt"/>
                              <a:ea typeface="+mn-ea"/>
                              <a:cs typeface="+mn-cs"/>
                            </a:rPr>
                            <a:t>N,B</a:t>
                          </a:r>
                          <a:r>
                            <a:rPr lang="en-US" sz="1800" b="0" i="0" u="none" strike="noStrike" kern="1200" baseline="30000" noProof="0" dirty="0">
                              <a:solidFill>
                                <a:schemeClr val="tx1"/>
                              </a:solidFill>
                              <a:latin typeface="+mn-lt"/>
                              <a:ea typeface="+mn-ea"/>
                              <a:cs typeface="+mn-cs"/>
                            </a:rPr>
                            <a:t>2</a:t>
                          </a:r>
                          <a:r>
                            <a:rPr lang="en-US" sz="1800" b="0" i="0" u="none" strike="noStrike" kern="1200" baseline="0" noProof="0" dirty="0">
                              <a:solidFill>
                                <a:schemeClr val="tx1"/>
                              </a:solidFill>
                              <a:latin typeface="+mn-lt"/>
                              <a:ea typeface="+mn-ea"/>
                              <a:cs typeface="+mn-cs"/>
                            </a:rPr>
                            <a:t>})</a:t>
                          </a:r>
                        </a:p>
                        <a:p>
                          <a:pPr marL="0" indent="0" algn="l"/>
                          <a:r>
                            <a:rPr lang="en-US" sz="1800" b="0" i="0" noProof="0" dirty="0">
                              <a:solidFill>
                                <a:schemeClr val="tx1"/>
                              </a:solidFill>
                            </a:rPr>
                            <a:t>c) Worst-case,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a:t>
                          </a:r>
                          <a:r>
                            <a:rPr lang="en-US" sz="1800" b="0" i="1" u="none" strike="noStrike" kern="1200" baseline="0" noProof="0" dirty="0" err="1">
                              <a:solidFill>
                                <a:schemeClr val="tx1"/>
                              </a:solidFill>
                              <a:latin typeface="+mn-lt"/>
                              <a:ea typeface="+mn-ea"/>
                              <a:cs typeface="+mn-cs"/>
                            </a:rPr>
                            <a:t>B</a:t>
                          </a:r>
                          <a:r>
                            <a:rPr lang="en-US" sz="1800" b="0" i="0" u="none" strike="noStrike" kern="1200" baseline="0" noProof="0" dirty="0" err="1">
                              <a:solidFill>
                                <a:schemeClr val="tx1"/>
                              </a:solidFill>
                              <a:latin typeface="+mn-lt"/>
                              <a:ea typeface="+mn-ea"/>
                              <a:cs typeface="+mn-cs"/>
                            </a:rPr>
                            <a:t>log</a:t>
                          </a:r>
                          <a:r>
                            <a:rPr lang="en-US" sz="1800" b="0" i="1" u="none" strike="noStrike" kern="1200" baseline="-25000" noProof="0" dirty="0" err="1">
                              <a:solidFill>
                                <a:schemeClr val="tx1"/>
                              </a:solidFill>
                              <a:latin typeface="+mn-lt"/>
                              <a:ea typeface="+mn-ea"/>
                              <a:cs typeface="+mn-cs"/>
                            </a:rPr>
                            <a:t>B</a:t>
                          </a:r>
                          <a:r>
                            <a:rPr lang="en-US" sz="1800" b="0" i="1" u="none" strike="noStrike" kern="1200" baseline="0" noProof="0" dirty="0">
                              <a:solidFill>
                                <a:schemeClr val="tx1"/>
                              </a:solidFill>
                              <a:latin typeface="+mn-lt"/>
                              <a:ea typeface="+mn-ea"/>
                              <a:cs typeface="+mn-cs"/>
                            </a:rPr>
                            <a:t> N</a:t>
                          </a:r>
                          <a:r>
                            <a:rPr lang="en-US" sz="1800" b="0" i="0" u="none" strike="noStrike" kern="1200" baseline="0" noProof="0" dirty="0">
                              <a:solidFill>
                                <a:schemeClr val="tx1"/>
                              </a:solidFill>
                              <a:latin typeface="+mn-lt"/>
                              <a:ea typeface="+mn-ea"/>
                              <a:cs typeface="+mn-cs"/>
                            </a:rPr>
                            <a:t>)</a:t>
                          </a:r>
                          <a:endParaRPr lang="en-US" sz="1800" b="0" i="0" noProof="0" dirty="0">
                            <a:solidFill>
                              <a:schemeClr val="tx1"/>
                            </a:solidFill>
                          </a:endParaRPr>
                        </a:p>
                      </a:txBody>
                      <a:tcPr anchor="ctr"/>
                    </a:tc>
                    <a:extLst>
                      <a:ext uri="{0D108BD9-81ED-4DB2-BD59-A6C34878D82A}">
                        <a16:rowId xmlns:a16="http://schemas.microsoft.com/office/drawing/2014/main" val="2470183608"/>
                      </a:ext>
                    </a:extLst>
                  </a:tr>
                </a:tbl>
              </a:graphicData>
            </a:graphic>
          </p:graphicFrame>
        </mc:Fallback>
      </mc:AlternateContent>
      <p:graphicFrame>
        <p:nvGraphicFramePr>
          <p:cNvPr id="59" name="Content Placeholder 6">
            <a:extLst>
              <a:ext uri="{FF2B5EF4-FFF2-40B4-BE49-F238E27FC236}">
                <a16:creationId xmlns:a16="http://schemas.microsoft.com/office/drawing/2014/main" id="{3FE09B7E-58F9-C6E6-3FC8-107D41A68E36}"/>
              </a:ext>
            </a:extLst>
          </p:cNvPr>
          <p:cNvGraphicFramePr>
            <a:graphicFrameLocks/>
          </p:cNvGraphicFramePr>
          <p:nvPr>
            <p:extLst>
              <p:ext uri="{D42A27DB-BD31-4B8C-83A1-F6EECF244321}">
                <p14:modId xmlns:p14="http://schemas.microsoft.com/office/powerpoint/2010/main" val="1168584577"/>
              </p:ext>
            </p:extLst>
          </p:nvPr>
        </p:nvGraphicFramePr>
        <p:xfrm>
          <a:off x="-3" y="4217385"/>
          <a:ext cx="12175449" cy="457200"/>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370840">
                <a:tc>
                  <a:txBody>
                    <a:bodyPr/>
                    <a:lstStyle/>
                    <a:p>
                      <a:r>
                        <a:rPr lang="en-US" sz="2400" b="0" i="1" noProof="0" dirty="0">
                          <a:solidFill>
                            <a:schemeClr val="tx1"/>
                          </a:solidFill>
                        </a:rPr>
                        <a:t>Partial persistence</a:t>
                      </a:r>
                    </a:p>
                  </a:txBody>
                  <a:tcPr anchor="ctr"/>
                </a:tc>
                <a:tc>
                  <a:txBody>
                    <a:bodyPr/>
                    <a:lstStyle/>
                    <a:p>
                      <a:pPr algn="ctr"/>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endParaRPr lang="en-US" sz="1800" b="0" i="1" noProof="0" dirty="0">
                        <a:solidFill>
                          <a:schemeClr val="tx1"/>
                        </a:solidFill>
                      </a:endParaRPr>
                    </a:p>
                  </a:txBody>
                  <a:tcPr anchor="ctr"/>
                </a:tc>
                <a:extLst>
                  <a:ext uri="{0D108BD9-81ED-4DB2-BD59-A6C34878D82A}">
                    <a16:rowId xmlns:a16="http://schemas.microsoft.com/office/drawing/2014/main" val="3180946434"/>
                  </a:ext>
                </a:extLst>
              </a:tr>
            </a:tbl>
          </a:graphicData>
        </a:graphic>
      </p:graphicFrame>
      <mc:AlternateContent xmlns:mc="http://schemas.openxmlformats.org/markup-compatibility/2006">
        <mc:Choice xmlns:a14="http://schemas.microsoft.com/office/drawing/2010/main" Requires="a14">
          <p:graphicFrame>
            <p:nvGraphicFramePr>
              <p:cNvPr id="60" name="Content Placeholder 6">
                <a:extLst>
                  <a:ext uri="{FF2B5EF4-FFF2-40B4-BE49-F238E27FC236}">
                    <a16:creationId xmlns:a16="http://schemas.microsoft.com/office/drawing/2014/main" id="{2AF2B221-D121-E5A6-DDB7-886CD4333FD3}"/>
                  </a:ext>
                </a:extLst>
              </p:cNvPr>
              <p:cNvGraphicFramePr>
                <a:graphicFrameLocks/>
              </p:cNvGraphicFramePr>
              <p:nvPr>
                <p:extLst>
                  <p:ext uri="{D42A27DB-BD31-4B8C-83A1-F6EECF244321}">
                    <p14:modId xmlns:p14="http://schemas.microsoft.com/office/powerpoint/2010/main" val="3769671846"/>
                  </p:ext>
                </p:extLst>
              </p:nvPr>
            </p:nvGraphicFramePr>
            <p:xfrm>
              <a:off x="-2" y="4612386"/>
              <a:ext cx="12175449" cy="1005840"/>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370840">
                    <a:tc>
                      <a:txBody>
                        <a:bodyPr/>
                        <a:lstStyle/>
                        <a:p>
                          <a:r>
                            <a:rPr lang="en-US" sz="2400" b="1" noProof="0" dirty="0">
                              <a:solidFill>
                                <a:schemeClr val="tx1"/>
                              </a:solidFill>
                            </a:rPr>
                            <a:t>Partially-persistent B-tree</a:t>
                          </a:r>
                        </a:p>
                        <a:p>
                          <a:r>
                            <a:rPr lang="da-DK" sz="1800" b="0" i="0" u="none" strike="noStrike" kern="1200" baseline="0" dirty="0">
                              <a:solidFill>
                                <a:schemeClr val="tx1"/>
                              </a:solidFill>
                              <a:latin typeface="+mn-lt"/>
                              <a:ea typeface="+mn-ea"/>
                              <a:cs typeface="+mn-cs"/>
                            </a:rPr>
                            <a:t>Becker, </a:t>
                          </a:r>
                          <a:r>
                            <a:rPr lang="da-DK" sz="1800" b="0" i="0" u="none" strike="noStrike" kern="1200" baseline="0" dirty="0" err="1">
                              <a:solidFill>
                                <a:schemeClr val="tx1"/>
                              </a:solidFill>
                              <a:latin typeface="+mn-lt"/>
                              <a:ea typeface="+mn-ea"/>
                              <a:cs typeface="+mn-cs"/>
                            </a:rPr>
                            <a:t>Gschwind</a:t>
                          </a:r>
                          <a:r>
                            <a:rPr lang="da-DK" sz="1800" b="0" i="0" u="none" strike="noStrike" kern="1200" baseline="0" dirty="0">
                              <a:solidFill>
                                <a:schemeClr val="tx1"/>
                              </a:solidFill>
                              <a:latin typeface="+mn-lt"/>
                              <a:ea typeface="+mn-ea"/>
                              <a:cs typeface="+mn-cs"/>
                            </a:rPr>
                            <a:t>, </a:t>
                          </a:r>
                          <a:r>
                            <a:rPr lang="da-DK" sz="1800" b="0" i="0" u="none" strike="noStrike" kern="1200" baseline="0" dirty="0" err="1">
                              <a:solidFill>
                                <a:schemeClr val="tx1"/>
                              </a:solidFill>
                              <a:latin typeface="+mn-lt"/>
                              <a:ea typeface="+mn-ea"/>
                              <a:cs typeface="+mn-cs"/>
                            </a:rPr>
                            <a:t>Ohler</a:t>
                          </a:r>
                          <a:r>
                            <a:rPr lang="da-DK" sz="1800" b="0" i="0" u="none" strike="noStrike" kern="1200" baseline="0" dirty="0">
                              <a:solidFill>
                                <a:schemeClr val="tx1"/>
                              </a:solidFill>
                              <a:latin typeface="+mn-lt"/>
                              <a:ea typeface="+mn-ea"/>
                              <a:cs typeface="+mn-cs"/>
                            </a:rPr>
                            <a:t>,</a:t>
                          </a:r>
                        </a:p>
                        <a:p>
                          <a:r>
                            <a:rPr lang="da-DK" sz="1800" b="0" i="0" u="none" strike="noStrike" kern="1200" baseline="0" dirty="0">
                              <a:solidFill>
                                <a:schemeClr val="tx1"/>
                              </a:solidFill>
                              <a:latin typeface="+mn-lt"/>
                              <a:ea typeface="+mn-ea"/>
                              <a:cs typeface="+mn-cs"/>
                            </a:rPr>
                            <a:t>Seeger, and </a:t>
                          </a:r>
                          <a:r>
                            <a:rPr lang="da-DK" sz="1800" b="0" i="0" u="none" strike="noStrike" kern="1200" baseline="0" dirty="0" err="1">
                              <a:solidFill>
                                <a:schemeClr val="tx1"/>
                              </a:solidFill>
                              <a:latin typeface="+mn-lt"/>
                              <a:ea typeface="+mn-ea"/>
                              <a:cs typeface="+mn-cs"/>
                            </a:rPr>
                            <a:t>Widmayer</a:t>
                          </a:r>
                          <a:r>
                            <a:rPr lang="en-US" sz="1800" b="0" noProof="0" dirty="0">
                              <a:solidFill>
                                <a:schemeClr val="tx1"/>
                              </a:solidFill>
                            </a:rPr>
                            <a:t> 1996</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r>
                                      <m:rPr>
                                        <m:nor/>
                                      </m:rPr>
                                      <a:rPr lang="en-US" sz="2400" b="0" noProof="0" smtClean="0">
                                        <a:solidFill>
                                          <a:schemeClr val="tx1"/>
                                        </a:solidFill>
                                      </a:rPr>
                                      <m:t>+</m:t>
                                    </m:r>
                                    <m:f>
                                      <m:fPr>
                                        <m:ctrlPr>
                                          <a:rPr lang="en-US" sz="2400" b="0" i="1" noProof="0" smtClean="0">
                                            <a:solidFill>
                                              <a:schemeClr val="tx1"/>
                                            </a:solidFill>
                                            <a:latin typeface="Cambria Math" panose="02040503050406030204" pitchFamily="18" charset="0"/>
                                          </a:rPr>
                                        </m:ctrlPr>
                                      </m:fPr>
                                      <m:num>
                                        <m:r>
                                          <m:rPr>
                                            <m:nor/>
                                          </m:rPr>
                                          <a:rPr lang="en-US" sz="2400" b="0" i="1" noProof="0" smtClean="0">
                                            <a:solidFill>
                                              <a:schemeClr val="tx1"/>
                                            </a:solidFill>
                                          </a:rPr>
                                          <m:t>K</m:t>
                                        </m:r>
                                      </m:num>
                                      <m:den>
                                        <m:r>
                                          <m:rPr>
                                            <m:nor/>
                                          </m:rPr>
                                          <a:rPr lang="en-US" sz="2400" b="0" i="1" noProof="0" smtClean="0">
                                            <a:solidFill>
                                              <a:schemeClr val="tx1"/>
                                            </a:solidFill>
                                          </a:rPr>
                                          <m:t>B</m:t>
                                        </m:r>
                                      </m:den>
                                    </m:f>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txBody>
                      <a:tcPr anchor="ctr"/>
                    </a:tc>
                    <a:extLst>
                      <a:ext uri="{0D108BD9-81ED-4DB2-BD59-A6C34878D82A}">
                        <a16:rowId xmlns:a16="http://schemas.microsoft.com/office/drawing/2014/main" val="1174534116"/>
                      </a:ext>
                    </a:extLst>
                  </a:tr>
                </a:tbl>
              </a:graphicData>
            </a:graphic>
          </p:graphicFrame>
        </mc:Choice>
        <mc:Fallback>
          <p:graphicFrame>
            <p:nvGraphicFramePr>
              <p:cNvPr id="60" name="Content Placeholder 6">
                <a:extLst>
                  <a:ext uri="{FF2B5EF4-FFF2-40B4-BE49-F238E27FC236}">
                    <a16:creationId xmlns:a16="http://schemas.microsoft.com/office/drawing/2014/main" id="{2AF2B221-D121-E5A6-DDB7-886CD4333FD3}"/>
                  </a:ext>
                </a:extLst>
              </p:cNvPr>
              <p:cNvGraphicFramePr>
                <a:graphicFrameLocks/>
              </p:cNvGraphicFramePr>
              <p:nvPr>
                <p:extLst>
                  <p:ext uri="{D42A27DB-BD31-4B8C-83A1-F6EECF244321}">
                    <p14:modId xmlns:p14="http://schemas.microsoft.com/office/powerpoint/2010/main" val="3769671846"/>
                  </p:ext>
                </p:extLst>
              </p:nvPr>
            </p:nvGraphicFramePr>
            <p:xfrm>
              <a:off x="-2" y="4612386"/>
              <a:ext cx="12175449" cy="1005840"/>
            </p:xfrm>
            <a:graphic>
              <a:graphicData uri="http://schemas.openxmlformats.org/drawingml/2006/table">
                <a:tbl>
                  <a:tblPr firstRow="1" bandRow="1">
                    <a:tableStyleId>{2D5ABB26-0587-4C30-8999-92F81FD0307C}</a:tableStyleId>
                  </a:tblPr>
                  <a:tblGrid>
                    <a:gridCol w="3888552">
                      <a:extLst>
                        <a:ext uri="{9D8B030D-6E8A-4147-A177-3AD203B41FA5}">
                          <a16:colId xmlns:a16="http://schemas.microsoft.com/office/drawing/2014/main" val="101278137"/>
                        </a:ext>
                      </a:extLst>
                    </a:gridCol>
                    <a:gridCol w="2368528">
                      <a:extLst>
                        <a:ext uri="{9D8B030D-6E8A-4147-A177-3AD203B41FA5}">
                          <a16:colId xmlns:a16="http://schemas.microsoft.com/office/drawing/2014/main" val="2415992667"/>
                        </a:ext>
                      </a:extLst>
                    </a:gridCol>
                    <a:gridCol w="2619311">
                      <a:extLst>
                        <a:ext uri="{9D8B030D-6E8A-4147-A177-3AD203B41FA5}">
                          <a16:colId xmlns:a16="http://schemas.microsoft.com/office/drawing/2014/main" val="1805774001"/>
                        </a:ext>
                      </a:extLst>
                    </a:gridCol>
                    <a:gridCol w="3299058">
                      <a:extLst>
                        <a:ext uri="{9D8B030D-6E8A-4147-A177-3AD203B41FA5}">
                          <a16:colId xmlns:a16="http://schemas.microsoft.com/office/drawing/2014/main" val="3921669037"/>
                        </a:ext>
                      </a:extLst>
                    </a:gridCol>
                  </a:tblGrid>
                  <a:tr h="1005840">
                    <a:tc>
                      <a:txBody>
                        <a:bodyPr/>
                        <a:lstStyle/>
                        <a:p>
                          <a:r>
                            <a:rPr lang="en-US" sz="2400" b="1" noProof="0" dirty="0">
                              <a:solidFill>
                                <a:schemeClr val="tx1"/>
                              </a:solidFill>
                            </a:rPr>
                            <a:t>Partially-persistent B-tree</a:t>
                          </a:r>
                        </a:p>
                        <a:p>
                          <a:r>
                            <a:rPr lang="da-DK" sz="1800" b="0" i="0" u="none" strike="noStrike" kern="1200" baseline="0" dirty="0">
                              <a:solidFill>
                                <a:schemeClr val="tx1"/>
                              </a:solidFill>
                              <a:latin typeface="+mn-lt"/>
                              <a:ea typeface="+mn-ea"/>
                              <a:cs typeface="+mn-cs"/>
                            </a:rPr>
                            <a:t>Becker, </a:t>
                          </a:r>
                          <a:r>
                            <a:rPr lang="da-DK" sz="1800" b="0" i="0" u="none" strike="noStrike" kern="1200" baseline="0" dirty="0" err="1">
                              <a:solidFill>
                                <a:schemeClr val="tx1"/>
                              </a:solidFill>
                              <a:latin typeface="+mn-lt"/>
                              <a:ea typeface="+mn-ea"/>
                              <a:cs typeface="+mn-cs"/>
                            </a:rPr>
                            <a:t>Gschwind</a:t>
                          </a:r>
                          <a:r>
                            <a:rPr lang="da-DK" sz="1800" b="0" i="0" u="none" strike="noStrike" kern="1200" baseline="0" dirty="0">
                              <a:solidFill>
                                <a:schemeClr val="tx1"/>
                              </a:solidFill>
                              <a:latin typeface="+mn-lt"/>
                              <a:ea typeface="+mn-ea"/>
                              <a:cs typeface="+mn-cs"/>
                            </a:rPr>
                            <a:t>, </a:t>
                          </a:r>
                          <a:r>
                            <a:rPr lang="da-DK" sz="1800" b="0" i="0" u="none" strike="noStrike" kern="1200" baseline="0" dirty="0" err="1">
                              <a:solidFill>
                                <a:schemeClr val="tx1"/>
                              </a:solidFill>
                              <a:latin typeface="+mn-lt"/>
                              <a:ea typeface="+mn-ea"/>
                              <a:cs typeface="+mn-cs"/>
                            </a:rPr>
                            <a:t>Ohler</a:t>
                          </a:r>
                          <a:r>
                            <a:rPr lang="da-DK" sz="1800" b="0" i="0" u="none" strike="noStrike" kern="1200" baseline="0" dirty="0">
                              <a:solidFill>
                                <a:schemeClr val="tx1"/>
                              </a:solidFill>
                              <a:latin typeface="+mn-lt"/>
                              <a:ea typeface="+mn-ea"/>
                              <a:cs typeface="+mn-cs"/>
                            </a:rPr>
                            <a:t>,</a:t>
                          </a:r>
                        </a:p>
                        <a:p>
                          <a:r>
                            <a:rPr lang="da-DK" sz="1800" b="0" i="0" u="none" strike="noStrike" kern="1200" baseline="0" dirty="0">
                              <a:solidFill>
                                <a:schemeClr val="tx1"/>
                              </a:solidFill>
                              <a:latin typeface="+mn-lt"/>
                              <a:ea typeface="+mn-ea"/>
                              <a:cs typeface="+mn-cs"/>
                            </a:rPr>
                            <a:t>Seeger, and </a:t>
                          </a:r>
                          <a:r>
                            <a:rPr lang="da-DK" sz="1800" b="0" i="0" u="none" strike="noStrike" kern="1200" baseline="0" dirty="0" err="1">
                              <a:solidFill>
                                <a:schemeClr val="tx1"/>
                              </a:solidFill>
                              <a:latin typeface="+mn-lt"/>
                              <a:ea typeface="+mn-ea"/>
                              <a:cs typeface="+mn-cs"/>
                            </a:rPr>
                            <a:t>Widmayer</a:t>
                          </a:r>
                          <a:r>
                            <a:rPr lang="en-US" sz="1800" b="0" noProof="0" dirty="0">
                              <a:solidFill>
                                <a:schemeClr val="tx1"/>
                              </a:solidFill>
                            </a:rPr>
                            <a:t> 1996</a:t>
                          </a:r>
                        </a:p>
                      </a:txBody>
                      <a:tcPr anchor="ctr"/>
                    </a:tc>
                    <a:tc>
                      <a:txBody>
                        <a:bodyPr/>
                        <a:lstStyle/>
                        <a:p>
                          <a:endParaRPr lang="da-DK"/>
                        </a:p>
                      </a:txBody>
                      <a:tcPr anchor="ctr">
                        <a:blipFill>
                          <a:blip r:embed="rId5"/>
                          <a:stretch>
                            <a:fillRect l="-163753" t="-4217" r="-249871" b="-10241"/>
                          </a:stretch>
                        </a:blipFill>
                      </a:tcPr>
                    </a:tc>
                    <a:tc>
                      <a:txBody>
                        <a:bodyPr/>
                        <a:lstStyle/>
                        <a:p>
                          <a:endParaRPr lang="da-DK"/>
                        </a:p>
                      </a:txBody>
                      <a:tcPr anchor="ctr">
                        <a:blipFill>
                          <a:blip r:embed="rId5"/>
                          <a:stretch>
                            <a:fillRect l="-238605" t="-4217" r="-126047" b="-10241"/>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txBody>
                      <a:tcPr anchor="ctr"/>
                    </a:tc>
                    <a:extLst>
                      <a:ext uri="{0D108BD9-81ED-4DB2-BD59-A6C34878D82A}">
                        <a16:rowId xmlns:a16="http://schemas.microsoft.com/office/drawing/2014/main" val="1174534116"/>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1" name="Content Placeholder 6">
                <a:extLst>
                  <a:ext uri="{FF2B5EF4-FFF2-40B4-BE49-F238E27FC236}">
                    <a16:creationId xmlns:a16="http://schemas.microsoft.com/office/drawing/2014/main" id="{34DCD74F-08BC-F591-F805-94646DAFD3B5}"/>
                  </a:ext>
                </a:extLst>
              </p:cNvPr>
              <p:cNvGraphicFramePr>
                <a:graphicFrameLocks/>
              </p:cNvGraphicFramePr>
              <p:nvPr>
                <p:extLst>
                  <p:ext uri="{D42A27DB-BD31-4B8C-83A1-F6EECF244321}">
                    <p14:modId xmlns:p14="http://schemas.microsoft.com/office/powerpoint/2010/main" val="4143206929"/>
                  </p:ext>
                </p:extLst>
              </p:nvPr>
            </p:nvGraphicFramePr>
            <p:xfrm>
              <a:off x="-1" y="5525643"/>
              <a:ext cx="12175445" cy="913257"/>
            </p:xfrm>
            <a:graphic>
              <a:graphicData uri="http://schemas.openxmlformats.org/drawingml/2006/table">
                <a:tbl>
                  <a:tblPr firstRow="1" bandRow="1">
                    <a:tableStyleId>{2D5ABB26-0587-4C30-8999-92F81FD0307C}</a:tableStyleId>
                  </a:tblPr>
                  <a:tblGrid>
                    <a:gridCol w="3888551">
                      <a:extLst>
                        <a:ext uri="{9D8B030D-6E8A-4147-A177-3AD203B41FA5}">
                          <a16:colId xmlns:a16="http://schemas.microsoft.com/office/drawing/2014/main" val="101278137"/>
                        </a:ext>
                      </a:extLst>
                    </a:gridCol>
                    <a:gridCol w="2368527">
                      <a:extLst>
                        <a:ext uri="{9D8B030D-6E8A-4147-A177-3AD203B41FA5}">
                          <a16:colId xmlns:a16="http://schemas.microsoft.com/office/drawing/2014/main" val="2415992667"/>
                        </a:ext>
                      </a:extLst>
                    </a:gridCol>
                    <a:gridCol w="2619310">
                      <a:extLst>
                        <a:ext uri="{9D8B030D-6E8A-4147-A177-3AD203B41FA5}">
                          <a16:colId xmlns:a16="http://schemas.microsoft.com/office/drawing/2014/main" val="1805774001"/>
                        </a:ext>
                      </a:extLst>
                    </a:gridCol>
                    <a:gridCol w="3299057">
                      <a:extLst>
                        <a:ext uri="{9D8B030D-6E8A-4147-A177-3AD203B41FA5}">
                          <a16:colId xmlns:a16="http://schemas.microsoft.com/office/drawing/2014/main" val="3921669037"/>
                        </a:ext>
                      </a:extLst>
                    </a:gridCol>
                  </a:tblGrid>
                  <a:tr h="370840">
                    <a:tc>
                      <a:txBody>
                        <a:bodyPr/>
                        <a:lstStyle/>
                        <a:p>
                          <a:r>
                            <a:rPr lang="en-US" sz="2400" b="1" noProof="0" dirty="0">
                              <a:solidFill>
                                <a:srgbClr val="C00000"/>
                              </a:solidFill>
                            </a:rPr>
                            <a:t>This talk</a:t>
                          </a: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
                                      <m:fPr>
                                        <m:ctrlPr>
                                          <a:rPr lang="en-US" sz="2400" b="0" i="1" noProof="0" smtClean="0">
                                            <a:solidFill>
                                              <a:schemeClr val="tx1"/>
                                            </a:solidFill>
                                            <a:latin typeface="Cambria Math" panose="02040503050406030204" pitchFamily="18" charset="0"/>
                                          </a:rPr>
                                        </m:ctrlPr>
                                      </m:fPr>
                                      <m:num>
                                        <m:r>
                                          <m:rPr>
                                            <m:nor/>
                                          </m:rPr>
                                          <a:rPr lang="en-US" sz="2400" b="0" noProof="0" smtClean="0">
                                            <a:solidFill>
                                              <a:schemeClr val="tx1"/>
                                            </a:solidFill>
                                          </a:rPr>
                                          <m:t>1</m:t>
                                        </m:r>
                                      </m:num>
                                      <m:den>
                                        <m:r>
                                          <m:rPr>
                                            <m:sty m:val="p"/>
                                          </m:rPr>
                                          <a:rPr lang="en-US" sz="2400" b="0" noProof="0" smtClean="0">
                                            <a:solidFill>
                                              <a:srgbClr val="C00000"/>
                                            </a:solidFill>
                                            <a:latin typeface="Cambria Math" panose="02040503050406030204" pitchFamily="18" charset="0"/>
                                          </a:rPr>
                                          <m:t>ε</m:t>
                                        </m:r>
                                      </m:den>
                                    </m:f>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r>
                                      <m:rPr>
                                        <m:nor/>
                                      </m:rPr>
                                      <a:rPr lang="en-US" sz="2400" b="0" noProof="0" smtClean="0">
                                        <a:solidFill>
                                          <a:schemeClr val="tx1"/>
                                        </a:solidFill>
                                      </a:rPr>
                                      <m:t>+</m:t>
                                    </m:r>
                                    <m:f>
                                      <m:fPr>
                                        <m:ctrlPr>
                                          <a:rPr lang="en-US" sz="2400" b="0" i="1" noProof="0" smtClean="0">
                                            <a:solidFill>
                                              <a:schemeClr val="tx1"/>
                                            </a:solidFill>
                                            <a:latin typeface="Cambria Math" panose="02040503050406030204" pitchFamily="18" charset="0"/>
                                          </a:rPr>
                                        </m:ctrlPr>
                                      </m:fPr>
                                      <m:num>
                                        <m:r>
                                          <m:rPr>
                                            <m:nor/>
                                          </m:rPr>
                                          <a:rPr lang="en-US" sz="2400" b="0" i="1" noProof="0" smtClean="0">
                                            <a:solidFill>
                                              <a:schemeClr val="tx1"/>
                                            </a:solidFill>
                                          </a:rPr>
                                          <m:t>K</m:t>
                                        </m:r>
                                      </m:num>
                                      <m:den>
                                        <m:r>
                                          <m:rPr>
                                            <m:nor/>
                                          </m:rPr>
                                          <a:rPr lang="en-US" sz="2400" b="0" i="1" noProof="0" smtClean="0">
                                            <a:solidFill>
                                              <a:schemeClr val="tx1"/>
                                            </a:solidFill>
                                          </a:rPr>
                                          <m:t>B</m:t>
                                        </m:r>
                                      </m:den>
                                    </m:f>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400" b="0" noProof="0" smtClean="0">
                                    <a:solidFill>
                                      <a:schemeClr val="tx1"/>
                                    </a:solidFill>
                                  </a:rPr>
                                  <m:t>O</m:t>
                                </m:r>
                                <m:d>
                                  <m:dPr>
                                    <m:ctrlPr>
                                      <a:rPr lang="en-US" sz="2400" b="0" i="1" noProof="0" smtClean="0">
                                        <a:solidFill>
                                          <a:schemeClr val="tx1"/>
                                        </a:solidFill>
                                        <a:latin typeface="Cambria Math" panose="02040503050406030204" pitchFamily="18" charset="0"/>
                                      </a:rPr>
                                    </m:ctrlPr>
                                  </m:dPr>
                                  <m:e>
                                    <m:f>
                                      <m:fPr>
                                        <m:ctrlPr>
                                          <a:rPr lang="en-US" sz="2400" b="0" i="1" noProof="0" smtClean="0">
                                            <a:solidFill>
                                              <a:schemeClr val="tx1"/>
                                            </a:solidFill>
                                            <a:latin typeface="Cambria Math" panose="02040503050406030204" pitchFamily="18" charset="0"/>
                                          </a:rPr>
                                        </m:ctrlPr>
                                      </m:fPr>
                                      <m:num>
                                        <m:r>
                                          <m:rPr>
                                            <m:nor/>
                                          </m:rPr>
                                          <a:rPr lang="en-US" sz="2400" b="0" noProof="0" smtClean="0">
                                            <a:solidFill>
                                              <a:schemeClr val="tx1"/>
                                            </a:solidFill>
                                          </a:rPr>
                                          <m:t>1</m:t>
                                        </m:r>
                                      </m:num>
                                      <m:den>
                                        <m:sSup>
                                          <m:sSupPr>
                                            <m:ctrlPr>
                                              <a:rPr lang="en-US" sz="2400" b="0" i="1" noProof="0" smtClean="0">
                                                <a:solidFill>
                                                  <a:srgbClr val="C00000"/>
                                                </a:solidFill>
                                                <a:latin typeface="Cambria Math" panose="02040503050406030204" pitchFamily="18" charset="0"/>
                                              </a:rPr>
                                            </m:ctrlPr>
                                          </m:sSupPr>
                                          <m:e>
                                            <m:r>
                                              <m:rPr>
                                                <m:nor/>
                                              </m:rPr>
                                              <a:rPr lang="en-US" sz="2400" b="0" noProof="0" smtClean="0">
                                                <a:solidFill>
                                                  <a:srgbClr val="C00000"/>
                                                </a:solidFill>
                                              </a:rPr>
                                              <m:t>ε</m:t>
                                            </m:r>
                                            <m:r>
                                              <m:rPr>
                                                <m:nor/>
                                              </m:rPr>
                                              <a:rPr lang="en-US" sz="2400" b="0" i="1" noProof="0" smtClean="0">
                                                <a:solidFill>
                                                  <a:srgbClr val="C00000"/>
                                                </a:solidFill>
                                              </a:rPr>
                                              <m:t>B</m:t>
                                            </m:r>
                                          </m:e>
                                          <m:sup>
                                            <m:r>
                                              <m:rPr>
                                                <m:nor/>
                                              </m:rPr>
                                              <a:rPr lang="en-US" sz="2400" b="0" noProof="0" smtClean="0">
                                                <a:solidFill>
                                                  <a:srgbClr val="C00000"/>
                                                </a:solidFill>
                                              </a:rPr>
                                              <m:t>1−</m:t>
                                            </m:r>
                                            <m:r>
                                              <m:rPr>
                                                <m:nor/>
                                              </m:rPr>
                                              <a:rPr lang="en-US" sz="2400" b="0" noProof="0" smtClean="0">
                                                <a:solidFill>
                                                  <a:srgbClr val="C00000"/>
                                                </a:solidFill>
                                              </a:rPr>
                                              <m:t>ε</m:t>
                                            </m:r>
                                          </m:sup>
                                        </m:sSup>
                                      </m:den>
                                    </m:f>
                                    <m:func>
                                      <m:funcPr>
                                        <m:ctrlPr>
                                          <a:rPr lang="en-US" sz="2400" b="0" i="1" noProof="0" smtClean="0">
                                            <a:solidFill>
                                              <a:schemeClr val="tx1"/>
                                            </a:solidFill>
                                            <a:latin typeface="Cambria Math" panose="02040503050406030204" pitchFamily="18" charset="0"/>
                                          </a:rPr>
                                        </m:ctrlPr>
                                      </m:funcPr>
                                      <m:fName>
                                        <m:sSub>
                                          <m:sSubPr>
                                            <m:ctrlPr>
                                              <a:rPr lang="en-US" sz="2400" b="0" i="1" noProof="0" smtClean="0">
                                                <a:solidFill>
                                                  <a:schemeClr val="tx1"/>
                                                </a:solidFill>
                                                <a:latin typeface="Cambria Math" panose="02040503050406030204" pitchFamily="18" charset="0"/>
                                              </a:rPr>
                                            </m:ctrlPr>
                                          </m:sSubPr>
                                          <m:e>
                                            <m:r>
                                              <m:rPr>
                                                <m:nor/>
                                              </m:rPr>
                                              <a:rPr lang="en-US" sz="2400" b="0" noProof="0" smtClean="0">
                                                <a:solidFill>
                                                  <a:schemeClr val="tx1"/>
                                                </a:solidFill>
                                              </a:rPr>
                                              <m:t>log</m:t>
                                            </m:r>
                                          </m:e>
                                          <m:sub>
                                            <m:r>
                                              <m:rPr>
                                                <m:nor/>
                                              </m:rPr>
                                              <a:rPr lang="en-US" sz="2400" b="0" i="1" noProof="0" smtClean="0">
                                                <a:solidFill>
                                                  <a:schemeClr val="tx1"/>
                                                </a:solidFill>
                                              </a:rPr>
                                              <m:t>B</m:t>
                                            </m:r>
                                          </m:sub>
                                        </m:sSub>
                                      </m:fName>
                                      <m:e>
                                        <m:r>
                                          <m:rPr>
                                            <m:nor/>
                                          </m:rPr>
                                          <a:rPr lang="en-US" sz="2400" b="0" i="1" noProof="0" smtClean="0">
                                            <a:solidFill>
                                              <a:schemeClr val="tx1"/>
                                            </a:solidFill>
                                          </a:rPr>
                                          <m:t>N</m:t>
                                        </m:r>
                                      </m:e>
                                    </m:func>
                                  </m:e>
                                </m:d>
                              </m:oMath>
                            </m:oMathPara>
                          </a14:m>
                          <a:endParaRPr lang="en-US" sz="24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noProof="0" dirty="0">
                              <a:solidFill>
                                <a:schemeClr val="tx1"/>
                              </a:solidFill>
                            </a:rPr>
                            <a:t>a) Amortized, </a:t>
                          </a: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noProof="0" dirty="0">
                              <a:solidFill>
                                <a:schemeClr val="tx1"/>
                              </a:solidFill>
                            </a:rPr>
                            <a:t>b) Worst-case,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a:t>
                          </a:r>
                          <a:r>
                            <a:rPr lang="en-US" sz="1800" b="0" i="1" u="none" strike="noStrike" kern="1200" baseline="0" noProof="0" dirty="0">
                              <a:solidFill>
                                <a:schemeClr val="tx1"/>
                              </a:solidFill>
                              <a:latin typeface="+mn-lt"/>
                              <a:ea typeface="+mn-ea"/>
                              <a:cs typeface="+mn-cs"/>
                            </a:rPr>
                            <a:t>B</a:t>
                          </a:r>
                          <a:r>
                            <a:rPr lang="en-US" sz="1800" b="0" i="0" u="none" strike="noStrike" kern="1200" baseline="30000" noProof="0" dirty="0">
                              <a:solidFill>
                                <a:schemeClr val="tx1"/>
                              </a:solidFill>
                              <a:latin typeface="+mn-lt"/>
                              <a:ea typeface="+mn-ea"/>
                              <a:cs typeface="+mn-cs"/>
                            </a:rPr>
                            <a:t>1-ε</a:t>
                          </a:r>
                          <a:r>
                            <a:rPr lang="en-US" sz="1800" b="0" i="0" u="none" strike="noStrike" kern="1200" baseline="0" noProof="0" dirty="0">
                              <a:solidFill>
                                <a:schemeClr val="tx1"/>
                              </a:solidFill>
                              <a:latin typeface="+mn-lt"/>
                              <a:ea typeface="+mn-ea"/>
                              <a:cs typeface="+mn-cs"/>
                            </a:rPr>
                            <a:t>log</a:t>
                          </a:r>
                          <a:r>
                            <a:rPr lang="en-US" sz="1800" b="0" i="0" u="none" strike="noStrike" kern="1200" baseline="-25000" noProof="0" dirty="0">
                              <a:solidFill>
                                <a:schemeClr val="tx1"/>
                              </a:solidFill>
                              <a:latin typeface="+mn-lt"/>
                              <a:ea typeface="+mn-ea"/>
                              <a:cs typeface="+mn-cs"/>
                            </a:rPr>
                            <a:t>2</a:t>
                          </a:r>
                          <a:r>
                            <a:rPr lang="en-US" sz="1800" b="0" i="1" u="none" strike="noStrike" kern="1200" baseline="0" noProof="0" dirty="0">
                              <a:solidFill>
                                <a:schemeClr val="tx1"/>
                              </a:solidFill>
                              <a:latin typeface="+mn-lt"/>
                              <a:ea typeface="+mn-ea"/>
                              <a:cs typeface="+mn-cs"/>
                            </a:rPr>
                            <a:t> N</a:t>
                          </a:r>
                          <a:r>
                            <a:rPr lang="en-US" sz="1800" b="0" i="0" u="none" strike="noStrike" kern="1200" baseline="0" noProof="0" dirty="0">
                              <a:solidFill>
                                <a:schemeClr val="tx1"/>
                              </a:solidFill>
                              <a:latin typeface="+mn-lt"/>
                              <a:ea typeface="+mn-ea"/>
                              <a:cs typeface="+mn-cs"/>
                            </a:rPr>
                            <a:t>)</a:t>
                          </a:r>
                          <a:endParaRPr lang="en-US" sz="1800" b="0" i="0" noProof="0" dirty="0">
                            <a:solidFill>
                              <a:schemeClr val="tx1"/>
                            </a:solidFill>
                          </a:endParaRPr>
                        </a:p>
                      </a:txBody>
                      <a:tcPr anchor="ctr"/>
                    </a:tc>
                    <a:extLst>
                      <a:ext uri="{0D108BD9-81ED-4DB2-BD59-A6C34878D82A}">
                        <a16:rowId xmlns:a16="http://schemas.microsoft.com/office/drawing/2014/main" val="2655370831"/>
                      </a:ext>
                    </a:extLst>
                  </a:tr>
                </a:tbl>
              </a:graphicData>
            </a:graphic>
          </p:graphicFrame>
        </mc:Choice>
        <mc:Fallback>
          <p:graphicFrame>
            <p:nvGraphicFramePr>
              <p:cNvPr id="61" name="Content Placeholder 6">
                <a:extLst>
                  <a:ext uri="{FF2B5EF4-FFF2-40B4-BE49-F238E27FC236}">
                    <a16:creationId xmlns:a16="http://schemas.microsoft.com/office/drawing/2014/main" id="{34DCD74F-08BC-F591-F805-94646DAFD3B5}"/>
                  </a:ext>
                </a:extLst>
              </p:cNvPr>
              <p:cNvGraphicFramePr>
                <a:graphicFrameLocks/>
              </p:cNvGraphicFramePr>
              <p:nvPr>
                <p:extLst>
                  <p:ext uri="{D42A27DB-BD31-4B8C-83A1-F6EECF244321}">
                    <p14:modId xmlns:p14="http://schemas.microsoft.com/office/powerpoint/2010/main" val="4143206929"/>
                  </p:ext>
                </p:extLst>
              </p:nvPr>
            </p:nvGraphicFramePr>
            <p:xfrm>
              <a:off x="-1" y="5525643"/>
              <a:ext cx="12175445" cy="913257"/>
            </p:xfrm>
            <a:graphic>
              <a:graphicData uri="http://schemas.openxmlformats.org/drawingml/2006/table">
                <a:tbl>
                  <a:tblPr firstRow="1" bandRow="1">
                    <a:tableStyleId>{2D5ABB26-0587-4C30-8999-92F81FD0307C}</a:tableStyleId>
                  </a:tblPr>
                  <a:tblGrid>
                    <a:gridCol w="3888551">
                      <a:extLst>
                        <a:ext uri="{9D8B030D-6E8A-4147-A177-3AD203B41FA5}">
                          <a16:colId xmlns:a16="http://schemas.microsoft.com/office/drawing/2014/main" val="101278137"/>
                        </a:ext>
                      </a:extLst>
                    </a:gridCol>
                    <a:gridCol w="2368527">
                      <a:extLst>
                        <a:ext uri="{9D8B030D-6E8A-4147-A177-3AD203B41FA5}">
                          <a16:colId xmlns:a16="http://schemas.microsoft.com/office/drawing/2014/main" val="2415992667"/>
                        </a:ext>
                      </a:extLst>
                    </a:gridCol>
                    <a:gridCol w="2619310">
                      <a:extLst>
                        <a:ext uri="{9D8B030D-6E8A-4147-A177-3AD203B41FA5}">
                          <a16:colId xmlns:a16="http://schemas.microsoft.com/office/drawing/2014/main" val="1805774001"/>
                        </a:ext>
                      </a:extLst>
                    </a:gridCol>
                    <a:gridCol w="3299057">
                      <a:extLst>
                        <a:ext uri="{9D8B030D-6E8A-4147-A177-3AD203B41FA5}">
                          <a16:colId xmlns:a16="http://schemas.microsoft.com/office/drawing/2014/main" val="3921669037"/>
                        </a:ext>
                      </a:extLst>
                    </a:gridCol>
                  </a:tblGrid>
                  <a:tr h="913257">
                    <a:tc>
                      <a:txBody>
                        <a:bodyPr/>
                        <a:lstStyle/>
                        <a:p>
                          <a:r>
                            <a:rPr lang="en-US" sz="2400" b="1" noProof="0" dirty="0">
                              <a:solidFill>
                                <a:srgbClr val="C00000"/>
                              </a:solidFill>
                            </a:rPr>
                            <a:t>This talk</a:t>
                          </a:r>
                        </a:p>
                      </a:txBody>
                      <a:tcPr anchor="ctr"/>
                    </a:tc>
                    <a:tc>
                      <a:txBody>
                        <a:bodyPr/>
                        <a:lstStyle/>
                        <a:p>
                          <a:endParaRPr lang="da-DK"/>
                        </a:p>
                      </a:txBody>
                      <a:tcPr anchor="ctr">
                        <a:blipFill>
                          <a:blip r:embed="rId6"/>
                          <a:stretch>
                            <a:fillRect l="-163753" r="-249871"/>
                          </a:stretch>
                        </a:blipFill>
                      </a:tcPr>
                    </a:tc>
                    <a:tc>
                      <a:txBody>
                        <a:bodyPr/>
                        <a:lstStyle/>
                        <a:p>
                          <a:endParaRPr lang="da-DK"/>
                        </a:p>
                      </a:txBody>
                      <a:tcPr anchor="ctr">
                        <a:blipFill>
                          <a:blip r:embed="rId6"/>
                          <a:stretch>
                            <a:fillRect l="-238605" r="-12604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noProof="0" dirty="0">
                              <a:solidFill>
                                <a:schemeClr val="tx1"/>
                              </a:solidFill>
                            </a:rPr>
                            <a:t>a) Amortized, </a:t>
                          </a:r>
                          <a:r>
                            <a:rPr lang="en-US" sz="1800" b="0" i="1" noProof="0" dirty="0">
                              <a:solidFill>
                                <a:schemeClr val="tx1"/>
                              </a:solidFill>
                            </a:rPr>
                            <a:t>M</a:t>
                          </a:r>
                          <a:r>
                            <a:rPr lang="en-US" sz="1800" b="0" noProof="0" dirty="0">
                              <a:solidFill>
                                <a:schemeClr val="tx1"/>
                              </a:solidFill>
                            </a:rPr>
                            <a:t> ≥ 2</a:t>
                          </a:r>
                          <a:r>
                            <a:rPr lang="en-US" sz="1800" b="0" i="1" noProof="0" dirty="0">
                              <a:solidFill>
                                <a:schemeClr val="tx1"/>
                              </a:solidFill>
                            </a:rPr>
                            <a: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noProof="0" dirty="0">
                              <a:solidFill>
                                <a:schemeClr val="tx1"/>
                              </a:solidFill>
                            </a:rPr>
                            <a:t>b) Worst-case, </a:t>
                          </a:r>
                          <a:r>
                            <a:rPr lang="en-US" sz="1800" b="0" i="1" u="none" strike="noStrike" kern="1200" baseline="0" noProof="0" dirty="0">
                              <a:solidFill>
                                <a:schemeClr val="tx1"/>
                              </a:solidFill>
                              <a:latin typeface="+mn-lt"/>
                              <a:ea typeface="+mn-ea"/>
                              <a:cs typeface="+mn-cs"/>
                            </a:rPr>
                            <a:t>M </a:t>
                          </a:r>
                          <a:r>
                            <a:rPr lang="en-US" sz="1800" b="0" i="0" u="none" strike="noStrike" kern="1200" baseline="0" noProof="0" dirty="0">
                              <a:solidFill>
                                <a:schemeClr val="tx1"/>
                              </a:solidFill>
                              <a:latin typeface="+mn-lt"/>
                              <a:ea typeface="+mn-ea"/>
                              <a:cs typeface="+mn-cs"/>
                            </a:rPr>
                            <a:t>= Ω(</a:t>
                          </a:r>
                          <a:r>
                            <a:rPr lang="en-US" sz="1800" b="0" i="1" u="none" strike="noStrike" kern="1200" baseline="0" noProof="0" dirty="0">
                              <a:solidFill>
                                <a:schemeClr val="tx1"/>
                              </a:solidFill>
                              <a:latin typeface="+mn-lt"/>
                              <a:ea typeface="+mn-ea"/>
                              <a:cs typeface="+mn-cs"/>
                            </a:rPr>
                            <a:t>B</a:t>
                          </a:r>
                          <a:r>
                            <a:rPr lang="en-US" sz="1800" b="0" i="0" u="none" strike="noStrike" kern="1200" baseline="30000" noProof="0" dirty="0">
                              <a:solidFill>
                                <a:schemeClr val="tx1"/>
                              </a:solidFill>
                              <a:latin typeface="+mn-lt"/>
                              <a:ea typeface="+mn-ea"/>
                              <a:cs typeface="+mn-cs"/>
                            </a:rPr>
                            <a:t>1-ε</a:t>
                          </a:r>
                          <a:r>
                            <a:rPr lang="en-US" sz="1800" b="0" i="0" u="none" strike="noStrike" kern="1200" baseline="0" noProof="0" dirty="0">
                              <a:solidFill>
                                <a:schemeClr val="tx1"/>
                              </a:solidFill>
                              <a:latin typeface="+mn-lt"/>
                              <a:ea typeface="+mn-ea"/>
                              <a:cs typeface="+mn-cs"/>
                            </a:rPr>
                            <a:t>log</a:t>
                          </a:r>
                          <a:r>
                            <a:rPr lang="en-US" sz="1800" b="0" i="0" u="none" strike="noStrike" kern="1200" baseline="-25000" noProof="0" dirty="0">
                              <a:solidFill>
                                <a:schemeClr val="tx1"/>
                              </a:solidFill>
                              <a:latin typeface="+mn-lt"/>
                              <a:ea typeface="+mn-ea"/>
                              <a:cs typeface="+mn-cs"/>
                            </a:rPr>
                            <a:t>2</a:t>
                          </a:r>
                          <a:r>
                            <a:rPr lang="en-US" sz="1800" b="0" i="1" u="none" strike="noStrike" kern="1200" baseline="0" noProof="0" dirty="0">
                              <a:solidFill>
                                <a:schemeClr val="tx1"/>
                              </a:solidFill>
                              <a:latin typeface="+mn-lt"/>
                              <a:ea typeface="+mn-ea"/>
                              <a:cs typeface="+mn-cs"/>
                            </a:rPr>
                            <a:t> N</a:t>
                          </a:r>
                          <a:r>
                            <a:rPr lang="en-US" sz="1800" b="0" i="0" u="none" strike="noStrike" kern="1200" baseline="0" noProof="0" dirty="0">
                              <a:solidFill>
                                <a:schemeClr val="tx1"/>
                              </a:solidFill>
                              <a:latin typeface="+mn-lt"/>
                              <a:ea typeface="+mn-ea"/>
                              <a:cs typeface="+mn-cs"/>
                            </a:rPr>
                            <a:t>)</a:t>
                          </a:r>
                          <a:endParaRPr lang="en-US" sz="1800" b="0" i="0" noProof="0" dirty="0">
                            <a:solidFill>
                              <a:schemeClr val="tx1"/>
                            </a:solidFill>
                          </a:endParaRPr>
                        </a:p>
                      </a:txBody>
                      <a:tcPr anchor="ctr"/>
                    </a:tc>
                    <a:extLst>
                      <a:ext uri="{0D108BD9-81ED-4DB2-BD59-A6C34878D82A}">
                        <a16:rowId xmlns:a16="http://schemas.microsoft.com/office/drawing/2014/main" val="2655370831"/>
                      </a:ext>
                    </a:extLst>
                  </a:tr>
                </a:tbl>
              </a:graphicData>
            </a:graphic>
          </p:graphicFrame>
        </mc:Fallback>
      </mc:AlternateContent>
    </p:spTree>
    <p:extLst>
      <p:ext uri="{BB962C8B-B14F-4D97-AF65-F5344CB8AC3E}">
        <p14:creationId xmlns:p14="http://schemas.microsoft.com/office/powerpoint/2010/main" val="18280404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BCB36-D9E3-FCDF-CCA4-8EC5CFB594FB}"/>
              </a:ext>
            </a:extLst>
          </p:cNvPr>
          <p:cNvSpPr>
            <a:spLocks noGrp="1"/>
          </p:cNvSpPr>
          <p:nvPr>
            <p:ph type="title"/>
          </p:nvPr>
        </p:nvSpPr>
        <p:spPr/>
        <p:txBody>
          <a:bodyPr/>
          <a:lstStyle/>
          <a:p>
            <a:r>
              <a:rPr lang="en-US" noProof="0" dirty="0"/>
              <a:t>Geometric interpretation</a:t>
            </a:r>
          </a:p>
        </p:txBody>
      </p:sp>
      <p:pic>
        <p:nvPicPr>
          <p:cNvPr id="6" name="Content Placeholder 5">
            <a:extLst>
              <a:ext uri="{FF2B5EF4-FFF2-40B4-BE49-F238E27FC236}">
                <a16:creationId xmlns:a16="http://schemas.microsoft.com/office/drawing/2014/main" id="{FD0436AA-01A1-F316-3293-F4A8D7D64A32}"/>
              </a:ext>
            </a:extLst>
          </p:cNvPr>
          <p:cNvPicPr>
            <a:picLocks noGrp="1" noChangeAspect="1"/>
          </p:cNvPicPr>
          <p:nvPr>
            <p:ph idx="1"/>
          </p:nvPr>
        </p:nvPicPr>
        <p:blipFill>
          <a:blip r:embed="rId2"/>
          <a:srcRect r="51278"/>
          <a:stretch>
            <a:fillRect/>
          </a:stretch>
        </p:blipFill>
        <p:spPr>
          <a:xfrm>
            <a:off x="7200901" y="925002"/>
            <a:ext cx="4959120" cy="5567874"/>
          </a:xfrm>
          <a:prstGeom prst="rect">
            <a:avLst/>
          </a:prstGeom>
        </p:spPr>
      </p:pic>
      <p:sp>
        <p:nvSpPr>
          <p:cNvPr id="7" name="Content Placeholder 2">
            <a:extLst>
              <a:ext uri="{FF2B5EF4-FFF2-40B4-BE49-F238E27FC236}">
                <a16:creationId xmlns:a16="http://schemas.microsoft.com/office/drawing/2014/main" id="{802DD9EF-CFD5-CBF7-E4E2-C6BD5387D169}"/>
              </a:ext>
            </a:extLst>
          </p:cNvPr>
          <p:cNvSpPr txBox="1">
            <a:spLocks/>
          </p:cNvSpPr>
          <p:nvPr/>
        </p:nvSpPr>
        <p:spPr>
          <a:xfrm>
            <a:off x="1180054" y="2453528"/>
            <a:ext cx="5347746" cy="2886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noProof="0" dirty="0"/>
              <a:t>Insertions</a:t>
            </a:r>
            <a:r>
              <a:rPr lang="en-US" noProof="0" dirty="0"/>
              <a:t> and </a:t>
            </a:r>
            <a:r>
              <a:rPr lang="en-US" b="1" noProof="0" dirty="0"/>
              <a:t>deletions</a:t>
            </a:r>
            <a:r>
              <a:rPr lang="en-US" noProof="0" dirty="0"/>
              <a:t> are endpoints of vertical segments</a:t>
            </a:r>
          </a:p>
          <a:p>
            <a:pPr marL="0" indent="0">
              <a:buNone/>
            </a:pPr>
            <a:endParaRPr lang="en-US" noProof="0" dirty="0"/>
          </a:p>
          <a:p>
            <a:r>
              <a:rPr lang="en-US" b="1" noProof="0" dirty="0"/>
              <a:t>Search</a:t>
            </a:r>
            <a:r>
              <a:rPr lang="en-US" noProof="0" dirty="0"/>
              <a:t> and </a:t>
            </a:r>
            <a:r>
              <a:rPr lang="en-US" b="1" noProof="0" dirty="0"/>
              <a:t>range queries</a:t>
            </a:r>
            <a:r>
              <a:rPr lang="en-US" noProof="0" dirty="0"/>
              <a:t> are horizontal ray shooting and segment intersection queries</a:t>
            </a:r>
          </a:p>
        </p:txBody>
      </p:sp>
    </p:spTree>
    <p:extLst>
      <p:ext uri="{BB962C8B-B14F-4D97-AF65-F5344CB8AC3E}">
        <p14:creationId xmlns:p14="http://schemas.microsoft.com/office/powerpoint/2010/main" val="3842895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207798-E435-5AC5-4C1A-A77AA3DDF6FF}"/>
              </a:ext>
            </a:extLst>
          </p:cNvPr>
          <p:cNvPicPr>
            <a:picLocks noChangeAspect="1"/>
          </p:cNvPicPr>
          <p:nvPr/>
        </p:nvPicPr>
        <p:blipFill>
          <a:blip r:embed="rId3"/>
          <a:srcRect l="48646"/>
          <a:stretch>
            <a:fillRect/>
          </a:stretch>
        </p:blipFill>
        <p:spPr>
          <a:xfrm>
            <a:off x="6210300" y="104395"/>
            <a:ext cx="5664981" cy="6034468"/>
          </a:xfrm>
          <a:prstGeom prst="rect">
            <a:avLst/>
          </a:prstGeom>
        </p:spPr>
      </p:pic>
      <p:sp>
        <p:nvSpPr>
          <p:cNvPr id="2" name="Title 1">
            <a:extLst>
              <a:ext uri="{FF2B5EF4-FFF2-40B4-BE49-F238E27FC236}">
                <a16:creationId xmlns:a16="http://schemas.microsoft.com/office/drawing/2014/main" id="{AE0CA1FB-3690-A521-9275-1A010E0A13DB}"/>
              </a:ext>
            </a:extLst>
          </p:cNvPr>
          <p:cNvSpPr>
            <a:spLocks noGrp="1"/>
          </p:cNvSpPr>
          <p:nvPr>
            <p:ph type="title"/>
          </p:nvPr>
        </p:nvSpPr>
        <p:spPr/>
        <p:txBody>
          <a:bodyPr/>
          <a:lstStyle/>
          <a:p>
            <a:r>
              <a:rPr lang="en-US" noProof="0" dirty="0"/>
              <a:t>Rectangle partition</a:t>
            </a:r>
          </a:p>
        </p:txBody>
      </p:sp>
      <p:sp>
        <p:nvSpPr>
          <p:cNvPr id="3" name="Content Placeholder 2">
            <a:extLst>
              <a:ext uri="{FF2B5EF4-FFF2-40B4-BE49-F238E27FC236}">
                <a16:creationId xmlns:a16="http://schemas.microsoft.com/office/drawing/2014/main" id="{847E3B0C-EB49-3B18-13AA-7FDD69ADA010}"/>
              </a:ext>
            </a:extLst>
          </p:cNvPr>
          <p:cNvSpPr>
            <a:spLocks noGrp="1"/>
          </p:cNvSpPr>
          <p:nvPr>
            <p:ph idx="1"/>
          </p:nvPr>
        </p:nvSpPr>
        <p:spPr>
          <a:xfrm>
            <a:off x="567320" y="1669387"/>
            <a:ext cx="7107663" cy="5188613"/>
          </a:xfrm>
        </p:spPr>
        <p:txBody>
          <a:bodyPr>
            <a:normAutofit/>
          </a:bodyPr>
          <a:lstStyle/>
          <a:p>
            <a:r>
              <a:rPr lang="en-US" noProof="0" dirty="0"/>
              <a:t>Partition plan into </a:t>
            </a:r>
            <a:r>
              <a:rPr lang="en-US" b="1" noProof="0" dirty="0"/>
              <a:t>rectangles</a:t>
            </a:r>
          </a:p>
          <a:p>
            <a:r>
              <a:rPr lang="en-US" noProof="0" dirty="0"/>
              <a:t>Topmost rectangles are </a:t>
            </a:r>
            <a:r>
              <a:rPr lang="en-US" b="1" noProof="0" dirty="0"/>
              <a:t>open</a:t>
            </a:r>
            <a:br>
              <a:rPr lang="en-US" noProof="0" dirty="0"/>
            </a:br>
            <a:r>
              <a:rPr lang="en-US" noProof="0" dirty="0"/>
              <a:t>(can received more updates)</a:t>
            </a:r>
            <a:endParaRPr lang="en-US" b="1" noProof="0" dirty="0"/>
          </a:p>
          <a:p>
            <a:r>
              <a:rPr lang="en-US" b="1" noProof="0" dirty="0"/>
              <a:t>Segments</a:t>
            </a:r>
            <a:r>
              <a:rPr lang="en-US" noProof="0" dirty="0"/>
              <a:t> crossing multiple </a:t>
            </a:r>
            <a:br>
              <a:rPr lang="en-US" noProof="0" dirty="0"/>
            </a:br>
            <a:r>
              <a:rPr lang="en-US" noProof="0" dirty="0"/>
              <a:t>rectangles are </a:t>
            </a:r>
            <a:r>
              <a:rPr lang="en-US" b="1" noProof="0" dirty="0"/>
              <a:t>split</a:t>
            </a:r>
          </a:p>
          <a:p>
            <a:r>
              <a:rPr lang="en-US" noProof="0" dirty="0"/>
              <a:t>Rectangles store </a:t>
            </a:r>
            <a:r>
              <a:rPr lang="el-GR" b="1" noProof="0" dirty="0">
                <a:solidFill>
                  <a:srgbClr val="C00000"/>
                </a:solidFill>
              </a:rPr>
              <a:t>Θ</a:t>
            </a:r>
            <a:r>
              <a:rPr lang="en-US" b="1" noProof="0" dirty="0">
                <a:solidFill>
                  <a:srgbClr val="C00000"/>
                </a:solidFill>
              </a:rPr>
              <a:t>(</a:t>
            </a:r>
            <a:r>
              <a:rPr lang="en-US" b="1" i="1" noProof="0" dirty="0" err="1">
                <a:solidFill>
                  <a:srgbClr val="C00000"/>
                </a:solidFill>
              </a:rPr>
              <a:t>B∙</a:t>
            </a:r>
            <a:r>
              <a:rPr lang="en-US" b="1" noProof="0" dirty="0" err="1">
                <a:solidFill>
                  <a:srgbClr val="C00000"/>
                </a:solidFill>
              </a:rPr>
              <a:t>log</a:t>
            </a:r>
            <a:r>
              <a:rPr lang="en-US" b="1" i="1" baseline="-25000" noProof="0" dirty="0" err="1">
                <a:solidFill>
                  <a:srgbClr val="C00000"/>
                </a:solidFill>
              </a:rPr>
              <a:t>B</a:t>
            </a:r>
            <a:r>
              <a:rPr lang="en-US" b="1" noProof="0" dirty="0">
                <a:solidFill>
                  <a:srgbClr val="C00000"/>
                </a:solidFill>
              </a:rPr>
              <a:t> </a:t>
            </a:r>
            <a:r>
              <a:rPr lang="en-US" b="1" i="1" noProof="0" dirty="0">
                <a:solidFill>
                  <a:srgbClr val="C00000"/>
                </a:solidFill>
              </a:rPr>
              <a:t>N</a:t>
            </a:r>
            <a:r>
              <a:rPr lang="en-US" b="1" noProof="0" dirty="0">
                <a:solidFill>
                  <a:srgbClr val="C00000"/>
                </a:solidFill>
              </a:rPr>
              <a:t>) </a:t>
            </a:r>
            <a:br>
              <a:rPr lang="en-US" b="1" noProof="0" dirty="0">
                <a:solidFill>
                  <a:srgbClr val="C00000"/>
                </a:solidFill>
              </a:rPr>
            </a:br>
            <a:r>
              <a:rPr lang="en-US" b="1" noProof="0" dirty="0">
                <a:solidFill>
                  <a:srgbClr val="C00000"/>
                </a:solidFill>
              </a:rPr>
              <a:t>endpoints</a:t>
            </a:r>
            <a:r>
              <a:rPr lang="en-US" b="1" noProof="0" dirty="0"/>
              <a:t> </a:t>
            </a:r>
            <a:r>
              <a:rPr lang="en-US" noProof="0" dirty="0"/>
              <a:t>where Ω(</a:t>
            </a:r>
            <a:r>
              <a:rPr lang="en-US" i="1" noProof="0" dirty="0" err="1"/>
              <a:t>B∙</a:t>
            </a:r>
            <a:r>
              <a:rPr lang="en-US" noProof="0" dirty="0" err="1"/>
              <a:t>log</a:t>
            </a:r>
            <a:r>
              <a:rPr lang="en-US" i="1" baseline="-25000" noProof="0" dirty="0" err="1"/>
              <a:t>B</a:t>
            </a:r>
            <a:r>
              <a:rPr lang="en-US" noProof="0" dirty="0"/>
              <a:t> </a:t>
            </a:r>
            <a:r>
              <a:rPr lang="en-US" i="1" noProof="0" dirty="0"/>
              <a:t>N</a:t>
            </a:r>
            <a:r>
              <a:rPr lang="en-US" noProof="0" dirty="0"/>
              <a:t>) </a:t>
            </a:r>
            <a:br>
              <a:rPr lang="en-US" noProof="0" dirty="0"/>
            </a:br>
            <a:r>
              <a:rPr lang="en-US" noProof="0" dirty="0"/>
              <a:t>segments </a:t>
            </a:r>
            <a:r>
              <a:rPr lang="en-US" b="1" noProof="0" dirty="0"/>
              <a:t>span</a:t>
            </a:r>
            <a:r>
              <a:rPr lang="en-US" noProof="0" dirty="0"/>
              <a:t> bottom-to-top</a:t>
            </a:r>
          </a:p>
          <a:p>
            <a:r>
              <a:rPr lang="en-US" b="1" noProof="0" dirty="0"/>
              <a:t>Global rebuild </a:t>
            </a:r>
            <a:r>
              <a:rPr lang="en-US" noProof="0" dirty="0"/>
              <a:t>when </a:t>
            </a:r>
            <a:r>
              <a:rPr lang="en-US" i="1" noProof="0" dirty="0"/>
              <a:t>N</a:t>
            </a:r>
            <a:r>
              <a:rPr lang="en-US" noProof="0" dirty="0"/>
              <a:t> </a:t>
            </a:r>
            <a:br>
              <a:rPr lang="en-US" noProof="0" dirty="0"/>
            </a:br>
            <a:r>
              <a:rPr lang="en-US" noProof="0" dirty="0"/>
              <a:t>doubles/halves</a:t>
            </a:r>
          </a:p>
          <a:p>
            <a:r>
              <a:rPr lang="en-US" noProof="0" dirty="0"/>
              <a:t>Segments in a rectangle are </a:t>
            </a:r>
            <a:r>
              <a:rPr lang="en-US" b="1" noProof="0" dirty="0"/>
              <a:t>sorted by key</a:t>
            </a:r>
          </a:p>
        </p:txBody>
      </p:sp>
      <p:sp>
        <p:nvSpPr>
          <p:cNvPr id="4" name="Rectangle 3">
            <a:extLst>
              <a:ext uri="{FF2B5EF4-FFF2-40B4-BE49-F238E27FC236}">
                <a16:creationId xmlns:a16="http://schemas.microsoft.com/office/drawing/2014/main" id="{3E7EAA3B-054D-8BBA-DBEF-5E113E4CFBE4}"/>
              </a:ext>
            </a:extLst>
          </p:cNvPr>
          <p:cNvSpPr/>
          <p:nvPr/>
        </p:nvSpPr>
        <p:spPr>
          <a:xfrm>
            <a:off x="6807201" y="546100"/>
            <a:ext cx="4926818" cy="1600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13795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5B13-0540-42D1-0CCC-FE5845DD4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7D878-A603-8E57-A2FB-9D2CEAFEDC05}"/>
              </a:ext>
            </a:extLst>
          </p:cNvPr>
          <p:cNvSpPr>
            <a:spLocks noGrp="1"/>
          </p:cNvSpPr>
          <p:nvPr>
            <p:ph type="title"/>
          </p:nvPr>
        </p:nvSpPr>
        <p:spPr/>
        <p:txBody>
          <a:bodyPr/>
          <a:lstStyle/>
          <a:p>
            <a:r>
              <a:rPr lang="en-US" noProof="0" dirty="0"/>
              <a:t>Top structure</a:t>
            </a:r>
          </a:p>
        </p:txBody>
      </p:sp>
      <p:sp>
        <p:nvSpPr>
          <p:cNvPr id="3" name="Content Placeholder 2">
            <a:extLst>
              <a:ext uri="{FF2B5EF4-FFF2-40B4-BE49-F238E27FC236}">
                <a16:creationId xmlns:a16="http://schemas.microsoft.com/office/drawing/2014/main" id="{2DAFFEFC-0E7D-6ADC-FB87-B7BAC8EBD23B}"/>
              </a:ext>
            </a:extLst>
          </p:cNvPr>
          <p:cNvSpPr>
            <a:spLocks noGrp="1"/>
          </p:cNvSpPr>
          <p:nvPr>
            <p:ph idx="1"/>
          </p:nvPr>
        </p:nvSpPr>
        <p:spPr>
          <a:xfrm>
            <a:off x="316719" y="2084388"/>
            <a:ext cx="5893581" cy="3698875"/>
          </a:xfrm>
        </p:spPr>
        <p:txBody>
          <a:bodyPr>
            <a:normAutofit/>
          </a:bodyPr>
          <a:lstStyle/>
          <a:p>
            <a:r>
              <a:rPr lang="en-US" i="1" noProof="0" dirty="0" err="1"/>
              <a:t>B</a:t>
            </a:r>
            <a:r>
              <a:rPr lang="en-US" baseline="30000" noProof="0" dirty="0" err="1"/>
              <a:t>ε</a:t>
            </a:r>
            <a:r>
              <a:rPr lang="en-US" noProof="0" dirty="0"/>
              <a:t>-tree with updates heading for the </a:t>
            </a:r>
            <a:r>
              <a:rPr lang="en-US" b="1" noProof="0" dirty="0"/>
              <a:t>open rectangles</a:t>
            </a:r>
          </a:p>
          <a:p>
            <a:r>
              <a:rPr lang="en-US" noProof="0" dirty="0"/>
              <a:t>Degree </a:t>
            </a:r>
            <a:r>
              <a:rPr lang="en-US" i="1" noProof="0" dirty="0" err="1"/>
              <a:t>B</a:t>
            </a:r>
            <a:r>
              <a:rPr lang="en-US" baseline="30000" noProof="0" dirty="0" err="1"/>
              <a:t>ε</a:t>
            </a:r>
            <a:r>
              <a:rPr lang="en-US" baseline="30000" noProof="0" dirty="0"/>
              <a:t> </a:t>
            </a:r>
            <a:r>
              <a:rPr lang="en-US" noProof="0" dirty="0"/>
              <a:t>, buffer capacity </a:t>
            </a:r>
            <a:r>
              <a:rPr lang="en-US" i="1" noProof="0" dirty="0"/>
              <a:t>B</a:t>
            </a:r>
          </a:p>
          <a:p>
            <a:r>
              <a:rPr lang="en-US" b="1" noProof="0" dirty="0"/>
              <a:t>Close</a:t>
            </a:r>
            <a:r>
              <a:rPr lang="en-US" noProof="0" dirty="0"/>
              <a:t> a rectangle when it has received Θ(</a:t>
            </a:r>
            <a:r>
              <a:rPr lang="en-US" i="1" noProof="0" dirty="0" err="1"/>
              <a:t>B</a:t>
            </a:r>
            <a:r>
              <a:rPr lang="en-US" noProof="0" dirty="0" err="1"/>
              <a:t>log</a:t>
            </a:r>
            <a:r>
              <a:rPr lang="en-US" i="1" baseline="-25000" noProof="0" dirty="0" err="1"/>
              <a:t>B</a:t>
            </a:r>
            <a:r>
              <a:rPr lang="en-US" noProof="0" dirty="0"/>
              <a:t> </a:t>
            </a:r>
            <a:r>
              <a:rPr lang="en-US" i="1" noProof="0" dirty="0"/>
              <a:t>N</a:t>
            </a:r>
            <a:r>
              <a:rPr lang="en-US" noProof="0" dirty="0"/>
              <a:t>) updates</a:t>
            </a:r>
            <a:br>
              <a:rPr lang="en-US" noProof="0" dirty="0"/>
            </a:br>
            <a:r>
              <a:rPr lang="en-US" noProof="0" dirty="0"/>
              <a:t>(move all buffered updates to it)</a:t>
            </a:r>
          </a:p>
          <a:p>
            <a:r>
              <a:rPr lang="en-US" b="1" noProof="0" dirty="0"/>
              <a:t>Join</a:t>
            </a:r>
            <a:r>
              <a:rPr lang="en-US" noProof="0" dirty="0"/>
              <a:t> and </a:t>
            </a:r>
            <a:r>
              <a:rPr lang="en-US" b="1" noProof="0" dirty="0"/>
              <a:t>split </a:t>
            </a:r>
            <a:r>
              <a:rPr lang="en-US" noProof="0" dirty="0"/>
              <a:t>open rectangles like in a B-tree (after closing them)</a:t>
            </a:r>
          </a:p>
        </p:txBody>
      </p:sp>
      <p:pic>
        <p:nvPicPr>
          <p:cNvPr id="5" name="Picture 4">
            <a:extLst>
              <a:ext uri="{FF2B5EF4-FFF2-40B4-BE49-F238E27FC236}">
                <a16:creationId xmlns:a16="http://schemas.microsoft.com/office/drawing/2014/main" id="{E13D9BA1-7F96-8534-6E1B-8852CC45DEF3}"/>
              </a:ext>
            </a:extLst>
          </p:cNvPr>
          <p:cNvPicPr>
            <a:picLocks noChangeAspect="1"/>
          </p:cNvPicPr>
          <p:nvPr/>
        </p:nvPicPr>
        <p:blipFill>
          <a:blip r:embed="rId2"/>
          <a:srcRect l="48646"/>
          <a:stretch>
            <a:fillRect/>
          </a:stretch>
        </p:blipFill>
        <p:spPr>
          <a:xfrm>
            <a:off x="6210300" y="104395"/>
            <a:ext cx="5664981" cy="6034468"/>
          </a:xfrm>
          <a:prstGeom prst="rect">
            <a:avLst/>
          </a:prstGeom>
        </p:spPr>
      </p:pic>
      <p:sp>
        <p:nvSpPr>
          <p:cNvPr id="4" name="Rectangle: Rounded Corners 3">
            <a:extLst>
              <a:ext uri="{FF2B5EF4-FFF2-40B4-BE49-F238E27FC236}">
                <a16:creationId xmlns:a16="http://schemas.microsoft.com/office/drawing/2014/main" id="{BB0EC400-C260-D7B6-B8C2-278DE7F0441D}"/>
              </a:ext>
            </a:extLst>
          </p:cNvPr>
          <p:cNvSpPr/>
          <p:nvPr/>
        </p:nvSpPr>
        <p:spPr>
          <a:xfrm>
            <a:off x="6654800" y="431800"/>
            <a:ext cx="5130018" cy="1701800"/>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9" name="Group 8">
            <a:extLst>
              <a:ext uri="{FF2B5EF4-FFF2-40B4-BE49-F238E27FC236}">
                <a16:creationId xmlns:a16="http://schemas.microsoft.com/office/drawing/2014/main" id="{374F328F-054D-7F37-012E-D975DC73C5C4}"/>
              </a:ext>
            </a:extLst>
          </p:cNvPr>
          <p:cNvGrpSpPr/>
          <p:nvPr/>
        </p:nvGrpSpPr>
        <p:grpSpPr>
          <a:xfrm>
            <a:off x="6835646" y="545470"/>
            <a:ext cx="4614826" cy="1547388"/>
            <a:chOff x="6835646" y="545470"/>
            <a:chExt cx="4614826" cy="1547388"/>
          </a:xfrm>
        </p:grpSpPr>
        <p:sp>
          <p:nvSpPr>
            <p:cNvPr id="6" name="Rectangle 5">
              <a:extLst>
                <a:ext uri="{FF2B5EF4-FFF2-40B4-BE49-F238E27FC236}">
                  <a16:creationId xmlns:a16="http://schemas.microsoft.com/office/drawing/2014/main" id="{9B8A3410-35B4-65EB-DFC8-1C00A49B0556}"/>
                </a:ext>
              </a:extLst>
            </p:cNvPr>
            <p:cNvSpPr/>
            <p:nvPr/>
          </p:nvSpPr>
          <p:spPr>
            <a:xfrm>
              <a:off x="10789788" y="1201003"/>
              <a:ext cx="660684" cy="2041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6">
              <a:extLst>
                <a:ext uri="{FF2B5EF4-FFF2-40B4-BE49-F238E27FC236}">
                  <a16:creationId xmlns:a16="http://schemas.microsoft.com/office/drawing/2014/main" id="{F8348B1D-A526-56E1-BBC6-298C35EBDBDA}"/>
                </a:ext>
              </a:extLst>
            </p:cNvPr>
            <p:cNvSpPr/>
            <p:nvPr/>
          </p:nvSpPr>
          <p:spPr>
            <a:xfrm>
              <a:off x="7970223" y="1924121"/>
              <a:ext cx="529087" cy="168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C4039C-A6F5-747C-19D7-1C8EF339D714}"/>
                </a:ext>
              </a:extLst>
            </p:cNvPr>
            <p:cNvSpPr/>
            <p:nvPr/>
          </p:nvSpPr>
          <p:spPr>
            <a:xfrm>
              <a:off x="6835646" y="545470"/>
              <a:ext cx="456348" cy="1356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618401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B5B13-0540-42D1-0CCC-FE5845DD43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7D878-A603-8E57-A2FB-9D2CEAFEDC05}"/>
              </a:ext>
            </a:extLst>
          </p:cNvPr>
          <p:cNvSpPr>
            <a:spLocks noGrp="1"/>
          </p:cNvSpPr>
          <p:nvPr>
            <p:ph type="title"/>
          </p:nvPr>
        </p:nvSpPr>
        <p:spPr/>
        <p:txBody>
          <a:bodyPr/>
          <a:lstStyle/>
          <a:p>
            <a:r>
              <a:rPr lang="en-US" noProof="0" dirty="0"/>
              <a:t>Point location </a:t>
            </a:r>
          </a:p>
        </p:txBody>
      </p:sp>
      <p:sp>
        <p:nvSpPr>
          <p:cNvPr id="3" name="Content Placeholder 2">
            <a:extLst>
              <a:ext uri="{FF2B5EF4-FFF2-40B4-BE49-F238E27FC236}">
                <a16:creationId xmlns:a16="http://schemas.microsoft.com/office/drawing/2014/main" id="{2DAFFEFC-0E7D-6ADC-FB87-B7BAC8EBD23B}"/>
              </a:ext>
            </a:extLst>
          </p:cNvPr>
          <p:cNvSpPr>
            <a:spLocks noGrp="1"/>
          </p:cNvSpPr>
          <p:nvPr>
            <p:ph idx="1"/>
          </p:nvPr>
        </p:nvSpPr>
        <p:spPr>
          <a:xfrm>
            <a:off x="316720" y="2084388"/>
            <a:ext cx="5533748" cy="4773612"/>
          </a:xfrm>
        </p:spPr>
        <p:txBody>
          <a:bodyPr>
            <a:normAutofit/>
          </a:bodyPr>
          <a:lstStyle/>
          <a:p>
            <a:r>
              <a:rPr lang="en-US" b="1" noProof="0" dirty="0"/>
              <a:t>Queries</a:t>
            </a:r>
            <a:r>
              <a:rPr lang="en-US" noProof="0" dirty="0"/>
              <a:t> need to locate relevant rectangles</a:t>
            </a:r>
          </a:p>
          <a:p>
            <a:r>
              <a:rPr lang="en-US" noProof="0" dirty="0"/>
              <a:t>For each version have a </a:t>
            </a:r>
            <a:r>
              <a:rPr lang="en-US" b="1" noProof="0" dirty="0"/>
              <a:t>B-tree</a:t>
            </a:r>
            <a:r>
              <a:rPr lang="en-US" noProof="0" dirty="0"/>
              <a:t> with the rectangles left-to-right intersection the version</a:t>
            </a:r>
          </a:p>
          <a:p>
            <a:r>
              <a:rPr lang="en-US" noProof="0" dirty="0"/>
              <a:t>Make it partially-persistent using simple </a:t>
            </a:r>
            <a:r>
              <a:rPr lang="en-US" b="1" noProof="0" dirty="0"/>
              <a:t>path copying</a:t>
            </a:r>
            <a:r>
              <a:rPr lang="en-US" noProof="0" dirty="0"/>
              <a:t> for updates</a:t>
            </a:r>
          </a:p>
          <a:p>
            <a:r>
              <a:rPr lang="en-US" noProof="0" dirty="0"/>
              <a:t>A </a:t>
            </a:r>
            <a:r>
              <a:rPr lang="en-US" b="1" noProof="0" dirty="0"/>
              <a:t>query</a:t>
            </a:r>
            <a:r>
              <a:rPr lang="en-US" noProof="0" dirty="0"/>
              <a:t> to an </a:t>
            </a:r>
            <a:r>
              <a:rPr lang="en-US" b="1" noProof="0" dirty="0"/>
              <a:t>open rectangle</a:t>
            </a:r>
            <a:r>
              <a:rPr lang="en-US" noProof="0" dirty="0"/>
              <a:t> moves all buffered updates to the rectangle</a:t>
            </a:r>
          </a:p>
        </p:txBody>
      </p:sp>
      <p:pic>
        <p:nvPicPr>
          <p:cNvPr id="5" name="Picture 4">
            <a:extLst>
              <a:ext uri="{FF2B5EF4-FFF2-40B4-BE49-F238E27FC236}">
                <a16:creationId xmlns:a16="http://schemas.microsoft.com/office/drawing/2014/main" id="{E13D9BA1-7F96-8534-6E1B-8852CC45DEF3}"/>
              </a:ext>
            </a:extLst>
          </p:cNvPr>
          <p:cNvPicPr>
            <a:picLocks noChangeAspect="1"/>
          </p:cNvPicPr>
          <p:nvPr/>
        </p:nvPicPr>
        <p:blipFill>
          <a:blip r:embed="rId3"/>
          <a:srcRect l="48646"/>
          <a:stretch>
            <a:fillRect/>
          </a:stretch>
        </p:blipFill>
        <p:spPr>
          <a:xfrm>
            <a:off x="6210300" y="104395"/>
            <a:ext cx="5664981" cy="6034468"/>
          </a:xfrm>
          <a:prstGeom prst="rect">
            <a:avLst/>
          </a:prstGeom>
        </p:spPr>
      </p:pic>
      <p:sp>
        <p:nvSpPr>
          <p:cNvPr id="6" name="Left Brace 5">
            <a:extLst>
              <a:ext uri="{FF2B5EF4-FFF2-40B4-BE49-F238E27FC236}">
                <a16:creationId xmlns:a16="http://schemas.microsoft.com/office/drawing/2014/main" id="{176D4F35-048F-75E2-D767-CE5158DB67E9}"/>
              </a:ext>
            </a:extLst>
          </p:cNvPr>
          <p:cNvSpPr/>
          <p:nvPr/>
        </p:nvSpPr>
        <p:spPr>
          <a:xfrm>
            <a:off x="5850467" y="2084388"/>
            <a:ext cx="359833" cy="3452812"/>
          </a:xfrm>
          <a:prstGeom prst="leftBrace">
            <a:avLst>
              <a:gd name="adj1" fmla="val 104804"/>
              <a:gd name="adj2" fmla="val 50000"/>
            </a:avLst>
          </a:pr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grpSp>
        <p:nvGrpSpPr>
          <p:cNvPr id="10" name="Group 9">
            <a:extLst>
              <a:ext uri="{FF2B5EF4-FFF2-40B4-BE49-F238E27FC236}">
                <a16:creationId xmlns:a16="http://schemas.microsoft.com/office/drawing/2014/main" id="{E03488A5-28CD-AF1E-73F7-D8A9703E832B}"/>
              </a:ext>
            </a:extLst>
          </p:cNvPr>
          <p:cNvGrpSpPr/>
          <p:nvPr/>
        </p:nvGrpSpPr>
        <p:grpSpPr>
          <a:xfrm>
            <a:off x="6835646" y="545470"/>
            <a:ext cx="4614826" cy="1547388"/>
            <a:chOff x="6835646" y="545470"/>
            <a:chExt cx="4614826" cy="1547388"/>
          </a:xfrm>
        </p:grpSpPr>
        <p:sp>
          <p:nvSpPr>
            <p:cNvPr id="11" name="Rectangle 10">
              <a:extLst>
                <a:ext uri="{FF2B5EF4-FFF2-40B4-BE49-F238E27FC236}">
                  <a16:creationId xmlns:a16="http://schemas.microsoft.com/office/drawing/2014/main" id="{F92C0B61-6640-CCF1-7A1E-B07E41D5CAEF}"/>
                </a:ext>
              </a:extLst>
            </p:cNvPr>
            <p:cNvSpPr/>
            <p:nvPr/>
          </p:nvSpPr>
          <p:spPr>
            <a:xfrm>
              <a:off x="10789788" y="1201003"/>
              <a:ext cx="660684" cy="2041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AB1F602-E83D-859C-B4AE-6C13EE7957C6}"/>
                </a:ext>
              </a:extLst>
            </p:cNvPr>
            <p:cNvSpPr/>
            <p:nvPr/>
          </p:nvSpPr>
          <p:spPr>
            <a:xfrm>
              <a:off x="7970223" y="1924121"/>
              <a:ext cx="529087" cy="1687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7F03E17D-79B9-1335-B9B4-2D617D95C665}"/>
                </a:ext>
              </a:extLst>
            </p:cNvPr>
            <p:cNvSpPr/>
            <p:nvPr/>
          </p:nvSpPr>
          <p:spPr>
            <a:xfrm>
              <a:off x="6835646" y="545470"/>
              <a:ext cx="456348" cy="13569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44178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EFBFA-2434-37E8-1BA0-8F5766F71FCB}"/>
              </a:ext>
            </a:extLst>
          </p:cNvPr>
          <p:cNvSpPr>
            <a:spLocks noGrp="1"/>
          </p:cNvSpPr>
          <p:nvPr>
            <p:ph type="title"/>
          </p:nvPr>
        </p:nvSpPr>
        <p:spPr>
          <a:xfrm>
            <a:off x="299036" y="0"/>
            <a:ext cx="10515600" cy="1325563"/>
          </a:xfrm>
        </p:spPr>
        <p:txBody>
          <a:bodyPr/>
          <a:lstStyle/>
          <a:p>
            <a:r>
              <a:rPr lang="en-US" noProof="0" dirty="0"/>
              <a:t>Achieving worst-case I/O bounds</a:t>
            </a:r>
          </a:p>
        </p:txBody>
      </p:sp>
      <p:sp>
        <p:nvSpPr>
          <p:cNvPr id="3" name="Content Placeholder 2">
            <a:extLst>
              <a:ext uri="{FF2B5EF4-FFF2-40B4-BE49-F238E27FC236}">
                <a16:creationId xmlns:a16="http://schemas.microsoft.com/office/drawing/2014/main" id="{0BD65809-97B8-F60F-D198-908D771048F0}"/>
              </a:ext>
            </a:extLst>
          </p:cNvPr>
          <p:cNvSpPr>
            <a:spLocks noGrp="1"/>
          </p:cNvSpPr>
          <p:nvPr>
            <p:ph idx="1"/>
          </p:nvPr>
        </p:nvSpPr>
        <p:spPr>
          <a:xfrm>
            <a:off x="838200" y="1675499"/>
            <a:ext cx="10515600" cy="4351338"/>
          </a:xfrm>
        </p:spPr>
        <p:txBody>
          <a:bodyPr/>
          <a:lstStyle/>
          <a:p>
            <a:r>
              <a:rPr lang="en-US" noProof="0" dirty="0"/>
              <a:t>Buffer overflow = incremental </a:t>
            </a:r>
            <a:r>
              <a:rPr lang="en-US" b="1" noProof="0" dirty="0"/>
              <a:t>flush a single path</a:t>
            </a:r>
            <a:r>
              <a:rPr lang="en-US" noProof="0" dirty="0"/>
              <a:t>, </a:t>
            </a:r>
            <a:br>
              <a:rPr lang="en-US" noProof="0" dirty="0"/>
            </a:br>
            <a:r>
              <a:rPr lang="en-US" noProof="0" dirty="0"/>
              <a:t>pushing </a:t>
            </a:r>
            <a:r>
              <a:rPr lang="en-US" i="1" noProof="0" dirty="0"/>
              <a:t>B</a:t>
            </a:r>
            <a:r>
              <a:rPr lang="en-US" baseline="30000" noProof="0" dirty="0"/>
              <a:t>1-ε</a:t>
            </a:r>
            <a:r>
              <a:rPr lang="en-US" noProof="0" dirty="0"/>
              <a:t> updates to the child with most updates</a:t>
            </a:r>
            <a:br>
              <a:rPr lang="en-US" noProof="0" dirty="0"/>
            </a:br>
            <a:r>
              <a:rPr lang="en-US" noProof="0" dirty="0"/>
              <a:t>(ensures never more than </a:t>
            </a:r>
            <a:r>
              <a:rPr lang="en-US" i="1" noProof="0" dirty="0"/>
              <a:t>B</a:t>
            </a:r>
            <a:r>
              <a:rPr lang="en-US" baseline="30000" noProof="0" dirty="0"/>
              <a:t>1-ε</a:t>
            </a:r>
            <a:r>
              <a:rPr lang="en-US" noProof="0" dirty="0"/>
              <a:t>∙log</a:t>
            </a:r>
            <a:r>
              <a:rPr lang="en-US" baseline="-25000" noProof="0" dirty="0"/>
              <a:t>2</a:t>
            </a:r>
            <a:r>
              <a:rPr lang="en-US" noProof="0" dirty="0"/>
              <a:t> </a:t>
            </a:r>
            <a:r>
              <a:rPr lang="en-US" i="1" noProof="0" dirty="0"/>
              <a:t>B</a:t>
            </a:r>
            <a:r>
              <a:rPr lang="en-US" noProof="0" dirty="0"/>
              <a:t> updates in a</a:t>
            </a:r>
            <a:br>
              <a:rPr lang="en-US" noProof="0" dirty="0"/>
            </a:br>
            <a:r>
              <a:rPr lang="en-US" noProof="0" dirty="0"/>
              <a:t>buffer heading for a single child)</a:t>
            </a:r>
          </a:p>
          <a:p>
            <a:r>
              <a:rPr lang="en-US" noProof="0" dirty="0"/>
              <a:t>Incrementally</a:t>
            </a:r>
            <a:r>
              <a:rPr lang="en-US" b="1" noProof="0" dirty="0"/>
              <a:t> closing </a:t>
            </a:r>
            <a:r>
              <a:rPr lang="en-US" noProof="0" dirty="0"/>
              <a:t>an open rectangle, collect all buffered updates in internal memory,  requires </a:t>
            </a:r>
            <a:r>
              <a:rPr lang="en-US" b="1" i="1" noProof="0" dirty="0">
                <a:solidFill>
                  <a:srgbClr val="C00000"/>
                </a:solidFill>
              </a:rPr>
              <a:t>M</a:t>
            </a:r>
            <a:r>
              <a:rPr lang="en-US" b="1" noProof="0" dirty="0">
                <a:solidFill>
                  <a:srgbClr val="C00000"/>
                </a:solidFill>
              </a:rPr>
              <a:t> = Ω(</a:t>
            </a:r>
            <a:r>
              <a:rPr lang="en-US" b="1" i="1" noProof="0" dirty="0">
                <a:solidFill>
                  <a:srgbClr val="C00000"/>
                </a:solidFill>
              </a:rPr>
              <a:t>B</a:t>
            </a:r>
            <a:r>
              <a:rPr lang="en-US" b="1" baseline="30000" noProof="0" dirty="0">
                <a:solidFill>
                  <a:srgbClr val="C00000"/>
                </a:solidFill>
              </a:rPr>
              <a:t>1-ε</a:t>
            </a:r>
            <a:r>
              <a:rPr lang="en-US" b="1" noProof="0" dirty="0">
                <a:solidFill>
                  <a:srgbClr val="C00000"/>
                </a:solidFill>
              </a:rPr>
              <a:t>∙log</a:t>
            </a:r>
            <a:r>
              <a:rPr lang="en-US" b="1" baseline="-25000" noProof="0" dirty="0">
                <a:solidFill>
                  <a:srgbClr val="C00000"/>
                </a:solidFill>
              </a:rPr>
              <a:t>2</a:t>
            </a:r>
            <a:r>
              <a:rPr lang="en-US" b="1" noProof="0" dirty="0">
                <a:solidFill>
                  <a:srgbClr val="C00000"/>
                </a:solidFill>
              </a:rPr>
              <a:t> </a:t>
            </a:r>
            <a:r>
              <a:rPr lang="en-US" b="1" i="1" noProof="0" dirty="0">
                <a:solidFill>
                  <a:srgbClr val="C00000"/>
                </a:solidFill>
              </a:rPr>
              <a:t>N</a:t>
            </a:r>
            <a:r>
              <a:rPr lang="en-US" b="1" noProof="0" dirty="0">
                <a:solidFill>
                  <a:srgbClr val="C00000"/>
                </a:solidFill>
              </a:rPr>
              <a:t>)</a:t>
            </a:r>
          </a:p>
          <a:p>
            <a:r>
              <a:rPr lang="en-US" b="1" noProof="0" dirty="0"/>
              <a:t>Incremental global rebuild</a:t>
            </a:r>
            <a:r>
              <a:rPr lang="en-US" noProof="0" dirty="0"/>
              <a:t> for changing </a:t>
            </a:r>
            <a:r>
              <a:rPr lang="en-US" i="1" noProof="0" dirty="0"/>
              <a:t>N</a:t>
            </a:r>
          </a:p>
          <a:p>
            <a:r>
              <a:rPr lang="en-US" b="1" noProof="0" dirty="0"/>
              <a:t>Never merge internal nodes </a:t>
            </a:r>
            <a:r>
              <a:rPr lang="en-US" noProof="0" dirty="0"/>
              <a:t>in top structure (avoids flushing buffers, incremental global rebuilding bounds height)</a:t>
            </a:r>
          </a:p>
        </p:txBody>
      </p:sp>
      <p:pic>
        <p:nvPicPr>
          <p:cNvPr id="4" name="Picture 3">
            <a:extLst>
              <a:ext uri="{FF2B5EF4-FFF2-40B4-BE49-F238E27FC236}">
                <a16:creationId xmlns:a16="http://schemas.microsoft.com/office/drawing/2014/main" id="{D39954A6-67B4-534F-2E70-FAFAF16060A8}"/>
              </a:ext>
            </a:extLst>
          </p:cNvPr>
          <p:cNvPicPr>
            <a:picLocks noChangeAspect="1"/>
          </p:cNvPicPr>
          <p:nvPr/>
        </p:nvPicPr>
        <p:blipFill>
          <a:blip r:embed="rId3"/>
          <a:srcRect l="48646"/>
          <a:stretch>
            <a:fillRect/>
          </a:stretch>
        </p:blipFill>
        <p:spPr>
          <a:xfrm>
            <a:off x="9268814" y="0"/>
            <a:ext cx="2797535" cy="2979999"/>
          </a:xfrm>
          <a:prstGeom prst="rect">
            <a:avLst/>
          </a:prstGeom>
        </p:spPr>
      </p:pic>
    </p:spTree>
    <p:extLst>
      <p:ext uri="{BB962C8B-B14F-4D97-AF65-F5344CB8AC3E}">
        <p14:creationId xmlns:p14="http://schemas.microsoft.com/office/powerpoint/2010/main" val="36812664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38503-40FC-8521-CEB3-C91484C71347}"/>
              </a:ext>
            </a:extLst>
          </p:cNvPr>
          <p:cNvSpPr>
            <a:spLocks noGrp="1"/>
          </p:cNvSpPr>
          <p:nvPr>
            <p:ph type="title"/>
          </p:nvPr>
        </p:nvSpPr>
        <p:spPr/>
        <p:txBody>
          <a:bodyPr/>
          <a:lstStyle/>
          <a:p>
            <a:r>
              <a:rPr lang="en-US" noProof="0" dirty="0"/>
              <a:t>Summary – Part II</a:t>
            </a:r>
          </a:p>
        </p:txBody>
      </p:sp>
      <p:sp>
        <p:nvSpPr>
          <p:cNvPr id="3" name="Content Placeholder 2">
            <a:extLst>
              <a:ext uri="{FF2B5EF4-FFF2-40B4-BE49-F238E27FC236}">
                <a16:creationId xmlns:a16="http://schemas.microsoft.com/office/drawing/2014/main" id="{B3E87BDC-4E3F-86B0-5E77-425CF2B989F4}"/>
              </a:ext>
            </a:extLst>
          </p:cNvPr>
          <p:cNvSpPr>
            <a:spLocks noGrp="1"/>
          </p:cNvSpPr>
          <p:nvPr>
            <p:ph idx="1"/>
          </p:nvPr>
        </p:nvSpPr>
        <p:spPr>
          <a:xfrm>
            <a:off x="262321" y="1869934"/>
            <a:ext cx="11942379" cy="5076965"/>
          </a:xfrm>
        </p:spPr>
        <p:txBody>
          <a:bodyPr>
            <a:normAutofit/>
          </a:bodyPr>
          <a:lstStyle/>
          <a:p>
            <a:r>
              <a:rPr lang="en-US" noProof="0" dirty="0"/>
              <a:t>Linear space buffered partially-persistent B-trees, with I/O bounds</a:t>
            </a:r>
          </a:p>
          <a:p>
            <a:endParaRPr lang="en-US" noProof="0" dirty="0"/>
          </a:p>
          <a:p>
            <a:endParaRPr lang="en-US" noProof="0" dirty="0"/>
          </a:p>
          <a:p>
            <a:endParaRPr lang="en-US" noProof="0" dirty="0"/>
          </a:p>
          <a:p>
            <a:endParaRPr lang="en-US" noProof="0" dirty="0"/>
          </a:p>
          <a:p>
            <a:endParaRPr lang="en-US" noProof="0" dirty="0"/>
          </a:p>
          <a:p>
            <a:r>
              <a:rPr lang="en-US" b="1" noProof="0" dirty="0"/>
              <a:t>Open problems</a:t>
            </a:r>
            <a:endParaRPr lang="en-US" noProof="0" dirty="0"/>
          </a:p>
          <a:p>
            <a:pPr lvl="1"/>
            <a:r>
              <a:rPr lang="en-US" sz="3000" noProof="0" dirty="0"/>
              <a:t>Worst-case for </a:t>
            </a:r>
            <a:r>
              <a:rPr lang="en-US" sz="3000" i="1" noProof="0" dirty="0"/>
              <a:t>M</a:t>
            </a:r>
            <a:r>
              <a:rPr lang="en-US" sz="3000" noProof="0" dirty="0"/>
              <a:t> ≥ 2</a:t>
            </a:r>
            <a:r>
              <a:rPr lang="en-US" sz="3000" i="1" noProof="0" dirty="0"/>
              <a:t>B</a:t>
            </a:r>
          </a:p>
          <a:p>
            <a:pPr lvl="1"/>
            <a:r>
              <a:rPr lang="en-US" sz="3000" noProof="0" dirty="0"/>
              <a:t>Let fully-persistent B-trees meet </a:t>
            </a:r>
            <a:r>
              <a:rPr lang="en-US" sz="3000" i="1" noProof="0" dirty="0" err="1"/>
              <a:t>B</a:t>
            </a:r>
            <a:r>
              <a:rPr lang="en-US" sz="3000" baseline="30000" noProof="0" dirty="0" err="1"/>
              <a:t>ε</a:t>
            </a:r>
            <a:r>
              <a:rPr lang="en-US" sz="3000" noProof="0" dirty="0"/>
              <a:t>-trees</a:t>
            </a:r>
            <a:br>
              <a:rPr lang="en-US" sz="3000" noProof="0" dirty="0"/>
            </a:br>
            <a:r>
              <a:rPr lang="en-US" noProof="0" dirty="0"/>
              <a:t>(Brodal, Rysgaard, Svenning, </a:t>
            </a:r>
            <a:r>
              <a:rPr lang="en-US" dirty="0"/>
              <a:t>STOC  2023, O(</a:t>
            </a:r>
            <a:r>
              <a:rPr lang="en-US" dirty="0" err="1"/>
              <a:t>log</a:t>
            </a:r>
            <a:r>
              <a:rPr lang="en-US" i="1" baseline="-25000" dirty="0" err="1"/>
              <a:t>B</a:t>
            </a:r>
            <a:r>
              <a:rPr lang="en-US" i="1" dirty="0"/>
              <a:t> N</a:t>
            </a:r>
            <a:r>
              <a:rPr lang="en-US" dirty="0"/>
              <a:t>) I/</a:t>
            </a:r>
            <a:r>
              <a:rPr lang="en-US" dirty="0" err="1"/>
              <a:t>Os</a:t>
            </a:r>
            <a:r>
              <a:rPr lang="en-US" dirty="0"/>
              <a:t> queries &amp; updates)</a:t>
            </a:r>
            <a:endParaRPr lang="en-US" noProof="0" dirty="0"/>
          </a:p>
        </p:txBody>
      </p:sp>
      <mc:AlternateContent xmlns:mc="http://schemas.openxmlformats.org/markup-compatibility/2006" xmlns:a14="http://schemas.microsoft.com/office/drawing/2010/main">
        <mc:Choice Requires="a14">
          <p:graphicFrame>
            <p:nvGraphicFramePr>
              <p:cNvPr id="4" name="Content Placeholder 6">
                <a:extLst>
                  <a:ext uri="{FF2B5EF4-FFF2-40B4-BE49-F238E27FC236}">
                    <a16:creationId xmlns:a16="http://schemas.microsoft.com/office/drawing/2014/main" id="{01A3875D-01CF-FCBE-795C-F9700A296CB4}"/>
                  </a:ext>
                </a:extLst>
              </p:cNvPr>
              <p:cNvGraphicFramePr>
                <a:graphicFrameLocks/>
              </p:cNvGraphicFramePr>
              <p:nvPr>
                <p:extLst>
                  <p:ext uri="{D42A27DB-BD31-4B8C-83A1-F6EECF244321}">
                    <p14:modId xmlns:p14="http://schemas.microsoft.com/office/powerpoint/2010/main" val="4262509730"/>
                  </p:ext>
                </p:extLst>
              </p:nvPr>
            </p:nvGraphicFramePr>
            <p:xfrm>
              <a:off x="1015566" y="2619870"/>
              <a:ext cx="10468578" cy="1568387"/>
            </p:xfrm>
            <a:graphic>
              <a:graphicData uri="http://schemas.openxmlformats.org/drawingml/2006/table">
                <a:tbl>
                  <a:tblPr firstRow="1" bandRow="1">
                    <a:tableStyleId>{2D5ABB26-0587-4C30-8999-92F81FD0307C}</a:tableStyleId>
                  </a:tblPr>
                  <a:tblGrid>
                    <a:gridCol w="3055588">
                      <a:extLst>
                        <a:ext uri="{9D8B030D-6E8A-4147-A177-3AD203B41FA5}">
                          <a16:colId xmlns:a16="http://schemas.microsoft.com/office/drawing/2014/main" val="2415992667"/>
                        </a:ext>
                      </a:extLst>
                    </a:gridCol>
                    <a:gridCol w="3026600">
                      <a:extLst>
                        <a:ext uri="{9D8B030D-6E8A-4147-A177-3AD203B41FA5}">
                          <a16:colId xmlns:a16="http://schemas.microsoft.com/office/drawing/2014/main" val="1805774001"/>
                        </a:ext>
                      </a:extLst>
                    </a:gridCol>
                    <a:gridCol w="4386390">
                      <a:extLst>
                        <a:ext uri="{9D8B030D-6E8A-4147-A177-3AD203B41FA5}">
                          <a16:colId xmlns:a16="http://schemas.microsoft.com/office/drawing/2014/main" val="3921669037"/>
                        </a:ext>
                      </a:extLst>
                    </a:gridCol>
                  </a:tblGrid>
                  <a:tr h="370840">
                    <a:tc>
                      <a:txBody>
                        <a:bodyPr/>
                        <a:lstStyle/>
                        <a:p>
                          <a:pPr algn="ctr"/>
                          <a:r>
                            <a:rPr lang="en-US" sz="2800" b="1" noProof="0" dirty="0">
                              <a:solidFill>
                                <a:schemeClr val="tx1"/>
                              </a:solidFill>
                            </a:rPr>
                            <a:t>Range queries</a:t>
                          </a:r>
                        </a:p>
                      </a:txBody>
                      <a:tcPr/>
                    </a:tc>
                    <a:tc>
                      <a:txBody>
                        <a:bodyPr/>
                        <a:lstStyle/>
                        <a:p>
                          <a:pPr algn="ctr"/>
                          <a:r>
                            <a:rPr lang="en-US" sz="2800" b="1" noProof="0" dirty="0">
                              <a:solidFill>
                                <a:schemeClr val="tx1"/>
                              </a:solidFill>
                            </a:rPr>
                            <a:t>Insert/Delete</a:t>
                          </a:r>
                        </a:p>
                      </a:txBody>
                      <a:tcPr/>
                    </a:tc>
                    <a:tc>
                      <a:txBody>
                        <a:bodyPr/>
                        <a:lstStyle/>
                        <a:p>
                          <a:pPr algn="ctr"/>
                          <a:endParaRPr lang="en-US" sz="2400" b="1" noProof="0" dirty="0">
                            <a:solidFill>
                              <a:schemeClr val="tx1"/>
                            </a:solidFill>
                          </a:endParaRPr>
                        </a:p>
                      </a:txBody>
                      <a:tcPr/>
                    </a:tc>
                    <a:extLst>
                      <a:ext uri="{0D108BD9-81ED-4DB2-BD59-A6C34878D82A}">
                        <a16:rowId xmlns:a16="http://schemas.microsoft.com/office/drawing/2014/main" val="331260659"/>
                      </a:ext>
                    </a:extLst>
                  </a:tr>
                  <a:tr h="0">
                    <a:tc>
                      <a:txBody>
                        <a:bodyPr/>
                        <a:lstStyle/>
                        <a:p>
                          <a:pPr algn="ctr"/>
                          <a14:m>
                            <m:oMathPara xmlns:m="http://schemas.openxmlformats.org/officeDocument/2006/math">
                              <m:oMathParaPr>
                                <m:jc m:val="centerGroup"/>
                              </m:oMathParaPr>
                              <m:oMath xmlns:m="http://schemas.openxmlformats.org/officeDocument/2006/math">
                                <m:r>
                                  <m:rPr>
                                    <m:nor/>
                                  </m:rPr>
                                  <a:rPr lang="en-US" sz="2800" b="0" noProof="0" smtClean="0">
                                    <a:solidFill>
                                      <a:schemeClr val="tx1"/>
                                    </a:solidFill>
                                  </a:rPr>
                                  <m:t>O</m:t>
                                </m:r>
                                <m:d>
                                  <m:dPr>
                                    <m:ctrlPr>
                                      <a:rPr lang="en-US" sz="2800" b="0" i="1" noProof="0" smtClean="0">
                                        <a:solidFill>
                                          <a:schemeClr val="tx1"/>
                                        </a:solidFill>
                                        <a:latin typeface="Cambria Math" panose="02040503050406030204" pitchFamily="18" charset="0"/>
                                      </a:rPr>
                                    </m:ctrlPr>
                                  </m:dPr>
                                  <m:e>
                                    <m:f>
                                      <m:fPr>
                                        <m:ctrlPr>
                                          <a:rPr lang="en-US" sz="2800" b="0" i="1" noProof="0" smtClean="0">
                                            <a:solidFill>
                                              <a:schemeClr val="tx1"/>
                                            </a:solidFill>
                                            <a:latin typeface="Cambria Math" panose="02040503050406030204" pitchFamily="18" charset="0"/>
                                          </a:rPr>
                                        </m:ctrlPr>
                                      </m:fPr>
                                      <m:num>
                                        <m:r>
                                          <m:rPr>
                                            <m:nor/>
                                          </m:rPr>
                                          <a:rPr lang="en-US" sz="2800" b="0" noProof="0" smtClean="0">
                                            <a:solidFill>
                                              <a:schemeClr val="tx1"/>
                                            </a:solidFill>
                                          </a:rPr>
                                          <m:t>1</m:t>
                                        </m:r>
                                      </m:num>
                                      <m:den>
                                        <m:r>
                                          <m:rPr>
                                            <m:sty m:val="p"/>
                                          </m:rPr>
                                          <a:rPr lang="en-US" sz="2800" b="0" noProof="0" smtClean="0">
                                            <a:solidFill>
                                              <a:srgbClr val="C00000"/>
                                            </a:solidFill>
                                            <a:latin typeface="Cambria Math" panose="02040503050406030204" pitchFamily="18" charset="0"/>
                                          </a:rPr>
                                          <m:t>ε</m:t>
                                        </m:r>
                                      </m:den>
                                    </m:f>
                                    <m:func>
                                      <m:funcPr>
                                        <m:ctrlPr>
                                          <a:rPr lang="en-US" sz="2800" b="0" i="1" noProof="0" smtClean="0">
                                            <a:solidFill>
                                              <a:schemeClr val="tx1"/>
                                            </a:solidFill>
                                            <a:latin typeface="Cambria Math" panose="02040503050406030204" pitchFamily="18" charset="0"/>
                                          </a:rPr>
                                        </m:ctrlPr>
                                      </m:funcPr>
                                      <m:fName>
                                        <m:sSub>
                                          <m:sSubPr>
                                            <m:ctrlPr>
                                              <a:rPr lang="en-US" sz="2800" b="0" i="1" noProof="0" smtClean="0">
                                                <a:solidFill>
                                                  <a:schemeClr val="tx1"/>
                                                </a:solidFill>
                                                <a:latin typeface="Cambria Math" panose="02040503050406030204" pitchFamily="18" charset="0"/>
                                              </a:rPr>
                                            </m:ctrlPr>
                                          </m:sSubPr>
                                          <m:e>
                                            <m:r>
                                              <m:rPr>
                                                <m:nor/>
                                              </m:rPr>
                                              <a:rPr lang="en-US" sz="2800" b="0" noProof="0" smtClean="0">
                                                <a:solidFill>
                                                  <a:schemeClr val="tx1"/>
                                                </a:solidFill>
                                              </a:rPr>
                                              <m:t>log</m:t>
                                            </m:r>
                                          </m:e>
                                          <m:sub>
                                            <m:r>
                                              <m:rPr>
                                                <m:nor/>
                                              </m:rPr>
                                              <a:rPr lang="en-US" sz="2800" b="0" i="1" noProof="0" smtClean="0">
                                                <a:solidFill>
                                                  <a:schemeClr val="tx1"/>
                                                </a:solidFill>
                                              </a:rPr>
                                              <m:t>B</m:t>
                                            </m:r>
                                          </m:sub>
                                        </m:sSub>
                                      </m:fName>
                                      <m:e>
                                        <m:r>
                                          <m:rPr>
                                            <m:nor/>
                                          </m:rPr>
                                          <a:rPr lang="en-US" sz="2800" b="0" i="1" noProof="0" smtClean="0">
                                            <a:solidFill>
                                              <a:schemeClr val="tx1"/>
                                            </a:solidFill>
                                          </a:rPr>
                                          <m:t>N</m:t>
                                        </m:r>
                                      </m:e>
                                    </m:func>
                                    <m:r>
                                      <m:rPr>
                                        <m:nor/>
                                      </m:rPr>
                                      <a:rPr lang="en-US" sz="2800" b="0" noProof="0" smtClean="0">
                                        <a:solidFill>
                                          <a:schemeClr val="tx1"/>
                                        </a:solidFill>
                                      </a:rPr>
                                      <m:t>+</m:t>
                                    </m:r>
                                    <m:f>
                                      <m:fPr>
                                        <m:ctrlPr>
                                          <a:rPr lang="en-US" sz="2800" b="0" i="1" noProof="0" smtClean="0">
                                            <a:solidFill>
                                              <a:schemeClr val="tx1"/>
                                            </a:solidFill>
                                            <a:latin typeface="Cambria Math" panose="02040503050406030204" pitchFamily="18" charset="0"/>
                                          </a:rPr>
                                        </m:ctrlPr>
                                      </m:fPr>
                                      <m:num>
                                        <m:r>
                                          <m:rPr>
                                            <m:nor/>
                                          </m:rPr>
                                          <a:rPr lang="en-US" sz="2800" b="0" i="1" noProof="0" smtClean="0">
                                            <a:solidFill>
                                              <a:schemeClr val="tx1"/>
                                            </a:solidFill>
                                          </a:rPr>
                                          <m:t>K</m:t>
                                        </m:r>
                                      </m:num>
                                      <m:den>
                                        <m:r>
                                          <m:rPr>
                                            <m:nor/>
                                          </m:rPr>
                                          <a:rPr lang="en-US" sz="2800" b="0" i="1" noProof="0" smtClean="0">
                                            <a:solidFill>
                                              <a:schemeClr val="tx1"/>
                                            </a:solidFill>
                                          </a:rPr>
                                          <m:t>B</m:t>
                                        </m:r>
                                      </m:den>
                                    </m:f>
                                  </m:e>
                                </m:d>
                              </m:oMath>
                            </m:oMathPara>
                          </a14:m>
                          <a:endParaRPr lang="en-US" sz="28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nor/>
                                  </m:rPr>
                                  <a:rPr lang="en-US" sz="2800" b="0" noProof="0" smtClean="0">
                                    <a:solidFill>
                                      <a:schemeClr val="tx1"/>
                                    </a:solidFill>
                                  </a:rPr>
                                  <m:t>O</m:t>
                                </m:r>
                                <m:d>
                                  <m:dPr>
                                    <m:ctrlPr>
                                      <a:rPr lang="en-US" sz="2800" b="0" i="1" noProof="0" smtClean="0">
                                        <a:solidFill>
                                          <a:schemeClr val="tx1"/>
                                        </a:solidFill>
                                        <a:latin typeface="Cambria Math" panose="02040503050406030204" pitchFamily="18" charset="0"/>
                                      </a:rPr>
                                    </m:ctrlPr>
                                  </m:dPr>
                                  <m:e>
                                    <m:f>
                                      <m:fPr>
                                        <m:ctrlPr>
                                          <a:rPr lang="en-US" sz="2800" b="0" i="1" noProof="0" smtClean="0">
                                            <a:solidFill>
                                              <a:schemeClr val="tx1"/>
                                            </a:solidFill>
                                            <a:latin typeface="Cambria Math" panose="02040503050406030204" pitchFamily="18" charset="0"/>
                                          </a:rPr>
                                        </m:ctrlPr>
                                      </m:fPr>
                                      <m:num>
                                        <m:r>
                                          <m:rPr>
                                            <m:nor/>
                                          </m:rPr>
                                          <a:rPr lang="en-US" sz="2800" b="0" noProof="0" smtClean="0">
                                            <a:solidFill>
                                              <a:schemeClr val="tx1"/>
                                            </a:solidFill>
                                          </a:rPr>
                                          <m:t>1</m:t>
                                        </m:r>
                                      </m:num>
                                      <m:den>
                                        <m:sSup>
                                          <m:sSupPr>
                                            <m:ctrlPr>
                                              <a:rPr lang="en-US" sz="2800" b="0" i="1" noProof="0" smtClean="0">
                                                <a:solidFill>
                                                  <a:srgbClr val="C00000"/>
                                                </a:solidFill>
                                                <a:latin typeface="Cambria Math" panose="02040503050406030204" pitchFamily="18" charset="0"/>
                                              </a:rPr>
                                            </m:ctrlPr>
                                          </m:sSupPr>
                                          <m:e>
                                            <m:r>
                                              <m:rPr>
                                                <m:nor/>
                                              </m:rPr>
                                              <a:rPr lang="en-US" sz="2800" b="0" noProof="0" smtClean="0">
                                                <a:solidFill>
                                                  <a:srgbClr val="C00000"/>
                                                </a:solidFill>
                                              </a:rPr>
                                              <m:t>ε</m:t>
                                            </m:r>
                                            <m:r>
                                              <m:rPr>
                                                <m:nor/>
                                              </m:rPr>
                                              <a:rPr lang="en-US" sz="2800" b="0" i="1" noProof="0" smtClean="0">
                                                <a:solidFill>
                                                  <a:srgbClr val="C00000"/>
                                                </a:solidFill>
                                              </a:rPr>
                                              <m:t>B</m:t>
                                            </m:r>
                                          </m:e>
                                          <m:sup>
                                            <m:r>
                                              <m:rPr>
                                                <m:nor/>
                                              </m:rPr>
                                              <a:rPr lang="en-US" sz="2800" b="0" noProof="0" smtClean="0">
                                                <a:solidFill>
                                                  <a:srgbClr val="C00000"/>
                                                </a:solidFill>
                                              </a:rPr>
                                              <m:t>1−</m:t>
                                            </m:r>
                                            <m:r>
                                              <m:rPr>
                                                <m:nor/>
                                              </m:rPr>
                                              <a:rPr lang="en-US" sz="2800" b="0" noProof="0" smtClean="0">
                                                <a:solidFill>
                                                  <a:srgbClr val="C00000"/>
                                                </a:solidFill>
                                              </a:rPr>
                                              <m:t>ε</m:t>
                                            </m:r>
                                          </m:sup>
                                        </m:sSup>
                                      </m:den>
                                    </m:f>
                                    <m:func>
                                      <m:funcPr>
                                        <m:ctrlPr>
                                          <a:rPr lang="en-US" sz="2800" b="0" i="1" noProof="0" smtClean="0">
                                            <a:solidFill>
                                              <a:schemeClr val="tx1"/>
                                            </a:solidFill>
                                            <a:latin typeface="Cambria Math" panose="02040503050406030204" pitchFamily="18" charset="0"/>
                                          </a:rPr>
                                        </m:ctrlPr>
                                      </m:funcPr>
                                      <m:fName>
                                        <m:sSub>
                                          <m:sSubPr>
                                            <m:ctrlPr>
                                              <a:rPr lang="en-US" sz="2800" b="0" i="1" noProof="0" smtClean="0">
                                                <a:solidFill>
                                                  <a:schemeClr val="tx1"/>
                                                </a:solidFill>
                                                <a:latin typeface="Cambria Math" panose="02040503050406030204" pitchFamily="18" charset="0"/>
                                              </a:rPr>
                                            </m:ctrlPr>
                                          </m:sSubPr>
                                          <m:e>
                                            <m:r>
                                              <m:rPr>
                                                <m:nor/>
                                              </m:rPr>
                                              <a:rPr lang="en-US" sz="2800" b="0" noProof="0" smtClean="0">
                                                <a:solidFill>
                                                  <a:schemeClr val="tx1"/>
                                                </a:solidFill>
                                              </a:rPr>
                                              <m:t>log</m:t>
                                            </m:r>
                                          </m:e>
                                          <m:sub>
                                            <m:r>
                                              <m:rPr>
                                                <m:nor/>
                                              </m:rPr>
                                              <a:rPr lang="en-US" sz="2800" b="0" i="1" noProof="0" smtClean="0">
                                                <a:solidFill>
                                                  <a:schemeClr val="tx1"/>
                                                </a:solidFill>
                                              </a:rPr>
                                              <m:t>B</m:t>
                                            </m:r>
                                          </m:sub>
                                        </m:sSub>
                                      </m:fName>
                                      <m:e>
                                        <m:r>
                                          <m:rPr>
                                            <m:nor/>
                                          </m:rPr>
                                          <a:rPr lang="en-US" sz="2800" b="0" i="1" noProof="0" smtClean="0">
                                            <a:solidFill>
                                              <a:schemeClr val="tx1"/>
                                            </a:solidFill>
                                          </a:rPr>
                                          <m:t>N</m:t>
                                        </m:r>
                                      </m:e>
                                    </m:func>
                                  </m:e>
                                </m:d>
                              </m:oMath>
                            </m:oMathPara>
                          </a14:m>
                          <a:endParaRPr lang="en-US" sz="2800" b="0" noProof="0" dirty="0">
                            <a:solidFill>
                              <a:schemeClr val="tx1"/>
                            </a:solidFill>
                            <a:latin typeface="+mn-lt"/>
                            <a:ea typeface="Calibri" panose="020F0502020204030204" pitchFamily="34" charset="0"/>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noProof="0" dirty="0">
                              <a:solidFill>
                                <a:schemeClr val="tx1"/>
                              </a:solidFill>
                            </a:rPr>
                            <a:t>a) Amortized, </a:t>
                          </a:r>
                          <a:r>
                            <a:rPr lang="en-US" sz="2400" b="0" i="1" noProof="0" dirty="0">
                              <a:solidFill>
                                <a:schemeClr val="tx1"/>
                              </a:solidFill>
                            </a:rPr>
                            <a:t>M</a:t>
                          </a:r>
                          <a:r>
                            <a:rPr lang="en-US" sz="2400" b="0" noProof="0" dirty="0">
                              <a:solidFill>
                                <a:schemeClr val="tx1"/>
                              </a:solidFill>
                            </a:rPr>
                            <a:t> ≥ 2</a:t>
                          </a:r>
                          <a:r>
                            <a:rPr lang="en-US" sz="2400" b="0" i="1" noProof="0" dirty="0">
                              <a:solidFill>
                                <a:schemeClr val="tx1"/>
                              </a:solidFill>
                            </a:rPr>
                            <a: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noProof="0" dirty="0">
                              <a:solidFill>
                                <a:schemeClr val="tx1"/>
                              </a:solidFill>
                            </a:rPr>
                            <a:t>b) Worst-case, </a:t>
                          </a:r>
                          <a:r>
                            <a:rPr lang="en-US" sz="2400" b="0" i="1" u="none" strike="noStrike" kern="1200" baseline="0" noProof="0" dirty="0">
                              <a:solidFill>
                                <a:schemeClr val="tx1"/>
                              </a:solidFill>
                              <a:latin typeface="+mn-lt"/>
                              <a:ea typeface="+mn-ea"/>
                              <a:cs typeface="+mn-cs"/>
                            </a:rPr>
                            <a:t>M </a:t>
                          </a:r>
                          <a:r>
                            <a:rPr lang="en-US" sz="2400" b="0" i="0" u="none" strike="noStrike" kern="1200" baseline="0" noProof="0" dirty="0">
                              <a:solidFill>
                                <a:schemeClr val="tx1"/>
                              </a:solidFill>
                              <a:latin typeface="+mn-lt"/>
                              <a:ea typeface="+mn-ea"/>
                              <a:cs typeface="+mn-cs"/>
                            </a:rPr>
                            <a:t>= Ω(</a:t>
                          </a:r>
                          <a:r>
                            <a:rPr lang="en-US" sz="2400" b="0" i="1" u="none" strike="noStrike" kern="1200" baseline="0" noProof="0" dirty="0">
                              <a:solidFill>
                                <a:schemeClr val="tx1"/>
                              </a:solidFill>
                              <a:latin typeface="+mn-lt"/>
                              <a:ea typeface="+mn-ea"/>
                              <a:cs typeface="+mn-cs"/>
                            </a:rPr>
                            <a:t>B</a:t>
                          </a:r>
                          <a:r>
                            <a:rPr lang="en-US" sz="2400" b="0" i="0" u="none" strike="noStrike" kern="1200" baseline="30000" noProof="0" dirty="0">
                              <a:solidFill>
                                <a:schemeClr val="tx1"/>
                              </a:solidFill>
                              <a:latin typeface="+mn-lt"/>
                              <a:ea typeface="+mn-ea"/>
                              <a:cs typeface="+mn-cs"/>
                            </a:rPr>
                            <a:t>1-ε</a:t>
                          </a:r>
                          <a:r>
                            <a:rPr lang="en-US" sz="2400" b="0" i="0" u="none" strike="noStrike" kern="1200" baseline="0" noProof="0" dirty="0">
                              <a:solidFill>
                                <a:schemeClr val="tx1"/>
                              </a:solidFill>
                              <a:latin typeface="+mn-lt"/>
                              <a:ea typeface="+mn-ea"/>
                              <a:cs typeface="+mn-cs"/>
                            </a:rPr>
                            <a:t>log</a:t>
                          </a:r>
                          <a:r>
                            <a:rPr lang="en-US" sz="2400" b="0" i="0" u="none" strike="noStrike" kern="1200" baseline="-25000" noProof="0" dirty="0">
                              <a:solidFill>
                                <a:schemeClr val="tx1"/>
                              </a:solidFill>
                              <a:latin typeface="+mn-lt"/>
                              <a:ea typeface="+mn-ea"/>
                              <a:cs typeface="+mn-cs"/>
                            </a:rPr>
                            <a:t>2</a:t>
                          </a:r>
                          <a:r>
                            <a:rPr lang="en-US" sz="2400" b="0" i="1" u="none" strike="noStrike" kern="1200" baseline="0" noProof="0" dirty="0">
                              <a:solidFill>
                                <a:schemeClr val="tx1"/>
                              </a:solidFill>
                              <a:latin typeface="+mn-lt"/>
                              <a:ea typeface="+mn-ea"/>
                              <a:cs typeface="+mn-cs"/>
                            </a:rPr>
                            <a:t> N</a:t>
                          </a:r>
                          <a:r>
                            <a:rPr lang="en-US" sz="2400" b="0" i="0" u="none" strike="noStrike" kern="1200" baseline="0" noProof="0" dirty="0">
                              <a:solidFill>
                                <a:schemeClr val="tx1"/>
                              </a:solidFill>
                              <a:latin typeface="+mn-lt"/>
                              <a:ea typeface="+mn-ea"/>
                              <a:cs typeface="+mn-cs"/>
                            </a:rPr>
                            <a:t>)</a:t>
                          </a:r>
                          <a:endParaRPr lang="en-US" sz="2400" b="0" i="0" noProof="0" dirty="0">
                            <a:solidFill>
                              <a:schemeClr val="tx1"/>
                            </a:solidFill>
                          </a:endParaRPr>
                        </a:p>
                      </a:txBody>
                      <a:tcPr anchor="ctr"/>
                    </a:tc>
                    <a:extLst>
                      <a:ext uri="{0D108BD9-81ED-4DB2-BD59-A6C34878D82A}">
                        <a16:rowId xmlns:a16="http://schemas.microsoft.com/office/drawing/2014/main" val="3402675955"/>
                      </a:ext>
                    </a:extLst>
                  </a:tr>
                </a:tbl>
              </a:graphicData>
            </a:graphic>
          </p:graphicFrame>
        </mc:Choice>
        <mc:Fallback xmlns="">
          <p:graphicFrame>
            <p:nvGraphicFramePr>
              <p:cNvPr id="4" name="Content Placeholder 6">
                <a:extLst>
                  <a:ext uri="{FF2B5EF4-FFF2-40B4-BE49-F238E27FC236}">
                    <a16:creationId xmlns:a16="http://schemas.microsoft.com/office/drawing/2014/main" id="{01A3875D-01CF-FCBE-795C-F9700A296CB4}"/>
                  </a:ext>
                </a:extLst>
              </p:cNvPr>
              <p:cNvGraphicFramePr>
                <a:graphicFrameLocks/>
              </p:cNvGraphicFramePr>
              <p:nvPr>
                <p:extLst>
                  <p:ext uri="{D42A27DB-BD31-4B8C-83A1-F6EECF244321}">
                    <p14:modId xmlns:p14="http://schemas.microsoft.com/office/powerpoint/2010/main" val="4262509730"/>
                  </p:ext>
                </p:extLst>
              </p:nvPr>
            </p:nvGraphicFramePr>
            <p:xfrm>
              <a:off x="1015566" y="2619870"/>
              <a:ext cx="10468578" cy="1568387"/>
            </p:xfrm>
            <a:graphic>
              <a:graphicData uri="http://schemas.openxmlformats.org/drawingml/2006/table">
                <a:tbl>
                  <a:tblPr firstRow="1" bandRow="1">
                    <a:tableStyleId>{2D5ABB26-0587-4C30-8999-92F81FD0307C}</a:tableStyleId>
                  </a:tblPr>
                  <a:tblGrid>
                    <a:gridCol w="3055588">
                      <a:extLst>
                        <a:ext uri="{9D8B030D-6E8A-4147-A177-3AD203B41FA5}">
                          <a16:colId xmlns:a16="http://schemas.microsoft.com/office/drawing/2014/main" val="2415992667"/>
                        </a:ext>
                      </a:extLst>
                    </a:gridCol>
                    <a:gridCol w="3026600">
                      <a:extLst>
                        <a:ext uri="{9D8B030D-6E8A-4147-A177-3AD203B41FA5}">
                          <a16:colId xmlns:a16="http://schemas.microsoft.com/office/drawing/2014/main" val="1805774001"/>
                        </a:ext>
                      </a:extLst>
                    </a:gridCol>
                    <a:gridCol w="4386390">
                      <a:extLst>
                        <a:ext uri="{9D8B030D-6E8A-4147-A177-3AD203B41FA5}">
                          <a16:colId xmlns:a16="http://schemas.microsoft.com/office/drawing/2014/main" val="3921669037"/>
                        </a:ext>
                      </a:extLst>
                    </a:gridCol>
                  </a:tblGrid>
                  <a:tr h="518160">
                    <a:tc>
                      <a:txBody>
                        <a:bodyPr/>
                        <a:lstStyle/>
                        <a:p>
                          <a:pPr algn="ctr"/>
                          <a:r>
                            <a:rPr lang="en-US" sz="2800" b="1" noProof="0" dirty="0">
                              <a:solidFill>
                                <a:schemeClr val="tx1"/>
                              </a:solidFill>
                            </a:rPr>
                            <a:t>Range queries</a:t>
                          </a:r>
                        </a:p>
                      </a:txBody>
                      <a:tcPr/>
                    </a:tc>
                    <a:tc>
                      <a:txBody>
                        <a:bodyPr/>
                        <a:lstStyle/>
                        <a:p>
                          <a:pPr algn="ctr"/>
                          <a:r>
                            <a:rPr lang="en-US" sz="2800" b="1" noProof="0" dirty="0">
                              <a:solidFill>
                                <a:schemeClr val="tx1"/>
                              </a:solidFill>
                            </a:rPr>
                            <a:t>Insert/Delete</a:t>
                          </a:r>
                        </a:p>
                      </a:txBody>
                      <a:tcPr/>
                    </a:tc>
                    <a:tc>
                      <a:txBody>
                        <a:bodyPr/>
                        <a:lstStyle/>
                        <a:p>
                          <a:pPr algn="ctr"/>
                          <a:endParaRPr lang="en-US" sz="2400" b="1" noProof="0" dirty="0">
                            <a:solidFill>
                              <a:schemeClr val="tx1"/>
                            </a:solidFill>
                          </a:endParaRPr>
                        </a:p>
                      </a:txBody>
                      <a:tcPr/>
                    </a:tc>
                    <a:extLst>
                      <a:ext uri="{0D108BD9-81ED-4DB2-BD59-A6C34878D82A}">
                        <a16:rowId xmlns:a16="http://schemas.microsoft.com/office/drawing/2014/main" val="331260659"/>
                      </a:ext>
                    </a:extLst>
                  </a:tr>
                  <a:tr h="1050227">
                    <a:tc>
                      <a:txBody>
                        <a:bodyPr/>
                        <a:lstStyle/>
                        <a:p>
                          <a:endParaRPr lang="da-DK"/>
                        </a:p>
                      </a:txBody>
                      <a:tcPr anchor="ctr">
                        <a:blipFill>
                          <a:blip r:embed="rId2"/>
                          <a:stretch>
                            <a:fillRect t="-55491" r="-242914" b="-1734"/>
                          </a:stretch>
                        </a:blipFill>
                      </a:tcPr>
                    </a:tc>
                    <a:tc>
                      <a:txBody>
                        <a:bodyPr/>
                        <a:lstStyle/>
                        <a:p>
                          <a:endParaRPr lang="da-DK"/>
                        </a:p>
                      </a:txBody>
                      <a:tcPr anchor="ctr">
                        <a:blipFill>
                          <a:blip r:embed="rId2"/>
                          <a:stretch>
                            <a:fillRect l="-100805" t="-55491" r="-144869" b="-173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noProof="0" dirty="0">
                              <a:solidFill>
                                <a:schemeClr val="tx1"/>
                              </a:solidFill>
                            </a:rPr>
                            <a:t>a) Amortized, </a:t>
                          </a:r>
                          <a:r>
                            <a:rPr lang="en-US" sz="2400" b="0" i="1" noProof="0" dirty="0">
                              <a:solidFill>
                                <a:schemeClr val="tx1"/>
                              </a:solidFill>
                            </a:rPr>
                            <a:t>M</a:t>
                          </a:r>
                          <a:r>
                            <a:rPr lang="en-US" sz="2400" b="0" noProof="0" dirty="0">
                              <a:solidFill>
                                <a:schemeClr val="tx1"/>
                              </a:solidFill>
                            </a:rPr>
                            <a:t> ≥ 2</a:t>
                          </a:r>
                          <a:r>
                            <a:rPr lang="en-US" sz="2400" b="0" i="1" noProof="0" dirty="0">
                              <a:solidFill>
                                <a:schemeClr val="tx1"/>
                              </a:solidFill>
                            </a:rPr>
                            <a:t>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noProof="0" dirty="0">
                              <a:solidFill>
                                <a:schemeClr val="tx1"/>
                              </a:solidFill>
                            </a:rPr>
                            <a:t>b) Worst-case, </a:t>
                          </a:r>
                          <a:r>
                            <a:rPr lang="en-US" sz="2400" b="0" i="1" u="none" strike="noStrike" kern="1200" baseline="0" noProof="0" dirty="0">
                              <a:solidFill>
                                <a:schemeClr val="tx1"/>
                              </a:solidFill>
                              <a:latin typeface="+mn-lt"/>
                              <a:ea typeface="+mn-ea"/>
                              <a:cs typeface="+mn-cs"/>
                            </a:rPr>
                            <a:t>M </a:t>
                          </a:r>
                          <a:r>
                            <a:rPr lang="en-US" sz="2400" b="0" i="0" u="none" strike="noStrike" kern="1200" baseline="0" noProof="0" dirty="0">
                              <a:solidFill>
                                <a:schemeClr val="tx1"/>
                              </a:solidFill>
                              <a:latin typeface="+mn-lt"/>
                              <a:ea typeface="+mn-ea"/>
                              <a:cs typeface="+mn-cs"/>
                            </a:rPr>
                            <a:t>= Ω(</a:t>
                          </a:r>
                          <a:r>
                            <a:rPr lang="en-US" sz="2400" b="0" i="1" u="none" strike="noStrike" kern="1200" baseline="0" noProof="0" dirty="0">
                              <a:solidFill>
                                <a:schemeClr val="tx1"/>
                              </a:solidFill>
                              <a:latin typeface="+mn-lt"/>
                              <a:ea typeface="+mn-ea"/>
                              <a:cs typeface="+mn-cs"/>
                            </a:rPr>
                            <a:t>B</a:t>
                          </a:r>
                          <a:r>
                            <a:rPr lang="en-US" sz="2400" b="0" i="0" u="none" strike="noStrike" kern="1200" baseline="30000" noProof="0" dirty="0">
                              <a:solidFill>
                                <a:schemeClr val="tx1"/>
                              </a:solidFill>
                              <a:latin typeface="+mn-lt"/>
                              <a:ea typeface="+mn-ea"/>
                              <a:cs typeface="+mn-cs"/>
                            </a:rPr>
                            <a:t>1-ε</a:t>
                          </a:r>
                          <a:r>
                            <a:rPr lang="en-US" sz="2400" b="0" i="0" u="none" strike="noStrike" kern="1200" baseline="0" noProof="0" dirty="0">
                              <a:solidFill>
                                <a:schemeClr val="tx1"/>
                              </a:solidFill>
                              <a:latin typeface="+mn-lt"/>
                              <a:ea typeface="+mn-ea"/>
                              <a:cs typeface="+mn-cs"/>
                            </a:rPr>
                            <a:t>log</a:t>
                          </a:r>
                          <a:r>
                            <a:rPr lang="en-US" sz="2400" b="0" i="0" u="none" strike="noStrike" kern="1200" baseline="-25000" noProof="0" dirty="0">
                              <a:solidFill>
                                <a:schemeClr val="tx1"/>
                              </a:solidFill>
                              <a:latin typeface="+mn-lt"/>
                              <a:ea typeface="+mn-ea"/>
                              <a:cs typeface="+mn-cs"/>
                            </a:rPr>
                            <a:t>2</a:t>
                          </a:r>
                          <a:r>
                            <a:rPr lang="en-US" sz="2400" b="0" i="1" u="none" strike="noStrike" kern="1200" baseline="0" noProof="0" dirty="0">
                              <a:solidFill>
                                <a:schemeClr val="tx1"/>
                              </a:solidFill>
                              <a:latin typeface="+mn-lt"/>
                              <a:ea typeface="+mn-ea"/>
                              <a:cs typeface="+mn-cs"/>
                            </a:rPr>
                            <a:t> N</a:t>
                          </a:r>
                          <a:r>
                            <a:rPr lang="en-US" sz="2400" b="0" i="0" u="none" strike="noStrike" kern="1200" baseline="0" noProof="0" dirty="0">
                              <a:solidFill>
                                <a:schemeClr val="tx1"/>
                              </a:solidFill>
                              <a:latin typeface="+mn-lt"/>
                              <a:ea typeface="+mn-ea"/>
                              <a:cs typeface="+mn-cs"/>
                            </a:rPr>
                            <a:t>)</a:t>
                          </a:r>
                          <a:endParaRPr lang="en-US" sz="2400" b="0" i="0" noProof="0" dirty="0">
                            <a:solidFill>
                              <a:schemeClr val="tx1"/>
                            </a:solidFill>
                          </a:endParaRPr>
                        </a:p>
                      </a:txBody>
                      <a:tcPr anchor="ctr"/>
                    </a:tc>
                    <a:extLst>
                      <a:ext uri="{0D108BD9-81ED-4DB2-BD59-A6C34878D82A}">
                        <a16:rowId xmlns:a16="http://schemas.microsoft.com/office/drawing/2014/main" val="3402675955"/>
                      </a:ext>
                    </a:extLst>
                  </a:tr>
                </a:tbl>
              </a:graphicData>
            </a:graphic>
          </p:graphicFrame>
        </mc:Fallback>
      </mc:AlternateContent>
    </p:spTree>
    <p:extLst>
      <p:ext uri="{BB962C8B-B14F-4D97-AF65-F5344CB8AC3E}">
        <p14:creationId xmlns:p14="http://schemas.microsoft.com/office/powerpoint/2010/main" val="2748891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35E8-A818-C3CD-F3D1-161447A02BD9}"/>
              </a:ext>
            </a:extLst>
          </p:cNvPr>
          <p:cNvSpPr>
            <a:spLocks noGrp="1"/>
          </p:cNvSpPr>
          <p:nvPr>
            <p:ph type="title"/>
          </p:nvPr>
        </p:nvSpPr>
        <p:spPr>
          <a:xfrm>
            <a:off x="0" y="571202"/>
            <a:ext cx="12192000" cy="1325563"/>
          </a:xfrm>
        </p:spPr>
        <p:txBody>
          <a:bodyPr>
            <a:normAutofit/>
          </a:bodyPr>
          <a:lstStyle/>
          <a:p>
            <a:pPr algn="ctr"/>
            <a:r>
              <a:rPr lang="en-US" sz="5400" b="1" dirty="0"/>
              <a:t>Thanks</a:t>
            </a:r>
            <a:endParaRPr lang="da-DK" sz="5400" b="1" dirty="0"/>
          </a:p>
        </p:txBody>
      </p:sp>
      <p:pic>
        <p:nvPicPr>
          <p:cNvPr id="4" name="Picture 3">
            <a:extLst>
              <a:ext uri="{FF2B5EF4-FFF2-40B4-BE49-F238E27FC236}">
                <a16:creationId xmlns:a16="http://schemas.microsoft.com/office/drawing/2014/main" id="{7256E360-A7AC-24F0-E584-CF5D3EEFF8F3}"/>
              </a:ext>
            </a:extLst>
          </p:cNvPr>
          <p:cNvPicPr>
            <a:picLocks noChangeAspect="1"/>
          </p:cNvPicPr>
          <p:nvPr/>
        </p:nvPicPr>
        <p:blipFill>
          <a:blip r:embed="rId2"/>
          <a:stretch>
            <a:fillRect/>
          </a:stretch>
        </p:blipFill>
        <p:spPr>
          <a:xfrm>
            <a:off x="4867719" y="1850598"/>
            <a:ext cx="2456560" cy="2460328"/>
          </a:xfrm>
          <a:prstGeom prst="rect">
            <a:avLst/>
          </a:prstGeom>
        </p:spPr>
      </p:pic>
      <p:sp>
        <p:nvSpPr>
          <p:cNvPr id="6" name="Subtitle 2">
            <a:extLst>
              <a:ext uri="{FF2B5EF4-FFF2-40B4-BE49-F238E27FC236}">
                <a16:creationId xmlns:a16="http://schemas.microsoft.com/office/drawing/2014/main" id="{31FF05D8-C29C-C4D4-AEB3-1EA2DFFE8053}"/>
              </a:ext>
            </a:extLst>
          </p:cNvPr>
          <p:cNvSpPr txBox="1">
            <a:spLocks/>
          </p:cNvSpPr>
          <p:nvPr/>
        </p:nvSpPr>
        <p:spPr>
          <a:xfrm>
            <a:off x="0" y="4779963"/>
            <a:ext cx="12191999" cy="1017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ptos" panose="020B00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Gerth Stølting Brodal</a:t>
            </a:r>
            <a:br>
              <a:rPr lang="en-US" sz="3200" dirty="0"/>
            </a:br>
            <a:r>
              <a:rPr lang="en-US" sz="2400" dirty="0"/>
              <a:t>gerth@cs.au.dk</a:t>
            </a:r>
          </a:p>
        </p:txBody>
      </p:sp>
      <p:sp>
        <p:nvSpPr>
          <p:cNvPr id="8" name="TextBox 7">
            <a:extLst>
              <a:ext uri="{FF2B5EF4-FFF2-40B4-BE49-F238E27FC236}">
                <a16:creationId xmlns:a16="http://schemas.microsoft.com/office/drawing/2014/main" id="{FD7DCF14-513E-2AB3-D180-6422C4001346}"/>
              </a:ext>
            </a:extLst>
          </p:cNvPr>
          <p:cNvSpPr txBox="1"/>
          <p:nvPr/>
        </p:nvSpPr>
        <p:spPr>
          <a:xfrm>
            <a:off x="86629" y="6256278"/>
            <a:ext cx="12031579" cy="584775"/>
          </a:xfrm>
          <a:prstGeom prst="rect">
            <a:avLst/>
          </a:prstGeom>
          <a:noFill/>
        </p:spPr>
        <p:txBody>
          <a:bodyPr wrap="square">
            <a:spAutoFit/>
          </a:bodyPr>
          <a:lstStyle/>
          <a:p>
            <a:pPr marL="173038" indent="-173038">
              <a:buClr>
                <a:srgbClr val="C00000"/>
              </a:buClr>
              <a:buFont typeface="Wingdings" panose="05000000000000000000" pitchFamily="2" charset="2"/>
              <a:buChar char="§"/>
            </a:pPr>
            <a:r>
              <a:rPr lang="da-DK" sz="1600" dirty="0"/>
              <a:t>Brodal, Goodrich, Iacono, Lo, Meyer, Pagan, Sitchinava, Svenning, </a:t>
            </a:r>
            <a:r>
              <a:rPr lang="da-DK" sz="1600" i="1" dirty="0" err="1"/>
              <a:t>External</a:t>
            </a:r>
            <a:r>
              <a:rPr lang="da-DK" sz="1600" i="1" dirty="0"/>
              <a:t>-Memory </a:t>
            </a:r>
            <a:r>
              <a:rPr lang="da-DK" sz="1600" i="1" dirty="0" err="1"/>
              <a:t>Priority</a:t>
            </a:r>
            <a:r>
              <a:rPr lang="da-DK" sz="1600" i="1" dirty="0"/>
              <a:t> Queues with Optimal </a:t>
            </a:r>
            <a:r>
              <a:rPr lang="da-DK" sz="1600" i="1" dirty="0" err="1"/>
              <a:t>Insertions</a:t>
            </a:r>
            <a:r>
              <a:rPr lang="da-DK" sz="1600" dirty="0"/>
              <a:t>, ESA 2025</a:t>
            </a:r>
          </a:p>
          <a:p>
            <a:pPr marL="173038" indent="-173038">
              <a:buClr>
                <a:srgbClr val="C00000"/>
              </a:buClr>
              <a:buFont typeface="Wingdings" panose="05000000000000000000" pitchFamily="2" charset="2"/>
              <a:buChar char="§"/>
            </a:pPr>
            <a:r>
              <a:rPr lang="da-DK" sz="1600" dirty="0"/>
              <a:t>Brodal, Rysgaard, Svenning, </a:t>
            </a:r>
            <a:r>
              <a:rPr lang="da-DK" sz="1600" i="1" dirty="0" err="1"/>
              <a:t>Buffered</a:t>
            </a:r>
            <a:r>
              <a:rPr lang="da-DK" sz="1600" i="1" dirty="0"/>
              <a:t> </a:t>
            </a:r>
            <a:r>
              <a:rPr lang="da-DK" sz="1600" i="1" dirty="0" err="1"/>
              <a:t>Partially</a:t>
            </a:r>
            <a:r>
              <a:rPr lang="da-DK" sz="1600" i="1" dirty="0"/>
              <a:t>-Persistent </a:t>
            </a:r>
            <a:r>
              <a:rPr lang="da-DK" sz="1600" i="1" dirty="0" err="1"/>
              <a:t>External</a:t>
            </a:r>
            <a:r>
              <a:rPr lang="da-DK" sz="1600" i="1" dirty="0"/>
              <a:t>-Memory Search Trees, </a:t>
            </a:r>
            <a:r>
              <a:rPr lang="da-DK" sz="1600" dirty="0"/>
              <a:t>ESA 2025</a:t>
            </a:r>
          </a:p>
        </p:txBody>
      </p:sp>
    </p:spTree>
    <p:extLst>
      <p:ext uri="{BB962C8B-B14F-4D97-AF65-F5344CB8AC3E}">
        <p14:creationId xmlns:p14="http://schemas.microsoft.com/office/powerpoint/2010/main" val="18395990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0520-D0AF-3FCE-F7DE-415E0961D35D}"/>
              </a:ext>
            </a:extLst>
          </p:cNvPr>
          <p:cNvSpPr>
            <a:spLocks noGrp="1"/>
          </p:cNvSpPr>
          <p:nvPr>
            <p:ph type="ctrTitle"/>
          </p:nvPr>
        </p:nvSpPr>
        <p:spPr>
          <a:xfrm>
            <a:off x="471512" y="893112"/>
            <a:ext cx="11720487" cy="1803717"/>
          </a:xfrm>
        </p:spPr>
        <p:txBody>
          <a:bodyPr>
            <a:noAutofit/>
          </a:bodyPr>
          <a:lstStyle/>
          <a:p>
            <a:pPr algn="l"/>
            <a:r>
              <a:rPr lang="en-US" sz="4800" b="1" noProof="0" dirty="0"/>
              <a:t>External-Memory </a:t>
            </a:r>
            <a:br>
              <a:rPr lang="en-US" sz="4800" b="1" noProof="0" dirty="0"/>
            </a:br>
            <a:r>
              <a:rPr lang="en-US" sz="4800" b="1" noProof="0" dirty="0"/>
              <a:t>Priority Queues and </a:t>
            </a:r>
            <a:br>
              <a:rPr lang="en-US" sz="4800" b="1" noProof="0" dirty="0"/>
            </a:br>
            <a:r>
              <a:rPr lang="en-US" sz="4800" b="1" noProof="0" dirty="0"/>
              <a:t>Persistent Search Trees</a:t>
            </a:r>
          </a:p>
        </p:txBody>
      </p:sp>
      <p:sp>
        <p:nvSpPr>
          <p:cNvPr id="3" name="Subtitle 2">
            <a:extLst>
              <a:ext uri="{FF2B5EF4-FFF2-40B4-BE49-F238E27FC236}">
                <a16:creationId xmlns:a16="http://schemas.microsoft.com/office/drawing/2014/main" id="{BA8E16F6-0E05-2C96-F30B-C78247500337}"/>
              </a:ext>
            </a:extLst>
          </p:cNvPr>
          <p:cNvSpPr>
            <a:spLocks noGrp="1"/>
          </p:cNvSpPr>
          <p:nvPr>
            <p:ph type="subTitle" idx="1"/>
          </p:nvPr>
        </p:nvSpPr>
        <p:spPr>
          <a:xfrm>
            <a:off x="471513" y="3001626"/>
            <a:ext cx="9144000" cy="1017270"/>
          </a:xfrm>
        </p:spPr>
        <p:txBody>
          <a:bodyPr>
            <a:normAutofit lnSpcReduction="10000"/>
          </a:bodyPr>
          <a:lstStyle/>
          <a:p>
            <a:pPr algn="l"/>
            <a:r>
              <a:rPr lang="en-US" sz="3600" noProof="0" dirty="0"/>
              <a:t>Gerth Stølting Brodal</a:t>
            </a:r>
            <a:br>
              <a:rPr lang="en-US" sz="3600" noProof="0" dirty="0"/>
            </a:br>
            <a:r>
              <a:rPr lang="en-US" sz="3200" noProof="0" dirty="0"/>
              <a:t>Aarhus University</a:t>
            </a:r>
          </a:p>
          <a:p>
            <a:endParaRPr lang="en-US" noProof="0" dirty="0"/>
          </a:p>
        </p:txBody>
      </p:sp>
      <p:sp>
        <p:nvSpPr>
          <p:cNvPr id="4" name="TextBox 3">
            <a:extLst>
              <a:ext uri="{FF2B5EF4-FFF2-40B4-BE49-F238E27FC236}">
                <a16:creationId xmlns:a16="http://schemas.microsoft.com/office/drawing/2014/main" id="{FA62257D-3526-C31A-8CAE-1A4B04C4F0C6}"/>
              </a:ext>
            </a:extLst>
          </p:cNvPr>
          <p:cNvSpPr txBox="1"/>
          <p:nvPr/>
        </p:nvSpPr>
        <p:spPr>
          <a:xfrm>
            <a:off x="0" y="6492240"/>
            <a:ext cx="12192000" cy="369332"/>
          </a:xfrm>
          <a:prstGeom prst="rect">
            <a:avLst/>
          </a:prstGeom>
          <a:noFill/>
        </p:spPr>
        <p:txBody>
          <a:bodyPr wrap="square" rtlCol="0">
            <a:spAutoFit/>
          </a:bodyPr>
          <a:lstStyle/>
          <a:p>
            <a:pPr algn="ctr"/>
            <a:r>
              <a:rPr lang="en-US" noProof="0" dirty="0">
                <a:solidFill>
                  <a:schemeClr val="bg1">
                    <a:lumMod val="50000"/>
                  </a:schemeClr>
                </a:solidFill>
              </a:rPr>
              <a:t>University of </a:t>
            </a:r>
            <a:r>
              <a:rPr lang="en-US" noProof="0" dirty="0" err="1">
                <a:solidFill>
                  <a:schemeClr val="bg1">
                    <a:lumMod val="50000"/>
                  </a:schemeClr>
                </a:solidFill>
              </a:rPr>
              <a:t>Primorska</a:t>
            </a:r>
            <a:r>
              <a:rPr lang="en-US" noProof="0" dirty="0">
                <a:solidFill>
                  <a:schemeClr val="bg1">
                    <a:lumMod val="50000"/>
                  </a:schemeClr>
                </a:solidFill>
              </a:rPr>
              <a:t>, Koper, Slovenia, December 8, 2025</a:t>
            </a:r>
          </a:p>
        </p:txBody>
      </p:sp>
      <p:pic>
        <p:nvPicPr>
          <p:cNvPr id="7" name="Picture 6" descr="A person smiling at the camera&#10;&#10;AI-generated content may be incorrect.">
            <a:extLst>
              <a:ext uri="{FF2B5EF4-FFF2-40B4-BE49-F238E27FC236}">
                <a16:creationId xmlns:a16="http://schemas.microsoft.com/office/drawing/2014/main" id="{26823E1F-27CF-767F-61AB-E97141F006CE}"/>
              </a:ext>
            </a:extLst>
          </p:cNvPr>
          <p:cNvPicPr>
            <a:picLocks noChangeAspect="1"/>
          </p:cNvPicPr>
          <p:nvPr/>
        </p:nvPicPr>
        <p:blipFill>
          <a:blip r:embed="rId5">
            <a:extLst>
              <a:ext uri="{28A0092B-C50C-407E-A947-70E740481C1C}">
                <a14:useLocalDpi xmlns:a14="http://schemas.microsoft.com/office/drawing/2010/main" val="0"/>
              </a:ext>
            </a:extLst>
          </a:blip>
          <a:srcRect l="24879" t="1972" r="22077" b="38214"/>
          <a:stretch>
            <a:fillRect/>
          </a:stretch>
        </p:blipFill>
        <p:spPr>
          <a:xfrm>
            <a:off x="10529537" y="4715887"/>
            <a:ext cx="1090349" cy="1471556"/>
          </a:xfrm>
          <a:prstGeom prst="rect">
            <a:avLst/>
          </a:prstGeom>
        </p:spPr>
      </p:pic>
      <p:pic>
        <p:nvPicPr>
          <p:cNvPr id="8" name="Picture 7" descr="A person with his arms crossed&#10;&#10;AI-generated content may be incorrect.">
            <a:extLst>
              <a:ext uri="{FF2B5EF4-FFF2-40B4-BE49-F238E27FC236}">
                <a16:creationId xmlns:a16="http://schemas.microsoft.com/office/drawing/2014/main" id="{9E869B33-168C-352E-09BE-433CD775CFA4}"/>
              </a:ext>
            </a:extLst>
          </p:cNvPr>
          <p:cNvPicPr>
            <a:picLocks noChangeAspect="1"/>
          </p:cNvPicPr>
          <p:nvPr/>
        </p:nvPicPr>
        <p:blipFill>
          <a:blip r:embed="rId6">
            <a:extLst>
              <a:ext uri="{28A0092B-C50C-407E-A947-70E740481C1C}">
                <a14:useLocalDpi xmlns:a14="http://schemas.microsoft.com/office/drawing/2010/main" val="0"/>
              </a:ext>
            </a:extLst>
          </a:blip>
          <a:srcRect l="14658" r="27344" b="41545"/>
          <a:stretch>
            <a:fillRect/>
          </a:stretch>
        </p:blipFill>
        <p:spPr>
          <a:xfrm>
            <a:off x="1636538" y="4703648"/>
            <a:ext cx="1158133" cy="1459059"/>
          </a:xfrm>
          <a:prstGeom prst="rect">
            <a:avLst/>
          </a:prstGeom>
        </p:spPr>
      </p:pic>
      <p:pic>
        <p:nvPicPr>
          <p:cNvPr id="9" name="Picture 8" descr="A person in a black jacket&#10;&#10;AI-generated content may be incorrect.">
            <a:extLst>
              <a:ext uri="{FF2B5EF4-FFF2-40B4-BE49-F238E27FC236}">
                <a16:creationId xmlns:a16="http://schemas.microsoft.com/office/drawing/2014/main" id="{FB3210B1-0609-3FA3-AB60-FF67928612EA}"/>
              </a:ext>
            </a:extLst>
          </p:cNvPr>
          <p:cNvPicPr>
            <a:picLocks noChangeAspect="1"/>
          </p:cNvPicPr>
          <p:nvPr/>
        </p:nvPicPr>
        <p:blipFill>
          <a:blip r:embed="rId7">
            <a:extLst>
              <a:ext uri="{28A0092B-C50C-407E-A947-70E740481C1C}">
                <a14:useLocalDpi xmlns:a14="http://schemas.microsoft.com/office/drawing/2010/main" val="0"/>
              </a:ext>
            </a:extLst>
          </a:blip>
          <a:srcRect l="22326" t="13216" r="21793" b="21182"/>
          <a:stretch>
            <a:fillRect/>
          </a:stretch>
        </p:blipFill>
        <p:spPr>
          <a:xfrm>
            <a:off x="471513" y="4709035"/>
            <a:ext cx="990853" cy="1453672"/>
          </a:xfrm>
          <a:prstGeom prst="rect">
            <a:avLst/>
          </a:prstGeom>
        </p:spPr>
      </p:pic>
      <p:pic>
        <p:nvPicPr>
          <p:cNvPr id="10" name="Picture 9" descr="A person with long hair and a backpack&#10;&#10;AI-generated content may be incorrect.">
            <a:extLst>
              <a:ext uri="{FF2B5EF4-FFF2-40B4-BE49-F238E27FC236}">
                <a16:creationId xmlns:a16="http://schemas.microsoft.com/office/drawing/2014/main" id="{42586BD3-06D5-8286-1379-671C737D3594}"/>
              </a:ext>
            </a:extLst>
          </p:cNvPr>
          <p:cNvPicPr>
            <a:picLocks noChangeAspect="1"/>
          </p:cNvPicPr>
          <p:nvPr/>
        </p:nvPicPr>
        <p:blipFill>
          <a:blip r:embed="rId8">
            <a:extLst>
              <a:ext uri="{28A0092B-C50C-407E-A947-70E740481C1C}">
                <a14:useLocalDpi xmlns:a14="http://schemas.microsoft.com/office/drawing/2010/main" val="0"/>
              </a:ext>
            </a:extLst>
          </a:blip>
          <a:srcRect t="11950" r="58990" b="16332"/>
          <a:stretch>
            <a:fillRect/>
          </a:stretch>
        </p:blipFill>
        <p:spPr>
          <a:xfrm>
            <a:off x="2968843" y="4709034"/>
            <a:ext cx="1108324" cy="1453673"/>
          </a:xfrm>
          <a:prstGeom prst="rect">
            <a:avLst/>
          </a:prstGeom>
        </p:spPr>
      </p:pic>
      <p:pic>
        <p:nvPicPr>
          <p:cNvPr id="11" name="Picture 10" descr="A person in a blue shirt&#10;&#10;AI-generated content may be incorrect.">
            <a:extLst>
              <a:ext uri="{FF2B5EF4-FFF2-40B4-BE49-F238E27FC236}">
                <a16:creationId xmlns:a16="http://schemas.microsoft.com/office/drawing/2014/main" id="{9E34E1BE-F764-70E3-19F4-454E4C14170D}"/>
              </a:ext>
            </a:extLst>
          </p:cNvPr>
          <p:cNvPicPr>
            <a:picLocks noChangeAspect="1"/>
          </p:cNvPicPr>
          <p:nvPr/>
        </p:nvPicPr>
        <p:blipFill>
          <a:blip r:embed="rId9">
            <a:extLst>
              <a:ext uri="{28A0092B-C50C-407E-A947-70E740481C1C}">
                <a14:useLocalDpi xmlns:a14="http://schemas.microsoft.com/office/drawing/2010/main" val="0"/>
              </a:ext>
            </a:extLst>
          </a:blip>
          <a:srcRect l="15783" r="9136"/>
          <a:stretch>
            <a:fillRect/>
          </a:stretch>
        </p:blipFill>
        <p:spPr>
          <a:xfrm>
            <a:off x="9263927" y="4724724"/>
            <a:ext cx="1091438" cy="1453672"/>
          </a:xfrm>
          <a:prstGeom prst="rect">
            <a:avLst/>
          </a:prstGeom>
        </p:spPr>
      </p:pic>
      <p:pic>
        <p:nvPicPr>
          <p:cNvPr id="12" name="Picture 11" descr="A person in a suit&#10;&#10;AI-generated content may be incorrect.">
            <a:extLst>
              <a:ext uri="{FF2B5EF4-FFF2-40B4-BE49-F238E27FC236}">
                <a16:creationId xmlns:a16="http://schemas.microsoft.com/office/drawing/2014/main" id="{459CA406-EBE2-D054-1933-128CA361ED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9220" y="4715783"/>
            <a:ext cx="1090349" cy="1453672"/>
          </a:xfrm>
          <a:prstGeom prst="rect">
            <a:avLst/>
          </a:prstGeom>
        </p:spPr>
      </p:pic>
      <p:pic>
        <p:nvPicPr>
          <p:cNvPr id="13" name="Picture 12" descr="A person smiling at camera&#10;&#10;AI-generated content may be incorrect.">
            <a:extLst>
              <a:ext uri="{FF2B5EF4-FFF2-40B4-BE49-F238E27FC236}">
                <a16:creationId xmlns:a16="http://schemas.microsoft.com/office/drawing/2014/main" id="{5C36542C-77D4-E611-18F2-4E98B936D573}"/>
              </a:ext>
            </a:extLst>
          </p:cNvPr>
          <p:cNvPicPr>
            <a:picLocks noChangeAspect="1"/>
          </p:cNvPicPr>
          <p:nvPr/>
        </p:nvPicPr>
        <p:blipFill>
          <a:blip r:embed="rId11">
            <a:extLst>
              <a:ext uri="{28A0092B-C50C-407E-A947-70E740481C1C}">
                <a14:useLocalDpi xmlns:a14="http://schemas.microsoft.com/office/drawing/2010/main" val="0"/>
              </a:ext>
            </a:extLst>
          </a:blip>
          <a:srcRect l="40747" t="3834" r="8528" b="24833"/>
          <a:stretch>
            <a:fillRect/>
          </a:stretch>
        </p:blipFill>
        <p:spPr>
          <a:xfrm>
            <a:off x="4251339" y="4715782"/>
            <a:ext cx="1033709" cy="1453673"/>
          </a:xfrm>
          <a:prstGeom prst="rect">
            <a:avLst/>
          </a:prstGeom>
        </p:spPr>
      </p:pic>
      <p:pic>
        <p:nvPicPr>
          <p:cNvPr id="14" name="Picture 13" descr="A person with curly hair smiling&#10;&#10;AI-generated content may be incorrect.">
            <a:extLst>
              <a:ext uri="{FF2B5EF4-FFF2-40B4-BE49-F238E27FC236}">
                <a16:creationId xmlns:a16="http://schemas.microsoft.com/office/drawing/2014/main" id="{3BA6F3B7-B4AE-AC29-7250-FF45D19D704F}"/>
              </a:ext>
            </a:extLst>
          </p:cNvPr>
          <p:cNvPicPr>
            <a:picLocks noChangeAspect="1"/>
          </p:cNvPicPr>
          <p:nvPr/>
        </p:nvPicPr>
        <p:blipFill>
          <a:blip r:embed="rId12">
            <a:extLst>
              <a:ext uri="{28A0092B-C50C-407E-A947-70E740481C1C}">
                <a14:useLocalDpi xmlns:a14="http://schemas.microsoft.com/office/drawing/2010/main" val="0"/>
              </a:ext>
            </a:extLst>
          </a:blip>
          <a:srcRect l="9537" t="-86" r="13565" b="3566"/>
          <a:stretch>
            <a:fillRect/>
          </a:stretch>
        </p:blipFill>
        <p:spPr>
          <a:xfrm>
            <a:off x="6723741" y="4724724"/>
            <a:ext cx="1158133" cy="1453672"/>
          </a:xfrm>
          <a:prstGeom prst="rect">
            <a:avLst/>
          </a:prstGeom>
        </p:spPr>
      </p:pic>
      <p:pic>
        <p:nvPicPr>
          <p:cNvPr id="15" name="Picture 14" descr="A person with a beard and a beard smiling&#10;&#10;AI-generated content may be incorrect.">
            <a:extLst>
              <a:ext uri="{FF2B5EF4-FFF2-40B4-BE49-F238E27FC236}">
                <a16:creationId xmlns:a16="http://schemas.microsoft.com/office/drawing/2014/main" id="{AFE4A19B-50B1-3BB3-53C5-6CD7CF53B8CF}"/>
              </a:ext>
            </a:extLst>
          </p:cNvPr>
          <p:cNvPicPr>
            <a:picLocks noChangeAspect="1"/>
          </p:cNvPicPr>
          <p:nvPr/>
        </p:nvPicPr>
        <p:blipFill>
          <a:blip r:embed="rId13">
            <a:extLst>
              <a:ext uri="{28A0092B-C50C-407E-A947-70E740481C1C}">
                <a14:useLocalDpi xmlns:a14="http://schemas.microsoft.com/office/drawing/2010/main" val="0"/>
              </a:ext>
            </a:extLst>
          </a:blip>
          <a:srcRect l="11221" r="16989"/>
          <a:stretch>
            <a:fillRect/>
          </a:stretch>
        </p:blipFill>
        <p:spPr>
          <a:xfrm>
            <a:off x="8056046" y="4747547"/>
            <a:ext cx="1033709" cy="1439896"/>
          </a:xfrm>
          <a:prstGeom prst="rect">
            <a:avLst/>
          </a:prstGeom>
        </p:spPr>
      </p:pic>
      <p:pic>
        <p:nvPicPr>
          <p:cNvPr id="17" name="Picture 16">
            <a:extLst>
              <a:ext uri="{FF2B5EF4-FFF2-40B4-BE49-F238E27FC236}">
                <a16:creationId xmlns:a16="http://schemas.microsoft.com/office/drawing/2014/main" id="{BE35B08B-82AC-9866-DF78-4C5192DC0D63}"/>
              </a:ext>
            </a:extLst>
          </p:cNvPr>
          <p:cNvPicPr>
            <a:picLocks noChangeAspect="1"/>
          </p:cNvPicPr>
          <p:nvPr/>
        </p:nvPicPr>
        <p:blipFill>
          <a:blip r:embed="rId14"/>
          <a:stretch>
            <a:fillRect/>
          </a:stretch>
        </p:blipFill>
        <p:spPr>
          <a:xfrm>
            <a:off x="9263928" y="346129"/>
            <a:ext cx="2456560" cy="2460328"/>
          </a:xfrm>
          <a:prstGeom prst="rect">
            <a:avLst/>
          </a:prstGeom>
        </p:spPr>
      </p:pic>
    </p:spTree>
    <p:custDataLst>
      <p:custData r:id="rId1"/>
      <p:custData r:id="rId2"/>
    </p:custDataLst>
    <p:extLst>
      <p:ext uri="{BB962C8B-B14F-4D97-AF65-F5344CB8AC3E}">
        <p14:creationId xmlns:p14="http://schemas.microsoft.com/office/powerpoint/2010/main" val="2573298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4B0E-E525-7C7D-D9DB-874C35298FCF}"/>
              </a:ext>
            </a:extLst>
          </p:cNvPr>
          <p:cNvSpPr>
            <a:spLocks noGrp="1"/>
          </p:cNvSpPr>
          <p:nvPr>
            <p:ph type="title"/>
          </p:nvPr>
        </p:nvSpPr>
        <p:spPr/>
        <p:txBody>
          <a:bodyPr/>
          <a:lstStyle/>
          <a:p>
            <a:r>
              <a:rPr lang="en-US" noProof="0" dirty="0"/>
              <a:t>External-Memory Model</a:t>
            </a:r>
            <a:br>
              <a:rPr lang="en-US" noProof="0" dirty="0"/>
            </a:br>
            <a:r>
              <a:rPr lang="en-US" sz="2800" noProof="0" dirty="0"/>
              <a:t>Aggarwal, Vitter [CACM 1988]</a:t>
            </a:r>
            <a:endParaRPr lang="en-US" noProof="0" dirty="0"/>
          </a:p>
        </p:txBody>
      </p:sp>
      <p:grpSp>
        <p:nvGrpSpPr>
          <p:cNvPr id="4" name="Group 3">
            <a:extLst>
              <a:ext uri="{FF2B5EF4-FFF2-40B4-BE49-F238E27FC236}">
                <a16:creationId xmlns:a16="http://schemas.microsoft.com/office/drawing/2014/main" id="{AC405B19-D39D-BBEB-ED2A-6590E6F16826}"/>
              </a:ext>
            </a:extLst>
          </p:cNvPr>
          <p:cNvGrpSpPr>
            <a:grpSpLocks noChangeAspect="1"/>
          </p:cNvGrpSpPr>
          <p:nvPr/>
        </p:nvGrpSpPr>
        <p:grpSpPr>
          <a:xfrm>
            <a:off x="3259295" y="1936142"/>
            <a:ext cx="5631176" cy="4691781"/>
            <a:chOff x="8663882" y="1187671"/>
            <a:chExt cx="3040465" cy="2533257"/>
          </a:xfrm>
        </p:grpSpPr>
        <p:sp>
          <p:nvSpPr>
            <p:cNvPr id="5" name="Rectangle: Rounded Corners 4">
              <a:extLst>
                <a:ext uri="{FF2B5EF4-FFF2-40B4-BE49-F238E27FC236}">
                  <a16:creationId xmlns:a16="http://schemas.microsoft.com/office/drawing/2014/main" id="{2D4541CF-78BD-9A18-25FE-9D0DF78CFA75}"/>
                </a:ext>
              </a:extLst>
            </p:cNvPr>
            <p:cNvSpPr/>
            <p:nvPr/>
          </p:nvSpPr>
          <p:spPr>
            <a:xfrm>
              <a:off x="8917587" y="1187671"/>
              <a:ext cx="2548890" cy="152019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6283F10F-608A-3693-8C0A-39663F09FF3E}"/>
                </a:ext>
              </a:extLst>
            </p:cNvPr>
            <p:cNvSpPr/>
            <p:nvPr/>
          </p:nvSpPr>
          <p:spPr>
            <a:xfrm>
              <a:off x="8663882" y="3099362"/>
              <a:ext cx="3040465"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F0186362-A8C5-57E9-867F-50A255761CD6}"/>
                </a:ext>
              </a:extLst>
            </p:cNvPr>
            <p:cNvGrpSpPr/>
            <p:nvPr/>
          </p:nvGrpSpPr>
          <p:grpSpPr>
            <a:xfrm>
              <a:off x="9832032" y="1318418"/>
              <a:ext cx="720000" cy="720000"/>
              <a:chOff x="8437880" y="1546333"/>
              <a:chExt cx="720000" cy="720000"/>
            </a:xfrm>
          </p:grpSpPr>
          <p:grpSp>
            <p:nvGrpSpPr>
              <p:cNvPr id="15" name="Group 14">
                <a:extLst>
                  <a:ext uri="{FF2B5EF4-FFF2-40B4-BE49-F238E27FC236}">
                    <a16:creationId xmlns:a16="http://schemas.microsoft.com/office/drawing/2014/main" id="{02033FFF-6069-8D2D-00A1-6FABE739708C}"/>
                  </a:ext>
                </a:extLst>
              </p:cNvPr>
              <p:cNvGrpSpPr/>
              <p:nvPr/>
            </p:nvGrpSpPr>
            <p:grpSpPr>
              <a:xfrm>
                <a:off x="8437880" y="1687830"/>
                <a:ext cx="720000" cy="452421"/>
                <a:chOff x="8437880" y="1687830"/>
                <a:chExt cx="720000" cy="452421"/>
              </a:xfrm>
            </p:grpSpPr>
            <p:sp>
              <p:nvSpPr>
                <p:cNvPr id="32" name="Rectangle: Rounded Corners 31">
                  <a:extLst>
                    <a:ext uri="{FF2B5EF4-FFF2-40B4-BE49-F238E27FC236}">
                      <a16:creationId xmlns:a16="http://schemas.microsoft.com/office/drawing/2014/main" id="{313BCECA-F315-4317-639F-0CBDE5BCE13D}"/>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Rounded Corners 32">
                  <a:extLst>
                    <a:ext uri="{FF2B5EF4-FFF2-40B4-BE49-F238E27FC236}">
                      <a16:creationId xmlns:a16="http://schemas.microsoft.com/office/drawing/2014/main" id="{E41574F3-C0C2-55A0-5F50-80E73A93EBDC}"/>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DA38F53E-8337-D415-FB88-231E919784B7}"/>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Rounded Corners 34">
                  <a:extLst>
                    <a:ext uri="{FF2B5EF4-FFF2-40B4-BE49-F238E27FC236}">
                      <a16:creationId xmlns:a16="http://schemas.microsoft.com/office/drawing/2014/main" id="{BE2AA7B9-AFD5-FFE1-14A0-1F7DE6963D4F}"/>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Rounded Corners 35">
                  <a:extLst>
                    <a:ext uri="{FF2B5EF4-FFF2-40B4-BE49-F238E27FC236}">
                      <a16:creationId xmlns:a16="http://schemas.microsoft.com/office/drawing/2014/main" id="{8409BFA9-CCA3-DFD0-460B-E245BF62B149}"/>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Rounded Corners 36">
                  <a:extLst>
                    <a:ext uri="{FF2B5EF4-FFF2-40B4-BE49-F238E27FC236}">
                      <a16:creationId xmlns:a16="http://schemas.microsoft.com/office/drawing/2014/main" id="{AB39D6C2-7006-670D-426A-82FB5F9B457A}"/>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Rounded Corners 37">
                  <a:extLst>
                    <a:ext uri="{FF2B5EF4-FFF2-40B4-BE49-F238E27FC236}">
                      <a16:creationId xmlns:a16="http://schemas.microsoft.com/office/drawing/2014/main" id="{63369BB0-73A4-E9DC-CF8D-9A7CD3966975}"/>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Rounded Corners 38">
                  <a:extLst>
                    <a:ext uri="{FF2B5EF4-FFF2-40B4-BE49-F238E27FC236}">
                      <a16:creationId xmlns:a16="http://schemas.microsoft.com/office/drawing/2014/main" id="{59466502-E4E2-E108-5666-763C80B81DD3}"/>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Rounded Corners 39">
                  <a:extLst>
                    <a:ext uri="{FF2B5EF4-FFF2-40B4-BE49-F238E27FC236}">
                      <a16:creationId xmlns:a16="http://schemas.microsoft.com/office/drawing/2014/main" id="{A0EDFE7B-D167-496B-0541-D2D5C65FA677}"/>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Rounded Corners 40">
                  <a:extLst>
                    <a:ext uri="{FF2B5EF4-FFF2-40B4-BE49-F238E27FC236}">
                      <a16:creationId xmlns:a16="http://schemas.microsoft.com/office/drawing/2014/main" id="{AD1D6702-C465-A41A-4680-415FCA642C4A}"/>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Rounded Corners 41">
                  <a:extLst>
                    <a:ext uri="{FF2B5EF4-FFF2-40B4-BE49-F238E27FC236}">
                      <a16:creationId xmlns:a16="http://schemas.microsoft.com/office/drawing/2014/main" id="{C26AD575-A678-8568-97A0-89235C6F2589}"/>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Rectangle: Rounded Corners 42">
                  <a:extLst>
                    <a:ext uri="{FF2B5EF4-FFF2-40B4-BE49-F238E27FC236}">
                      <a16:creationId xmlns:a16="http://schemas.microsoft.com/office/drawing/2014/main" id="{31275F70-3EFC-B580-CD01-521E5E0653A6}"/>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Rectangle: Rounded Corners 43">
                  <a:extLst>
                    <a:ext uri="{FF2B5EF4-FFF2-40B4-BE49-F238E27FC236}">
                      <a16:creationId xmlns:a16="http://schemas.microsoft.com/office/drawing/2014/main" id="{CD1C7813-BAF8-24A7-565B-ACFE82EE8584}"/>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ctangle: Rounded Corners 44">
                  <a:extLst>
                    <a:ext uri="{FF2B5EF4-FFF2-40B4-BE49-F238E27FC236}">
                      <a16:creationId xmlns:a16="http://schemas.microsoft.com/office/drawing/2014/main" id="{A5E447AD-FAA0-C02C-DBE1-47EF25D8470A}"/>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6" name="Group 15">
                <a:extLst>
                  <a:ext uri="{FF2B5EF4-FFF2-40B4-BE49-F238E27FC236}">
                    <a16:creationId xmlns:a16="http://schemas.microsoft.com/office/drawing/2014/main" id="{85D38EE7-D478-CC2F-187C-08511515D296}"/>
                  </a:ext>
                </a:extLst>
              </p:cNvPr>
              <p:cNvGrpSpPr/>
              <p:nvPr/>
            </p:nvGrpSpPr>
            <p:grpSpPr>
              <a:xfrm rot="5400000">
                <a:off x="8437879" y="1680122"/>
                <a:ext cx="720000" cy="452421"/>
                <a:chOff x="8437880" y="1687830"/>
                <a:chExt cx="720000" cy="452421"/>
              </a:xfrm>
            </p:grpSpPr>
            <p:sp>
              <p:nvSpPr>
                <p:cNvPr id="18" name="Rectangle: Rounded Corners 17">
                  <a:extLst>
                    <a:ext uri="{FF2B5EF4-FFF2-40B4-BE49-F238E27FC236}">
                      <a16:creationId xmlns:a16="http://schemas.microsoft.com/office/drawing/2014/main" id="{B3384AB8-FD85-E03E-99F4-DABF4BD21A00}"/>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Rounded Corners 18">
                  <a:extLst>
                    <a:ext uri="{FF2B5EF4-FFF2-40B4-BE49-F238E27FC236}">
                      <a16:creationId xmlns:a16="http://schemas.microsoft.com/office/drawing/2014/main" id="{B524CCC5-30E9-D2E1-35B5-68594B0ED236}"/>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Rounded Corners 19">
                  <a:extLst>
                    <a:ext uri="{FF2B5EF4-FFF2-40B4-BE49-F238E27FC236}">
                      <a16:creationId xmlns:a16="http://schemas.microsoft.com/office/drawing/2014/main" id="{65F067A1-4EF7-433A-874A-889CF7BA9ABB}"/>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Rounded Corners 20">
                  <a:extLst>
                    <a:ext uri="{FF2B5EF4-FFF2-40B4-BE49-F238E27FC236}">
                      <a16:creationId xmlns:a16="http://schemas.microsoft.com/office/drawing/2014/main" id="{7802E8A4-BF14-FB78-6D9F-B2E45842E786}"/>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Rounded Corners 21">
                  <a:extLst>
                    <a:ext uri="{FF2B5EF4-FFF2-40B4-BE49-F238E27FC236}">
                      <a16:creationId xmlns:a16="http://schemas.microsoft.com/office/drawing/2014/main" id="{8C03BDCF-2B3A-E5C4-8AE4-158C5889F8FA}"/>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Rounded Corners 22">
                  <a:extLst>
                    <a:ext uri="{FF2B5EF4-FFF2-40B4-BE49-F238E27FC236}">
                      <a16:creationId xmlns:a16="http://schemas.microsoft.com/office/drawing/2014/main" id="{C61710B9-9A28-BF84-2042-CEA0BDB48BFE}"/>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537DFB08-F2C2-1DFA-4B2C-1C5454AA0772}"/>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DC02070B-EAA0-4B50-00FB-B93E5D970C31}"/>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71D9374E-201C-B98F-97FC-B15D58DDC86D}"/>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Rounded Corners 26">
                  <a:extLst>
                    <a:ext uri="{FF2B5EF4-FFF2-40B4-BE49-F238E27FC236}">
                      <a16:creationId xmlns:a16="http://schemas.microsoft.com/office/drawing/2014/main" id="{BA131586-48C8-3B7A-1B0D-44802A531142}"/>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Rounded Corners 27">
                  <a:extLst>
                    <a:ext uri="{FF2B5EF4-FFF2-40B4-BE49-F238E27FC236}">
                      <a16:creationId xmlns:a16="http://schemas.microsoft.com/office/drawing/2014/main" id="{F3EEBE8F-DD80-AB93-7C17-CCD519A3A733}"/>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Rounded Corners 28">
                  <a:extLst>
                    <a:ext uri="{FF2B5EF4-FFF2-40B4-BE49-F238E27FC236}">
                      <a16:creationId xmlns:a16="http://schemas.microsoft.com/office/drawing/2014/main" id="{257003BF-FBA7-AA22-C28B-C2F7DE9B2A2C}"/>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Rounded Corners 29">
                  <a:extLst>
                    <a:ext uri="{FF2B5EF4-FFF2-40B4-BE49-F238E27FC236}">
                      <a16:creationId xmlns:a16="http://schemas.microsoft.com/office/drawing/2014/main" id="{D0866B9D-A8E1-620B-ECE0-01FA9FB8796B}"/>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Rounded Corners 30">
                  <a:extLst>
                    <a:ext uri="{FF2B5EF4-FFF2-40B4-BE49-F238E27FC236}">
                      <a16:creationId xmlns:a16="http://schemas.microsoft.com/office/drawing/2014/main" id="{D2779C41-4733-ADB8-88DA-1D9D4CAA9060}"/>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Rectangle: Rounded Corners 16">
                <a:extLst>
                  <a:ext uri="{FF2B5EF4-FFF2-40B4-BE49-F238E27FC236}">
                    <a16:creationId xmlns:a16="http://schemas.microsoft.com/office/drawing/2014/main" id="{652083D2-D7D0-F7C7-DAFB-903F90C95812}"/>
                  </a:ext>
                </a:extLst>
              </p:cNvPr>
              <p:cNvSpPr/>
              <p:nvPr/>
            </p:nvSpPr>
            <p:spPr>
              <a:xfrm>
                <a:off x="8515350" y="1621138"/>
                <a:ext cx="576000" cy="5760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noProof="0" dirty="0"/>
                  <a:t>CPU</a:t>
                </a:r>
              </a:p>
            </p:txBody>
          </p:sp>
        </p:grpSp>
        <p:sp>
          <p:nvSpPr>
            <p:cNvPr id="8" name="Rectangle 7">
              <a:extLst>
                <a:ext uri="{FF2B5EF4-FFF2-40B4-BE49-F238E27FC236}">
                  <a16:creationId xmlns:a16="http://schemas.microsoft.com/office/drawing/2014/main" id="{95A913C7-07C6-B86C-8125-2411387ED5BD}"/>
                </a:ext>
              </a:extLst>
            </p:cNvPr>
            <p:cNvSpPr/>
            <p:nvPr/>
          </p:nvSpPr>
          <p:spPr>
            <a:xfrm flipH="1" flipV="1">
              <a:off x="9319551" y="2360724"/>
              <a:ext cx="1790958"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E7222D97-14EA-BC4B-E83D-F06BB1D0F4E7}"/>
                </a:ext>
              </a:extLst>
            </p:cNvPr>
            <p:cNvSpPr/>
            <p:nvPr/>
          </p:nvSpPr>
          <p:spPr>
            <a:xfrm flipH="1" flipV="1">
              <a:off x="9706032" y="2360725"/>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2C459DE-DAB4-46A2-05FC-F4A0E700E334}"/>
                </a:ext>
              </a:extLst>
            </p:cNvPr>
            <p:cNvSpPr/>
            <p:nvPr/>
          </p:nvSpPr>
          <p:spPr>
            <a:xfrm flipH="1" flipV="1">
              <a:off x="9268072" y="3099362"/>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1" name="Straight Arrow Connector 10">
              <a:extLst>
                <a:ext uri="{FF2B5EF4-FFF2-40B4-BE49-F238E27FC236}">
                  <a16:creationId xmlns:a16="http://schemas.microsoft.com/office/drawing/2014/main" id="{CA47E1C8-8F8B-57D1-4A66-90D27B154C36}"/>
                </a:ext>
              </a:extLst>
            </p:cNvPr>
            <p:cNvCxnSpPr>
              <a:cxnSpLocks/>
            </p:cNvCxnSpPr>
            <p:nvPr/>
          </p:nvCxnSpPr>
          <p:spPr>
            <a:xfrm flipV="1">
              <a:off x="9398000" y="2574925"/>
              <a:ext cx="396875" cy="466725"/>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DF9A270-6B93-F844-9BE8-8D65E3606A7C}"/>
                </a:ext>
              </a:extLst>
            </p:cNvPr>
            <p:cNvSpPr txBox="1"/>
            <p:nvPr/>
          </p:nvSpPr>
          <p:spPr>
            <a:xfrm>
              <a:off x="9606054" y="2810793"/>
              <a:ext cx="1921311" cy="199415"/>
            </a:xfrm>
            <a:prstGeom prst="rect">
              <a:avLst/>
            </a:prstGeom>
            <a:noFill/>
          </p:spPr>
          <p:txBody>
            <a:bodyPr wrap="square">
              <a:spAutoFit/>
            </a:bodyPr>
            <a:lstStyle/>
            <a:p>
              <a:r>
                <a:rPr lang="en-US" b="1" noProof="0" dirty="0">
                  <a:solidFill>
                    <a:srgbClr val="C00000"/>
                  </a:solidFill>
                </a:rPr>
                <a:t>I/O</a:t>
              </a:r>
              <a:r>
                <a:rPr lang="en-US" noProof="0" dirty="0">
                  <a:solidFill>
                    <a:srgbClr val="C00000"/>
                  </a:solidFill>
                </a:rPr>
                <a:t> (</a:t>
              </a:r>
              <a:r>
                <a:rPr lang="en-US" i="1" noProof="0" dirty="0">
                  <a:solidFill>
                    <a:srgbClr val="C00000"/>
                  </a:solidFill>
                </a:rPr>
                <a:t>B</a:t>
              </a:r>
              <a:r>
                <a:rPr lang="en-US" noProof="0" dirty="0">
                  <a:solidFill>
                    <a:srgbClr val="C00000"/>
                  </a:solidFill>
                </a:rPr>
                <a:t>)</a:t>
              </a:r>
            </a:p>
          </p:txBody>
        </p:sp>
        <p:sp>
          <p:nvSpPr>
            <p:cNvPr id="13" name="TextBox 12">
              <a:extLst>
                <a:ext uri="{FF2B5EF4-FFF2-40B4-BE49-F238E27FC236}">
                  <a16:creationId xmlns:a16="http://schemas.microsoft.com/office/drawing/2014/main" id="{11BC563F-9BF8-D85F-3618-DEDC66C24AA6}"/>
                </a:ext>
              </a:extLst>
            </p:cNvPr>
            <p:cNvSpPr txBox="1"/>
            <p:nvPr/>
          </p:nvSpPr>
          <p:spPr>
            <a:xfrm>
              <a:off x="8917588" y="2053709"/>
              <a:ext cx="2548890" cy="427299"/>
            </a:xfrm>
            <a:prstGeom prst="rect">
              <a:avLst/>
            </a:prstGeom>
            <a:noFill/>
          </p:spPr>
          <p:txBody>
            <a:bodyPr wrap="square">
              <a:spAutoFit/>
            </a:bodyPr>
            <a:lstStyle/>
            <a:p>
              <a:pPr algn="ctr"/>
              <a:r>
                <a:rPr lang="en-US" noProof="0" dirty="0"/>
                <a:t>Internal memory (</a:t>
              </a:r>
              <a:r>
                <a:rPr lang="en-US" i="1" noProof="0" dirty="0"/>
                <a:t>M</a:t>
              </a:r>
              <a:r>
                <a:rPr lang="en-US" noProof="0" dirty="0"/>
                <a:t>)</a:t>
              </a:r>
            </a:p>
          </p:txBody>
        </p:sp>
        <p:sp>
          <p:nvSpPr>
            <p:cNvPr id="14" name="TextBox 13">
              <a:extLst>
                <a:ext uri="{FF2B5EF4-FFF2-40B4-BE49-F238E27FC236}">
                  <a16:creationId xmlns:a16="http://schemas.microsoft.com/office/drawing/2014/main" id="{1BC21C68-C4BF-DB3E-9826-5513E3EE5B6B}"/>
                </a:ext>
              </a:extLst>
            </p:cNvPr>
            <p:cNvSpPr txBox="1"/>
            <p:nvPr/>
          </p:nvSpPr>
          <p:spPr>
            <a:xfrm>
              <a:off x="8909878" y="3293629"/>
              <a:ext cx="2548890" cy="427299"/>
            </a:xfrm>
            <a:prstGeom prst="rect">
              <a:avLst/>
            </a:prstGeom>
            <a:noFill/>
          </p:spPr>
          <p:txBody>
            <a:bodyPr wrap="square">
              <a:spAutoFit/>
            </a:bodyPr>
            <a:lstStyle/>
            <a:p>
              <a:pPr algn="ctr"/>
              <a:r>
                <a:rPr lang="en-US" noProof="0" dirty="0"/>
                <a:t>External memory (∞)</a:t>
              </a:r>
            </a:p>
          </p:txBody>
        </p:sp>
      </p:grpSp>
    </p:spTree>
    <p:extLst>
      <p:ext uri="{BB962C8B-B14F-4D97-AF65-F5344CB8AC3E}">
        <p14:creationId xmlns:p14="http://schemas.microsoft.com/office/powerpoint/2010/main" val="40246411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94BC8-269B-4BF0-7CF0-B56036F0DA16}"/>
            </a:ext>
          </a:extLst>
        </p:cNvPr>
        <p:cNvGrpSpPr/>
        <p:nvPr/>
      </p:nvGrpSpPr>
      <p:grpSpPr>
        <a:xfrm>
          <a:off x="0" y="0"/>
          <a:ext cx="0" cy="0"/>
          <a:chOff x="0" y="0"/>
          <a:chExt cx="0" cy="0"/>
        </a:xfrm>
      </p:grpSpPr>
      <p:pic>
        <p:nvPicPr>
          <p:cNvPr id="15" name="Picture 14" descr="A person smiling at the camera&#10;&#10;AI-generated content may be incorrect.">
            <a:extLst>
              <a:ext uri="{FF2B5EF4-FFF2-40B4-BE49-F238E27FC236}">
                <a16:creationId xmlns:a16="http://schemas.microsoft.com/office/drawing/2014/main" id="{AC13E7AA-04DE-018E-7958-7C68504A8CD3}"/>
              </a:ext>
            </a:extLst>
          </p:cNvPr>
          <p:cNvPicPr>
            <a:picLocks noChangeAspect="1"/>
          </p:cNvPicPr>
          <p:nvPr/>
        </p:nvPicPr>
        <p:blipFill>
          <a:blip r:embed="rId3">
            <a:extLst>
              <a:ext uri="{28A0092B-C50C-407E-A947-70E740481C1C}">
                <a14:useLocalDpi xmlns:a14="http://schemas.microsoft.com/office/drawing/2010/main" val="0"/>
              </a:ext>
            </a:extLst>
          </a:blip>
          <a:srcRect l="24879" t="1972" r="22077" b="38214"/>
          <a:stretch>
            <a:fillRect/>
          </a:stretch>
        </p:blipFill>
        <p:spPr>
          <a:xfrm>
            <a:off x="9623577" y="4398941"/>
            <a:ext cx="1090349" cy="1471556"/>
          </a:xfrm>
          <a:prstGeom prst="rect">
            <a:avLst/>
          </a:prstGeom>
        </p:spPr>
      </p:pic>
      <p:sp>
        <p:nvSpPr>
          <p:cNvPr id="2" name="Title 1">
            <a:extLst>
              <a:ext uri="{FF2B5EF4-FFF2-40B4-BE49-F238E27FC236}">
                <a16:creationId xmlns:a16="http://schemas.microsoft.com/office/drawing/2014/main" id="{332E36E3-4246-45C6-19C8-4FFCE2806FBC}"/>
              </a:ext>
            </a:extLst>
          </p:cNvPr>
          <p:cNvSpPr>
            <a:spLocks noGrp="1"/>
          </p:cNvSpPr>
          <p:nvPr>
            <p:ph type="ctrTitle"/>
          </p:nvPr>
        </p:nvSpPr>
        <p:spPr>
          <a:xfrm>
            <a:off x="0" y="245889"/>
            <a:ext cx="12192000" cy="1817370"/>
          </a:xfrm>
        </p:spPr>
        <p:txBody>
          <a:bodyPr anchor="ctr">
            <a:normAutofit fontScale="90000"/>
          </a:bodyPr>
          <a:lstStyle/>
          <a:p>
            <a:pPr>
              <a:lnSpc>
                <a:spcPct val="80000"/>
              </a:lnSpc>
            </a:pPr>
            <a:r>
              <a:rPr lang="en-US" sz="4800" b="1" noProof="0" dirty="0"/>
              <a:t>Part I</a:t>
            </a:r>
            <a:br>
              <a:rPr lang="en-US" sz="4800" b="1" noProof="0" dirty="0"/>
            </a:br>
            <a:r>
              <a:rPr lang="en-US" sz="4800" b="1" noProof="0" dirty="0"/>
              <a:t>External-Memory Priority Queues</a:t>
            </a:r>
            <a:br>
              <a:rPr lang="en-US" sz="4800" b="1" noProof="0" dirty="0"/>
            </a:br>
            <a:r>
              <a:rPr lang="en-US" sz="4800" b="1" noProof="0" dirty="0"/>
              <a:t> with Optimal Insertions</a:t>
            </a:r>
          </a:p>
        </p:txBody>
      </p:sp>
      <p:sp>
        <p:nvSpPr>
          <p:cNvPr id="4" name="TextBox 3">
            <a:extLst>
              <a:ext uri="{FF2B5EF4-FFF2-40B4-BE49-F238E27FC236}">
                <a16:creationId xmlns:a16="http://schemas.microsoft.com/office/drawing/2014/main" id="{9D1A34A1-1155-367A-F915-8B5499E86B8A}"/>
              </a:ext>
            </a:extLst>
          </p:cNvPr>
          <p:cNvSpPr txBox="1"/>
          <p:nvPr/>
        </p:nvSpPr>
        <p:spPr>
          <a:xfrm>
            <a:off x="0" y="6550223"/>
            <a:ext cx="12192000" cy="307777"/>
          </a:xfrm>
          <a:prstGeom prst="rect">
            <a:avLst/>
          </a:prstGeom>
          <a:noFill/>
        </p:spPr>
        <p:txBody>
          <a:bodyPr wrap="square" rtlCol="0" anchor="b">
            <a:spAutoFit/>
          </a:bodyPr>
          <a:lstStyle/>
          <a:p>
            <a:pPr algn="ctr"/>
            <a:r>
              <a:rPr lang="en-US" sz="1400" noProof="0" dirty="0">
                <a:solidFill>
                  <a:schemeClr val="bg1">
                    <a:lumMod val="65000"/>
                  </a:schemeClr>
                </a:solidFill>
              </a:rPr>
              <a:t>33</a:t>
            </a:r>
            <a:r>
              <a:rPr lang="en-US" sz="1400" baseline="30000" noProof="0" dirty="0">
                <a:solidFill>
                  <a:schemeClr val="bg1">
                    <a:lumMod val="65000"/>
                  </a:schemeClr>
                </a:solidFill>
              </a:rPr>
              <a:t>rd</a:t>
            </a:r>
            <a:r>
              <a:rPr lang="en-US" sz="1400" noProof="0" dirty="0">
                <a:solidFill>
                  <a:schemeClr val="bg1">
                    <a:lumMod val="65000"/>
                  </a:schemeClr>
                </a:solidFill>
              </a:rPr>
              <a:t> Annual European Symposium on Algorithms (ESA), September 15, 2025, Warsaw, Poland</a:t>
            </a:r>
          </a:p>
        </p:txBody>
      </p:sp>
      <p:graphicFrame>
        <p:nvGraphicFramePr>
          <p:cNvPr id="5" name="Table 4">
            <a:extLst>
              <a:ext uri="{FF2B5EF4-FFF2-40B4-BE49-F238E27FC236}">
                <a16:creationId xmlns:a16="http://schemas.microsoft.com/office/drawing/2014/main" id="{2860F1D6-85DA-5073-ACA2-AE0EA37F5835}"/>
              </a:ext>
            </a:extLst>
          </p:cNvPr>
          <p:cNvGraphicFramePr>
            <a:graphicFrameLocks noGrp="1"/>
          </p:cNvGraphicFramePr>
          <p:nvPr>
            <p:extLst>
              <p:ext uri="{D42A27DB-BD31-4B8C-83A1-F6EECF244321}">
                <p14:modId xmlns:p14="http://schemas.microsoft.com/office/powerpoint/2010/main" val="3403518519"/>
              </p:ext>
            </p:extLst>
          </p:nvPr>
        </p:nvGraphicFramePr>
        <p:xfrm>
          <a:off x="683895" y="2329655"/>
          <a:ext cx="10824210" cy="4126230"/>
        </p:xfrm>
        <a:graphic>
          <a:graphicData uri="http://schemas.openxmlformats.org/drawingml/2006/table">
            <a:tbl>
              <a:tblPr firstRow="1" bandRow="1">
                <a:tableStyleId>{2D5ABB26-0587-4C30-8999-92F81FD0307C}</a:tableStyleId>
              </a:tblPr>
              <a:tblGrid>
                <a:gridCol w="3014050">
                  <a:extLst>
                    <a:ext uri="{9D8B030D-6E8A-4147-A177-3AD203B41FA5}">
                      <a16:colId xmlns:a16="http://schemas.microsoft.com/office/drawing/2014/main" val="2125344515"/>
                    </a:ext>
                  </a:extLst>
                </a:gridCol>
                <a:gridCol w="2530467">
                  <a:extLst>
                    <a:ext uri="{9D8B030D-6E8A-4147-A177-3AD203B41FA5}">
                      <a16:colId xmlns:a16="http://schemas.microsoft.com/office/drawing/2014/main" val="1924596220"/>
                    </a:ext>
                  </a:extLst>
                </a:gridCol>
                <a:gridCol w="2586573">
                  <a:extLst>
                    <a:ext uri="{9D8B030D-6E8A-4147-A177-3AD203B41FA5}">
                      <a16:colId xmlns:a16="http://schemas.microsoft.com/office/drawing/2014/main" val="3429686030"/>
                    </a:ext>
                  </a:extLst>
                </a:gridCol>
                <a:gridCol w="2693120">
                  <a:extLst>
                    <a:ext uri="{9D8B030D-6E8A-4147-A177-3AD203B41FA5}">
                      <a16:colId xmlns:a16="http://schemas.microsoft.com/office/drawing/2014/main" val="574093171"/>
                    </a:ext>
                  </a:extLst>
                </a:gridCol>
              </a:tblGrid>
              <a:tr h="1969338">
                <a:tc>
                  <a:txBody>
                    <a:bodyPr/>
                    <a:lstStyle/>
                    <a:p>
                      <a:pPr algn="ctr">
                        <a:lnSpc>
                          <a:spcPts val="1800"/>
                        </a:lnSpc>
                        <a:spcBef>
                          <a:spcPts val="0"/>
                        </a:spcBef>
                        <a:spcAft>
                          <a:spcPts val="0"/>
                        </a:spcAft>
                      </a:pPr>
                      <a:r>
                        <a:rPr lang="en-US" sz="2000" b="1" noProof="0" dirty="0"/>
                        <a:t>Gerth Stølting Brodal</a:t>
                      </a:r>
                    </a:p>
                    <a:p>
                      <a:pPr algn="ctr">
                        <a:lnSpc>
                          <a:spcPts val="1800"/>
                        </a:lnSpc>
                        <a:spcBef>
                          <a:spcPts val="0"/>
                        </a:spcBef>
                        <a:spcAft>
                          <a:spcPts val="0"/>
                        </a:spcAft>
                      </a:pPr>
                      <a:r>
                        <a:rPr lang="en-US" sz="1400" b="0" noProof="0" dirty="0"/>
                        <a:t>Aarhus University</a:t>
                      </a:r>
                    </a:p>
                  </a:txBody>
                  <a:tcPr anchor="b"/>
                </a:tc>
                <a:tc>
                  <a:txBody>
                    <a:bodyPr/>
                    <a:lstStyle/>
                    <a:p>
                      <a:pPr algn="ctr">
                        <a:lnSpc>
                          <a:spcPts val="1800"/>
                        </a:lnSpc>
                        <a:spcBef>
                          <a:spcPts val="0"/>
                        </a:spcBef>
                        <a:spcAft>
                          <a:spcPts val="0"/>
                        </a:spcAft>
                      </a:pPr>
                      <a:r>
                        <a:rPr lang="en-US" sz="2000" b="1" noProof="0" dirty="0"/>
                        <a:t>Michael Goodrich</a:t>
                      </a:r>
                      <a:br>
                        <a:rPr lang="en-US" sz="2000" b="1" noProof="0" dirty="0"/>
                      </a:br>
                      <a:r>
                        <a:rPr lang="en-US" sz="1400" b="0" noProof="0" dirty="0"/>
                        <a:t>University of California, Irvine</a:t>
                      </a:r>
                      <a:endParaRPr lang="en-US" sz="1800" b="0" noProof="0" dirty="0"/>
                    </a:p>
                  </a:txBody>
                  <a:tcPr anchor="b"/>
                </a:tc>
                <a:tc>
                  <a:txBody>
                    <a:bodyPr/>
                    <a:lstStyle/>
                    <a:p>
                      <a:pPr algn="ctr">
                        <a:lnSpc>
                          <a:spcPts val="1800"/>
                        </a:lnSpc>
                        <a:spcBef>
                          <a:spcPts val="0"/>
                        </a:spcBef>
                        <a:spcAft>
                          <a:spcPts val="0"/>
                        </a:spcAft>
                      </a:pPr>
                      <a:r>
                        <a:rPr lang="en-US" sz="2000" b="1" noProof="0" dirty="0"/>
                        <a:t>John Iacono</a:t>
                      </a:r>
                      <a:br>
                        <a:rPr lang="en-US" sz="2000" b="1" noProof="0" dirty="0"/>
                      </a:br>
                      <a:r>
                        <a:rPr lang="en-US" sz="1400" b="0" noProof="0" dirty="0"/>
                        <a:t>Université libre de Bruxelles</a:t>
                      </a:r>
                      <a:endParaRPr lang="en-US" sz="1800" b="0" noProof="0" dirty="0"/>
                    </a:p>
                  </a:txBody>
                  <a:tcPr anchor="b"/>
                </a:tc>
                <a:tc>
                  <a:txBody>
                    <a:bodyPr/>
                    <a:lstStyle/>
                    <a:p>
                      <a:pPr algn="ctr">
                        <a:lnSpc>
                          <a:spcPts val="1800"/>
                        </a:lnSpc>
                        <a:spcBef>
                          <a:spcPts val="0"/>
                        </a:spcBef>
                        <a:spcAft>
                          <a:spcPts val="0"/>
                        </a:spcAft>
                      </a:pPr>
                      <a:r>
                        <a:rPr lang="en-US" sz="2000" b="1" noProof="0" dirty="0"/>
                        <a:t>Jared Lo</a:t>
                      </a:r>
                      <a:br>
                        <a:rPr lang="en-US" sz="2000" b="1" noProof="0" dirty="0"/>
                      </a:br>
                      <a:r>
                        <a:rPr lang="en-US" sz="1400" b="0" noProof="0" dirty="0"/>
                        <a:t>University of Hawai’i at </a:t>
                      </a:r>
                      <a:r>
                        <a:rPr lang="en-US" sz="1400" b="0" noProof="0" dirty="0" err="1"/>
                        <a:t>Mānoa</a:t>
                      </a:r>
                      <a:endParaRPr lang="en-US" sz="1800" b="0" noProof="0" dirty="0"/>
                    </a:p>
                  </a:txBody>
                  <a:tcPr anchor="b"/>
                </a:tc>
                <a:extLst>
                  <a:ext uri="{0D108BD9-81ED-4DB2-BD59-A6C34878D82A}">
                    <a16:rowId xmlns:a16="http://schemas.microsoft.com/office/drawing/2014/main" val="3554529299"/>
                  </a:ext>
                </a:extLst>
              </a:tr>
              <a:tr h="2156892">
                <a:tc>
                  <a:txBody>
                    <a:bodyPr/>
                    <a:lstStyle/>
                    <a:p>
                      <a:pPr algn="ctr">
                        <a:lnSpc>
                          <a:spcPts val="1800"/>
                        </a:lnSpc>
                        <a:spcBef>
                          <a:spcPts val="0"/>
                        </a:spcBef>
                        <a:spcAft>
                          <a:spcPts val="0"/>
                        </a:spcAft>
                      </a:pPr>
                      <a:r>
                        <a:rPr lang="en-US" sz="2000" b="1" noProof="0" dirty="0"/>
                        <a:t>Ulrich Meyer</a:t>
                      </a:r>
                    </a:p>
                    <a:p>
                      <a:pPr algn="ctr">
                        <a:lnSpc>
                          <a:spcPts val="1800"/>
                        </a:lnSpc>
                        <a:spcBef>
                          <a:spcPts val="0"/>
                        </a:spcBef>
                        <a:spcAft>
                          <a:spcPts val="0"/>
                        </a:spcAft>
                      </a:pPr>
                      <a:r>
                        <a:rPr lang="en-US" sz="1400" b="0" noProof="0" dirty="0"/>
                        <a:t>Goethe University Frankfurt am Main</a:t>
                      </a:r>
                    </a:p>
                  </a:txBody>
                  <a:tcPr anchor="b"/>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sz="2000" b="1" noProof="0" dirty="0"/>
                        <a:t>Victor Pagan</a:t>
                      </a:r>
                      <a:br>
                        <a:rPr lang="en-US" sz="2000" b="1" noProof="0" dirty="0"/>
                      </a:br>
                      <a:r>
                        <a:rPr lang="en-US" sz="1400" b="0" noProof="0" dirty="0"/>
                        <a:t>University of Hawai’i at </a:t>
                      </a:r>
                      <a:r>
                        <a:rPr lang="en-US" sz="1400" b="0" noProof="0" dirty="0" err="1"/>
                        <a:t>Mānoa</a:t>
                      </a:r>
                      <a:endParaRPr lang="en-US" sz="2800" b="0" noProof="0" dirty="0"/>
                    </a:p>
                  </a:txBody>
                  <a:tcPr anchor="b"/>
                </a:tc>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en-US" sz="2000" b="1" noProof="0" dirty="0"/>
                        <a:t>Nodari Sitchinava</a:t>
                      </a:r>
                      <a:br>
                        <a:rPr lang="en-US" sz="2000" b="1" noProof="0" dirty="0"/>
                      </a:br>
                      <a:r>
                        <a:rPr lang="en-US" sz="1400" b="0" noProof="0" dirty="0"/>
                        <a:t>University of Hawai’i at </a:t>
                      </a:r>
                      <a:r>
                        <a:rPr lang="en-US" sz="1400" b="0" noProof="0" dirty="0" err="1"/>
                        <a:t>Mānoa</a:t>
                      </a:r>
                      <a:endParaRPr lang="en-US" sz="2400" b="0" noProof="0" dirty="0"/>
                    </a:p>
                  </a:txBody>
                  <a:tcPr anchor="b"/>
                </a:tc>
                <a:tc>
                  <a:txBody>
                    <a:bodyPr/>
                    <a:lstStyle/>
                    <a:p>
                      <a:pPr algn="ctr">
                        <a:lnSpc>
                          <a:spcPts val="1800"/>
                        </a:lnSpc>
                        <a:spcBef>
                          <a:spcPts val="0"/>
                        </a:spcBef>
                        <a:spcAft>
                          <a:spcPts val="0"/>
                        </a:spcAft>
                      </a:pPr>
                      <a:r>
                        <a:rPr lang="en-US" sz="2000" b="1" noProof="0" dirty="0"/>
                        <a:t>Rolf Svenning</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1400" b="0" noProof="0" dirty="0"/>
                        <a:t>Aarhus University</a:t>
                      </a:r>
                      <a:endParaRPr lang="en-US" sz="1600" b="0" noProof="0" dirty="0"/>
                    </a:p>
                  </a:txBody>
                  <a:tcPr anchor="b"/>
                </a:tc>
                <a:extLst>
                  <a:ext uri="{0D108BD9-81ED-4DB2-BD59-A6C34878D82A}">
                    <a16:rowId xmlns:a16="http://schemas.microsoft.com/office/drawing/2014/main" val="4151646513"/>
                  </a:ext>
                </a:extLst>
              </a:tr>
            </a:tbl>
          </a:graphicData>
        </a:graphic>
      </p:graphicFrame>
      <p:pic>
        <p:nvPicPr>
          <p:cNvPr id="9" name="Picture 8" descr="A person with his arms crossed&#10;&#10;AI-generated content may be incorrect.">
            <a:extLst>
              <a:ext uri="{FF2B5EF4-FFF2-40B4-BE49-F238E27FC236}">
                <a16:creationId xmlns:a16="http://schemas.microsoft.com/office/drawing/2014/main" id="{91099BF0-1B68-0B84-91D7-C5139DE690A1}"/>
              </a:ext>
            </a:extLst>
          </p:cNvPr>
          <p:cNvPicPr>
            <a:picLocks noChangeAspect="1"/>
          </p:cNvPicPr>
          <p:nvPr/>
        </p:nvPicPr>
        <p:blipFill>
          <a:blip r:embed="rId4">
            <a:extLst>
              <a:ext uri="{28A0092B-C50C-407E-A947-70E740481C1C}">
                <a14:useLocalDpi xmlns:a14="http://schemas.microsoft.com/office/drawing/2010/main" val="0"/>
              </a:ext>
            </a:extLst>
          </a:blip>
          <a:srcRect l="14658" r="27344" b="41545"/>
          <a:stretch>
            <a:fillRect/>
          </a:stretch>
        </p:blipFill>
        <p:spPr>
          <a:xfrm>
            <a:off x="4337831" y="2272505"/>
            <a:ext cx="1158133" cy="1459059"/>
          </a:xfrm>
          <a:prstGeom prst="rect">
            <a:avLst/>
          </a:prstGeom>
        </p:spPr>
      </p:pic>
      <p:pic>
        <p:nvPicPr>
          <p:cNvPr id="11" name="Picture 10" descr="A person in a black jacket&#10;&#10;AI-generated content may be incorrect.">
            <a:extLst>
              <a:ext uri="{FF2B5EF4-FFF2-40B4-BE49-F238E27FC236}">
                <a16:creationId xmlns:a16="http://schemas.microsoft.com/office/drawing/2014/main" id="{73930568-0BAF-9FDE-7799-80AC2805F395}"/>
              </a:ext>
            </a:extLst>
          </p:cNvPr>
          <p:cNvPicPr>
            <a:picLocks noChangeAspect="1"/>
          </p:cNvPicPr>
          <p:nvPr/>
        </p:nvPicPr>
        <p:blipFill>
          <a:blip r:embed="rId5">
            <a:extLst>
              <a:ext uri="{28A0092B-C50C-407E-A947-70E740481C1C}">
                <a14:useLocalDpi xmlns:a14="http://schemas.microsoft.com/office/drawing/2010/main" val="0"/>
              </a:ext>
            </a:extLst>
          </a:blip>
          <a:srcRect l="22326" t="13216" r="21793" b="21182"/>
          <a:stretch>
            <a:fillRect/>
          </a:stretch>
        </p:blipFill>
        <p:spPr>
          <a:xfrm>
            <a:off x="1653176" y="2272508"/>
            <a:ext cx="990853" cy="1453672"/>
          </a:xfrm>
          <a:prstGeom prst="rect">
            <a:avLst/>
          </a:prstGeom>
        </p:spPr>
      </p:pic>
      <p:pic>
        <p:nvPicPr>
          <p:cNvPr id="13" name="Picture 12" descr="A person with long hair and a backpack&#10;&#10;AI-generated content may be incorrect.">
            <a:extLst>
              <a:ext uri="{FF2B5EF4-FFF2-40B4-BE49-F238E27FC236}">
                <a16:creationId xmlns:a16="http://schemas.microsoft.com/office/drawing/2014/main" id="{D0817A86-D9D3-456B-DF46-688E318EBC9E}"/>
              </a:ext>
            </a:extLst>
          </p:cNvPr>
          <p:cNvPicPr>
            <a:picLocks noChangeAspect="1"/>
          </p:cNvPicPr>
          <p:nvPr/>
        </p:nvPicPr>
        <p:blipFill>
          <a:blip r:embed="rId6">
            <a:extLst>
              <a:ext uri="{28A0092B-C50C-407E-A947-70E740481C1C}">
                <a14:useLocalDpi xmlns:a14="http://schemas.microsoft.com/office/drawing/2010/main" val="0"/>
              </a:ext>
            </a:extLst>
          </a:blip>
          <a:srcRect t="11950" r="58990" b="16332"/>
          <a:stretch>
            <a:fillRect/>
          </a:stretch>
        </p:blipFill>
        <p:spPr>
          <a:xfrm>
            <a:off x="6988502" y="2272505"/>
            <a:ext cx="1108324" cy="1453673"/>
          </a:xfrm>
          <a:prstGeom prst="rect">
            <a:avLst/>
          </a:prstGeom>
        </p:spPr>
      </p:pic>
      <p:pic>
        <p:nvPicPr>
          <p:cNvPr id="17" name="Picture 16" descr="A person in a blue shirt&#10;&#10;AI-generated content may be incorrect.">
            <a:extLst>
              <a:ext uri="{FF2B5EF4-FFF2-40B4-BE49-F238E27FC236}">
                <a16:creationId xmlns:a16="http://schemas.microsoft.com/office/drawing/2014/main" id="{A90302CC-D619-5B70-6341-3FE569E42BDE}"/>
              </a:ext>
            </a:extLst>
          </p:cNvPr>
          <p:cNvPicPr>
            <a:picLocks noChangeAspect="1"/>
          </p:cNvPicPr>
          <p:nvPr/>
        </p:nvPicPr>
        <p:blipFill>
          <a:blip r:embed="rId7">
            <a:extLst>
              <a:ext uri="{28A0092B-C50C-407E-A947-70E740481C1C}">
                <a14:useLocalDpi xmlns:a14="http://schemas.microsoft.com/office/drawing/2010/main" val="0"/>
              </a:ext>
            </a:extLst>
          </a:blip>
          <a:srcRect l="15783" r="9136"/>
          <a:stretch>
            <a:fillRect/>
          </a:stretch>
        </p:blipFill>
        <p:spPr>
          <a:xfrm>
            <a:off x="6988502" y="4416824"/>
            <a:ext cx="1091438" cy="1453672"/>
          </a:xfrm>
          <a:prstGeom prst="rect">
            <a:avLst/>
          </a:prstGeom>
        </p:spPr>
      </p:pic>
      <p:pic>
        <p:nvPicPr>
          <p:cNvPr id="19" name="Picture 18" descr="A person in a suit&#10;&#10;AI-generated content may be incorrect.">
            <a:extLst>
              <a:ext uri="{FF2B5EF4-FFF2-40B4-BE49-F238E27FC236}">
                <a16:creationId xmlns:a16="http://schemas.microsoft.com/office/drawing/2014/main" id="{4A6756CB-AB25-A7DA-86FD-D5AB8D9602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3429" y="4416824"/>
            <a:ext cx="1090349" cy="1453672"/>
          </a:xfrm>
          <a:prstGeom prst="rect">
            <a:avLst/>
          </a:prstGeom>
        </p:spPr>
      </p:pic>
      <p:pic>
        <p:nvPicPr>
          <p:cNvPr id="21" name="Picture 20" descr="A person smiling at camera&#10;&#10;AI-generated content may be incorrect.">
            <a:extLst>
              <a:ext uri="{FF2B5EF4-FFF2-40B4-BE49-F238E27FC236}">
                <a16:creationId xmlns:a16="http://schemas.microsoft.com/office/drawing/2014/main" id="{FD3B847B-BB8A-B254-B18B-BFACB223A66B}"/>
              </a:ext>
            </a:extLst>
          </p:cNvPr>
          <p:cNvPicPr>
            <a:picLocks noChangeAspect="1"/>
          </p:cNvPicPr>
          <p:nvPr/>
        </p:nvPicPr>
        <p:blipFill>
          <a:blip r:embed="rId9">
            <a:extLst>
              <a:ext uri="{28A0092B-C50C-407E-A947-70E740481C1C}">
                <a14:useLocalDpi xmlns:a14="http://schemas.microsoft.com/office/drawing/2010/main" val="0"/>
              </a:ext>
            </a:extLst>
          </a:blip>
          <a:srcRect l="40747" t="3834" r="8528" b="24833"/>
          <a:stretch>
            <a:fillRect/>
          </a:stretch>
        </p:blipFill>
        <p:spPr>
          <a:xfrm>
            <a:off x="9623067" y="2278142"/>
            <a:ext cx="1033709" cy="1453673"/>
          </a:xfrm>
          <a:prstGeom prst="rect">
            <a:avLst/>
          </a:prstGeom>
        </p:spPr>
      </p:pic>
      <p:pic>
        <p:nvPicPr>
          <p:cNvPr id="23" name="Picture 22" descr="A person with curly hair smiling&#10;&#10;AI-generated content may be incorrect.">
            <a:extLst>
              <a:ext uri="{FF2B5EF4-FFF2-40B4-BE49-F238E27FC236}">
                <a16:creationId xmlns:a16="http://schemas.microsoft.com/office/drawing/2014/main" id="{A8926757-9C98-EA1C-CB85-06039DE81496}"/>
              </a:ext>
            </a:extLst>
          </p:cNvPr>
          <p:cNvPicPr>
            <a:picLocks noChangeAspect="1"/>
          </p:cNvPicPr>
          <p:nvPr/>
        </p:nvPicPr>
        <p:blipFill>
          <a:blip r:embed="rId10">
            <a:extLst>
              <a:ext uri="{28A0092B-C50C-407E-A947-70E740481C1C}">
                <a14:useLocalDpi xmlns:a14="http://schemas.microsoft.com/office/drawing/2010/main" val="0"/>
              </a:ext>
            </a:extLst>
          </a:blip>
          <a:srcRect l="9537" t="-86" r="13565" b="3566"/>
          <a:stretch>
            <a:fillRect/>
          </a:stretch>
        </p:blipFill>
        <p:spPr>
          <a:xfrm>
            <a:off x="4349261" y="4416824"/>
            <a:ext cx="1158133" cy="1453672"/>
          </a:xfrm>
          <a:prstGeom prst="rect">
            <a:avLst/>
          </a:prstGeom>
        </p:spPr>
      </p:pic>
    </p:spTree>
    <p:extLst>
      <p:ext uri="{BB962C8B-B14F-4D97-AF65-F5344CB8AC3E}">
        <p14:creationId xmlns:p14="http://schemas.microsoft.com/office/powerpoint/2010/main" val="10014132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B31E9E38-F3B6-BA62-216A-C388F304C4FB}"/>
              </a:ext>
            </a:extLst>
          </p:cNvPr>
          <p:cNvSpPr/>
          <p:nvPr/>
        </p:nvSpPr>
        <p:spPr>
          <a:xfrm>
            <a:off x="7189126" y="4135966"/>
            <a:ext cx="3945465" cy="1473789"/>
          </a:xfrm>
          <a:prstGeom prst="roundRect">
            <a:avLst>
              <a:gd name="adj" fmla="val 25244"/>
            </a:avLst>
          </a:prstGeom>
          <a:solidFill>
            <a:srgbClr val="C000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b"/>
          <a:lstStyle/>
          <a:p>
            <a:pPr algn="ctr">
              <a:spcAft>
                <a:spcPts val="20000"/>
              </a:spcAft>
            </a:pPr>
            <a:r>
              <a:rPr lang="en-US" sz="2400" noProof="0" dirty="0">
                <a:solidFill>
                  <a:srgbClr val="C00000"/>
                </a:solidFill>
              </a:rPr>
              <a:t>Can we achieve a similar result in external memory ?</a:t>
            </a:r>
          </a:p>
        </p:txBody>
      </p:sp>
      <p:sp>
        <p:nvSpPr>
          <p:cNvPr id="3" name="Content Placeholder 2">
            <a:extLst>
              <a:ext uri="{FF2B5EF4-FFF2-40B4-BE49-F238E27FC236}">
                <a16:creationId xmlns:a16="http://schemas.microsoft.com/office/drawing/2014/main" id="{FCF75DB5-0996-20CF-39FB-807F137A2556}"/>
              </a:ext>
            </a:extLst>
          </p:cNvPr>
          <p:cNvSpPr>
            <a:spLocks noGrp="1"/>
          </p:cNvSpPr>
          <p:nvPr>
            <p:ph idx="1"/>
          </p:nvPr>
        </p:nvSpPr>
        <p:spPr>
          <a:xfrm>
            <a:off x="771611" y="1437528"/>
            <a:ext cx="10582189" cy="3609457"/>
          </a:xfrm>
        </p:spPr>
        <p:txBody>
          <a:bodyPr>
            <a:normAutofit/>
          </a:bodyPr>
          <a:lstStyle/>
          <a:p>
            <a:pPr marL="0" indent="0">
              <a:spcAft>
                <a:spcPts val="2000"/>
              </a:spcAft>
              <a:buNone/>
            </a:pPr>
            <a:r>
              <a:rPr lang="en-US" noProof="0" dirty="0"/>
              <a:t>				</a:t>
            </a:r>
            <a:r>
              <a:rPr lang="en-US" cap="small" noProof="0" dirty="0">
                <a:latin typeface="Times New Roman" panose="02020603050405020304" pitchFamily="18" charset="0"/>
                <a:cs typeface="Times New Roman" panose="02020603050405020304" pitchFamily="18" charset="0"/>
              </a:rPr>
              <a:t> 			Insert</a:t>
            </a:r>
            <a:r>
              <a:rPr lang="en-US" noProof="0" dirty="0"/>
              <a:t>(</a:t>
            </a:r>
            <a:r>
              <a:rPr lang="en-US" i="1" noProof="0" dirty="0"/>
              <a:t>e</a:t>
            </a:r>
            <a:r>
              <a:rPr lang="en-US" noProof="0" dirty="0"/>
              <a:t>)	</a:t>
            </a:r>
            <a:r>
              <a:rPr lang="en-US" cap="small" noProof="0" dirty="0">
                <a:latin typeface="Times New Roman" panose="02020603050405020304" pitchFamily="18" charset="0"/>
                <a:cs typeface="Times New Roman" panose="02020603050405020304" pitchFamily="18" charset="0"/>
              </a:rPr>
              <a:t> </a:t>
            </a:r>
            <a:r>
              <a:rPr lang="en-US" cap="small" noProof="0" dirty="0" err="1">
                <a:latin typeface="Times New Roman" panose="02020603050405020304" pitchFamily="18" charset="0"/>
                <a:cs typeface="Times New Roman" panose="02020603050405020304" pitchFamily="18" charset="0"/>
              </a:rPr>
              <a:t>DeleteMin</a:t>
            </a:r>
            <a:r>
              <a:rPr lang="en-US" noProof="0" dirty="0"/>
              <a:t>()</a:t>
            </a:r>
          </a:p>
          <a:p>
            <a:r>
              <a:rPr lang="en-US" b="1" noProof="0" dirty="0"/>
              <a:t>Binary heap</a:t>
            </a:r>
            <a:br>
              <a:rPr lang="en-US" noProof="0" dirty="0"/>
            </a:br>
            <a:r>
              <a:rPr lang="en-US" noProof="0" dirty="0"/>
              <a:t>(Williams 1964)</a:t>
            </a:r>
          </a:p>
          <a:p>
            <a:pPr marL="0" indent="0">
              <a:buNone/>
            </a:pPr>
            <a:endParaRPr lang="en-US" b="1" noProof="0" dirty="0"/>
          </a:p>
          <a:p>
            <a:pPr marL="0" indent="0">
              <a:buNone/>
            </a:pPr>
            <a:endParaRPr lang="en-US" b="1" noProof="0" dirty="0"/>
          </a:p>
          <a:p>
            <a:r>
              <a:rPr lang="en-US" b="1" noProof="0" dirty="0"/>
              <a:t>Binomial queue</a:t>
            </a:r>
            <a:br>
              <a:rPr lang="en-US" noProof="0" dirty="0"/>
            </a:br>
            <a:r>
              <a:rPr lang="en-US" noProof="0" dirty="0"/>
              <a:t>(</a:t>
            </a:r>
            <a:r>
              <a:rPr lang="en-US" noProof="0" dirty="0" err="1"/>
              <a:t>Vuillemin</a:t>
            </a:r>
            <a:r>
              <a:rPr lang="en-US" noProof="0" dirty="0"/>
              <a:t> 1978)</a:t>
            </a:r>
            <a:endParaRPr lang="en-US" sz="2400" noProof="0" dirty="0"/>
          </a:p>
        </p:txBody>
      </p:sp>
      <p:grpSp>
        <p:nvGrpSpPr>
          <p:cNvPr id="38" name="Group 37">
            <a:extLst>
              <a:ext uri="{FF2B5EF4-FFF2-40B4-BE49-F238E27FC236}">
                <a16:creationId xmlns:a16="http://schemas.microsoft.com/office/drawing/2014/main" id="{1C2F8DC9-4E69-5F31-7523-6E83D0954DB0}"/>
              </a:ext>
            </a:extLst>
          </p:cNvPr>
          <p:cNvGrpSpPr/>
          <p:nvPr/>
        </p:nvGrpSpPr>
        <p:grpSpPr>
          <a:xfrm>
            <a:off x="5714931" y="2544154"/>
            <a:ext cx="1151787" cy="667946"/>
            <a:chOff x="5714931" y="2146218"/>
            <a:chExt cx="1151787" cy="667946"/>
          </a:xfrm>
        </p:grpSpPr>
        <p:cxnSp>
          <p:nvCxnSpPr>
            <p:cNvPr id="32" name="Straight Connector 31">
              <a:extLst>
                <a:ext uri="{FF2B5EF4-FFF2-40B4-BE49-F238E27FC236}">
                  <a16:creationId xmlns:a16="http://schemas.microsoft.com/office/drawing/2014/main" id="{0E784C7F-17CD-8A89-DC98-B1E244FE444B}"/>
                </a:ext>
              </a:extLst>
            </p:cNvPr>
            <p:cNvCxnSpPr>
              <a:cxnSpLocks/>
            </p:cNvCxnSpPr>
            <p:nvPr/>
          </p:nvCxnSpPr>
          <p:spPr>
            <a:xfrm>
              <a:off x="5714931" y="2249826"/>
              <a:ext cx="188982" cy="326684"/>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4" name="Oval 33">
              <a:extLst>
                <a:ext uri="{FF2B5EF4-FFF2-40B4-BE49-F238E27FC236}">
                  <a16:creationId xmlns:a16="http://schemas.microsoft.com/office/drawing/2014/main" id="{2065F087-B6AF-1927-2695-8FE3F1EE0F91}"/>
                </a:ext>
              </a:extLst>
            </p:cNvPr>
            <p:cNvSpPr/>
            <p:nvPr/>
          </p:nvSpPr>
          <p:spPr>
            <a:xfrm>
              <a:off x="5836437" y="2562164"/>
              <a:ext cx="252000" cy="252000"/>
            </a:xfrm>
            <a:prstGeom prst="ellipse">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2</a:t>
              </a:r>
            </a:p>
          </p:txBody>
        </p:sp>
        <p:cxnSp>
          <p:nvCxnSpPr>
            <p:cNvPr id="35" name="Straight Arrow Connector 34">
              <a:extLst>
                <a:ext uri="{FF2B5EF4-FFF2-40B4-BE49-F238E27FC236}">
                  <a16:creationId xmlns:a16="http://schemas.microsoft.com/office/drawing/2014/main" id="{CEC75616-A52F-50A4-8D13-71E1EE8D8B6D}"/>
                </a:ext>
              </a:extLst>
            </p:cNvPr>
            <p:cNvCxnSpPr>
              <a:cxnSpLocks/>
            </p:cNvCxnSpPr>
            <p:nvPr/>
          </p:nvCxnSpPr>
          <p:spPr>
            <a:xfrm flipH="1" flipV="1">
              <a:off x="5928419" y="2164318"/>
              <a:ext cx="204714" cy="34042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A8082A7-7C50-B58F-5FA0-F310E84A3D2C}"/>
                </a:ext>
              </a:extLst>
            </p:cNvPr>
            <p:cNvSpPr txBox="1"/>
            <p:nvPr/>
          </p:nvSpPr>
          <p:spPr>
            <a:xfrm>
              <a:off x="6012445" y="2146218"/>
              <a:ext cx="854273" cy="278916"/>
            </a:xfrm>
            <a:prstGeom prst="rect">
              <a:avLst/>
            </a:prstGeom>
            <a:noFill/>
          </p:spPr>
          <p:txBody>
            <a:bodyPr wrap="square" rtlCol="0">
              <a:spAutoFit/>
            </a:bodyPr>
            <a:lstStyle/>
            <a:p>
              <a:r>
                <a:rPr lang="en-US" sz="1200" noProof="0" dirty="0">
                  <a:solidFill>
                    <a:srgbClr val="C00000"/>
                  </a:solidFill>
                </a:rPr>
                <a:t>bubble up</a:t>
              </a:r>
            </a:p>
          </p:txBody>
        </p:sp>
      </p:grpSp>
      <p:sp>
        <p:nvSpPr>
          <p:cNvPr id="2" name="Title 1">
            <a:extLst>
              <a:ext uri="{FF2B5EF4-FFF2-40B4-BE49-F238E27FC236}">
                <a16:creationId xmlns:a16="http://schemas.microsoft.com/office/drawing/2014/main" id="{5722D415-9C27-0119-DF32-974AADBCA8B2}"/>
              </a:ext>
            </a:extLst>
          </p:cNvPr>
          <p:cNvSpPr>
            <a:spLocks noGrp="1"/>
          </p:cNvSpPr>
          <p:nvPr>
            <p:ph type="title"/>
          </p:nvPr>
        </p:nvSpPr>
        <p:spPr/>
        <p:txBody>
          <a:bodyPr>
            <a:normAutofit/>
          </a:bodyPr>
          <a:lstStyle/>
          <a:p>
            <a:r>
              <a:rPr lang="en-US" noProof="0" dirty="0"/>
              <a:t>Priority Queues</a:t>
            </a:r>
          </a:p>
        </p:txBody>
      </p:sp>
      <p:grpSp>
        <p:nvGrpSpPr>
          <p:cNvPr id="4" name="Group 3">
            <a:extLst>
              <a:ext uri="{FF2B5EF4-FFF2-40B4-BE49-F238E27FC236}">
                <a16:creationId xmlns:a16="http://schemas.microsoft.com/office/drawing/2014/main" id="{A508419E-EC0A-BCEE-CD08-6C2E3865135B}"/>
              </a:ext>
            </a:extLst>
          </p:cNvPr>
          <p:cNvGrpSpPr/>
          <p:nvPr/>
        </p:nvGrpSpPr>
        <p:grpSpPr>
          <a:xfrm>
            <a:off x="4309413" y="2052780"/>
            <a:ext cx="1524006" cy="1159320"/>
            <a:chOff x="1770917" y="2975340"/>
            <a:chExt cx="1524006" cy="1159320"/>
          </a:xfrm>
        </p:grpSpPr>
        <p:grpSp>
          <p:nvGrpSpPr>
            <p:cNvPr id="33" name="Group 32">
              <a:extLst>
                <a:ext uri="{FF2B5EF4-FFF2-40B4-BE49-F238E27FC236}">
                  <a16:creationId xmlns:a16="http://schemas.microsoft.com/office/drawing/2014/main" id="{30C3EA21-DE72-EE51-348F-84CD61450B04}"/>
                </a:ext>
              </a:extLst>
            </p:cNvPr>
            <p:cNvGrpSpPr/>
            <p:nvPr/>
          </p:nvGrpSpPr>
          <p:grpSpPr>
            <a:xfrm>
              <a:off x="1896917" y="3101340"/>
              <a:ext cx="1272006" cy="907320"/>
              <a:chOff x="1896917" y="3101340"/>
              <a:chExt cx="1272006" cy="907320"/>
            </a:xfrm>
          </p:grpSpPr>
          <p:cxnSp>
            <p:nvCxnSpPr>
              <p:cNvPr id="12" name="Straight Connector 11">
                <a:extLst>
                  <a:ext uri="{FF2B5EF4-FFF2-40B4-BE49-F238E27FC236}">
                    <a16:creationId xmlns:a16="http://schemas.microsoft.com/office/drawing/2014/main" id="{ADAE7892-0F87-1B86-625B-83F4B67C1F9D}"/>
                  </a:ext>
                </a:extLst>
              </p:cNvPr>
              <p:cNvCxnSpPr>
                <a:cxnSpLocks/>
              </p:cNvCxnSpPr>
              <p:nvPr/>
            </p:nvCxnSpPr>
            <p:spPr>
              <a:xfrm>
                <a:off x="2657925" y="3101340"/>
                <a:ext cx="510998" cy="45366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806A6D9F-EB5A-5DCB-5CE3-C076294D98A7}"/>
                  </a:ext>
                </a:extLst>
              </p:cNvPr>
              <p:cNvCxnSpPr>
                <a:cxnSpLocks/>
              </p:cNvCxnSpPr>
              <p:nvPr/>
            </p:nvCxnSpPr>
            <p:spPr>
              <a:xfrm flipH="1">
                <a:off x="2153925" y="3101340"/>
                <a:ext cx="504000" cy="45366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021308C1-468E-8D12-4D6F-BD9A321DE1BB}"/>
                  </a:ext>
                </a:extLst>
              </p:cNvPr>
              <p:cNvCxnSpPr>
                <a:cxnSpLocks/>
              </p:cNvCxnSpPr>
              <p:nvPr/>
            </p:nvCxnSpPr>
            <p:spPr>
              <a:xfrm flipH="1">
                <a:off x="1896917" y="3555000"/>
                <a:ext cx="257008" cy="45366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81342E73-A8DA-2492-1CA2-E84871C4064D}"/>
                  </a:ext>
                </a:extLst>
              </p:cNvPr>
              <p:cNvCxnSpPr>
                <a:cxnSpLocks/>
              </p:cNvCxnSpPr>
              <p:nvPr/>
            </p:nvCxnSpPr>
            <p:spPr>
              <a:xfrm flipH="1">
                <a:off x="2907421" y="3555000"/>
                <a:ext cx="257008" cy="45366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70B3C3C-9CA5-0E94-9028-CB727E667930}"/>
                  </a:ext>
                </a:extLst>
              </p:cNvPr>
              <p:cNvCxnSpPr>
                <a:cxnSpLocks/>
              </p:cNvCxnSpPr>
              <p:nvPr/>
            </p:nvCxnSpPr>
            <p:spPr>
              <a:xfrm>
                <a:off x="2148917" y="3555000"/>
                <a:ext cx="256751" cy="453660"/>
              </a:xfrm>
              <a:prstGeom prst="line">
                <a:avLst/>
              </a:prstGeom>
            </p:spPr>
            <p:style>
              <a:lnRef idx="2">
                <a:schemeClr val="dk1"/>
              </a:lnRef>
              <a:fillRef idx="0">
                <a:schemeClr val="dk1"/>
              </a:fillRef>
              <a:effectRef idx="1">
                <a:schemeClr val="dk1"/>
              </a:effectRef>
              <a:fontRef idx="minor">
                <a:schemeClr val="tx1"/>
              </a:fontRef>
            </p:style>
          </p:cxnSp>
        </p:grpSp>
        <p:sp>
          <p:nvSpPr>
            <p:cNvPr id="5" name="Oval 4">
              <a:extLst>
                <a:ext uri="{FF2B5EF4-FFF2-40B4-BE49-F238E27FC236}">
                  <a16:creationId xmlns:a16="http://schemas.microsoft.com/office/drawing/2014/main" id="{9226D4E5-BAAF-B420-532D-5F95FAAED08B}"/>
                </a:ext>
              </a:extLst>
            </p:cNvPr>
            <p:cNvSpPr/>
            <p:nvPr/>
          </p:nvSpPr>
          <p:spPr>
            <a:xfrm>
              <a:off x="2027925" y="342900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4</a:t>
              </a:r>
            </a:p>
          </p:txBody>
        </p:sp>
        <p:sp>
          <p:nvSpPr>
            <p:cNvPr id="6" name="Oval 5">
              <a:extLst>
                <a:ext uri="{FF2B5EF4-FFF2-40B4-BE49-F238E27FC236}">
                  <a16:creationId xmlns:a16="http://schemas.microsoft.com/office/drawing/2014/main" id="{C92114AA-B9E4-A118-9C72-76CD97574325}"/>
                </a:ext>
              </a:extLst>
            </p:cNvPr>
            <p:cNvSpPr/>
            <p:nvPr/>
          </p:nvSpPr>
          <p:spPr>
            <a:xfrm>
              <a:off x="2531925" y="297534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1</a:t>
              </a:r>
            </a:p>
          </p:txBody>
        </p:sp>
        <p:sp>
          <p:nvSpPr>
            <p:cNvPr id="7" name="Oval 6">
              <a:extLst>
                <a:ext uri="{FF2B5EF4-FFF2-40B4-BE49-F238E27FC236}">
                  <a16:creationId xmlns:a16="http://schemas.microsoft.com/office/drawing/2014/main" id="{0C16B4E6-9D5A-FFF2-C371-E3CC10689BE7}"/>
                </a:ext>
              </a:extLst>
            </p:cNvPr>
            <p:cNvSpPr/>
            <p:nvPr/>
          </p:nvSpPr>
          <p:spPr>
            <a:xfrm>
              <a:off x="2788933" y="38826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6</a:t>
              </a:r>
            </a:p>
          </p:txBody>
        </p:sp>
        <p:sp>
          <p:nvSpPr>
            <p:cNvPr id="8" name="Oval 7">
              <a:extLst>
                <a:ext uri="{FF2B5EF4-FFF2-40B4-BE49-F238E27FC236}">
                  <a16:creationId xmlns:a16="http://schemas.microsoft.com/office/drawing/2014/main" id="{7569661B-44D7-6D80-51A1-EAE4F063A22D}"/>
                </a:ext>
              </a:extLst>
            </p:cNvPr>
            <p:cNvSpPr/>
            <p:nvPr/>
          </p:nvSpPr>
          <p:spPr>
            <a:xfrm>
              <a:off x="2279925" y="38826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7</a:t>
              </a:r>
            </a:p>
          </p:txBody>
        </p:sp>
        <p:sp>
          <p:nvSpPr>
            <p:cNvPr id="9" name="Oval 8">
              <a:extLst>
                <a:ext uri="{FF2B5EF4-FFF2-40B4-BE49-F238E27FC236}">
                  <a16:creationId xmlns:a16="http://schemas.microsoft.com/office/drawing/2014/main" id="{7D52E752-5053-8DF0-7B21-88A11CEFC8AA}"/>
                </a:ext>
              </a:extLst>
            </p:cNvPr>
            <p:cNvSpPr/>
            <p:nvPr/>
          </p:nvSpPr>
          <p:spPr>
            <a:xfrm>
              <a:off x="1770917" y="38826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5</a:t>
              </a:r>
            </a:p>
          </p:txBody>
        </p:sp>
        <p:sp>
          <p:nvSpPr>
            <p:cNvPr id="10" name="Oval 9">
              <a:extLst>
                <a:ext uri="{FF2B5EF4-FFF2-40B4-BE49-F238E27FC236}">
                  <a16:creationId xmlns:a16="http://schemas.microsoft.com/office/drawing/2014/main" id="{2C9257ED-DE2C-C0C0-22F7-B5A94BA9E1AC}"/>
                </a:ext>
              </a:extLst>
            </p:cNvPr>
            <p:cNvSpPr/>
            <p:nvPr/>
          </p:nvSpPr>
          <p:spPr>
            <a:xfrm>
              <a:off x="3042923" y="342900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3</a:t>
              </a:r>
            </a:p>
          </p:txBody>
        </p:sp>
      </p:grpSp>
      <p:sp>
        <p:nvSpPr>
          <p:cNvPr id="24" name="TextBox 23">
            <a:extLst>
              <a:ext uri="{FF2B5EF4-FFF2-40B4-BE49-F238E27FC236}">
                <a16:creationId xmlns:a16="http://schemas.microsoft.com/office/drawing/2014/main" id="{F9EF38DC-62FB-5FF9-EEE2-E0041E1FFBDC}"/>
              </a:ext>
            </a:extLst>
          </p:cNvPr>
          <p:cNvSpPr txBox="1"/>
          <p:nvPr/>
        </p:nvSpPr>
        <p:spPr>
          <a:xfrm>
            <a:off x="0" y="5756217"/>
            <a:ext cx="12192000" cy="959237"/>
          </a:xfrm>
          <a:prstGeom prst="rect">
            <a:avLst/>
          </a:prstGeom>
          <a:noFill/>
        </p:spPr>
        <p:txBody>
          <a:bodyPr wrap="square">
            <a:spAutoFit/>
          </a:bodyPr>
          <a:lstStyle/>
          <a:p>
            <a:pPr algn="ctr">
              <a:spcAft>
                <a:spcPts val="1000"/>
              </a:spcAft>
            </a:pPr>
            <a:r>
              <a:rPr lang="en-US" sz="2400" noProof="0" dirty="0"/>
              <a:t>Sorting = </a:t>
            </a:r>
            <a:r>
              <a:rPr lang="en-US" sz="2400" i="1" noProof="0" dirty="0"/>
              <a:t>N</a:t>
            </a:r>
            <a:r>
              <a:rPr lang="en-US" sz="2400" noProof="0" dirty="0"/>
              <a:t> × </a:t>
            </a:r>
            <a:r>
              <a:rPr lang="en-US" sz="2400" cap="small" noProof="0" dirty="0">
                <a:latin typeface="Times New Roman" panose="02020603050405020304" pitchFamily="18" charset="0"/>
                <a:cs typeface="Times New Roman" panose="02020603050405020304" pitchFamily="18" charset="0"/>
              </a:rPr>
              <a:t>Insert</a:t>
            </a:r>
            <a:r>
              <a:rPr lang="en-US" sz="2400" noProof="0" dirty="0"/>
              <a:t> + </a:t>
            </a:r>
            <a:r>
              <a:rPr lang="en-US" sz="2400" i="1" noProof="0" dirty="0"/>
              <a:t>N</a:t>
            </a:r>
            <a:r>
              <a:rPr lang="en-US" sz="2400" noProof="0" dirty="0"/>
              <a:t> × </a:t>
            </a:r>
            <a:r>
              <a:rPr lang="en-US" sz="2400" cap="small" noProof="0" dirty="0" err="1">
                <a:latin typeface="Times New Roman" panose="02020603050405020304" pitchFamily="18" charset="0"/>
                <a:cs typeface="Times New Roman" panose="02020603050405020304" pitchFamily="18" charset="0"/>
              </a:rPr>
              <a:t>DeleteMin</a:t>
            </a:r>
            <a:r>
              <a:rPr lang="en-US" sz="2400" noProof="0" dirty="0"/>
              <a:t>  ⇒  </a:t>
            </a:r>
            <a:r>
              <a:rPr lang="en-US" sz="2400" cap="small" noProof="0" dirty="0">
                <a:latin typeface="Times New Roman" panose="02020603050405020304" pitchFamily="18" charset="0"/>
                <a:cs typeface="Times New Roman" panose="02020603050405020304" pitchFamily="18" charset="0"/>
              </a:rPr>
              <a:t>Insert</a:t>
            </a:r>
            <a:r>
              <a:rPr lang="en-US" sz="2400" noProof="0" dirty="0"/>
              <a:t> </a:t>
            </a:r>
            <a:r>
              <a:rPr lang="en-US" sz="2400" b="1" noProof="0" dirty="0">
                <a:solidFill>
                  <a:srgbClr val="C00000"/>
                </a:solidFill>
              </a:rPr>
              <a:t>or</a:t>
            </a:r>
            <a:r>
              <a:rPr lang="en-US" sz="2400" noProof="0" dirty="0"/>
              <a:t> </a:t>
            </a:r>
            <a:r>
              <a:rPr lang="en-US" sz="2400" cap="small" noProof="0" dirty="0" err="1">
                <a:latin typeface="Times New Roman" panose="02020603050405020304" pitchFamily="18" charset="0"/>
                <a:cs typeface="Times New Roman" panose="02020603050405020304" pitchFamily="18" charset="0"/>
              </a:rPr>
              <a:t>DeleteMin</a:t>
            </a:r>
            <a:r>
              <a:rPr lang="en-US" sz="2400" noProof="0" dirty="0"/>
              <a:t> Ω(log </a:t>
            </a:r>
            <a:r>
              <a:rPr lang="en-US" sz="2400" i="1" noProof="0" dirty="0"/>
              <a:t>N</a:t>
            </a:r>
            <a:r>
              <a:rPr lang="en-US" sz="2400" noProof="0" dirty="0"/>
              <a:t>) comparisons</a:t>
            </a:r>
          </a:p>
          <a:p>
            <a:pPr algn="ctr"/>
            <a:r>
              <a:rPr lang="en-US" sz="2400" noProof="0" dirty="0"/>
              <a:t># </a:t>
            </a:r>
            <a:r>
              <a:rPr lang="en-US" sz="2400" cap="small" noProof="0" dirty="0">
                <a:latin typeface="Times New Roman" panose="02020603050405020304" pitchFamily="18" charset="0"/>
                <a:cs typeface="Times New Roman" panose="02020603050405020304" pitchFamily="18" charset="0"/>
              </a:rPr>
              <a:t>Insert</a:t>
            </a:r>
            <a:r>
              <a:rPr lang="en-US" sz="2400" noProof="0" dirty="0"/>
              <a:t>   ≥   # </a:t>
            </a:r>
            <a:r>
              <a:rPr lang="en-US" sz="2400" cap="small" noProof="0" dirty="0" err="1">
                <a:latin typeface="Times New Roman" panose="02020603050405020304" pitchFamily="18" charset="0"/>
                <a:cs typeface="Times New Roman" panose="02020603050405020304" pitchFamily="18" charset="0"/>
              </a:rPr>
              <a:t>DeleteMin</a:t>
            </a:r>
            <a:r>
              <a:rPr lang="en-US" sz="2400" noProof="0" dirty="0"/>
              <a:t> </a:t>
            </a:r>
          </a:p>
        </p:txBody>
      </p:sp>
      <p:sp>
        <p:nvSpPr>
          <p:cNvPr id="27" name="TextBox 26">
            <a:extLst>
              <a:ext uri="{FF2B5EF4-FFF2-40B4-BE49-F238E27FC236}">
                <a16:creationId xmlns:a16="http://schemas.microsoft.com/office/drawing/2014/main" id="{ACCAE6F9-1ADE-5336-6325-959EF43843DA}"/>
              </a:ext>
            </a:extLst>
          </p:cNvPr>
          <p:cNvSpPr txBox="1"/>
          <p:nvPr/>
        </p:nvSpPr>
        <p:spPr>
          <a:xfrm>
            <a:off x="7260629" y="2347491"/>
            <a:ext cx="3835400" cy="523220"/>
          </a:xfrm>
          <a:prstGeom prst="rect">
            <a:avLst/>
          </a:prstGeom>
          <a:noFill/>
        </p:spPr>
        <p:txBody>
          <a:bodyPr wrap="square">
            <a:spAutoFit/>
          </a:bodyPr>
          <a:lstStyle/>
          <a:p>
            <a:pPr marL="0" indent="0">
              <a:spcBef>
                <a:spcPts val="3500"/>
              </a:spcBef>
              <a:spcAft>
                <a:spcPts val="4000"/>
              </a:spcAft>
              <a:buNone/>
            </a:pPr>
            <a:r>
              <a:rPr lang="en-US" sz="2800" noProof="0" dirty="0"/>
              <a:t>O(log </a:t>
            </a:r>
            <a:r>
              <a:rPr lang="en-US" sz="2800" i="1" noProof="0" dirty="0"/>
              <a:t>N</a:t>
            </a:r>
            <a:r>
              <a:rPr lang="en-US" sz="2800" noProof="0" dirty="0"/>
              <a:t>)             O(log </a:t>
            </a:r>
            <a:r>
              <a:rPr lang="en-US" sz="2800" i="1" noProof="0" dirty="0"/>
              <a:t>N</a:t>
            </a:r>
            <a:r>
              <a:rPr lang="en-US" sz="2800" noProof="0" dirty="0"/>
              <a:t>)</a:t>
            </a:r>
          </a:p>
        </p:txBody>
      </p:sp>
      <p:sp>
        <p:nvSpPr>
          <p:cNvPr id="31" name="TextBox 30">
            <a:extLst>
              <a:ext uri="{FF2B5EF4-FFF2-40B4-BE49-F238E27FC236}">
                <a16:creationId xmlns:a16="http://schemas.microsoft.com/office/drawing/2014/main" id="{DCE60427-DDC3-6814-C81C-F1453CAFC2C7}"/>
              </a:ext>
            </a:extLst>
          </p:cNvPr>
          <p:cNvSpPr txBox="1"/>
          <p:nvPr/>
        </p:nvSpPr>
        <p:spPr>
          <a:xfrm>
            <a:off x="7514629" y="4193525"/>
            <a:ext cx="3496733" cy="523220"/>
          </a:xfrm>
          <a:prstGeom prst="rect">
            <a:avLst/>
          </a:prstGeom>
          <a:noFill/>
        </p:spPr>
        <p:txBody>
          <a:bodyPr wrap="square">
            <a:spAutoFit/>
          </a:bodyPr>
          <a:lstStyle/>
          <a:p>
            <a:pPr marL="0" indent="0">
              <a:spcBef>
                <a:spcPts val="4000"/>
              </a:spcBef>
              <a:spcAft>
                <a:spcPts val="4500"/>
              </a:spcAft>
              <a:buNone/>
            </a:pPr>
            <a:r>
              <a:rPr lang="en-US" sz="2800" noProof="0" dirty="0"/>
              <a:t>O</a:t>
            </a:r>
            <a:r>
              <a:rPr lang="en-US" sz="2800" baseline="-25000" noProof="0" dirty="0"/>
              <a:t>A</a:t>
            </a:r>
            <a:r>
              <a:rPr lang="en-US" sz="2800" noProof="0" dirty="0"/>
              <a:t>(1)                O(log </a:t>
            </a:r>
            <a:r>
              <a:rPr lang="en-US" sz="2800" i="1" noProof="0" dirty="0"/>
              <a:t>N</a:t>
            </a:r>
            <a:r>
              <a:rPr lang="en-US" sz="2800" noProof="0" dirty="0"/>
              <a:t>)</a:t>
            </a:r>
            <a:endParaRPr lang="en-US" sz="2400" noProof="0" dirty="0"/>
          </a:p>
        </p:txBody>
      </p:sp>
      <p:grpSp>
        <p:nvGrpSpPr>
          <p:cNvPr id="44" name="Group 43">
            <a:extLst>
              <a:ext uri="{FF2B5EF4-FFF2-40B4-BE49-F238E27FC236}">
                <a16:creationId xmlns:a16="http://schemas.microsoft.com/office/drawing/2014/main" id="{59D1A2A3-05F0-FD22-9CB8-A7B6794C1A61}"/>
              </a:ext>
            </a:extLst>
          </p:cNvPr>
          <p:cNvGrpSpPr/>
          <p:nvPr/>
        </p:nvGrpSpPr>
        <p:grpSpPr>
          <a:xfrm>
            <a:off x="5712366" y="3549967"/>
            <a:ext cx="1441535" cy="680058"/>
            <a:chOff x="4902106" y="3152031"/>
            <a:chExt cx="1441535" cy="680058"/>
          </a:xfrm>
        </p:grpSpPr>
        <p:sp>
          <p:nvSpPr>
            <p:cNvPr id="40" name="Oval 39">
              <a:extLst>
                <a:ext uri="{FF2B5EF4-FFF2-40B4-BE49-F238E27FC236}">
                  <a16:creationId xmlns:a16="http://schemas.microsoft.com/office/drawing/2014/main" id="{F50DE26A-8987-4C3A-C406-0D25A1057E11}"/>
                </a:ext>
              </a:extLst>
            </p:cNvPr>
            <p:cNvSpPr/>
            <p:nvPr/>
          </p:nvSpPr>
          <p:spPr>
            <a:xfrm>
              <a:off x="5891026" y="3580089"/>
              <a:ext cx="252000" cy="252000"/>
            </a:xfrm>
            <a:prstGeom prst="ellipse">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4</a:t>
              </a:r>
            </a:p>
          </p:txBody>
        </p:sp>
        <p:cxnSp>
          <p:nvCxnSpPr>
            <p:cNvPr id="42" name="Straight Arrow Connector 41">
              <a:extLst>
                <a:ext uri="{FF2B5EF4-FFF2-40B4-BE49-F238E27FC236}">
                  <a16:creationId xmlns:a16="http://schemas.microsoft.com/office/drawing/2014/main" id="{FED4D086-0512-21C0-EE43-5D471F7DD575}"/>
                </a:ext>
              </a:extLst>
            </p:cNvPr>
            <p:cNvCxnSpPr>
              <a:cxnSpLocks/>
            </p:cNvCxnSpPr>
            <p:nvPr/>
          </p:nvCxnSpPr>
          <p:spPr>
            <a:xfrm flipH="1">
              <a:off x="5209124" y="3416093"/>
              <a:ext cx="797560"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DDE72717-151B-AB85-C3A9-F9D8F85F7C93}"/>
                </a:ext>
              </a:extLst>
            </p:cNvPr>
            <p:cNvSpPr txBox="1"/>
            <p:nvPr/>
          </p:nvSpPr>
          <p:spPr>
            <a:xfrm>
              <a:off x="4902106" y="3152031"/>
              <a:ext cx="1441535" cy="276999"/>
            </a:xfrm>
            <a:prstGeom prst="rect">
              <a:avLst/>
            </a:prstGeom>
            <a:noFill/>
          </p:spPr>
          <p:txBody>
            <a:bodyPr wrap="square" rtlCol="0">
              <a:spAutoFit/>
            </a:bodyPr>
            <a:lstStyle/>
            <a:p>
              <a:pPr algn="ctr"/>
              <a:r>
                <a:rPr lang="en-US" sz="1200" noProof="0" dirty="0">
                  <a:solidFill>
                    <a:srgbClr val="C00000"/>
                  </a:solidFill>
                </a:rPr>
                <a:t>cascaded linking</a:t>
              </a:r>
            </a:p>
          </p:txBody>
        </p:sp>
      </p:grpSp>
      <p:grpSp>
        <p:nvGrpSpPr>
          <p:cNvPr id="66" name="Group 65">
            <a:extLst>
              <a:ext uri="{FF2B5EF4-FFF2-40B4-BE49-F238E27FC236}">
                <a16:creationId xmlns:a16="http://schemas.microsoft.com/office/drawing/2014/main" id="{8F3CA78B-E42C-4C1C-66DB-FABD89A0986A}"/>
              </a:ext>
            </a:extLst>
          </p:cNvPr>
          <p:cNvGrpSpPr/>
          <p:nvPr/>
        </p:nvGrpSpPr>
        <p:grpSpPr>
          <a:xfrm>
            <a:off x="3847470" y="3953352"/>
            <a:ext cx="2768814" cy="1467120"/>
            <a:chOff x="3847470" y="3953352"/>
            <a:chExt cx="2768814" cy="1467120"/>
          </a:xfrm>
        </p:grpSpPr>
        <p:cxnSp>
          <p:nvCxnSpPr>
            <p:cNvPr id="46" name="Straight Connector 45">
              <a:extLst>
                <a:ext uri="{FF2B5EF4-FFF2-40B4-BE49-F238E27FC236}">
                  <a16:creationId xmlns:a16="http://schemas.microsoft.com/office/drawing/2014/main" id="{C60A895F-16CD-8393-9092-5CD804203A2A}"/>
                </a:ext>
              </a:extLst>
            </p:cNvPr>
            <p:cNvCxnSpPr>
              <a:cxnSpLocks/>
              <a:stCxn id="41" idx="4"/>
              <a:endCxn id="39" idx="0"/>
            </p:cNvCxnSpPr>
            <p:nvPr/>
          </p:nvCxnSpPr>
          <p:spPr>
            <a:xfrm>
              <a:off x="6153282" y="4230025"/>
              <a:ext cx="0" cy="156480"/>
            </a:xfrm>
            <a:prstGeom prst="line">
              <a:avLst/>
            </a:prstGeom>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ECD54688-9856-48F1-1B4F-751650F9A571}"/>
                </a:ext>
              </a:extLst>
            </p:cNvPr>
            <p:cNvSpPr/>
            <p:nvPr/>
          </p:nvSpPr>
          <p:spPr>
            <a:xfrm>
              <a:off x="6364284" y="397802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2</a:t>
              </a:r>
            </a:p>
          </p:txBody>
        </p:sp>
        <p:sp>
          <p:nvSpPr>
            <p:cNvPr id="39" name="Oval 38">
              <a:extLst>
                <a:ext uri="{FF2B5EF4-FFF2-40B4-BE49-F238E27FC236}">
                  <a16:creationId xmlns:a16="http://schemas.microsoft.com/office/drawing/2014/main" id="{5794DAEB-5E4D-25BF-4C8A-030309785F72}"/>
                </a:ext>
              </a:extLst>
            </p:cNvPr>
            <p:cNvSpPr/>
            <p:nvPr/>
          </p:nvSpPr>
          <p:spPr>
            <a:xfrm>
              <a:off x="6027282"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7</a:t>
              </a:r>
            </a:p>
          </p:txBody>
        </p:sp>
        <p:sp>
          <p:nvSpPr>
            <p:cNvPr id="41" name="Oval 40">
              <a:extLst>
                <a:ext uri="{FF2B5EF4-FFF2-40B4-BE49-F238E27FC236}">
                  <a16:creationId xmlns:a16="http://schemas.microsoft.com/office/drawing/2014/main" id="{98B4ACFB-C3B4-1C37-039C-941BE74A8E3B}"/>
                </a:ext>
              </a:extLst>
            </p:cNvPr>
            <p:cNvSpPr/>
            <p:nvPr/>
          </p:nvSpPr>
          <p:spPr>
            <a:xfrm>
              <a:off x="6027282" y="397802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3</a:t>
              </a:r>
            </a:p>
          </p:txBody>
        </p:sp>
        <p:grpSp>
          <p:nvGrpSpPr>
            <p:cNvPr id="11" name="Group 10">
              <a:extLst>
                <a:ext uri="{FF2B5EF4-FFF2-40B4-BE49-F238E27FC236}">
                  <a16:creationId xmlns:a16="http://schemas.microsoft.com/office/drawing/2014/main" id="{B018A481-D994-0F08-4D0E-E7868315EF38}"/>
                </a:ext>
              </a:extLst>
            </p:cNvPr>
            <p:cNvGrpSpPr/>
            <p:nvPr/>
          </p:nvGrpSpPr>
          <p:grpSpPr>
            <a:xfrm>
              <a:off x="5305931" y="3969558"/>
              <a:ext cx="629999" cy="1068960"/>
              <a:chOff x="4931282" y="3978025"/>
              <a:chExt cx="629999" cy="1068960"/>
            </a:xfrm>
          </p:grpSpPr>
          <p:cxnSp>
            <p:nvCxnSpPr>
              <p:cNvPr id="45" name="Straight Connector 44">
                <a:extLst>
                  <a:ext uri="{FF2B5EF4-FFF2-40B4-BE49-F238E27FC236}">
                    <a16:creationId xmlns:a16="http://schemas.microsoft.com/office/drawing/2014/main" id="{52B1B481-00A2-353B-A71E-0A5322A199CB}"/>
                  </a:ext>
                </a:extLst>
              </p:cNvPr>
              <p:cNvCxnSpPr>
                <a:cxnSpLocks/>
              </p:cNvCxnSpPr>
              <p:nvPr/>
            </p:nvCxnSpPr>
            <p:spPr>
              <a:xfrm flipH="1">
                <a:off x="5057282" y="4104025"/>
                <a:ext cx="377999" cy="40848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BB7279E8-FE8C-626C-DA07-29E4AB804A63}"/>
                  </a:ext>
                </a:extLst>
              </p:cNvPr>
              <p:cNvCxnSpPr>
                <a:cxnSpLocks/>
                <a:stCxn id="54" idx="4"/>
                <a:endCxn id="53" idx="0"/>
              </p:cNvCxnSpPr>
              <p:nvPr/>
            </p:nvCxnSpPr>
            <p:spPr>
              <a:xfrm>
                <a:off x="5435281" y="4230025"/>
                <a:ext cx="0" cy="156480"/>
              </a:xfrm>
              <a:prstGeom prst="line">
                <a:avLst/>
              </a:prstGeom>
            </p:spPr>
            <p:style>
              <a:lnRef idx="2">
                <a:schemeClr val="dk1"/>
              </a:lnRef>
              <a:fillRef idx="0">
                <a:schemeClr val="dk1"/>
              </a:fillRef>
              <a:effectRef idx="1">
                <a:schemeClr val="dk1"/>
              </a:effectRef>
              <a:fontRef idx="minor">
                <a:schemeClr val="tx1"/>
              </a:fontRef>
            </p:style>
          </p:cxnSp>
          <p:sp>
            <p:nvSpPr>
              <p:cNvPr id="53" name="Oval 52">
                <a:extLst>
                  <a:ext uri="{FF2B5EF4-FFF2-40B4-BE49-F238E27FC236}">
                    <a16:creationId xmlns:a16="http://schemas.microsoft.com/office/drawing/2014/main" id="{636560BB-92BC-9D32-18A0-8866EC2FF2A4}"/>
                  </a:ext>
                </a:extLst>
              </p:cNvPr>
              <p:cNvSpPr/>
              <p:nvPr/>
            </p:nvSpPr>
            <p:spPr>
              <a:xfrm>
                <a:off x="5309281"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6</a:t>
                </a:r>
              </a:p>
            </p:txBody>
          </p:sp>
          <p:sp>
            <p:nvSpPr>
              <p:cNvPr id="54" name="Oval 53">
                <a:extLst>
                  <a:ext uri="{FF2B5EF4-FFF2-40B4-BE49-F238E27FC236}">
                    <a16:creationId xmlns:a16="http://schemas.microsoft.com/office/drawing/2014/main" id="{4249B283-E6E9-D02D-0124-D5EA03DE1E2B}"/>
                  </a:ext>
                </a:extLst>
              </p:cNvPr>
              <p:cNvSpPr/>
              <p:nvPr/>
            </p:nvSpPr>
            <p:spPr>
              <a:xfrm>
                <a:off x="5309281" y="397802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1</a:t>
                </a:r>
              </a:p>
            </p:txBody>
          </p:sp>
          <p:cxnSp>
            <p:nvCxnSpPr>
              <p:cNvPr id="55" name="Straight Connector 54">
                <a:extLst>
                  <a:ext uri="{FF2B5EF4-FFF2-40B4-BE49-F238E27FC236}">
                    <a16:creationId xmlns:a16="http://schemas.microsoft.com/office/drawing/2014/main" id="{AE8758A3-2BFA-E394-DC22-8B356FB0581C}"/>
                  </a:ext>
                </a:extLst>
              </p:cNvPr>
              <p:cNvCxnSpPr>
                <a:cxnSpLocks/>
                <a:stCxn id="57" idx="4"/>
                <a:endCxn id="56" idx="0"/>
              </p:cNvCxnSpPr>
              <p:nvPr/>
            </p:nvCxnSpPr>
            <p:spPr>
              <a:xfrm>
                <a:off x="5057282" y="4638505"/>
                <a:ext cx="0" cy="156480"/>
              </a:xfrm>
              <a:prstGeom prst="line">
                <a:avLst/>
              </a:prstGeom>
            </p:spPr>
            <p:style>
              <a:lnRef idx="2">
                <a:schemeClr val="dk1"/>
              </a:lnRef>
              <a:fillRef idx="0">
                <a:schemeClr val="dk1"/>
              </a:fillRef>
              <a:effectRef idx="1">
                <a:schemeClr val="dk1"/>
              </a:effectRef>
              <a:fontRef idx="minor">
                <a:schemeClr val="tx1"/>
              </a:fontRef>
            </p:style>
          </p:cxnSp>
          <p:sp>
            <p:nvSpPr>
              <p:cNvPr id="56" name="Oval 55">
                <a:extLst>
                  <a:ext uri="{FF2B5EF4-FFF2-40B4-BE49-F238E27FC236}">
                    <a16:creationId xmlns:a16="http://schemas.microsoft.com/office/drawing/2014/main" id="{0CF4ACE0-B3F7-6803-67F7-BAA3F2133BF8}"/>
                  </a:ext>
                </a:extLst>
              </p:cNvPr>
              <p:cNvSpPr/>
              <p:nvPr/>
            </p:nvSpPr>
            <p:spPr>
              <a:xfrm>
                <a:off x="4931282" y="479498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9</a:t>
                </a:r>
              </a:p>
            </p:txBody>
          </p:sp>
          <p:sp>
            <p:nvSpPr>
              <p:cNvPr id="57" name="Oval 56">
                <a:extLst>
                  <a:ext uri="{FF2B5EF4-FFF2-40B4-BE49-F238E27FC236}">
                    <a16:creationId xmlns:a16="http://schemas.microsoft.com/office/drawing/2014/main" id="{66ACEA23-33D3-5E1F-F5E9-AADFDFB5D856}"/>
                  </a:ext>
                </a:extLst>
              </p:cNvPr>
              <p:cNvSpPr/>
              <p:nvPr/>
            </p:nvSpPr>
            <p:spPr>
              <a:xfrm>
                <a:off x="4931282"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5</a:t>
                </a:r>
              </a:p>
            </p:txBody>
          </p:sp>
        </p:grpSp>
        <p:grpSp>
          <p:nvGrpSpPr>
            <p:cNvPr id="13" name="Group 12">
              <a:extLst>
                <a:ext uri="{FF2B5EF4-FFF2-40B4-BE49-F238E27FC236}">
                  <a16:creationId xmlns:a16="http://schemas.microsoft.com/office/drawing/2014/main" id="{834981DB-AD0C-7A0A-8104-5C3A8FAB42C0}"/>
                </a:ext>
              </a:extLst>
            </p:cNvPr>
            <p:cNvGrpSpPr/>
            <p:nvPr/>
          </p:nvGrpSpPr>
          <p:grpSpPr>
            <a:xfrm>
              <a:off x="4457700" y="3953352"/>
              <a:ext cx="758444" cy="1068960"/>
              <a:chOff x="4802837" y="3978025"/>
              <a:chExt cx="758444" cy="1068960"/>
            </a:xfrm>
          </p:grpSpPr>
          <p:cxnSp>
            <p:nvCxnSpPr>
              <p:cNvPr id="14" name="Straight Connector 13">
                <a:extLst>
                  <a:ext uri="{FF2B5EF4-FFF2-40B4-BE49-F238E27FC236}">
                    <a16:creationId xmlns:a16="http://schemas.microsoft.com/office/drawing/2014/main" id="{9DCD3BE7-AAA1-60AB-F45A-E6D9DE001E58}"/>
                  </a:ext>
                </a:extLst>
              </p:cNvPr>
              <p:cNvCxnSpPr>
                <a:cxnSpLocks/>
              </p:cNvCxnSpPr>
              <p:nvPr/>
            </p:nvCxnSpPr>
            <p:spPr>
              <a:xfrm flipH="1">
                <a:off x="5057282" y="4104025"/>
                <a:ext cx="377999" cy="40848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1D64BA55-5F49-37D4-E519-A9359B4B98B0}"/>
                  </a:ext>
                </a:extLst>
              </p:cNvPr>
              <p:cNvCxnSpPr>
                <a:cxnSpLocks/>
                <a:stCxn id="19" idx="4"/>
                <a:endCxn id="17" idx="0"/>
              </p:cNvCxnSpPr>
              <p:nvPr/>
            </p:nvCxnSpPr>
            <p:spPr>
              <a:xfrm>
                <a:off x="5435281" y="4230025"/>
                <a:ext cx="0" cy="156480"/>
              </a:xfrm>
              <a:prstGeom prst="line">
                <a:avLst/>
              </a:prstGeom>
            </p:spPr>
            <p:style>
              <a:lnRef idx="2">
                <a:schemeClr val="dk1"/>
              </a:lnRef>
              <a:fillRef idx="0">
                <a:schemeClr val="dk1"/>
              </a:fillRef>
              <a:effectRef idx="1">
                <a:schemeClr val="dk1"/>
              </a:effectRef>
              <a:fontRef idx="minor">
                <a:schemeClr val="tx1"/>
              </a:fontRef>
            </p:style>
          </p:cxnSp>
          <p:sp>
            <p:nvSpPr>
              <p:cNvPr id="17" name="Oval 16">
                <a:extLst>
                  <a:ext uri="{FF2B5EF4-FFF2-40B4-BE49-F238E27FC236}">
                    <a16:creationId xmlns:a16="http://schemas.microsoft.com/office/drawing/2014/main" id="{D402F176-0952-487A-4A9A-60E179AA3840}"/>
                  </a:ext>
                </a:extLst>
              </p:cNvPr>
              <p:cNvSpPr/>
              <p:nvPr/>
            </p:nvSpPr>
            <p:spPr>
              <a:xfrm>
                <a:off x="5309281"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en-US" noProof="0" dirty="0">
                  <a:solidFill>
                    <a:schemeClr val="tx1"/>
                  </a:solidFill>
                </a:endParaRPr>
              </a:p>
            </p:txBody>
          </p:sp>
          <p:sp>
            <p:nvSpPr>
              <p:cNvPr id="19" name="Oval 18">
                <a:extLst>
                  <a:ext uri="{FF2B5EF4-FFF2-40B4-BE49-F238E27FC236}">
                    <a16:creationId xmlns:a16="http://schemas.microsoft.com/office/drawing/2014/main" id="{F15D12B4-E5BB-9DD2-AB37-C82F4E5E3CE0}"/>
                  </a:ext>
                </a:extLst>
              </p:cNvPr>
              <p:cNvSpPr/>
              <p:nvPr/>
            </p:nvSpPr>
            <p:spPr>
              <a:xfrm>
                <a:off x="5309281" y="397802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US" noProof="0" dirty="0">
                  <a:solidFill>
                    <a:schemeClr val="tx1"/>
                  </a:solidFill>
                </a:endParaRPr>
              </a:p>
            </p:txBody>
          </p:sp>
          <p:cxnSp>
            <p:nvCxnSpPr>
              <p:cNvPr id="20" name="Straight Connector 19">
                <a:extLst>
                  <a:ext uri="{FF2B5EF4-FFF2-40B4-BE49-F238E27FC236}">
                    <a16:creationId xmlns:a16="http://schemas.microsoft.com/office/drawing/2014/main" id="{507B6296-A53E-9522-CF6B-652EFCCF2E1B}"/>
                  </a:ext>
                </a:extLst>
              </p:cNvPr>
              <p:cNvCxnSpPr>
                <a:cxnSpLocks/>
                <a:stCxn id="22" idx="4"/>
                <a:endCxn id="21" idx="0"/>
              </p:cNvCxnSpPr>
              <p:nvPr/>
            </p:nvCxnSpPr>
            <p:spPr>
              <a:xfrm>
                <a:off x="5057282" y="4638505"/>
                <a:ext cx="0" cy="156480"/>
              </a:xfrm>
              <a:prstGeom prst="line">
                <a:avLst/>
              </a:prstGeom>
            </p:spPr>
            <p:style>
              <a:lnRef idx="2">
                <a:schemeClr val="dk1"/>
              </a:lnRef>
              <a:fillRef idx="0">
                <a:schemeClr val="dk1"/>
              </a:fillRef>
              <a:effectRef idx="1">
                <a:schemeClr val="dk1"/>
              </a:effectRef>
              <a:fontRef idx="minor">
                <a:schemeClr val="tx1"/>
              </a:fontRef>
            </p:style>
          </p:cxnSp>
          <p:sp>
            <p:nvSpPr>
              <p:cNvPr id="21" name="Oval 20">
                <a:extLst>
                  <a:ext uri="{FF2B5EF4-FFF2-40B4-BE49-F238E27FC236}">
                    <a16:creationId xmlns:a16="http://schemas.microsoft.com/office/drawing/2014/main" id="{3B473EE8-EE29-FF39-A809-253BCF2385FB}"/>
                  </a:ext>
                </a:extLst>
              </p:cNvPr>
              <p:cNvSpPr/>
              <p:nvPr/>
            </p:nvSpPr>
            <p:spPr>
              <a:xfrm>
                <a:off x="4931282" y="479498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9</a:t>
                </a:r>
              </a:p>
            </p:txBody>
          </p:sp>
          <p:sp>
            <p:nvSpPr>
              <p:cNvPr id="22" name="Oval 21">
                <a:extLst>
                  <a:ext uri="{FF2B5EF4-FFF2-40B4-BE49-F238E27FC236}">
                    <a16:creationId xmlns:a16="http://schemas.microsoft.com/office/drawing/2014/main" id="{C13070CB-C8FC-B80B-4004-86B66C9ECC0D}"/>
                  </a:ext>
                </a:extLst>
              </p:cNvPr>
              <p:cNvSpPr/>
              <p:nvPr/>
            </p:nvSpPr>
            <p:spPr>
              <a:xfrm>
                <a:off x="4931282"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en-US" noProof="0" dirty="0">
                  <a:solidFill>
                    <a:schemeClr val="tx1"/>
                  </a:solidFill>
                </a:endParaRPr>
              </a:p>
            </p:txBody>
          </p:sp>
          <p:cxnSp>
            <p:nvCxnSpPr>
              <p:cNvPr id="58" name="Straight Connector 57">
                <a:extLst>
                  <a:ext uri="{FF2B5EF4-FFF2-40B4-BE49-F238E27FC236}">
                    <a16:creationId xmlns:a16="http://schemas.microsoft.com/office/drawing/2014/main" id="{CC4E25EE-7DC3-1BAD-9896-42303214E34B}"/>
                  </a:ext>
                </a:extLst>
              </p:cNvPr>
              <p:cNvCxnSpPr>
                <a:cxnSpLocks/>
              </p:cNvCxnSpPr>
              <p:nvPr/>
            </p:nvCxnSpPr>
            <p:spPr>
              <a:xfrm flipH="1">
                <a:off x="4802837" y="4156936"/>
                <a:ext cx="515938" cy="284162"/>
              </a:xfrm>
              <a:prstGeom prst="line">
                <a:avLst/>
              </a:prstGeom>
            </p:spPr>
            <p:style>
              <a:lnRef idx="2">
                <a:schemeClr val="dk1"/>
              </a:lnRef>
              <a:fillRef idx="0">
                <a:schemeClr val="dk1"/>
              </a:fillRef>
              <a:effectRef idx="1">
                <a:schemeClr val="dk1"/>
              </a:effectRef>
              <a:fontRef idx="minor">
                <a:schemeClr val="tx1"/>
              </a:fontRef>
            </p:style>
          </p:cxnSp>
        </p:grpSp>
        <p:grpSp>
          <p:nvGrpSpPr>
            <p:cNvPr id="23" name="Group 22">
              <a:extLst>
                <a:ext uri="{FF2B5EF4-FFF2-40B4-BE49-F238E27FC236}">
                  <a16:creationId xmlns:a16="http://schemas.microsoft.com/office/drawing/2014/main" id="{7F4FB655-4D74-61B4-64E7-24ADAA896673}"/>
                </a:ext>
              </a:extLst>
            </p:cNvPr>
            <p:cNvGrpSpPr/>
            <p:nvPr/>
          </p:nvGrpSpPr>
          <p:grpSpPr>
            <a:xfrm>
              <a:off x="3847470" y="4351512"/>
              <a:ext cx="629999" cy="1068960"/>
              <a:chOff x="4931282" y="3978025"/>
              <a:chExt cx="629999" cy="1068960"/>
            </a:xfrm>
          </p:grpSpPr>
          <p:cxnSp>
            <p:nvCxnSpPr>
              <p:cNvPr id="25" name="Straight Connector 24">
                <a:extLst>
                  <a:ext uri="{FF2B5EF4-FFF2-40B4-BE49-F238E27FC236}">
                    <a16:creationId xmlns:a16="http://schemas.microsoft.com/office/drawing/2014/main" id="{B3E7C417-6AB7-9C78-5A07-3CBA55557112}"/>
                  </a:ext>
                </a:extLst>
              </p:cNvPr>
              <p:cNvCxnSpPr>
                <a:cxnSpLocks/>
              </p:cNvCxnSpPr>
              <p:nvPr/>
            </p:nvCxnSpPr>
            <p:spPr>
              <a:xfrm flipH="1">
                <a:off x="5057282" y="4104025"/>
                <a:ext cx="377999" cy="40848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4FA52D33-62AE-3833-A75B-B611BAE5263C}"/>
                  </a:ext>
                </a:extLst>
              </p:cNvPr>
              <p:cNvCxnSpPr>
                <a:cxnSpLocks/>
                <a:stCxn id="47" idx="4"/>
                <a:endCxn id="28" idx="0"/>
              </p:cNvCxnSpPr>
              <p:nvPr/>
            </p:nvCxnSpPr>
            <p:spPr>
              <a:xfrm>
                <a:off x="5435281" y="4230025"/>
                <a:ext cx="0" cy="156480"/>
              </a:xfrm>
              <a:prstGeom prst="line">
                <a:avLst/>
              </a:prstGeom>
            </p:spPr>
            <p:style>
              <a:lnRef idx="2">
                <a:schemeClr val="dk1"/>
              </a:lnRef>
              <a:fillRef idx="0">
                <a:schemeClr val="dk1"/>
              </a:fillRef>
              <a:effectRef idx="1">
                <a:schemeClr val="dk1"/>
              </a:effectRef>
              <a:fontRef idx="minor">
                <a:schemeClr val="tx1"/>
              </a:fontRef>
            </p:style>
          </p:cxnSp>
          <p:sp>
            <p:nvSpPr>
              <p:cNvPr id="28" name="Oval 27">
                <a:extLst>
                  <a:ext uri="{FF2B5EF4-FFF2-40B4-BE49-F238E27FC236}">
                    <a16:creationId xmlns:a16="http://schemas.microsoft.com/office/drawing/2014/main" id="{909DBD44-5D8E-AF44-FE01-59804C8F01F1}"/>
                  </a:ext>
                </a:extLst>
              </p:cNvPr>
              <p:cNvSpPr/>
              <p:nvPr/>
            </p:nvSpPr>
            <p:spPr>
              <a:xfrm>
                <a:off x="5309281"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endParaRPr lang="en-US" noProof="0" dirty="0">
                  <a:solidFill>
                    <a:schemeClr val="tx1"/>
                  </a:solidFill>
                </a:endParaRPr>
              </a:p>
            </p:txBody>
          </p:sp>
          <p:sp>
            <p:nvSpPr>
              <p:cNvPr id="47" name="Oval 46">
                <a:extLst>
                  <a:ext uri="{FF2B5EF4-FFF2-40B4-BE49-F238E27FC236}">
                    <a16:creationId xmlns:a16="http://schemas.microsoft.com/office/drawing/2014/main" id="{DFC242EA-F22A-CF93-3566-5A128BA8ED45}"/>
                  </a:ext>
                </a:extLst>
              </p:cNvPr>
              <p:cNvSpPr/>
              <p:nvPr/>
            </p:nvSpPr>
            <p:spPr>
              <a:xfrm>
                <a:off x="5309281" y="397802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US" noProof="0" dirty="0">
                  <a:solidFill>
                    <a:schemeClr val="tx1"/>
                  </a:solidFill>
                </a:endParaRPr>
              </a:p>
            </p:txBody>
          </p:sp>
          <p:cxnSp>
            <p:nvCxnSpPr>
              <p:cNvPr id="48" name="Straight Connector 47">
                <a:extLst>
                  <a:ext uri="{FF2B5EF4-FFF2-40B4-BE49-F238E27FC236}">
                    <a16:creationId xmlns:a16="http://schemas.microsoft.com/office/drawing/2014/main" id="{9757FB5A-D290-73DE-B00B-F0E5921C81EA}"/>
                  </a:ext>
                </a:extLst>
              </p:cNvPr>
              <p:cNvCxnSpPr>
                <a:cxnSpLocks/>
                <a:stCxn id="51" idx="4"/>
                <a:endCxn id="49" idx="0"/>
              </p:cNvCxnSpPr>
              <p:nvPr/>
            </p:nvCxnSpPr>
            <p:spPr>
              <a:xfrm>
                <a:off x="5057282" y="4638505"/>
                <a:ext cx="0" cy="156480"/>
              </a:xfrm>
              <a:prstGeom prst="line">
                <a:avLst/>
              </a:prstGeom>
            </p:spPr>
            <p:style>
              <a:lnRef idx="2">
                <a:schemeClr val="dk1"/>
              </a:lnRef>
              <a:fillRef idx="0">
                <a:schemeClr val="dk1"/>
              </a:fillRef>
              <a:effectRef idx="1">
                <a:schemeClr val="dk1"/>
              </a:effectRef>
              <a:fontRef idx="minor">
                <a:schemeClr val="tx1"/>
              </a:fontRef>
            </p:style>
          </p:cxnSp>
          <p:sp>
            <p:nvSpPr>
              <p:cNvPr id="49" name="Oval 48">
                <a:extLst>
                  <a:ext uri="{FF2B5EF4-FFF2-40B4-BE49-F238E27FC236}">
                    <a16:creationId xmlns:a16="http://schemas.microsoft.com/office/drawing/2014/main" id="{2E965552-62F9-B332-6227-68B53BBAE0E5}"/>
                  </a:ext>
                </a:extLst>
              </p:cNvPr>
              <p:cNvSpPr/>
              <p:nvPr/>
            </p:nvSpPr>
            <p:spPr>
              <a:xfrm>
                <a:off x="4931282" y="479498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9</a:t>
                </a:r>
              </a:p>
            </p:txBody>
          </p:sp>
          <p:sp>
            <p:nvSpPr>
              <p:cNvPr id="51" name="Oval 50">
                <a:extLst>
                  <a:ext uri="{FF2B5EF4-FFF2-40B4-BE49-F238E27FC236}">
                    <a16:creationId xmlns:a16="http://schemas.microsoft.com/office/drawing/2014/main" id="{7E85D91F-60B9-D5E9-BFC6-5C814F4E7A1E}"/>
                  </a:ext>
                </a:extLst>
              </p:cNvPr>
              <p:cNvSpPr/>
              <p:nvPr/>
            </p:nvSpPr>
            <p:spPr>
              <a:xfrm>
                <a:off x="4931282" y="4386505"/>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en-US" noProof="0" dirty="0">
                  <a:solidFill>
                    <a:schemeClr val="tx1"/>
                  </a:solidFill>
                </a:endParaRPr>
              </a:p>
            </p:txBody>
          </p:sp>
        </p:grpSp>
      </p:grpSp>
    </p:spTree>
    <p:extLst>
      <p:ext uri="{BB962C8B-B14F-4D97-AF65-F5344CB8AC3E}">
        <p14:creationId xmlns:p14="http://schemas.microsoft.com/office/powerpoint/2010/main" val="665867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xEl>
                                              <p:pRg st="1" end="1"/>
                                            </p:txEl>
                                          </p:spTgt>
                                        </p:tgtEl>
                                        <p:attrNameLst>
                                          <p:attrName>style.visibility</p:attrName>
                                        </p:attrNameLst>
                                      </p:cBhvr>
                                      <p:to>
                                        <p:strVal val="visible"/>
                                      </p:to>
                                    </p:set>
                                    <p:animEffect transition="in" filter="fade">
                                      <p:cBhvr>
                                        <p:cTn id="51" dur="500"/>
                                        <p:tgtEl>
                                          <p:spTgt spid="24">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27"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A32B2A-E948-2C85-D291-8C08FE23411D}"/>
                  </a:ext>
                </a:extLst>
              </p:cNvPr>
              <p:cNvSpPr>
                <a:spLocks noGrp="1"/>
              </p:cNvSpPr>
              <p:nvPr>
                <p:ph idx="1"/>
              </p:nvPr>
            </p:nvSpPr>
            <p:spPr>
              <a:xfrm>
                <a:off x="95067" y="1263556"/>
                <a:ext cx="11694907" cy="5781234"/>
              </a:xfrm>
            </p:spPr>
            <p:txBody>
              <a:bodyPr>
                <a:normAutofit lnSpcReduction="10000"/>
              </a:bodyPr>
              <a:lstStyle/>
              <a:p>
                <a:pPr>
                  <a:spcAft>
                    <a:spcPts val="1000"/>
                  </a:spcAft>
                </a:pPr>
                <a:r>
                  <a:rPr lang="en-US" noProof="0" dirty="0"/>
                  <a:t>External-memory model </a:t>
                </a:r>
                <a:r>
                  <a:rPr lang="en-US" sz="2000" noProof="0" dirty="0"/>
                  <a:t>(Aggarwal, Vitter 1988)</a:t>
                </a:r>
              </a:p>
              <a:p>
                <a:pPr>
                  <a:spcAft>
                    <a:spcPts val="11000"/>
                  </a:spcAft>
                </a:pPr>
                <a:r>
                  <a:rPr lang="en-US" b="1" noProof="0" dirty="0"/>
                  <a:t>Sorting</a:t>
                </a:r>
                <a:r>
                  <a:rPr lang="en-US" noProof="0" dirty="0"/>
                  <a:t>  O</a:t>
                </a:r>
                <a14:m>
                  <m:oMath xmlns:m="http://schemas.openxmlformats.org/officeDocument/2006/math">
                    <m:d>
                      <m:dPr>
                        <m:ctrlPr>
                          <a:rPr lang="en-US" i="1" noProof="0" smtClean="0">
                            <a:latin typeface="Cambria Math" panose="02040503050406030204" pitchFamily="18" charset="0"/>
                          </a:rPr>
                        </m:ctrlPr>
                      </m:dPr>
                      <m:e>
                        <m:f>
                          <m:fPr>
                            <m:ctrlPr>
                              <a:rPr lang="en-US" i="1" noProof="0">
                                <a:latin typeface="Cambria Math" panose="02040503050406030204" pitchFamily="18" charset="0"/>
                              </a:rPr>
                            </m:ctrlPr>
                          </m:fPr>
                          <m:num>
                            <m:r>
                              <m:rPr>
                                <m:nor/>
                              </m:rPr>
                              <a:rPr lang="en-US" i="1" noProof="0" smtClean="0"/>
                              <m:t>N</m:t>
                            </m:r>
                          </m:num>
                          <m:den>
                            <m:r>
                              <m:rPr>
                                <m:nor/>
                              </m:rPr>
                              <a:rPr lang="en-US" i="1" noProof="0" smtClean="0"/>
                              <m:t>B</m:t>
                            </m:r>
                          </m:den>
                        </m:f>
                        <m:r>
                          <m:rPr>
                            <m:nor/>
                          </m:rPr>
                          <a:rPr lang="en-US" noProof="0"/>
                          <m:t>log</m:t>
                        </m:r>
                        <m:r>
                          <m:rPr>
                            <m:nor/>
                          </m:rPr>
                          <a:rPr lang="en-US" i="1" baseline="-25000" noProof="0"/>
                          <m:t>M</m:t>
                        </m:r>
                        <m:r>
                          <m:rPr>
                            <m:nor/>
                          </m:rPr>
                          <a:rPr lang="en-US" baseline="-25000" noProof="0"/>
                          <m:t>/</m:t>
                        </m:r>
                        <m:r>
                          <m:rPr>
                            <m:nor/>
                          </m:rPr>
                          <a:rPr lang="en-US" i="1" baseline="-25000" noProof="0"/>
                          <m:t>B</m:t>
                        </m:r>
                        <m:r>
                          <m:rPr>
                            <m:nor/>
                          </m:rPr>
                          <a:rPr lang="en-US" noProof="0"/>
                          <m:t> </m:t>
                        </m:r>
                        <m:f>
                          <m:fPr>
                            <m:ctrlPr>
                              <a:rPr lang="en-US" i="1" noProof="0">
                                <a:latin typeface="Cambria Math" panose="02040503050406030204" pitchFamily="18" charset="0"/>
                              </a:rPr>
                            </m:ctrlPr>
                          </m:fPr>
                          <m:num>
                            <m:r>
                              <m:rPr>
                                <m:nor/>
                              </m:rPr>
                              <a:rPr lang="en-US" i="1" noProof="0" smtClean="0"/>
                              <m:t>N</m:t>
                            </m:r>
                          </m:num>
                          <m:den>
                            <m:r>
                              <m:rPr>
                                <m:nor/>
                              </m:rPr>
                              <a:rPr lang="en-US" i="1" noProof="0" smtClean="0"/>
                              <m:t>B</m:t>
                            </m:r>
                          </m:den>
                        </m:f>
                      </m:e>
                    </m:d>
                  </m:oMath>
                </a14:m>
                <a:r>
                  <a:rPr lang="en-US" noProof="0" dirty="0"/>
                  <a:t> I/</a:t>
                </a:r>
                <a:r>
                  <a:rPr lang="en-US" noProof="0" dirty="0" err="1"/>
                  <a:t>Os</a:t>
                </a:r>
                <a:r>
                  <a:rPr lang="en-US" noProof="0" dirty="0"/>
                  <a:t> and O(</a:t>
                </a:r>
                <a:r>
                  <a:rPr lang="en-US" i="1" noProof="0" dirty="0" err="1"/>
                  <a:t>N∙</a:t>
                </a:r>
                <a:r>
                  <a:rPr lang="en-US" noProof="0" dirty="0" err="1"/>
                  <a:t>log</a:t>
                </a:r>
                <a:r>
                  <a:rPr lang="en-US" noProof="0" dirty="0"/>
                  <a:t> </a:t>
                </a:r>
                <a:r>
                  <a:rPr lang="en-US" i="1" noProof="0" dirty="0"/>
                  <a:t>N</a:t>
                </a:r>
                <a:r>
                  <a:rPr lang="en-US" noProof="0" dirty="0"/>
                  <a:t>) comparisons</a:t>
                </a:r>
              </a:p>
              <a:p>
                <a:pPr>
                  <a:spcAft>
                    <a:spcPts val="600"/>
                  </a:spcAft>
                </a:pPr>
                <a:r>
                  <a:rPr lang="en-US" b="1" noProof="0" dirty="0"/>
                  <a:t>Priority queue  </a:t>
                </a:r>
                <a:r>
                  <a:rPr lang="en-US" noProof="0" dirty="0"/>
                  <a:t>O</a:t>
                </a:r>
                <a:r>
                  <a:rPr lang="en-US" baseline="-25000" noProof="0" dirty="0"/>
                  <a:t>A</a:t>
                </a:r>
                <a14:m>
                  <m:oMath xmlns:m="http://schemas.openxmlformats.org/officeDocument/2006/math">
                    <m:d>
                      <m:dPr>
                        <m:ctrlPr>
                          <a:rPr lang="en-US" i="1" noProof="0" smtClean="0">
                            <a:latin typeface="Cambria Math" panose="02040503050406030204" pitchFamily="18" charset="0"/>
                          </a:rPr>
                        </m:ctrlPr>
                      </m:dPr>
                      <m:e>
                        <m:f>
                          <m:fPr>
                            <m:ctrlPr>
                              <a:rPr lang="en-US" i="1" noProof="0">
                                <a:latin typeface="Cambria Math" panose="02040503050406030204" pitchFamily="18" charset="0"/>
                              </a:rPr>
                            </m:ctrlPr>
                          </m:fPr>
                          <m:num>
                            <m:r>
                              <m:rPr>
                                <m:nor/>
                              </m:rPr>
                              <a:rPr lang="en-US" b="0" noProof="0" smtClean="0"/>
                              <m:t>1</m:t>
                            </m:r>
                          </m:num>
                          <m:den>
                            <m:r>
                              <m:rPr>
                                <m:nor/>
                              </m:rPr>
                              <a:rPr lang="en-US" i="1" noProof="0" smtClean="0"/>
                              <m:t>B</m:t>
                            </m:r>
                          </m:den>
                        </m:f>
                        <m:r>
                          <m:rPr>
                            <m:nor/>
                          </m:rPr>
                          <a:rPr lang="en-US" noProof="0"/>
                          <m:t>log</m:t>
                        </m:r>
                        <m:r>
                          <m:rPr>
                            <m:nor/>
                          </m:rPr>
                          <a:rPr lang="en-US" i="1" baseline="-25000" noProof="0"/>
                          <m:t>M</m:t>
                        </m:r>
                        <m:r>
                          <m:rPr>
                            <m:nor/>
                          </m:rPr>
                          <a:rPr lang="en-US" baseline="-25000" noProof="0"/>
                          <m:t>/</m:t>
                        </m:r>
                        <m:r>
                          <m:rPr>
                            <m:nor/>
                          </m:rPr>
                          <a:rPr lang="en-US" i="1" baseline="-25000" noProof="0"/>
                          <m:t>B</m:t>
                        </m:r>
                        <m:r>
                          <m:rPr>
                            <m:nor/>
                          </m:rPr>
                          <a:rPr lang="en-US" noProof="0"/>
                          <m:t> </m:t>
                        </m:r>
                        <m:f>
                          <m:fPr>
                            <m:ctrlPr>
                              <a:rPr lang="en-US" i="1" noProof="0">
                                <a:latin typeface="Cambria Math" panose="02040503050406030204" pitchFamily="18" charset="0"/>
                              </a:rPr>
                            </m:ctrlPr>
                          </m:fPr>
                          <m:num>
                            <m:r>
                              <m:rPr>
                                <m:nor/>
                              </m:rPr>
                              <a:rPr lang="en-US" i="1" noProof="0" smtClean="0"/>
                              <m:t>N</m:t>
                            </m:r>
                          </m:num>
                          <m:den>
                            <m:r>
                              <m:rPr>
                                <m:nor/>
                              </m:rPr>
                              <a:rPr lang="en-US" i="1" noProof="0" smtClean="0"/>
                              <m:t>B</m:t>
                            </m:r>
                          </m:den>
                        </m:f>
                      </m:e>
                    </m:d>
                  </m:oMath>
                </a14:m>
                <a:r>
                  <a:rPr lang="en-US" noProof="0" dirty="0"/>
                  <a:t> I/</a:t>
                </a:r>
                <a:r>
                  <a:rPr lang="en-US" noProof="0" dirty="0" err="1"/>
                  <a:t>Os</a:t>
                </a:r>
                <a:r>
                  <a:rPr lang="en-US" noProof="0" dirty="0"/>
                  <a:t> and O</a:t>
                </a:r>
                <a:r>
                  <a:rPr lang="en-US" baseline="-25000" noProof="0" dirty="0"/>
                  <a:t>A</a:t>
                </a:r>
                <a:r>
                  <a:rPr lang="en-US" noProof="0" dirty="0"/>
                  <a:t>(log </a:t>
                </a:r>
                <a:r>
                  <a:rPr lang="en-US" i="1" noProof="0" dirty="0"/>
                  <a:t>N</a:t>
                </a:r>
                <a:r>
                  <a:rPr lang="en-US" noProof="0" dirty="0"/>
                  <a:t>) comparisons</a:t>
                </a:r>
                <a:endParaRPr lang="en-US" b="1" noProof="0" dirty="0"/>
              </a:p>
              <a:p>
                <a:pPr lvl="1">
                  <a:spcBef>
                    <a:spcPts val="1500"/>
                  </a:spcBef>
                </a:pPr>
                <a:r>
                  <a:rPr lang="en-US" b="1" noProof="0" dirty="0"/>
                  <a:t>Buffer tree</a:t>
                </a:r>
                <a:r>
                  <a:rPr lang="en-US" noProof="0" dirty="0"/>
                  <a:t> </a:t>
                </a:r>
                <a:r>
                  <a:rPr lang="en-US" sz="2000" noProof="0" dirty="0"/>
                  <a:t>(Arge 1995)</a:t>
                </a:r>
                <a:r>
                  <a:rPr lang="en-US" noProof="0" dirty="0"/>
                  <a:t> </a:t>
                </a:r>
              </a:p>
              <a:p>
                <a:pPr lvl="1"/>
                <a:r>
                  <a:rPr lang="en-US" b="1" noProof="0" dirty="0"/>
                  <a:t>Θ(</a:t>
                </a:r>
                <a:r>
                  <a:rPr lang="en-US" b="1" i="1" noProof="0" dirty="0"/>
                  <a:t>M</a:t>
                </a:r>
                <a:r>
                  <a:rPr lang="en-US" b="1" noProof="0" dirty="0"/>
                  <a:t>/</a:t>
                </a:r>
                <a:r>
                  <a:rPr lang="en-US" b="1" i="1" noProof="0" dirty="0"/>
                  <a:t>B</a:t>
                </a:r>
                <a:r>
                  <a:rPr lang="en-US" b="1" noProof="0" dirty="0"/>
                  <a:t>)-</a:t>
                </a:r>
                <a:r>
                  <a:rPr lang="en-US" b="1" noProof="0" dirty="0" err="1"/>
                  <a:t>ary</a:t>
                </a:r>
                <a:r>
                  <a:rPr lang="en-US" b="1" noProof="0" dirty="0"/>
                  <a:t> heap</a:t>
                </a:r>
                <a:r>
                  <a:rPr lang="en-US" noProof="0" dirty="0"/>
                  <a:t> </a:t>
                </a:r>
                <a:r>
                  <a:rPr lang="en-US" sz="2000" noProof="0" dirty="0"/>
                  <a:t>(Kumar, Schwabe 1996; Fadel, Jakobsen, </a:t>
                </a:r>
                <a:r>
                  <a:rPr lang="en-US" sz="2000" noProof="0" dirty="0" err="1"/>
                  <a:t>Katajainen</a:t>
                </a:r>
                <a:r>
                  <a:rPr lang="en-US" sz="2000" noProof="0" dirty="0"/>
                  <a:t>, </a:t>
                </a:r>
                <a:r>
                  <a:rPr lang="en-US" sz="2000" noProof="0" dirty="0" err="1"/>
                  <a:t>Teuhola</a:t>
                </a:r>
                <a:r>
                  <a:rPr lang="en-US" sz="2000" noProof="0" dirty="0"/>
                  <a:t> 1997)</a:t>
                </a:r>
              </a:p>
              <a:p>
                <a:pPr lvl="1">
                  <a:spcAft>
                    <a:spcPts val="600"/>
                  </a:spcAft>
                </a:pPr>
                <a:r>
                  <a:rPr lang="en-US" b="1" noProof="0" dirty="0"/>
                  <a:t>Merging sorted lists</a:t>
                </a:r>
                <a:r>
                  <a:rPr lang="en-US" noProof="0" dirty="0"/>
                  <a:t> </a:t>
                </a:r>
                <a:r>
                  <a:rPr lang="en-US" sz="2000" noProof="0" dirty="0"/>
                  <a:t>(Brengel, </a:t>
                </a:r>
                <a:r>
                  <a:rPr lang="en-US" sz="2000" noProof="0" dirty="0" err="1"/>
                  <a:t>Crauser</a:t>
                </a:r>
                <a:r>
                  <a:rPr lang="en-US" sz="2000" noProof="0" dirty="0"/>
                  <a:t>, </a:t>
                </a:r>
                <a:r>
                  <a:rPr lang="en-US" sz="2000" noProof="0" dirty="0" err="1"/>
                  <a:t>Ferragina</a:t>
                </a:r>
                <a:r>
                  <a:rPr lang="en-US" sz="2000" noProof="0" dirty="0"/>
                  <a:t>, Meyer 1999; Brodal, </a:t>
                </a:r>
                <a:r>
                  <a:rPr lang="en-US" sz="2000" noProof="0" dirty="0" err="1"/>
                  <a:t>Katajainen</a:t>
                </a:r>
                <a:r>
                  <a:rPr lang="en-US" sz="2000" noProof="0" dirty="0"/>
                  <a:t> 1998)</a:t>
                </a:r>
              </a:p>
              <a:p>
                <a:r>
                  <a:rPr lang="en-US" b="1" noProof="0" dirty="0">
                    <a:solidFill>
                      <a:srgbClr val="C00000"/>
                    </a:solidFill>
                  </a:rPr>
                  <a:t>This talk   </a:t>
                </a:r>
                <a:r>
                  <a:rPr lang="en-US" cap="small" noProof="0" dirty="0">
                    <a:solidFill>
                      <a:srgbClr val="C00000"/>
                    </a:solidFill>
                    <a:latin typeface="Times New Roman" panose="02020603050405020304" pitchFamily="18" charset="0"/>
                    <a:cs typeface="Times New Roman" panose="02020603050405020304" pitchFamily="18" charset="0"/>
                  </a:rPr>
                  <a:t>Insert</a:t>
                </a:r>
                <a:r>
                  <a:rPr lang="en-US" noProof="0" dirty="0">
                    <a:solidFill>
                      <a:srgbClr val="C00000"/>
                    </a:solidFill>
                  </a:rPr>
                  <a:t> O</a:t>
                </a:r>
                <a:r>
                  <a:rPr lang="en-US" baseline="-25000" noProof="0" dirty="0">
                    <a:solidFill>
                      <a:srgbClr val="C00000"/>
                    </a:solidFill>
                  </a:rPr>
                  <a:t>A</a:t>
                </a:r>
                <a14:m>
                  <m:oMath xmlns:m="http://schemas.openxmlformats.org/officeDocument/2006/math">
                    <m:d>
                      <m:dPr>
                        <m:ctrlPr>
                          <a:rPr lang="en-US" sz="2400" i="1" noProof="0" smtClean="0">
                            <a:solidFill>
                              <a:srgbClr val="C00000"/>
                            </a:solidFill>
                            <a:latin typeface="Cambria Math" panose="02040503050406030204" pitchFamily="18" charset="0"/>
                          </a:rPr>
                        </m:ctrlPr>
                      </m:dPr>
                      <m:e>
                        <m:f>
                          <m:fPr>
                            <m:ctrlPr>
                              <a:rPr lang="en-US" sz="2400" i="1" noProof="0">
                                <a:solidFill>
                                  <a:srgbClr val="C00000"/>
                                </a:solidFill>
                                <a:latin typeface="Cambria Math" panose="02040503050406030204" pitchFamily="18" charset="0"/>
                              </a:rPr>
                            </m:ctrlPr>
                          </m:fPr>
                          <m:num>
                            <m:r>
                              <m:rPr>
                                <m:nor/>
                              </m:rPr>
                              <a:rPr lang="en-US" sz="2400" noProof="0" smtClean="0">
                                <a:solidFill>
                                  <a:srgbClr val="C00000"/>
                                </a:solidFill>
                              </a:rPr>
                              <m:t>1</m:t>
                            </m:r>
                          </m:num>
                          <m:den>
                            <m:r>
                              <m:rPr>
                                <m:nor/>
                              </m:rPr>
                              <a:rPr lang="en-US" sz="2400" i="1" noProof="0" smtClean="0">
                                <a:solidFill>
                                  <a:srgbClr val="C00000"/>
                                </a:solidFill>
                              </a:rPr>
                              <m:t>B</m:t>
                            </m:r>
                          </m:den>
                        </m:f>
                      </m:e>
                    </m:d>
                    <m:r>
                      <a:rPr lang="en-US" sz="2400" i="1" noProof="0" smtClean="0">
                        <a:solidFill>
                          <a:srgbClr val="C00000"/>
                        </a:solidFill>
                        <a:latin typeface="Cambria Math" panose="02040503050406030204" pitchFamily="18" charset="0"/>
                      </a:rPr>
                      <m:t> </m:t>
                    </m:r>
                  </m:oMath>
                </a14:m>
                <a:r>
                  <a:rPr lang="en-US" noProof="0" dirty="0">
                    <a:solidFill>
                      <a:srgbClr val="C00000"/>
                    </a:solidFill>
                  </a:rPr>
                  <a:t>I/</a:t>
                </a:r>
                <a:r>
                  <a:rPr lang="en-US" noProof="0" dirty="0" err="1">
                    <a:solidFill>
                      <a:srgbClr val="C00000"/>
                    </a:solidFill>
                  </a:rPr>
                  <a:t>Os</a:t>
                </a:r>
                <a:r>
                  <a:rPr lang="en-US" noProof="0" dirty="0">
                    <a:solidFill>
                      <a:srgbClr val="C00000"/>
                    </a:solidFill>
                  </a:rPr>
                  <a:t> and O</a:t>
                </a:r>
                <a:r>
                  <a:rPr lang="en-US" baseline="-25000" noProof="0" dirty="0">
                    <a:solidFill>
                      <a:srgbClr val="C00000"/>
                    </a:solidFill>
                  </a:rPr>
                  <a:t>A</a:t>
                </a:r>
                <a:r>
                  <a:rPr lang="en-US" noProof="0" dirty="0">
                    <a:solidFill>
                      <a:srgbClr val="C00000"/>
                    </a:solidFill>
                  </a:rPr>
                  <a:t>(1) comparisons</a:t>
                </a:r>
              </a:p>
            </p:txBody>
          </p:sp>
        </mc:Choice>
        <mc:Fallback xmlns="">
          <p:sp>
            <p:nvSpPr>
              <p:cNvPr id="3" name="Content Placeholder 2">
                <a:extLst>
                  <a:ext uri="{FF2B5EF4-FFF2-40B4-BE49-F238E27FC236}">
                    <a16:creationId xmlns:a16="http://schemas.microsoft.com/office/drawing/2014/main" id="{D8A32B2A-E948-2C85-D291-8C08FE23411D}"/>
                  </a:ext>
                </a:extLst>
              </p:cNvPr>
              <p:cNvSpPr>
                <a:spLocks noGrp="1" noRot="1" noChangeAspect="1" noMove="1" noResize="1" noEditPoints="1" noAdjustHandles="1" noChangeArrowheads="1" noChangeShapeType="1" noTextEdit="1"/>
              </p:cNvSpPr>
              <p:nvPr>
                <p:ph idx="1"/>
              </p:nvPr>
            </p:nvSpPr>
            <p:spPr>
              <a:xfrm>
                <a:off x="95067" y="1263556"/>
                <a:ext cx="11694907" cy="5781234"/>
              </a:xfrm>
              <a:blipFill>
                <a:blip r:embed="rId3"/>
                <a:stretch>
                  <a:fillRect l="-938" t="-2318"/>
                </a:stretch>
              </a:blipFill>
            </p:spPr>
            <p:txBody>
              <a:bodyPr/>
              <a:lstStyle/>
              <a:p>
                <a:r>
                  <a:rPr lang="da-DK">
                    <a:noFill/>
                  </a:rPr>
                  <a:t> </a:t>
                </a:r>
              </a:p>
            </p:txBody>
          </p:sp>
        </mc:Fallback>
      </mc:AlternateContent>
      <p:grpSp>
        <p:nvGrpSpPr>
          <p:cNvPr id="85" name="Group 84">
            <a:extLst>
              <a:ext uri="{FF2B5EF4-FFF2-40B4-BE49-F238E27FC236}">
                <a16:creationId xmlns:a16="http://schemas.microsoft.com/office/drawing/2014/main" id="{166D1925-0A9C-9A03-39BB-4D8B45BEC743}"/>
              </a:ext>
            </a:extLst>
          </p:cNvPr>
          <p:cNvGrpSpPr>
            <a:grpSpLocks noChangeAspect="1"/>
          </p:cNvGrpSpPr>
          <p:nvPr/>
        </p:nvGrpSpPr>
        <p:grpSpPr>
          <a:xfrm>
            <a:off x="9376414" y="218653"/>
            <a:ext cx="2628001" cy="2114921"/>
            <a:chOff x="8663882" y="1187671"/>
            <a:chExt cx="3040465" cy="2446860"/>
          </a:xfrm>
        </p:grpSpPr>
        <p:sp>
          <p:nvSpPr>
            <p:cNvPr id="5" name="Rectangle: Rounded Corners 4">
              <a:extLst>
                <a:ext uri="{FF2B5EF4-FFF2-40B4-BE49-F238E27FC236}">
                  <a16:creationId xmlns:a16="http://schemas.microsoft.com/office/drawing/2014/main" id="{A250E4CB-4CB1-7B53-BA18-5E3279D0D9A8}"/>
                </a:ext>
              </a:extLst>
            </p:cNvPr>
            <p:cNvSpPr/>
            <p:nvPr/>
          </p:nvSpPr>
          <p:spPr>
            <a:xfrm>
              <a:off x="8917587" y="1187671"/>
              <a:ext cx="2548890" cy="152019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C09027C9-61A8-1251-2536-8BF62E236AE3}"/>
                </a:ext>
              </a:extLst>
            </p:cNvPr>
            <p:cNvSpPr/>
            <p:nvPr/>
          </p:nvSpPr>
          <p:spPr>
            <a:xfrm>
              <a:off x="8663882" y="3099362"/>
              <a:ext cx="3040465"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5" name="Group 74">
              <a:extLst>
                <a:ext uri="{FF2B5EF4-FFF2-40B4-BE49-F238E27FC236}">
                  <a16:creationId xmlns:a16="http://schemas.microsoft.com/office/drawing/2014/main" id="{B582FB62-9C06-0C4A-3CF2-E1F160A60646}"/>
                </a:ext>
              </a:extLst>
            </p:cNvPr>
            <p:cNvGrpSpPr/>
            <p:nvPr/>
          </p:nvGrpSpPr>
          <p:grpSpPr>
            <a:xfrm>
              <a:off x="9832032" y="1318418"/>
              <a:ext cx="720000" cy="720000"/>
              <a:chOff x="8437880" y="1546333"/>
              <a:chExt cx="720000" cy="720000"/>
            </a:xfrm>
          </p:grpSpPr>
          <p:grpSp>
            <p:nvGrpSpPr>
              <p:cNvPr id="27" name="Group 26">
                <a:extLst>
                  <a:ext uri="{FF2B5EF4-FFF2-40B4-BE49-F238E27FC236}">
                    <a16:creationId xmlns:a16="http://schemas.microsoft.com/office/drawing/2014/main" id="{D5827929-ECEC-0DB8-8B5C-3545B7D20DA5}"/>
                  </a:ext>
                </a:extLst>
              </p:cNvPr>
              <p:cNvGrpSpPr/>
              <p:nvPr/>
            </p:nvGrpSpPr>
            <p:grpSpPr>
              <a:xfrm>
                <a:off x="8437880" y="1687830"/>
                <a:ext cx="720000" cy="452421"/>
                <a:chOff x="8437880" y="1687830"/>
                <a:chExt cx="720000" cy="452421"/>
              </a:xfrm>
            </p:grpSpPr>
            <p:sp>
              <p:nvSpPr>
                <p:cNvPr id="7" name="Rectangle: Rounded Corners 6">
                  <a:extLst>
                    <a:ext uri="{FF2B5EF4-FFF2-40B4-BE49-F238E27FC236}">
                      <a16:creationId xmlns:a16="http://schemas.microsoft.com/office/drawing/2014/main" id="{5E8D113F-3C26-97E9-A169-FA04F41E2E3F}"/>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Rounded Corners 7">
                  <a:extLst>
                    <a:ext uri="{FF2B5EF4-FFF2-40B4-BE49-F238E27FC236}">
                      <a16:creationId xmlns:a16="http://schemas.microsoft.com/office/drawing/2014/main" id="{E774D34C-C494-5EC5-B693-3C3CE136E2FD}"/>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Rounded Corners 9">
                  <a:extLst>
                    <a:ext uri="{FF2B5EF4-FFF2-40B4-BE49-F238E27FC236}">
                      <a16:creationId xmlns:a16="http://schemas.microsoft.com/office/drawing/2014/main" id="{4B8FA6EA-E485-65DF-6183-D67FCF6B40EE}"/>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Rounded Corners 12">
                  <a:extLst>
                    <a:ext uri="{FF2B5EF4-FFF2-40B4-BE49-F238E27FC236}">
                      <a16:creationId xmlns:a16="http://schemas.microsoft.com/office/drawing/2014/main" id="{58CAB691-8636-D2AF-1103-3B8ED6A88BB2}"/>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Rounded Corners 13">
                  <a:extLst>
                    <a:ext uri="{FF2B5EF4-FFF2-40B4-BE49-F238E27FC236}">
                      <a16:creationId xmlns:a16="http://schemas.microsoft.com/office/drawing/2014/main" id="{AF0F0E2D-008B-06ED-B4BA-706C96458962}"/>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Rounded Corners 14">
                  <a:extLst>
                    <a:ext uri="{FF2B5EF4-FFF2-40B4-BE49-F238E27FC236}">
                      <a16:creationId xmlns:a16="http://schemas.microsoft.com/office/drawing/2014/main" id="{4E3F0735-70CE-7DF6-2286-F5887E36F4EF}"/>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Rounded Corners 15">
                  <a:extLst>
                    <a:ext uri="{FF2B5EF4-FFF2-40B4-BE49-F238E27FC236}">
                      <a16:creationId xmlns:a16="http://schemas.microsoft.com/office/drawing/2014/main" id="{58C1A779-2549-7DF5-14AB-128E4AE008EE}"/>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Rounded Corners 16">
                  <a:extLst>
                    <a:ext uri="{FF2B5EF4-FFF2-40B4-BE49-F238E27FC236}">
                      <a16:creationId xmlns:a16="http://schemas.microsoft.com/office/drawing/2014/main" id="{DC5D4EF7-D5AA-AFF1-92A7-26D1336A1230}"/>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Rounded Corners 17">
                  <a:extLst>
                    <a:ext uri="{FF2B5EF4-FFF2-40B4-BE49-F238E27FC236}">
                      <a16:creationId xmlns:a16="http://schemas.microsoft.com/office/drawing/2014/main" id="{685602BF-2D10-D3CF-9109-5FFC9FCB91B2}"/>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Rounded Corners 19">
                  <a:extLst>
                    <a:ext uri="{FF2B5EF4-FFF2-40B4-BE49-F238E27FC236}">
                      <a16:creationId xmlns:a16="http://schemas.microsoft.com/office/drawing/2014/main" id="{84342AAF-0E9F-7470-5CF7-D8EC53A0DBAE}"/>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ctangle: Rounded Corners 22">
                  <a:extLst>
                    <a:ext uri="{FF2B5EF4-FFF2-40B4-BE49-F238E27FC236}">
                      <a16:creationId xmlns:a16="http://schemas.microsoft.com/office/drawing/2014/main" id="{9EB66C50-2ABB-8A2B-3C52-A8D11F9F2B9A}"/>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ctangle: Rounded Corners 23">
                  <a:extLst>
                    <a:ext uri="{FF2B5EF4-FFF2-40B4-BE49-F238E27FC236}">
                      <a16:creationId xmlns:a16="http://schemas.microsoft.com/office/drawing/2014/main" id="{19759800-CAC6-A112-3599-040DB2B099BC}"/>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ctangle: Rounded Corners 24">
                  <a:extLst>
                    <a:ext uri="{FF2B5EF4-FFF2-40B4-BE49-F238E27FC236}">
                      <a16:creationId xmlns:a16="http://schemas.microsoft.com/office/drawing/2014/main" id="{70C31955-BE8F-1A46-A5E3-D9C3FACC6641}"/>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Rounded Corners 25">
                  <a:extLst>
                    <a:ext uri="{FF2B5EF4-FFF2-40B4-BE49-F238E27FC236}">
                      <a16:creationId xmlns:a16="http://schemas.microsoft.com/office/drawing/2014/main" id="{B68CA1D2-A82D-929D-C1BC-553E965641F9}"/>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28" name="Group 27">
                <a:extLst>
                  <a:ext uri="{FF2B5EF4-FFF2-40B4-BE49-F238E27FC236}">
                    <a16:creationId xmlns:a16="http://schemas.microsoft.com/office/drawing/2014/main" id="{9F55D86D-0043-C509-00FB-8528925CD1FE}"/>
                  </a:ext>
                </a:extLst>
              </p:cNvPr>
              <p:cNvGrpSpPr/>
              <p:nvPr/>
            </p:nvGrpSpPr>
            <p:grpSpPr>
              <a:xfrm rot="5400000">
                <a:off x="8437879" y="1680122"/>
                <a:ext cx="720000" cy="452421"/>
                <a:chOff x="8437880" y="1687830"/>
                <a:chExt cx="720000" cy="452421"/>
              </a:xfrm>
            </p:grpSpPr>
            <p:sp>
              <p:nvSpPr>
                <p:cNvPr id="29" name="Rectangle: Rounded Corners 28">
                  <a:extLst>
                    <a:ext uri="{FF2B5EF4-FFF2-40B4-BE49-F238E27FC236}">
                      <a16:creationId xmlns:a16="http://schemas.microsoft.com/office/drawing/2014/main" id="{8068A45F-36AD-F696-E228-F5957C6D6E9C}"/>
                    </a:ext>
                  </a:extLst>
                </p:cNvPr>
                <p:cNvSpPr/>
                <p:nvPr/>
              </p:nvSpPr>
              <p:spPr>
                <a:xfrm>
                  <a:off x="8437880" y="168783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Rectangle: Rounded Corners 29">
                  <a:extLst>
                    <a:ext uri="{FF2B5EF4-FFF2-40B4-BE49-F238E27FC236}">
                      <a16:creationId xmlns:a16="http://schemas.microsoft.com/office/drawing/2014/main" id="{08A679D9-FAEF-F027-063B-4FD970B27672}"/>
                    </a:ext>
                  </a:extLst>
                </p:cNvPr>
                <p:cNvSpPr/>
                <p:nvPr/>
              </p:nvSpPr>
              <p:spPr>
                <a:xfrm>
                  <a:off x="8437880" y="1955166"/>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Rectangle: Rounded Corners 30">
                  <a:extLst>
                    <a:ext uri="{FF2B5EF4-FFF2-40B4-BE49-F238E27FC236}">
                      <a16:creationId xmlns:a16="http://schemas.microsoft.com/office/drawing/2014/main" id="{D64FFE51-3F7D-946F-6960-9553CD28092D}"/>
                    </a:ext>
                  </a:extLst>
                </p:cNvPr>
                <p:cNvSpPr/>
                <p:nvPr/>
              </p:nvSpPr>
              <p:spPr>
                <a:xfrm>
                  <a:off x="8437880" y="1888332"/>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ctangle: Rounded Corners 31">
                  <a:extLst>
                    <a:ext uri="{FF2B5EF4-FFF2-40B4-BE49-F238E27FC236}">
                      <a16:creationId xmlns:a16="http://schemas.microsoft.com/office/drawing/2014/main" id="{7EC73A7B-93B8-982E-289B-3A6C68C7B7E0}"/>
                    </a:ext>
                  </a:extLst>
                </p:cNvPr>
                <p:cNvSpPr/>
                <p:nvPr/>
              </p:nvSpPr>
              <p:spPr>
                <a:xfrm>
                  <a:off x="8437880" y="1821498"/>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Rectangle: Rounded Corners 32">
                  <a:extLst>
                    <a:ext uri="{FF2B5EF4-FFF2-40B4-BE49-F238E27FC236}">
                      <a16:creationId xmlns:a16="http://schemas.microsoft.com/office/drawing/2014/main" id="{F24D4C05-6D08-B54B-E4F4-C65EF30FD086}"/>
                    </a:ext>
                  </a:extLst>
                </p:cNvPr>
                <p:cNvSpPr/>
                <p:nvPr/>
              </p:nvSpPr>
              <p:spPr>
                <a:xfrm>
                  <a:off x="8437880" y="208883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Rectangle: Rounded Corners 33">
                  <a:extLst>
                    <a:ext uri="{FF2B5EF4-FFF2-40B4-BE49-F238E27FC236}">
                      <a16:creationId xmlns:a16="http://schemas.microsoft.com/office/drawing/2014/main" id="{635BA1D8-F043-F302-37E3-B639F8BF1D57}"/>
                    </a:ext>
                  </a:extLst>
                </p:cNvPr>
                <p:cNvSpPr/>
                <p:nvPr/>
              </p:nvSpPr>
              <p:spPr>
                <a:xfrm>
                  <a:off x="8437880" y="1754664"/>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Rectangle: Rounded Corners 34">
                  <a:extLst>
                    <a:ext uri="{FF2B5EF4-FFF2-40B4-BE49-F238E27FC236}">
                      <a16:creationId xmlns:a16="http://schemas.microsoft.com/office/drawing/2014/main" id="{5A1EF395-9451-4D1B-508D-927580002EA3}"/>
                    </a:ext>
                  </a:extLst>
                </p:cNvPr>
                <p:cNvSpPr/>
                <p:nvPr/>
              </p:nvSpPr>
              <p:spPr>
                <a:xfrm>
                  <a:off x="8437880" y="2022000"/>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Rectangle: Rounded Corners 35">
                  <a:extLst>
                    <a:ext uri="{FF2B5EF4-FFF2-40B4-BE49-F238E27FC236}">
                      <a16:creationId xmlns:a16="http://schemas.microsoft.com/office/drawing/2014/main" id="{CAE42C87-7C1C-7E92-0F82-E5FA5D6E7E89}"/>
                    </a:ext>
                  </a:extLst>
                </p:cNvPr>
                <p:cNvSpPr/>
                <p:nvPr/>
              </p:nvSpPr>
              <p:spPr>
                <a:xfrm>
                  <a:off x="8437880" y="172124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Rounded Corners 36">
                  <a:extLst>
                    <a:ext uri="{FF2B5EF4-FFF2-40B4-BE49-F238E27FC236}">
                      <a16:creationId xmlns:a16="http://schemas.microsoft.com/office/drawing/2014/main" id="{EA8B79B9-ADEE-A1C0-9EEB-D4FB14E9E848}"/>
                    </a:ext>
                  </a:extLst>
                </p:cNvPr>
                <p:cNvSpPr/>
                <p:nvPr/>
              </p:nvSpPr>
              <p:spPr>
                <a:xfrm>
                  <a:off x="8437880" y="1988583"/>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Rounded Corners 37">
                  <a:extLst>
                    <a:ext uri="{FF2B5EF4-FFF2-40B4-BE49-F238E27FC236}">
                      <a16:creationId xmlns:a16="http://schemas.microsoft.com/office/drawing/2014/main" id="{462F74E7-4634-6949-6026-3881C144A7FF}"/>
                    </a:ext>
                  </a:extLst>
                </p:cNvPr>
                <p:cNvSpPr/>
                <p:nvPr/>
              </p:nvSpPr>
              <p:spPr>
                <a:xfrm>
                  <a:off x="8437880" y="1921749"/>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Rounded Corners 38">
                  <a:extLst>
                    <a:ext uri="{FF2B5EF4-FFF2-40B4-BE49-F238E27FC236}">
                      <a16:creationId xmlns:a16="http://schemas.microsoft.com/office/drawing/2014/main" id="{8754CC21-60D1-0B32-2C43-08D71290A039}"/>
                    </a:ext>
                  </a:extLst>
                </p:cNvPr>
                <p:cNvSpPr/>
                <p:nvPr/>
              </p:nvSpPr>
              <p:spPr>
                <a:xfrm>
                  <a:off x="8437880" y="1854915"/>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Rectangle: Rounded Corners 39">
                  <a:extLst>
                    <a:ext uri="{FF2B5EF4-FFF2-40B4-BE49-F238E27FC236}">
                      <a16:creationId xmlns:a16="http://schemas.microsoft.com/office/drawing/2014/main" id="{C5B3167F-4A0F-1A0A-507E-C03C68E1EDAF}"/>
                    </a:ext>
                  </a:extLst>
                </p:cNvPr>
                <p:cNvSpPr/>
                <p:nvPr/>
              </p:nvSpPr>
              <p:spPr>
                <a:xfrm>
                  <a:off x="8437880" y="212225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ctangle: Rounded Corners 40">
                  <a:extLst>
                    <a:ext uri="{FF2B5EF4-FFF2-40B4-BE49-F238E27FC236}">
                      <a16:creationId xmlns:a16="http://schemas.microsoft.com/office/drawing/2014/main" id="{85F5F0DE-C9E5-D0A8-A194-9456054626A9}"/>
                    </a:ext>
                  </a:extLst>
                </p:cNvPr>
                <p:cNvSpPr/>
                <p:nvPr/>
              </p:nvSpPr>
              <p:spPr>
                <a:xfrm>
                  <a:off x="8437880" y="1788081"/>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Rounded Corners 41">
                  <a:extLst>
                    <a:ext uri="{FF2B5EF4-FFF2-40B4-BE49-F238E27FC236}">
                      <a16:creationId xmlns:a16="http://schemas.microsoft.com/office/drawing/2014/main" id="{3CF2AEA2-B6F4-3872-0136-4F55790FF342}"/>
                    </a:ext>
                  </a:extLst>
                </p:cNvPr>
                <p:cNvSpPr/>
                <p:nvPr/>
              </p:nvSpPr>
              <p:spPr>
                <a:xfrm>
                  <a:off x="8437880" y="2055417"/>
                  <a:ext cx="720000" cy="18000"/>
                </a:xfrm>
                <a:prstGeom prst="roundRect">
                  <a:avLst>
                    <a:gd name="adj" fmla="val 5000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6" name="Rectangle: Rounded Corners 5">
                <a:extLst>
                  <a:ext uri="{FF2B5EF4-FFF2-40B4-BE49-F238E27FC236}">
                    <a16:creationId xmlns:a16="http://schemas.microsoft.com/office/drawing/2014/main" id="{4F29610A-23A1-18D9-9552-23122F1D1A81}"/>
                  </a:ext>
                </a:extLst>
              </p:cNvPr>
              <p:cNvSpPr/>
              <p:nvPr/>
            </p:nvSpPr>
            <p:spPr>
              <a:xfrm>
                <a:off x="8515350" y="1621138"/>
                <a:ext cx="576000" cy="5760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noProof="0" dirty="0"/>
                  <a:t>CPU</a:t>
                </a:r>
              </a:p>
            </p:txBody>
          </p:sp>
        </p:grpSp>
        <p:sp>
          <p:nvSpPr>
            <p:cNvPr id="43" name="Rectangle 42">
              <a:extLst>
                <a:ext uri="{FF2B5EF4-FFF2-40B4-BE49-F238E27FC236}">
                  <a16:creationId xmlns:a16="http://schemas.microsoft.com/office/drawing/2014/main" id="{8F9D9666-4B65-75C1-00E2-B446B03A9AFF}"/>
                </a:ext>
              </a:extLst>
            </p:cNvPr>
            <p:cNvSpPr/>
            <p:nvPr/>
          </p:nvSpPr>
          <p:spPr>
            <a:xfrm flipH="1" flipV="1">
              <a:off x="9319551" y="2360724"/>
              <a:ext cx="1790958" cy="180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6" name="Rectangle 75">
              <a:extLst>
                <a:ext uri="{FF2B5EF4-FFF2-40B4-BE49-F238E27FC236}">
                  <a16:creationId xmlns:a16="http://schemas.microsoft.com/office/drawing/2014/main" id="{6A890CB3-24E7-C5E2-018F-1EB50658E0DE}"/>
                </a:ext>
              </a:extLst>
            </p:cNvPr>
            <p:cNvSpPr/>
            <p:nvPr/>
          </p:nvSpPr>
          <p:spPr>
            <a:xfrm flipH="1" flipV="1">
              <a:off x="9706032" y="2360725"/>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7" name="Rectangle 76">
              <a:extLst>
                <a:ext uri="{FF2B5EF4-FFF2-40B4-BE49-F238E27FC236}">
                  <a16:creationId xmlns:a16="http://schemas.microsoft.com/office/drawing/2014/main" id="{A88FC435-472B-1A87-0F5B-CA4EBA1FFFC4}"/>
                </a:ext>
              </a:extLst>
            </p:cNvPr>
            <p:cNvSpPr/>
            <p:nvPr/>
          </p:nvSpPr>
          <p:spPr>
            <a:xfrm flipH="1" flipV="1">
              <a:off x="9268072" y="3099362"/>
              <a:ext cx="252000" cy="1800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9" name="Straight Arrow Connector 78">
              <a:extLst>
                <a:ext uri="{FF2B5EF4-FFF2-40B4-BE49-F238E27FC236}">
                  <a16:creationId xmlns:a16="http://schemas.microsoft.com/office/drawing/2014/main" id="{0B71E15B-9A15-BDD7-685D-51FAD9FCC74E}"/>
                </a:ext>
              </a:extLst>
            </p:cNvPr>
            <p:cNvCxnSpPr>
              <a:cxnSpLocks/>
            </p:cNvCxnSpPr>
            <p:nvPr/>
          </p:nvCxnSpPr>
          <p:spPr>
            <a:xfrm flipV="1">
              <a:off x="9398000" y="2574925"/>
              <a:ext cx="396875" cy="466725"/>
            </a:xfrm>
            <a:prstGeom prst="straightConnector1">
              <a:avLst/>
            </a:prstGeom>
            <a:ln>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1" name="TextBox 80">
              <a:extLst>
                <a:ext uri="{FF2B5EF4-FFF2-40B4-BE49-F238E27FC236}">
                  <a16:creationId xmlns:a16="http://schemas.microsoft.com/office/drawing/2014/main" id="{3F2F2836-B958-BB30-F065-7EE1FFDBF947}"/>
                </a:ext>
              </a:extLst>
            </p:cNvPr>
            <p:cNvSpPr txBox="1"/>
            <p:nvPr/>
          </p:nvSpPr>
          <p:spPr>
            <a:xfrm>
              <a:off x="9580831" y="2707861"/>
              <a:ext cx="1946535" cy="427299"/>
            </a:xfrm>
            <a:prstGeom prst="rect">
              <a:avLst/>
            </a:prstGeom>
            <a:noFill/>
          </p:spPr>
          <p:txBody>
            <a:bodyPr wrap="square">
              <a:spAutoFit/>
            </a:bodyPr>
            <a:lstStyle/>
            <a:p>
              <a:r>
                <a:rPr lang="en-US" b="1" noProof="0" dirty="0">
                  <a:solidFill>
                    <a:srgbClr val="C00000"/>
                  </a:solidFill>
                </a:rPr>
                <a:t>I/O</a:t>
              </a:r>
              <a:r>
                <a:rPr lang="en-US" noProof="0" dirty="0">
                  <a:solidFill>
                    <a:srgbClr val="C00000"/>
                  </a:solidFill>
                </a:rPr>
                <a:t> (</a:t>
              </a:r>
              <a:r>
                <a:rPr lang="en-US" i="1" noProof="0" dirty="0">
                  <a:solidFill>
                    <a:srgbClr val="C00000"/>
                  </a:solidFill>
                </a:rPr>
                <a:t>B</a:t>
              </a:r>
              <a:r>
                <a:rPr lang="en-US" noProof="0" dirty="0">
                  <a:solidFill>
                    <a:srgbClr val="C00000"/>
                  </a:solidFill>
                </a:rPr>
                <a:t>)</a:t>
              </a:r>
            </a:p>
          </p:txBody>
        </p:sp>
        <p:sp>
          <p:nvSpPr>
            <p:cNvPr id="82" name="TextBox 81">
              <a:extLst>
                <a:ext uri="{FF2B5EF4-FFF2-40B4-BE49-F238E27FC236}">
                  <a16:creationId xmlns:a16="http://schemas.microsoft.com/office/drawing/2014/main" id="{2A1564D0-04BF-3199-948E-79156622B608}"/>
                </a:ext>
              </a:extLst>
            </p:cNvPr>
            <p:cNvSpPr txBox="1"/>
            <p:nvPr/>
          </p:nvSpPr>
          <p:spPr>
            <a:xfrm>
              <a:off x="8917588" y="1991993"/>
              <a:ext cx="2548890" cy="427299"/>
            </a:xfrm>
            <a:prstGeom prst="rect">
              <a:avLst/>
            </a:prstGeom>
            <a:noFill/>
          </p:spPr>
          <p:txBody>
            <a:bodyPr wrap="square">
              <a:spAutoFit/>
            </a:bodyPr>
            <a:lstStyle/>
            <a:p>
              <a:pPr algn="ctr"/>
              <a:r>
                <a:rPr lang="en-US" noProof="0" dirty="0"/>
                <a:t>Internal memory (</a:t>
              </a:r>
              <a:r>
                <a:rPr lang="en-US" i="1" noProof="0" dirty="0"/>
                <a:t>M</a:t>
              </a:r>
              <a:r>
                <a:rPr lang="en-US" noProof="0" dirty="0"/>
                <a:t>)</a:t>
              </a:r>
            </a:p>
          </p:txBody>
        </p:sp>
        <p:sp>
          <p:nvSpPr>
            <p:cNvPr id="83" name="TextBox 82">
              <a:extLst>
                <a:ext uri="{FF2B5EF4-FFF2-40B4-BE49-F238E27FC236}">
                  <a16:creationId xmlns:a16="http://schemas.microsoft.com/office/drawing/2014/main" id="{ED62D537-3832-A2B7-5EE5-4AC6ECF18731}"/>
                </a:ext>
              </a:extLst>
            </p:cNvPr>
            <p:cNvSpPr txBox="1"/>
            <p:nvPr/>
          </p:nvSpPr>
          <p:spPr>
            <a:xfrm>
              <a:off x="8909878" y="3207232"/>
              <a:ext cx="2548890" cy="427299"/>
            </a:xfrm>
            <a:prstGeom prst="rect">
              <a:avLst/>
            </a:prstGeom>
            <a:noFill/>
          </p:spPr>
          <p:txBody>
            <a:bodyPr wrap="square">
              <a:spAutoFit/>
            </a:bodyPr>
            <a:lstStyle/>
            <a:p>
              <a:pPr algn="ctr"/>
              <a:r>
                <a:rPr lang="en-US" noProof="0" dirty="0"/>
                <a:t>External memory (∞)</a:t>
              </a:r>
            </a:p>
          </p:txBody>
        </p:sp>
      </p:grpSp>
      <p:sp>
        <p:nvSpPr>
          <p:cNvPr id="158" name="Title 157">
            <a:extLst>
              <a:ext uri="{FF2B5EF4-FFF2-40B4-BE49-F238E27FC236}">
                <a16:creationId xmlns:a16="http://schemas.microsoft.com/office/drawing/2014/main" id="{A38FAAB1-D286-6F3A-0CD4-9E4A85B21678}"/>
              </a:ext>
            </a:extLst>
          </p:cNvPr>
          <p:cNvSpPr>
            <a:spLocks noGrp="1"/>
          </p:cNvSpPr>
          <p:nvPr>
            <p:ph type="title"/>
          </p:nvPr>
        </p:nvSpPr>
        <p:spPr>
          <a:xfrm>
            <a:off x="209261" y="9096"/>
            <a:ext cx="10515600" cy="1325563"/>
          </a:xfrm>
        </p:spPr>
        <p:txBody>
          <a:bodyPr/>
          <a:lstStyle/>
          <a:p>
            <a:r>
              <a:rPr lang="en-US" noProof="0" dirty="0"/>
              <a:t>External Memory</a:t>
            </a:r>
          </a:p>
        </p:txBody>
      </p:sp>
      <p:grpSp>
        <p:nvGrpSpPr>
          <p:cNvPr id="140" name="Group 139">
            <a:extLst>
              <a:ext uri="{FF2B5EF4-FFF2-40B4-BE49-F238E27FC236}">
                <a16:creationId xmlns:a16="http://schemas.microsoft.com/office/drawing/2014/main" id="{FED3B4EC-DBC9-B532-0982-86FCFDAEF7E8}"/>
              </a:ext>
            </a:extLst>
          </p:cNvPr>
          <p:cNvGrpSpPr>
            <a:grpSpLocks noGrp="1" noUngrp="1" noRot="1" noMove="1" noResize="1"/>
          </p:cNvGrpSpPr>
          <p:nvPr/>
        </p:nvGrpSpPr>
        <p:grpSpPr>
          <a:xfrm>
            <a:off x="2350866" y="2803930"/>
            <a:ext cx="4671968" cy="331383"/>
            <a:chOff x="4649952" y="3236168"/>
            <a:chExt cx="4671968" cy="331383"/>
          </a:xfrm>
        </p:grpSpPr>
        <p:cxnSp>
          <p:nvCxnSpPr>
            <p:cNvPr id="141" name="Straight Arrow Connector 140">
              <a:extLst>
                <a:ext uri="{FF2B5EF4-FFF2-40B4-BE49-F238E27FC236}">
                  <a16:creationId xmlns:a16="http://schemas.microsoft.com/office/drawing/2014/main" id="{BFCC1878-6278-29C4-635F-90E9E0144AAE}"/>
                </a:ext>
              </a:extLst>
            </p:cNvPr>
            <p:cNvCxnSpPr>
              <a:cxnSpLocks noGrp="1" noRot="1" noMove="1" noResize="1" noEditPoints="1" noAdjustHandles="1" noChangeArrowheads="1" noChangeShapeType="1"/>
              <a:stCxn id="107" idx="2"/>
            </p:cNvCxnSpPr>
            <p:nvPr/>
          </p:nvCxnSpPr>
          <p:spPr>
            <a:xfrm flipV="1">
              <a:off x="4649952" y="3243313"/>
              <a:ext cx="2372882" cy="32423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F1961F9F-0D46-F8D0-DF41-334AEC5FFEE1}"/>
                </a:ext>
              </a:extLst>
            </p:cNvPr>
            <p:cNvCxnSpPr>
              <a:cxnSpLocks noGrp="1" noRot="1" noMove="1" noResize="1" noEditPoints="1" noAdjustHandles="1" noChangeArrowheads="1" noChangeShapeType="1"/>
              <a:endCxn id="108" idx="0"/>
            </p:cNvCxnSpPr>
            <p:nvPr/>
          </p:nvCxnSpPr>
          <p:spPr>
            <a:xfrm flipV="1">
              <a:off x="7008266" y="3236168"/>
              <a:ext cx="0" cy="33138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75ABC50A-2925-7543-5CB7-370C7AF089A9}"/>
                </a:ext>
              </a:extLst>
            </p:cNvPr>
            <p:cNvCxnSpPr>
              <a:cxnSpLocks noGrp="1" noRot="1" noMove="1" noResize="1" noEditPoints="1" noAdjustHandles="1" noChangeArrowheads="1" noChangeShapeType="1"/>
              <a:stCxn id="106" idx="2"/>
              <a:endCxn id="108" idx="0"/>
            </p:cNvCxnSpPr>
            <p:nvPr/>
          </p:nvCxnSpPr>
          <p:spPr>
            <a:xfrm flipH="1" flipV="1">
              <a:off x="7008266" y="3236168"/>
              <a:ext cx="2313654" cy="33138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72" name="Group 171">
            <a:extLst>
              <a:ext uri="{FF2B5EF4-FFF2-40B4-BE49-F238E27FC236}">
                <a16:creationId xmlns:a16="http://schemas.microsoft.com/office/drawing/2014/main" id="{C2EB026C-151D-0086-A66F-96088F1EF6EB}"/>
              </a:ext>
            </a:extLst>
          </p:cNvPr>
          <p:cNvGrpSpPr/>
          <p:nvPr/>
        </p:nvGrpSpPr>
        <p:grpSpPr>
          <a:xfrm>
            <a:off x="1288432" y="3230610"/>
            <a:ext cx="8672716" cy="775125"/>
            <a:chOff x="1722559" y="3561504"/>
            <a:chExt cx="8672716" cy="775125"/>
          </a:xfrm>
        </p:grpSpPr>
        <p:sp>
          <p:nvSpPr>
            <p:cNvPr id="156" name="TextBox 155">
              <a:extLst>
                <a:ext uri="{FF2B5EF4-FFF2-40B4-BE49-F238E27FC236}">
                  <a16:creationId xmlns:a16="http://schemas.microsoft.com/office/drawing/2014/main" id="{E4F5B083-8858-52FC-8051-DE0F55C7108F}"/>
                </a:ext>
              </a:extLst>
            </p:cNvPr>
            <p:cNvSpPr txBox="1"/>
            <p:nvPr/>
          </p:nvSpPr>
          <p:spPr>
            <a:xfrm>
              <a:off x="8192162" y="3561504"/>
              <a:ext cx="2203113" cy="369332"/>
            </a:xfrm>
            <a:prstGeom prst="rect">
              <a:avLst/>
            </a:prstGeom>
            <a:noFill/>
          </p:spPr>
          <p:txBody>
            <a:bodyPr wrap="square">
              <a:spAutoFit/>
            </a:bodyPr>
            <a:lstStyle/>
            <a:p>
              <a:r>
                <a:rPr lang="en-US" noProof="0" dirty="0">
                  <a:solidFill>
                    <a:srgbClr val="C00000"/>
                  </a:solidFill>
                </a:rPr>
                <a:t>Θ(</a:t>
              </a:r>
              <a:r>
                <a:rPr lang="en-US" i="1" noProof="0" dirty="0">
                  <a:solidFill>
                    <a:srgbClr val="C00000"/>
                  </a:solidFill>
                </a:rPr>
                <a:t>M</a:t>
              </a:r>
              <a:r>
                <a:rPr lang="en-US" noProof="0" dirty="0">
                  <a:solidFill>
                    <a:srgbClr val="C00000"/>
                  </a:solidFill>
                </a:rPr>
                <a:t>/</a:t>
              </a:r>
              <a:r>
                <a:rPr lang="en-US" i="1" noProof="0" dirty="0">
                  <a:solidFill>
                    <a:srgbClr val="C00000"/>
                  </a:solidFill>
                </a:rPr>
                <a:t>B</a:t>
              </a:r>
              <a:r>
                <a:rPr lang="en-US" noProof="0" dirty="0">
                  <a:solidFill>
                    <a:srgbClr val="C00000"/>
                  </a:solidFill>
                </a:rPr>
                <a:t>)-way merging</a:t>
              </a:r>
            </a:p>
          </p:txBody>
        </p:sp>
        <p:sp>
          <p:nvSpPr>
            <p:cNvPr id="152" name="TextBox 151">
              <a:extLst>
                <a:ext uri="{FF2B5EF4-FFF2-40B4-BE49-F238E27FC236}">
                  <a16:creationId xmlns:a16="http://schemas.microsoft.com/office/drawing/2014/main" id="{15980EF5-FA1F-6842-F814-85A1B871F1F5}"/>
                </a:ext>
              </a:extLst>
            </p:cNvPr>
            <p:cNvSpPr txBox="1"/>
            <p:nvPr/>
          </p:nvSpPr>
          <p:spPr>
            <a:xfrm>
              <a:off x="1722559" y="3967297"/>
              <a:ext cx="372881" cy="369332"/>
            </a:xfrm>
            <a:prstGeom prst="rect">
              <a:avLst/>
            </a:prstGeom>
            <a:noFill/>
          </p:spPr>
          <p:txBody>
            <a:bodyPr wrap="square">
              <a:spAutoFit/>
            </a:bodyPr>
            <a:lstStyle/>
            <a:p>
              <a:pPr algn="ctr"/>
              <a:r>
                <a:rPr lang="en-US" i="1" noProof="0" dirty="0">
                  <a:solidFill>
                    <a:srgbClr val="C00000"/>
                  </a:solidFill>
                </a:rPr>
                <a:t>M</a:t>
              </a:r>
              <a:endParaRPr lang="en-US" noProof="0" dirty="0"/>
            </a:p>
          </p:txBody>
        </p:sp>
        <p:sp>
          <p:nvSpPr>
            <p:cNvPr id="153" name="TextBox 152">
              <a:extLst>
                <a:ext uri="{FF2B5EF4-FFF2-40B4-BE49-F238E27FC236}">
                  <a16:creationId xmlns:a16="http://schemas.microsoft.com/office/drawing/2014/main" id="{1C7C0D94-06EE-AC17-5D59-FB2D47EB7EC1}"/>
                </a:ext>
              </a:extLst>
            </p:cNvPr>
            <p:cNvSpPr txBox="1"/>
            <p:nvPr/>
          </p:nvSpPr>
          <p:spPr>
            <a:xfrm>
              <a:off x="2306554" y="3967296"/>
              <a:ext cx="372881" cy="369332"/>
            </a:xfrm>
            <a:prstGeom prst="rect">
              <a:avLst/>
            </a:prstGeom>
            <a:noFill/>
          </p:spPr>
          <p:txBody>
            <a:bodyPr wrap="square">
              <a:spAutoFit/>
            </a:bodyPr>
            <a:lstStyle/>
            <a:p>
              <a:pPr algn="ctr"/>
              <a:r>
                <a:rPr lang="en-US" i="1" noProof="0" dirty="0">
                  <a:solidFill>
                    <a:srgbClr val="C00000"/>
                  </a:solidFill>
                </a:rPr>
                <a:t>M</a:t>
              </a:r>
              <a:endParaRPr lang="en-US" noProof="0" dirty="0"/>
            </a:p>
          </p:txBody>
        </p:sp>
        <p:sp>
          <p:nvSpPr>
            <p:cNvPr id="154" name="TextBox 153">
              <a:extLst>
                <a:ext uri="{FF2B5EF4-FFF2-40B4-BE49-F238E27FC236}">
                  <a16:creationId xmlns:a16="http://schemas.microsoft.com/office/drawing/2014/main" id="{29496075-0BE7-E2C1-F469-F826E592178C}"/>
                </a:ext>
              </a:extLst>
            </p:cNvPr>
            <p:cNvSpPr txBox="1"/>
            <p:nvPr/>
          </p:nvSpPr>
          <p:spPr>
            <a:xfrm>
              <a:off x="2707670" y="3967295"/>
              <a:ext cx="705461" cy="369332"/>
            </a:xfrm>
            <a:prstGeom prst="rect">
              <a:avLst/>
            </a:prstGeom>
            <a:noFill/>
          </p:spPr>
          <p:txBody>
            <a:bodyPr wrap="square">
              <a:spAutoFit/>
            </a:bodyPr>
            <a:lstStyle/>
            <a:p>
              <a:pPr algn="ctr"/>
              <a:r>
                <a:rPr lang="en-US" i="1" noProof="0" dirty="0">
                  <a:solidFill>
                    <a:srgbClr val="C00000"/>
                  </a:solidFill>
                </a:rPr>
                <a:t>∙∙∙</a:t>
              </a:r>
              <a:endParaRPr lang="en-US" noProof="0" dirty="0"/>
            </a:p>
          </p:txBody>
        </p:sp>
      </p:grpSp>
      <p:grpSp>
        <p:nvGrpSpPr>
          <p:cNvPr id="171" name="Group 170">
            <a:extLst>
              <a:ext uri="{FF2B5EF4-FFF2-40B4-BE49-F238E27FC236}">
                <a16:creationId xmlns:a16="http://schemas.microsoft.com/office/drawing/2014/main" id="{6523B501-FAED-2D30-EEFA-EE9511EBEE12}"/>
              </a:ext>
            </a:extLst>
          </p:cNvPr>
          <p:cNvGrpSpPr/>
          <p:nvPr/>
        </p:nvGrpSpPr>
        <p:grpSpPr>
          <a:xfrm>
            <a:off x="1223455" y="2695930"/>
            <a:ext cx="6949120" cy="1001890"/>
            <a:chOff x="1657582" y="3026824"/>
            <a:chExt cx="6949120" cy="1001890"/>
          </a:xfrm>
        </p:grpSpPr>
        <p:sp>
          <p:nvSpPr>
            <p:cNvPr id="108" name="Rectangle 107">
              <a:extLst>
                <a:ext uri="{FF2B5EF4-FFF2-40B4-BE49-F238E27FC236}">
                  <a16:creationId xmlns:a16="http://schemas.microsoft.com/office/drawing/2014/main" id="{E93661DA-CF46-B7E7-4B69-CCE0F9CD9E5F}"/>
                </a:ext>
              </a:extLst>
            </p:cNvPr>
            <p:cNvSpPr/>
            <p:nvPr/>
          </p:nvSpPr>
          <p:spPr>
            <a:xfrm flipH="1" flipV="1">
              <a:off x="1679912" y="3026824"/>
              <a:ext cx="6926790"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5" name="Rectangle 104">
              <a:extLst>
                <a:ext uri="{FF2B5EF4-FFF2-40B4-BE49-F238E27FC236}">
                  <a16:creationId xmlns:a16="http://schemas.microsoft.com/office/drawing/2014/main" id="{0F31147A-0FA8-7B81-E62B-D7413BE40C2C}"/>
                </a:ext>
              </a:extLst>
            </p:cNvPr>
            <p:cNvSpPr/>
            <p:nvPr/>
          </p:nvSpPr>
          <p:spPr>
            <a:xfrm flipH="1" flipV="1">
              <a:off x="3993566" y="3466211"/>
              <a:ext cx="2254822"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6" name="Rectangle 105">
              <a:extLst>
                <a:ext uri="{FF2B5EF4-FFF2-40B4-BE49-F238E27FC236}">
                  <a16:creationId xmlns:a16="http://schemas.microsoft.com/office/drawing/2014/main" id="{27E3B2B6-9194-C42E-CA22-1C69B2A371C1}"/>
                </a:ext>
              </a:extLst>
            </p:cNvPr>
            <p:cNvSpPr/>
            <p:nvPr/>
          </p:nvSpPr>
          <p:spPr>
            <a:xfrm flipH="1" flipV="1">
              <a:off x="6329550" y="3466207"/>
              <a:ext cx="2254822"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a:extLst>
                <a:ext uri="{FF2B5EF4-FFF2-40B4-BE49-F238E27FC236}">
                  <a16:creationId xmlns:a16="http://schemas.microsoft.com/office/drawing/2014/main" id="{C3EB35F5-C8F4-F1AC-E36B-CC4276812B1E}"/>
                </a:ext>
              </a:extLst>
            </p:cNvPr>
            <p:cNvSpPr/>
            <p:nvPr/>
          </p:nvSpPr>
          <p:spPr>
            <a:xfrm flipH="1" flipV="1">
              <a:off x="1657582" y="3466207"/>
              <a:ext cx="2254822"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2" name="Group 121">
              <a:extLst>
                <a:ext uri="{FF2B5EF4-FFF2-40B4-BE49-F238E27FC236}">
                  <a16:creationId xmlns:a16="http://schemas.microsoft.com/office/drawing/2014/main" id="{808FBECF-359C-68C9-E341-DD575CB148E0}"/>
                </a:ext>
              </a:extLst>
            </p:cNvPr>
            <p:cNvGrpSpPr/>
            <p:nvPr/>
          </p:nvGrpSpPr>
          <p:grpSpPr>
            <a:xfrm>
              <a:off x="4281881" y="3574204"/>
              <a:ext cx="1751988" cy="346499"/>
              <a:chOff x="5875451" y="2974493"/>
              <a:chExt cx="1751988" cy="346499"/>
            </a:xfrm>
          </p:grpSpPr>
          <p:cxnSp>
            <p:nvCxnSpPr>
              <p:cNvPr id="123" name="Straight Arrow Connector 122">
                <a:extLst>
                  <a:ext uri="{FF2B5EF4-FFF2-40B4-BE49-F238E27FC236}">
                    <a16:creationId xmlns:a16="http://schemas.microsoft.com/office/drawing/2014/main" id="{58A415F2-5FC4-B3E4-23F4-B2E43FD671B0}"/>
                  </a:ext>
                </a:extLst>
              </p:cNvPr>
              <p:cNvCxnSpPr>
                <a:cxnSpLocks/>
              </p:cNvCxnSpPr>
              <p:nvPr/>
            </p:nvCxnSpPr>
            <p:spPr>
              <a:xfrm flipV="1">
                <a:off x="5875451" y="2974493"/>
                <a:ext cx="875994" cy="34649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9C76A05-1692-2F10-7E7C-8F98D7F4C80F}"/>
                  </a:ext>
                </a:extLst>
              </p:cNvPr>
              <p:cNvCxnSpPr>
                <a:cxnSpLocks/>
              </p:cNvCxnSpPr>
              <p:nvPr/>
            </p:nvCxnSpPr>
            <p:spPr>
              <a:xfrm flipV="1">
                <a:off x="6458252" y="2974493"/>
                <a:ext cx="293193" cy="3464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5" name="Straight Arrow Connector 124">
                <a:extLst>
                  <a:ext uri="{FF2B5EF4-FFF2-40B4-BE49-F238E27FC236}">
                    <a16:creationId xmlns:a16="http://schemas.microsoft.com/office/drawing/2014/main" id="{A3D586BD-500A-1700-7B91-0593C7F4221C}"/>
                  </a:ext>
                </a:extLst>
              </p:cNvPr>
              <p:cNvCxnSpPr>
                <a:cxnSpLocks/>
              </p:cNvCxnSpPr>
              <p:nvPr/>
            </p:nvCxnSpPr>
            <p:spPr>
              <a:xfrm flipH="1" flipV="1">
                <a:off x="6751445" y="2974493"/>
                <a:ext cx="291998" cy="34649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6" name="Straight Arrow Connector 125">
                <a:extLst>
                  <a:ext uri="{FF2B5EF4-FFF2-40B4-BE49-F238E27FC236}">
                    <a16:creationId xmlns:a16="http://schemas.microsoft.com/office/drawing/2014/main" id="{4524FBEC-4B3A-CD26-D4B1-CA27BA9DF68E}"/>
                  </a:ext>
                </a:extLst>
              </p:cNvPr>
              <p:cNvCxnSpPr>
                <a:cxnSpLocks/>
              </p:cNvCxnSpPr>
              <p:nvPr/>
            </p:nvCxnSpPr>
            <p:spPr>
              <a:xfrm flipH="1" flipV="1">
                <a:off x="6751445" y="2974493"/>
                <a:ext cx="875994" cy="34649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88A7CBF9-C007-033A-1BE9-190DB0EAE62D}"/>
                </a:ext>
              </a:extLst>
            </p:cNvPr>
            <p:cNvGrpSpPr/>
            <p:nvPr/>
          </p:nvGrpSpPr>
          <p:grpSpPr>
            <a:xfrm>
              <a:off x="1908999" y="3574204"/>
              <a:ext cx="1751988" cy="346499"/>
              <a:chOff x="5875451" y="2974493"/>
              <a:chExt cx="1751988" cy="346499"/>
            </a:xfrm>
          </p:grpSpPr>
          <p:cxnSp>
            <p:nvCxnSpPr>
              <p:cNvPr id="128" name="Straight Arrow Connector 127">
                <a:extLst>
                  <a:ext uri="{FF2B5EF4-FFF2-40B4-BE49-F238E27FC236}">
                    <a16:creationId xmlns:a16="http://schemas.microsoft.com/office/drawing/2014/main" id="{EC7C0D5C-AE55-683D-FABC-3579D0213113}"/>
                  </a:ext>
                </a:extLst>
              </p:cNvPr>
              <p:cNvCxnSpPr>
                <a:cxnSpLocks/>
              </p:cNvCxnSpPr>
              <p:nvPr/>
            </p:nvCxnSpPr>
            <p:spPr>
              <a:xfrm flipV="1">
                <a:off x="5875451" y="2974493"/>
                <a:ext cx="875994" cy="34649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9" name="Straight Arrow Connector 128">
                <a:extLst>
                  <a:ext uri="{FF2B5EF4-FFF2-40B4-BE49-F238E27FC236}">
                    <a16:creationId xmlns:a16="http://schemas.microsoft.com/office/drawing/2014/main" id="{0A855DBC-0CD3-783D-D800-ED7C2B3D5148}"/>
                  </a:ext>
                </a:extLst>
              </p:cNvPr>
              <p:cNvCxnSpPr>
                <a:cxnSpLocks/>
              </p:cNvCxnSpPr>
              <p:nvPr/>
            </p:nvCxnSpPr>
            <p:spPr>
              <a:xfrm flipV="1">
                <a:off x="6458252" y="2974493"/>
                <a:ext cx="293193" cy="3464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A834F173-C428-A591-5BD6-DAAEDA7C2445}"/>
                  </a:ext>
                </a:extLst>
              </p:cNvPr>
              <p:cNvCxnSpPr>
                <a:cxnSpLocks/>
              </p:cNvCxnSpPr>
              <p:nvPr/>
            </p:nvCxnSpPr>
            <p:spPr>
              <a:xfrm flipH="1" flipV="1">
                <a:off x="6751445" y="2974493"/>
                <a:ext cx="291998" cy="34649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1" name="Straight Arrow Connector 130">
                <a:extLst>
                  <a:ext uri="{FF2B5EF4-FFF2-40B4-BE49-F238E27FC236}">
                    <a16:creationId xmlns:a16="http://schemas.microsoft.com/office/drawing/2014/main" id="{0D02C4EB-2F29-1CCF-75BB-DB275131512B}"/>
                  </a:ext>
                </a:extLst>
              </p:cNvPr>
              <p:cNvCxnSpPr>
                <a:cxnSpLocks/>
              </p:cNvCxnSpPr>
              <p:nvPr/>
            </p:nvCxnSpPr>
            <p:spPr>
              <a:xfrm flipH="1" flipV="1">
                <a:off x="6751445" y="2974493"/>
                <a:ext cx="875994" cy="34649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66" name="Group 165">
              <a:extLst>
                <a:ext uri="{FF2B5EF4-FFF2-40B4-BE49-F238E27FC236}">
                  <a16:creationId xmlns:a16="http://schemas.microsoft.com/office/drawing/2014/main" id="{A81B8DE2-88D3-C408-E6DB-281A6EC67E58}"/>
                </a:ext>
              </a:extLst>
            </p:cNvPr>
            <p:cNvGrpSpPr/>
            <p:nvPr/>
          </p:nvGrpSpPr>
          <p:grpSpPr>
            <a:xfrm>
              <a:off x="6576089" y="3585620"/>
              <a:ext cx="1751988" cy="346499"/>
              <a:chOff x="5875451" y="2974493"/>
              <a:chExt cx="1751988" cy="346499"/>
            </a:xfrm>
          </p:grpSpPr>
          <p:cxnSp>
            <p:nvCxnSpPr>
              <p:cNvPr id="167" name="Straight Arrow Connector 166">
                <a:extLst>
                  <a:ext uri="{FF2B5EF4-FFF2-40B4-BE49-F238E27FC236}">
                    <a16:creationId xmlns:a16="http://schemas.microsoft.com/office/drawing/2014/main" id="{5143C8FC-C308-4326-2C55-1C4B4E12C784}"/>
                  </a:ext>
                </a:extLst>
              </p:cNvPr>
              <p:cNvCxnSpPr>
                <a:cxnSpLocks/>
              </p:cNvCxnSpPr>
              <p:nvPr/>
            </p:nvCxnSpPr>
            <p:spPr>
              <a:xfrm flipV="1">
                <a:off x="5875451" y="2974493"/>
                <a:ext cx="875994" cy="346499"/>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1F96BC74-94BF-9C82-17F7-880E55AC0662}"/>
                  </a:ext>
                </a:extLst>
              </p:cNvPr>
              <p:cNvCxnSpPr>
                <a:cxnSpLocks/>
              </p:cNvCxnSpPr>
              <p:nvPr/>
            </p:nvCxnSpPr>
            <p:spPr>
              <a:xfrm flipV="1">
                <a:off x="6458252" y="2974493"/>
                <a:ext cx="293193" cy="346498"/>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66B66D8A-7445-F6C9-D042-45E4DDE60CB4}"/>
                  </a:ext>
                </a:extLst>
              </p:cNvPr>
              <p:cNvCxnSpPr>
                <a:cxnSpLocks/>
              </p:cNvCxnSpPr>
              <p:nvPr/>
            </p:nvCxnSpPr>
            <p:spPr>
              <a:xfrm flipH="1" flipV="1">
                <a:off x="6751445" y="2974493"/>
                <a:ext cx="291998" cy="346497"/>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3C38552D-947F-449F-EB18-D46CCB21B641}"/>
                  </a:ext>
                </a:extLst>
              </p:cNvPr>
              <p:cNvCxnSpPr>
                <a:cxnSpLocks/>
              </p:cNvCxnSpPr>
              <p:nvPr/>
            </p:nvCxnSpPr>
            <p:spPr>
              <a:xfrm flipH="1" flipV="1">
                <a:off x="6751445" y="2974493"/>
                <a:ext cx="875994" cy="346496"/>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
          <p:nvSpPr>
            <p:cNvPr id="91" name="Rectangle 90">
              <a:extLst>
                <a:ext uri="{FF2B5EF4-FFF2-40B4-BE49-F238E27FC236}">
                  <a16:creationId xmlns:a16="http://schemas.microsoft.com/office/drawing/2014/main" id="{64B8F40D-8933-4755-03CE-D74DB3A23A86}"/>
                </a:ext>
              </a:extLst>
            </p:cNvPr>
            <p:cNvSpPr/>
            <p:nvPr/>
          </p:nvSpPr>
          <p:spPr>
            <a:xfrm rot="10800000" flipH="1" flipV="1">
              <a:off x="1657582" y="3920714"/>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noProof="0" dirty="0">
                  <a:solidFill>
                    <a:schemeClr val="tx1"/>
                  </a:solidFill>
                </a:rPr>
                <a:t>sorted</a:t>
              </a:r>
            </a:p>
          </p:txBody>
        </p:sp>
        <p:sp>
          <p:nvSpPr>
            <p:cNvPr id="92" name="Rectangle 91">
              <a:extLst>
                <a:ext uri="{FF2B5EF4-FFF2-40B4-BE49-F238E27FC236}">
                  <a16:creationId xmlns:a16="http://schemas.microsoft.com/office/drawing/2014/main" id="{B8C25D95-8287-8A9B-1721-8BBA8544B649}"/>
                </a:ext>
              </a:extLst>
            </p:cNvPr>
            <p:cNvSpPr/>
            <p:nvPr/>
          </p:nvSpPr>
          <p:spPr>
            <a:xfrm flipH="1" flipV="1">
              <a:off x="2241578" y="3920713"/>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3" name="Rectangle 92">
              <a:extLst>
                <a:ext uri="{FF2B5EF4-FFF2-40B4-BE49-F238E27FC236}">
                  <a16:creationId xmlns:a16="http://schemas.microsoft.com/office/drawing/2014/main" id="{58872DB8-F79E-B76E-BEFD-BA96CE1310C5}"/>
                </a:ext>
              </a:extLst>
            </p:cNvPr>
            <p:cNvSpPr/>
            <p:nvPr/>
          </p:nvSpPr>
          <p:spPr>
            <a:xfrm flipH="1" flipV="1">
              <a:off x="2825574" y="3920712"/>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4" name="Rectangle 93">
              <a:extLst>
                <a:ext uri="{FF2B5EF4-FFF2-40B4-BE49-F238E27FC236}">
                  <a16:creationId xmlns:a16="http://schemas.microsoft.com/office/drawing/2014/main" id="{907869B3-20BD-F0D8-13D6-EE1A8A3F5123}"/>
                </a:ext>
              </a:extLst>
            </p:cNvPr>
            <p:cNvSpPr/>
            <p:nvPr/>
          </p:nvSpPr>
          <p:spPr>
            <a:xfrm flipH="1" flipV="1">
              <a:off x="3409570" y="3920711"/>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Rectangle 94">
              <a:extLst>
                <a:ext uri="{FF2B5EF4-FFF2-40B4-BE49-F238E27FC236}">
                  <a16:creationId xmlns:a16="http://schemas.microsoft.com/office/drawing/2014/main" id="{FFEABEDD-B3D1-A57D-AC71-9B1BDE0D6E19}"/>
                </a:ext>
              </a:extLst>
            </p:cNvPr>
            <p:cNvSpPr/>
            <p:nvPr/>
          </p:nvSpPr>
          <p:spPr>
            <a:xfrm flipH="1" flipV="1">
              <a:off x="3993566" y="3920710"/>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6" name="Rectangle 95">
              <a:extLst>
                <a:ext uri="{FF2B5EF4-FFF2-40B4-BE49-F238E27FC236}">
                  <a16:creationId xmlns:a16="http://schemas.microsoft.com/office/drawing/2014/main" id="{0113DE71-6CFC-0FCD-D321-F4599EAD871B}"/>
                </a:ext>
              </a:extLst>
            </p:cNvPr>
            <p:cNvSpPr/>
            <p:nvPr/>
          </p:nvSpPr>
          <p:spPr>
            <a:xfrm flipH="1" flipV="1">
              <a:off x="4577562" y="3920709"/>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7" name="Rectangle 96">
              <a:extLst>
                <a:ext uri="{FF2B5EF4-FFF2-40B4-BE49-F238E27FC236}">
                  <a16:creationId xmlns:a16="http://schemas.microsoft.com/office/drawing/2014/main" id="{CA399647-4C56-D026-554A-E2D64C969BAA}"/>
                </a:ext>
              </a:extLst>
            </p:cNvPr>
            <p:cNvSpPr/>
            <p:nvPr/>
          </p:nvSpPr>
          <p:spPr>
            <a:xfrm flipH="1" flipV="1">
              <a:off x="5161558" y="3920708"/>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8" name="Rectangle 97">
              <a:extLst>
                <a:ext uri="{FF2B5EF4-FFF2-40B4-BE49-F238E27FC236}">
                  <a16:creationId xmlns:a16="http://schemas.microsoft.com/office/drawing/2014/main" id="{CB89BF95-B558-7CD9-A7DD-975705E813CC}"/>
                </a:ext>
              </a:extLst>
            </p:cNvPr>
            <p:cNvSpPr/>
            <p:nvPr/>
          </p:nvSpPr>
          <p:spPr>
            <a:xfrm flipH="1" flipV="1">
              <a:off x="5745554" y="3920707"/>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9" name="Rectangle 98">
              <a:extLst>
                <a:ext uri="{FF2B5EF4-FFF2-40B4-BE49-F238E27FC236}">
                  <a16:creationId xmlns:a16="http://schemas.microsoft.com/office/drawing/2014/main" id="{E67F46FB-213A-38D5-C0A3-26DE3D65E837}"/>
                </a:ext>
              </a:extLst>
            </p:cNvPr>
            <p:cNvSpPr/>
            <p:nvPr/>
          </p:nvSpPr>
          <p:spPr>
            <a:xfrm flipH="1" flipV="1">
              <a:off x="6329550" y="3920706"/>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0" name="Rectangle 99">
              <a:extLst>
                <a:ext uri="{FF2B5EF4-FFF2-40B4-BE49-F238E27FC236}">
                  <a16:creationId xmlns:a16="http://schemas.microsoft.com/office/drawing/2014/main" id="{AC6B8F0E-59FE-9E5D-C33E-10AC0122E5F9}"/>
                </a:ext>
              </a:extLst>
            </p:cNvPr>
            <p:cNvSpPr/>
            <p:nvPr/>
          </p:nvSpPr>
          <p:spPr>
            <a:xfrm flipH="1" flipV="1">
              <a:off x="6913546" y="3920705"/>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Rectangle 100">
              <a:extLst>
                <a:ext uri="{FF2B5EF4-FFF2-40B4-BE49-F238E27FC236}">
                  <a16:creationId xmlns:a16="http://schemas.microsoft.com/office/drawing/2014/main" id="{29E93727-D146-BFDD-CA6A-6FB9ABEABC4E}"/>
                </a:ext>
              </a:extLst>
            </p:cNvPr>
            <p:cNvSpPr/>
            <p:nvPr/>
          </p:nvSpPr>
          <p:spPr>
            <a:xfrm flipH="1" flipV="1">
              <a:off x="7497542" y="3920704"/>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2" name="Rectangle 101">
              <a:extLst>
                <a:ext uri="{FF2B5EF4-FFF2-40B4-BE49-F238E27FC236}">
                  <a16:creationId xmlns:a16="http://schemas.microsoft.com/office/drawing/2014/main" id="{F89AE6AA-FCA9-08C1-DE52-7E5FDFAC0AC7}"/>
                </a:ext>
              </a:extLst>
            </p:cNvPr>
            <p:cNvSpPr/>
            <p:nvPr/>
          </p:nvSpPr>
          <p:spPr>
            <a:xfrm flipH="1" flipV="1">
              <a:off x="8081538" y="3920703"/>
              <a:ext cx="502834" cy="108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2" name="Group 11">
            <a:extLst>
              <a:ext uri="{FF2B5EF4-FFF2-40B4-BE49-F238E27FC236}">
                <a16:creationId xmlns:a16="http://schemas.microsoft.com/office/drawing/2014/main" id="{3D0E54D9-4126-7245-7104-002BE7540B4F}"/>
              </a:ext>
            </a:extLst>
          </p:cNvPr>
          <p:cNvGrpSpPr/>
          <p:nvPr/>
        </p:nvGrpSpPr>
        <p:grpSpPr>
          <a:xfrm>
            <a:off x="10222951" y="3853476"/>
            <a:ext cx="2001537" cy="954107"/>
            <a:chOff x="10222951" y="3853476"/>
            <a:chExt cx="2001537" cy="954107"/>
          </a:xfrm>
        </p:grpSpPr>
        <p:sp>
          <p:nvSpPr>
            <p:cNvPr id="9" name="TextBox 8">
              <a:extLst>
                <a:ext uri="{FF2B5EF4-FFF2-40B4-BE49-F238E27FC236}">
                  <a16:creationId xmlns:a16="http://schemas.microsoft.com/office/drawing/2014/main" id="{482A70FE-7EEE-3573-8BE3-719A16969A72}"/>
                </a:ext>
              </a:extLst>
            </p:cNvPr>
            <p:cNvSpPr txBox="1"/>
            <p:nvPr/>
          </p:nvSpPr>
          <p:spPr>
            <a:xfrm>
              <a:off x="10284533" y="3853476"/>
              <a:ext cx="1939955" cy="954107"/>
            </a:xfrm>
            <a:prstGeom prst="rect">
              <a:avLst/>
            </a:prstGeom>
            <a:noFill/>
          </p:spPr>
          <p:txBody>
            <a:bodyPr wrap="none" rtlCol="0">
              <a:spAutoFit/>
            </a:bodyPr>
            <a:lstStyle/>
            <a:p>
              <a:pPr>
                <a:spcAft>
                  <a:spcPts val="600"/>
                </a:spcAft>
              </a:pPr>
              <a:r>
                <a:rPr lang="en-US" sz="2800" cap="small" noProof="0" dirty="0">
                  <a:latin typeface="Times New Roman" panose="02020603050405020304" pitchFamily="18" charset="0"/>
                  <a:cs typeface="Times New Roman" panose="02020603050405020304" pitchFamily="18" charset="0"/>
                </a:rPr>
                <a:t>Insert</a:t>
              </a:r>
              <a:br>
                <a:rPr lang="en-US" sz="2800" cap="small" noProof="0" dirty="0">
                  <a:latin typeface="Times New Roman" panose="02020603050405020304" pitchFamily="18" charset="0"/>
                  <a:cs typeface="Times New Roman" panose="02020603050405020304" pitchFamily="18" charset="0"/>
                </a:rPr>
              </a:br>
              <a:r>
                <a:rPr lang="en-US" sz="2800" cap="small" noProof="0" dirty="0" err="1">
                  <a:latin typeface="Times New Roman" panose="02020603050405020304" pitchFamily="18" charset="0"/>
                  <a:cs typeface="Times New Roman" panose="02020603050405020304" pitchFamily="18" charset="0"/>
                </a:rPr>
                <a:t>DeleteMin</a:t>
              </a:r>
              <a:endParaRPr lang="en-US" sz="2800" b="1" noProof="0" dirty="0"/>
            </a:p>
          </p:txBody>
        </p:sp>
        <p:sp>
          <p:nvSpPr>
            <p:cNvPr id="11" name="Left Brace 10">
              <a:extLst>
                <a:ext uri="{FF2B5EF4-FFF2-40B4-BE49-F238E27FC236}">
                  <a16:creationId xmlns:a16="http://schemas.microsoft.com/office/drawing/2014/main" id="{84E87C50-DE40-D136-AF70-4478ACCEF941}"/>
                </a:ext>
              </a:extLst>
            </p:cNvPr>
            <p:cNvSpPr/>
            <p:nvPr/>
          </p:nvSpPr>
          <p:spPr>
            <a:xfrm>
              <a:off x="10222951" y="3984026"/>
              <a:ext cx="115562" cy="693683"/>
            </a:xfrm>
            <a:prstGeom prst="leftBrace">
              <a:avLst>
                <a:gd name="adj1" fmla="val 53666"/>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noProof="0" dirty="0"/>
            </a:p>
          </p:txBody>
        </p:sp>
      </p:grpSp>
    </p:spTree>
    <p:extLst>
      <p:ext uri="{BB962C8B-B14F-4D97-AF65-F5344CB8AC3E}">
        <p14:creationId xmlns:p14="http://schemas.microsoft.com/office/powerpoint/2010/main" val="22931482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fade">
                                      <p:cBhvr>
                                        <p:cTn id="10" dur="500"/>
                                        <p:tgtEl>
                                          <p:spTgt spid="8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1"/>
                                        </p:tgtEl>
                                        <p:attrNameLst>
                                          <p:attrName>style.visibility</p:attrName>
                                        </p:attrNameLst>
                                      </p:cBhvr>
                                      <p:to>
                                        <p:strVal val="visible"/>
                                      </p:to>
                                    </p:set>
                                    <p:animEffect transition="in" filter="fade">
                                      <p:cBhvr>
                                        <p:cTn id="18" dur="500"/>
                                        <p:tgtEl>
                                          <p:spTgt spid="171"/>
                                        </p:tgtEl>
                                      </p:cBhvr>
                                    </p:animEffect>
                                  </p:childTnLst>
                                </p:cTn>
                              </p:par>
                              <p:par>
                                <p:cTn id="19" presetID="10" presetClass="entr" presetSubtype="0" fill="hold" nodeType="with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500"/>
                                        <p:tgtEl>
                                          <p:spTgt spid="140"/>
                                        </p:tgtEl>
                                      </p:cBhvr>
                                    </p:animEffect>
                                  </p:childTnLst>
                                </p:cTn>
                              </p:par>
                              <p:par>
                                <p:cTn id="22" presetID="10" presetClass="entr" presetSubtype="0" fill="hold" nodeType="withEffect">
                                  <p:stCondLst>
                                    <p:cond delay="0"/>
                                  </p:stCondLst>
                                  <p:childTnLst>
                                    <p:set>
                                      <p:cBhvr>
                                        <p:cTn id="23" dur="1" fill="hold">
                                          <p:stCondLst>
                                            <p:cond delay="0"/>
                                          </p:stCondLst>
                                        </p:cTn>
                                        <p:tgtEl>
                                          <p:spTgt spid="172"/>
                                        </p:tgtEl>
                                        <p:attrNameLst>
                                          <p:attrName>style.visibility</p:attrName>
                                        </p:attrNameLst>
                                      </p:cBhvr>
                                      <p:to>
                                        <p:strVal val="visible"/>
                                      </p:to>
                                    </p:set>
                                    <p:animEffect transition="in" filter="fade">
                                      <p:cBhvr>
                                        <p:cTn id="24" dur="500"/>
                                        <p:tgtEl>
                                          <p:spTgt spid="1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007B-8AFB-48B0-198E-E929FB8F43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8C746-EC4D-9CBF-9801-9B4E9166063D}"/>
              </a:ext>
            </a:extLst>
          </p:cNvPr>
          <p:cNvSpPr>
            <a:spLocks noGrp="1"/>
          </p:cNvSpPr>
          <p:nvPr>
            <p:ph type="title"/>
          </p:nvPr>
        </p:nvSpPr>
        <p:spPr/>
        <p:txBody>
          <a:bodyPr/>
          <a:lstStyle/>
          <a:p>
            <a:r>
              <a:rPr lang="en-US" noProof="0" dirty="0"/>
              <a:t>New External-Memory Priority Queue</a:t>
            </a:r>
          </a:p>
        </p:txBody>
      </p:sp>
      <p:grpSp>
        <p:nvGrpSpPr>
          <p:cNvPr id="44" name="Group 43">
            <a:extLst>
              <a:ext uri="{FF2B5EF4-FFF2-40B4-BE49-F238E27FC236}">
                <a16:creationId xmlns:a16="http://schemas.microsoft.com/office/drawing/2014/main" id="{4B34124E-3BEA-A6C3-D146-CD164BAA0B8E}"/>
              </a:ext>
            </a:extLst>
          </p:cNvPr>
          <p:cNvGrpSpPr/>
          <p:nvPr/>
        </p:nvGrpSpPr>
        <p:grpSpPr>
          <a:xfrm>
            <a:off x="253904" y="1678689"/>
            <a:ext cx="11684191" cy="2913905"/>
            <a:chOff x="328650" y="2572494"/>
            <a:chExt cx="11684191" cy="2913905"/>
          </a:xfrm>
        </p:grpSpPr>
        <p:sp>
          <p:nvSpPr>
            <p:cNvPr id="4" name="Rectangle: Rounded Corners 3">
              <a:extLst>
                <a:ext uri="{FF2B5EF4-FFF2-40B4-BE49-F238E27FC236}">
                  <a16:creationId xmlns:a16="http://schemas.microsoft.com/office/drawing/2014/main" id="{2E135B3E-058F-03D9-92A5-ADFDD39BDC22}"/>
                </a:ext>
              </a:extLst>
            </p:cNvPr>
            <p:cNvSpPr/>
            <p:nvPr/>
          </p:nvSpPr>
          <p:spPr>
            <a:xfrm>
              <a:off x="328650" y="2757160"/>
              <a:ext cx="3950185" cy="2729239"/>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TextBox 4">
              <a:extLst>
                <a:ext uri="{FF2B5EF4-FFF2-40B4-BE49-F238E27FC236}">
                  <a16:creationId xmlns:a16="http://schemas.microsoft.com/office/drawing/2014/main" id="{15FCB4FB-F392-CCE2-95EC-5C4E7589D6A3}"/>
                </a:ext>
              </a:extLst>
            </p:cNvPr>
            <p:cNvSpPr txBox="1"/>
            <p:nvPr/>
          </p:nvSpPr>
          <p:spPr>
            <a:xfrm>
              <a:off x="1375381" y="2572494"/>
              <a:ext cx="1856721" cy="369332"/>
            </a:xfrm>
            <a:prstGeom prst="rect">
              <a:avLst/>
            </a:prstGeom>
            <a:solidFill>
              <a:schemeClr val="bg1"/>
            </a:solidFill>
          </p:spPr>
          <p:txBody>
            <a:bodyPr wrap="square" rtlCol="0">
              <a:spAutoFit/>
            </a:bodyPr>
            <a:lstStyle/>
            <a:p>
              <a:pPr algn="ctr"/>
              <a:r>
                <a:rPr lang="en-US" noProof="0" dirty="0"/>
                <a:t>Internal memory</a:t>
              </a:r>
            </a:p>
          </p:txBody>
        </p:sp>
        <p:sp>
          <p:nvSpPr>
            <p:cNvPr id="6" name="Rectangle: Rounded Corners 5">
              <a:extLst>
                <a:ext uri="{FF2B5EF4-FFF2-40B4-BE49-F238E27FC236}">
                  <a16:creationId xmlns:a16="http://schemas.microsoft.com/office/drawing/2014/main" id="{3EDAF90A-3284-8CCE-EC3B-5AE89A1658C9}"/>
                </a:ext>
              </a:extLst>
            </p:cNvPr>
            <p:cNvSpPr/>
            <p:nvPr/>
          </p:nvSpPr>
          <p:spPr>
            <a:xfrm>
              <a:off x="5636740" y="2757159"/>
              <a:ext cx="6376101" cy="2729239"/>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TextBox 6">
              <a:extLst>
                <a:ext uri="{FF2B5EF4-FFF2-40B4-BE49-F238E27FC236}">
                  <a16:creationId xmlns:a16="http://schemas.microsoft.com/office/drawing/2014/main" id="{C91933E6-31FA-D1B0-5B4C-492097F6C1C1}"/>
                </a:ext>
              </a:extLst>
            </p:cNvPr>
            <p:cNvSpPr txBox="1"/>
            <p:nvPr/>
          </p:nvSpPr>
          <p:spPr>
            <a:xfrm>
              <a:off x="7817218" y="2572494"/>
              <a:ext cx="1856721" cy="369332"/>
            </a:xfrm>
            <a:prstGeom prst="rect">
              <a:avLst/>
            </a:prstGeom>
            <a:solidFill>
              <a:schemeClr val="bg1"/>
            </a:solidFill>
          </p:spPr>
          <p:txBody>
            <a:bodyPr wrap="square" rtlCol="0">
              <a:spAutoFit/>
            </a:bodyPr>
            <a:lstStyle/>
            <a:p>
              <a:pPr algn="ctr"/>
              <a:r>
                <a:rPr lang="en-US" noProof="0" dirty="0"/>
                <a:t>External memory</a:t>
              </a:r>
            </a:p>
          </p:txBody>
        </p:sp>
      </p:grpSp>
      <p:grpSp>
        <p:nvGrpSpPr>
          <p:cNvPr id="54" name="Group 53">
            <a:extLst>
              <a:ext uri="{FF2B5EF4-FFF2-40B4-BE49-F238E27FC236}">
                <a16:creationId xmlns:a16="http://schemas.microsoft.com/office/drawing/2014/main" id="{08389E9E-BF60-D1FE-00E5-B482784FFBA2}"/>
              </a:ext>
            </a:extLst>
          </p:cNvPr>
          <p:cNvGrpSpPr/>
          <p:nvPr/>
        </p:nvGrpSpPr>
        <p:grpSpPr>
          <a:xfrm>
            <a:off x="4164538" y="3193251"/>
            <a:ext cx="1416256" cy="1091462"/>
            <a:chOff x="4511505" y="4087056"/>
            <a:chExt cx="1416256" cy="1091462"/>
          </a:xfrm>
        </p:grpSpPr>
        <p:sp>
          <p:nvSpPr>
            <p:cNvPr id="9" name="Arrow: Down 8">
              <a:extLst>
                <a:ext uri="{FF2B5EF4-FFF2-40B4-BE49-F238E27FC236}">
                  <a16:creationId xmlns:a16="http://schemas.microsoft.com/office/drawing/2014/main" id="{24056E15-1756-E65C-63EC-C795A2B55363}"/>
                </a:ext>
              </a:extLst>
            </p:cNvPr>
            <p:cNvSpPr/>
            <p:nvPr/>
          </p:nvSpPr>
          <p:spPr>
            <a:xfrm rot="5400000">
              <a:off x="4965213" y="3884632"/>
              <a:ext cx="509551" cy="9144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TextBox 9">
              <a:extLst>
                <a:ext uri="{FF2B5EF4-FFF2-40B4-BE49-F238E27FC236}">
                  <a16:creationId xmlns:a16="http://schemas.microsoft.com/office/drawing/2014/main" id="{3DB1A644-4AF4-7E71-65B9-5822CD3D9F6F}"/>
                </a:ext>
              </a:extLst>
            </p:cNvPr>
            <p:cNvSpPr txBox="1"/>
            <p:nvPr/>
          </p:nvSpPr>
          <p:spPr>
            <a:xfrm>
              <a:off x="4511505" y="4532187"/>
              <a:ext cx="1416256" cy="646331"/>
            </a:xfrm>
            <a:prstGeom prst="rect">
              <a:avLst/>
            </a:prstGeom>
            <a:noFill/>
          </p:spPr>
          <p:txBody>
            <a:bodyPr wrap="square" rtlCol="0">
              <a:spAutoFit/>
            </a:bodyPr>
            <a:lstStyle/>
            <a:p>
              <a:pPr algn="ctr"/>
              <a:r>
                <a:rPr lang="en-US" noProof="0" dirty="0"/>
                <a:t>extract Θ(</a:t>
              </a:r>
              <a:r>
                <a:rPr lang="en-US" i="1" noProof="0" dirty="0"/>
                <a:t>M</a:t>
              </a:r>
              <a:r>
                <a:rPr lang="en-US" noProof="0" dirty="0"/>
                <a:t>)</a:t>
              </a:r>
              <a:r>
                <a:rPr lang="en-US" i="1" noProof="0" dirty="0"/>
                <a:t> </a:t>
              </a:r>
              <a:r>
                <a:rPr lang="en-US" noProof="0" dirty="0"/>
                <a:t>smallest</a:t>
              </a:r>
            </a:p>
          </p:txBody>
        </p:sp>
      </p:grpSp>
      <p:grpSp>
        <p:nvGrpSpPr>
          <p:cNvPr id="55" name="Group 54">
            <a:extLst>
              <a:ext uri="{FF2B5EF4-FFF2-40B4-BE49-F238E27FC236}">
                <a16:creationId xmlns:a16="http://schemas.microsoft.com/office/drawing/2014/main" id="{D980F789-0B2B-DC60-7052-CE25C2AEECBF}"/>
              </a:ext>
            </a:extLst>
          </p:cNvPr>
          <p:cNvGrpSpPr/>
          <p:nvPr/>
        </p:nvGrpSpPr>
        <p:grpSpPr>
          <a:xfrm>
            <a:off x="4212236" y="2139428"/>
            <a:ext cx="1347169" cy="826791"/>
            <a:chOff x="4559203" y="3033233"/>
            <a:chExt cx="1347169" cy="826791"/>
          </a:xfrm>
        </p:grpSpPr>
        <p:sp>
          <p:nvSpPr>
            <p:cNvPr id="8" name="Arrow: Down 7">
              <a:extLst>
                <a:ext uri="{FF2B5EF4-FFF2-40B4-BE49-F238E27FC236}">
                  <a16:creationId xmlns:a16="http://schemas.microsoft.com/office/drawing/2014/main" id="{9DF00801-E611-3862-BBEB-3E6DCACFA8FB}"/>
                </a:ext>
              </a:extLst>
            </p:cNvPr>
            <p:cNvSpPr/>
            <p:nvPr/>
          </p:nvSpPr>
          <p:spPr>
            <a:xfrm rot="16200000">
              <a:off x="4990810" y="3148049"/>
              <a:ext cx="509551" cy="9144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D9294489-3C74-6FD3-12E4-3AA419923E0A}"/>
                </a:ext>
              </a:extLst>
            </p:cNvPr>
            <p:cNvSpPr txBox="1"/>
            <p:nvPr/>
          </p:nvSpPr>
          <p:spPr>
            <a:xfrm>
              <a:off x="4559203" y="3033233"/>
              <a:ext cx="1347169" cy="369332"/>
            </a:xfrm>
            <a:prstGeom prst="rect">
              <a:avLst/>
            </a:prstGeom>
            <a:noFill/>
          </p:spPr>
          <p:txBody>
            <a:bodyPr wrap="square" rtlCol="0">
              <a:spAutoFit/>
            </a:bodyPr>
            <a:lstStyle/>
            <a:p>
              <a:pPr algn="ctr"/>
              <a:r>
                <a:rPr lang="en-US" noProof="0" dirty="0"/>
                <a:t>insert Θ(</a:t>
              </a:r>
              <a:r>
                <a:rPr lang="en-US" i="1" noProof="0" dirty="0"/>
                <a:t>M</a:t>
              </a:r>
              <a:r>
                <a:rPr lang="en-US" noProof="0" dirty="0"/>
                <a:t>)</a:t>
              </a:r>
            </a:p>
          </p:txBody>
        </p:sp>
      </p:grpSp>
      <p:grpSp>
        <p:nvGrpSpPr>
          <p:cNvPr id="45" name="Group 44">
            <a:extLst>
              <a:ext uri="{FF2B5EF4-FFF2-40B4-BE49-F238E27FC236}">
                <a16:creationId xmlns:a16="http://schemas.microsoft.com/office/drawing/2014/main" id="{4E45A4DB-3952-E057-85E5-060FB713363C}"/>
              </a:ext>
            </a:extLst>
          </p:cNvPr>
          <p:cNvGrpSpPr/>
          <p:nvPr/>
        </p:nvGrpSpPr>
        <p:grpSpPr>
          <a:xfrm>
            <a:off x="714184" y="1105080"/>
            <a:ext cx="3260245" cy="540000"/>
            <a:chOff x="850650" y="1949779"/>
            <a:chExt cx="3260245" cy="540000"/>
          </a:xfrm>
        </p:grpSpPr>
        <p:cxnSp>
          <p:nvCxnSpPr>
            <p:cNvPr id="15" name="Straight Arrow Connector 14">
              <a:extLst>
                <a:ext uri="{FF2B5EF4-FFF2-40B4-BE49-F238E27FC236}">
                  <a16:creationId xmlns:a16="http://schemas.microsoft.com/office/drawing/2014/main" id="{553C8849-F057-44EA-6506-0F4F29E0AC99}"/>
                </a:ext>
              </a:extLst>
            </p:cNvPr>
            <p:cNvCxnSpPr>
              <a:cxnSpLocks/>
            </p:cNvCxnSpPr>
            <p:nvPr/>
          </p:nvCxnSpPr>
          <p:spPr>
            <a:xfrm>
              <a:off x="2345636" y="1949779"/>
              <a:ext cx="0" cy="540000"/>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210FA42-E556-919B-4C0B-E6487B535DA8}"/>
                </a:ext>
              </a:extLst>
            </p:cNvPr>
            <p:cNvSpPr txBox="1"/>
            <p:nvPr/>
          </p:nvSpPr>
          <p:spPr>
            <a:xfrm>
              <a:off x="2363451" y="1985939"/>
              <a:ext cx="1747444" cy="400110"/>
            </a:xfrm>
            <a:prstGeom prst="rect">
              <a:avLst/>
            </a:prstGeom>
            <a:noFill/>
          </p:spPr>
          <p:txBody>
            <a:bodyPr wrap="square" rtlCol="0">
              <a:spAutoFit/>
            </a:bodyPr>
            <a:lstStyle/>
            <a:p>
              <a:r>
                <a:rPr lang="en-US" sz="2000" cap="small" noProof="0" dirty="0" err="1">
                  <a:latin typeface="Times New Roman" panose="02020603050405020304" pitchFamily="18" charset="0"/>
                  <a:cs typeface="Times New Roman" panose="02020603050405020304" pitchFamily="18" charset="0"/>
                </a:rPr>
                <a:t>DeleteMin</a:t>
              </a:r>
              <a:r>
                <a:rPr lang="en-US" sz="2000" noProof="0" dirty="0"/>
                <a:t>()</a:t>
              </a:r>
            </a:p>
          </p:txBody>
        </p:sp>
        <p:cxnSp>
          <p:nvCxnSpPr>
            <p:cNvPr id="19" name="Straight Arrow Connector 18">
              <a:extLst>
                <a:ext uri="{FF2B5EF4-FFF2-40B4-BE49-F238E27FC236}">
                  <a16:creationId xmlns:a16="http://schemas.microsoft.com/office/drawing/2014/main" id="{270F8DD1-CA0C-A5E4-1FC6-96FDBD44377C}"/>
                </a:ext>
              </a:extLst>
            </p:cNvPr>
            <p:cNvCxnSpPr>
              <a:cxnSpLocks/>
            </p:cNvCxnSpPr>
            <p:nvPr/>
          </p:nvCxnSpPr>
          <p:spPr>
            <a:xfrm flipV="1">
              <a:off x="2168646" y="1949779"/>
              <a:ext cx="0" cy="540000"/>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62C1443-419A-E08F-5A90-F596447DE068}"/>
                </a:ext>
              </a:extLst>
            </p:cNvPr>
            <p:cNvSpPr txBox="1"/>
            <p:nvPr/>
          </p:nvSpPr>
          <p:spPr>
            <a:xfrm>
              <a:off x="850650" y="1998639"/>
              <a:ext cx="1317322" cy="400110"/>
            </a:xfrm>
            <a:prstGeom prst="rect">
              <a:avLst/>
            </a:prstGeom>
            <a:noFill/>
          </p:spPr>
          <p:txBody>
            <a:bodyPr wrap="square" rtlCol="0">
              <a:spAutoFit/>
            </a:bodyPr>
            <a:lstStyle/>
            <a:p>
              <a:pPr algn="r"/>
              <a:r>
                <a:rPr lang="en-US" sz="2000" cap="small" noProof="0" dirty="0">
                  <a:latin typeface="Times New Roman" panose="02020603050405020304" pitchFamily="18" charset="0"/>
                  <a:cs typeface="Times New Roman" panose="02020603050405020304" pitchFamily="18" charset="0"/>
                </a:rPr>
                <a:t>Insert</a:t>
              </a:r>
              <a:r>
                <a:rPr lang="en-US" sz="2000" noProof="0" dirty="0"/>
                <a:t>(</a:t>
              </a:r>
              <a:r>
                <a:rPr lang="en-US" sz="2000" i="1" noProof="0" dirty="0"/>
                <a:t>e</a:t>
              </a:r>
              <a:r>
                <a:rPr lang="en-US" sz="2000" noProof="0" dirty="0"/>
                <a:t>)</a:t>
              </a:r>
            </a:p>
          </p:txBody>
        </p:sp>
      </p:grpSp>
      <p:grpSp>
        <p:nvGrpSpPr>
          <p:cNvPr id="23" name="Group 22">
            <a:extLst>
              <a:ext uri="{FF2B5EF4-FFF2-40B4-BE49-F238E27FC236}">
                <a16:creationId xmlns:a16="http://schemas.microsoft.com/office/drawing/2014/main" id="{BA406C5F-7336-8F5A-52E7-F828C6B12DA8}"/>
              </a:ext>
            </a:extLst>
          </p:cNvPr>
          <p:cNvGrpSpPr/>
          <p:nvPr/>
        </p:nvGrpSpPr>
        <p:grpSpPr>
          <a:xfrm>
            <a:off x="634954" y="2606867"/>
            <a:ext cx="1335317" cy="1068960"/>
            <a:chOff x="2033106" y="2599880"/>
            <a:chExt cx="1335317" cy="1068960"/>
          </a:xfrm>
        </p:grpSpPr>
        <p:cxnSp>
          <p:nvCxnSpPr>
            <p:cNvPr id="24" name="Straight Connector 23">
              <a:extLst>
                <a:ext uri="{FF2B5EF4-FFF2-40B4-BE49-F238E27FC236}">
                  <a16:creationId xmlns:a16="http://schemas.microsoft.com/office/drawing/2014/main" id="{34B5E042-FBED-1F2F-8BF7-ACECDB8486B0}"/>
                </a:ext>
              </a:extLst>
            </p:cNvPr>
            <p:cNvCxnSpPr>
              <a:cxnSpLocks/>
            </p:cNvCxnSpPr>
            <p:nvPr/>
          </p:nvCxnSpPr>
          <p:spPr>
            <a:xfrm flipH="1">
              <a:off x="2159106" y="2725880"/>
              <a:ext cx="377999" cy="408480"/>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472AB1B0-60E4-FC3D-ADC7-1DBF0CF121EA}"/>
                </a:ext>
              </a:extLst>
            </p:cNvPr>
            <p:cNvCxnSpPr>
              <a:cxnSpLocks/>
              <a:stCxn id="28" idx="4"/>
              <a:endCxn id="27" idx="0"/>
            </p:cNvCxnSpPr>
            <p:nvPr/>
          </p:nvCxnSpPr>
          <p:spPr>
            <a:xfrm>
              <a:off x="2900236" y="2851880"/>
              <a:ext cx="0" cy="156480"/>
            </a:xfrm>
            <a:prstGeom prst="line">
              <a:avLst/>
            </a:prstGeom>
          </p:spPr>
          <p:style>
            <a:lnRef idx="2">
              <a:schemeClr val="dk1"/>
            </a:lnRef>
            <a:fillRef idx="0">
              <a:schemeClr val="dk1"/>
            </a:fillRef>
            <a:effectRef idx="1">
              <a:schemeClr val="dk1"/>
            </a:effectRef>
            <a:fontRef idx="minor">
              <a:schemeClr val="tx1"/>
            </a:fontRef>
          </p:style>
        </p:cxnSp>
        <p:sp>
          <p:nvSpPr>
            <p:cNvPr id="26" name="Oval 25">
              <a:extLst>
                <a:ext uri="{FF2B5EF4-FFF2-40B4-BE49-F238E27FC236}">
                  <a16:creationId xmlns:a16="http://schemas.microsoft.com/office/drawing/2014/main" id="{8F746A8E-A17E-E63B-1B8E-EAE785740B0A}"/>
                </a:ext>
              </a:extLst>
            </p:cNvPr>
            <p:cNvSpPr/>
            <p:nvPr/>
          </p:nvSpPr>
          <p:spPr>
            <a:xfrm>
              <a:off x="3116423" y="259988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2</a:t>
              </a:r>
            </a:p>
          </p:txBody>
        </p:sp>
        <p:sp>
          <p:nvSpPr>
            <p:cNvPr id="27" name="Oval 26">
              <a:extLst>
                <a:ext uri="{FF2B5EF4-FFF2-40B4-BE49-F238E27FC236}">
                  <a16:creationId xmlns:a16="http://schemas.microsoft.com/office/drawing/2014/main" id="{27E44D03-4983-D4E1-F56C-97EB1685CB88}"/>
                </a:ext>
              </a:extLst>
            </p:cNvPr>
            <p:cNvSpPr/>
            <p:nvPr/>
          </p:nvSpPr>
          <p:spPr>
            <a:xfrm>
              <a:off x="2774236" y="30083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7</a:t>
              </a:r>
            </a:p>
          </p:txBody>
        </p:sp>
        <p:sp>
          <p:nvSpPr>
            <p:cNvPr id="28" name="Oval 27">
              <a:extLst>
                <a:ext uri="{FF2B5EF4-FFF2-40B4-BE49-F238E27FC236}">
                  <a16:creationId xmlns:a16="http://schemas.microsoft.com/office/drawing/2014/main" id="{9BECD0AC-2408-C266-CB0A-067FAC1B6C46}"/>
                </a:ext>
              </a:extLst>
            </p:cNvPr>
            <p:cNvSpPr/>
            <p:nvPr/>
          </p:nvSpPr>
          <p:spPr>
            <a:xfrm>
              <a:off x="2774236" y="259988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3</a:t>
              </a:r>
            </a:p>
          </p:txBody>
        </p:sp>
        <p:cxnSp>
          <p:nvCxnSpPr>
            <p:cNvPr id="29" name="Straight Connector 28">
              <a:extLst>
                <a:ext uri="{FF2B5EF4-FFF2-40B4-BE49-F238E27FC236}">
                  <a16:creationId xmlns:a16="http://schemas.microsoft.com/office/drawing/2014/main" id="{3DE0882C-311D-796B-14BC-14442010B1AC}"/>
                </a:ext>
              </a:extLst>
            </p:cNvPr>
            <p:cNvCxnSpPr>
              <a:cxnSpLocks/>
              <a:stCxn id="31" idx="4"/>
              <a:endCxn id="30" idx="0"/>
            </p:cNvCxnSpPr>
            <p:nvPr/>
          </p:nvCxnSpPr>
          <p:spPr>
            <a:xfrm>
              <a:off x="2537105" y="2851880"/>
              <a:ext cx="0" cy="156480"/>
            </a:xfrm>
            <a:prstGeom prst="line">
              <a:avLst/>
            </a:prstGeom>
          </p:spPr>
          <p:style>
            <a:lnRef idx="2">
              <a:schemeClr val="dk1"/>
            </a:lnRef>
            <a:fillRef idx="0">
              <a:schemeClr val="dk1"/>
            </a:fillRef>
            <a:effectRef idx="1">
              <a:schemeClr val="dk1"/>
            </a:effectRef>
            <a:fontRef idx="minor">
              <a:schemeClr val="tx1"/>
            </a:fontRef>
          </p:style>
        </p:cxnSp>
        <p:sp>
          <p:nvSpPr>
            <p:cNvPr id="30" name="Oval 29">
              <a:extLst>
                <a:ext uri="{FF2B5EF4-FFF2-40B4-BE49-F238E27FC236}">
                  <a16:creationId xmlns:a16="http://schemas.microsoft.com/office/drawing/2014/main" id="{741A29D0-892F-125D-2F44-8B9F947D1993}"/>
                </a:ext>
              </a:extLst>
            </p:cNvPr>
            <p:cNvSpPr/>
            <p:nvPr/>
          </p:nvSpPr>
          <p:spPr>
            <a:xfrm>
              <a:off x="2411105" y="30083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6</a:t>
              </a:r>
            </a:p>
          </p:txBody>
        </p:sp>
        <p:sp>
          <p:nvSpPr>
            <p:cNvPr id="31" name="Oval 30">
              <a:extLst>
                <a:ext uri="{FF2B5EF4-FFF2-40B4-BE49-F238E27FC236}">
                  <a16:creationId xmlns:a16="http://schemas.microsoft.com/office/drawing/2014/main" id="{CEE001C7-F307-B611-17D3-B4E89C65384B}"/>
                </a:ext>
              </a:extLst>
            </p:cNvPr>
            <p:cNvSpPr/>
            <p:nvPr/>
          </p:nvSpPr>
          <p:spPr>
            <a:xfrm>
              <a:off x="2411105" y="259988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1</a:t>
              </a:r>
            </a:p>
          </p:txBody>
        </p:sp>
        <p:cxnSp>
          <p:nvCxnSpPr>
            <p:cNvPr id="32" name="Straight Connector 31">
              <a:extLst>
                <a:ext uri="{FF2B5EF4-FFF2-40B4-BE49-F238E27FC236}">
                  <a16:creationId xmlns:a16="http://schemas.microsoft.com/office/drawing/2014/main" id="{B668B0A1-D415-E382-A151-EFAE4451EE1F}"/>
                </a:ext>
              </a:extLst>
            </p:cNvPr>
            <p:cNvCxnSpPr>
              <a:cxnSpLocks/>
              <a:stCxn id="34" idx="4"/>
              <a:endCxn id="33" idx="0"/>
            </p:cNvCxnSpPr>
            <p:nvPr/>
          </p:nvCxnSpPr>
          <p:spPr>
            <a:xfrm>
              <a:off x="2159106" y="3260360"/>
              <a:ext cx="0" cy="156480"/>
            </a:xfrm>
            <a:prstGeom prst="line">
              <a:avLst/>
            </a:prstGeom>
          </p:spPr>
          <p:style>
            <a:lnRef idx="2">
              <a:schemeClr val="dk1"/>
            </a:lnRef>
            <a:fillRef idx="0">
              <a:schemeClr val="dk1"/>
            </a:fillRef>
            <a:effectRef idx="1">
              <a:schemeClr val="dk1"/>
            </a:effectRef>
            <a:fontRef idx="minor">
              <a:schemeClr val="tx1"/>
            </a:fontRef>
          </p:style>
        </p:cxnSp>
        <p:sp>
          <p:nvSpPr>
            <p:cNvPr id="33" name="Oval 32">
              <a:extLst>
                <a:ext uri="{FF2B5EF4-FFF2-40B4-BE49-F238E27FC236}">
                  <a16:creationId xmlns:a16="http://schemas.microsoft.com/office/drawing/2014/main" id="{40B1399E-98E5-6998-6843-851F6B39D176}"/>
                </a:ext>
              </a:extLst>
            </p:cNvPr>
            <p:cNvSpPr/>
            <p:nvPr/>
          </p:nvSpPr>
          <p:spPr>
            <a:xfrm>
              <a:off x="2033106" y="341684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9</a:t>
              </a:r>
            </a:p>
          </p:txBody>
        </p:sp>
        <p:sp>
          <p:nvSpPr>
            <p:cNvPr id="34" name="Oval 33">
              <a:extLst>
                <a:ext uri="{FF2B5EF4-FFF2-40B4-BE49-F238E27FC236}">
                  <a16:creationId xmlns:a16="http://schemas.microsoft.com/office/drawing/2014/main" id="{4D36A9E9-B3BE-AE0A-BFF3-5D5BAB0A08B5}"/>
                </a:ext>
              </a:extLst>
            </p:cNvPr>
            <p:cNvSpPr/>
            <p:nvPr/>
          </p:nvSpPr>
          <p:spPr>
            <a:xfrm>
              <a:off x="2033106" y="3008360"/>
              <a:ext cx="252000" cy="252000"/>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noProof="0" dirty="0">
                  <a:solidFill>
                    <a:schemeClr val="tx1"/>
                  </a:solidFill>
                </a:rPr>
                <a:t>5</a:t>
              </a:r>
            </a:p>
          </p:txBody>
        </p:sp>
      </p:grpSp>
      <p:grpSp>
        <p:nvGrpSpPr>
          <p:cNvPr id="59" name="Group 58">
            <a:extLst>
              <a:ext uri="{FF2B5EF4-FFF2-40B4-BE49-F238E27FC236}">
                <a16:creationId xmlns:a16="http://schemas.microsoft.com/office/drawing/2014/main" id="{A2189039-4223-B99B-CF9A-567EBA03BC68}"/>
              </a:ext>
            </a:extLst>
          </p:cNvPr>
          <p:cNvGrpSpPr/>
          <p:nvPr/>
        </p:nvGrpSpPr>
        <p:grpSpPr>
          <a:xfrm>
            <a:off x="1906536" y="2082102"/>
            <a:ext cx="692113" cy="2398811"/>
            <a:chOff x="2065042" y="2975907"/>
            <a:chExt cx="692113" cy="2398811"/>
          </a:xfrm>
        </p:grpSpPr>
        <p:cxnSp>
          <p:nvCxnSpPr>
            <p:cNvPr id="36" name="Straight Connector 35">
              <a:extLst>
                <a:ext uri="{FF2B5EF4-FFF2-40B4-BE49-F238E27FC236}">
                  <a16:creationId xmlns:a16="http://schemas.microsoft.com/office/drawing/2014/main" id="{782081A7-7DDF-8EB1-8FB9-0C31F5C6FBA4}"/>
                </a:ext>
              </a:extLst>
            </p:cNvPr>
            <p:cNvCxnSpPr>
              <a:cxnSpLocks/>
            </p:cNvCxnSpPr>
            <p:nvPr/>
          </p:nvCxnSpPr>
          <p:spPr>
            <a:xfrm flipV="1">
              <a:off x="2411099" y="2975907"/>
              <a:ext cx="0" cy="100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7C8603F7-65E3-8BBB-8D25-0C4FD9907E65}"/>
                </a:ext>
              </a:extLst>
            </p:cNvPr>
            <p:cNvSpPr txBox="1"/>
            <p:nvPr/>
          </p:nvSpPr>
          <p:spPr>
            <a:xfrm>
              <a:off x="2065042" y="3937113"/>
              <a:ext cx="692113" cy="369332"/>
            </a:xfrm>
            <a:prstGeom prst="rect">
              <a:avLst/>
            </a:prstGeom>
            <a:noFill/>
          </p:spPr>
          <p:txBody>
            <a:bodyPr wrap="square" rtlCol="0">
              <a:spAutoFit/>
            </a:bodyPr>
            <a:lstStyle/>
            <a:p>
              <a:pPr algn="ctr"/>
              <a:r>
                <a:rPr lang="en-US" noProof="0" dirty="0"/>
                <a:t>≤ </a:t>
              </a:r>
              <a:r>
                <a:rPr lang="en-US" i="1" noProof="0" dirty="0">
                  <a:solidFill>
                    <a:srgbClr val="C00000"/>
                  </a:solidFill>
                </a:rPr>
                <a:t>p</a:t>
              </a:r>
              <a:r>
                <a:rPr lang="en-US" noProof="0" dirty="0"/>
                <a:t> ≤ </a:t>
              </a:r>
            </a:p>
          </p:txBody>
        </p:sp>
        <p:cxnSp>
          <p:nvCxnSpPr>
            <p:cNvPr id="42" name="Straight Connector 41">
              <a:extLst>
                <a:ext uri="{FF2B5EF4-FFF2-40B4-BE49-F238E27FC236}">
                  <a16:creationId xmlns:a16="http://schemas.microsoft.com/office/drawing/2014/main" id="{4415EA62-8EBB-5965-21E5-795A82E6A918}"/>
                </a:ext>
              </a:extLst>
            </p:cNvPr>
            <p:cNvCxnSpPr>
              <a:cxnSpLocks/>
            </p:cNvCxnSpPr>
            <p:nvPr/>
          </p:nvCxnSpPr>
          <p:spPr>
            <a:xfrm flipH="1" flipV="1">
              <a:off x="2409937" y="4293989"/>
              <a:ext cx="1162" cy="108072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TextBox 57">
            <a:extLst>
              <a:ext uri="{FF2B5EF4-FFF2-40B4-BE49-F238E27FC236}">
                <a16:creationId xmlns:a16="http://schemas.microsoft.com/office/drawing/2014/main" id="{C232AD33-B1D2-6DE1-220D-D6F7E42AD542}"/>
              </a:ext>
            </a:extLst>
          </p:cNvPr>
          <p:cNvSpPr txBox="1"/>
          <p:nvPr/>
        </p:nvSpPr>
        <p:spPr>
          <a:xfrm>
            <a:off x="307268" y="3832474"/>
            <a:ext cx="2000693" cy="738664"/>
          </a:xfrm>
          <a:prstGeom prst="rect">
            <a:avLst/>
          </a:prstGeom>
          <a:noFill/>
        </p:spPr>
        <p:txBody>
          <a:bodyPr wrap="square" rtlCol="0">
            <a:spAutoFit/>
          </a:bodyPr>
          <a:lstStyle/>
          <a:p>
            <a:pPr algn="ctr"/>
            <a:r>
              <a:rPr lang="en-US" sz="1400" cap="small" noProof="0" dirty="0">
                <a:latin typeface="Times New Roman" panose="02020603050405020304" pitchFamily="18" charset="0"/>
                <a:cs typeface="Times New Roman" panose="02020603050405020304" pitchFamily="18" charset="0"/>
              </a:rPr>
              <a:t>Insert</a:t>
            </a:r>
            <a:r>
              <a:rPr lang="en-US" sz="1400" noProof="0" dirty="0"/>
              <a:t> O</a:t>
            </a:r>
            <a:r>
              <a:rPr lang="en-US" sz="1400" baseline="-25000" noProof="0" dirty="0"/>
              <a:t>A</a:t>
            </a:r>
            <a:r>
              <a:rPr lang="en-US" sz="1400" noProof="0" dirty="0"/>
              <a:t>(1)</a:t>
            </a:r>
          </a:p>
          <a:p>
            <a:pPr algn="ctr"/>
            <a:r>
              <a:rPr lang="en-US" sz="1400" cap="small" noProof="0" dirty="0" err="1">
                <a:latin typeface="Times New Roman" panose="02020603050405020304" pitchFamily="18" charset="0"/>
                <a:cs typeface="Times New Roman" panose="02020603050405020304" pitchFamily="18" charset="0"/>
              </a:rPr>
              <a:t>DeleteMin</a:t>
            </a:r>
            <a:r>
              <a:rPr lang="en-US" sz="1400" cap="small" noProof="0" dirty="0">
                <a:latin typeface="Times New Roman" panose="02020603050405020304" pitchFamily="18" charset="0"/>
                <a:cs typeface="Times New Roman" panose="02020603050405020304" pitchFamily="18" charset="0"/>
              </a:rPr>
              <a:t> </a:t>
            </a:r>
            <a:r>
              <a:rPr lang="en-US" sz="1400" noProof="0" dirty="0"/>
              <a:t>O(log |</a:t>
            </a:r>
            <a:r>
              <a:rPr lang="en-US" sz="1400" i="1" noProof="0" dirty="0"/>
              <a:t>S</a:t>
            </a:r>
            <a:r>
              <a:rPr lang="en-US" sz="1400" noProof="0" dirty="0"/>
              <a:t>|)</a:t>
            </a:r>
          </a:p>
          <a:p>
            <a:pPr algn="ctr"/>
            <a:r>
              <a:rPr lang="en-US" sz="1400" i="1" noProof="0" dirty="0"/>
              <a:t>|S|=</a:t>
            </a:r>
            <a:r>
              <a:rPr lang="en-US" sz="1400" noProof="0" dirty="0"/>
              <a:t>O(</a:t>
            </a:r>
            <a:r>
              <a:rPr lang="en-US" sz="1400" i="1" noProof="0" dirty="0"/>
              <a:t>M</a:t>
            </a:r>
            <a:r>
              <a:rPr lang="en-US" sz="1400" noProof="0" dirty="0"/>
              <a:t>)</a:t>
            </a:r>
          </a:p>
        </p:txBody>
      </p:sp>
      <p:grpSp>
        <p:nvGrpSpPr>
          <p:cNvPr id="64" name="Group 63">
            <a:extLst>
              <a:ext uri="{FF2B5EF4-FFF2-40B4-BE49-F238E27FC236}">
                <a16:creationId xmlns:a16="http://schemas.microsoft.com/office/drawing/2014/main" id="{A265D30A-5BD8-7E5F-98D9-1CC4F3821A88}"/>
              </a:ext>
            </a:extLst>
          </p:cNvPr>
          <p:cNvGrpSpPr/>
          <p:nvPr/>
        </p:nvGrpSpPr>
        <p:grpSpPr>
          <a:xfrm>
            <a:off x="2632031" y="3101419"/>
            <a:ext cx="1398987" cy="252000"/>
            <a:chOff x="2790537" y="3995224"/>
            <a:chExt cx="1398987" cy="252000"/>
          </a:xfrm>
        </p:grpSpPr>
        <p:sp>
          <p:nvSpPr>
            <p:cNvPr id="60" name="Rectangle 59">
              <a:extLst>
                <a:ext uri="{FF2B5EF4-FFF2-40B4-BE49-F238E27FC236}">
                  <a16:creationId xmlns:a16="http://schemas.microsoft.com/office/drawing/2014/main" id="{D67C1B20-7AA7-618A-E9EB-FF19A453BF19}"/>
                </a:ext>
              </a:extLst>
            </p:cNvPr>
            <p:cNvSpPr/>
            <p:nvPr/>
          </p:nvSpPr>
          <p:spPr>
            <a:xfrm flipH="1" flipV="1">
              <a:off x="2790537" y="3995224"/>
              <a:ext cx="1398987" cy="252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1" name="Rectangle 60">
              <a:extLst>
                <a:ext uri="{FF2B5EF4-FFF2-40B4-BE49-F238E27FC236}">
                  <a16:creationId xmlns:a16="http://schemas.microsoft.com/office/drawing/2014/main" id="{1E2C1791-D929-B287-40D1-C7E35DB9B2BD}"/>
                </a:ext>
              </a:extLst>
            </p:cNvPr>
            <p:cNvSpPr/>
            <p:nvPr/>
          </p:nvSpPr>
          <p:spPr>
            <a:xfrm rot="10800000" flipH="1" flipV="1">
              <a:off x="2790538" y="3995224"/>
              <a:ext cx="660529" cy="252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noProof="0" dirty="0">
                  <a:solidFill>
                    <a:schemeClr val="tx1"/>
                  </a:solidFill>
                </a:rPr>
                <a:t>unsorted</a:t>
              </a:r>
            </a:p>
          </p:txBody>
        </p:sp>
      </p:grpSp>
      <p:sp>
        <p:nvSpPr>
          <p:cNvPr id="62" name="TextBox 61">
            <a:extLst>
              <a:ext uri="{FF2B5EF4-FFF2-40B4-BE49-F238E27FC236}">
                <a16:creationId xmlns:a16="http://schemas.microsoft.com/office/drawing/2014/main" id="{B448D00C-7259-5685-A5F2-6B5D5E220FE7}"/>
              </a:ext>
            </a:extLst>
          </p:cNvPr>
          <p:cNvSpPr txBox="1"/>
          <p:nvPr/>
        </p:nvSpPr>
        <p:spPr>
          <a:xfrm>
            <a:off x="2559249" y="3885721"/>
            <a:ext cx="1403417" cy="523220"/>
          </a:xfrm>
          <a:prstGeom prst="rect">
            <a:avLst/>
          </a:prstGeom>
          <a:noFill/>
        </p:spPr>
        <p:txBody>
          <a:bodyPr wrap="square" rtlCol="0">
            <a:spAutoFit/>
          </a:bodyPr>
          <a:lstStyle/>
          <a:p>
            <a:pPr algn="ctr"/>
            <a:r>
              <a:rPr lang="en-US" sz="1400" cap="small" noProof="0" dirty="0">
                <a:latin typeface="Times New Roman" panose="02020603050405020304" pitchFamily="18" charset="0"/>
                <a:cs typeface="Times New Roman" panose="02020603050405020304" pitchFamily="18" charset="0"/>
              </a:rPr>
              <a:t>Insert</a:t>
            </a:r>
            <a:r>
              <a:rPr lang="en-US" sz="1400" noProof="0" dirty="0"/>
              <a:t> O(1)</a:t>
            </a:r>
          </a:p>
          <a:p>
            <a:pPr algn="ctr"/>
            <a:r>
              <a:rPr lang="en-US" sz="1400" i="1" noProof="0" dirty="0"/>
              <a:t>|L|=</a:t>
            </a:r>
            <a:r>
              <a:rPr lang="en-US" sz="1400" noProof="0" dirty="0"/>
              <a:t>O(</a:t>
            </a:r>
            <a:r>
              <a:rPr lang="en-US" sz="1400" i="1" noProof="0" dirty="0"/>
              <a:t>M</a:t>
            </a:r>
            <a:r>
              <a:rPr lang="en-US" sz="1400" noProof="0" dirty="0"/>
              <a:t>)</a:t>
            </a:r>
          </a:p>
        </p:txBody>
      </p:sp>
      <p:grpSp>
        <p:nvGrpSpPr>
          <p:cNvPr id="199" name="Group 198">
            <a:extLst>
              <a:ext uri="{FF2B5EF4-FFF2-40B4-BE49-F238E27FC236}">
                <a16:creationId xmlns:a16="http://schemas.microsoft.com/office/drawing/2014/main" id="{7C1826F1-EA01-C41F-DD1A-444373577A3E}"/>
              </a:ext>
            </a:extLst>
          </p:cNvPr>
          <p:cNvGrpSpPr/>
          <p:nvPr/>
        </p:nvGrpSpPr>
        <p:grpSpPr>
          <a:xfrm>
            <a:off x="5668945" y="1912035"/>
            <a:ext cx="6118961" cy="1627899"/>
            <a:chOff x="5666911" y="1872827"/>
            <a:chExt cx="6118961" cy="1627899"/>
          </a:xfrm>
        </p:grpSpPr>
        <p:grpSp>
          <p:nvGrpSpPr>
            <p:cNvPr id="81" name="Group 80">
              <a:extLst>
                <a:ext uri="{FF2B5EF4-FFF2-40B4-BE49-F238E27FC236}">
                  <a16:creationId xmlns:a16="http://schemas.microsoft.com/office/drawing/2014/main" id="{D65B28E0-17EE-5700-A430-0F0BAD4C9577}"/>
                </a:ext>
              </a:extLst>
            </p:cNvPr>
            <p:cNvGrpSpPr/>
            <p:nvPr/>
          </p:nvGrpSpPr>
          <p:grpSpPr>
            <a:xfrm>
              <a:off x="5666911" y="3402479"/>
              <a:ext cx="331000" cy="98247"/>
              <a:chOff x="2790537" y="3995224"/>
              <a:chExt cx="483121" cy="126000"/>
            </a:xfrm>
          </p:grpSpPr>
          <p:sp>
            <p:nvSpPr>
              <p:cNvPr id="82" name="Rectangle 81">
                <a:extLst>
                  <a:ext uri="{FF2B5EF4-FFF2-40B4-BE49-F238E27FC236}">
                    <a16:creationId xmlns:a16="http://schemas.microsoft.com/office/drawing/2014/main" id="{6C3A4100-C1CA-5307-EA6F-C88B10DF412F}"/>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3" name="Rectangle 82">
                <a:extLst>
                  <a:ext uri="{FF2B5EF4-FFF2-40B4-BE49-F238E27FC236}">
                    <a16:creationId xmlns:a16="http://schemas.microsoft.com/office/drawing/2014/main" id="{14EBDC5B-3BF4-3D1A-629E-FAD26B05C899}"/>
                  </a:ext>
                </a:extLst>
              </p:cNvPr>
              <p:cNvSpPr/>
              <p:nvPr/>
            </p:nvSpPr>
            <p:spPr>
              <a:xfrm rot="10800000" flipH="1" flipV="1">
                <a:off x="2893434" y="3995224"/>
                <a:ext cx="380224"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84" name="Group 83">
              <a:extLst>
                <a:ext uri="{FF2B5EF4-FFF2-40B4-BE49-F238E27FC236}">
                  <a16:creationId xmlns:a16="http://schemas.microsoft.com/office/drawing/2014/main" id="{20BA7794-35D9-6BA5-8925-D498B6E9AF99}"/>
                </a:ext>
              </a:extLst>
            </p:cNvPr>
            <p:cNvGrpSpPr/>
            <p:nvPr/>
          </p:nvGrpSpPr>
          <p:grpSpPr>
            <a:xfrm>
              <a:off x="6052775" y="3402479"/>
              <a:ext cx="331000" cy="98247"/>
              <a:chOff x="2790537" y="3995224"/>
              <a:chExt cx="483121" cy="126000"/>
            </a:xfrm>
          </p:grpSpPr>
          <p:sp>
            <p:nvSpPr>
              <p:cNvPr id="85" name="Rectangle 84">
                <a:extLst>
                  <a:ext uri="{FF2B5EF4-FFF2-40B4-BE49-F238E27FC236}">
                    <a16:creationId xmlns:a16="http://schemas.microsoft.com/office/drawing/2014/main" id="{E7179278-477D-3CD6-B712-67CB6571011D}"/>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6" name="Rectangle 85">
                <a:extLst>
                  <a:ext uri="{FF2B5EF4-FFF2-40B4-BE49-F238E27FC236}">
                    <a16:creationId xmlns:a16="http://schemas.microsoft.com/office/drawing/2014/main" id="{6A590B68-EF6C-2DAA-A204-0486CE98592A}"/>
                  </a:ext>
                </a:extLst>
              </p:cNvPr>
              <p:cNvSpPr/>
              <p:nvPr/>
            </p:nvSpPr>
            <p:spPr>
              <a:xfrm rot="10800000" flipH="1" flipV="1">
                <a:off x="2971157" y="3995224"/>
                <a:ext cx="302499"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87" name="Group 86">
              <a:extLst>
                <a:ext uri="{FF2B5EF4-FFF2-40B4-BE49-F238E27FC236}">
                  <a16:creationId xmlns:a16="http://schemas.microsoft.com/office/drawing/2014/main" id="{0B076BCF-2D3A-865C-DFEC-3232015113FA}"/>
                </a:ext>
              </a:extLst>
            </p:cNvPr>
            <p:cNvGrpSpPr/>
            <p:nvPr/>
          </p:nvGrpSpPr>
          <p:grpSpPr>
            <a:xfrm>
              <a:off x="6438639" y="3402479"/>
              <a:ext cx="331000" cy="98247"/>
              <a:chOff x="2790537" y="3995224"/>
              <a:chExt cx="483121" cy="126000"/>
            </a:xfrm>
          </p:grpSpPr>
          <p:sp>
            <p:nvSpPr>
              <p:cNvPr id="88" name="Rectangle 87">
                <a:extLst>
                  <a:ext uri="{FF2B5EF4-FFF2-40B4-BE49-F238E27FC236}">
                    <a16:creationId xmlns:a16="http://schemas.microsoft.com/office/drawing/2014/main" id="{C7DC7F3B-9578-2EF5-D0F2-9F60236FCE78}"/>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9" name="Rectangle 88">
                <a:extLst>
                  <a:ext uri="{FF2B5EF4-FFF2-40B4-BE49-F238E27FC236}">
                    <a16:creationId xmlns:a16="http://schemas.microsoft.com/office/drawing/2014/main" id="{205C4957-A8CE-B6F3-2586-116070143368}"/>
                  </a:ext>
                </a:extLst>
              </p:cNvPr>
              <p:cNvSpPr/>
              <p:nvPr/>
            </p:nvSpPr>
            <p:spPr>
              <a:xfrm rot="10800000" flipH="1" flipV="1">
                <a:off x="3144681" y="3995224"/>
                <a:ext cx="128976"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90" name="Group 89">
              <a:extLst>
                <a:ext uri="{FF2B5EF4-FFF2-40B4-BE49-F238E27FC236}">
                  <a16:creationId xmlns:a16="http://schemas.microsoft.com/office/drawing/2014/main" id="{A7F2EE4B-9A70-DAC6-F070-EB0B08B6C4B4}"/>
                </a:ext>
              </a:extLst>
            </p:cNvPr>
            <p:cNvGrpSpPr/>
            <p:nvPr/>
          </p:nvGrpSpPr>
          <p:grpSpPr>
            <a:xfrm>
              <a:off x="6824503" y="3402479"/>
              <a:ext cx="331000" cy="98247"/>
              <a:chOff x="2790537" y="3995224"/>
              <a:chExt cx="483121" cy="126000"/>
            </a:xfrm>
          </p:grpSpPr>
          <p:sp>
            <p:nvSpPr>
              <p:cNvPr id="91" name="Rectangle 90">
                <a:extLst>
                  <a:ext uri="{FF2B5EF4-FFF2-40B4-BE49-F238E27FC236}">
                    <a16:creationId xmlns:a16="http://schemas.microsoft.com/office/drawing/2014/main" id="{A708417C-71AD-8153-6902-A78464F1266F}"/>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2" name="Rectangle 91">
                <a:extLst>
                  <a:ext uri="{FF2B5EF4-FFF2-40B4-BE49-F238E27FC236}">
                    <a16:creationId xmlns:a16="http://schemas.microsoft.com/office/drawing/2014/main" id="{BCB2C7E7-CBD9-1EE5-7EDF-B9571EBC7C4A}"/>
                  </a:ext>
                </a:extLst>
              </p:cNvPr>
              <p:cNvSpPr/>
              <p:nvPr/>
            </p:nvSpPr>
            <p:spPr>
              <a:xfrm rot="10800000" flipH="1" flipV="1">
                <a:off x="2844791" y="3995224"/>
                <a:ext cx="428867"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93" name="Group 92">
              <a:extLst>
                <a:ext uri="{FF2B5EF4-FFF2-40B4-BE49-F238E27FC236}">
                  <a16:creationId xmlns:a16="http://schemas.microsoft.com/office/drawing/2014/main" id="{7068313A-D5F2-97C6-D9ED-8BA99EA5D6B3}"/>
                </a:ext>
              </a:extLst>
            </p:cNvPr>
            <p:cNvGrpSpPr/>
            <p:nvPr/>
          </p:nvGrpSpPr>
          <p:grpSpPr>
            <a:xfrm>
              <a:off x="7210367" y="3402479"/>
              <a:ext cx="331000" cy="98247"/>
              <a:chOff x="2790537" y="3995224"/>
              <a:chExt cx="483121" cy="126000"/>
            </a:xfrm>
          </p:grpSpPr>
          <p:sp>
            <p:nvSpPr>
              <p:cNvPr id="94" name="Rectangle 93">
                <a:extLst>
                  <a:ext uri="{FF2B5EF4-FFF2-40B4-BE49-F238E27FC236}">
                    <a16:creationId xmlns:a16="http://schemas.microsoft.com/office/drawing/2014/main" id="{69E0CE47-0F3C-DD45-63D4-195E0733CD82}"/>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5" name="Rectangle 94">
                <a:extLst>
                  <a:ext uri="{FF2B5EF4-FFF2-40B4-BE49-F238E27FC236}">
                    <a16:creationId xmlns:a16="http://schemas.microsoft.com/office/drawing/2014/main" id="{582ECA92-B8A8-596D-B343-AD338839542F}"/>
                  </a:ext>
                </a:extLst>
              </p:cNvPr>
              <p:cNvSpPr/>
              <p:nvPr/>
            </p:nvSpPr>
            <p:spPr>
              <a:xfrm rot="10800000" flipH="1" flipV="1">
                <a:off x="2971157" y="3995224"/>
                <a:ext cx="302499"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96" name="Group 95">
              <a:extLst>
                <a:ext uri="{FF2B5EF4-FFF2-40B4-BE49-F238E27FC236}">
                  <a16:creationId xmlns:a16="http://schemas.microsoft.com/office/drawing/2014/main" id="{5AB4D85B-30F8-F426-1DCB-EE63D602A22F}"/>
                </a:ext>
              </a:extLst>
            </p:cNvPr>
            <p:cNvGrpSpPr/>
            <p:nvPr/>
          </p:nvGrpSpPr>
          <p:grpSpPr>
            <a:xfrm>
              <a:off x="7596231" y="3402479"/>
              <a:ext cx="331000" cy="98247"/>
              <a:chOff x="2790537" y="3995224"/>
              <a:chExt cx="483121" cy="126000"/>
            </a:xfrm>
          </p:grpSpPr>
          <p:sp>
            <p:nvSpPr>
              <p:cNvPr id="97" name="Rectangle 96">
                <a:extLst>
                  <a:ext uri="{FF2B5EF4-FFF2-40B4-BE49-F238E27FC236}">
                    <a16:creationId xmlns:a16="http://schemas.microsoft.com/office/drawing/2014/main" id="{AD2B5CA8-3268-6ED0-83E7-6C32352C9212}"/>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8" name="Rectangle 97">
                <a:extLst>
                  <a:ext uri="{FF2B5EF4-FFF2-40B4-BE49-F238E27FC236}">
                    <a16:creationId xmlns:a16="http://schemas.microsoft.com/office/drawing/2014/main" id="{606E8E79-6E1F-8AB9-42E5-2D6F2DF5AE90}"/>
                  </a:ext>
                </a:extLst>
              </p:cNvPr>
              <p:cNvSpPr/>
              <p:nvPr/>
            </p:nvSpPr>
            <p:spPr>
              <a:xfrm rot="10800000" flipH="1" flipV="1">
                <a:off x="2792791" y="3995224"/>
                <a:ext cx="480867"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99" name="Group 98">
              <a:extLst>
                <a:ext uri="{FF2B5EF4-FFF2-40B4-BE49-F238E27FC236}">
                  <a16:creationId xmlns:a16="http://schemas.microsoft.com/office/drawing/2014/main" id="{152DC079-FE1F-EEFB-4D58-CCDE556AFEF9}"/>
                </a:ext>
              </a:extLst>
            </p:cNvPr>
            <p:cNvGrpSpPr/>
            <p:nvPr/>
          </p:nvGrpSpPr>
          <p:grpSpPr>
            <a:xfrm>
              <a:off x="7982095" y="3402479"/>
              <a:ext cx="331000" cy="98247"/>
              <a:chOff x="2790537" y="3995224"/>
              <a:chExt cx="483121" cy="126000"/>
            </a:xfrm>
          </p:grpSpPr>
          <p:sp>
            <p:nvSpPr>
              <p:cNvPr id="100" name="Rectangle 99">
                <a:extLst>
                  <a:ext uri="{FF2B5EF4-FFF2-40B4-BE49-F238E27FC236}">
                    <a16:creationId xmlns:a16="http://schemas.microsoft.com/office/drawing/2014/main" id="{2FCA1A3D-03DE-3605-B590-C6DDED3B24D9}"/>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1" name="Rectangle 100">
                <a:extLst>
                  <a:ext uri="{FF2B5EF4-FFF2-40B4-BE49-F238E27FC236}">
                    <a16:creationId xmlns:a16="http://schemas.microsoft.com/office/drawing/2014/main" id="{53DF885F-6221-85A1-CB22-F30E49769584}"/>
                  </a:ext>
                </a:extLst>
              </p:cNvPr>
              <p:cNvSpPr/>
              <p:nvPr/>
            </p:nvSpPr>
            <p:spPr>
              <a:xfrm rot="10800000" flipH="1" flipV="1">
                <a:off x="3196995" y="3995224"/>
                <a:ext cx="76662"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05" name="Group 104">
              <a:extLst>
                <a:ext uri="{FF2B5EF4-FFF2-40B4-BE49-F238E27FC236}">
                  <a16:creationId xmlns:a16="http://schemas.microsoft.com/office/drawing/2014/main" id="{5E28448B-A4BA-FA26-5DAD-E776A0021018}"/>
                </a:ext>
              </a:extLst>
            </p:cNvPr>
            <p:cNvGrpSpPr/>
            <p:nvPr/>
          </p:nvGrpSpPr>
          <p:grpSpPr>
            <a:xfrm>
              <a:off x="8753825" y="3402479"/>
              <a:ext cx="331000" cy="98247"/>
              <a:chOff x="2790537" y="3995224"/>
              <a:chExt cx="483121" cy="126000"/>
            </a:xfrm>
          </p:grpSpPr>
          <p:sp>
            <p:nvSpPr>
              <p:cNvPr id="106" name="Rectangle 105">
                <a:extLst>
                  <a:ext uri="{FF2B5EF4-FFF2-40B4-BE49-F238E27FC236}">
                    <a16:creationId xmlns:a16="http://schemas.microsoft.com/office/drawing/2014/main" id="{2BB06FCD-96DF-E4DF-277F-793C2F754CD3}"/>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7" name="Rectangle 106">
                <a:extLst>
                  <a:ext uri="{FF2B5EF4-FFF2-40B4-BE49-F238E27FC236}">
                    <a16:creationId xmlns:a16="http://schemas.microsoft.com/office/drawing/2014/main" id="{3DD1A85B-90CB-1531-C5AB-0962AD5A3D69}"/>
                  </a:ext>
                </a:extLst>
              </p:cNvPr>
              <p:cNvSpPr/>
              <p:nvPr/>
            </p:nvSpPr>
            <p:spPr>
              <a:xfrm rot="10800000" flipH="1" flipV="1">
                <a:off x="3008517" y="3995224"/>
                <a:ext cx="265140"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08" name="Group 107">
              <a:extLst>
                <a:ext uri="{FF2B5EF4-FFF2-40B4-BE49-F238E27FC236}">
                  <a16:creationId xmlns:a16="http://schemas.microsoft.com/office/drawing/2014/main" id="{1119D6D5-58B0-22AF-5990-03441CA7B068}"/>
                </a:ext>
              </a:extLst>
            </p:cNvPr>
            <p:cNvGrpSpPr/>
            <p:nvPr/>
          </p:nvGrpSpPr>
          <p:grpSpPr>
            <a:xfrm>
              <a:off x="9139689" y="3402479"/>
              <a:ext cx="331000" cy="98247"/>
              <a:chOff x="2790537" y="3995224"/>
              <a:chExt cx="483121" cy="126000"/>
            </a:xfrm>
          </p:grpSpPr>
          <p:sp>
            <p:nvSpPr>
              <p:cNvPr id="109" name="Rectangle 108">
                <a:extLst>
                  <a:ext uri="{FF2B5EF4-FFF2-40B4-BE49-F238E27FC236}">
                    <a16:creationId xmlns:a16="http://schemas.microsoft.com/office/drawing/2014/main" id="{AAB34451-413C-948E-306E-6A1B0977E34B}"/>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0" name="Rectangle 109">
                <a:extLst>
                  <a:ext uri="{FF2B5EF4-FFF2-40B4-BE49-F238E27FC236}">
                    <a16:creationId xmlns:a16="http://schemas.microsoft.com/office/drawing/2014/main" id="{2E850D97-5075-5356-9905-7E972F5D602B}"/>
                  </a:ext>
                </a:extLst>
              </p:cNvPr>
              <p:cNvSpPr/>
              <p:nvPr/>
            </p:nvSpPr>
            <p:spPr>
              <a:xfrm rot="10800000" flipH="1" flipV="1">
                <a:off x="2893434" y="3995224"/>
                <a:ext cx="380224"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11" name="Group 110">
              <a:extLst>
                <a:ext uri="{FF2B5EF4-FFF2-40B4-BE49-F238E27FC236}">
                  <a16:creationId xmlns:a16="http://schemas.microsoft.com/office/drawing/2014/main" id="{C9A7578A-5935-1C54-9516-CEA71D987449}"/>
                </a:ext>
              </a:extLst>
            </p:cNvPr>
            <p:cNvGrpSpPr/>
            <p:nvPr/>
          </p:nvGrpSpPr>
          <p:grpSpPr>
            <a:xfrm>
              <a:off x="9525553" y="3402479"/>
              <a:ext cx="331000" cy="98247"/>
              <a:chOff x="2790537" y="3995224"/>
              <a:chExt cx="483121" cy="126000"/>
            </a:xfrm>
          </p:grpSpPr>
          <p:sp>
            <p:nvSpPr>
              <p:cNvPr id="112" name="Rectangle 111">
                <a:extLst>
                  <a:ext uri="{FF2B5EF4-FFF2-40B4-BE49-F238E27FC236}">
                    <a16:creationId xmlns:a16="http://schemas.microsoft.com/office/drawing/2014/main" id="{7ED31E58-4B61-CDF1-FA30-9ACE42137CF9}"/>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3" name="Rectangle 112">
                <a:extLst>
                  <a:ext uri="{FF2B5EF4-FFF2-40B4-BE49-F238E27FC236}">
                    <a16:creationId xmlns:a16="http://schemas.microsoft.com/office/drawing/2014/main" id="{D4D4445D-9270-9018-918C-C350C677C985}"/>
                  </a:ext>
                </a:extLst>
              </p:cNvPr>
              <p:cNvSpPr/>
              <p:nvPr/>
            </p:nvSpPr>
            <p:spPr>
              <a:xfrm rot="10800000" flipH="1" flipV="1">
                <a:off x="2951473" y="3995224"/>
                <a:ext cx="322183"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14" name="Group 113">
              <a:extLst>
                <a:ext uri="{FF2B5EF4-FFF2-40B4-BE49-F238E27FC236}">
                  <a16:creationId xmlns:a16="http://schemas.microsoft.com/office/drawing/2014/main" id="{C3934527-B2F9-068F-3AC8-21E5BFA0A2FC}"/>
                </a:ext>
              </a:extLst>
            </p:cNvPr>
            <p:cNvGrpSpPr/>
            <p:nvPr/>
          </p:nvGrpSpPr>
          <p:grpSpPr>
            <a:xfrm>
              <a:off x="9911417" y="3402479"/>
              <a:ext cx="331000" cy="98247"/>
              <a:chOff x="2790537" y="3995224"/>
              <a:chExt cx="483121" cy="126000"/>
            </a:xfrm>
          </p:grpSpPr>
          <p:sp>
            <p:nvSpPr>
              <p:cNvPr id="115" name="Rectangle 114">
                <a:extLst>
                  <a:ext uri="{FF2B5EF4-FFF2-40B4-BE49-F238E27FC236}">
                    <a16:creationId xmlns:a16="http://schemas.microsoft.com/office/drawing/2014/main" id="{116504BE-2FD2-E688-A747-243798890FFA}"/>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6" name="Rectangle 115">
                <a:extLst>
                  <a:ext uri="{FF2B5EF4-FFF2-40B4-BE49-F238E27FC236}">
                    <a16:creationId xmlns:a16="http://schemas.microsoft.com/office/drawing/2014/main" id="{F8A6331E-D52F-2601-A1E1-64FB85C344D5}"/>
                  </a:ext>
                </a:extLst>
              </p:cNvPr>
              <p:cNvSpPr/>
              <p:nvPr/>
            </p:nvSpPr>
            <p:spPr>
              <a:xfrm rot="10800000" flipH="1" flipV="1">
                <a:off x="3196995" y="3995224"/>
                <a:ext cx="76662"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17" name="Group 116">
              <a:extLst>
                <a:ext uri="{FF2B5EF4-FFF2-40B4-BE49-F238E27FC236}">
                  <a16:creationId xmlns:a16="http://schemas.microsoft.com/office/drawing/2014/main" id="{3E1ABBBA-81F3-F55A-90A3-794A4DEDD91D}"/>
                </a:ext>
              </a:extLst>
            </p:cNvPr>
            <p:cNvGrpSpPr/>
            <p:nvPr/>
          </p:nvGrpSpPr>
          <p:grpSpPr>
            <a:xfrm>
              <a:off x="10297281" y="3402479"/>
              <a:ext cx="331000" cy="98247"/>
              <a:chOff x="2790537" y="3995224"/>
              <a:chExt cx="483121" cy="126000"/>
            </a:xfrm>
          </p:grpSpPr>
          <p:sp>
            <p:nvSpPr>
              <p:cNvPr id="118" name="Rectangle 117">
                <a:extLst>
                  <a:ext uri="{FF2B5EF4-FFF2-40B4-BE49-F238E27FC236}">
                    <a16:creationId xmlns:a16="http://schemas.microsoft.com/office/drawing/2014/main" id="{0C8E22DB-6ABC-F7B4-593F-11F28D68BF52}"/>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9" name="Rectangle 118">
                <a:extLst>
                  <a:ext uri="{FF2B5EF4-FFF2-40B4-BE49-F238E27FC236}">
                    <a16:creationId xmlns:a16="http://schemas.microsoft.com/office/drawing/2014/main" id="{8171FFAE-9201-E809-0DA4-E8515502D773}"/>
                  </a:ext>
                </a:extLst>
              </p:cNvPr>
              <p:cNvSpPr/>
              <p:nvPr/>
            </p:nvSpPr>
            <p:spPr>
              <a:xfrm rot="10800000" flipH="1" flipV="1">
                <a:off x="2841914" y="3995224"/>
                <a:ext cx="431744"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20" name="Group 119">
              <a:extLst>
                <a:ext uri="{FF2B5EF4-FFF2-40B4-BE49-F238E27FC236}">
                  <a16:creationId xmlns:a16="http://schemas.microsoft.com/office/drawing/2014/main" id="{6802BA93-C995-8305-545F-6C50D2EA02C1}"/>
                </a:ext>
              </a:extLst>
            </p:cNvPr>
            <p:cNvGrpSpPr/>
            <p:nvPr/>
          </p:nvGrpSpPr>
          <p:grpSpPr>
            <a:xfrm>
              <a:off x="10683145" y="3402479"/>
              <a:ext cx="331000" cy="98247"/>
              <a:chOff x="2790537" y="3995224"/>
              <a:chExt cx="483121" cy="126000"/>
            </a:xfrm>
          </p:grpSpPr>
          <p:sp>
            <p:nvSpPr>
              <p:cNvPr id="121" name="Rectangle 120">
                <a:extLst>
                  <a:ext uri="{FF2B5EF4-FFF2-40B4-BE49-F238E27FC236}">
                    <a16:creationId xmlns:a16="http://schemas.microsoft.com/office/drawing/2014/main" id="{A8FE3EBB-4842-6007-E9C6-5291E7F95562}"/>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2" name="Rectangle 121">
                <a:extLst>
                  <a:ext uri="{FF2B5EF4-FFF2-40B4-BE49-F238E27FC236}">
                    <a16:creationId xmlns:a16="http://schemas.microsoft.com/office/drawing/2014/main" id="{25EA2BE0-A756-D4D8-3136-23DA4DE1C722}"/>
                  </a:ext>
                </a:extLst>
              </p:cNvPr>
              <p:cNvSpPr/>
              <p:nvPr/>
            </p:nvSpPr>
            <p:spPr>
              <a:xfrm rot="10800000" flipH="1" flipV="1">
                <a:off x="3008519" y="3995224"/>
                <a:ext cx="265139"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23" name="Group 122">
              <a:extLst>
                <a:ext uri="{FF2B5EF4-FFF2-40B4-BE49-F238E27FC236}">
                  <a16:creationId xmlns:a16="http://schemas.microsoft.com/office/drawing/2014/main" id="{52C5AF8A-9F60-A124-7572-609F31639608}"/>
                </a:ext>
              </a:extLst>
            </p:cNvPr>
            <p:cNvGrpSpPr/>
            <p:nvPr/>
          </p:nvGrpSpPr>
          <p:grpSpPr>
            <a:xfrm>
              <a:off x="11069009" y="3402479"/>
              <a:ext cx="331000" cy="98247"/>
              <a:chOff x="2790537" y="3995224"/>
              <a:chExt cx="483121" cy="126000"/>
            </a:xfrm>
          </p:grpSpPr>
          <p:sp>
            <p:nvSpPr>
              <p:cNvPr id="124" name="Rectangle 123">
                <a:extLst>
                  <a:ext uri="{FF2B5EF4-FFF2-40B4-BE49-F238E27FC236}">
                    <a16:creationId xmlns:a16="http://schemas.microsoft.com/office/drawing/2014/main" id="{4523771A-99DB-FA0C-EC7F-5E8F88CF46EA}"/>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5" name="Rectangle 124">
                <a:extLst>
                  <a:ext uri="{FF2B5EF4-FFF2-40B4-BE49-F238E27FC236}">
                    <a16:creationId xmlns:a16="http://schemas.microsoft.com/office/drawing/2014/main" id="{B9841223-05D2-2799-5737-325152B31866}"/>
                  </a:ext>
                </a:extLst>
              </p:cNvPr>
              <p:cNvSpPr/>
              <p:nvPr/>
            </p:nvSpPr>
            <p:spPr>
              <a:xfrm rot="10800000" flipH="1" flipV="1">
                <a:off x="2971163" y="3995224"/>
                <a:ext cx="302495"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26" name="Group 125">
              <a:extLst>
                <a:ext uri="{FF2B5EF4-FFF2-40B4-BE49-F238E27FC236}">
                  <a16:creationId xmlns:a16="http://schemas.microsoft.com/office/drawing/2014/main" id="{D94E3A97-CDA4-7DA9-42D5-B98AD8F340B5}"/>
                </a:ext>
              </a:extLst>
            </p:cNvPr>
            <p:cNvGrpSpPr/>
            <p:nvPr/>
          </p:nvGrpSpPr>
          <p:grpSpPr>
            <a:xfrm>
              <a:off x="6065097" y="3043122"/>
              <a:ext cx="331000" cy="98247"/>
              <a:chOff x="2790537" y="3995224"/>
              <a:chExt cx="483121" cy="126000"/>
            </a:xfrm>
          </p:grpSpPr>
          <p:sp>
            <p:nvSpPr>
              <p:cNvPr id="127" name="Rectangle 126">
                <a:extLst>
                  <a:ext uri="{FF2B5EF4-FFF2-40B4-BE49-F238E27FC236}">
                    <a16:creationId xmlns:a16="http://schemas.microsoft.com/office/drawing/2014/main" id="{21F9F412-40C6-EC4D-0E66-61A48F4E8832}"/>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8" name="Rectangle 127">
                <a:extLst>
                  <a:ext uri="{FF2B5EF4-FFF2-40B4-BE49-F238E27FC236}">
                    <a16:creationId xmlns:a16="http://schemas.microsoft.com/office/drawing/2014/main" id="{96A64E4D-1E09-DBF4-1B6E-E4506E20F5C3}"/>
                  </a:ext>
                </a:extLst>
              </p:cNvPr>
              <p:cNvSpPr/>
              <p:nvPr/>
            </p:nvSpPr>
            <p:spPr>
              <a:xfrm rot="10800000" flipH="1" flipV="1">
                <a:off x="2860667" y="3995224"/>
                <a:ext cx="412990"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29" name="Group 128">
              <a:extLst>
                <a:ext uri="{FF2B5EF4-FFF2-40B4-BE49-F238E27FC236}">
                  <a16:creationId xmlns:a16="http://schemas.microsoft.com/office/drawing/2014/main" id="{EBE397FB-1197-F379-4150-8B38EEB101AB}"/>
                </a:ext>
              </a:extLst>
            </p:cNvPr>
            <p:cNvGrpSpPr/>
            <p:nvPr/>
          </p:nvGrpSpPr>
          <p:grpSpPr>
            <a:xfrm>
              <a:off x="7193615" y="3043122"/>
              <a:ext cx="331000" cy="98247"/>
              <a:chOff x="2790537" y="3995224"/>
              <a:chExt cx="483121" cy="126000"/>
            </a:xfrm>
          </p:grpSpPr>
          <p:sp>
            <p:nvSpPr>
              <p:cNvPr id="130" name="Rectangle 129">
                <a:extLst>
                  <a:ext uri="{FF2B5EF4-FFF2-40B4-BE49-F238E27FC236}">
                    <a16:creationId xmlns:a16="http://schemas.microsoft.com/office/drawing/2014/main" id="{2DE6836F-0C53-CA92-FDE4-491F94195C64}"/>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1" name="Rectangle 130">
                <a:extLst>
                  <a:ext uri="{FF2B5EF4-FFF2-40B4-BE49-F238E27FC236}">
                    <a16:creationId xmlns:a16="http://schemas.microsoft.com/office/drawing/2014/main" id="{0AE1D1A4-3628-7D71-2CF9-73DA7681A2B9}"/>
                  </a:ext>
                </a:extLst>
              </p:cNvPr>
              <p:cNvSpPr/>
              <p:nvPr/>
            </p:nvSpPr>
            <p:spPr>
              <a:xfrm rot="10800000" flipH="1" flipV="1">
                <a:off x="3089415" y="3995224"/>
                <a:ext cx="184241"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32" name="Group 131">
              <a:extLst>
                <a:ext uri="{FF2B5EF4-FFF2-40B4-BE49-F238E27FC236}">
                  <a16:creationId xmlns:a16="http://schemas.microsoft.com/office/drawing/2014/main" id="{9819A970-1949-7CD7-2B06-2F1441B897FE}"/>
                </a:ext>
              </a:extLst>
            </p:cNvPr>
            <p:cNvGrpSpPr/>
            <p:nvPr/>
          </p:nvGrpSpPr>
          <p:grpSpPr>
            <a:xfrm>
              <a:off x="8357692" y="3043122"/>
              <a:ext cx="331002" cy="98247"/>
              <a:chOff x="2790537" y="3995224"/>
              <a:chExt cx="483124" cy="126000"/>
            </a:xfrm>
          </p:grpSpPr>
          <p:sp>
            <p:nvSpPr>
              <p:cNvPr id="133" name="Rectangle 132">
                <a:extLst>
                  <a:ext uri="{FF2B5EF4-FFF2-40B4-BE49-F238E27FC236}">
                    <a16:creationId xmlns:a16="http://schemas.microsoft.com/office/drawing/2014/main" id="{241E5C25-0577-A6AE-19CE-4AEBDD5409DE}"/>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4" name="Rectangle 133">
                <a:extLst>
                  <a:ext uri="{FF2B5EF4-FFF2-40B4-BE49-F238E27FC236}">
                    <a16:creationId xmlns:a16="http://schemas.microsoft.com/office/drawing/2014/main" id="{08369557-39FB-2F74-590D-B81403E2FB87}"/>
                  </a:ext>
                </a:extLst>
              </p:cNvPr>
              <p:cNvSpPr/>
              <p:nvPr/>
            </p:nvSpPr>
            <p:spPr>
              <a:xfrm rot="10800000" flipH="1" flipV="1">
                <a:off x="2880237" y="3995224"/>
                <a:ext cx="393424"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35" name="Group 134">
              <a:extLst>
                <a:ext uri="{FF2B5EF4-FFF2-40B4-BE49-F238E27FC236}">
                  <a16:creationId xmlns:a16="http://schemas.microsoft.com/office/drawing/2014/main" id="{F4943EC5-197E-A08F-2AA0-F979B6B5A5FF}"/>
                </a:ext>
              </a:extLst>
            </p:cNvPr>
            <p:cNvGrpSpPr/>
            <p:nvPr/>
          </p:nvGrpSpPr>
          <p:grpSpPr>
            <a:xfrm>
              <a:off x="9516691" y="3043122"/>
              <a:ext cx="331000" cy="98247"/>
              <a:chOff x="2790537" y="3995224"/>
              <a:chExt cx="483121" cy="126000"/>
            </a:xfrm>
          </p:grpSpPr>
          <p:sp>
            <p:nvSpPr>
              <p:cNvPr id="136" name="Rectangle 135">
                <a:extLst>
                  <a:ext uri="{FF2B5EF4-FFF2-40B4-BE49-F238E27FC236}">
                    <a16:creationId xmlns:a16="http://schemas.microsoft.com/office/drawing/2014/main" id="{EFC52A6B-A3E1-77F4-CD1C-CD87CCD7502B}"/>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7" name="Rectangle 136">
                <a:extLst>
                  <a:ext uri="{FF2B5EF4-FFF2-40B4-BE49-F238E27FC236}">
                    <a16:creationId xmlns:a16="http://schemas.microsoft.com/office/drawing/2014/main" id="{98F0B760-70B5-3132-BA4E-05129C846908}"/>
                  </a:ext>
                </a:extLst>
              </p:cNvPr>
              <p:cNvSpPr/>
              <p:nvPr/>
            </p:nvSpPr>
            <p:spPr>
              <a:xfrm rot="10800000" flipH="1" flipV="1">
                <a:off x="2836835" y="3995224"/>
                <a:ext cx="436823"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nvGrpSpPr>
            <p:cNvPr id="138" name="Group 137">
              <a:extLst>
                <a:ext uri="{FF2B5EF4-FFF2-40B4-BE49-F238E27FC236}">
                  <a16:creationId xmlns:a16="http://schemas.microsoft.com/office/drawing/2014/main" id="{BDC44BC2-FCF4-B5FB-7476-A8AF1C6104D4}"/>
                </a:ext>
              </a:extLst>
            </p:cNvPr>
            <p:cNvGrpSpPr/>
            <p:nvPr/>
          </p:nvGrpSpPr>
          <p:grpSpPr>
            <a:xfrm>
              <a:off x="10670609" y="3043122"/>
              <a:ext cx="331000" cy="98247"/>
              <a:chOff x="2790537" y="3995224"/>
              <a:chExt cx="483121" cy="126000"/>
            </a:xfrm>
          </p:grpSpPr>
          <p:sp>
            <p:nvSpPr>
              <p:cNvPr id="139" name="Rectangle 138">
                <a:extLst>
                  <a:ext uri="{FF2B5EF4-FFF2-40B4-BE49-F238E27FC236}">
                    <a16:creationId xmlns:a16="http://schemas.microsoft.com/office/drawing/2014/main" id="{81566833-5027-576B-6A01-A09601F24654}"/>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0" name="Rectangle 139">
                <a:extLst>
                  <a:ext uri="{FF2B5EF4-FFF2-40B4-BE49-F238E27FC236}">
                    <a16:creationId xmlns:a16="http://schemas.microsoft.com/office/drawing/2014/main" id="{02657391-92C9-8775-3A35-FEE37A8250F1}"/>
                  </a:ext>
                </a:extLst>
              </p:cNvPr>
              <p:cNvSpPr/>
              <p:nvPr/>
            </p:nvSpPr>
            <p:spPr>
              <a:xfrm rot="10800000" flipH="1" flipV="1">
                <a:off x="2972097" y="3995224"/>
                <a:ext cx="301561"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sp>
          <p:nvSpPr>
            <p:cNvPr id="142" name="Rectangle 141">
              <a:extLst>
                <a:ext uri="{FF2B5EF4-FFF2-40B4-BE49-F238E27FC236}">
                  <a16:creationId xmlns:a16="http://schemas.microsoft.com/office/drawing/2014/main" id="{046860C5-716C-70E2-4765-75755EC94AAD}"/>
                </a:ext>
              </a:extLst>
            </p:cNvPr>
            <p:cNvSpPr/>
            <p:nvPr/>
          </p:nvSpPr>
          <p:spPr>
            <a:xfrm flipH="1" flipV="1">
              <a:off x="7193614" y="2683765"/>
              <a:ext cx="331000" cy="98247"/>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61" name="Group 160">
              <a:extLst>
                <a:ext uri="{FF2B5EF4-FFF2-40B4-BE49-F238E27FC236}">
                  <a16:creationId xmlns:a16="http://schemas.microsoft.com/office/drawing/2014/main" id="{BC3C9CBE-F039-86E3-8FC9-71713AC5E49A}"/>
                </a:ext>
              </a:extLst>
            </p:cNvPr>
            <p:cNvGrpSpPr/>
            <p:nvPr/>
          </p:nvGrpSpPr>
          <p:grpSpPr>
            <a:xfrm>
              <a:off x="5852420" y="3138805"/>
              <a:ext cx="746500" cy="263674"/>
              <a:chOff x="5882900" y="3540125"/>
              <a:chExt cx="746500" cy="263674"/>
            </a:xfrm>
          </p:grpSpPr>
          <p:cxnSp>
            <p:nvCxnSpPr>
              <p:cNvPr id="145" name="Straight Connector 144">
                <a:extLst>
                  <a:ext uri="{FF2B5EF4-FFF2-40B4-BE49-F238E27FC236}">
                    <a16:creationId xmlns:a16="http://schemas.microsoft.com/office/drawing/2014/main" id="{9A4FCE27-266A-5067-85A6-8E266BF1BB81}"/>
                  </a:ext>
                </a:extLst>
              </p:cNvPr>
              <p:cNvCxnSpPr>
                <a:cxnSpLocks/>
                <a:stCxn id="83" idx="0"/>
              </p:cNvCxnSpPr>
              <p:nvPr/>
            </p:nvCxnSpPr>
            <p:spPr>
              <a:xfrm flipV="1">
                <a:off x="5882900" y="3540125"/>
                <a:ext cx="254375" cy="263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1CEC8934-51EA-E6FB-6BCB-09B96BACF705}"/>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2323224D-A75A-A6B3-7E86-3C809CBE4C9C}"/>
                  </a:ext>
                </a:extLst>
              </p:cNvPr>
              <p:cNvCxnSpPr>
                <a:cxnSpLocks/>
              </p:cNvCxnSpPr>
              <p:nvPr/>
            </p:nvCxnSpPr>
            <p:spPr>
              <a:xfrm flipH="1" flipV="1">
                <a:off x="6378575" y="3540125"/>
                <a:ext cx="250825" cy="257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3" name="Group 162">
              <a:extLst>
                <a:ext uri="{FF2B5EF4-FFF2-40B4-BE49-F238E27FC236}">
                  <a16:creationId xmlns:a16="http://schemas.microsoft.com/office/drawing/2014/main" id="{B93B0792-4A56-CFC9-EFF2-C3B53C2A9DF0}"/>
                </a:ext>
              </a:extLst>
            </p:cNvPr>
            <p:cNvGrpSpPr/>
            <p:nvPr/>
          </p:nvGrpSpPr>
          <p:grpSpPr>
            <a:xfrm>
              <a:off x="6985260" y="3138805"/>
              <a:ext cx="746500" cy="263674"/>
              <a:chOff x="5882900" y="3540125"/>
              <a:chExt cx="746500" cy="263674"/>
            </a:xfrm>
          </p:grpSpPr>
          <p:cxnSp>
            <p:nvCxnSpPr>
              <p:cNvPr id="164" name="Straight Connector 163">
                <a:extLst>
                  <a:ext uri="{FF2B5EF4-FFF2-40B4-BE49-F238E27FC236}">
                    <a16:creationId xmlns:a16="http://schemas.microsoft.com/office/drawing/2014/main" id="{CF2A8FE5-F25B-4B7E-C690-AF36283387F7}"/>
                  </a:ext>
                </a:extLst>
              </p:cNvPr>
              <p:cNvCxnSpPr>
                <a:cxnSpLocks/>
              </p:cNvCxnSpPr>
              <p:nvPr/>
            </p:nvCxnSpPr>
            <p:spPr>
              <a:xfrm flipV="1">
                <a:off x="5882900" y="3540125"/>
                <a:ext cx="254375" cy="263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F53156B0-37AE-A404-9292-02456DA6975F}"/>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5BA2751F-4C7A-6BD4-4CF2-41CFDDE047B2}"/>
                  </a:ext>
                </a:extLst>
              </p:cNvPr>
              <p:cNvCxnSpPr>
                <a:cxnSpLocks/>
              </p:cNvCxnSpPr>
              <p:nvPr/>
            </p:nvCxnSpPr>
            <p:spPr>
              <a:xfrm flipH="1" flipV="1">
                <a:off x="6378575" y="3540125"/>
                <a:ext cx="250825" cy="257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7" name="Group 166">
              <a:extLst>
                <a:ext uri="{FF2B5EF4-FFF2-40B4-BE49-F238E27FC236}">
                  <a16:creationId xmlns:a16="http://schemas.microsoft.com/office/drawing/2014/main" id="{C2BED551-3AA5-6658-C29A-8BE4A27CFA67}"/>
                </a:ext>
              </a:extLst>
            </p:cNvPr>
            <p:cNvGrpSpPr/>
            <p:nvPr/>
          </p:nvGrpSpPr>
          <p:grpSpPr>
            <a:xfrm>
              <a:off x="8147310" y="3141980"/>
              <a:ext cx="746500" cy="263674"/>
              <a:chOff x="5882900" y="3540125"/>
              <a:chExt cx="746500" cy="263674"/>
            </a:xfrm>
          </p:grpSpPr>
          <p:cxnSp>
            <p:nvCxnSpPr>
              <p:cNvPr id="168" name="Straight Connector 167">
                <a:extLst>
                  <a:ext uri="{FF2B5EF4-FFF2-40B4-BE49-F238E27FC236}">
                    <a16:creationId xmlns:a16="http://schemas.microsoft.com/office/drawing/2014/main" id="{0A04D389-43CD-1206-EEF1-ECD7E6ED4E54}"/>
                  </a:ext>
                </a:extLst>
              </p:cNvPr>
              <p:cNvCxnSpPr>
                <a:cxnSpLocks/>
              </p:cNvCxnSpPr>
              <p:nvPr/>
            </p:nvCxnSpPr>
            <p:spPr>
              <a:xfrm flipV="1">
                <a:off x="5882900" y="3540125"/>
                <a:ext cx="254375" cy="263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F880D8E5-C18B-A68F-DF35-141C28BE9376}"/>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6E14C39A-D6FC-A3FF-3A43-04D299D6C510}"/>
                  </a:ext>
                </a:extLst>
              </p:cNvPr>
              <p:cNvCxnSpPr>
                <a:cxnSpLocks/>
              </p:cNvCxnSpPr>
              <p:nvPr/>
            </p:nvCxnSpPr>
            <p:spPr>
              <a:xfrm flipH="1" flipV="1">
                <a:off x="6378575" y="3540125"/>
                <a:ext cx="250825" cy="257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1" name="Group 170">
              <a:extLst>
                <a:ext uri="{FF2B5EF4-FFF2-40B4-BE49-F238E27FC236}">
                  <a16:creationId xmlns:a16="http://schemas.microsoft.com/office/drawing/2014/main" id="{FB4CEB7C-1535-1B16-EBEA-7FF2D5F29540}"/>
                </a:ext>
              </a:extLst>
            </p:cNvPr>
            <p:cNvGrpSpPr/>
            <p:nvPr/>
          </p:nvGrpSpPr>
          <p:grpSpPr>
            <a:xfrm>
              <a:off x="9301105" y="3133725"/>
              <a:ext cx="746500" cy="266700"/>
              <a:chOff x="5882900" y="3533775"/>
              <a:chExt cx="746500" cy="266700"/>
            </a:xfrm>
          </p:grpSpPr>
          <p:cxnSp>
            <p:nvCxnSpPr>
              <p:cNvPr id="172" name="Straight Connector 171">
                <a:extLst>
                  <a:ext uri="{FF2B5EF4-FFF2-40B4-BE49-F238E27FC236}">
                    <a16:creationId xmlns:a16="http://schemas.microsoft.com/office/drawing/2014/main" id="{136B04CA-2F68-E0D7-67D0-8710270E327C}"/>
                  </a:ext>
                </a:extLst>
              </p:cNvPr>
              <p:cNvCxnSpPr>
                <a:cxnSpLocks/>
              </p:cNvCxnSpPr>
              <p:nvPr/>
            </p:nvCxnSpPr>
            <p:spPr>
              <a:xfrm flipV="1">
                <a:off x="5882900" y="3533775"/>
                <a:ext cx="254375" cy="263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0047B69F-B3B3-2718-61E6-66F2B06EC554}"/>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1C687CB2-E362-6E7C-2940-145BB86E09EA}"/>
                  </a:ext>
                </a:extLst>
              </p:cNvPr>
              <p:cNvCxnSpPr>
                <a:cxnSpLocks/>
              </p:cNvCxnSpPr>
              <p:nvPr/>
            </p:nvCxnSpPr>
            <p:spPr>
              <a:xfrm flipH="1" flipV="1">
                <a:off x="6378575" y="3540125"/>
                <a:ext cx="250825" cy="257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5" name="Group 174">
              <a:extLst>
                <a:ext uri="{FF2B5EF4-FFF2-40B4-BE49-F238E27FC236}">
                  <a16:creationId xmlns:a16="http://schemas.microsoft.com/office/drawing/2014/main" id="{4D9CF575-30EA-81CD-0160-07325CE01E44}"/>
                </a:ext>
              </a:extLst>
            </p:cNvPr>
            <p:cNvGrpSpPr/>
            <p:nvPr/>
          </p:nvGrpSpPr>
          <p:grpSpPr>
            <a:xfrm>
              <a:off x="10452995" y="3138805"/>
              <a:ext cx="746500" cy="263674"/>
              <a:chOff x="5882900" y="3540125"/>
              <a:chExt cx="746500" cy="263674"/>
            </a:xfrm>
          </p:grpSpPr>
          <p:cxnSp>
            <p:nvCxnSpPr>
              <p:cNvPr id="176" name="Straight Connector 175">
                <a:extLst>
                  <a:ext uri="{FF2B5EF4-FFF2-40B4-BE49-F238E27FC236}">
                    <a16:creationId xmlns:a16="http://schemas.microsoft.com/office/drawing/2014/main" id="{EDE12198-2937-CE04-A344-0ACA6C22242F}"/>
                  </a:ext>
                </a:extLst>
              </p:cNvPr>
              <p:cNvCxnSpPr>
                <a:cxnSpLocks/>
              </p:cNvCxnSpPr>
              <p:nvPr/>
            </p:nvCxnSpPr>
            <p:spPr>
              <a:xfrm flipV="1">
                <a:off x="5882900" y="3540125"/>
                <a:ext cx="254375" cy="2636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C742FCEF-09BD-6BCB-1E25-226D7CD620A7}"/>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C88C77CA-4326-A339-5C53-50B6F72A5A52}"/>
                  </a:ext>
                </a:extLst>
              </p:cNvPr>
              <p:cNvCxnSpPr>
                <a:cxnSpLocks/>
              </p:cNvCxnSpPr>
              <p:nvPr/>
            </p:nvCxnSpPr>
            <p:spPr>
              <a:xfrm flipH="1" flipV="1">
                <a:off x="6378575" y="3540125"/>
                <a:ext cx="250825" cy="257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9" name="Group 178">
              <a:extLst>
                <a:ext uri="{FF2B5EF4-FFF2-40B4-BE49-F238E27FC236}">
                  <a16:creationId xmlns:a16="http://schemas.microsoft.com/office/drawing/2014/main" id="{54F241E4-D945-B2D9-71EC-9275AF8FA9A4}"/>
                </a:ext>
              </a:extLst>
            </p:cNvPr>
            <p:cNvGrpSpPr/>
            <p:nvPr/>
          </p:nvGrpSpPr>
          <p:grpSpPr>
            <a:xfrm>
              <a:off x="6278116" y="2783056"/>
              <a:ext cx="2206625" cy="260350"/>
              <a:chOff x="5177661" y="3540125"/>
              <a:chExt cx="2206625" cy="260350"/>
            </a:xfrm>
          </p:grpSpPr>
          <p:cxnSp>
            <p:nvCxnSpPr>
              <p:cNvPr id="180" name="Straight Connector 179">
                <a:extLst>
                  <a:ext uri="{FF2B5EF4-FFF2-40B4-BE49-F238E27FC236}">
                    <a16:creationId xmlns:a16="http://schemas.microsoft.com/office/drawing/2014/main" id="{ED5F448A-E9A6-D6B7-EC0E-86DCFD16C140}"/>
                  </a:ext>
                </a:extLst>
              </p:cNvPr>
              <p:cNvCxnSpPr>
                <a:cxnSpLocks/>
              </p:cNvCxnSpPr>
              <p:nvPr/>
            </p:nvCxnSpPr>
            <p:spPr>
              <a:xfrm flipV="1">
                <a:off x="5177661" y="3540125"/>
                <a:ext cx="959614" cy="2601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B5DFCD92-AED3-5630-47A7-8B1804541E8C}"/>
                  </a:ext>
                </a:extLst>
              </p:cNvPr>
              <p:cNvCxnSpPr>
                <a:cxnSpLocks/>
              </p:cNvCxnSpPr>
              <p:nvPr/>
            </p:nvCxnSpPr>
            <p:spPr>
              <a:xfrm flipV="1">
                <a:off x="6270625" y="3549650"/>
                <a:ext cx="0" cy="2508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97FE450B-D7A1-2A14-AB05-5435AACA84DC}"/>
                  </a:ext>
                </a:extLst>
              </p:cNvPr>
              <p:cNvCxnSpPr>
                <a:cxnSpLocks/>
              </p:cNvCxnSpPr>
              <p:nvPr/>
            </p:nvCxnSpPr>
            <p:spPr>
              <a:xfrm flipH="1" flipV="1">
                <a:off x="6378575" y="3540125"/>
                <a:ext cx="1005711" cy="26015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86" name="TextBox 185">
                  <a:extLst>
                    <a:ext uri="{FF2B5EF4-FFF2-40B4-BE49-F238E27FC236}">
                      <a16:creationId xmlns:a16="http://schemas.microsoft.com/office/drawing/2014/main" id="{55591769-9C74-0810-7ECE-B30A3A79825A}"/>
                    </a:ext>
                  </a:extLst>
                </p:cNvPr>
                <p:cNvSpPr txBox="1"/>
                <p:nvPr/>
              </p:nvSpPr>
              <p:spPr>
                <a:xfrm>
                  <a:off x="5829140" y="1872827"/>
                  <a:ext cx="3087974" cy="615553"/>
                </a:xfrm>
                <a:prstGeom prst="rect">
                  <a:avLst/>
                </a:prstGeom>
                <a:noFill/>
              </p:spPr>
              <p:txBody>
                <a:bodyPr wrap="square" rtlCol="0">
                  <a:spAutoFit/>
                </a:bodyPr>
                <a:lstStyle/>
                <a:p>
                  <a:pPr algn="ctr"/>
                  <a:r>
                    <a:rPr lang="en-US" sz="1600" noProof="0" dirty="0"/>
                    <a:t>O</a:t>
                  </a:r>
                  <a14:m>
                    <m:oMath xmlns:m="http://schemas.openxmlformats.org/officeDocument/2006/math">
                      <m:d>
                        <m:dPr>
                          <m:ctrlPr>
                            <a:rPr lang="en-US" sz="1000" i="1" noProof="0">
                              <a:latin typeface="Cambria Math" panose="02040503050406030204" pitchFamily="18" charset="0"/>
                            </a:rPr>
                          </m:ctrlPr>
                        </m:dPr>
                        <m:e>
                          <m:f>
                            <m:fPr>
                              <m:ctrlPr>
                                <a:rPr lang="en-US" sz="1000" i="1" noProof="0">
                                  <a:latin typeface="Cambria Math" panose="02040503050406030204" pitchFamily="18" charset="0"/>
                                </a:rPr>
                              </m:ctrlPr>
                            </m:fPr>
                            <m:num>
                              <m:r>
                                <m:rPr>
                                  <m:nor/>
                                </m:rPr>
                                <a:rPr lang="en-US" sz="1000" i="1" noProof="0" smtClean="0"/>
                                <m:t>M</m:t>
                              </m:r>
                            </m:num>
                            <m:den>
                              <m:r>
                                <m:rPr>
                                  <m:nor/>
                                </m:rPr>
                                <a:rPr lang="en-US" sz="1000" i="1" noProof="0" smtClean="0"/>
                                <m:t>B</m:t>
                              </m:r>
                            </m:den>
                          </m:f>
                          <m:r>
                            <m:rPr>
                              <m:nor/>
                            </m:rPr>
                            <a:rPr lang="en-US" sz="1000" noProof="0"/>
                            <m:t>log</m:t>
                          </m:r>
                          <m:r>
                            <m:rPr>
                              <m:nor/>
                            </m:rPr>
                            <a:rPr lang="en-US" sz="1000" i="1" baseline="-25000" noProof="0" smtClean="0"/>
                            <m:t>M</m:t>
                          </m:r>
                          <m:r>
                            <m:rPr>
                              <m:nor/>
                            </m:rPr>
                            <a:rPr lang="en-US" sz="1000" baseline="-25000" noProof="0" smtClean="0"/>
                            <m:t>/</m:t>
                          </m:r>
                          <m:r>
                            <m:rPr>
                              <m:nor/>
                            </m:rPr>
                            <a:rPr lang="en-US" sz="1000" i="1" baseline="-25000" noProof="0" smtClean="0"/>
                            <m:t>B</m:t>
                          </m:r>
                          <m:r>
                            <m:rPr>
                              <m:nor/>
                            </m:rPr>
                            <a:rPr lang="en-US" sz="1000" noProof="0"/>
                            <m:t> </m:t>
                          </m:r>
                          <m:f>
                            <m:fPr>
                              <m:ctrlPr>
                                <a:rPr lang="en-US" sz="1000" i="1" noProof="0">
                                  <a:latin typeface="Cambria Math" panose="02040503050406030204" pitchFamily="18" charset="0"/>
                                </a:rPr>
                              </m:ctrlPr>
                            </m:fPr>
                            <m:num>
                              <m:r>
                                <m:rPr>
                                  <m:nor/>
                                </m:rPr>
                                <a:rPr lang="en-US" sz="1000" i="1" noProof="0" smtClean="0"/>
                                <m:t>N</m:t>
                              </m:r>
                            </m:num>
                            <m:den>
                              <m:r>
                                <m:rPr>
                                  <m:nor/>
                                </m:rPr>
                                <a:rPr lang="en-US" sz="1000" i="1" noProof="0" smtClean="0"/>
                                <m:t>M</m:t>
                              </m:r>
                            </m:den>
                          </m:f>
                          <m:r>
                            <m:rPr>
                              <m:nor/>
                            </m:rPr>
                            <a:rPr lang="en-US" sz="1000" noProof="0"/>
                            <m:t> </m:t>
                          </m:r>
                        </m:e>
                      </m:d>
                    </m:oMath>
                  </a14:m>
                  <a:r>
                    <a:rPr lang="en-US" sz="1600" noProof="0" dirty="0"/>
                    <a:t> Θ(</a:t>
                  </a:r>
                  <a:r>
                    <a:rPr lang="en-US" sz="1600" i="1" noProof="0" dirty="0"/>
                    <a:t>M/B</a:t>
                  </a:r>
                  <a:r>
                    <a:rPr lang="en-US" sz="1600" noProof="0" dirty="0"/>
                    <a:t>)-</a:t>
                  </a:r>
                  <a:r>
                    <a:rPr lang="en-US" sz="1600" noProof="0" dirty="0" err="1"/>
                    <a:t>ary</a:t>
                  </a:r>
                  <a:r>
                    <a:rPr lang="en-US" sz="1600" noProof="0" dirty="0"/>
                    <a:t> heaps</a:t>
                  </a:r>
                </a:p>
                <a:p>
                  <a:pPr algn="ctr"/>
                  <a:r>
                    <a:rPr lang="en-US" sz="1600" noProof="0" dirty="0"/>
                    <a:t>buffers of capacity Θ(</a:t>
                  </a:r>
                  <a:r>
                    <a:rPr lang="en-US" sz="1600" i="1" noProof="0" dirty="0"/>
                    <a:t>M</a:t>
                  </a:r>
                  <a:r>
                    <a:rPr lang="en-US" sz="1600" noProof="0" dirty="0"/>
                    <a:t>)</a:t>
                  </a:r>
                </a:p>
              </p:txBody>
            </p:sp>
          </mc:Choice>
          <mc:Fallback xmlns="">
            <p:sp>
              <p:nvSpPr>
                <p:cNvPr id="186" name="TextBox 185">
                  <a:extLst>
                    <a:ext uri="{FF2B5EF4-FFF2-40B4-BE49-F238E27FC236}">
                      <a16:creationId xmlns:a16="http://schemas.microsoft.com/office/drawing/2014/main" id="{55591769-9C74-0810-7ECE-B30A3A79825A}"/>
                    </a:ext>
                  </a:extLst>
                </p:cNvPr>
                <p:cNvSpPr txBox="1">
                  <a:spLocks noRot="1" noChangeAspect="1" noMove="1" noResize="1" noEditPoints="1" noAdjustHandles="1" noChangeArrowheads="1" noChangeShapeType="1" noTextEdit="1"/>
                </p:cNvSpPr>
                <p:nvPr/>
              </p:nvSpPr>
              <p:spPr>
                <a:xfrm>
                  <a:off x="5829140" y="1872827"/>
                  <a:ext cx="3087974" cy="615553"/>
                </a:xfrm>
                <a:prstGeom prst="rect">
                  <a:avLst/>
                </a:prstGeom>
                <a:blipFill>
                  <a:blip r:embed="rId3"/>
                  <a:stretch>
                    <a:fillRect t="-3960" b="-10891"/>
                  </a:stretch>
                </a:blipFill>
              </p:spPr>
              <p:txBody>
                <a:bodyPr/>
                <a:lstStyle/>
                <a:p>
                  <a:r>
                    <a:rPr lang="da-DK">
                      <a:noFill/>
                    </a:rPr>
                    <a:t> </a:t>
                  </a:r>
                </a:p>
              </p:txBody>
            </p:sp>
          </mc:Fallback>
        </mc:AlternateContent>
        <p:grpSp>
          <p:nvGrpSpPr>
            <p:cNvPr id="187" name="Group 186">
              <a:extLst>
                <a:ext uri="{FF2B5EF4-FFF2-40B4-BE49-F238E27FC236}">
                  <a16:creationId xmlns:a16="http://schemas.microsoft.com/office/drawing/2014/main" id="{8850791F-5886-D735-8605-17F9B3C17158}"/>
                </a:ext>
              </a:extLst>
            </p:cNvPr>
            <p:cNvGrpSpPr/>
            <p:nvPr/>
          </p:nvGrpSpPr>
          <p:grpSpPr>
            <a:xfrm>
              <a:off x="11454872" y="3402479"/>
              <a:ext cx="331000" cy="98247"/>
              <a:chOff x="2790537" y="3995224"/>
              <a:chExt cx="483121" cy="126000"/>
            </a:xfrm>
          </p:grpSpPr>
          <p:sp>
            <p:nvSpPr>
              <p:cNvPr id="188" name="Rectangle 187">
                <a:extLst>
                  <a:ext uri="{FF2B5EF4-FFF2-40B4-BE49-F238E27FC236}">
                    <a16:creationId xmlns:a16="http://schemas.microsoft.com/office/drawing/2014/main" id="{9E118AB5-4789-8621-B19C-A1580EF1B1DC}"/>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9" name="Rectangle 188">
                <a:extLst>
                  <a:ext uri="{FF2B5EF4-FFF2-40B4-BE49-F238E27FC236}">
                    <a16:creationId xmlns:a16="http://schemas.microsoft.com/office/drawing/2014/main" id="{6EFC4F13-5E4D-8565-0984-85BB915655F2}"/>
                  </a:ext>
                </a:extLst>
              </p:cNvPr>
              <p:cNvSpPr/>
              <p:nvPr/>
            </p:nvSpPr>
            <p:spPr>
              <a:xfrm rot="10800000" flipH="1" flipV="1">
                <a:off x="2971163" y="3995224"/>
                <a:ext cx="302495"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sp>
          <p:nvSpPr>
            <p:cNvPr id="193" name="TextBox 192">
              <a:extLst>
                <a:ext uri="{FF2B5EF4-FFF2-40B4-BE49-F238E27FC236}">
                  <a16:creationId xmlns:a16="http://schemas.microsoft.com/office/drawing/2014/main" id="{BF3C65DC-721E-34C4-0B58-51337450CAA2}"/>
                </a:ext>
              </a:extLst>
            </p:cNvPr>
            <p:cNvSpPr txBox="1"/>
            <p:nvPr/>
          </p:nvSpPr>
          <p:spPr>
            <a:xfrm rot="819939">
              <a:off x="7873283" y="2758203"/>
              <a:ext cx="152400" cy="307777"/>
            </a:xfrm>
            <a:prstGeom prst="rect">
              <a:avLst/>
            </a:prstGeom>
            <a:solidFill>
              <a:schemeClr val="bg1"/>
            </a:solidFill>
          </p:spPr>
          <p:txBody>
            <a:bodyPr wrap="square" rtlCol="0">
              <a:spAutoFit/>
            </a:bodyPr>
            <a:lstStyle/>
            <a:p>
              <a:pPr algn="ctr"/>
              <a:r>
                <a:rPr lang="en-US" sz="1400" noProof="0" dirty="0"/>
                <a:t>≤</a:t>
              </a:r>
            </a:p>
          </p:txBody>
        </p:sp>
        <p:sp>
          <p:nvSpPr>
            <p:cNvPr id="194" name="TextBox 193">
              <a:extLst>
                <a:ext uri="{FF2B5EF4-FFF2-40B4-BE49-F238E27FC236}">
                  <a16:creationId xmlns:a16="http://schemas.microsoft.com/office/drawing/2014/main" id="{7B1ACA23-3393-F284-198F-E673F0E2A7D3}"/>
                </a:ext>
              </a:extLst>
            </p:cNvPr>
            <p:cNvSpPr txBox="1"/>
            <p:nvPr/>
          </p:nvSpPr>
          <p:spPr>
            <a:xfrm rot="2585820">
              <a:off x="8686044" y="3098952"/>
              <a:ext cx="118622" cy="307777"/>
            </a:xfrm>
            <a:prstGeom prst="rect">
              <a:avLst/>
            </a:prstGeom>
            <a:solidFill>
              <a:schemeClr val="bg1"/>
            </a:solidFill>
          </p:spPr>
          <p:txBody>
            <a:bodyPr wrap="square" rtlCol="0">
              <a:spAutoFit/>
            </a:bodyPr>
            <a:lstStyle/>
            <a:p>
              <a:pPr algn="ctr"/>
              <a:r>
                <a:rPr lang="en-US" sz="1400" noProof="0" dirty="0"/>
                <a:t>≤</a:t>
              </a:r>
            </a:p>
          </p:txBody>
        </p:sp>
        <p:grpSp>
          <p:nvGrpSpPr>
            <p:cNvPr id="102" name="Group 101">
              <a:extLst>
                <a:ext uri="{FF2B5EF4-FFF2-40B4-BE49-F238E27FC236}">
                  <a16:creationId xmlns:a16="http://schemas.microsoft.com/office/drawing/2014/main" id="{34006150-FF6A-9BFC-65A7-692490ADE3CD}"/>
                </a:ext>
              </a:extLst>
            </p:cNvPr>
            <p:cNvGrpSpPr/>
            <p:nvPr/>
          </p:nvGrpSpPr>
          <p:grpSpPr>
            <a:xfrm>
              <a:off x="8367959" y="3402479"/>
              <a:ext cx="331002" cy="98247"/>
              <a:chOff x="2790537" y="3995224"/>
              <a:chExt cx="483124" cy="126000"/>
            </a:xfrm>
          </p:grpSpPr>
          <p:sp>
            <p:nvSpPr>
              <p:cNvPr id="103" name="Rectangle 102">
                <a:extLst>
                  <a:ext uri="{FF2B5EF4-FFF2-40B4-BE49-F238E27FC236}">
                    <a16:creationId xmlns:a16="http://schemas.microsoft.com/office/drawing/2014/main" id="{7FFFB80D-91D5-A841-2CF3-9954D9B448AE}"/>
                  </a:ext>
                </a:extLst>
              </p:cNvPr>
              <p:cNvSpPr/>
              <p:nvPr/>
            </p:nvSpPr>
            <p:spPr>
              <a:xfrm flipH="1" flipV="1">
                <a:off x="2790537" y="3995224"/>
                <a:ext cx="483121" cy="12600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4" name="Rectangle 103">
                <a:extLst>
                  <a:ext uri="{FF2B5EF4-FFF2-40B4-BE49-F238E27FC236}">
                    <a16:creationId xmlns:a16="http://schemas.microsoft.com/office/drawing/2014/main" id="{E248CD73-685C-690F-EDE6-99B6031CB1AB}"/>
                  </a:ext>
                </a:extLst>
              </p:cNvPr>
              <p:cNvSpPr/>
              <p:nvPr/>
            </p:nvSpPr>
            <p:spPr>
              <a:xfrm rot="10800000" flipH="1" flipV="1">
                <a:off x="3008519" y="3995224"/>
                <a:ext cx="265142" cy="126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grpSp>
      <p:grpSp>
        <p:nvGrpSpPr>
          <p:cNvPr id="399" name="Group 398">
            <a:extLst>
              <a:ext uri="{FF2B5EF4-FFF2-40B4-BE49-F238E27FC236}">
                <a16:creationId xmlns:a16="http://schemas.microsoft.com/office/drawing/2014/main" id="{91A7BB99-3F33-D1C0-8A7D-BE147C460E93}"/>
              </a:ext>
            </a:extLst>
          </p:cNvPr>
          <p:cNvGrpSpPr/>
          <p:nvPr/>
        </p:nvGrpSpPr>
        <p:grpSpPr>
          <a:xfrm>
            <a:off x="8884553" y="2011674"/>
            <a:ext cx="2908300" cy="913373"/>
            <a:chOff x="9085337" y="352872"/>
            <a:chExt cx="2908300" cy="913373"/>
          </a:xfrm>
        </p:grpSpPr>
        <p:sp>
          <p:nvSpPr>
            <p:cNvPr id="201" name="Rectangle 200">
              <a:extLst>
                <a:ext uri="{FF2B5EF4-FFF2-40B4-BE49-F238E27FC236}">
                  <a16:creationId xmlns:a16="http://schemas.microsoft.com/office/drawing/2014/main" id="{C9E359C2-2C19-9E53-0A79-4086CE65511D}"/>
                </a:ext>
              </a:extLst>
            </p:cNvPr>
            <p:cNvSpPr/>
            <p:nvPr/>
          </p:nvSpPr>
          <p:spPr>
            <a:xfrm rot="10800000" flipH="1" flipV="1">
              <a:off x="9388116" y="699407"/>
              <a:ext cx="2319017" cy="23908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sp>
          <p:nvSpPr>
            <p:cNvPr id="371" name="Rectangle 370">
              <a:extLst>
                <a:ext uri="{FF2B5EF4-FFF2-40B4-BE49-F238E27FC236}">
                  <a16:creationId xmlns:a16="http://schemas.microsoft.com/office/drawing/2014/main" id="{17050FDF-707B-B62F-ADF7-3DE526981BA6}"/>
                </a:ext>
              </a:extLst>
            </p:cNvPr>
            <p:cNvSpPr/>
            <p:nvPr/>
          </p:nvSpPr>
          <p:spPr>
            <a:xfrm flipH="1" flipV="1">
              <a:off x="9395352" y="711761"/>
              <a:ext cx="704851" cy="21847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2" name="Straight Connector 201">
              <a:extLst>
                <a:ext uri="{FF2B5EF4-FFF2-40B4-BE49-F238E27FC236}">
                  <a16:creationId xmlns:a16="http://schemas.microsoft.com/office/drawing/2014/main" id="{45B3F8B4-BF31-7073-A9FB-3D1C031D1DC5}"/>
                </a:ext>
              </a:extLst>
            </p:cNvPr>
            <p:cNvCxnSpPr>
              <a:cxnSpLocks/>
            </p:cNvCxnSpPr>
            <p:nvPr/>
          </p:nvCxnSpPr>
          <p:spPr>
            <a:xfrm flipV="1">
              <a:off x="10547624" y="886174"/>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9" name="TextBox 208">
              <a:extLst>
                <a:ext uri="{FF2B5EF4-FFF2-40B4-BE49-F238E27FC236}">
                  <a16:creationId xmlns:a16="http://schemas.microsoft.com/office/drawing/2014/main" id="{5C5C8019-14FA-00CE-EBD0-21E23B7ADDBE}"/>
                </a:ext>
              </a:extLst>
            </p:cNvPr>
            <p:cNvSpPr txBox="1"/>
            <p:nvPr/>
          </p:nvSpPr>
          <p:spPr>
            <a:xfrm flipH="1">
              <a:off x="10450703" y="665055"/>
              <a:ext cx="187701" cy="307777"/>
            </a:xfrm>
            <a:prstGeom prst="rect">
              <a:avLst/>
            </a:prstGeom>
            <a:noFill/>
          </p:spPr>
          <p:txBody>
            <a:bodyPr wrap="square" rtlCol="0">
              <a:spAutoFit/>
            </a:bodyPr>
            <a:lstStyle/>
            <a:p>
              <a:pPr algn="ctr"/>
              <a:r>
                <a:rPr lang="en-US" sz="1400" noProof="0" dirty="0"/>
                <a:t>≤</a:t>
              </a:r>
            </a:p>
          </p:txBody>
        </p:sp>
        <p:cxnSp>
          <p:nvCxnSpPr>
            <p:cNvPr id="213" name="Straight Connector 212">
              <a:extLst>
                <a:ext uri="{FF2B5EF4-FFF2-40B4-BE49-F238E27FC236}">
                  <a16:creationId xmlns:a16="http://schemas.microsoft.com/office/drawing/2014/main" id="{C11B788F-A05F-8D2A-C1F1-41BE07E48A76}"/>
                </a:ext>
              </a:extLst>
            </p:cNvPr>
            <p:cNvCxnSpPr>
              <a:cxnSpLocks/>
            </p:cNvCxnSpPr>
            <p:nvPr/>
          </p:nvCxnSpPr>
          <p:spPr>
            <a:xfrm flipV="1">
              <a:off x="10547467" y="69940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F3B05D86-EC5E-4403-0490-B61C21178F3F}"/>
                </a:ext>
              </a:extLst>
            </p:cNvPr>
            <p:cNvCxnSpPr>
              <a:cxnSpLocks/>
            </p:cNvCxnSpPr>
            <p:nvPr/>
          </p:nvCxnSpPr>
          <p:spPr>
            <a:xfrm flipV="1">
              <a:off x="9968716" y="88617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2" name="TextBox 301">
              <a:extLst>
                <a:ext uri="{FF2B5EF4-FFF2-40B4-BE49-F238E27FC236}">
                  <a16:creationId xmlns:a16="http://schemas.microsoft.com/office/drawing/2014/main" id="{D8049C99-6AB0-F385-E174-CC1EFF4F13DA}"/>
                </a:ext>
              </a:extLst>
            </p:cNvPr>
            <p:cNvSpPr txBox="1"/>
            <p:nvPr/>
          </p:nvSpPr>
          <p:spPr>
            <a:xfrm flipH="1">
              <a:off x="9871795" y="665054"/>
              <a:ext cx="187701" cy="307777"/>
            </a:xfrm>
            <a:prstGeom prst="rect">
              <a:avLst/>
            </a:prstGeom>
            <a:noFill/>
          </p:spPr>
          <p:txBody>
            <a:bodyPr wrap="square" rtlCol="0">
              <a:spAutoFit/>
            </a:bodyPr>
            <a:lstStyle/>
            <a:p>
              <a:pPr algn="ctr"/>
              <a:r>
                <a:rPr lang="en-US" sz="1400" noProof="0" dirty="0"/>
                <a:t>≤</a:t>
              </a:r>
            </a:p>
          </p:txBody>
        </p:sp>
        <p:cxnSp>
          <p:nvCxnSpPr>
            <p:cNvPr id="303" name="Straight Connector 302">
              <a:extLst>
                <a:ext uri="{FF2B5EF4-FFF2-40B4-BE49-F238E27FC236}">
                  <a16:creationId xmlns:a16="http://schemas.microsoft.com/office/drawing/2014/main" id="{37047309-60E8-E03E-A456-E090C1DF7061}"/>
                </a:ext>
              </a:extLst>
            </p:cNvPr>
            <p:cNvCxnSpPr>
              <a:cxnSpLocks/>
            </p:cNvCxnSpPr>
            <p:nvPr/>
          </p:nvCxnSpPr>
          <p:spPr>
            <a:xfrm flipV="1">
              <a:off x="9968559" y="69940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8CCA4D51-A176-9E8B-174B-521AAD311DBF}"/>
                </a:ext>
              </a:extLst>
            </p:cNvPr>
            <p:cNvCxnSpPr>
              <a:cxnSpLocks/>
            </p:cNvCxnSpPr>
            <p:nvPr/>
          </p:nvCxnSpPr>
          <p:spPr>
            <a:xfrm flipV="1">
              <a:off x="9668043" y="88617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6" name="TextBox 305">
              <a:extLst>
                <a:ext uri="{FF2B5EF4-FFF2-40B4-BE49-F238E27FC236}">
                  <a16:creationId xmlns:a16="http://schemas.microsoft.com/office/drawing/2014/main" id="{CDB138E6-99D1-DC4C-BFDD-BFA9C3E02D9A}"/>
                </a:ext>
              </a:extLst>
            </p:cNvPr>
            <p:cNvSpPr txBox="1"/>
            <p:nvPr/>
          </p:nvSpPr>
          <p:spPr>
            <a:xfrm flipH="1">
              <a:off x="9571122" y="665053"/>
              <a:ext cx="187701" cy="307777"/>
            </a:xfrm>
            <a:prstGeom prst="rect">
              <a:avLst/>
            </a:prstGeom>
            <a:noFill/>
          </p:spPr>
          <p:txBody>
            <a:bodyPr wrap="square" rtlCol="0">
              <a:spAutoFit/>
            </a:bodyPr>
            <a:lstStyle/>
            <a:p>
              <a:pPr algn="ctr"/>
              <a:r>
                <a:rPr lang="en-US" sz="1400" noProof="0" dirty="0"/>
                <a:t>≤</a:t>
              </a:r>
            </a:p>
          </p:txBody>
        </p:sp>
        <p:cxnSp>
          <p:nvCxnSpPr>
            <p:cNvPr id="307" name="Straight Connector 306">
              <a:extLst>
                <a:ext uri="{FF2B5EF4-FFF2-40B4-BE49-F238E27FC236}">
                  <a16:creationId xmlns:a16="http://schemas.microsoft.com/office/drawing/2014/main" id="{0433009A-8BF5-F288-F2A2-DD6729811928}"/>
                </a:ext>
              </a:extLst>
            </p:cNvPr>
            <p:cNvCxnSpPr>
              <a:cxnSpLocks/>
            </p:cNvCxnSpPr>
            <p:nvPr/>
          </p:nvCxnSpPr>
          <p:spPr>
            <a:xfrm flipV="1">
              <a:off x="9667886" y="699401"/>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7B59B281-AE8D-A725-4981-3378FF8E2C83}"/>
                </a:ext>
              </a:extLst>
            </p:cNvPr>
            <p:cNvCxnSpPr>
              <a:cxnSpLocks/>
            </p:cNvCxnSpPr>
            <p:nvPr/>
          </p:nvCxnSpPr>
          <p:spPr>
            <a:xfrm flipV="1">
              <a:off x="952373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0" name="TextBox 309">
              <a:extLst>
                <a:ext uri="{FF2B5EF4-FFF2-40B4-BE49-F238E27FC236}">
                  <a16:creationId xmlns:a16="http://schemas.microsoft.com/office/drawing/2014/main" id="{B87AC3AB-EC94-3517-4909-F33910A0FC16}"/>
                </a:ext>
              </a:extLst>
            </p:cNvPr>
            <p:cNvSpPr txBox="1"/>
            <p:nvPr/>
          </p:nvSpPr>
          <p:spPr>
            <a:xfrm flipH="1">
              <a:off x="9426814" y="665149"/>
              <a:ext cx="187701" cy="307777"/>
            </a:xfrm>
            <a:prstGeom prst="rect">
              <a:avLst/>
            </a:prstGeom>
            <a:noFill/>
          </p:spPr>
          <p:txBody>
            <a:bodyPr wrap="square" rtlCol="0">
              <a:spAutoFit/>
            </a:bodyPr>
            <a:lstStyle/>
            <a:p>
              <a:pPr algn="ctr"/>
              <a:r>
                <a:rPr lang="en-US" sz="1400" noProof="0" dirty="0"/>
                <a:t>≤</a:t>
              </a:r>
            </a:p>
          </p:txBody>
        </p:sp>
        <p:cxnSp>
          <p:nvCxnSpPr>
            <p:cNvPr id="311" name="Straight Connector 310">
              <a:extLst>
                <a:ext uri="{FF2B5EF4-FFF2-40B4-BE49-F238E27FC236}">
                  <a16:creationId xmlns:a16="http://schemas.microsoft.com/office/drawing/2014/main" id="{BDDF46ED-596D-97E1-2904-AB020777C972}"/>
                </a:ext>
              </a:extLst>
            </p:cNvPr>
            <p:cNvCxnSpPr>
              <a:cxnSpLocks/>
            </p:cNvCxnSpPr>
            <p:nvPr/>
          </p:nvCxnSpPr>
          <p:spPr>
            <a:xfrm flipV="1">
              <a:off x="952357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C6E5623B-3F08-CCE5-3566-4D9CDC49DD32}"/>
                </a:ext>
              </a:extLst>
            </p:cNvPr>
            <p:cNvCxnSpPr>
              <a:cxnSpLocks/>
            </p:cNvCxnSpPr>
            <p:nvPr/>
          </p:nvCxnSpPr>
          <p:spPr>
            <a:xfrm flipV="1">
              <a:off x="9818375" y="89134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4" name="TextBox 313">
              <a:extLst>
                <a:ext uri="{FF2B5EF4-FFF2-40B4-BE49-F238E27FC236}">
                  <a16:creationId xmlns:a16="http://schemas.microsoft.com/office/drawing/2014/main" id="{3730472A-8A62-CCB7-AADF-2E17B6BAC214}"/>
                </a:ext>
              </a:extLst>
            </p:cNvPr>
            <p:cNvSpPr txBox="1"/>
            <p:nvPr/>
          </p:nvSpPr>
          <p:spPr>
            <a:xfrm flipH="1">
              <a:off x="9721454" y="670229"/>
              <a:ext cx="187701" cy="307777"/>
            </a:xfrm>
            <a:prstGeom prst="rect">
              <a:avLst/>
            </a:prstGeom>
            <a:noFill/>
          </p:spPr>
          <p:txBody>
            <a:bodyPr wrap="square" rtlCol="0">
              <a:spAutoFit/>
            </a:bodyPr>
            <a:lstStyle/>
            <a:p>
              <a:pPr algn="ctr"/>
              <a:r>
                <a:rPr lang="en-US" sz="1400" noProof="0" dirty="0"/>
                <a:t>≤</a:t>
              </a:r>
            </a:p>
          </p:txBody>
        </p:sp>
        <p:cxnSp>
          <p:nvCxnSpPr>
            <p:cNvPr id="315" name="Straight Connector 314">
              <a:extLst>
                <a:ext uri="{FF2B5EF4-FFF2-40B4-BE49-F238E27FC236}">
                  <a16:creationId xmlns:a16="http://schemas.microsoft.com/office/drawing/2014/main" id="{1061DBFF-9993-B398-0925-2374F20C8AC5}"/>
                </a:ext>
              </a:extLst>
            </p:cNvPr>
            <p:cNvCxnSpPr>
              <a:cxnSpLocks/>
            </p:cNvCxnSpPr>
            <p:nvPr/>
          </p:nvCxnSpPr>
          <p:spPr>
            <a:xfrm flipV="1">
              <a:off x="9818218" y="70457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BA5FEDFB-624C-D8A9-9F0C-84A66792B012}"/>
                </a:ext>
              </a:extLst>
            </p:cNvPr>
            <p:cNvCxnSpPr>
              <a:cxnSpLocks/>
            </p:cNvCxnSpPr>
            <p:nvPr/>
          </p:nvCxnSpPr>
          <p:spPr>
            <a:xfrm flipV="1">
              <a:off x="1024509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18" name="TextBox 317">
              <a:extLst>
                <a:ext uri="{FF2B5EF4-FFF2-40B4-BE49-F238E27FC236}">
                  <a16:creationId xmlns:a16="http://schemas.microsoft.com/office/drawing/2014/main" id="{619C164F-70B8-5619-C57B-4F4F554C4CB7}"/>
                </a:ext>
              </a:extLst>
            </p:cNvPr>
            <p:cNvSpPr txBox="1"/>
            <p:nvPr/>
          </p:nvSpPr>
          <p:spPr>
            <a:xfrm flipH="1">
              <a:off x="10148174" y="665149"/>
              <a:ext cx="187701" cy="307777"/>
            </a:xfrm>
            <a:prstGeom prst="rect">
              <a:avLst/>
            </a:prstGeom>
            <a:noFill/>
          </p:spPr>
          <p:txBody>
            <a:bodyPr wrap="square" rtlCol="0">
              <a:spAutoFit/>
            </a:bodyPr>
            <a:lstStyle/>
            <a:p>
              <a:pPr algn="ctr"/>
              <a:r>
                <a:rPr lang="en-US" sz="1400" noProof="0" dirty="0"/>
                <a:t>≤</a:t>
              </a:r>
            </a:p>
          </p:txBody>
        </p:sp>
        <p:cxnSp>
          <p:nvCxnSpPr>
            <p:cNvPr id="319" name="Straight Connector 318">
              <a:extLst>
                <a:ext uri="{FF2B5EF4-FFF2-40B4-BE49-F238E27FC236}">
                  <a16:creationId xmlns:a16="http://schemas.microsoft.com/office/drawing/2014/main" id="{C2D5F2D6-A8B1-9E10-CBE9-CC5C2A1C6270}"/>
                </a:ext>
              </a:extLst>
            </p:cNvPr>
            <p:cNvCxnSpPr>
              <a:cxnSpLocks/>
            </p:cNvCxnSpPr>
            <p:nvPr/>
          </p:nvCxnSpPr>
          <p:spPr>
            <a:xfrm flipV="1">
              <a:off x="1024493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33F21214-A137-9503-D525-AB906910AE66}"/>
                </a:ext>
              </a:extLst>
            </p:cNvPr>
            <p:cNvCxnSpPr>
              <a:cxnSpLocks/>
            </p:cNvCxnSpPr>
            <p:nvPr/>
          </p:nvCxnSpPr>
          <p:spPr>
            <a:xfrm flipV="1">
              <a:off x="10107935" y="89134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2" name="TextBox 321">
              <a:extLst>
                <a:ext uri="{FF2B5EF4-FFF2-40B4-BE49-F238E27FC236}">
                  <a16:creationId xmlns:a16="http://schemas.microsoft.com/office/drawing/2014/main" id="{A8F53694-F7BA-3022-45A3-1741A2704E05}"/>
                </a:ext>
              </a:extLst>
            </p:cNvPr>
            <p:cNvSpPr txBox="1"/>
            <p:nvPr/>
          </p:nvSpPr>
          <p:spPr>
            <a:xfrm flipH="1">
              <a:off x="10011014" y="670229"/>
              <a:ext cx="187701" cy="307777"/>
            </a:xfrm>
            <a:prstGeom prst="rect">
              <a:avLst/>
            </a:prstGeom>
            <a:noFill/>
          </p:spPr>
          <p:txBody>
            <a:bodyPr wrap="square" rtlCol="0">
              <a:spAutoFit/>
            </a:bodyPr>
            <a:lstStyle/>
            <a:p>
              <a:pPr algn="ctr"/>
              <a:r>
                <a:rPr lang="en-US" sz="1400" noProof="0" dirty="0"/>
                <a:t>≤</a:t>
              </a:r>
            </a:p>
          </p:txBody>
        </p:sp>
        <p:cxnSp>
          <p:nvCxnSpPr>
            <p:cNvPr id="323" name="Straight Connector 322">
              <a:extLst>
                <a:ext uri="{FF2B5EF4-FFF2-40B4-BE49-F238E27FC236}">
                  <a16:creationId xmlns:a16="http://schemas.microsoft.com/office/drawing/2014/main" id="{D0794A8D-7107-B0E4-FA2B-C987FCEFADBD}"/>
                </a:ext>
              </a:extLst>
            </p:cNvPr>
            <p:cNvCxnSpPr>
              <a:cxnSpLocks/>
            </p:cNvCxnSpPr>
            <p:nvPr/>
          </p:nvCxnSpPr>
          <p:spPr>
            <a:xfrm flipV="1">
              <a:off x="10107778" y="70457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0477DBBB-6968-604B-E9FA-7E8831D97C7B}"/>
                </a:ext>
              </a:extLst>
            </p:cNvPr>
            <p:cNvCxnSpPr>
              <a:cxnSpLocks/>
            </p:cNvCxnSpPr>
            <p:nvPr/>
          </p:nvCxnSpPr>
          <p:spPr>
            <a:xfrm flipV="1">
              <a:off x="1039749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26" name="TextBox 325">
              <a:extLst>
                <a:ext uri="{FF2B5EF4-FFF2-40B4-BE49-F238E27FC236}">
                  <a16:creationId xmlns:a16="http://schemas.microsoft.com/office/drawing/2014/main" id="{4E68BF29-4312-C391-C8A0-E3702B48A3F8}"/>
                </a:ext>
              </a:extLst>
            </p:cNvPr>
            <p:cNvSpPr txBox="1"/>
            <p:nvPr/>
          </p:nvSpPr>
          <p:spPr>
            <a:xfrm flipH="1">
              <a:off x="10300574" y="665149"/>
              <a:ext cx="187701" cy="307777"/>
            </a:xfrm>
            <a:prstGeom prst="rect">
              <a:avLst/>
            </a:prstGeom>
            <a:noFill/>
          </p:spPr>
          <p:txBody>
            <a:bodyPr wrap="square" rtlCol="0">
              <a:spAutoFit/>
            </a:bodyPr>
            <a:lstStyle/>
            <a:p>
              <a:pPr algn="ctr"/>
              <a:r>
                <a:rPr lang="en-US" sz="1400" noProof="0" dirty="0"/>
                <a:t>≤</a:t>
              </a:r>
            </a:p>
          </p:txBody>
        </p:sp>
        <p:cxnSp>
          <p:nvCxnSpPr>
            <p:cNvPr id="327" name="Straight Connector 326">
              <a:extLst>
                <a:ext uri="{FF2B5EF4-FFF2-40B4-BE49-F238E27FC236}">
                  <a16:creationId xmlns:a16="http://schemas.microsoft.com/office/drawing/2014/main" id="{98837C36-7116-25BD-41BF-7ED87B9F61AD}"/>
                </a:ext>
              </a:extLst>
            </p:cNvPr>
            <p:cNvCxnSpPr>
              <a:cxnSpLocks/>
            </p:cNvCxnSpPr>
            <p:nvPr/>
          </p:nvCxnSpPr>
          <p:spPr>
            <a:xfrm flipV="1">
              <a:off x="1039733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9" name="Straight Connector 328">
              <a:extLst>
                <a:ext uri="{FF2B5EF4-FFF2-40B4-BE49-F238E27FC236}">
                  <a16:creationId xmlns:a16="http://schemas.microsoft.com/office/drawing/2014/main" id="{51776FC8-57FA-17C9-4A30-FD7226D3A4B1}"/>
                </a:ext>
              </a:extLst>
            </p:cNvPr>
            <p:cNvCxnSpPr>
              <a:cxnSpLocks/>
            </p:cNvCxnSpPr>
            <p:nvPr/>
          </p:nvCxnSpPr>
          <p:spPr>
            <a:xfrm flipV="1">
              <a:off x="11147276" y="88617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0" name="TextBox 329">
              <a:extLst>
                <a:ext uri="{FF2B5EF4-FFF2-40B4-BE49-F238E27FC236}">
                  <a16:creationId xmlns:a16="http://schemas.microsoft.com/office/drawing/2014/main" id="{EBAC4FEE-1060-CA0F-88DA-4995805A3EA3}"/>
                </a:ext>
              </a:extLst>
            </p:cNvPr>
            <p:cNvSpPr txBox="1"/>
            <p:nvPr/>
          </p:nvSpPr>
          <p:spPr>
            <a:xfrm flipH="1">
              <a:off x="11050355" y="665054"/>
              <a:ext cx="187701" cy="307777"/>
            </a:xfrm>
            <a:prstGeom prst="rect">
              <a:avLst/>
            </a:prstGeom>
            <a:noFill/>
          </p:spPr>
          <p:txBody>
            <a:bodyPr wrap="square" rtlCol="0">
              <a:spAutoFit/>
            </a:bodyPr>
            <a:lstStyle/>
            <a:p>
              <a:pPr algn="ctr"/>
              <a:r>
                <a:rPr lang="en-US" sz="1400" noProof="0" dirty="0"/>
                <a:t>≤</a:t>
              </a:r>
            </a:p>
          </p:txBody>
        </p:sp>
        <p:cxnSp>
          <p:nvCxnSpPr>
            <p:cNvPr id="331" name="Straight Connector 330">
              <a:extLst>
                <a:ext uri="{FF2B5EF4-FFF2-40B4-BE49-F238E27FC236}">
                  <a16:creationId xmlns:a16="http://schemas.microsoft.com/office/drawing/2014/main" id="{CAF185B9-C6DB-99DD-06F1-73F96E19DEA7}"/>
                </a:ext>
              </a:extLst>
            </p:cNvPr>
            <p:cNvCxnSpPr>
              <a:cxnSpLocks/>
            </p:cNvCxnSpPr>
            <p:nvPr/>
          </p:nvCxnSpPr>
          <p:spPr>
            <a:xfrm flipV="1">
              <a:off x="11147119" y="69940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3" name="Straight Connector 332">
              <a:extLst>
                <a:ext uri="{FF2B5EF4-FFF2-40B4-BE49-F238E27FC236}">
                  <a16:creationId xmlns:a16="http://schemas.microsoft.com/office/drawing/2014/main" id="{6C434380-CBB4-F087-27C3-775531437EF2}"/>
                </a:ext>
              </a:extLst>
            </p:cNvPr>
            <p:cNvCxnSpPr>
              <a:cxnSpLocks/>
            </p:cNvCxnSpPr>
            <p:nvPr/>
          </p:nvCxnSpPr>
          <p:spPr>
            <a:xfrm flipV="1">
              <a:off x="10846603" y="88617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4" name="TextBox 333">
              <a:extLst>
                <a:ext uri="{FF2B5EF4-FFF2-40B4-BE49-F238E27FC236}">
                  <a16:creationId xmlns:a16="http://schemas.microsoft.com/office/drawing/2014/main" id="{B1B91812-7FCB-A1CB-B3F2-267FC80FDAFC}"/>
                </a:ext>
              </a:extLst>
            </p:cNvPr>
            <p:cNvSpPr txBox="1"/>
            <p:nvPr/>
          </p:nvSpPr>
          <p:spPr>
            <a:xfrm flipH="1">
              <a:off x="10749682" y="665053"/>
              <a:ext cx="187701" cy="307777"/>
            </a:xfrm>
            <a:prstGeom prst="rect">
              <a:avLst/>
            </a:prstGeom>
            <a:noFill/>
          </p:spPr>
          <p:txBody>
            <a:bodyPr wrap="square" rtlCol="0">
              <a:spAutoFit/>
            </a:bodyPr>
            <a:lstStyle/>
            <a:p>
              <a:pPr algn="ctr"/>
              <a:r>
                <a:rPr lang="en-US" sz="1400" noProof="0" dirty="0"/>
                <a:t>≤</a:t>
              </a:r>
            </a:p>
          </p:txBody>
        </p:sp>
        <p:cxnSp>
          <p:nvCxnSpPr>
            <p:cNvPr id="335" name="Straight Connector 334">
              <a:extLst>
                <a:ext uri="{FF2B5EF4-FFF2-40B4-BE49-F238E27FC236}">
                  <a16:creationId xmlns:a16="http://schemas.microsoft.com/office/drawing/2014/main" id="{D6DB990A-F910-A04A-DFD5-27796AD03162}"/>
                </a:ext>
              </a:extLst>
            </p:cNvPr>
            <p:cNvCxnSpPr>
              <a:cxnSpLocks/>
            </p:cNvCxnSpPr>
            <p:nvPr/>
          </p:nvCxnSpPr>
          <p:spPr>
            <a:xfrm flipV="1">
              <a:off x="10846446" y="699401"/>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7" name="Straight Connector 336">
              <a:extLst>
                <a:ext uri="{FF2B5EF4-FFF2-40B4-BE49-F238E27FC236}">
                  <a16:creationId xmlns:a16="http://schemas.microsoft.com/office/drawing/2014/main" id="{FADBB6B1-F48D-D96A-FC42-4B26B9844939}"/>
                </a:ext>
              </a:extLst>
            </p:cNvPr>
            <p:cNvCxnSpPr>
              <a:cxnSpLocks/>
            </p:cNvCxnSpPr>
            <p:nvPr/>
          </p:nvCxnSpPr>
          <p:spPr>
            <a:xfrm flipV="1">
              <a:off x="1068705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38" name="TextBox 337">
              <a:extLst>
                <a:ext uri="{FF2B5EF4-FFF2-40B4-BE49-F238E27FC236}">
                  <a16:creationId xmlns:a16="http://schemas.microsoft.com/office/drawing/2014/main" id="{73DDD5E5-C99C-EC7F-A2D5-E517B8548B84}"/>
                </a:ext>
              </a:extLst>
            </p:cNvPr>
            <p:cNvSpPr txBox="1"/>
            <p:nvPr/>
          </p:nvSpPr>
          <p:spPr>
            <a:xfrm flipH="1">
              <a:off x="10590134" y="665149"/>
              <a:ext cx="187701" cy="307777"/>
            </a:xfrm>
            <a:prstGeom prst="rect">
              <a:avLst/>
            </a:prstGeom>
            <a:noFill/>
          </p:spPr>
          <p:txBody>
            <a:bodyPr wrap="square" rtlCol="0">
              <a:spAutoFit/>
            </a:bodyPr>
            <a:lstStyle/>
            <a:p>
              <a:pPr algn="ctr"/>
              <a:r>
                <a:rPr lang="en-US" sz="1400" noProof="0" dirty="0"/>
                <a:t>≤</a:t>
              </a:r>
            </a:p>
          </p:txBody>
        </p:sp>
        <p:cxnSp>
          <p:nvCxnSpPr>
            <p:cNvPr id="339" name="Straight Connector 338">
              <a:extLst>
                <a:ext uri="{FF2B5EF4-FFF2-40B4-BE49-F238E27FC236}">
                  <a16:creationId xmlns:a16="http://schemas.microsoft.com/office/drawing/2014/main" id="{480697BB-96B5-F92C-143A-EBD9F1C0602B}"/>
                </a:ext>
              </a:extLst>
            </p:cNvPr>
            <p:cNvCxnSpPr>
              <a:cxnSpLocks/>
            </p:cNvCxnSpPr>
            <p:nvPr/>
          </p:nvCxnSpPr>
          <p:spPr>
            <a:xfrm flipV="1">
              <a:off x="1068689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a:extLst>
                <a:ext uri="{FF2B5EF4-FFF2-40B4-BE49-F238E27FC236}">
                  <a16:creationId xmlns:a16="http://schemas.microsoft.com/office/drawing/2014/main" id="{2E8260A1-B46B-5509-E866-8C952F028A96}"/>
                </a:ext>
              </a:extLst>
            </p:cNvPr>
            <p:cNvCxnSpPr>
              <a:cxnSpLocks/>
            </p:cNvCxnSpPr>
            <p:nvPr/>
          </p:nvCxnSpPr>
          <p:spPr>
            <a:xfrm flipV="1">
              <a:off x="10996935" y="89134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2" name="TextBox 341">
              <a:extLst>
                <a:ext uri="{FF2B5EF4-FFF2-40B4-BE49-F238E27FC236}">
                  <a16:creationId xmlns:a16="http://schemas.microsoft.com/office/drawing/2014/main" id="{83CDAD0E-E408-D789-D08F-9AD8C94A72DD}"/>
                </a:ext>
              </a:extLst>
            </p:cNvPr>
            <p:cNvSpPr txBox="1"/>
            <p:nvPr/>
          </p:nvSpPr>
          <p:spPr>
            <a:xfrm flipH="1">
              <a:off x="10900014" y="670229"/>
              <a:ext cx="187701" cy="307777"/>
            </a:xfrm>
            <a:prstGeom prst="rect">
              <a:avLst/>
            </a:prstGeom>
            <a:noFill/>
          </p:spPr>
          <p:txBody>
            <a:bodyPr wrap="square" rtlCol="0">
              <a:spAutoFit/>
            </a:bodyPr>
            <a:lstStyle/>
            <a:p>
              <a:pPr algn="ctr"/>
              <a:r>
                <a:rPr lang="en-US" sz="1400" noProof="0" dirty="0"/>
                <a:t>≤</a:t>
              </a:r>
            </a:p>
          </p:txBody>
        </p:sp>
        <p:cxnSp>
          <p:nvCxnSpPr>
            <p:cNvPr id="343" name="Straight Connector 342">
              <a:extLst>
                <a:ext uri="{FF2B5EF4-FFF2-40B4-BE49-F238E27FC236}">
                  <a16:creationId xmlns:a16="http://schemas.microsoft.com/office/drawing/2014/main" id="{D5F68D4A-D1DD-9B88-6DE9-72031A96724F}"/>
                </a:ext>
              </a:extLst>
            </p:cNvPr>
            <p:cNvCxnSpPr>
              <a:cxnSpLocks/>
            </p:cNvCxnSpPr>
            <p:nvPr/>
          </p:nvCxnSpPr>
          <p:spPr>
            <a:xfrm flipV="1">
              <a:off x="10996778" y="70457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C7D62B90-5EB1-200B-7E3E-861F8F50D300}"/>
                </a:ext>
              </a:extLst>
            </p:cNvPr>
            <p:cNvCxnSpPr>
              <a:cxnSpLocks/>
            </p:cNvCxnSpPr>
            <p:nvPr/>
          </p:nvCxnSpPr>
          <p:spPr>
            <a:xfrm flipV="1">
              <a:off x="1142365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46" name="TextBox 345">
              <a:extLst>
                <a:ext uri="{FF2B5EF4-FFF2-40B4-BE49-F238E27FC236}">
                  <a16:creationId xmlns:a16="http://schemas.microsoft.com/office/drawing/2014/main" id="{8A3E0747-0401-2FB2-A925-BC3F525655FD}"/>
                </a:ext>
              </a:extLst>
            </p:cNvPr>
            <p:cNvSpPr txBox="1"/>
            <p:nvPr/>
          </p:nvSpPr>
          <p:spPr>
            <a:xfrm flipH="1">
              <a:off x="11326734" y="665149"/>
              <a:ext cx="187701" cy="307777"/>
            </a:xfrm>
            <a:prstGeom prst="rect">
              <a:avLst/>
            </a:prstGeom>
            <a:noFill/>
          </p:spPr>
          <p:txBody>
            <a:bodyPr wrap="square" rtlCol="0">
              <a:spAutoFit/>
            </a:bodyPr>
            <a:lstStyle/>
            <a:p>
              <a:pPr algn="ctr"/>
              <a:r>
                <a:rPr lang="en-US" sz="1400" noProof="0" dirty="0"/>
                <a:t>≤</a:t>
              </a:r>
            </a:p>
          </p:txBody>
        </p:sp>
        <p:cxnSp>
          <p:nvCxnSpPr>
            <p:cNvPr id="347" name="Straight Connector 346">
              <a:extLst>
                <a:ext uri="{FF2B5EF4-FFF2-40B4-BE49-F238E27FC236}">
                  <a16:creationId xmlns:a16="http://schemas.microsoft.com/office/drawing/2014/main" id="{07AAF15B-33C6-759D-6905-AAB2EED93831}"/>
                </a:ext>
              </a:extLst>
            </p:cNvPr>
            <p:cNvCxnSpPr>
              <a:cxnSpLocks/>
            </p:cNvCxnSpPr>
            <p:nvPr/>
          </p:nvCxnSpPr>
          <p:spPr>
            <a:xfrm flipV="1">
              <a:off x="1142349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BDEC6A79-86E8-0F04-431C-03F48DD83523}"/>
                </a:ext>
              </a:extLst>
            </p:cNvPr>
            <p:cNvCxnSpPr>
              <a:cxnSpLocks/>
            </p:cNvCxnSpPr>
            <p:nvPr/>
          </p:nvCxnSpPr>
          <p:spPr>
            <a:xfrm flipV="1">
              <a:off x="11286495" y="89134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0" name="TextBox 349">
              <a:extLst>
                <a:ext uri="{FF2B5EF4-FFF2-40B4-BE49-F238E27FC236}">
                  <a16:creationId xmlns:a16="http://schemas.microsoft.com/office/drawing/2014/main" id="{21A125AF-D192-069D-CD98-CD21FB69A975}"/>
                </a:ext>
              </a:extLst>
            </p:cNvPr>
            <p:cNvSpPr txBox="1"/>
            <p:nvPr/>
          </p:nvSpPr>
          <p:spPr>
            <a:xfrm flipH="1">
              <a:off x="11189574" y="670229"/>
              <a:ext cx="187701" cy="307777"/>
            </a:xfrm>
            <a:prstGeom prst="rect">
              <a:avLst/>
            </a:prstGeom>
            <a:noFill/>
          </p:spPr>
          <p:txBody>
            <a:bodyPr wrap="square" rtlCol="0">
              <a:spAutoFit/>
            </a:bodyPr>
            <a:lstStyle/>
            <a:p>
              <a:pPr algn="ctr"/>
              <a:r>
                <a:rPr lang="en-US" sz="1400" noProof="0" dirty="0"/>
                <a:t>≤</a:t>
              </a:r>
            </a:p>
          </p:txBody>
        </p:sp>
        <p:cxnSp>
          <p:nvCxnSpPr>
            <p:cNvPr id="351" name="Straight Connector 350">
              <a:extLst>
                <a:ext uri="{FF2B5EF4-FFF2-40B4-BE49-F238E27FC236}">
                  <a16:creationId xmlns:a16="http://schemas.microsoft.com/office/drawing/2014/main" id="{3498C5E2-C1AA-7B54-7E8F-5E77565EBDD4}"/>
                </a:ext>
              </a:extLst>
            </p:cNvPr>
            <p:cNvCxnSpPr>
              <a:cxnSpLocks/>
            </p:cNvCxnSpPr>
            <p:nvPr/>
          </p:nvCxnSpPr>
          <p:spPr>
            <a:xfrm flipV="1">
              <a:off x="11286338" y="70457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3" name="Straight Connector 352">
              <a:extLst>
                <a:ext uri="{FF2B5EF4-FFF2-40B4-BE49-F238E27FC236}">
                  <a16:creationId xmlns:a16="http://schemas.microsoft.com/office/drawing/2014/main" id="{E4F59DE8-C956-9342-31BE-3655453FE0AC}"/>
                </a:ext>
              </a:extLst>
            </p:cNvPr>
            <p:cNvCxnSpPr>
              <a:cxnSpLocks/>
            </p:cNvCxnSpPr>
            <p:nvPr/>
          </p:nvCxnSpPr>
          <p:spPr>
            <a:xfrm flipV="1">
              <a:off x="11576055" y="886268"/>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54" name="TextBox 353">
              <a:extLst>
                <a:ext uri="{FF2B5EF4-FFF2-40B4-BE49-F238E27FC236}">
                  <a16:creationId xmlns:a16="http://schemas.microsoft.com/office/drawing/2014/main" id="{F4A4C89D-FDDA-828D-91F4-593E28681527}"/>
                </a:ext>
              </a:extLst>
            </p:cNvPr>
            <p:cNvSpPr txBox="1"/>
            <p:nvPr/>
          </p:nvSpPr>
          <p:spPr>
            <a:xfrm flipH="1">
              <a:off x="11479134" y="665149"/>
              <a:ext cx="187701" cy="307777"/>
            </a:xfrm>
            <a:prstGeom prst="rect">
              <a:avLst/>
            </a:prstGeom>
            <a:noFill/>
          </p:spPr>
          <p:txBody>
            <a:bodyPr wrap="square" rtlCol="0">
              <a:spAutoFit/>
            </a:bodyPr>
            <a:lstStyle/>
            <a:p>
              <a:pPr algn="ctr"/>
              <a:r>
                <a:rPr lang="en-US" sz="1400" noProof="0" dirty="0"/>
                <a:t>≤</a:t>
              </a:r>
            </a:p>
          </p:txBody>
        </p:sp>
        <p:cxnSp>
          <p:nvCxnSpPr>
            <p:cNvPr id="355" name="Straight Connector 354">
              <a:extLst>
                <a:ext uri="{FF2B5EF4-FFF2-40B4-BE49-F238E27FC236}">
                  <a16:creationId xmlns:a16="http://schemas.microsoft.com/office/drawing/2014/main" id="{C6F8B4FF-5DBB-B315-1BEF-E0B3D376D3BF}"/>
                </a:ext>
              </a:extLst>
            </p:cNvPr>
            <p:cNvCxnSpPr>
              <a:cxnSpLocks/>
            </p:cNvCxnSpPr>
            <p:nvPr/>
          </p:nvCxnSpPr>
          <p:spPr>
            <a:xfrm flipV="1">
              <a:off x="11575898" y="699497"/>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0" name="Right Brace 359">
              <a:extLst>
                <a:ext uri="{FF2B5EF4-FFF2-40B4-BE49-F238E27FC236}">
                  <a16:creationId xmlns:a16="http://schemas.microsoft.com/office/drawing/2014/main" id="{C2E283E9-B559-E36B-D2E7-7C9FF1631E11}"/>
                </a:ext>
              </a:extLst>
            </p:cNvPr>
            <p:cNvSpPr/>
            <p:nvPr/>
          </p:nvSpPr>
          <p:spPr>
            <a:xfrm rot="5400000">
              <a:off x="9577366" y="934763"/>
              <a:ext cx="45719" cy="137589"/>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61" name="TextBox 360">
              <a:extLst>
                <a:ext uri="{FF2B5EF4-FFF2-40B4-BE49-F238E27FC236}">
                  <a16:creationId xmlns:a16="http://schemas.microsoft.com/office/drawing/2014/main" id="{4EAD5E53-7DA2-EE1F-48B7-21E566100E12}"/>
                </a:ext>
              </a:extLst>
            </p:cNvPr>
            <p:cNvSpPr txBox="1"/>
            <p:nvPr/>
          </p:nvSpPr>
          <p:spPr>
            <a:xfrm>
              <a:off x="9528255" y="958468"/>
              <a:ext cx="137590" cy="307777"/>
            </a:xfrm>
            <a:prstGeom prst="rect">
              <a:avLst/>
            </a:prstGeom>
            <a:noFill/>
          </p:spPr>
          <p:txBody>
            <a:bodyPr wrap="square" rtlCol="0">
              <a:spAutoFit/>
            </a:bodyPr>
            <a:lstStyle/>
            <a:p>
              <a:pPr algn="ctr"/>
              <a:r>
                <a:rPr lang="en-US" sz="1400" i="1" noProof="0" dirty="0"/>
                <a:t>B</a:t>
              </a:r>
            </a:p>
          </p:txBody>
        </p:sp>
        <p:sp>
          <p:nvSpPr>
            <p:cNvPr id="362" name="Right Brace 361">
              <a:extLst>
                <a:ext uri="{FF2B5EF4-FFF2-40B4-BE49-F238E27FC236}">
                  <a16:creationId xmlns:a16="http://schemas.microsoft.com/office/drawing/2014/main" id="{3F17662E-AEDA-5B6E-F74C-95A2F82D91C8}"/>
                </a:ext>
              </a:extLst>
            </p:cNvPr>
            <p:cNvSpPr/>
            <p:nvPr/>
          </p:nvSpPr>
          <p:spPr>
            <a:xfrm rot="5400000">
              <a:off x="9434491" y="934763"/>
              <a:ext cx="45719" cy="137589"/>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63" name="TextBox 362">
              <a:extLst>
                <a:ext uri="{FF2B5EF4-FFF2-40B4-BE49-F238E27FC236}">
                  <a16:creationId xmlns:a16="http://schemas.microsoft.com/office/drawing/2014/main" id="{65AB29DA-0574-F5EA-4421-20DB6648D018}"/>
                </a:ext>
              </a:extLst>
            </p:cNvPr>
            <p:cNvSpPr txBox="1"/>
            <p:nvPr/>
          </p:nvSpPr>
          <p:spPr>
            <a:xfrm>
              <a:off x="9385380" y="958468"/>
              <a:ext cx="137590" cy="307777"/>
            </a:xfrm>
            <a:prstGeom prst="rect">
              <a:avLst/>
            </a:prstGeom>
            <a:noFill/>
          </p:spPr>
          <p:txBody>
            <a:bodyPr wrap="square" rtlCol="0">
              <a:spAutoFit/>
            </a:bodyPr>
            <a:lstStyle/>
            <a:p>
              <a:pPr algn="ctr"/>
              <a:r>
                <a:rPr lang="en-US" sz="1400" i="1" noProof="0" dirty="0"/>
                <a:t>B</a:t>
              </a:r>
            </a:p>
          </p:txBody>
        </p:sp>
        <p:sp>
          <p:nvSpPr>
            <p:cNvPr id="364" name="TextBox 363">
              <a:extLst>
                <a:ext uri="{FF2B5EF4-FFF2-40B4-BE49-F238E27FC236}">
                  <a16:creationId xmlns:a16="http://schemas.microsoft.com/office/drawing/2014/main" id="{21C19B9B-8D34-CFA6-978B-DDBFD4DE1F35}"/>
                </a:ext>
              </a:extLst>
            </p:cNvPr>
            <p:cNvSpPr txBox="1"/>
            <p:nvPr/>
          </p:nvSpPr>
          <p:spPr>
            <a:xfrm>
              <a:off x="9584336" y="962599"/>
              <a:ext cx="456681" cy="276999"/>
            </a:xfrm>
            <a:prstGeom prst="rect">
              <a:avLst/>
            </a:prstGeom>
            <a:noFill/>
          </p:spPr>
          <p:txBody>
            <a:bodyPr wrap="square" rtlCol="0">
              <a:spAutoFit/>
            </a:bodyPr>
            <a:lstStyle/>
            <a:p>
              <a:r>
                <a:rPr lang="en-US" sz="1200" i="1" noProof="0" dirty="0"/>
                <a:t>∙∙∙     </a:t>
              </a:r>
            </a:p>
          </p:txBody>
        </p:sp>
        <p:sp>
          <p:nvSpPr>
            <p:cNvPr id="370" name="TextBox 369">
              <a:extLst>
                <a:ext uri="{FF2B5EF4-FFF2-40B4-BE49-F238E27FC236}">
                  <a16:creationId xmlns:a16="http://schemas.microsoft.com/office/drawing/2014/main" id="{E4F6FD4A-0148-C825-E720-799C22479992}"/>
                </a:ext>
              </a:extLst>
            </p:cNvPr>
            <p:cNvSpPr txBox="1"/>
            <p:nvPr/>
          </p:nvSpPr>
          <p:spPr>
            <a:xfrm>
              <a:off x="9085337" y="352872"/>
              <a:ext cx="2908300" cy="338554"/>
            </a:xfrm>
            <a:prstGeom prst="rect">
              <a:avLst/>
            </a:prstGeom>
            <a:noFill/>
          </p:spPr>
          <p:txBody>
            <a:bodyPr wrap="square" rtlCol="0">
              <a:spAutoFit/>
            </a:bodyPr>
            <a:lstStyle/>
            <a:p>
              <a:pPr algn="ctr"/>
              <a:r>
                <a:rPr lang="en-US" sz="1600" noProof="0" dirty="0"/>
                <a:t>internal buffer = </a:t>
              </a:r>
              <a:r>
                <a:rPr lang="en-US" sz="1600" b="1" noProof="0" dirty="0"/>
                <a:t>semi-sorted</a:t>
              </a:r>
              <a:endParaRPr lang="en-US" sz="1600" noProof="0" dirty="0"/>
            </a:p>
          </p:txBody>
        </p:sp>
      </p:grpSp>
      <p:grpSp>
        <p:nvGrpSpPr>
          <p:cNvPr id="416" name="Group 415">
            <a:extLst>
              <a:ext uri="{FF2B5EF4-FFF2-40B4-BE49-F238E27FC236}">
                <a16:creationId xmlns:a16="http://schemas.microsoft.com/office/drawing/2014/main" id="{B1F23420-3673-2A0D-9C4D-74F61A0B1011}"/>
              </a:ext>
            </a:extLst>
          </p:cNvPr>
          <p:cNvGrpSpPr/>
          <p:nvPr/>
        </p:nvGrpSpPr>
        <p:grpSpPr>
          <a:xfrm>
            <a:off x="6153457" y="3734224"/>
            <a:ext cx="5281066" cy="858044"/>
            <a:chOff x="6305857" y="3072740"/>
            <a:chExt cx="5281066" cy="858044"/>
          </a:xfrm>
        </p:grpSpPr>
        <p:sp>
          <p:nvSpPr>
            <p:cNvPr id="372" name="TextBox 371">
              <a:extLst>
                <a:ext uri="{FF2B5EF4-FFF2-40B4-BE49-F238E27FC236}">
                  <a16:creationId xmlns:a16="http://schemas.microsoft.com/office/drawing/2014/main" id="{B92C0853-C396-C63D-ACFC-75B0661A09E2}"/>
                </a:ext>
              </a:extLst>
            </p:cNvPr>
            <p:cNvSpPr txBox="1"/>
            <p:nvPr/>
          </p:nvSpPr>
          <p:spPr>
            <a:xfrm>
              <a:off x="6657742" y="3072740"/>
              <a:ext cx="4746858" cy="338554"/>
            </a:xfrm>
            <a:prstGeom prst="rect">
              <a:avLst/>
            </a:prstGeom>
            <a:noFill/>
          </p:spPr>
          <p:txBody>
            <a:bodyPr wrap="square" lIns="0" rIns="0" rtlCol="0">
              <a:spAutoFit/>
            </a:bodyPr>
            <a:lstStyle/>
            <a:p>
              <a:pPr algn="ctr"/>
              <a:r>
                <a:rPr lang="en-US" sz="1600" noProof="0" dirty="0"/>
                <a:t>leaf buffer = </a:t>
              </a:r>
              <a:r>
                <a:rPr lang="en-US" sz="1600" b="1" noProof="0" dirty="0"/>
                <a:t>lazy semi-sorted</a:t>
              </a:r>
              <a:endParaRPr lang="en-US" sz="1600" noProof="0" dirty="0"/>
            </a:p>
          </p:txBody>
        </p:sp>
        <p:grpSp>
          <p:nvGrpSpPr>
            <p:cNvPr id="413" name="Group 412">
              <a:extLst>
                <a:ext uri="{FF2B5EF4-FFF2-40B4-BE49-F238E27FC236}">
                  <a16:creationId xmlns:a16="http://schemas.microsoft.com/office/drawing/2014/main" id="{ABD5F66D-092C-978B-30CA-7A674B378B7B}"/>
                </a:ext>
              </a:extLst>
            </p:cNvPr>
            <p:cNvGrpSpPr/>
            <p:nvPr/>
          </p:nvGrpSpPr>
          <p:grpSpPr>
            <a:xfrm>
              <a:off x="6305857" y="3347968"/>
              <a:ext cx="2333783" cy="582816"/>
              <a:chOff x="6597957" y="4366633"/>
              <a:chExt cx="2333783" cy="582816"/>
            </a:xfrm>
          </p:grpSpPr>
          <p:sp>
            <p:nvSpPr>
              <p:cNvPr id="388" name="TextBox 387">
                <a:extLst>
                  <a:ext uri="{FF2B5EF4-FFF2-40B4-BE49-F238E27FC236}">
                    <a16:creationId xmlns:a16="http://schemas.microsoft.com/office/drawing/2014/main" id="{A178BEF5-7E20-7861-0F31-31165B7CB748}"/>
                  </a:ext>
                </a:extLst>
              </p:cNvPr>
              <p:cNvSpPr txBox="1"/>
              <p:nvPr/>
            </p:nvSpPr>
            <p:spPr>
              <a:xfrm>
                <a:off x="7197512" y="4641672"/>
                <a:ext cx="569463" cy="307777"/>
              </a:xfrm>
              <a:prstGeom prst="rect">
                <a:avLst/>
              </a:prstGeom>
              <a:noFill/>
            </p:spPr>
            <p:txBody>
              <a:bodyPr wrap="square" rtlCol="0">
                <a:spAutoFit/>
              </a:bodyPr>
              <a:lstStyle/>
              <a:p>
                <a:pPr algn="ctr"/>
                <a:r>
                  <a:rPr lang="en-US" sz="1400" noProof="0" dirty="0"/>
                  <a:t>4</a:t>
                </a:r>
                <a:r>
                  <a:rPr lang="en-US" sz="1400" i="1" noProof="0" dirty="0"/>
                  <a:t>B</a:t>
                </a:r>
              </a:p>
            </p:txBody>
          </p:sp>
          <p:sp>
            <p:nvSpPr>
              <p:cNvPr id="390" name="TextBox 389">
                <a:extLst>
                  <a:ext uri="{FF2B5EF4-FFF2-40B4-BE49-F238E27FC236}">
                    <a16:creationId xmlns:a16="http://schemas.microsoft.com/office/drawing/2014/main" id="{4AD6DABF-0BF9-07BB-2BAC-094670D4EF20}"/>
                  </a:ext>
                </a:extLst>
              </p:cNvPr>
              <p:cNvSpPr txBox="1"/>
              <p:nvPr/>
            </p:nvSpPr>
            <p:spPr>
              <a:xfrm>
                <a:off x="6884773" y="4641672"/>
                <a:ext cx="307455" cy="307777"/>
              </a:xfrm>
              <a:prstGeom prst="rect">
                <a:avLst/>
              </a:prstGeom>
              <a:noFill/>
            </p:spPr>
            <p:txBody>
              <a:bodyPr wrap="square" lIns="0" rIns="0" rtlCol="0">
                <a:spAutoFit/>
              </a:bodyPr>
              <a:lstStyle/>
              <a:p>
                <a:pPr algn="ctr"/>
                <a:r>
                  <a:rPr lang="en-US" sz="1400" noProof="0" dirty="0"/>
                  <a:t>2</a:t>
                </a:r>
                <a:r>
                  <a:rPr lang="en-US" sz="1400" i="1" noProof="0" dirty="0"/>
                  <a:t>B</a:t>
                </a:r>
              </a:p>
            </p:txBody>
          </p:sp>
          <p:sp>
            <p:nvSpPr>
              <p:cNvPr id="394" name="TextBox 393">
                <a:extLst>
                  <a:ext uri="{FF2B5EF4-FFF2-40B4-BE49-F238E27FC236}">
                    <a16:creationId xmlns:a16="http://schemas.microsoft.com/office/drawing/2014/main" id="{7EE1B4A6-F7FD-CF86-7F6D-D0C5180478F6}"/>
                  </a:ext>
                </a:extLst>
              </p:cNvPr>
              <p:cNvSpPr txBox="1"/>
              <p:nvPr/>
            </p:nvSpPr>
            <p:spPr>
              <a:xfrm>
                <a:off x="8121018" y="4641672"/>
                <a:ext cx="456681" cy="307777"/>
              </a:xfrm>
              <a:prstGeom prst="rect">
                <a:avLst/>
              </a:prstGeom>
              <a:noFill/>
            </p:spPr>
            <p:txBody>
              <a:bodyPr wrap="square" rtlCol="0">
                <a:spAutoFit/>
              </a:bodyPr>
              <a:lstStyle/>
              <a:p>
                <a:pPr algn="ctr"/>
                <a:r>
                  <a:rPr lang="en-US" sz="1400" noProof="0" dirty="0"/>
                  <a:t>8</a:t>
                </a:r>
                <a:r>
                  <a:rPr lang="en-US" sz="1400" i="1" noProof="0" dirty="0"/>
                  <a:t>B</a:t>
                </a:r>
              </a:p>
            </p:txBody>
          </p:sp>
          <p:grpSp>
            <p:nvGrpSpPr>
              <p:cNvPr id="264" name="Group 263">
                <a:extLst>
                  <a:ext uri="{FF2B5EF4-FFF2-40B4-BE49-F238E27FC236}">
                    <a16:creationId xmlns:a16="http://schemas.microsoft.com/office/drawing/2014/main" id="{027E1EA4-4F03-E5CB-EAA4-E4AB90A48202}"/>
                  </a:ext>
                </a:extLst>
              </p:cNvPr>
              <p:cNvGrpSpPr/>
              <p:nvPr/>
            </p:nvGrpSpPr>
            <p:grpSpPr>
              <a:xfrm>
                <a:off x="6612198" y="4366633"/>
                <a:ext cx="2319017" cy="318033"/>
                <a:chOff x="6258723" y="3993692"/>
                <a:chExt cx="2319017" cy="318033"/>
              </a:xfrm>
            </p:grpSpPr>
            <p:sp>
              <p:nvSpPr>
                <p:cNvPr id="265" name="Rectangle 264">
                  <a:extLst>
                    <a:ext uri="{FF2B5EF4-FFF2-40B4-BE49-F238E27FC236}">
                      <a16:creationId xmlns:a16="http://schemas.microsoft.com/office/drawing/2014/main" id="{BE534588-A1B0-A592-E0BD-35618AED075D}"/>
                    </a:ext>
                  </a:extLst>
                </p:cNvPr>
                <p:cNvSpPr/>
                <p:nvPr/>
              </p:nvSpPr>
              <p:spPr>
                <a:xfrm rot="10800000" flipH="1" flipV="1">
                  <a:off x="6258723" y="4028046"/>
                  <a:ext cx="2319017" cy="23908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grpSp>
              <p:nvGrpSpPr>
                <p:cNvPr id="266" name="Group 265">
                  <a:extLst>
                    <a:ext uri="{FF2B5EF4-FFF2-40B4-BE49-F238E27FC236}">
                      <a16:creationId xmlns:a16="http://schemas.microsoft.com/office/drawing/2014/main" id="{985ADC7C-B7A0-5071-7DBB-B0DFCCBD4CE6}"/>
                    </a:ext>
                  </a:extLst>
                </p:cNvPr>
                <p:cNvGrpSpPr/>
                <p:nvPr/>
              </p:nvGrpSpPr>
              <p:grpSpPr>
                <a:xfrm>
                  <a:off x="7321310" y="3993694"/>
                  <a:ext cx="187701" cy="307777"/>
                  <a:chOff x="7321310" y="3993694"/>
                  <a:chExt cx="187701" cy="307777"/>
                </a:xfrm>
              </p:grpSpPr>
              <p:cxnSp>
                <p:nvCxnSpPr>
                  <p:cNvPr id="279" name="Straight Connector 278">
                    <a:extLst>
                      <a:ext uri="{FF2B5EF4-FFF2-40B4-BE49-F238E27FC236}">
                        <a16:creationId xmlns:a16="http://schemas.microsoft.com/office/drawing/2014/main" id="{16A1D7D4-4CA0-8367-78DE-9FCA5478D06C}"/>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80" name="TextBox 279">
                    <a:extLst>
                      <a:ext uri="{FF2B5EF4-FFF2-40B4-BE49-F238E27FC236}">
                        <a16:creationId xmlns:a16="http://schemas.microsoft.com/office/drawing/2014/main" id="{2F6EB34D-F970-E09B-7DB7-95689C887717}"/>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81" name="Straight Connector 280">
                    <a:extLst>
                      <a:ext uri="{FF2B5EF4-FFF2-40B4-BE49-F238E27FC236}">
                        <a16:creationId xmlns:a16="http://schemas.microsoft.com/office/drawing/2014/main" id="{3F7950ED-ABE7-8D91-DD9E-A455A0B1C8F3}"/>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7" name="Group 266">
                  <a:extLst>
                    <a:ext uri="{FF2B5EF4-FFF2-40B4-BE49-F238E27FC236}">
                      <a16:creationId xmlns:a16="http://schemas.microsoft.com/office/drawing/2014/main" id="{6587B9B4-F23E-BC6B-2ECC-D644A5B659F3}"/>
                    </a:ext>
                  </a:extLst>
                </p:cNvPr>
                <p:cNvGrpSpPr/>
                <p:nvPr/>
              </p:nvGrpSpPr>
              <p:grpSpPr>
                <a:xfrm>
                  <a:off x="6742402" y="3993693"/>
                  <a:ext cx="187701" cy="307777"/>
                  <a:chOff x="7321310" y="3993694"/>
                  <a:chExt cx="187701" cy="307777"/>
                </a:xfrm>
              </p:grpSpPr>
              <p:cxnSp>
                <p:nvCxnSpPr>
                  <p:cNvPr id="276" name="Straight Connector 275">
                    <a:extLst>
                      <a:ext uri="{FF2B5EF4-FFF2-40B4-BE49-F238E27FC236}">
                        <a16:creationId xmlns:a16="http://schemas.microsoft.com/office/drawing/2014/main" id="{CCD720BE-14CF-A790-53AA-A2EA436629E7}"/>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7" name="TextBox 276">
                    <a:extLst>
                      <a:ext uri="{FF2B5EF4-FFF2-40B4-BE49-F238E27FC236}">
                        <a16:creationId xmlns:a16="http://schemas.microsoft.com/office/drawing/2014/main" id="{3EFD314C-72CF-F721-9795-E51A3687E3C2}"/>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78" name="Straight Connector 277">
                    <a:extLst>
                      <a:ext uri="{FF2B5EF4-FFF2-40B4-BE49-F238E27FC236}">
                        <a16:creationId xmlns:a16="http://schemas.microsoft.com/office/drawing/2014/main" id="{5A879DD5-F4F3-3E26-6976-91DD022A0DED}"/>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8" name="Group 267">
                  <a:extLst>
                    <a:ext uri="{FF2B5EF4-FFF2-40B4-BE49-F238E27FC236}">
                      <a16:creationId xmlns:a16="http://schemas.microsoft.com/office/drawing/2014/main" id="{69D2079F-C8E7-CFCD-48E1-450B6ECF7728}"/>
                    </a:ext>
                  </a:extLst>
                </p:cNvPr>
                <p:cNvGrpSpPr/>
                <p:nvPr/>
              </p:nvGrpSpPr>
              <p:grpSpPr>
                <a:xfrm>
                  <a:off x="6441729" y="3993692"/>
                  <a:ext cx="187701" cy="307777"/>
                  <a:chOff x="7321310" y="3993694"/>
                  <a:chExt cx="187701" cy="307777"/>
                </a:xfrm>
              </p:grpSpPr>
              <p:cxnSp>
                <p:nvCxnSpPr>
                  <p:cNvPr id="273" name="Straight Connector 272">
                    <a:extLst>
                      <a:ext uri="{FF2B5EF4-FFF2-40B4-BE49-F238E27FC236}">
                        <a16:creationId xmlns:a16="http://schemas.microsoft.com/office/drawing/2014/main" id="{7F27618B-1A2C-D030-E79F-4F57EAB39C9B}"/>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4" name="TextBox 273">
                    <a:extLst>
                      <a:ext uri="{FF2B5EF4-FFF2-40B4-BE49-F238E27FC236}">
                        <a16:creationId xmlns:a16="http://schemas.microsoft.com/office/drawing/2014/main" id="{FE6F9C76-4E4A-1834-2118-1562818C9FA1}"/>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75" name="Straight Connector 274">
                    <a:extLst>
                      <a:ext uri="{FF2B5EF4-FFF2-40B4-BE49-F238E27FC236}">
                        <a16:creationId xmlns:a16="http://schemas.microsoft.com/office/drawing/2014/main" id="{F00054CC-800E-CA5D-0285-BF611EDC491D}"/>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9" name="Group 268">
                  <a:extLst>
                    <a:ext uri="{FF2B5EF4-FFF2-40B4-BE49-F238E27FC236}">
                      <a16:creationId xmlns:a16="http://schemas.microsoft.com/office/drawing/2014/main" id="{13236874-B0FF-9233-0A1B-F97A0E889E0D}"/>
                    </a:ext>
                  </a:extLst>
                </p:cNvPr>
                <p:cNvGrpSpPr/>
                <p:nvPr/>
              </p:nvGrpSpPr>
              <p:grpSpPr>
                <a:xfrm>
                  <a:off x="6282181" y="4003948"/>
                  <a:ext cx="187701" cy="307777"/>
                  <a:chOff x="7321310" y="3993694"/>
                  <a:chExt cx="187701" cy="307777"/>
                </a:xfrm>
              </p:grpSpPr>
              <p:cxnSp>
                <p:nvCxnSpPr>
                  <p:cNvPr id="270" name="Straight Connector 269">
                    <a:extLst>
                      <a:ext uri="{FF2B5EF4-FFF2-40B4-BE49-F238E27FC236}">
                        <a16:creationId xmlns:a16="http://schemas.microsoft.com/office/drawing/2014/main" id="{368E1985-559B-CC0D-09E0-E6E78DECD9F6}"/>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1" name="TextBox 270">
                    <a:extLst>
                      <a:ext uri="{FF2B5EF4-FFF2-40B4-BE49-F238E27FC236}">
                        <a16:creationId xmlns:a16="http://schemas.microsoft.com/office/drawing/2014/main" id="{1E6CC6FB-60B7-34D4-ADEA-9430BC2B09EF}"/>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72" name="Straight Connector 271">
                    <a:extLst>
                      <a:ext uri="{FF2B5EF4-FFF2-40B4-BE49-F238E27FC236}">
                        <a16:creationId xmlns:a16="http://schemas.microsoft.com/office/drawing/2014/main" id="{F2FF899B-A661-F051-4392-BD639C92267F}"/>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383" name="Right Brace 382">
                <a:extLst>
                  <a:ext uri="{FF2B5EF4-FFF2-40B4-BE49-F238E27FC236}">
                    <a16:creationId xmlns:a16="http://schemas.microsoft.com/office/drawing/2014/main" id="{13830289-BF99-B0C6-6FC7-9799024501E6}"/>
                  </a:ext>
                </a:extLst>
              </p:cNvPr>
              <p:cNvSpPr/>
              <p:nvPr/>
            </p:nvSpPr>
            <p:spPr>
              <a:xfrm rot="5400000">
                <a:off x="6789943" y="4617967"/>
                <a:ext cx="45719" cy="137589"/>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84" name="TextBox 383">
                <a:extLst>
                  <a:ext uri="{FF2B5EF4-FFF2-40B4-BE49-F238E27FC236}">
                    <a16:creationId xmlns:a16="http://schemas.microsoft.com/office/drawing/2014/main" id="{737714F6-41CE-6A6B-B8E9-B3D6FAC4DB5B}"/>
                  </a:ext>
                </a:extLst>
              </p:cNvPr>
              <p:cNvSpPr txBox="1"/>
              <p:nvPr/>
            </p:nvSpPr>
            <p:spPr>
              <a:xfrm>
                <a:off x="6740832" y="4641672"/>
                <a:ext cx="137590" cy="307777"/>
              </a:xfrm>
              <a:prstGeom prst="rect">
                <a:avLst/>
              </a:prstGeom>
              <a:noFill/>
            </p:spPr>
            <p:txBody>
              <a:bodyPr wrap="square" rtlCol="0">
                <a:spAutoFit/>
              </a:bodyPr>
              <a:lstStyle/>
              <a:p>
                <a:pPr algn="ctr"/>
                <a:r>
                  <a:rPr lang="en-US" sz="1400" i="1" noProof="0" dirty="0"/>
                  <a:t>B</a:t>
                </a:r>
              </a:p>
            </p:txBody>
          </p:sp>
          <p:sp>
            <p:nvSpPr>
              <p:cNvPr id="385" name="Right Brace 384">
                <a:extLst>
                  <a:ext uri="{FF2B5EF4-FFF2-40B4-BE49-F238E27FC236}">
                    <a16:creationId xmlns:a16="http://schemas.microsoft.com/office/drawing/2014/main" id="{31F79280-07BD-F1A0-34E7-F7EEE2EFFC70}"/>
                  </a:ext>
                </a:extLst>
              </p:cNvPr>
              <p:cNvSpPr/>
              <p:nvPr/>
            </p:nvSpPr>
            <p:spPr>
              <a:xfrm rot="5400000">
                <a:off x="6647068" y="4617967"/>
                <a:ext cx="45719" cy="137589"/>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86" name="TextBox 385">
                <a:extLst>
                  <a:ext uri="{FF2B5EF4-FFF2-40B4-BE49-F238E27FC236}">
                    <a16:creationId xmlns:a16="http://schemas.microsoft.com/office/drawing/2014/main" id="{E025F823-6787-02AD-F741-6ABB00C86E80}"/>
                  </a:ext>
                </a:extLst>
              </p:cNvPr>
              <p:cNvSpPr txBox="1"/>
              <p:nvPr/>
            </p:nvSpPr>
            <p:spPr>
              <a:xfrm>
                <a:off x="6597957" y="4641672"/>
                <a:ext cx="137590" cy="307777"/>
              </a:xfrm>
              <a:prstGeom prst="rect">
                <a:avLst/>
              </a:prstGeom>
              <a:noFill/>
            </p:spPr>
            <p:txBody>
              <a:bodyPr wrap="square" rtlCol="0">
                <a:spAutoFit/>
              </a:bodyPr>
              <a:lstStyle/>
              <a:p>
                <a:pPr algn="ctr"/>
                <a:r>
                  <a:rPr lang="en-US" sz="1400" i="1" noProof="0" dirty="0"/>
                  <a:t>B</a:t>
                </a:r>
              </a:p>
            </p:txBody>
          </p:sp>
          <p:sp>
            <p:nvSpPr>
              <p:cNvPr id="387" name="Right Brace 386">
                <a:extLst>
                  <a:ext uri="{FF2B5EF4-FFF2-40B4-BE49-F238E27FC236}">
                    <a16:creationId xmlns:a16="http://schemas.microsoft.com/office/drawing/2014/main" id="{FBA0B20D-1938-132A-86AB-70E54B8D65EB}"/>
                  </a:ext>
                </a:extLst>
              </p:cNvPr>
              <p:cNvSpPr/>
              <p:nvPr/>
            </p:nvSpPr>
            <p:spPr>
              <a:xfrm rot="5400000">
                <a:off x="7460971" y="4403617"/>
                <a:ext cx="45719" cy="566287"/>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89" name="Right Brace 388">
                <a:extLst>
                  <a:ext uri="{FF2B5EF4-FFF2-40B4-BE49-F238E27FC236}">
                    <a16:creationId xmlns:a16="http://schemas.microsoft.com/office/drawing/2014/main" id="{D420BD3D-D6C7-D3F0-E3FC-2D72618D3C34}"/>
                  </a:ext>
                </a:extLst>
              </p:cNvPr>
              <p:cNvSpPr/>
              <p:nvPr/>
            </p:nvSpPr>
            <p:spPr>
              <a:xfrm rot="5400000">
                <a:off x="7023918" y="4538137"/>
                <a:ext cx="45720" cy="297250"/>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sp>
            <p:nvSpPr>
              <p:cNvPr id="393" name="Right Brace 392">
                <a:extLst>
                  <a:ext uri="{FF2B5EF4-FFF2-40B4-BE49-F238E27FC236}">
                    <a16:creationId xmlns:a16="http://schemas.microsoft.com/office/drawing/2014/main" id="{04D1634E-38CC-87DB-B884-DC9CD7049B23}"/>
                  </a:ext>
                </a:extLst>
              </p:cNvPr>
              <p:cNvSpPr/>
              <p:nvPr/>
            </p:nvSpPr>
            <p:spPr>
              <a:xfrm rot="5400000">
                <a:off x="8329443" y="4107325"/>
                <a:ext cx="45720" cy="1158875"/>
              </a:xfrm>
              <a:prstGeom prst="rightBrace">
                <a:avLst>
                  <a:gd name="adj1" fmla="val 56481"/>
                  <a:gd name="adj2" fmla="val 50000"/>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noProof="0" dirty="0"/>
              </a:p>
            </p:txBody>
          </p:sp>
        </p:grpSp>
        <p:grpSp>
          <p:nvGrpSpPr>
            <p:cNvPr id="412" name="Group 411">
              <a:extLst>
                <a:ext uri="{FF2B5EF4-FFF2-40B4-BE49-F238E27FC236}">
                  <a16:creationId xmlns:a16="http://schemas.microsoft.com/office/drawing/2014/main" id="{81D3F733-C4E2-70EE-6AC5-42CE1DEA65DE}"/>
                </a:ext>
              </a:extLst>
            </p:cNvPr>
            <p:cNvGrpSpPr/>
            <p:nvPr/>
          </p:nvGrpSpPr>
          <p:grpSpPr>
            <a:xfrm>
              <a:off x="9267906" y="3347794"/>
              <a:ext cx="2319017" cy="312857"/>
              <a:chOff x="6613606" y="5024656"/>
              <a:chExt cx="2319017" cy="312857"/>
            </a:xfrm>
          </p:grpSpPr>
          <p:sp>
            <p:nvSpPr>
              <p:cNvPr id="233" name="Rectangle 232">
                <a:extLst>
                  <a:ext uri="{FF2B5EF4-FFF2-40B4-BE49-F238E27FC236}">
                    <a16:creationId xmlns:a16="http://schemas.microsoft.com/office/drawing/2014/main" id="{C30E11C8-4ED8-5C8B-CF26-8F92F98CF3F3}"/>
                  </a:ext>
                </a:extLst>
              </p:cNvPr>
              <p:cNvSpPr/>
              <p:nvPr/>
            </p:nvSpPr>
            <p:spPr>
              <a:xfrm rot="10800000" flipH="1" flipV="1">
                <a:off x="6613606" y="5059012"/>
                <a:ext cx="2319017" cy="23908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1200" noProof="0" dirty="0">
                  <a:solidFill>
                    <a:schemeClr val="tx1"/>
                  </a:solidFill>
                </a:endParaRPr>
              </a:p>
            </p:txBody>
          </p:sp>
          <p:sp>
            <p:nvSpPr>
              <p:cNvPr id="407" name="Rectangle 406">
                <a:extLst>
                  <a:ext uri="{FF2B5EF4-FFF2-40B4-BE49-F238E27FC236}">
                    <a16:creationId xmlns:a16="http://schemas.microsoft.com/office/drawing/2014/main" id="{934A1E92-9CA4-2C3A-FB25-2AAD6C3CC99F}"/>
                  </a:ext>
                </a:extLst>
              </p:cNvPr>
              <p:cNvSpPr/>
              <p:nvPr/>
            </p:nvSpPr>
            <p:spPr>
              <a:xfrm flipH="1" flipV="1">
                <a:off x="6627671" y="5066179"/>
                <a:ext cx="560476" cy="22279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34" name="Group 233">
                <a:extLst>
                  <a:ext uri="{FF2B5EF4-FFF2-40B4-BE49-F238E27FC236}">
                    <a16:creationId xmlns:a16="http://schemas.microsoft.com/office/drawing/2014/main" id="{9A87FC47-B675-152D-D55E-B7F783F70820}"/>
                  </a:ext>
                </a:extLst>
              </p:cNvPr>
              <p:cNvGrpSpPr/>
              <p:nvPr/>
            </p:nvGrpSpPr>
            <p:grpSpPr>
              <a:xfrm>
                <a:off x="7676193" y="5024660"/>
                <a:ext cx="187701" cy="307777"/>
                <a:chOff x="7321310" y="3993694"/>
                <a:chExt cx="187701" cy="307777"/>
              </a:xfrm>
            </p:grpSpPr>
            <p:cxnSp>
              <p:nvCxnSpPr>
                <p:cNvPr id="247" name="Straight Connector 246">
                  <a:extLst>
                    <a:ext uri="{FF2B5EF4-FFF2-40B4-BE49-F238E27FC236}">
                      <a16:creationId xmlns:a16="http://schemas.microsoft.com/office/drawing/2014/main" id="{E75534D9-E620-46AA-E174-56065AB0B9D9}"/>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48" name="TextBox 247">
                  <a:extLst>
                    <a:ext uri="{FF2B5EF4-FFF2-40B4-BE49-F238E27FC236}">
                      <a16:creationId xmlns:a16="http://schemas.microsoft.com/office/drawing/2014/main" id="{8A2BE98C-3C33-54C3-1A2B-D46E39604F0B}"/>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49" name="Straight Connector 248">
                  <a:extLst>
                    <a:ext uri="{FF2B5EF4-FFF2-40B4-BE49-F238E27FC236}">
                      <a16:creationId xmlns:a16="http://schemas.microsoft.com/office/drawing/2014/main" id="{FCA752AA-CDD3-F62E-2A0C-C00FDA2EDB91}"/>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0" name="Group 249">
                <a:extLst>
                  <a:ext uri="{FF2B5EF4-FFF2-40B4-BE49-F238E27FC236}">
                    <a16:creationId xmlns:a16="http://schemas.microsoft.com/office/drawing/2014/main" id="{196CBC7B-20B0-51B5-41ED-3CBC78A0D181}"/>
                  </a:ext>
                </a:extLst>
              </p:cNvPr>
              <p:cNvGrpSpPr/>
              <p:nvPr/>
            </p:nvGrpSpPr>
            <p:grpSpPr>
              <a:xfrm>
                <a:off x="7385153" y="5024658"/>
                <a:ext cx="187701" cy="307777"/>
                <a:chOff x="7321310" y="3993694"/>
                <a:chExt cx="187701" cy="307777"/>
              </a:xfrm>
            </p:grpSpPr>
            <p:cxnSp>
              <p:nvCxnSpPr>
                <p:cNvPr id="251" name="Straight Connector 250">
                  <a:extLst>
                    <a:ext uri="{FF2B5EF4-FFF2-40B4-BE49-F238E27FC236}">
                      <a16:creationId xmlns:a16="http://schemas.microsoft.com/office/drawing/2014/main" id="{A1697893-4521-A5A4-E9B5-72BBA11F7809}"/>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2" name="TextBox 251">
                  <a:extLst>
                    <a:ext uri="{FF2B5EF4-FFF2-40B4-BE49-F238E27FC236}">
                      <a16:creationId xmlns:a16="http://schemas.microsoft.com/office/drawing/2014/main" id="{1C7CBD7F-CC9D-4DDA-8BE1-3E5711D49E31}"/>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53" name="Straight Connector 252">
                  <a:extLst>
                    <a:ext uri="{FF2B5EF4-FFF2-40B4-BE49-F238E27FC236}">
                      <a16:creationId xmlns:a16="http://schemas.microsoft.com/office/drawing/2014/main" id="{89A40EB3-46D6-57FA-72C0-CC426F530E31}"/>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4" name="Group 253">
                <a:extLst>
                  <a:ext uri="{FF2B5EF4-FFF2-40B4-BE49-F238E27FC236}">
                    <a16:creationId xmlns:a16="http://schemas.microsoft.com/office/drawing/2014/main" id="{33BC481C-5CCD-1768-EF17-E4FD7A7AF861}"/>
                  </a:ext>
                </a:extLst>
              </p:cNvPr>
              <p:cNvGrpSpPr/>
              <p:nvPr/>
            </p:nvGrpSpPr>
            <p:grpSpPr>
              <a:xfrm>
                <a:off x="7537557" y="5024657"/>
                <a:ext cx="187701" cy="307777"/>
                <a:chOff x="7321310" y="3993694"/>
                <a:chExt cx="187701" cy="307777"/>
              </a:xfrm>
            </p:grpSpPr>
            <p:cxnSp>
              <p:nvCxnSpPr>
                <p:cNvPr id="255" name="Straight Connector 254">
                  <a:extLst>
                    <a:ext uri="{FF2B5EF4-FFF2-40B4-BE49-F238E27FC236}">
                      <a16:creationId xmlns:a16="http://schemas.microsoft.com/office/drawing/2014/main" id="{186A5CBD-DEFA-F1D8-DE1B-36761161F22A}"/>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56" name="TextBox 255">
                  <a:extLst>
                    <a:ext uri="{FF2B5EF4-FFF2-40B4-BE49-F238E27FC236}">
                      <a16:creationId xmlns:a16="http://schemas.microsoft.com/office/drawing/2014/main" id="{007D4891-5D4D-FFBD-4004-C21F1601A653}"/>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57" name="Straight Connector 256">
                  <a:extLst>
                    <a:ext uri="{FF2B5EF4-FFF2-40B4-BE49-F238E27FC236}">
                      <a16:creationId xmlns:a16="http://schemas.microsoft.com/office/drawing/2014/main" id="{9607BEB3-589D-ADDC-1721-5C4270E8EB1A}"/>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8" name="Group 257">
                <a:extLst>
                  <a:ext uri="{FF2B5EF4-FFF2-40B4-BE49-F238E27FC236}">
                    <a16:creationId xmlns:a16="http://schemas.microsoft.com/office/drawing/2014/main" id="{F76FE239-A939-4D31-1953-CE1219DAF5BA}"/>
                  </a:ext>
                </a:extLst>
              </p:cNvPr>
              <p:cNvGrpSpPr/>
              <p:nvPr/>
            </p:nvGrpSpPr>
            <p:grpSpPr>
              <a:xfrm>
                <a:off x="7241231" y="5024656"/>
                <a:ext cx="187701" cy="307777"/>
                <a:chOff x="7321310" y="3993694"/>
                <a:chExt cx="187701" cy="307777"/>
              </a:xfrm>
            </p:grpSpPr>
            <p:cxnSp>
              <p:nvCxnSpPr>
                <p:cNvPr id="259" name="Straight Connector 258">
                  <a:extLst>
                    <a:ext uri="{FF2B5EF4-FFF2-40B4-BE49-F238E27FC236}">
                      <a16:creationId xmlns:a16="http://schemas.microsoft.com/office/drawing/2014/main" id="{CE322EBB-9900-5390-C7FF-30776AEB99DB}"/>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0" name="TextBox 259">
                  <a:extLst>
                    <a:ext uri="{FF2B5EF4-FFF2-40B4-BE49-F238E27FC236}">
                      <a16:creationId xmlns:a16="http://schemas.microsoft.com/office/drawing/2014/main" id="{E3509736-C447-AE7B-EF4A-983CB92A8A91}"/>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261" name="Straight Connector 260">
                  <a:extLst>
                    <a:ext uri="{FF2B5EF4-FFF2-40B4-BE49-F238E27FC236}">
                      <a16:creationId xmlns:a16="http://schemas.microsoft.com/office/drawing/2014/main" id="{5E1DB693-EFCA-A7CD-73AC-1390FDFDAFF5}"/>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3" name="Group 402">
                <a:extLst>
                  <a:ext uri="{FF2B5EF4-FFF2-40B4-BE49-F238E27FC236}">
                    <a16:creationId xmlns:a16="http://schemas.microsoft.com/office/drawing/2014/main" id="{DC30470B-72F0-795D-2BF5-1A724509FB6C}"/>
                  </a:ext>
                </a:extLst>
              </p:cNvPr>
              <p:cNvGrpSpPr/>
              <p:nvPr/>
            </p:nvGrpSpPr>
            <p:grpSpPr>
              <a:xfrm>
                <a:off x="7083751" y="5029736"/>
                <a:ext cx="187701" cy="307777"/>
                <a:chOff x="7321310" y="3993694"/>
                <a:chExt cx="187701" cy="307777"/>
              </a:xfrm>
            </p:grpSpPr>
            <p:cxnSp>
              <p:nvCxnSpPr>
                <p:cNvPr id="404" name="Straight Connector 403">
                  <a:extLst>
                    <a:ext uri="{FF2B5EF4-FFF2-40B4-BE49-F238E27FC236}">
                      <a16:creationId xmlns:a16="http://schemas.microsoft.com/office/drawing/2014/main" id="{1CE35BBE-D32D-8DC2-D0A3-70863F5E400B}"/>
                    </a:ext>
                  </a:extLst>
                </p:cNvPr>
                <p:cNvCxnSpPr>
                  <a:cxnSpLocks/>
                </p:cNvCxnSpPr>
                <p:nvPr/>
              </p:nvCxnSpPr>
              <p:spPr>
                <a:xfrm flipV="1">
                  <a:off x="7418231" y="4214813"/>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05" name="TextBox 404">
                  <a:extLst>
                    <a:ext uri="{FF2B5EF4-FFF2-40B4-BE49-F238E27FC236}">
                      <a16:creationId xmlns:a16="http://schemas.microsoft.com/office/drawing/2014/main" id="{A8D68AAE-DC53-1372-537D-A032CDFE31CD}"/>
                    </a:ext>
                  </a:extLst>
                </p:cNvPr>
                <p:cNvSpPr txBox="1"/>
                <p:nvPr/>
              </p:nvSpPr>
              <p:spPr>
                <a:xfrm flipH="1">
                  <a:off x="7321310" y="3993694"/>
                  <a:ext cx="187701" cy="307777"/>
                </a:xfrm>
                <a:prstGeom prst="rect">
                  <a:avLst/>
                </a:prstGeom>
                <a:noFill/>
              </p:spPr>
              <p:txBody>
                <a:bodyPr wrap="square" rtlCol="0">
                  <a:spAutoFit/>
                </a:bodyPr>
                <a:lstStyle/>
                <a:p>
                  <a:pPr algn="ctr"/>
                  <a:r>
                    <a:rPr lang="en-US" sz="1400" noProof="0" dirty="0"/>
                    <a:t>≤</a:t>
                  </a:r>
                </a:p>
              </p:txBody>
            </p:sp>
            <p:cxnSp>
              <p:nvCxnSpPr>
                <p:cNvPr id="406" name="Straight Connector 405">
                  <a:extLst>
                    <a:ext uri="{FF2B5EF4-FFF2-40B4-BE49-F238E27FC236}">
                      <a16:creationId xmlns:a16="http://schemas.microsoft.com/office/drawing/2014/main" id="{04B49927-656D-281A-FA5A-3DB428607D75}"/>
                    </a:ext>
                  </a:extLst>
                </p:cNvPr>
                <p:cNvCxnSpPr>
                  <a:cxnSpLocks/>
                </p:cNvCxnSpPr>
                <p:nvPr/>
              </p:nvCxnSpPr>
              <p:spPr>
                <a:xfrm flipV="1">
                  <a:off x="7418074" y="4028042"/>
                  <a:ext cx="157" cy="5231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414" name="Straight Arrow Connector 413">
              <a:extLst>
                <a:ext uri="{FF2B5EF4-FFF2-40B4-BE49-F238E27FC236}">
                  <a16:creationId xmlns:a16="http://schemas.microsoft.com/office/drawing/2014/main" id="{F16D3A81-731E-B77E-06F9-6CF8B9731308}"/>
                </a:ext>
              </a:extLst>
            </p:cNvPr>
            <p:cNvCxnSpPr>
              <a:cxnSpLocks/>
            </p:cNvCxnSpPr>
            <p:nvPr/>
          </p:nvCxnSpPr>
          <p:spPr>
            <a:xfrm flipH="1">
              <a:off x="8735564" y="3521266"/>
              <a:ext cx="423676" cy="0"/>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17" name="TextBox 416">
                <a:extLst>
                  <a:ext uri="{FF2B5EF4-FFF2-40B4-BE49-F238E27FC236}">
                    <a16:creationId xmlns:a16="http://schemas.microsoft.com/office/drawing/2014/main" id="{9BC60DA3-9CA0-139D-6A11-8D8E2F6997AB}"/>
                  </a:ext>
                </a:extLst>
              </p:cNvPr>
              <p:cNvSpPr txBox="1"/>
              <p:nvPr/>
            </p:nvSpPr>
            <p:spPr>
              <a:xfrm>
                <a:off x="307268" y="4933881"/>
                <a:ext cx="11654883" cy="1878976"/>
              </a:xfrm>
              <a:prstGeom prst="rect">
                <a:avLst/>
              </a:prstGeom>
              <a:noFill/>
            </p:spPr>
            <p:txBody>
              <a:bodyPr wrap="square" rtlCol="0">
                <a:spAutoFit/>
              </a:bodyPr>
              <a:lstStyle/>
              <a:p>
                <a:pPr>
                  <a:spcAft>
                    <a:spcPts val="600"/>
                  </a:spcAft>
                </a:pPr>
                <a:r>
                  <a:rPr lang="en-US" sz="2000" b="1" noProof="0" dirty="0"/>
                  <a:t>Lemma</a:t>
                </a:r>
                <a:r>
                  <a:rPr lang="en-US" sz="2000" noProof="0" dirty="0"/>
                  <a:t>   Total O</a:t>
                </a:r>
                <a14:m>
                  <m:oMath xmlns:m="http://schemas.openxmlformats.org/officeDocument/2006/math">
                    <m:d>
                      <m:dPr>
                        <m:ctrlPr>
                          <a:rPr lang="en-US" sz="2000" i="1" noProof="0">
                            <a:latin typeface="Cambria Math" panose="02040503050406030204" pitchFamily="18" charset="0"/>
                          </a:rPr>
                        </m:ctrlPr>
                      </m:dPr>
                      <m:e>
                        <m:f>
                          <m:fPr>
                            <m:ctrlPr>
                              <a:rPr lang="en-US" sz="2000" i="1" noProof="0">
                                <a:latin typeface="Cambria Math" panose="02040503050406030204" pitchFamily="18" charset="0"/>
                              </a:rPr>
                            </m:ctrlPr>
                          </m:fPr>
                          <m:num>
                            <m:r>
                              <m:rPr>
                                <m:nor/>
                              </m:rPr>
                              <a:rPr lang="en-US" sz="2000" i="1" noProof="0" smtClean="0"/>
                              <m:t>N</m:t>
                            </m:r>
                            <m:r>
                              <m:rPr>
                                <m:nor/>
                              </m:rPr>
                              <a:rPr lang="en-US" sz="2000" noProof="0" smtClean="0"/>
                              <m:t>/</m:t>
                            </m:r>
                            <m:r>
                              <m:rPr>
                                <m:nor/>
                              </m:rPr>
                              <a:rPr lang="en-US" sz="2000" i="1" noProof="0" smtClean="0"/>
                              <m:t>M</m:t>
                            </m:r>
                          </m:num>
                          <m:den>
                            <m:r>
                              <m:rPr>
                                <m:nor/>
                              </m:rPr>
                              <a:rPr lang="en-US" sz="2000" i="1" noProof="0" smtClean="0"/>
                              <m:t>M</m:t>
                            </m:r>
                            <m:r>
                              <m:rPr>
                                <m:nor/>
                              </m:rPr>
                              <a:rPr lang="en-US" sz="2000" noProof="0" smtClean="0"/>
                              <m:t>/</m:t>
                            </m:r>
                            <m:r>
                              <m:rPr>
                                <m:nor/>
                              </m:rPr>
                              <a:rPr lang="en-US" sz="2000" i="1" noProof="0" smtClean="0"/>
                              <m:t>B</m:t>
                            </m:r>
                          </m:den>
                        </m:f>
                        <m:r>
                          <a:rPr lang="en-US" sz="2000" i="1" noProof="0" smtClean="0">
                            <a:latin typeface="Cambria Math" panose="02040503050406030204" pitchFamily="18" charset="0"/>
                          </a:rPr>
                          <m:t>+</m:t>
                        </m:r>
                        <m:f>
                          <m:fPr>
                            <m:ctrlPr>
                              <a:rPr lang="en-US" sz="2000" i="1" noProof="0">
                                <a:latin typeface="Cambria Math" panose="02040503050406030204" pitchFamily="18" charset="0"/>
                              </a:rPr>
                            </m:ctrlPr>
                          </m:fPr>
                          <m:num>
                            <m:r>
                              <m:rPr>
                                <m:nor/>
                              </m:rPr>
                              <a:rPr lang="en-US" sz="2000" noProof="0" smtClean="0"/>
                              <m:t># </m:t>
                            </m:r>
                            <m:r>
                              <m:rPr>
                                <m:nor/>
                              </m:rPr>
                              <a:rPr lang="en-US" sz="2000" noProof="0" smtClean="0"/>
                              <m:t>deletions</m:t>
                            </m:r>
                          </m:num>
                          <m:den>
                            <m:r>
                              <m:rPr>
                                <m:nor/>
                              </m:rPr>
                              <a:rPr lang="en-US" sz="2000" i="1" noProof="0" smtClean="0"/>
                              <m:t>M</m:t>
                            </m:r>
                          </m:den>
                        </m:f>
                        <m:r>
                          <a:rPr lang="en-US" sz="2000" i="1" noProof="0">
                            <a:latin typeface="Cambria Math" panose="02040503050406030204" pitchFamily="18" charset="0"/>
                          </a:rPr>
                          <m:t>∙</m:t>
                        </m:r>
                        <m:r>
                          <m:rPr>
                            <m:nor/>
                          </m:rPr>
                          <a:rPr lang="en-US" sz="2000" noProof="0"/>
                          <m:t>log</m:t>
                        </m:r>
                        <m:r>
                          <m:rPr>
                            <m:nor/>
                          </m:rPr>
                          <a:rPr lang="en-US" sz="2000" i="1" baseline="-25000" noProof="0" smtClean="0"/>
                          <m:t>M</m:t>
                        </m:r>
                        <m:r>
                          <m:rPr>
                            <m:nor/>
                          </m:rPr>
                          <a:rPr lang="en-US" sz="2000" baseline="-25000" noProof="0" smtClean="0"/>
                          <m:t>/</m:t>
                        </m:r>
                        <m:r>
                          <m:rPr>
                            <m:nor/>
                          </m:rPr>
                          <a:rPr lang="en-US" sz="2000" i="1" baseline="-25000" noProof="0" smtClean="0"/>
                          <m:t>B</m:t>
                        </m:r>
                        <m:r>
                          <m:rPr>
                            <m:nor/>
                          </m:rPr>
                          <a:rPr lang="en-US" sz="2000" noProof="0"/>
                          <m:t> </m:t>
                        </m:r>
                        <m:f>
                          <m:fPr>
                            <m:ctrlPr>
                              <a:rPr lang="en-US" sz="2000" i="1" noProof="0">
                                <a:latin typeface="Cambria Math" panose="02040503050406030204" pitchFamily="18" charset="0"/>
                              </a:rPr>
                            </m:ctrlPr>
                          </m:fPr>
                          <m:num>
                            <m:r>
                              <m:rPr>
                                <m:nor/>
                              </m:rPr>
                              <a:rPr lang="en-US" sz="2000" i="1" noProof="0" smtClean="0">
                                <a:ea typeface="Cambria Math" panose="02040503050406030204" pitchFamily="18" charset="0"/>
                              </a:rPr>
                              <m:t>N</m:t>
                            </m:r>
                          </m:num>
                          <m:den>
                            <m:r>
                              <m:rPr>
                                <m:nor/>
                              </m:rPr>
                              <a:rPr lang="en-US" sz="2000" i="1" noProof="0"/>
                              <m:t>B</m:t>
                            </m:r>
                          </m:den>
                        </m:f>
                        <m:r>
                          <m:rPr>
                            <m:nor/>
                          </m:rPr>
                          <a:rPr lang="en-US" sz="2000" noProof="0"/>
                          <m:t> </m:t>
                        </m:r>
                      </m:e>
                    </m:d>
                  </m:oMath>
                </a14:m>
                <a:r>
                  <a:rPr lang="en-US" sz="2000" noProof="0" dirty="0"/>
                  <a:t> pulls</a:t>
                </a:r>
              </a:p>
              <a:p>
                <a:pPr>
                  <a:spcAft>
                    <a:spcPts val="600"/>
                  </a:spcAft>
                </a:pPr>
                <a:r>
                  <a:rPr lang="en-US" sz="2000" b="1" noProof="0" dirty="0"/>
                  <a:t>Lemma   </a:t>
                </a:r>
                <a:r>
                  <a:rPr lang="en-US" sz="2000" noProof="0" dirty="0"/>
                  <a:t>Pulling </a:t>
                </a:r>
                <a:r>
                  <a:rPr lang="en-US" sz="2000" i="1" noProof="0" dirty="0"/>
                  <a:t>M</a:t>
                </a:r>
                <a:r>
                  <a:rPr lang="en-US" sz="2000" noProof="0" dirty="0"/>
                  <a:t> elements from </a:t>
                </a:r>
                <a:r>
                  <a:rPr lang="en-US" sz="2000" i="1" noProof="0" dirty="0"/>
                  <a:t>M</a:t>
                </a:r>
                <a:r>
                  <a:rPr lang="en-US" sz="2000" noProof="0" dirty="0"/>
                  <a:t>/</a:t>
                </a:r>
                <a:r>
                  <a:rPr lang="en-US" sz="2000" i="1" noProof="0" dirty="0"/>
                  <a:t>B</a:t>
                </a:r>
                <a:r>
                  <a:rPr lang="en-US" sz="2000" noProof="0" dirty="0"/>
                  <a:t> semi-sorted lists : O(</a:t>
                </a:r>
                <a:r>
                  <a:rPr lang="en-US" sz="2000" i="1" noProof="0" dirty="0"/>
                  <a:t>M</a:t>
                </a:r>
                <a:r>
                  <a:rPr lang="en-US" sz="2000" noProof="0" dirty="0"/>
                  <a:t>/</a:t>
                </a:r>
                <a:r>
                  <a:rPr lang="en-US" sz="2000" i="1" noProof="0" dirty="0"/>
                  <a:t>B</a:t>
                </a:r>
                <a:r>
                  <a:rPr lang="en-US" sz="2000" noProof="0" dirty="0"/>
                  <a:t>) I/</a:t>
                </a:r>
                <a:r>
                  <a:rPr lang="en-US" sz="2000" noProof="0" dirty="0" err="1"/>
                  <a:t>Os</a:t>
                </a:r>
                <a:r>
                  <a:rPr lang="en-US" sz="2000" noProof="0" dirty="0"/>
                  <a:t> and O</a:t>
                </a:r>
                <a14:m>
                  <m:oMath xmlns:m="http://schemas.openxmlformats.org/officeDocument/2006/math">
                    <m:d>
                      <m:dPr>
                        <m:ctrlPr>
                          <a:rPr lang="en-US" sz="2000" i="1" noProof="0" smtClean="0">
                            <a:latin typeface="Cambria Math" panose="02040503050406030204" pitchFamily="18" charset="0"/>
                          </a:rPr>
                        </m:ctrlPr>
                      </m:dPr>
                      <m:e>
                        <m:r>
                          <m:rPr>
                            <m:nor/>
                          </m:rPr>
                          <a:rPr lang="en-US" sz="2000" i="1" noProof="0" smtClean="0"/>
                          <m:t>M</m:t>
                        </m:r>
                        <m:r>
                          <a:rPr lang="en-US" sz="2000" i="1" noProof="0" smtClean="0">
                            <a:latin typeface="Cambria Math" panose="02040503050406030204" pitchFamily="18" charset="0"/>
                          </a:rPr>
                          <m:t>∙</m:t>
                        </m:r>
                        <m:r>
                          <m:rPr>
                            <m:nor/>
                          </m:rPr>
                          <a:rPr lang="en-US" sz="2000" noProof="0"/>
                          <m:t>log</m:t>
                        </m:r>
                        <m:r>
                          <m:rPr>
                            <m:nor/>
                          </m:rPr>
                          <a:rPr lang="en-US" sz="2000" b="0" baseline="-25000" noProof="0" smtClean="0"/>
                          <m:t>2</m:t>
                        </m:r>
                        <m:r>
                          <m:rPr>
                            <m:nor/>
                          </m:rPr>
                          <a:rPr lang="en-US" sz="2000" noProof="0"/>
                          <m:t> </m:t>
                        </m:r>
                        <m:f>
                          <m:fPr>
                            <m:ctrlPr>
                              <a:rPr lang="en-US" sz="2000" i="1" noProof="0">
                                <a:latin typeface="Cambria Math" panose="02040503050406030204" pitchFamily="18" charset="0"/>
                              </a:rPr>
                            </m:ctrlPr>
                          </m:fPr>
                          <m:num>
                            <m:r>
                              <m:rPr>
                                <m:nor/>
                              </m:rPr>
                              <a:rPr lang="en-US" sz="2000" i="1" noProof="0" smtClean="0"/>
                              <m:t>M</m:t>
                            </m:r>
                          </m:num>
                          <m:den>
                            <m:r>
                              <m:rPr>
                                <m:nor/>
                              </m:rPr>
                              <a:rPr lang="en-US" sz="2000" i="1" noProof="0" smtClean="0"/>
                              <m:t>B</m:t>
                            </m:r>
                          </m:den>
                        </m:f>
                      </m:e>
                    </m:d>
                  </m:oMath>
                </a14:m>
                <a:r>
                  <a:rPr lang="en-US" sz="2000" noProof="0" dirty="0"/>
                  <a:t> comparisons</a:t>
                </a:r>
              </a:p>
              <a:p>
                <a:pPr>
                  <a:spcAft>
                    <a:spcPts val="600"/>
                  </a:spcAft>
                  <a:tabLst>
                    <a:tab pos="2155825" algn="l"/>
                  </a:tabLst>
                </a:pPr>
                <a:r>
                  <a:rPr lang="en-US" sz="2000" b="1" noProof="0" dirty="0"/>
                  <a:t>Theorem   </a:t>
                </a:r>
                <a:r>
                  <a:rPr lang="en-US" sz="2000" noProof="0" dirty="0"/>
                  <a:t>Total O</a:t>
                </a:r>
                <a14:m>
                  <m:oMath xmlns:m="http://schemas.openxmlformats.org/officeDocument/2006/math">
                    <m:d>
                      <m:dPr>
                        <m:ctrlPr>
                          <a:rPr lang="en-US" sz="2000" i="1" noProof="0">
                            <a:latin typeface="Cambria Math" panose="02040503050406030204" pitchFamily="18" charset="0"/>
                          </a:rPr>
                        </m:ctrlPr>
                      </m:dPr>
                      <m:e>
                        <m:f>
                          <m:fPr>
                            <m:ctrlPr>
                              <a:rPr lang="en-US" sz="2000" i="1" noProof="0">
                                <a:latin typeface="Cambria Math" panose="02040503050406030204" pitchFamily="18" charset="0"/>
                              </a:rPr>
                            </m:ctrlPr>
                          </m:fPr>
                          <m:num>
                            <m:r>
                              <m:rPr>
                                <m:nor/>
                              </m:rPr>
                              <a:rPr lang="en-US" sz="2000" i="1" noProof="0" smtClean="0"/>
                              <m:t>N</m:t>
                            </m:r>
                          </m:num>
                          <m:den>
                            <m:r>
                              <m:rPr>
                                <m:nor/>
                              </m:rPr>
                              <a:rPr lang="en-US" sz="2000" i="1" noProof="0" smtClean="0"/>
                              <m:t>B</m:t>
                            </m:r>
                          </m:den>
                        </m:f>
                        <m:r>
                          <a:rPr lang="en-US" sz="2000" i="1" noProof="0" smtClean="0">
                            <a:latin typeface="Cambria Math" panose="02040503050406030204" pitchFamily="18" charset="0"/>
                          </a:rPr>
                          <m:t>+</m:t>
                        </m:r>
                        <m:f>
                          <m:fPr>
                            <m:ctrlPr>
                              <a:rPr lang="en-US" sz="2000" i="1" noProof="0">
                                <a:latin typeface="Cambria Math" panose="02040503050406030204" pitchFamily="18" charset="0"/>
                              </a:rPr>
                            </m:ctrlPr>
                          </m:fPr>
                          <m:num>
                            <m:r>
                              <m:rPr>
                                <m:nor/>
                              </m:rPr>
                              <a:rPr lang="en-US" sz="2000" noProof="0" smtClean="0"/>
                              <m:t># </m:t>
                            </m:r>
                            <m:r>
                              <m:rPr>
                                <m:nor/>
                              </m:rPr>
                              <a:rPr lang="en-US" sz="2000" noProof="0" smtClean="0"/>
                              <m:t>deletions</m:t>
                            </m:r>
                          </m:num>
                          <m:den>
                            <m:r>
                              <m:rPr>
                                <m:nor/>
                              </m:rPr>
                              <a:rPr lang="en-US" sz="2000" b="0" i="1" noProof="0" smtClean="0"/>
                              <m:t>B</m:t>
                            </m:r>
                          </m:den>
                        </m:f>
                        <m:r>
                          <a:rPr lang="en-US" sz="2000" i="1" noProof="0">
                            <a:latin typeface="Cambria Math" panose="02040503050406030204" pitchFamily="18" charset="0"/>
                          </a:rPr>
                          <m:t>∙</m:t>
                        </m:r>
                        <m:r>
                          <m:rPr>
                            <m:nor/>
                          </m:rPr>
                          <a:rPr lang="en-US" sz="2000" noProof="0"/>
                          <m:t>log</m:t>
                        </m:r>
                        <m:r>
                          <m:rPr>
                            <m:nor/>
                          </m:rPr>
                          <a:rPr lang="en-US" sz="2000" i="1" baseline="-25000" noProof="0" smtClean="0"/>
                          <m:t>M</m:t>
                        </m:r>
                        <m:r>
                          <m:rPr>
                            <m:nor/>
                          </m:rPr>
                          <a:rPr lang="en-US" sz="2000" baseline="-25000" noProof="0" smtClean="0"/>
                          <m:t>/</m:t>
                        </m:r>
                        <m:r>
                          <m:rPr>
                            <m:nor/>
                          </m:rPr>
                          <a:rPr lang="en-US" sz="2000" i="1" baseline="-25000" noProof="0" smtClean="0"/>
                          <m:t>B</m:t>
                        </m:r>
                        <m:r>
                          <m:rPr>
                            <m:nor/>
                          </m:rPr>
                          <a:rPr lang="en-US" sz="2000" noProof="0"/>
                          <m:t> </m:t>
                        </m:r>
                        <m:f>
                          <m:fPr>
                            <m:ctrlPr>
                              <a:rPr lang="en-US" sz="2000" i="1" noProof="0">
                                <a:latin typeface="Cambria Math" panose="02040503050406030204" pitchFamily="18" charset="0"/>
                              </a:rPr>
                            </m:ctrlPr>
                          </m:fPr>
                          <m:num>
                            <m:r>
                              <m:rPr>
                                <m:nor/>
                              </m:rPr>
                              <a:rPr lang="en-US" sz="2000" i="1" noProof="0" smtClean="0">
                                <a:ea typeface="Cambria Math" panose="02040503050406030204" pitchFamily="18" charset="0"/>
                              </a:rPr>
                              <m:t>N</m:t>
                            </m:r>
                          </m:num>
                          <m:den>
                            <m:r>
                              <m:rPr>
                                <m:nor/>
                              </m:rPr>
                              <a:rPr lang="en-US" sz="2000" i="1" noProof="0"/>
                              <m:t>B</m:t>
                            </m:r>
                          </m:den>
                        </m:f>
                        <m:r>
                          <m:rPr>
                            <m:nor/>
                          </m:rPr>
                          <a:rPr lang="en-US" sz="2000" noProof="0"/>
                          <m:t> </m:t>
                        </m:r>
                      </m:e>
                    </m:d>
                  </m:oMath>
                </a14:m>
                <a:r>
                  <a:rPr lang="en-US" sz="2000" noProof="0" dirty="0"/>
                  <a:t> I/</a:t>
                </a:r>
                <a:r>
                  <a:rPr lang="en-US" sz="2000" noProof="0" dirty="0" err="1"/>
                  <a:t>Os</a:t>
                </a:r>
                <a:r>
                  <a:rPr lang="en-US" sz="2000" noProof="0" dirty="0"/>
                  <a:t> and O(</a:t>
                </a:r>
                <a:r>
                  <a:rPr lang="en-US" sz="2000" i="1" noProof="0" dirty="0"/>
                  <a:t>N </a:t>
                </a:r>
                <a:r>
                  <a:rPr lang="en-US" sz="2000" noProof="0" dirty="0"/>
                  <a:t>+ # deletions ∙log</a:t>
                </a:r>
                <a:r>
                  <a:rPr lang="en-US" sz="2000" baseline="-25000" noProof="0" dirty="0"/>
                  <a:t>2</a:t>
                </a:r>
                <a:r>
                  <a:rPr lang="en-US" sz="2000" noProof="0" dirty="0"/>
                  <a:t> </a:t>
                </a:r>
                <a:r>
                  <a:rPr lang="en-US" sz="2000" i="1" noProof="0" dirty="0"/>
                  <a:t>N</a:t>
                </a:r>
                <a:r>
                  <a:rPr lang="en-US" sz="2000" noProof="0" dirty="0"/>
                  <a:t>) comparisons</a:t>
                </a:r>
              </a:p>
            </p:txBody>
          </p:sp>
        </mc:Choice>
        <mc:Fallback xmlns="">
          <p:sp>
            <p:nvSpPr>
              <p:cNvPr id="417" name="TextBox 416">
                <a:extLst>
                  <a:ext uri="{FF2B5EF4-FFF2-40B4-BE49-F238E27FC236}">
                    <a16:creationId xmlns:a16="http://schemas.microsoft.com/office/drawing/2014/main" id="{9BC60DA3-9CA0-139D-6A11-8D8E2F6997AB}"/>
                  </a:ext>
                </a:extLst>
              </p:cNvPr>
              <p:cNvSpPr txBox="1">
                <a:spLocks noRot="1" noChangeAspect="1" noMove="1" noResize="1" noEditPoints="1" noAdjustHandles="1" noChangeArrowheads="1" noChangeShapeType="1" noTextEdit="1"/>
              </p:cNvSpPr>
              <p:nvPr/>
            </p:nvSpPr>
            <p:spPr>
              <a:xfrm>
                <a:off x="307268" y="4933881"/>
                <a:ext cx="11654883" cy="1878976"/>
              </a:xfrm>
              <a:prstGeom prst="rect">
                <a:avLst/>
              </a:prstGeom>
              <a:blipFill>
                <a:blip r:embed="rId4"/>
                <a:stretch>
                  <a:fillRect l="-523"/>
                </a:stretch>
              </a:blipFill>
            </p:spPr>
            <p:txBody>
              <a:bodyPr/>
              <a:lstStyle/>
              <a:p>
                <a:r>
                  <a:rPr lang="da-DK">
                    <a:noFill/>
                  </a:rPr>
                  <a:t> </a:t>
                </a:r>
              </a:p>
            </p:txBody>
          </p:sp>
        </mc:Fallback>
      </mc:AlternateContent>
      <p:sp>
        <p:nvSpPr>
          <p:cNvPr id="3" name="TextBox 2">
            <a:extLst>
              <a:ext uri="{FF2B5EF4-FFF2-40B4-BE49-F238E27FC236}">
                <a16:creationId xmlns:a16="http://schemas.microsoft.com/office/drawing/2014/main" id="{6014C043-7A06-738B-2626-B7714DEC9597}"/>
              </a:ext>
            </a:extLst>
          </p:cNvPr>
          <p:cNvSpPr txBox="1"/>
          <p:nvPr/>
        </p:nvSpPr>
        <p:spPr>
          <a:xfrm>
            <a:off x="634954" y="2067166"/>
            <a:ext cx="1404360" cy="369332"/>
          </a:xfrm>
          <a:prstGeom prst="rect">
            <a:avLst/>
          </a:prstGeom>
          <a:noFill/>
        </p:spPr>
        <p:txBody>
          <a:bodyPr wrap="square" rtlCol="0">
            <a:spAutoFit/>
          </a:bodyPr>
          <a:lstStyle/>
          <a:p>
            <a:pPr algn="ctr"/>
            <a:r>
              <a:rPr lang="en-US" noProof="0" dirty="0"/>
              <a:t>min-buffer </a:t>
            </a:r>
            <a:r>
              <a:rPr lang="en-US" i="1" noProof="0" dirty="0">
                <a:solidFill>
                  <a:srgbClr val="C00000"/>
                </a:solidFill>
              </a:rPr>
              <a:t>S</a:t>
            </a:r>
          </a:p>
        </p:txBody>
      </p:sp>
      <p:sp>
        <p:nvSpPr>
          <p:cNvPr id="12" name="TextBox 11">
            <a:extLst>
              <a:ext uri="{FF2B5EF4-FFF2-40B4-BE49-F238E27FC236}">
                <a16:creationId xmlns:a16="http://schemas.microsoft.com/office/drawing/2014/main" id="{F3965F91-9988-D61A-6AEC-9D3AA074C3CD}"/>
              </a:ext>
            </a:extLst>
          </p:cNvPr>
          <p:cNvSpPr txBox="1"/>
          <p:nvPr/>
        </p:nvSpPr>
        <p:spPr>
          <a:xfrm>
            <a:off x="2382745" y="2067166"/>
            <a:ext cx="1648273" cy="369332"/>
          </a:xfrm>
          <a:prstGeom prst="rect">
            <a:avLst/>
          </a:prstGeom>
          <a:noFill/>
        </p:spPr>
        <p:txBody>
          <a:bodyPr wrap="square" rtlCol="0">
            <a:spAutoFit/>
          </a:bodyPr>
          <a:lstStyle/>
          <a:p>
            <a:pPr algn="ctr"/>
            <a:r>
              <a:rPr lang="en-US" noProof="0" dirty="0"/>
              <a:t>insert-buffer </a:t>
            </a:r>
            <a:r>
              <a:rPr lang="en-US" i="1" noProof="0" dirty="0">
                <a:solidFill>
                  <a:srgbClr val="C00000"/>
                </a:solidFill>
              </a:rPr>
              <a:t>L</a:t>
            </a:r>
          </a:p>
        </p:txBody>
      </p:sp>
      <p:grpSp>
        <p:nvGrpSpPr>
          <p:cNvPr id="43" name="Group 42">
            <a:extLst>
              <a:ext uri="{FF2B5EF4-FFF2-40B4-BE49-F238E27FC236}">
                <a16:creationId xmlns:a16="http://schemas.microsoft.com/office/drawing/2014/main" id="{9B5D06A2-EEEE-875B-62DB-6636699B997B}"/>
              </a:ext>
            </a:extLst>
          </p:cNvPr>
          <p:cNvGrpSpPr/>
          <p:nvPr/>
        </p:nvGrpSpPr>
        <p:grpSpPr>
          <a:xfrm>
            <a:off x="6333490" y="2584851"/>
            <a:ext cx="1505372" cy="461030"/>
            <a:chOff x="6333490" y="2584851"/>
            <a:chExt cx="1505372" cy="461030"/>
          </a:xfrm>
        </p:grpSpPr>
        <p:cxnSp>
          <p:nvCxnSpPr>
            <p:cNvPr id="14" name="Straight Arrow Connector 13">
              <a:extLst>
                <a:ext uri="{FF2B5EF4-FFF2-40B4-BE49-F238E27FC236}">
                  <a16:creationId xmlns:a16="http://schemas.microsoft.com/office/drawing/2014/main" id="{DC1FB271-AFDA-1E77-259D-EAADC8FEBD83}"/>
                </a:ext>
              </a:extLst>
            </p:cNvPr>
            <p:cNvCxnSpPr>
              <a:cxnSpLocks/>
            </p:cNvCxnSpPr>
            <p:nvPr/>
          </p:nvCxnSpPr>
          <p:spPr>
            <a:xfrm flipH="1">
              <a:off x="6798733" y="2892635"/>
              <a:ext cx="410635" cy="124671"/>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D0A96D90-82CE-B450-54DB-1C78F64E89EF}"/>
                </a:ext>
              </a:extLst>
            </p:cNvPr>
            <p:cNvCxnSpPr>
              <a:cxnSpLocks/>
            </p:cNvCxnSpPr>
            <p:nvPr/>
          </p:nvCxnSpPr>
          <p:spPr>
            <a:xfrm>
              <a:off x="7481570" y="2892955"/>
              <a:ext cx="357292" cy="101384"/>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78B2E725-0FCC-58DF-FB43-C1A5D9375CFC}"/>
                </a:ext>
              </a:extLst>
            </p:cNvPr>
            <p:cNvSpPr txBox="1"/>
            <p:nvPr/>
          </p:nvSpPr>
          <p:spPr>
            <a:xfrm>
              <a:off x="6333490" y="2584851"/>
              <a:ext cx="755650" cy="369332"/>
            </a:xfrm>
            <a:prstGeom prst="rect">
              <a:avLst/>
            </a:prstGeom>
            <a:noFill/>
          </p:spPr>
          <p:txBody>
            <a:bodyPr wrap="square" rtlCol="0">
              <a:spAutoFit/>
            </a:bodyPr>
            <a:lstStyle/>
            <a:p>
              <a:pPr algn="r"/>
              <a:r>
                <a:rPr lang="en-US" noProof="0" dirty="0">
                  <a:solidFill>
                    <a:srgbClr val="C00000"/>
                  </a:solidFill>
                </a:rPr>
                <a:t>pull</a:t>
              </a:r>
            </a:p>
          </p:txBody>
        </p:sp>
        <p:cxnSp>
          <p:nvCxnSpPr>
            <p:cNvPr id="35" name="Straight Arrow Connector 34">
              <a:extLst>
                <a:ext uri="{FF2B5EF4-FFF2-40B4-BE49-F238E27FC236}">
                  <a16:creationId xmlns:a16="http://schemas.microsoft.com/office/drawing/2014/main" id="{83FAF697-D464-D91C-A500-BB71193B7BDA}"/>
                </a:ext>
              </a:extLst>
            </p:cNvPr>
            <p:cNvCxnSpPr>
              <a:cxnSpLocks/>
            </p:cNvCxnSpPr>
            <p:nvPr/>
          </p:nvCxnSpPr>
          <p:spPr>
            <a:xfrm>
              <a:off x="7304195" y="2864061"/>
              <a:ext cx="0" cy="181820"/>
            </a:xfrm>
            <a:prstGeom prst="straightConnector1">
              <a:avLst/>
            </a:prstGeom>
            <a:ln>
              <a:solidFill>
                <a:srgbClr val="C00000"/>
              </a:solidFill>
              <a:headEnd type="triangle"/>
              <a:tailEnd type="non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98016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4"/>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9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416"/>
                                        </p:tgtEl>
                                        <p:attrNameLst>
                                          <p:attrName>style.visibility</p:attrName>
                                        </p:attrNameLst>
                                      </p:cBhvr>
                                      <p:to>
                                        <p:strVal val="visible"/>
                                      </p:to>
                                    </p:set>
                                    <p:animEffect transition="in" filter="fade">
                                      <p:cBhvr>
                                        <p:cTn id="66" dur="500"/>
                                        <p:tgtEl>
                                          <p:spTgt spid="41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2" grpId="0"/>
      <p:bldP spid="417" grpId="0"/>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DD4B-C731-E22C-9F05-3C0B001D048B}"/>
              </a:ext>
            </a:extLst>
          </p:cNvPr>
          <p:cNvSpPr>
            <a:spLocks noGrp="1"/>
          </p:cNvSpPr>
          <p:nvPr>
            <p:ph type="title"/>
          </p:nvPr>
        </p:nvSpPr>
        <p:spPr/>
        <p:txBody>
          <a:bodyPr/>
          <a:lstStyle/>
          <a:p>
            <a:r>
              <a:rPr lang="en-US" noProof="0" dirty="0"/>
              <a:t>Summary – Part I</a:t>
            </a:r>
          </a:p>
        </p:txBody>
      </p:sp>
      <p:sp>
        <p:nvSpPr>
          <p:cNvPr id="3" name="Content Placeholder 2">
            <a:extLst>
              <a:ext uri="{FF2B5EF4-FFF2-40B4-BE49-F238E27FC236}">
                <a16:creationId xmlns:a16="http://schemas.microsoft.com/office/drawing/2014/main" id="{C7FA8C33-18C5-2F0D-FDFA-F2522D60602D}"/>
              </a:ext>
            </a:extLst>
          </p:cNvPr>
          <p:cNvSpPr>
            <a:spLocks noGrp="1"/>
          </p:cNvSpPr>
          <p:nvPr>
            <p:ph idx="1"/>
          </p:nvPr>
        </p:nvSpPr>
        <p:spPr>
          <a:xfrm>
            <a:off x="970852" y="1398614"/>
            <a:ext cx="10515600" cy="5014120"/>
          </a:xfrm>
        </p:spPr>
        <p:txBody>
          <a:bodyPr>
            <a:normAutofit/>
          </a:bodyPr>
          <a:lstStyle/>
          <a:p>
            <a:r>
              <a:rPr lang="en-US" b="1" noProof="0" dirty="0">
                <a:solidFill>
                  <a:srgbClr val="C00000"/>
                </a:solidFill>
              </a:rPr>
              <a:t>New optimal external memory priority queue</a:t>
            </a:r>
          </a:p>
          <a:p>
            <a:endParaRPr lang="en-US" noProof="0" dirty="0"/>
          </a:p>
          <a:p>
            <a:endParaRPr lang="en-US" noProof="0" dirty="0"/>
          </a:p>
          <a:p>
            <a:endParaRPr lang="en-US" noProof="0" dirty="0"/>
          </a:p>
          <a:p>
            <a:endParaRPr lang="en-US" noProof="0" dirty="0"/>
          </a:p>
          <a:p>
            <a:endParaRPr lang="en-US" b="1" noProof="0" dirty="0"/>
          </a:p>
          <a:p>
            <a:r>
              <a:rPr lang="en-US" b="1" noProof="0" dirty="0">
                <a:solidFill>
                  <a:srgbClr val="C00000"/>
                </a:solidFill>
              </a:rPr>
              <a:t>Open problems</a:t>
            </a:r>
          </a:p>
          <a:p>
            <a:pPr lvl="1">
              <a:spcBef>
                <a:spcPts val="1200"/>
              </a:spcBef>
              <a:spcAft>
                <a:spcPts val="1200"/>
              </a:spcAft>
            </a:pPr>
            <a:r>
              <a:rPr lang="en-US" noProof="0" dirty="0"/>
              <a:t>Our data structure is inherently amortized – can it be made </a:t>
            </a:r>
            <a:r>
              <a:rPr lang="en-US" b="1" noProof="0" dirty="0"/>
              <a:t>worst-case</a:t>
            </a:r>
            <a:r>
              <a:rPr lang="en-US" noProof="0" dirty="0"/>
              <a:t> ?</a:t>
            </a:r>
          </a:p>
          <a:p>
            <a:pPr lvl="1">
              <a:spcBef>
                <a:spcPts val="1200"/>
              </a:spcBef>
              <a:spcAft>
                <a:spcPts val="1200"/>
              </a:spcAft>
            </a:pPr>
            <a:r>
              <a:rPr lang="en-US" noProof="0" dirty="0"/>
              <a:t>Structure inherently cache-aware – is there a </a:t>
            </a:r>
            <a:r>
              <a:rPr lang="en-US" b="1" noProof="0" dirty="0"/>
              <a:t>cache-oblivious </a:t>
            </a:r>
            <a:r>
              <a:rPr lang="en-US" noProof="0" dirty="0"/>
              <a:t>data structure with matching I/O and comparison bounds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8B9D12A-FC3B-2291-48CF-3C081A7B20C6}"/>
                  </a:ext>
                </a:extLst>
              </p:cNvPr>
              <p:cNvGraphicFramePr>
                <a:graphicFrameLocks noGrp="1"/>
              </p:cNvGraphicFramePr>
              <p:nvPr>
                <p:extLst>
                  <p:ext uri="{D42A27DB-BD31-4B8C-83A1-F6EECF244321}">
                    <p14:modId xmlns:p14="http://schemas.microsoft.com/office/powerpoint/2010/main" val="2467934085"/>
                  </p:ext>
                </p:extLst>
              </p:nvPr>
            </p:nvGraphicFramePr>
            <p:xfrm>
              <a:off x="2738438" y="1973158"/>
              <a:ext cx="6980428" cy="2210182"/>
            </p:xfrm>
            <a:graphic>
              <a:graphicData uri="http://schemas.openxmlformats.org/drawingml/2006/table">
                <a:tbl>
                  <a:tblPr firstRow="1" bandRow="1">
                    <a:tableStyleId>{2D5ABB26-0587-4C30-8999-92F81FD0307C}</a:tableStyleId>
                  </a:tblPr>
                  <a:tblGrid>
                    <a:gridCol w="2010093">
                      <a:extLst>
                        <a:ext uri="{9D8B030D-6E8A-4147-A177-3AD203B41FA5}">
                          <a16:colId xmlns:a16="http://schemas.microsoft.com/office/drawing/2014/main" val="1919388463"/>
                        </a:ext>
                      </a:extLst>
                    </a:gridCol>
                    <a:gridCol w="2534793">
                      <a:extLst>
                        <a:ext uri="{9D8B030D-6E8A-4147-A177-3AD203B41FA5}">
                          <a16:colId xmlns:a16="http://schemas.microsoft.com/office/drawing/2014/main" val="3586075218"/>
                        </a:ext>
                      </a:extLst>
                    </a:gridCol>
                    <a:gridCol w="2435542">
                      <a:extLst>
                        <a:ext uri="{9D8B030D-6E8A-4147-A177-3AD203B41FA5}">
                          <a16:colId xmlns:a16="http://schemas.microsoft.com/office/drawing/2014/main" val="54112675"/>
                        </a:ext>
                      </a:extLst>
                    </a:gridCol>
                  </a:tblGrid>
                  <a:tr h="370840">
                    <a:tc>
                      <a:txBody>
                        <a:bodyPr/>
                        <a:lstStyle/>
                        <a:p>
                          <a:endParaRPr lang="en-US" sz="2800" noProof="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1" noProof="0" dirty="0">
                              <a:solidFill>
                                <a:schemeClr val="tx1"/>
                              </a:solidFill>
                            </a:rPr>
                            <a:t>I/</a:t>
                          </a:r>
                          <a:r>
                            <a:rPr lang="en-US" sz="2800" b="1" noProof="0" dirty="0" err="1">
                              <a:solidFill>
                                <a:schemeClr val="tx1"/>
                              </a:solidFill>
                            </a:rPr>
                            <a:t>Os</a:t>
                          </a:r>
                          <a:endParaRPr lang="en-US" sz="2800" b="1" noProof="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1" noProof="0" dirty="0">
                              <a:solidFill>
                                <a:schemeClr val="tx1"/>
                              </a:solidFill>
                            </a:rPr>
                            <a:t>Comparisons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529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baseline="0" noProof="0" dirty="0">
                              <a:solidFill>
                                <a:schemeClr val="tx1"/>
                              </a:solidFill>
                              <a:latin typeface="Times New Roman" panose="02020603050405020304" pitchFamily="18" charset="0"/>
                              <a:cs typeface="Times New Roman" panose="02020603050405020304" pitchFamily="18" charset="0"/>
                            </a:rPr>
                            <a:t>Insert</a:t>
                          </a: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a:solidFill>
                                <a:schemeClr val="tx1"/>
                              </a:solidFill>
                            </a:rPr>
                            <a:t>O</a:t>
                          </a:r>
                          <a:r>
                            <a:rPr lang="en-US" sz="2800" baseline="-25000" noProof="0" dirty="0">
                              <a:solidFill>
                                <a:schemeClr val="tx1"/>
                              </a:solidFill>
                            </a:rPr>
                            <a:t>A</a:t>
                          </a:r>
                          <a14:m>
                            <m:oMath xmlns:m="http://schemas.openxmlformats.org/officeDocument/2006/math">
                              <m:d>
                                <m:dPr>
                                  <m:ctrlPr>
                                    <a:rPr lang="en-US" sz="2800" i="1" noProof="0" smtClean="0">
                                      <a:solidFill>
                                        <a:schemeClr val="tx1"/>
                                      </a:solidFill>
                                      <a:latin typeface="Cambria Math" panose="02040503050406030204" pitchFamily="18" charset="0"/>
                                    </a:rPr>
                                  </m:ctrlPr>
                                </m:dPr>
                                <m:e>
                                  <m:f>
                                    <m:fPr>
                                      <m:ctrlPr>
                                        <a:rPr lang="en-US" sz="2800" i="1" noProof="0" smtClean="0">
                                          <a:solidFill>
                                            <a:srgbClr val="C00000"/>
                                          </a:solidFill>
                                          <a:latin typeface="Cambria Math" panose="02040503050406030204" pitchFamily="18" charset="0"/>
                                        </a:rPr>
                                      </m:ctrlPr>
                                    </m:fPr>
                                    <m:num>
                                      <m:r>
                                        <m:rPr>
                                          <m:nor/>
                                        </m:rPr>
                                        <a:rPr lang="en-US" sz="2800" noProof="0" smtClean="0">
                                          <a:solidFill>
                                            <a:srgbClr val="C00000"/>
                                          </a:solidFill>
                                        </a:rPr>
                                        <m:t>1</m:t>
                                      </m:r>
                                    </m:num>
                                    <m:den>
                                      <m:r>
                                        <m:rPr>
                                          <m:nor/>
                                        </m:rPr>
                                        <a:rPr lang="en-US" sz="2800" i="1" noProof="0" smtClean="0">
                                          <a:solidFill>
                                            <a:srgbClr val="C00000"/>
                                          </a:solidFill>
                                        </a:rPr>
                                        <m:t>B</m:t>
                                      </m:r>
                                    </m:den>
                                  </m:f>
                                </m:e>
                              </m:d>
                            </m:oMath>
                          </a14:m>
                          <a:endParaRPr lang="en-US" sz="2800" noProof="0" dirty="0">
                            <a:solidFill>
                              <a:schemeClr val="tx1"/>
                            </a:solidFill>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2800" noProof="0" dirty="0">
                              <a:solidFill>
                                <a:schemeClr val="tx1"/>
                              </a:solidFill>
                            </a:rPr>
                            <a:t>O</a:t>
                          </a:r>
                          <a:r>
                            <a:rPr lang="en-US" sz="2800" baseline="-25000" noProof="0" dirty="0">
                              <a:solidFill>
                                <a:schemeClr val="tx1"/>
                              </a:solidFill>
                            </a:rPr>
                            <a:t>A</a:t>
                          </a:r>
                          <a:r>
                            <a:rPr lang="en-US" sz="2800" noProof="0" dirty="0">
                              <a:solidFill>
                                <a:schemeClr val="tx1"/>
                              </a:solidFill>
                            </a:rPr>
                            <a:t>(</a:t>
                          </a:r>
                          <a:r>
                            <a:rPr lang="en-US" sz="2800" noProof="0" dirty="0">
                              <a:solidFill>
                                <a:srgbClr val="C00000"/>
                              </a:solidFill>
                            </a:rPr>
                            <a:t>1</a:t>
                          </a:r>
                          <a:r>
                            <a:rPr lang="en-US" sz="2800" noProof="0" dirty="0">
                              <a:solidFill>
                                <a:schemeClr val="tx1"/>
                              </a:solidFill>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36596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baseline="0" noProof="0" dirty="0" err="1">
                              <a:solidFill>
                                <a:schemeClr val="tx1"/>
                              </a:solidFill>
                              <a:latin typeface="Times New Roman" panose="02020603050405020304" pitchFamily="18" charset="0"/>
                              <a:cs typeface="Times New Roman" panose="02020603050405020304" pitchFamily="18" charset="0"/>
                            </a:rPr>
                            <a:t>DeleteMin</a:t>
                          </a:r>
                          <a:endParaRPr lang="en-US" sz="2800" cap="small" baseline="0" noProof="0"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noProof="0" dirty="0">
                              <a:solidFill>
                                <a:schemeClr val="tx1"/>
                              </a:solidFill>
                            </a:rPr>
                            <a:t>O</a:t>
                          </a:r>
                          <a:r>
                            <a:rPr lang="en-US" sz="2800" baseline="-25000" noProof="0" dirty="0">
                              <a:solidFill>
                                <a:schemeClr val="tx1"/>
                              </a:solidFill>
                            </a:rPr>
                            <a:t>A</a:t>
                          </a:r>
                          <a14:m>
                            <m:oMath xmlns:m="http://schemas.openxmlformats.org/officeDocument/2006/math">
                              <m:d>
                                <m:dPr>
                                  <m:ctrlPr>
                                    <a:rPr lang="en-US" sz="2800" i="1" noProof="0" smtClean="0">
                                      <a:solidFill>
                                        <a:schemeClr val="tx1"/>
                                      </a:solidFill>
                                      <a:latin typeface="Cambria Math" panose="02040503050406030204" pitchFamily="18" charset="0"/>
                                    </a:rPr>
                                  </m:ctrlPr>
                                </m:dPr>
                                <m:e>
                                  <m:f>
                                    <m:fPr>
                                      <m:ctrlPr>
                                        <a:rPr lang="en-US" sz="2800" i="1" noProof="0">
                                          <a:solidFill>
                                            <a:schemeClr val="tx1"/>
                                          </a:solidFill>
                                          <a:latin typeface="Cambria Math" panose="02040503050406030204" pitchFamily="18" charset="0"/>
                                        </a:rPr>
                                      </m:ctrlPr>
                                    </m:fPr>
                                    <m:num>
                                      <m:r>
                                        <m:rPr>
                                          <m:nor/>
                                        </m:rPr>
                                        <a:rPr lang="en-US" sz="2800" b="0" noProof="0" smtClean="0">
                                          <a:solidFill>
                                            <a:schemeClr val="tx1"/>
                                          </a:solidFill>
                                        </a:rPr>
                                        <m:t>1</m:t>
                                      </m:r>
                                    </m:num>
                                    <m:den>
                                      <m:r>
                                        <m:rPr>
                                          <m:nor/>
                                        </m:rPr>
                                        <a:rPr lang="en-US" sz="2800" i="1" noProof="0" smtClean="0">
                                          <a:solidFill>
                                            <a:schemeClr val="tx1"/>
                                          </a:solidFill>
                                        </a:rPr>
                                        <m:t>B</m:t>
                                      </m:r>
                                    </m:den>
                                  </m:f>
                                  <m:r>
                                    <m:rPr>
                                      <m:nor/>
                                    </m:rPr>
                                    <a:rPr lang="en-US" sz="2800" noProof="0">
                                      <a:solidFill>
                                        <a:schemeClr val="tx1"/>
                                      </a:solidFill>
                                    </a:rPr>
                                    <m:t>log</m:t>
                                  </m:r>
                                  <m:r>
                                    <m:rPr>
                                      <m:nor/>
                                    </m:rPr>
                                    <a:rPr lang="en-US" sz="2800" i="1" baseline="-25000" noProof="0">
                                      <a:solidFill>
                                        <a:schemeClr val="tx1"/>
                                      </a:solidFill>
                                    </a:rPr>
                                    <m:t>M</m:t>
                                  </m:r>
                                  <m:r>
                                    <m:rPr>
                                      <m:nor/>
                                    </m:rPr>
                                    <a:rPr lang="en-US" sz="2800" baseline="-25000" noProof="0">
                                      <a:solidFill>
                                        <a:schemeClr val="tx1"/>
                                      </a:solidFill>
                                    </a:rPr>
                                    <m:t>/</m:t>
                                  </m:r>
                                  <m:r>
                                    <m:rPr>
                                      <m:nor/>
                                    </m:rPr>
                                    <a:rPr lang="en-US" sz="2800" i="1" baseline="-25000" noProof="0">
                                      <a:solidFill>
                                        <a:schemeClr val="tx1"/>
                                      </a:solidFill>
                                    </a:rPr>
                                    <m:t>B</m:t>
                                  </m:r>
                                  <m:r>
                                    <m:rPr>
                                      <m:nor/>
                                    </m:rPr>
                                    <a:rPr lang="en-US" sz="2800" noProof="0">
                                      <a:solidFill>
                                        <a:schemeClr val="tx1"/>
                                      </a:solidFill>
                                    </a:rPr>
                                    <m:t> </m:t>
                                  </m:r>
                                  <m:f>
                                    <m:fPr>
                                      <m:ctrlPr>
                                        <a:rPr lang="en-US" sz="2800" i="1" noProof="0">
                                          <a:solidFill>
                                            <a:schemeClr val="tx1"/>
                                          </a:solidFill>
                                          <a:latin typeface="Cambria Math" panose="02040503050406030204" pitchFamily="18" charset="0"/>
                                        </a:rPr>
                                      </m:ctrlPr>
                                    </m:fPr>
                                    <m:num>
                                      <m:r>
                                        <m:rPr>
                                          <m:nor/>
                                        </m:rPr>
                                        <a:rPr lang="en-US" sz="2800" i="1" noProof="0" smtClean="0">
                                          <a:solidFill>
                                            <a:schemeClr val="tx1"/>
                                          </a:solidFill>
                                        </a:rPr>
                                        <m:t>N</m:t>
                                      </m:r>
                                    </m:num>
                                    <m:den>
                                      <m:r>
                                        <m:rPr>
                                          <m:nor/>
                                        </m:rPr>
                                        <a:rPr lang="en-US" sz="2800" i="1" noProof="0" smtClean="0">
                                          <a:solidFill>
                                            <a:schemeClr val="tx1"/>
                                          </a:solidFill>
                                        </a:rPr>
                                        <m:t>B</m:t>
                                      </m:r>
                                    </m:den>
                                  </m:f>
                                </m:e>
                              </m:d>
                            </m:oMath>
                          </a14:m>
                          <a:endParaRPr lang="en-US" sz="2800" noProof="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noProof="0" dirty="0">
                              <a:solidFill>
                                <a:schemeClr val="tx1"/>
                              </a:solidFill>
                            </a:rPr>
                            <a:t>O</a:t>
                          </a:r>
                          <a:r>
                            <a:rPr lang="en-US" sz="2800" baseline="-25000" noProof="0" dirty="0">
                              <a:solidFill>
                                <a:schemeClr val="tx1"/>
                              </a:solidFill>
                            </a:rPr>
                            <a:t>A</a:t>
                          </a:r>
                          <a:r>
                            <a:rPr lang="en-US" sz="2800" noProof="0" dirty="0">
                              <a:solidFill>
                                <a:schemeClr val="tx1"/>
                              </a:solidFill>
                            </a:rPr>
                            <a:t>(log </a:t>
                          </a:r>
                          <a:r>
                            <a:rPr lang="en-US" sz="2800" i="1" noProof="0" dirty="0">
                              <a:solidFill>
                                <a:schemeClr val="tx1"/>
                              </a:solidFill>
                            </a:rPr>
                            <a:t>N</a:t>
                          </a:r>
                          <a:r>
                            <a:rPr lang="en-US" sz="2800" noProof="0" dirty="0">
                              <a:solidFill>
                                <a:schemeClr val="tx1"/>
                              </a:solidFill>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830442"/>
                      </a:ext>
                    </a:extLst>
                  </a:tr>
                </a:tbl>
              </a:graphicData>
            </a:graphic>
          </p:graphicFrame>
        </mc:Choice>
        <mc:Fallback xmlns="">
          <p:graphicFrame>
            <p:nvGraphicFramePr>
              <p:cNvPr id="4" name="Table 3">
                <a:extLst>
                  <a:ext uri="{FF2B5EF4-FFF2-40B4-BE49-F238E27FC236}">
                    <a16:creationId xmlns:a16="http://schemas.microsoft.com/office/drawing/2014/main" id="{08B9D12A-FC3B-2291-48CF-3C081A7B20C6}"/>
                  </a:ext>
                </a:extLst>
              </p:cNvPr>
              <p:cNvGraphicFramePr>
                <a:graphicFrameLocks noGrp="1"/>
              </p:cNvGraphicFramePr>
              <p:nvPr>
                <p:extLst>
                  <p:ext uri="{D42A27DB-BD31-4B8C-83A1-F6EECF244321}">
                    <p14:modId xmlns:p14="http://schemas.microsoft.com/office/powerpoint/2010/main" val="2467934085"/>
                  </p:ext>
                </p:extLst>
              </p:nvPr>
            </p:nvGraphicFramePr>
            <p:xfrm>
              <a:off x="2738438" y="1973158"/>
              <a:ext cx="6980428" cy="2210182"/>
            </p:xfrm>
            <a:graphic>
              <a:graphicData uri="http://schemas.openxmlformats.org/drawingml/2006/table">
                <a:tbl>
                  <a:tblPr firstRow="1" bandRow="1">
                    <a:tableStyleId>{2D5ABB26-0587-4C30-8999-92F81FD0307C}</a:tableStyleId>
                  </a:tblPr>
                  <a:tblGrid>
                    <a:gridCol w="2010093">
                      <a:extLst>
                        <a:ext uri="{9D8B030D-6E8A-4147-A177-3AD203B41FA5}">
                          <a16:colId xmlns:a16="http://schemas.microsoft.com/office/drawing/2014/main" val="1919388463"/>
                        </a:ext>
                      </a:extLst>
                    </a:gridCol>
                    <a:gridCol w="2534793">
                      <a:extLst>
                        <a:ext uri="{9D8B030D-6E8A-4147-A177-3AD203B41FA5}">
                          <a16:colId xmlns:a16="http://schemas.microsoft.com/office/drawing/2014/main" val="3586075218"/>
                        </a:ext>
                      </a:extLst>
                    </a:gridCol>
                    <a:gridCol w="2435542">
                      <a:extLst>
                        <a:ext uri="{9D8B030D-6E8A-4147-A177-3AD203B41FA5}">
                          <a16:colId xmlns:a16="http://schemas.microsoft.com/office/drawing/2014/main" val="54112675"/>
                        </a:ext>
                      </a:extLst>
                    </a:gridCol>
                  </a:tblGrid>
                  <a:tr h="518160">
                    <a:tc>
                      <a:txBody>
                        <a:bodyPr/>
                        <a:lstStyle/>
                        <a:p>
                          <a:endParaRPr lang="en-US" sz="2800" noProof="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1" noProof="0" dirty="0">
                              <a:solidFill>
                                <a:schemeClr val="tx1"/>
                              </a:solidFill>
                            </a:rPr>
                            <a:t>I/</a:t>
                          </a:r>
                          <a:r>
                            <a:rPr lang="en-US" sz="2800" b="1" noProof="0" dirty="0" err="1">
                              <a:solidFill>
                                <a:schemeClr val="tx1"/>
                              </a:solidFill>
                            </a:rPr>
                            <a:t>Os</a:t>
                          </a:r>
                          <a:endParaRPr lang="en-US" sz="2800" b="1" noProof="0" dirty="0">
                            <a:solidFill>
                              <a:schemeClr val="tx1"/>
                            </a:solidFill>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2800" b="1" noProof="0" dirty="0">
                              <a:solidFill>
                                <a:schemeClr val="tx1"/>
                              </a:solidFill>
                            </a:rPr>
                            <a:t>Comparisons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1529998"/>
                      </a:ext>
                    </a:extLst>
                  </a:tr>
                  <a:tr h="846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baseline="0" noProof="0" dirty="0">
                              <a:solidFill>
                                <a:schemeClr val="tx1"/>
                              </a:solidFill>
                              <a:latin typeface="Times New Roman" panose="02020603050405020304" pitchFamily="18" charset="0"/>
                              <a:cs typeface="Times New Roman" panose="02020603050405020304" pitchFamily="18" charset="0"/>
                            </a:rPr>
                            <a:t>Insert</a:t>
                          </a:r>
                        </a:p>
                      </a:txBody>
                      <a:tcPr anchor="ctr">
                        <a:lnT w="12700" cap="flat" cmpd="sng" algn="ctr">
                          <a:solidFill>
                            <a:schemeClr val="tx1"/>
                          </a:solidFill>
                          <a:prstDash val="solid"/>
                          <a:round/>
                          <a:headEnd type="none" w="med" len="med"/>
                          <a:tailEnd type="none" w="med" len="med"/>
                        </a:lnT>
                      </a:tcPr>
                    </a:tc>
                    <a:tc>
                      <a:txBody>
                        <a:bodyPr/>
                        <a:lstStyle/>
                        <a:p>
                          <a:endParaRPr lang="da-DK"/>
                        </a:p>
                      </a:txBody>
                      <a:tcPr anchor="ctr">
                        <a:lnT w="12700" cap="flat" cmpd="sng" algn="ctr">
                          <a:solidFill>
                            <a:schemeClr val="tx1"/>
                          </a:solidFill>
                          <a:prstDash val="solid"/>
                          <a:round/>
                          <a:headEnd type="none" w="med" len="med"/>
                          <a:tailEnd type="none" w="med" len="med"/>
                        </a:lnT>
                        <a:blipFill>
                          <a:blip r:embed="rId3"/>
                          <a:stretch>
                            <a:fillRect l="-79327" t="-67857" r="-96394" b="-100714"/>
                          </a:stretch>
                        </a:blipFill>
                      </a:tcPr>
                    </a:tc>
                    <a:tc>
                      <a:txBody>
                        <a:bodyPr/>
                        <a:lstStyle/>
                        <a:p>
                          <a:pPr algn="ctr"/>
                          <a:r>
                            <a:rPr lang="en-US" sz="2800" noProof="0" dirty="0">
                              <a:solidFill>
                                <a:schemeClr val="tx1"/>
                              </a:solidFill>
                            </a:rPr>
                            <a:t>O</a:t>
                          </a:r>
                          <a:r>
                            <a:rPr lang="en-US" sz="2800" baseline="-25000" noProof="0" dirty="0">
                              <a:solidFill>
                                <a:schemeClr val="tx1"/>
                              </a:solidFill>
                            </a:rPr>
                            <a:t>A</a:t>
                          </a:r>
                          <a:r>
                            <a:rPr lang="en-US" sz="2800" noProof="0" dirty="0">
                              <a:solidFill>
                                <a:schemeClr val="tx1"/>
                              </a:solidFill>
                            </a:rPr>
                            <a:t>(</a:t>
                          </a:r>
                          <a:r>
                            <a:rPr lang="en-US" sz="2800" noProof="0" dirty="0">
                              <a:solidFill>
                                <a:srgbClr val="C00000"/>
                              </a:solidFill>
                            </a:rPr>
                            <a:t>1</a:t>
                          </a:r>
                          <a:r>
                            <a:rPr lang="en-US" sz="2800" noProof="0" dirty="0">
                              <a:solidFill>
                                <a:schemeClr val="tx1"/>
                              </a:solidFill>
                            </a:rPr>
                            <a:t>)</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03659629"/>
                      </a:ext>
                    </a:extLst>
                  </a:tr>
                  <a:tr h="846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cap="small" baseline="0" noProof="0" dirty="0" err="1">
                              <a:solidFill>
                                <a:schemeClr val="tx1"/>
                              </a:solidFill>
                              <a:latin typeface="Times New Roman" panose="02020603050405020304" pitchFamily="18" charset="0"/>
                              <a:cs typeface="Times New Roman" panose="02020603050405020304" pitchFamily="18" charset="0"/>
                            </a:rPr>
                            <a:t>DeleteMin</a:t>
                          </a:r>
                          <a:endParaRPr lang="en-US" sz="2800" cap="small" baseline="0" noProof="0" dirty="0">
                            <a:solidFill>
                              <a:schemeClr val="tx1"/>
                            </a:solidFill>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tc>
                      <a:txBody>
                        <a:bodyPr/>
                        <a:lstStyle/>
                        <a:p>
                          <a:endParaRPr lang="da-DK"/>
                        </a:p>
                      </a:txBody>
                      <a:tcPr anchor="ctr">
                        <a:lnB w="12700" cap="flat" cmpd="sng" algn="ctr">
                          <a:solidFill>
                            <a:schemeClr val="tx1"/>
                          </a:solidFill>
                          <a:prstDash val="solid"/>
                          <a:round/>
                          <a:headEnd type="none" w="med" len="med"/>
                          <a:tailEnd type="none" w="med" len="med"/>
                        </a:lnB>
                        <a:blipFill>
                          <a:blip r:embed="rId3"/>
                          <a:stretch>
                            <a:fillRect l="-79327" t="-169065" r="-96394" b="-1439"/>
                          </a:stretch>
                        </a:blipFill>
                      </a:tcPr>
                    </a:tc>
                    <a:tc>
                      <a:txBody>
                        <a:bodyPr/>
                        <a:lstStyle/>
                        <a:p>
                          <a:pPr algn="ctr"/>
                          <a:r>
                            <a:rPr lang="en-US" sz="2800" noProof="0" dirty="0">
                              <a:solidFill>
                                <a:schemeClr val="tx1"/>
                              </a:solidFill>
                            </a:rPr>
                            <a:t>O</a:t>
                          </a:r>
                          <a:r>
                            <a:rPr lang="en-US" sz="2800" baseline="-25000" noProof="0" dirty="0">
                              <a:solidFill>
                                <a:schemeClr val="tx1"/>
                              </a:solidFill>
                            </a:rPr>
                            <a:t>A</a:t>
                          </a:r>
                          <a:r>
                            <a:rPr lang="en-US" sz="2800" noProof="0" dirty="0">
                              <a:solidFill>
                                <a:schemeClr val="tx1"/>
                              </a:solidFill>
                            </a:rPr>
                            <a:t>(log </a:t>
                          </a:r>
                          <a:r>
                            <a:rPr lang="en-US" sz="2800" i="1" noProof="0" dirty="0">
                              <a:solidFill>
                                <a:schemeClr val="tx1"/>
                              </a:solidFill>
                            </a:rPr>
                            <a:t>N</a:t>
                          </a:r>
                          <a:r>
                            <a:rPr lang="en-US" sz="2800" noProof="0" dirty="0">
                              <a:solidFill>
                                <a:schemeClr val="tx1"/>
                              </a:solidFill>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9830442"/>
                      </a:ext>
                    </a:extLst>
                  </a:tr>
                </a:tbl>
              </a:graphicData>
            </a:graphic>
          </p:graphicFrame>
        </mc:Fallback>
      </mc:AlternateContent>
      <p:sp>
        <p:nvSpPr>
          <p:cNvPr id="6" name="TextBox 5">
            <a:extLst>
              <a:ext uri="{FF2B5EF4-FFF2-40B4-BE49-F238E27FC236}">
                <a16:creationId xmlns:a16="http://schemas.microsoft.com/office/drawing/2014/main" id="{13547B7F-852F-6254-4928-0BA0391A8E8C}"/>
              </a:ext>
            </a:extLst>
          </p:cNvPr>
          <p:cNvSpPr txBox="1"/>
          <p:nvPr/>
        </p:nvSpPr>
        <p:spPr>
          <a:xfrm>
            <a:off x="0" y="6505630"/>
            <a:ext cx="12192000" cy="369332"/>
          </a:xfrm>
          <a:prstGeom prst="rect">
            <a:avLst/>
          </a:prstGeom>
          <a:noFill/>
        </p:spPr>
        <p:txBody>
          <a:bodyPr wrap="square">
            <a:spAutoFit/>
          </a:bodyPr>
          <a:lstStyle/>
          <a:p>
            <a:pPr algn="r"/>
            <a:r>
              <a:rPr lang="da-DK" dirty="0" err="1"/>
              <a:t>Frigo</a:t>
            </a:r>
            <a:r>
              <a:rPr lang="da-DK" dirty="0"/>
              <a:t>, </a:t>
            </a:r>
            <a:r>
              <a:rPr lang="da-DK" dirty="0" err="1"/>
              <a:t>Leiserson</a:t>
            </a:r>
            <a:r>
              <a:rPr lang="da-DK" dirty="0"/>
              <a:t>, </a:t>
            </a:r>
            <a:r>
              <a:rPr lang="da-DK" dirty="0" err="1"/>
              <a:t>Prokop</a:t>
            </a:r>
            <a:r>
              <a:rPr lang="da-DK" dirty="0"/>
              <a:t>, Ramachandran, </a:t>
            </a:r>
            <a:r>
              <a:rPr lang="da-DK" i="1" dirty="0"/>
              <a:t>Cache-</a:t>
            </a:r>
            <a:r>
              <a:rPr lang="da-DK" i="1" dirty="0" err="1"/>
              <a:t>Oblivious</a:t>
            </a:r>
            <a:r>
              <a:rPr lang="da-DK" i="1" dirty="0"/>
              <a:t> </a:t>
            </a:r>
            <a:r>
              <a:rPr lang="da-DK" i="1" dirty="0" err="1"/>
              <a:t>Algorithms</a:t>
            </a:r>
            <a:r>
              <a:rPr lang="da-DK" dirty="0"/>
              <a:t>, FOCS 1999</a:t>
            </a:r>
          </a:p>
        </p:txBody>
      </p:sp>
    </p:spTree>
    <p:extLst>
      <p:ext uri="{BB962C8B-B14F-4D97-AF65-F5344CB8AC3E}">
        <p14:creationId xmlns:p14="http://schemas.microsoft.com/office/powerpoint/2010/main" val="2697032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0527-D273-ABAE-1B6B-2E8168151C6E}"/>
              </a:ext>
            </a:extLst>
          </p:cNvPr>
          <p:cNvSpPr>
            <a:spLocks noGrp="1"/>
          </p:cNvSpPr>
          <p:nvPr>
            <p:ph type="ctrTitle"/>
          </p:nvPr>
        </p:nvSpPr>
        <p:spPr>
          <a:xfrm>
            <a:off x="0" y="261874"/>
            <a:ext cx="12192000" cy="1960626"/>
          </a:xfrm>
        </p:spPr>
        <p:txBody>
          <a:bodyPr anchor="ctr">
            <a:normAutofit fontScale="90000"/>
          </a:bodyPr>
          <a:lstStyle/>
          <a:p>
            <a:r>
              <a:rPr lang="en-US" b="1" noProof="0" dirty="0"/>
              <a:t>Part II</a:t>
            </a:r>
            <a:br>
              <a:rPr lang="en-US" b="1" noProof="0" dirty="0"/>
            </a:br>
            <a:r>
              <a:rPr lang="en-US" b="1" noProof="0" dirty="0"/>
              <a:t>Buffered Partially-Persistent </a:t>
            </a:r>
            <a:br>
              <a:rPr lang="en-US" b="1" noProof="0" dirty="0"/>
            </a:br>
            <a:r>
              <a:rPr lang="en-US" b="1" noProof="0" dirty="0"/>
              <a:t>External-Memory Search Trees</a:t>
            </a:r>
            <a:endParaRPr lang="en-US" noProof="0" dirty="0"/>
          </a:p>
        </p:txBody>
      </p:sp>
      <p:pic>
        <p:nvPicPr>
          <p:cNvPr id="4" name="Picture 3" descr="A person smiling at the camera&#10;&#10;AI-generated content may be incorrect.">
            <a:extLst>
              <a:ext uri="{FF2B5EF4-FFF2-40B4-BE49-F238E27FC236}">
                <a16:creationId xmlns:a16="http://schemas.microsoft.com/office/drawing/2014/main" id="{D2221318-FCB8-07DD-7926-8A7A7AB875BC}"/>
              </a:ext>
            </a:extLst>
          </p:cNvPr>
          <p:cNvPicPr>
            <a:picLocks noChangeAspect="1"/>
          </p:cNvPicPr>
          <p:nvPr/>
        </p:nvPicPr>
        <p:blipFill>
          <a:blip r:embed="rId3">
            <a:extLst>
              <a:ext uri="{28A0092B-C50C-407E-A947-70E740481C1C}">
                <a14:useLocalDpi xmlns:a14="http://schemas.microsoft.com/office/drawing/2010/main" val="0"/>
              </a:ext>
            </a:extLst>
          </a:blip>
          <a:srcRect l="14658" t="1972" r="12800" b="38214"/>
          <a:stretch>
            <a:fillRect/>
          </a:stretch>
        </p:blipFill>
        <p:spPr>
          <a:xfrm>
            <a:off x="8756395" y="3478374"/>
            <a:ext cx="2191857" cy="2163054"/>
          </a:xfrm>
          <a:prstGeom prst="rect">
            <a:avLst/>
          </a:prstGeom>
        </p:spPr>
      </p:pic>
      <p:graphicFrame>
        <p:nvGraphicFramePr>
          <p:cNvPr id="5" name="Table 4">
            <a:extLst>
              <a:ext uri="{FF2B5EF4-FFF2-40B4-BE49-F238E27FC236}">
                <a16:creationId xmlns:a16="http://schemas.microsoft.com/office/drawing/2014/main" id="{75B3F0A2-CAB9-05B9-8724-9F874224457E}"/>
              </a:ext>
            </a:extLst>
          </p:cNvPr>
          <p:cNvGraphicFramePr>
            <a:graphicFrameLocks noGrp="1"/>
          </p:cNvGraphicFramePr>
          <p:nvPr>
            <p:extLst>
              <p:ext uri="{D42A27DB-BD31-4B8C-83A1-F6EECF244321}">
                <p14:modId xmlns:p14="http://schemas.microsoft.com/office/powerpoint/2010/main" val="3122343574"/>
              </p:ext>
            </p:extLst>
          </p:nvPr>
        </p:nvGraphicFramePr>
        <p:xfrm>
          <a:off x="426000" y="5253500"/>
          <a:ext cx="11340000" cy="1016351"/>
        </p:xfrm>
        <a:graphic>
          <a:graphicData uri="http://schemas.openxmlformats.org/drawingml/2006/table">
            <a:tbl>
              <a:tblPr firstRow="1" bandRow="1">
                <a:tableStyleId>{2D5ABB26-0587-4C30-8999-92F81FD0307C}</a:tableStyleId>
              </a:tblPr>
              <a:tblGrid>
                <a:gridCol w="3780000">
                  <a:extLst>
                    <a:ext uri="{9D8B030D-6E8A-4147-A177-3AD203B41FA5}">
                      <a16:colId xmlns:a16="http://schemas.microsoft.com/office/drawing/2014/main" val="2125344515"/>
                    </a:ext>
                  </a:extLst>
                </a:gridCol>
                <a:gridCol w="3780000">
                  <a:extLst>
                    <a:ext uri="{9D8B030D-6E8A-4147-A177-3AD203B41FA5}">
                      <a16:colId xmlns:a16="http://schemas.microsoft.com/office/drawing/2014/main" val="1924596220"/>
                    </a:ext>
                  </a:extLst>
                </a:gridCol>
                <a:gridCol w="3780000">
                  <a:extLst>
                    <a:ext uri="{9D8B030D-6E8A-4147-A177-3AD203B41FA5}">
                      <a16:colId xmlns:a16="http://schemas.microsoft.com/office/drawing/2014/main" val="3429686030"/>
                    </a:ext>
                  </a:extLst>
                </a:gridCol>
              </a:tblGrid>
              <a:tr h="1016351">
                <a:tc>
                  <a:txBody>
                    <a:bodyPr/>
                    <a:lstStyle/>
                    <a:p>
                      <a:pPr algn="ctr">
                        <a:lnSpc>
                          <a:spcPts val="1800"/>
                        </a:lnSpc>
                        <a:spcBef>
                          <a:spcPts val="0"/>
                        </a:spcBef>
                        <a:spcAft>
                          <a:spcPts val="0"/>
                        </a:spcAft>
                      </a:pPr>
                      <a:r>
                        <a:rPr lang="en-US" sz="2400" b="1" noProof="0" dirty="0"/>
                        <a:t>Gerth Stølting Brodal</a:t>
                      </a:r>
                    </a:p>
                    <a:p>
                      <a:pPr algn="ctr">
                        <a:lnSpc>
                          <a:spcPts val="1800"/>
                        </a:lnSpc>
                        <a:spcBef>
                          <a:spcPts val="0"/>
                        </a:spcBef>
                        <a:spcAft>
                          <a:spcPts val="0"/>
                        </a:spcAft>
                      </a:pPr>
                      <a:r>
                        <a:rPr lang="en-US" sz="1800" b="0" noProof="0" dirty="0"/>
                        <a:t>Aarhus University</a:t>
                      </a:r>
                    </a:p>
                  </a:txBody>
                  <a:tcPr anchor="b"/>
                </a:tc>
                <a:tc>
                  <a:txBody>
                    <a:bodyPr/>
                    <a:lstStyle/>
                    <a:p>
                      <a:pPr algn="ctr">
                        <a:lnSpc>
                          <a:spcPts val="1800"/>
                        </a:lnSpc>
                        <a:spcBef>
                          <a:spcPts val="0"/>
                        </a:spcBef>
                        <a:spcAft>
                          <a:spcPts val="0"/>
                        </a:spcAft>
                      </a:pPr>
                      <a:r>
                        <a:rPr lang="en-US" sz="2400" b="1" i="0" u="none" strike="noStrike" kern="1200" baseline="0" noProof="0" dirty="0">
                          <a:solidFill>
                            <a:schemeClr val="tx1"/>
                          </a:solidFill>
                          <a:latin typeface="+mn-lt"/>
                          <a:ea typeface="+mn-ea"/>
                          <a:cs typeface="+mn-cs"/>
                        </a:rPr>
                        <a:t>Casper Moldrup Rysgaard</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1800" b="0" noProof="0" dirty="0"/>
                        <a:t>Aarhus University</a:t>
                      </a:r>
                    </a:p>
                  </a:txBody>
                  <a:tcPr anchor="b"/>
                </a:tc>
                <a:tc>
                  <a:txBody>
                    <a:bodyPr/>
                    <a:lstStyle/>
                    <a:p>
                      <a:pPr algn="ctr">
                        <a:lnSpc>
                          <a:spcPts val="1800"/>
                        </a:lnSpc>
                        <a:spcBef>
                          <a:spcPts val="0"/>
                        </a:spcBef>
                        <a:spcAft>
                          <a:spcPts val="0"/>
                        </a:spcAft>
                      </a:pPr>
                      <a:r>
                        <a:rPr lang="en-US" sz="2400" b="1" noProof="0" dirty="0"/>
                        <a:t>Rolf Svenning</a:t>
                      </a:r>
                    </a:p>
                    <a:p>
                      <a:pPr marL="0" marR="0" lvl="0" indent="0" algn="ctr" defTabSz="914400" rtl="0" eaLnBrk="1" fontAlgn="auto" latinLnBrk="0" hangingPunct="1">
                        <a:lnSpc>
                          <a:spcPts val="1800"/>
                        </a:lnSpc>
                        <a:spcBef>
                          <a:spcPts val="0"/>
                        </a:spcBef>
                        <a:spcAft>
                          <a:spcPts val="0"/>
                        </a:spcAft>
                        <a:buClrTx/>
                        <a:buSzTx/>
                        <a:buFontTx/>
                        <a:buNone/>
                        <a:tabLst/>
                        <a:defRPr/>
                      </a:pPr>
                      <a:r>
                        <a:rPr lang="en-US" sz="1800" b="0" noProof="0" dirty="0"/>
                        <a:t>Aarhus University</a:t>
                      </a:r>
                      <a:endParaRPr lang="en-US" sz="2000" b="0" noProof="0" dirty="0"/>
                    </a:p>
                  </a:txBody>
                  <a:tcPr anchor="b"/>
                </a:tc>
                <a:extLst>
                  <a:ext uri="{0D108BD9-81ED-4DB2-BD59-A6C34878D82A}">
                    <a16:rowId xmlns:a16="http://schemas.microsoft.com/office/drawing/2014/main" val="3554529299"/>
                  </a:ext>
                </a:extLst>
              </a:tr>
            </a:tbl>
          </a:graphicData>
        </a:graphic>
      </p:graphicFrame>
      <p:pic>
        <p:nvPicPr>
          <p:cNvPr id="6" name="Picture 5" descr="A person in a black jacket&#10;&#10;AI-generated content may be incorrect.">
            <a:extLst>
              <a:ext uri="{FF2B5EF4-FFF2-40B4-BE49-F238E27FC236}">
                <a16:creationId xmlns:a16="http://schemas.microsoft.com/office/drawing/2014/main" id="{F472BC66-3AC7-B368-4EBA-E8430C3A1464}"/>
              </a:ext>
            </a:extLst>
          </p:cNvPr>
          <p:cNvPicPr>
            <a:picLocks noChangeAspect="1"/>
          </p:cNvPicPr>
          <p:nvPr/>
        </p:nvPicPr>
        <p:blipFill>
          <a:blip r:embed="rId4">
            <a:extLst>
              <a:ext uri="{28A0092B-C50C-407E-A947-70E740481C1C}">
                <a14:useLocalDpi xmlns:a14="http://schemas.microsoft.com/office/drawing/2010/main" val="0"/>
              </a:ext>
            </a:extLst>
          </a:blip>
          <a:srcRect l="12242" t="13216" r="11636" b="21182"/>
          <a:stretch>
            <a:fillRect/>
          </a:stretch>
        </p:blipFill>
        <p:spPr>
          <a:xfrm>
            <a:off x="1307162" y="3453687"/>
            <a:ext cx="2031319" cy="2187741"/>
          </a:xfrm>
          <a:prstGeom prst="rect">
            <a:avLst/>
          </a:prstGeom>
        </p:spPr>
      </p:pic>
      <p:sp>
        <p:nvSpPr>
          <p:cNvPr id="7" name="TextBox 6">
            <a:extLst>
              <a:ext uri="{FF2B5EF4-FFF2-40B4-BE49-F238E27FC236}">
                <a16:creationId xmlns:a16="http://schemas.microsoft.com/office/drawing/2014/main" id="{E0E12E96-B135-9C44-677B-787EA46EC580}"/>
              </a:ext>
            </a:extLst>
          </p:cNvPr>
          <p:cNvSpPr txBox="1"/>
          <p:nvPr/>
        </p:nvSpPr>
        <p:spPr>
          <a:xfrm>
            <a:off x="0" y="6545106"/>
            <a:ext cx="12192000" cy="307777"/>
          </a:xfrm>
          <a:prstGeom prst="rect">
            <a:avLst/>
          </a:prstGeom>
          <a:noFill/>
        </p:spPr>
        <p:txBody>
          <a:bodyPr wrap="square" rtlCol="0" anchor="b">
            <a:spAutoFit/>
          </a:bodyPr>
          <a:lstStyle/>
          <a:p>
            <a:pPr algn="ctr"/>
            <a:r>
              <a:rPr lang="en-US" sz="1400" noProof="0" dirty="0">
                <a:solidFill>
                  <a:schemeClr val="bg1">
                    <a:lumMod val="65000"/>
                  </a:schemeClr>
                </a:solidFill>
              </a:rPr>
              <a:t>33</a:t>
            </a:r>
            <a:r>
              <a:rPr lang="en-US" sz="1400" baseline="30000" noProof="0" dirty="0">
                <a:solidFill>
                  <a:schemeClr val="bg1">
                    <a:lumMod val="65000"/>
                  </a:schemeClr>
                </a:solidFill>
              </a:rPr>
              <a:t>rd</a:t>
            </a:r>
            <a:r>
              <a:rPr lang="en-US" sz="1400" noProof="0" dirty="0">
                <a:solidFill>
                  <a:schemeClr val="bg1">
                    <a:lumMod val="65000"/>
                  </a:schemeClr>
                </a:solidFill>
              </a:rPr>
              <a:t> Annual European Symposium on Algorithms (ESA), September 15, 2025, Warsaw, Poland</a:t>
            </a:r>
          </a:p>
        </p:txBody>
      </p:sp>
      <p:pic>
        <p:nvPicPr>
          <p:cNvPr id="9" name="Picture 8" descr="A person with a beard and a beard smiling&#10;&#10;AI-generated content may be incorrect.">
            <a:extLst>
              <a:ext uri="{FF2B5EF4-FFF2-40B4-BE49-F238E27FC236}">
                <a16:creationId xmlns:a16="http://schemas.microsoft.com/office/drawing/2014/main" id="{70A163E2-90AF-0000-153C-56A9062C7E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115" y="3449571"/>
            <a:ext cx="2191857" cy="2191857"/>
          </a:xfrm>
          <a:prstGeom prst="rect">
            <a:avLst/>
          </a:prstGeom>
        </p:spPr>
      </p:pic>
      <p:sp>
        <p:nvSpPr>
          <p:cNvPr id="3" name="Title 1">
            <a:extLst>
              <a:ext uri="{FF2B5EF4-FFF2-40B4-BE49-F238E27FC236}">
                <a16:creationId xmlns:a16="http://schemas.microsoft.com/office/drawing/2014/main" id="{A378E871-69BE-6073-3AD6-D01117D0245D}"/>
              </a:ext>
            </a:extLst>
          </p:cNvPr>
          <p:cNvSpPr txBox="1">
            <a:spLocks/>
          </p:cNvSpPr>
          <p:nvPr/>
        </p:nvSpPr>
        <p:spPr>
          <a:xfrm>
            <a:off x="577850" y="2207642"/>
            <a:ext cx="11036300" cy="96923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i="1" noProof="0" dirty="0">
                <a:solidFill>
                  <a:srgbClr val="C00000"/>
                </a:solidFill>
              </a:rPr>
              <a:t>— or, partially-persistent B-trees meet </a:t>
            </a:r>
            <a:r>
              <a:rPr lang="en-US" sz="3600" i="1" noProof="0" dirty="0" err="1">
                <a:solidFill>
                  <a:srgbClr val="C00000"/>
                </a:solidFill>
              </a:rPr>
              <a:t>B</a:t>
            </a:r>
            <a:r>
              <a:rPr lang="en-US" sz="3600" i="1" baseline="30000" noProof="0" dirty="0" err="1">
                <a:solidFill>
                  <a:srgbClr val="C00000"/>
                </a:solidFill>
              </a:rPr>
              <a:t>ε</a:t>
            </a:r>
            <a:r>
              <a:rPr lang="en-US" sz="3600" i="1" noProof="0" dirty="0">
                <a:solidFill>
                  <a:srgbClr val="C00000"/>
                </a:solidFill>
              </a:rPr>
              <a:t>-trees</a:t>
            </a:r>
          </a:p>
        </p:txBody>
      </p:sp>
    </p:spTree>
    <p:extLst>
      <p:ext uri="{BB962C8B-B14F-4D97-AF65-F5344CB8AC3E}">
        <p14:creationId xmlns:p14="http://schemas.microsoft.com/office/powerpoint/2010/main" val="13092713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27"/>
  <p:tag name="AS_OS" val="Unix 6.5.0.1014"/>
  <p:tag name="AS_RELEASE_DATE" val="2023.08.14"/>
  <p:tag name="AS_TITLE" val="Aspose.Slides for .NET Standard 2.0"/>
  <p:tag name="AS_VERSION" val="23.8"/>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0000"/>
      </a:hlink>
      <a:folHlink>
        <a:srgbClr val="000000"/>
      </a:folHlink>
    </a:clrScheme>
    <a:fontScheme name="Office">
      <a:majorFont>
        <a:latin typeface="Aptos Display" panose="02110004020202020204"/>
        <a:ea typeface="Aptos Display" panose="0211000402020202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ptos" panose="0211000402020202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TemplateConfiguration><![CDATA[{"elementsMetadata":[],"transformationConfigurations":[],"templateName":"blankpresentation","templateDescription":"","enableDocumentContentUpdater":false,"version":"2.0"}]]></TemplafyTemplateConfiguration>
</file>

<file path=customXml/item2.xml><?xml version="1.0" encoding="utf-8"?>
<TemplafyFormConfiguration><![CDATA[{"formFields":[],"formDataEntries":[]}]]></TemplafyForm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1054884848216047618","enableDocumentContentUpdater":false,"version":"2.0"}]]></TemplafySlideTemplateConfiguration>
</file>

<file path=customXml/itemProps1.xml><?xml version="1.0" encoding="utf-8"?>
<ds:datastoreItem xmlns:ds="http://schemas.openxmlformats.org/officeDocument/2006/customXml" ds:itemID="{386C9AF7-FC43-4772-BF6D-26FE95C56D62}">
  <ds:schemaRefs/>
</ds:datastoreItem>
</file>

<file path=customXml/itemProps2.xml><?xml version="1.0" encoding="utf-8"?>
<ds:datastoreItem xmlns:ds="http://schemas.openxmlformats.org/officeDocument/2006/customXml" ds:itemID="{C5938109-F486-41EA-929F-D7DF65C5D6B1}">
  <ds:schemaRefs/>
</ds:datastoreItem>
</file>

<file path=customXml/itemProps3.xml><?xml version="1.0" encoding="utf-8"?>
<ds:datastoreItem xmlns:ds="http://schemas.openxmlformats.org/officeDocument/2006/customXml" ds:itemID="{C60B9EDF-596D-4F67-B5E3-411D55B8E8FC}">
  <ds:schemaRefs/>
</ds:datastoreItem>
</file>

<file path=customXml/itemProps4.xml><?xml version="1.0" encoding="utf-8"?>
<ds:datastoreItem xmlns:ds="http://schemas.openxmlformats.org/officeDocument/2006/customXml" ds:itemID="{B69ABF3A-B169-44F9-86AC-4E29FB2A2600}">
  <ds:schemaRefs/>
</ds:datastoreItem>
</file>

<file path=docMetadata/LabelInfo.xml><?xml version="1.0" encoding="utf-8"?>
<clbl:labelList xmlns:clbl="http://schemas.microsoft.com/office/2020/mipLabelMetadata">
  <clbl:label id="{61fd1d36-fecb-47ca-b7d7-d0df0370a198}" enabled="0" method="" siteId="{61fd1d36-fecb-47ca-b7d7-d0df0370a198}" removed="1"/>
</clbl:labelList>
</file>

<file path=docProps/app.xml><?xml version="1.0" encoding="utf-8"?>
<Properties xmlns="http://schemas.openxmlformats.org/officeDocument/2006/extended-properties" xmlns:vt="http://schemas.openxmlformats.org/officeDocument/2006/docPropsVTypes">
  <TotalTime>1799</TotalTime>
  <Words>2210</Words>
  <Application>Microsoft Office PowerPoint</Application>
  <PresentationFormat>Widescreen</PresentationFormat>
  <Paragraphs>357</Paragraphs>
  <Slides>19</Slides>
  <Notes>14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Cambria Math</vt:lpstr>
      <vt:lpstr>Times New Roman</vt:lpstr>
      <vt:lpstr>Wingdings</vt:lpstr>
      <vt:lpstr>Office Theme</vt:lpstr>
      <vt:lpstr>PowerPoint Presentation</vt:lpstr>
      <vt:lpstr>External-Memory  Priority Queues and  Persistent Search Trees</vt:lpstr>
      <vt:lpstr>External-Memory Model Aggarwal, Vitter [CACM 1988]</vt:lpstr>
      <vt:lpstr>Part I External-Memory Priority Queues  with Optimal Insertions</vt:lpstr>
      <vt:lpstr>Priority Queues</vt:lpstr>
      <vt:lpstr>External Memory</vt:lpstr>
      <vt:lpstr>New External-Memory Priority Queue</vt:lpstr>
      <vt:lpstr>Summary – Part I</vt:lpstr>
      <vt:lpstr>Part II Buffered Partially-Persistent  External-Memory Search Trees</vt:lpstr>
      <vt:lpstr>Persistent Data Structures</vt:lpstr>
      <vt:lpstr>Buffered partially-persistent  external-memory search trees</vt:lpstr>
      <vt:lpstr>I/O results (all linear space)</vt:lpstr>
      <vt:lpstr>Geometric interpretation</vt:lpstr>
      <vt:lpstr>Rectangle partition</vt:lpstr>
      <vt:lpstr>Top structure</vt:lpstr>
      <vt:lpstr>Point location </vt:lpstr>
      <vt:lpstr>Achieving worst-case I/O bounds</vt:lpstr>
      <vt:lpstr>Summary – Part II</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Gerth Stølting Brodal</cp:lastModifiedBy>
  <cp:revision>2</cp:revision>
  <dcterms:created xsi:type="dcterms:W3CDTF">2025-11-20T22:49:51Z</dcterms:created>
  <dcterms:modified xsi:type="dcterms:W3CDTF">2025-12-07T16:29:49Z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2024-11-22T08:25:59</vt:lpwstr>
  </property>
  <property fmtid="{D5CDD505-2E9C-101B-9397-08002B2CF9AE}" pid="3" name="TemplafyTenantId">
    <vt:lpwstr>auoffice</vt:lpwstr>
  </property>
  <property fmtid="{D5CDD505-2E9C-101B-9397-08002B2CF9AE}" pid="4" name="TemplafyTemplateId">
    <vt:lpwstr>1054884838842826800</vt:lpwstr>
  </property>
  <property fmtid="{D5CDD505-2E9C-101B-9397-08002B2CF9AE}" pid="5" name="TemplafyUserProfileId">
    <vt:lpwstr>1214400131021408487</vt:lpwstr>
  </property>
  <property fmtid="{D5CDD505-2E9C-101B-9397-08002B2CF9AE}" pid="6" name="TemplafyLanguageCode">
    <vt:lpwstr>en-GB</vt:lpwstr>
  </property>
  <property fmtid="{D5CDD505-2E9C-101B-9397-08002B2CF9AE}" pid="7" name="TemplafyFromBlank">
    <vt:bool>true</vt:bool>
  </property>
</Properties>
</file>