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5" r:id="rId2"/>
    <p:sldId id="445" r:id="rId3"/>
    <p:sldId id="446" r:id="rId4"/>
    <p:sldId id="447" r:id="rId5"/>
    <p:sldId id="449" r:id="rId6"/>
    <p:sldId id="450" r:id="rId7"/>
    <p:sldId id="424" r:id="rId8"/>
    <p:sldId id="451" r:id="rId9"/>
    <p:sldId id="452" r:id="rId10"/>
    <p:sldId id="455" r:id="rId11"/>
    <p:sldId id="456" r:id="rId12"/>
    <p:sldId id="426" r:id="rId13"/>
    <p:sldId id="432" r:id="rId14"/>
    <p:sldId id="442" r:id="rId15"/>
    <p:sldId id="441" r:id="rId16"/>
    <p:sldId id="453" r:id="rId17"/>
    <p:sldId id="433" r:id="rId18"/>
    <p:sldId id="459" r:id="rId19"/>
    <p:sldId id="428" r:id="rId20"/>
    <p:sldId id="444" r:id="rId21"/>
  </p:sldIdLst>
  <p:sldSz cx="9906000" cy="6858000" type="A4"/>
  <p:notesSz cx="7099300" cy="10234613"/>
  <p:defaultTextStyle>
    <a:defPPr>
      <a:defRPr lang="da-DK"/>
    </a:defPPr>
    <a:lvl1pPr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A2A12"/>
    <a:srgbClr val="FFFF99"/>
    <a:srgbClr val="3737FF"/>
    <a:srgbClr val="8E200E"/>
    <a:srgbClr val="7D1C0D"/>
    <a:srgbClr val="0033CC"/>
    <a:srgbClr val="CCECFF"/>
    <a:srgbClr val="DDDDDD"/>
    <a:srgbClr val="C0C0C0"/>
    <a:srgbClr val="99D1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2979" autoAdjust="0"/>
  </p:normalViewPr>
  <p:slideViewPr>
    <p:cSldViewPr showGuides="1">
      <p:cViewPr varScale="1">
        <p:scale>
          <a:sx n="50" d="100"/>
          <a:sy n="50" d="100"/>
        </p:scale>
        <p:origin x="-108" y="-378"/>
      </p:cViewPr>
      <p:guideLst>
        <p:guide orient="horz" pos="867"/>
        <p:guide pos="3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36"/>
    </p:cViewPr>
  </p:sorterViewPr>
  <p:notesViewPr>
    <p:cSldViewPr showGuides="1">
      <p:cViewPr varScale="1">
        <p:scale>
          <a:sx n="48" d="100"/>
          <a:sy n="48" d="100"/>
        </p:scale>
        <p:origin x="-2040" y="-96"/>
      </p:cViewPr>
      <p:guideLst>
        <p:guide orient="horz" pos="3224"/>
        <p:guide pos="22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258" cy="51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t" anchorCtr="0" compatLnSpc="1">
            <a:prstTxWarp prst="textNoShape">
              <a:avLst/>
            </a:prstTxWarp>
          </a:bodyPr>
          <a:lstStyle>
            <a:lvl1pPr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86" y="0"/>
            <a:ext cx="3075258" cy="51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t" anchorCtr="0" compatLnSpc="1">
            <a:prstTxWarp prst="textNoShape">
              <a:avLst/>
            </a:prstTxWarp>
          </a:bodyPr>
          <a:lstStyle>
            <a:lvl1pPr algn="r"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064"/>
            <a:ext cx="3075258" cy="51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b" anchorCtr="0" compatLnSpc="1">
            <a:prstTxWarp prst="textNoShape">
              <a:avLst/>
            </a:prstTxWarp>
          </a:bodyPr>
          <a:lstStyle>
            <a:lvl1pPr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86" y="9722064"/>
            <a:ext cx="3075258" cy="51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b" anchorCtr="0" compatLnSpc="1">
            <a:prstTxWarp prst="textNoShape">
              <a:avLst/>
            </a:prstTxWarp>
          </a:bodyPr>
          <a:lstStyle>
            <a:lvl1pPr algn="r"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C5A4FFC-EB84-4F89-B474-0B9F75EED0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7278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17" cy="47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t" anchorCtr="0" compatLnSpc="1">
            <a:prstTxWarp prst="textNoShape">
              <a:avLst/>
            </a:prstTxWarp>
          </a:bodyPr>
          <a:lstStyle>
            <a:lvl1pPr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702" y="0"/>
            <a:ext cx="3076916" cy="47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t" anchorCtr="0" compatLnSpc="1">
            <a:prstTxWarp prst="textNoShape">
              <a:avLst/>
            </a:prstTxWarp>
          </a:bodyPr>
          <a:lstStyle>
            <a:lvl1pPr algn="r"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409575"/>
            <a:ext cx="2678113" cy="185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6434" y="2746152"/>
            <a:ext cx="6306434" cy="715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0"/>
            <a:r>
              <a:rPr lang="da-DK" noProof="0" smtClean="0"/>
              <a:t>      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59727"/>
            <a:ext cx="3076917" cy="47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b" anchorCtr="0" compatLnSpc="1">
            <a:prstTxWarp prst="textNoShape">
              <a:avLst/>
            </a:prstTxWarp>
          </a:bodyPr>
          <a:lstStyle>
            <a:lvl1pPr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702" y="9759727"/>
            <a:ext cx="3076916" cy="47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2" rIns="94585" bIns="47292" numCol="1" anchor="b" anchorCtr="0" compatLnSpc="1">
            <a:prstTxWarp prst="textNoShape">
              <a:avLst/>
            </a:prstTxWarp>
          </a:bodyPr>
          <a:lstStyle>
            <a:lvl1pPr algn="r" defTabSz="946385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1F26845-161B-46E2-9DDF-6F3729E052A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034732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33BBB-91A3-4E14-AE9C-D77B0ECC5B11}" type="slidenum">
              <a:rPr lang="da-DK"/>
              <a:pPr/>
              <a:t>1</a:t>
            </a:fld>
            <a:endParaRPr lang="da-DK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766" y="4861564"/>
            <a:ext cx="5679770" cy="460500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26845-161B-46E2-9DDF-6F3729E052AD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16072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26845-161B-46E2-9DDF-6F3729E052AD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85947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Maximal = interesting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26845-161B-46E2-9DDF-6F3729E052AD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239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ED4EC-CF09-4FC2-9D14-7BC01D9CF149}" type="slidenum">
              <a:rPr lang="da-DK"/>
              <a:pPr/>
              <a:t>6</a:t>
            </a:fld>
            <a:endParaRPr lang="da-DK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26845-161B-46E2-9DDF-6F3729E052AD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454021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node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maxx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maxy</a:t>
            </a:r>
            <a:r>
              <a:rPr lang="en-US" baseline="0" dirty="0" smtClean="0"/>
              <a:t> of each child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Define Winning path: 1</a:t>
            </a:r>
            <a:r>
              <a:rPr lang="en-US" baseline="30000" dirty="0" smtClean="0"/>
              <a:t>st</a:t>
            </a:r>
            <a:endParaRPr lang="en-US" baseline="0" dirty="0" smtClean="0"/>
          </a:p>
          <a:p>
            <a:r>
              <a:rPr lang="en-US" baseline="0" dirty="0" smtClean="0"/>
              <a:t>Define argument for </a:t>
            </a:r>
            <a:r>
              <a:rPr lang="en-US" baseline="0" dirty="0" err="1" smtClean="0"/>
              <a:t>UpdateL</a:t>
            </a:r>
            <a:r>
              <a:rPr lang="en-US" baseline="0" dirty="0" smtClean="0"/>
              <a:t> 2</a:t>
            </a:r>
            <a:r>
              <a:rPr lang="en-US" baseline="30000" dirty="0" smtClean="0"/>
              <a:t>nd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Fredman</a:t>
            </a:r>
            <a:r>
              <a:rPr lang="en-US" dirty="0" smtClean="0"/>
              <a:t>, Willard, J.CSS ‘94]</a:t>
            </a:r>
          </a:p>
          <a:p>
            <a:r>
              <a:rPr lang="en-US" dirty="0" smtClean="0"/>
              <a:t>Q-Heap</a:t>
            </a:r>
          </a:p>
          <a:p>
            <a:pPr lvl="1"/>
            <a:r>
              <a:rPr lang="en-US" dirty="0" smtClean="0"/>
              <a:t>At most log</a:t>
            </a:r>
            <a:r>
              <a:rPr lang="el-GR" baseline="30000" dirty="0" smtClean="0"/>
              <a:t>ε</a:t>
            </a:r>
            <a:r>
              <a:rPr lang="en-US" dirty="0" smtClean="0"/>
              <a:t>n elements</a:t>
            </a:r>
          </a:p>
          <a:p>
            <a:pPr lvl="1"/>
            <a:r>
              <a:rPr lang="en-US" dirty="0" smtClean="0"/>
              <a:t>Predecessor, Insert, Delete: O(1) worst case time</a:t>
            </a:r>
          </a:p>
          <a:p>
            <a:r>
              <a:rPr lang="en-US" baseline="0" dirty="0" smtClean="0"/>
              <a:t>Values in Q-heap</a:t>
            </a:r>
          </a:p>
          <a:p>
            <a:r>
              <a:rPr lang="en-US" baseline="0" dirty="0" err="1" smtClean="0"/>
              <a:t>Precompute</a:t>
            </a:r>
            <a:r>
              <a:rPr lang="en-US" baseline="0" dirty="0" smtClean="0"/>
              <a:t> permutations all contour, dominance, 3sided : That is all consecutive intervals.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26845-161B-46E2-9DDF-6F3729E052AD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037236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33BBB-91A3-4E14-AE9C-D77B0ECC5B11}" type="slidenum">
              <a:rPr lang="da-DK"/>
              <a:pPr/>
              <a:t>20</a:t>
            </a:fld>
            <a:endParaRPr lang="da-DK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766" y="4861564"/>
            <a:ext cx="5679770" cy="460500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5500" y="333375"/>
            <a:ext cx="2228850" cy="5580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950" y="333375"/>
            <a:ext cx="6534150" cy="5580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60463"/>
            <a:ext cx="8850313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8985436" y="6574742"/>
            <a:ext cx="900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  <a:defRPr/>
            </a:pPr>
            <a:fld id="{0941B14E-1389-4698-A8B8-152C6412CF20}" type="slidenum">
              <a:rPr lang="da-DK" sz="1200" b="1">
                <a:solidFill>
                  <a:srgbClr val="BA2A12"/>
                </a:solidFill>
                <a:latin typeface="Futura Medium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da-DK" sz="1200" b="1" dirty="0">
              <a:solidFill>
                <a:srgbClr val="BA2A12"/>
              </a:solidFill>
              <a:latin typeface="Futura Medium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333375"/>
            <a:ext cx="89154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60463"/>
            <a:ext cx="88503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586288" y="30908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1000" y="404664"/>
            <a:ext cx="9163050" cy="6127941"/>
          </a:xfrm>
        </p:spPr>
        <p:txBody>
          <a:bodyPr/>
          <a:lstStyle/>
          <a:p>
            <a:pPr algn="ctr"/>
            <a:r>
              <a:rPr lang="da-DK" sz="4000" dirty="0" smtClean="0"/>
              <a:t>Dynamic </a:t>
            </a:r>
            <a:r>
              <a:rPr lang="da-DK" sz="4000" dirty="0" err="1" smtClean="0"/>
              <a:t>Planar</a:t>
            </a:r>
            <a:r>
              <a:rPr lang="da-DK" sz="4000" dirty="0" smtClean="0"/>
              <a:t> </a:t>
            </a:r>
            <a:br>
              <a:rPr lang="da-DK" sz="4000" dirty="0" smtClean="0"/>
            </a:br>
            <a:r>
              <a:rPr lang="da-DK" sz="4000" dirty="0" smtClean="0"/>
              <a:t>Range </a:t>
            </a:r>
            <a:r>
              <a:rPr lang="da-DK" sz="4000" dirty="0" err="1" smtClean="0"/>
              <a:t>Maxima</a:t>
            </a:r>
            <a:r>
              <a:rPr lang="da-DK" sz="4000" dirty="0" smtClean="0"/>
              <a:t> </a:t>
            </a:r>
            <a:r>
              <a:rPr lang="da-DK" sz="4000" dirty="0" err="1" smtClean="0"/>
              <a:t>Queries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1500" dirty="0" smtClean="0"/>
              <a:t/>
            </a:r>
            <a:br>
              <a:rPr lang="da-DK" sz="1500" dirty="0" smtClean="0"/>
            </a:br>
            <a:r>
              <a:rPr lang="da-DK" sz="2400" b="0" dirty="0" smtClean="0">
                <a:cs typeface="Arial" pitchFamily="34" charset="0"/>
              </a:rPr>
              <a:t>(</a:t>
            </a:r>
            <a:r>
              <a:rPr lang="en-US" sz="2400" b="0" dirty="0" smtClean="0">
                <a:cs typeface="Arial" pitchFamily="34" charset="0"/>
              </a:rPr>
              <a:t>presented at ICALP 2011) </a:t>
            </a:r>
            <a:r>
              <a:rPr lang="da-DK" sz="2400" b="0" dirty="0" smtClean="0">
                <a:cs typeface="Arial" pitchFamily="34" charset="0"/>
              </a:rPr>
              <a:t/>
            </a:r>
            <a:br>
              <a:rPr lang="da-DK" sz="2400" b="0" dirty="0" smtClean="0">
                <a:cs typeface="Arial" pitchFamily="34" charset="0"/>
              </a:rPr>
            </a:br>
            <a:r>
              <a:rPr lang="da-DK" sz="1200" dirty="0"/>
              <a:t/>
            </a:r>
            <a:br>
              <a:rPr lang="da-DK" sz="1200" dirty="0"/>
            </a:br>
            <a:r>
              <a:rPr lang="da-DK" sz="1200" dirty="0"/>
              <a:t/>
            </a:r>
            <a:br>
              <a:rPr lang="da-DK" sz="1200" dirty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err="1" smtClean="0"/>
              <a:t>Gerth</a:t>
            </a:r>
            <a:r>
              <a:rPr lang="en-US" sz="2200" dirty="0" smtClean="0"/>
              <a:t> </a:t>
            </a:r>
            <a:r>
              <a:rPr lang="en-US" sz="2200" dirty="0" err="1" smtClean="0"/>
              <a:t>Stølting</a:t>
            </a:r>
            <a:r>
              <a:rPr lang="en-US" sz="2200" dirty="0" smtClean="0"/>
              <a:t> </a:t>
            </a:r>
            <a:r>
              <a:rPr lang="en-US" sz="2200" dirty="0" err="1" smtClean="0"/>
              <a:t>Brodal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Aarhus University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Kostas </a:t>
            </a:r>
            <a:r>
              <a:rPr lang="en-US" sz="2000" dirty="0" err="1" smtClean="0"/>
              <a:t>Tsakalidis</a:t>
            </a:r>
            <a:endParaRPr lang="en-US" sz="2200" dirty="0"/>
          </a:p>
        </p:txBody>
      </p:sp>
      <p:pic>
        <p:nvPicPr>
          <p:cNvPr id="421890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2409" y="4803189"/>
            <a:ext cx="3614787" cy="354003"/>
          </a:xfrm>
          <a:prstGeom prst="rect">
            <a:avLst/>
          </a:prstGeom>
          <a:noFill/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0532" y="6497960"/>
            <a:ext cx="8640960" cy="360040"/>
          </a:xfrm>
        </p:spPr>
        <p:txBody>
          <a:bodyPr>
            <a:normAutofit/>
          </a:bodyPr>
          <a:lstStyle/>
          <a:p>
            <a:r>
              <a:rPr lang="da-DK" sz="1400" dirty="0" err="1" smtClean="0">
                <a:solidFill>
                  <a:schemeClr val="bg2"/>
                </a:solidFill>
                <a:latin typeface="+mj-lt"/>
              </a:rPr>
              <a:t>University</a:t>
            </a:r>
            <a:r>
              <a:rPr lang="da-DK" sz="1400" dirty="0" smtClean="0">
                <a:solidFill>
                  <a:schemeClr val="bg2"/>
                </a:solidFill>
                <a:latin typeface="+mj-lt"/>
              </a:rPr>
              <a:t> of </a:t>
            </a:r>
            <a:r>
              <a:rPr lang="da-DK" sz="1400" dirty="0" err="1" smtClean="0">
                <a:solidFill>
                  <a:schemeClr val="bg2"/>
                </a:solidFill>
                <a:latin typeface="+mj-lt"/>
              </a:rPr>
              <a:t>Primorska</a:t>
            </a:r>
            <a:r>
              <a:rPr lang="da-DK" sz="1400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da-DK" sz="1400" dirty="0" err="1" smtClean="0">
                <a:solidFill>
                  <a:schemeClr val="bg2"/>
                </a:solidFill>
                <a:latin typeface="+mj-lt"/>
              </a:rPr>
              <a:t>October</a:t>
            </a:r>
            <a:r>
              <a:rPr lang="da-DK" sz="1400" dirty="0" smtClean="0">
                <a:solidFill>
                  <a:schemeClr val="bg2"/>
                </a:solidFill>
                <a:latin typeface="+mj-lt"/>
              </a:rPr>
              <a:t> 10, 2011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3599143" y="4180068"/>
            <a:ext cx="998257" cy="1249182"/>
            <a:chOff x="3599143" y="4180068"/>
            <a:chExt cx="998257" cy="1249182"/>
          </a:xfrm>
        </p:grpSpPr>
        <p:sp>
          <p:nvSpPr>
            <p:cNvPr id="118" name="L-Shape 117"/>
            <p:cNvSpPr/>
            <p:nvPr/>
          </p:nvSpPr>
          <p:spPr bwMode="auto">
            <a:xfrm>
              <a:off x="3818074" y="4528152"/>
              <a:ext cx="176076" cy="18989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9" name="L-Shape 118"/>
            <p:cNvSpPr/>
            <p:nvPr/>
          </p:nvSpPr>
          <p:spPr bwMode="auto">
            <a:xfrm>
              <a:off x="4031444" y="4725002"/>
              <a:ext cx="242106" cy="18989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0" name="L-Shape 119"/>
            <p:cNvSpPr/>
            <p:nvPr/>
          </p:nvSpPr>
          <p:spPr bwMode="auto">
            <a:xfrm>
              <a:off x="4317628" y="4967294"/>
              <a:ext cx="76572" cy="25240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3" name="L-Shape 122"/>
            <p:cNvSpPr/>
            <p:nvPr/>
          </p:nvSpPr>
          <p:spPr bwMode="auto">
            <a:xfrm>
              <a:off x="4457328" y="5258476"/>
              <a:ext cx="140072" cy="170774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4" name="L-Shape 123"/>
            <p:cNvSpPr/>
            <p:nvPr/>
          </p:nvSpPr>
          <p:spPr bwMode="auto">
            <a:xfrm>
              <a:off x="3599143" y="4180068"/>
              <a:ext cx="167072" cy="313450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48" name="Flowchart: Connector 8"/>
          <p:cNvSpPr/>
          <p:nvPr/>
        </p:nvSpPr>
        <p:spPr bwMode="auto">
          <a:xfrm flipH="1">
            <a:off x="4443362" y="1898310"/>
            <a:ext cx="468052" cy="489850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49" name="Straight Connector 148"/>
          <p:cNvCxnSpPr>
            <a:stCxn id="148" idx="3"/>
          </p:cNvCxnSpPr>
          <p:nvPr/>
        </p:nvCxnSpPr>
        <p:spPr bwMode="auto">
          <a:xfrm>
            <a:off x="4842869" y="2316423"/>
            <a:ext cx="536597" cy="48198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>
            <a:stCxn id="148" idx="4"/>
          </p:cNvCxnSpPr>
          <p:nvPr/>
        </p:nvCxnSpPr>
        <p:spPr bwMode="auto">
          <a:xfrm>
            <a:off x="4677388" y="2388160"/>
            <a:ext cx="15778" cy="14008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endCxn id="148" idx="5"/>
          </p:cNvCxnSpPr>
          <p:nvPr/>
        </p:nvCxnSpPr>
        <p:spPr bwMode="auto">
          <a:xfrm flipV="1">
            <a:off x="3903302" y="2316423"/>
            <a:ext cx="608605" cy="48198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Flowchart: Connector 8"/>
          <p:cNvSpPr/>
          <p:nvPr/>
        </p:nvSpPr>
        <p:spPr bwMode="auto">
          <a:xfrm flipH="1">
            <a:off x="5549855" y="3466852"/>
            <a:ext cx="113575" cy="118864"/>
          </a:xfrm>
          <a:prstGeom prst="flowChartConnector">
            <a:avLst/>
          </a:prstGeom>
          <a:solidFill>
            <a:srgbClr val="0033CC"/>
          </a:solidFill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3" name="Flowchart: Connector 8"/>
          <p:cNvSpPr/>
          <p:nvPr/>
        </p:nvSpPr>
        <p:spPr bwMode="auto">
          <a:xfrm flipH="1">
            <a:off x="5702255" y="3619252"/>
            <a:ext cx="113575" cy="118864"/>
          </a:xfrm>
          <a:prstGeom prst="flowChartConnector">
            <a:avLst/>
          </a:prstGeom>
          <a:solidFill>
            <a:srgbClr val="660066"/>
          </a:solidFill>
          <a:ln w="127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4" name="Flowchart: Connector 8"/>
          <p:cNvSpPr/>
          <p:nvPr/>
        </p:nvSpPr>
        <p:spPr bwMode="auto">
          <a:xfrm flipH="1">
            <a:off x="5854655" y="3771652"/>
            <a:ext cx="113575" cy="118864"/>
          </a:xfrm>
          <a:prstGeom prst="flowChartConnector">
            <a:avLst/>
          </a:prstGeom>
          <a:solidFill>
            <a:srgbClr val="FF6600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 bwMode="auto">
          <a:xfrm>
            <a:off x="4839406" y="2330358"/>
            <a:ext cx="536597" cy="481987"/>
          </a:xfrm>
          <a:prstGeom prst="line">
            <a:avLst/>
          </a:prstGeom>
          <a:noFill/>
          <a:ln w="63500" cap="flat" cmpd="sng" algn="ctr">
            <a:solidFill>
              <a:srgbClr val="BA2A1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148" idx="5"/>
          </p:cNvCxnSpPr>
          <p:nvPr/>
        </p:nvCxnSpPr>
        <p:spPr bwMode="auto">
          <a:xfrm flipV="1">
            <a:off x="3903302" y="2316423"/>
            <a:ext cx="608605" cy="481988"/>
          </a:xfrm>
          <a:prstGeom prst="line">
            <a:avLst/>
          </a:prstGeom>
          <a:noFill/>
          <a:ln w="63500" cap="flat" cmpd="sng" algn="ctr">
            <a:solidFill>
              <a:srgbClr val="BA2A1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3" name="Flowchart: Connector 8"/>
          <p:cNvSpPr/>
          <p:nvPr/>
        </p:nvSpPr>
        <p:spPr bwMode="auto">
          <a:xfrm flipH="1">
            <a:off x="3687278" y="2762406"/>
            <a:ext cx="227239" cy="237822"/>
          </a:xfrm>
          <a:prstGeom prst="flowChartConnector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" name="Flowchart: Connector 8"/>
          <p:cNvSpPr/>
          <p:nvPr/>
        </p:nvSpPr>
        <p:spPr bwMode="auto">
          <a:xfrm flipH="1">
            <a:off x="5343462" y="2798410"/>
            <a:ext cx="227239" cy="237822"/>
          </a:xfrm>
          <a:prstGeom prst="flowChartConnector">
            <a:avLst/>
          </a:prstGeom>
          <a:noFill/>
          <a:ln w="254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479366" y="1934314"/>
            <a:ext cx="4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</a:t>
            </a:r>
            <a:endParaRPr lang="en-US" i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5583137" y="2722336"/>
            <a:ext cx="544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R</a:t>
            </a:r>
            <a:endParaRPr lang="en-US" i="1" baseline="-25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219707" y="2686332"/>
            <a:ext cx="52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L</a:t>
            </a:r>
            <a:endParaRPr lang="en-US" i="1" baseline="-25000" dirty="0"/>
          </a:p>
        </p:txBody>
      </p:sp>
      <p:cxnSp>
        <p:nvCxnSpPr>
          <p:cNvPr id="169" name="Straight Connector 168"/>
          <p:cNvCxnSpPr/>
          <p:nvPr/>
        </p:nvCxnSpPr>
        <p:spPr bwMode="auto">
          <a:xfrm>
            <a:off x="4700228" y="3995050"/>
            <a:ext cx="18002" cy="195842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Flowchart: Connector 8"/>
          <p:cNvSpPr/>
          <p:nvPr/>
        </p:nvSpPr>
        <p:spPr bwMode="auto">
          <a:xfrm flipH="1">
            <a:off x="5083939" y="530172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Flowchart: Connector 8"/>
          <p:cNvSpPr/>
          <p:nvPr/>
        </p:nvSpPr>
        <p:spPr bwMode="auto">
          <a:xfrm flipH="1">
            <a:off x="5391207" y="4077072"/>
            <a:ext cx="85085" cy="88546"/>
          </a:xfrm>
          <a:prstGeom prst="flowChartConnector">
            <a:avLst/>
          </a:prstGeom>
          <a:solidFill>
            <a:srgbClr val="BA2A12"/>
          </a:solidFill>
          <a:ln w="9525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1" name="Flowchart: Connector 8"/>
          <p:cNvSpPr/>
          <p:nvPr/>
        </p:nvSpPr>
        <p:spPr bwMode="auto">
          <a:xfrm flipH="1">
            <a:off x="4989004" y="496115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8" name="Flowchart: Connector 8"/>
          <p:cNvSpPr/>
          <p:nvPr/>
        </p:nvSpPr>
        <p:spPr bwMode="auto">
          <a:xfrm flipH="1">
            <a:off x="5529064" y="524573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1" name="Flowchart: Connector 8"/>
          <p:cNvSpPr/>
          <p:nvPr/>
        </p:nvSpPr>
        <p:spPr bwMode="auto">
          <a:xfrm flipH="1">
            <a:off x="5493060" y="503316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Connector 8"/>
          <p:cNvSpPr/>
          <p:nvPr/>
        </p:nvSpPr>
        <p:spPr bwMode="auto">
          <a:xfrm flipH="1">
            <a:off x="5097016" y="465365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49" name="Straight Connector 248"/>
          <p:cNvCxnSpPr/>
          <p:nvPr/>
        </p:nvCxnSpPr>
        <p:spPr bwMode="auto">
          <a:xfrm flipH="1" flipV="1">
            <a:off x="4736976" y="4121750"/>
            <a:ext cx="653340" cy="1774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5"/>
          <p:cNvGrpSpPr/>
          <p:nvPr/>
        </p:nvGrpSpPr>
        <p:grpSpPr>
          <a:xfrm>
            <a:off x="3750778" y="3314452"/>
            <a:ext cx="1760252" cy="362322"/>
            <a:chOff x="3750778" y="3314452"/>
            <a:chExt cx="1760252" cy="362322"/>
          </a:xfrm>
        </p:grpSpPr>
        <p:sp>
          <p:nvSpPr>
            <p:cNvPr id="156" name="Flowchart: Connector 8"/>
            <p:cNvSpPr/>
            <p:nvPr/>
          </p:nvSpPr>
          <p:spPr bwMode="auto">
            <a:xfrm flipH="1">
              <a:off x="5397455" y="3314452"/>
              <a:ext cx="113575" cy="118864"/>
            </a:xfrm>
            <a:prstGeom prst="flowChartConnector">
              <a:avLst/>
            </a:prstGeom>
            <a:solidFill>
              <a:srgbClr val="BA2A12"/>
            </a:solidFill>
            <a:ln w="127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2" name="Flowchart: Connector 8"/>
            <p:cNvSpPr/>
            <p:nvPr/>
          </p:nvSpPr>
          <p:spPr bwMode="auto">
            <a:xfrm flipH="1">
              <a:off x="3750778" y="3557910"/>
              <a:ext cx="113575" cy="118864"/>
            </a:xfrm>
            <a:prstGeom prst="flowChartConnector">
              <a:avLst/>
            </a:prstGeom>
            <a:solidFill>
              <a:srgbClr val="008000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70" name="Flowchart: Connector 8"/>
          <p:cNvSpPr/>
          <p:nvPr/>
        </p:nvSpPr>
        <p:spPr bwMode="auto">
          <a:xfrm flipH="1">
            <a:off x="4712549" y="1543968"/>
            <a:ext cx="113575" cy="118864"/>
          </a:xfrm>
          <a:prstGeom prst="flowChartConnector">
            <a:avLst/>
          </a:prstGeom>
          <a:solidFill>
            <a:srgbClr val="0033CC"/>
          </a:solidFill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1" name="Flowchart: Connector 8"/>
          <p:cNvSpPr/>
          <p:nvPr/>
        </p:nvSpPr>
        <p:spPr bwMode="auto">
          <a:xfrm flipH="1">
            <a:off x="4864949" y="1696368"/>
            <a:ext cx="113575" cy="118864"/>
          </a:xfrm>
          <a:prstGeom prst="flowChartConnector">
            <a:avLst/>
          </a:prstGeom>
          <a:solidFill>
            <a:srgbClr val="660066"/>
          </a:solidFill>
          <a:ln w="127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2" name="Flowchart: Connector 8"/>
          <p:cNvSpPr/>
          <p:nvPr/>
        </p:nvSpPr>
        <p:spPr bwMode="auto">
          <a:xfrm flipH="1">
            <a:off x="5017349" y="1848768"/>
            <a:ext cx="113575" cy="118864"/>
          </a:xfrm>
          <a:prstGeom prst="flowChartConnector">
            <a:avLst/>
          </a:prstGeom>
          <a:solidFill>
            <a:srgbClr val="FF6600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3" name="Flowchart: Connector 8"/>
          <p:cNvSpPr/>
          <p:nvPr/>
        </p:nvSpPr>
        <p:spPr bwMode="auto">
          <a:xfrm flipH="1">
            <a:off x="4560149" y="1391568"/>
            <a:ext cx="113575" cy="118864"/>
          </a:xfrm>
          <a:prstGeom prst="flowChartConnector">
            <a:avLst/>
          </a:prstGeom>
          <a:solidFill>
            <a:srgbClr val="BA2A12"/>
          </a:solidFill>
          <a:ln w="127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5" name="Group 274"/>
          <p:cNvGrpSpPr/>
          <p:nvPr/>
        </p:nvGrpSpPr>
        <p:grpSpPr>
          <a:xfrm>
            <a:off x="3566504" y="4420574"/>
            <a:ext cx="1097815" cy="1160512"/>
            <a:chOff x="4820633" y="4554576"/>
            <a:chExt cx="1097815" cy="1160512"/>
          </a:xfrm>
        </p:grpSpPr>
        <p:sp>
          <p:nvSpPr>
            <p:cNvPr id="276" name="Flowchart: Connector 8"/>
            <p:cNvSpPr/>
            <p:nvPr/>
          </p:nvSpPr>
          <p:spPr bwMode="auto">
            <a:xfrm flipH="1">
              <a:off x="5551247" y="5266502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7" name="Flowchart: Connector 8"/>
            <p:cNvSpPr/>
            <p:nvPr/>
          </p:nvSpPr>
          <p:spPr bwMode="auto">
            <a:xfrm flipH="1">
              <a:off x="5420308" y="5626542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8" name="Flowchart: Connector 8"/>
            <p:cNvSpPr/>
            <p:nvPr/>
          </p:nvSpPr>
          <p:spPr bwMode="auto">
            <a:xfrm flipH="1">
              <a:off x="4860275" y="4834974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9" name="Flowchart: Connector 8"/>
            <p:cNvSpPr/>
            <p:nvPr/>
          </p:nvSpPr>
          <p:spPr bwMode="auto">
            <a:xfrm flipH="1">
              <a:off x="5156691" y="5115603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0" name="Flowchart: Connector 8"/>
            <p:cNvSpPr/>
            <p:nvPr/>
          </p:nvSpPr>
          <p:spPr bwMode="auto">
            <a:xfrm flipH="1">
              <a:off x="5833363" y="5510146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1" name="Flowchart: Connector 8"/>
            <p:cNvSpPr/>
            <p:nvPr/>
          </p:nvSpPr>
          <p:spPr bwMode="auto">
            <a:xfrm flipH="1">
              <a:off x="4916252" y="5427056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2" name="Flowchart: Connector 8"/>
            <p:cNvSpPr/>
            <p:nvPr/>
          </p:nvSpPr>
          <p:spPr bwMode="auto">
            <a:xfrm flipH="1">
              <a:off x="5479239" y="4914616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3" name="Flowchart: Connector 8"/>
            <p:cNvSpPr/>
            <p:nvPr/>
          </p:nvSpPr>
          <p:spPr bwMode="auto">
            <a:xfrm flipH="1">
              <a:off x="5113932" y="4554576"/>
              <a:ext cx="85085" cy="88546"/>
            </a:xfrm>
            <a:prstGeom prst="flowChartConnector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84" name="Straight Connector 283"/>
            <p:cNvCxnSpPr>
              <a:stCxn id="283" idx="6"/>
            </p:cNvCxnSpPr>
            <p:nvPr/>
          </p:nvCxnSpPr>
          <p:spPr bwMode="auto">
            <a:xfrm flipH="1" flipV="1">
              <a:off x="4820633" y="4597075"/>
              <a:ext cx="293299" cy="1774"/>
            </a:xfrm>
            <a:prstGeom prst="line">
              <a:avLst/>
            </a:prstGeom>
            <a:noFill/>
            <a:ln w="127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6" name="Flowchart: Connector 8"/>
          <p:cNvSpPr/>
          <p:nvPr/>
        </p:nvSpPr>
        <p:spPr bwMode="auto">
          <a:xfrm flipH="1">
            <a:off x="4440436" y="1899288"/>
            <a:ext cx="468052" cy="489850"/>
          </a:xfrm>
          <a:prstGeom prst="flowChartConnector">
            <a:avLst/>
          </a:prstGeom>
          <a:noFill/>
          <a:ln w="254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8" name="Flowchart: Connector 8"/>
          <p:cNvSpPr/>
          <p:nvPr/>
        </p:nvSpPr>
        <p:spPr bwMode="auto">
          <a:xfrm flipH="1">
            <a:off x="5601072" y="443711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9" name="Flowchart: Connector 8"/>
          <p:cNvSpPr/>
          <p:nvPr/>
        </p:nvSpPr>
        <p:spPr bwMode="auto">
          <a:xfrm flipH="1">
            <a:off x="6393160" y="537321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0" name="Flowchart: Connector 8"/>
          <p:cNvSpPr/>
          <p:nvPr/>
        </p:nvSpPr>
        <p:spPr bwMode="auto">
          <a:xfrm flipH="1">
            <a:off x="5817096" y="465313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1" name="Flowchart: Connector 8"/>
          <p:cNvSpPr/>
          <p:nvPr/>
        </p:nvSpPr>
        <p:spPr bwMode="auto">
          <a:xfrm flipH="1">
            <a:off x="6249144" y="515719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2" name="Flowchart: Connector 8"/>
          <p:cNvSpPr/>
          <p:nvPr/>
        </p:nvSpPr>
        <p:spPr bwMode="auto">
          <a:xfrm flipH="1">
            <a:off x="6105128" y="485262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8" name="L-Shape 297"/>
          <p:cNvSpPr/>
          <p:nvPr/>
        </p:nvSpPr>
        <p:spPr bwMode="auto">
          <a:xfrm>
            <a:off x="5433628" y="4167368"/>
            <a:ext cx="167072" cy="313450"/>
          </a:xfrm>
          <a:prstGeom prst="corner">
            <a:avLst>
              <a:gd name="adj1" fmla="val 0"/>
              <a:gd name="adj2" fmla="val 0"/>
            </a:avLst>
          </a:prstGeom>
          <a:noFill/>
          <a:ln w="127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99" name="Straight Connector 298"/>
          <p:cNvCxnSpPr/>
          <p:nvPr/>
        </p:nvCxnSpPr>
        <p:spPr bwMode="auto">
          <a:xfrm flipH="1">
            <a:off x="3194198" y="4123588"/>
            <a:ext cx="1517457" cy="12576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56"/>
          <p:cNvGrpSpPr/>
          <p:nvPr/>
        </p:nvGrpSpPr>
        <p:grpSpPr>
          <a:xfrm>
            <a:off x="4710534" y="4768850"/>
            <a:ext cx="815699" cy="800472"/>
            <a:chOff x="4820633" y="4554576"/>
            <a:chExt cx="815699" cy="800472"/>
          </a:xfrm>
        </p:grpSpPr>
        <p:sp>
          <p:nvSpPr>
            <p:cNvPr id="58" name="Flowchart: Connector 8"/>
            <p:cNvSpPr/>
            <p:nvPr/>
          </p:nvSpPr>
          <p:spPr bwMode="auto">
            <a:xfrm flipH="1">
              <a:off x="5551247" y="5266502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0" name="Flowchart: Connector 8"/>
            <p:cNvSpPr/>
            <p:nvPr/>
          </p:nvSpPr>
          <p:spPr bwMode="auto">
            <a:xfrm flipH="1">
              <a:off x="4860275" y="4834974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Flowchart: Connector 8"/>
            <p:cNvSpPr/>
            <p:nvPr/>
          </p:nvSpPr>
          <p:spPr bwMode="auto">
            <a:xfrm flipH="1">
              <a:off x="5156691" y="5115603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Flowchart: Connector 8"/>
            <p:cNvSpPr/>
            <p:nvPr/>
          </p:nvSpPr>
          <p:spPr bwMode="auto">
            <a:xfrm flipH="1">
              <a:off x="5479239" y="4914616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Flowchart: Connector 8"/>
            <p:cNvSpPr/>
            <p:nvPr/>
          </p:nvSpPr>
          <p:spPr bwMode="auto">
            <a:xfrm flipH="1">
              <a:off x="5113932" y="4554576"/>
              <a:ext cx="85085" cy="88546"/>
            </a:xfrm>
            <a:prstGeom prst="flowChartConnector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6" name="Straight Connector 65"/>
            <p:cNvCxnSpPr>
              <a:stCxn id="65" idx="6"/>
            </p:cNvCxnSpPr>
            <p:nvPr/>
          </p:nvCxnSpPr>
          <p:spPr bwMode="auto">
            <a:xfrm flipH="1" flipV="1">
              <a:off x="4820633" y="4597075"/>
              <a:ext cx="293299" cy="1774"/>
            </a:xfrm>
            <a:prstGeom prst="line">
              <a:avLst/>
            </a:prstGeom>
            <a:noFill/>
            <a:ln w="127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1"/>
          <p:cNvGrpSpPr/>
          <p:nvPr/>
        </p:nvGrpSpPr>
        <p:grpSpPr>
          <a:xfrm>
            <a:off x="2902491" y="4089772"/>
            <a:ext cx="1741269" cy="1384690"/>
            <a:chOff x="2902491" y="4089772"/>
            <a:chExt cx="1741269" cy="1384690"/>
          </a:xfrm>
        </p:grpSpPr>
        <p:sp>
          <p:nvSpPr>
            <p:cNvPr id="80" name="Flowchart: Connector 8"/>
            <p:cNvSpPr/>
            <p:nvPr/>
          </p:nvSpPr>
          <p:spPr bwMode="auto">
            <a:xfrm flipH="1">
              <a:off x="3249454" y="5314428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Flowchart: Connector 8"/>
            <p:cNvSpPr/>
            <p:nvPr/>
          </p:nvSpPr>
          <p:spPr bwMode="auto">
            <a:xfrm flipH="1">
              <a:off x="3556722" y="4089772"/>
              <a:ext cx="85085" cy="88546"/>
            </a:xfrm>
            <a:prstGeom prst="flowChartConnector">
              <a:avLst/>
            </a:prstGeom>
            <a:solidFill>
              <a:srgbClr val="BA2A12"/>
            </a:solidFill>
            <a:ln w="9525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Flowchart: Connector 8"/>
            <p:cNvSpPr/>
            <p:nvPr/>
          </p:nvSpPr>
          <p:spPr bwMode="auto">
            <a:xfrm flipH="1">
              <a:off x="3154519" y="4973854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Flowchart: Connector 8"/>
            <p:cNvSpPr/>
            <p:nvPr/>
          </p:nvSpPr>
          <p:spPr bwMode="auto">
            <a:xfrm flipH="1">
              <a:off x="3694579" y="5258438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Flowchart: Connector 8"/>
            <p:cNvSpPr/>
            <p:nvPr/>
          </p:nvSpPr>
          <p:spPr bwMode="auto">
            <a:xfrm flipH="1">
              <a:off x="3658575" y="5045862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Flowchart: Connector 8"/>
            <p:cNvSpPr/>
            <p:nvPr/>
          </p:nvSpPr>
          <p:spPr bwMode="auto">
            <a:xfrm flipH="1">
              <a:off x="3262531" y="4666356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H="1" flipV="1">
              <a:off x="2902491" y="4134450"/>
              <a:ext cx="653340" cy="1774"/>
            </a:xfrm>
            <a:prstGeom prst="line">
              <a:avLst/>
            </a:prstGeom>
            <a:noFill/>
            <a:ln w="12700" cap="flat" cmpd="sng" algn="ctr">
              <a:solidFill>
                <a:srgbClr val="BA2A1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Flowchart: Connector 8"/>
            <p:cNvSpPr/>
            <p:nvPr/>
          </p:nvSpPr>
          <p:spPr bwMode="auto">
            <a:xfrm flipH="1">
              <a:off x="3766587" y="4449812"/>
              <a:ext cx="85085" cy="88546"/>
            </a:xfrm>
            <a:prstGeom prst="flowChartConnector">
              <a:avLst/>
            </a:prstGeom>
            <a:solidFill>
              <a:srgbClr val="0033CC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8" name="Flowchart: Connector 8"/>
            <p:cNvSpPr/>
            <p:nvPr/>
          </p:nvSpPr>
          <p:spPr bwMode="auto">
            <a:xfrm flipH="1">
              <a:off x="4558675" y="5385916"/>
              <a:ext cx="85085" cy="88546"/>
            </a:xfrm>
            <a:prstGeom prst="flowChartConnector">
              <a:avLst/>
            </a:prstGeom>
            <a:solidFill>
              <a:srgbClr val="FF6600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9" name="Flowchart: Connector 8"/>
            <p:cNvSpPr/>
            <p:nvPr/>
          </p:nvSpPr>
          <p:spPr bwMode="auto">
            <a:xfrm flipH="1">
              <a:off x="3982611" y="4665836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0" name="Flowchart: Connector 8"/>
            <p:cNvSpPr/>
            <p:nvPr/>
          </p:nvSpPr>
          <p:spPr bwMode="auto">
            <a:xfrm flipH="1">
              <a:off x="4414659" y="5169892"/>
              <a:ext cx="85085" cy="88546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1" name="Flowchart: Connector 8"/>
            <p:cNvSpPr/>
            <p:nvPr/>
          </p:nvSpPr>
          <p:spPr bwMode="auto">
            <a:xfrm flipH="1">
              <a:off x="4270643" y="4865322"/>
              <a:ext cx="85085" cy="88546"/>
            </a:xfrm>
            <a:prstGeom prst="flowChartConnector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" name="Group 4"/>
          <p:cNvGrpSpPr/>
          <p:nvPr/>
        </p:nvGrpSpPr>
        <p:grpSpPr>
          <a:xfrm>
            <a:off x="3686112" y="2759130"/>
            <a:ext cx="1883210" cy="835342"/>
            <a:chOff x="3686112" y="2759130"/>
            <a:chExt cx="1883210" cy="835342"/>
          </a:xfrm>
        </p:grpSpPr>
        <p:grpSp>
          <p:nvGrpSpPr>
            <p:cNvPr id="10" name="Group 3"/>
            <p:cNvGrpSpPr/>
            <p:nvPr/>
          </p:nvGrpSpPr>
          <p:grpSpPr>
            <a:xfrm>
              <a:off x="3686112" y="2759130"/>
              <a:ext cx="1883210" cy="272848"/>
              <a:chOff x="3686112" y="2759130"/>
              <a:chExt cx="1883210" cy="272848"/>
            </a:xfrm>
          </p:grpSpPr>
          <p:sp>
            <p:nvSpPr>
              <p:cNvPr id="97" name="Flowchart: Connector 8"/>
              <p:cNvSpPr/>
              <p:nvPr/>
            </p:nvSpPr>
            <p:spPr bwMode="auto">
              <a:xfrm flipH="1">
                <a:off x="3686112" y="2759130"/>
                <a:ext cx="227239" cy="237822"/>
              </a:xfrm>
              <a:prstGeom prst="flowChartConnector">
                <a:avLst/>
              </a:prstGeom>
              <a:noFill/>
              <a:ln w="25400" cap="flat" cmpd="sng" algn="ctr">
                <a:solidFill>
                  <a:srgbClr val="BA2A1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8" name="Flowchart: Connector 8"/>
              <p:cNvSpPr/>
              <p:nvPr/>
            </p:nvSpPr>
            <p:spPr bwMode="auto">
              <a:xfrm flipH="1">
                <a:off x="5342083" y="2794156"/>
                <a:ext cx="227239" cy="237822"/>
              </a:xfrm>
              <a:prstGeom prst="flowChartConnector">
                <a:avLst/>
              </a:prstGeom>
              <a:noFill/>
              <a:ln w="254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00" name="Flowchart: Connector 8"/>
            <p:cNvSpPr/>
            <p:nvPr/>
          </p:nvSpPr>
          <p:spPr bwMode="auto">
            <a:xfrm flipH="1">
              <a:off x="3755113" y="3297684"/>
              <a:ext cx="113575" cy="118864"/>
            </a:xfrm>
            <a:prstGeom prst="flowChartConnector">
              <a:avLst/>
            </a:prstGeom>
            <a:solidFill>
              <a:srgbClr val="BA2A12"/>
            </a:solidFill>
            <a:ln w="127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1" name="Flowchart: Connector 8"/>
            <p:cNvSpPr/>
            <p:nvPr/>
          </p:nvSpPr>
          <p:spPr bwMode="auto">
            <a:xfrm flipH="1">
              <a:off x="5394281" y="3475608"/>
              <a:ext cx="113575" cy="118864"/>
            </a:xfrm>
            <a:prstGeom prst="flowChartConnector">
              <a:avLst/>
            </a:prstGeom>
            <a:solidFill>
              <a:srgbClr val="008000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104" name="Straight Connector 103"/>
          <p:cNvCxnSpPr/>
          <p:nvPr/>
        </p:nvCxnSpPr>
        <p:spPr bwMode="auto">
          <a:xfrm flipH="1">
            <a:off x="3584848" y="3378200"/>
            <a:ext cx="1805490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>
            <a:off x="3584848" y="3547616"/>
            <a:ext cx="1805490" cy="0"/>
          </a:xfrm>
          <a:prstGeom prst="line">
            <a:avLst/>
          </a:prstGeom>
          <a:noFill/>
          <a:ln w="127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Flowchart: Connector 8"/>
          <p:cNvSpPr/>
          <p:nvPr/>
        </p:nvSpPr>
        <p:spPr bwMode="auto">
          <a:xfrm flipH="1">
            <a:off x="3915296" y="3439666"/>
            <a:ext cx="113575" cy="118864"/>
          </a:xfrm>
          <a:prstGeom prst="flowChartConnector">
            <a:avLst/>
          </a:prstGeom>
          <a:solidFill>
            <a:srgbClr val="0033CC"/>
          </a:solidFill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0" name="Flowchart: Connector 8"/>
          <p:cNvSpPr/>
          <p:nvPr/>
        </p:nvSpPr>
        <p:spPr bwMode="auto">
          <a:xfrm flipH="1">
            <a:off x="4067696" y="3592066"/>
            <a:ext cx="113575" cy="118864"/>
          </a:xfrm>
          <a:prstGeom prst="flowChartConnector">
            <a:avLst/>
          </a:prstGeom>
          <a:solidFill>
            <a:srgbClr val="660066"/>
          </a:solidFill>
          <a:ln w="127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1" name="Flowchart: Connector 8"/>
          <p:cNvSpPr/>
          <p:nvPr/>
        </p:nvSpPr>
        <p:spPr bwMode="auto">
          <a:xfrm flipH="1">
            <a:off x="4220096" y="3744466"/>
            <a:ext cx="113575" cy="118864"/>
          </a:xfrm>
          <a:prstGeom prst="flowChartConnector">
            <a:avLst/>
          </a:prstGeom>
          <a:solidFill>
            <a:srgbClr val="FF6600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7" name="Flowchart: Connector 8"/>
          <p:cNvSpPr/>
          <p:nvPr/>
        </p:nvSpPr>
        <p:spPr bwMode="auto">
          <a:xfrm flipH="1">
            <a:off x="4868378" y="1697360"/>
            <a:ext cx="113575" cy="118864"/>
          </a:xfrm>
          <a:prstGeom prst="flowChartConnector">
            <a:avLst/>
          </a:prstGeom>
          <a:solidFill>
            <a:srgbClr val="008000"/>
          </a:solidFill>
          <a:ln w="127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flipH="1">
            <a:off x="2867298" y="4811266"/>
            <a:ext cx="1805490" cy="0"/>
          </a:xfrm>
          <a:prstGeom prst="line">
            <a:avLst/>
          </a:prstGeom>
          <a:noFill/>
          <a:ln w="127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dirty="0" smtClean="0"/>
              <a:t>Computation of MAX(Right(</a:t>
            </a:r>
            <a:r>
              <a:rPr lang="en-US" i="1" dirty="0" smtClean="0"/>
              <a:t>u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092304" y="2703736"/>
            <a:ext cx="2530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BA2A12"/>
                </a:solidFill>
              </a:rPr>
              <a:t>MAX(</a:t>
            </a:r>
            <a:r>
              <a:rPr lang="en-US" b="1" dirty="0" smtClean="0"/>
              <a:t>Right(</a:t>
            </a:r>
            <a:r>
              <a:rPr lang="en-US" b="1" i="1" dirty="0" err="1" smtClean="0"/>
              <a:t>u</a:t>
            </a:r>
            <a:r>
              <a:rPr lang="en-US" b="1" baseline="-25000" dirty="0" err="1" smtClean="0"/>
              <a:t>R</a:t>
            </a:r>
            <a:r>
              <a:rPr lang="en-US" b="1" dirty="0" smtClean="0"/>
              <a:t>)</a:t>
            </a:r>
            <a:r>
              <a:rPr lang="en-US" b="1" dirty="0" smtClean="0">
                <a:solidFill>
                  <a:srgbClr val="BA2A12"/>
                </a:solidFill>
              </a:rPr>
              <a:t>)</a:t>
            </a:r>
            <a:endParaRPr lang="en-US" b="1" dirty="0">
              <a:solidFill>
                <a:srgbClr val="BA2A1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304904" y="1421036"/>
            <a:ext cx="2330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BA2A12"/>
                </a:solidFill>
              </a:rPr>
              <a:t>MAX(</a:t>
            </a:r>
            <a:r>
              <a:rPr lang="en-US" b="1" dirty="0" smtClean="0"/>
              <a:t>Right(</a:t>
            </a:r>
            <a:r>
              <a:rPr lang="en-US" b="1" i="1" dirty="0" smtClean="0"/>
              <a:t>u</a:t>
            </a:r>
            <a:r>
              <a:rPr lang="en-US" b="1" dirty="0" smtClean="0"/>
              <a:t>)</a:t>
            </a:r>
            <a:r>
              <a:rPr lang="en-US" b="1" dirty="0" smtClean="0">
                <a:solidFill>
                  <a:srgbClr val="BA2A12"/>
                </a:solidFill>
              </a:rPr>
              <a:t>)</a:t>
            </a:r>
            <a:endParaRPr lang="en-US" b="1" dirty="0">
              <a:solidFill>
                <a:srgbClr val="BA2A1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1136" y="2696220"/>
            <a:ext cx="2530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BA2A12"/>
                </a:solidFill>
              </a:rPr>
              <a:t>MAX(</a:t>
            </a:r>
            <a:r>
              <a:rPr lang="en-US" b="1" dirty="0" smtClean="0"/>
              <a:t>Right(</a:t>
            </a:r>
            <a:r>
              <a:rPr lang="en-US" b="1" i="1" dirty="0" err="1" smtClean="0"/>
              <a:t>u</a:t>
            </a:r>
            <a:r>
              <a:rPr lang="en-US" b="1" baseline="-25000" dirty="0" err="1" smtClean="0"/>
              <a:t>L</a:t>
            </a:r>
            <a:r>
              <a:rPr lang="en-US" b="1" dirty="0" smtClean="0"/>
              <a:t>)</a:t>
            </a:r>
            <a:r>
              <a:rPr lang="en-US" b="1" dirty="0" smtClean="0">
                <a:solidFill>
                  <a:srgbClr val="BA2A12"/>
                </a:solidFill>
              </a:rPr>
              <a:t>)</a:t>
            </a:r>
            <a:endParaRPr lang="en-US" b="1" dirty="0">
              <a:solidFill>
                <a:srgbClr val="BA2A1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477" y="2512134"/>
            <a:ext cx="207796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Sundar</a:t>
            </a:r>
            <a:r>
              <a:rPr lang="en-US" dirty="0"/>
              <a:t> ‘89]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riority </a:t>
            </a:r>
            <a:r>
              <a:rPr lang="en-US" b="1" dirty="0" smtClean="0"/>
              <a:t>Q</a:t>
            </a:r>
            <a:r>
              <a:rPr lang="en-US" dirty="0" smtClean="0"/>
              <a:t>ueue </a:t>
            </a:r>
          </a:p>
          <a:p>
            <a:r>
              <a:rPr lang="en-US" dirty="0" smtClean="0"/>
              <a:t>with </a:t>
            </a:r>
            <a:r>
              <a:rPr lang="en-US" b="1" dirty="0" smtClean="0"/>
              <a:t>A</a:t>
            </a:r>
            <a:r>
              <a:rPr lang="en-US" dirty="0" smtClean="0"/>
              <a:t>ttrition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5873" y="3573016"/>
            <a:ext cx="15976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A2A12"/>
                </a:solidFill>
              </a:rPr>
              <a:t>O(1) time</a:t>
            </a:r>
          </a:p>
        </p:txBody>
      </p:sp>
    </p:spTree>
    <p:extLst>
      <p:ext uri="{BB962C8B-B14F-4D97-AF65-F5344CB8AC3E}">
        <p14:creationId xmlns:p14="http://schemas.microsoft.com/office/powerpoint/2010/main" xmlns="" val="1348183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66" grpId="0"/>
      <p:bldP spid="167" grpId="0"/>
      <p:bldP spid="115" grpId="0" animBg="1"/>
      <p:bldP spid="116" grpId="0" animBg="1"/>
      <p:bldP spid="121" grpId="0" animBg="1"/>
      <p:bldP spid="128" grpId="0" animBg="1"/>
      <p:bldP spid="131" grpId="0" animBg="1"/>
      <p:bldP spid="132" grpId="0" animBg="1"/>
      <p:bldP spid="270" grpId="0" animBg="1"/>
      <p:bldP spid="270" grpId="1" animBg="1"/>
      <p:bldP spid="270" grpId="2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3" grpId="2" animBg="1"/>
      <p:bldP spid="286" grpId="0" animBg="1"/>
      <p:bldP spid="286" grpId="1" animBg="1"/>
      <p:bldP spid="286" grpId="2" animBg="1"/>
      <p:bldP spid="288" grpId="0" animBg="1"/>
      <p:bldP spid="289" grpId="0" animBg="1"/>
      <p:bldP spid="290" grpId="0" animBg="1"/>
      <p:bldP spid="291" grpId="0" animBg="1"/>
      <p:bldP spid="292" grpId="0" animBg="1"/>
      <p:bldP spid="298" grpId="0" animBg="1"/>
      <p:bldP spid="298" grpId="1" animBg="1"/>
      <p:bldP spid="109" grpId="0" animBg="1"/>
      <p:bldP spid="110" grpId="0" animBg="1"/>
      <p:bldP spid="111" grpId="0" animBg="1"/>
      <p:bldP spid="117" grpId="0" animBg="1"/>
      <p:bldP spid="137" grpId="0"/>
      <p:bldP spid="137" grpId="1"/>
      <p:bldP spid="138" grpId="0"/>
      <p:bldP spid="138" grpId="1"/>
      <p:bldP spid="138" grpId="2"/>
      <p:bldP spid="139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Flowchart: Connector 8"/>
          <p:cNvSpPr/>
          <p:nvPr/>
        </p:nvSpPr>
        <p:spPr bwMode="auto">
          <a:xfrm flipH="1">
            <a:off x="4969989" y="507458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 bwMode="auto">
          <a:xfrm flipH="1">
            <a:off x="3440832" y="4261346"/>
            <a:ext cx="576064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4074046" y="4261346"/>
            <a:ext cx="374898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4520952" y="4261346"/>
            <a:ext cx="720080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 flipH="1">
            <a:off x="5272782" y="4261346"/>
            <a:ext cx="504056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 flipH="1">
            <a:off x="5776838" y="4261346"/>
            <a:ext cx="544314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Flowchart: Connector 8"/>
          <p:cNvSpPr/>
          <p:nvPr/>
        </p:nvSpPr>
        <p:spPr bwMode="auto">
          <a:xfrm flipH="1">
            <a:off x="3633170" y="577148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6" name="Flowchart: Connector 8"/>
          <p:cNvSpPr/>
          <p:nvPr/>
        </p:nvSpPr>
        <p:spPr bwMode="auto">
          <a:xfrm flipH="1">
            <a:off x="3728864" y="4762848"/>
            <a:ext cx="85085" cy="88546"/>
          </a:xfrm>
          <a:prstGeom prst="flowChartConnector">
            <a:avLst/>
          </a:prstGeom>
          <a:solidFill>
            <a:srgbClr val="66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7" name="Flowchart: Connector 8"/>
          <p:cNvSpPr/>
          <p:nvPr/>
        </p:nvSpPr>
        <p:spPr bwMode="auto">
          <a:xfrm flipH="1">
            <a:off x="4376936" y="450912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8" name="Flowchart: Connector 8"/>
          <p:cNvSpPr/>
          <p:nvPr/>
        </p:nvSpPr>
        <p:spPr bwMode="auto">
          <a:xfrm flipH="1">
            <a:off x="4232920" y="522920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0" name="Flowchart: Connector 8"/>
          <p:cNvSpPr/>
          <p:nvPr/>
        </p:nvSpPr>
        <p:spPr bwMode="auto">
          <a:xfrm flipH="1">
            <a:off x="4606037" y="568293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1" name="Flowchart: Connector 8"/>
          <p:cNvSpPr/>
          <p:nvPr/>
        </p:nvSpPr>
        <p:spPr bwMode="auto">
          <a:xfrm flipH="1">
            <a:off x="3538235" y="543090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3" name="Flowchart: Connector 8"/>
          <p:cNvSpPr/>
          <p:nvPr/>
        </p:nvSpPr>
        <p:spPr bwMode="auto">
          <a:xfrm flipH="1">
            <a:off x="5577386" y="550291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4" name="Flowchart: Connector 8"/>
          <p:cNvSpPr/>
          <p:nvPr/>
        </p:nvSpPr>
        <p:spPr bwMode="auto">
          <a:xfrm flipH="1">
            <a:off x="5446447" y="586295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Flowchart: Connector 8"/>
          <p:cNvSpPr/>
          <p:nvPr/>
        </p:nvSpPr>
        <p:spPr bwMode="auto">
          <a:xfrm flipH="1">
            <a:off x="5182830" y="5352015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7" name="Flowchart: Connector 8"/>
          <p:cNvSpPr/>
          <p:nvPr/>
        </p:nvSpPr>
        <p:spPr bwMode="auto">
          <a:xfrm flipH="1">
            <a:off x="6177136" y="522920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8" name="Flowchart: Connector 8"/>
          <p:cNvSpPr/>
          <p:nvPr/>
        </p:nvSpPr>
        <p:spPr bwMode="auto">
          <a:xfrm flipH="1">
            <a:off x="4101222" y="589895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1" name="Flowchart: Connector 8"/>
          <p:cNvSpPr/>
          <p:nvPr/>
        </p:nvSpPr>
        <p:spPr bwMode="auto">
          <a:xfrm flipH="1">
            <a:off x="4075827" y="550291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2" name="Flowchart: Connector 8"/>
          <p:cNvSpPr/>
          <p:nvPr/>
        </p:nvSpPr>
        <p:spPr bwMode="auto">
          <a:xfrm flipH="1">
            <a:off x="3646247" y="512340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3" name="Flowchart: Connector 8"/>
          <p:cNvSpPr/>
          <p:nvPr/>
        </p:nvSpPr>
        <p:spPr bwMode="auto">
          <a:xfrm flipH="1">
            <a:off x="4942391" y="566346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4" name="Group 123"/>
          <p:cNvGrpSpPr/>
          <p:nvPr/>
        </p:nvGrpSpPr>
        <p:grpSpPr>
          <a:xfrm>
            <a:off x="5507665" y="4780384"/>
            <a:ext cx="454986" cy="280566"/>
            <a:chOff x="7534498" y="2501528"/>
            <a:chExt cx="454986" cy="280566"/>
          </a:xfrm>
        </p:grpSpPr>
        <p:sp>
          <p:nvSpPr>
            <p:cNvPr id="127" name="L-Shape 126"/>
            <p:cNvSpPr/>
            <p:nvPr/>
          </p:nvSpPr>
          <p:spPr bwMode="auto">
            <a:xfrm>
              <a:off x="7534498" y="2501528"/>
              <a:ext cx="99385" cy="12816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 </a:t>
              </a:r>
            </a:p>
          </p:txBody>
        </p:sp>
        <p:sp>
          <p:nvSpPr>
            <p:cNvPr id="128" name="L-Shape 127"/>
            <p:cNvSpPr/>
            <p:nvPr/>
          </p:nvSpPr>
          <p:spPr bwMode="auto">
            <a:xfrm>
              <a:off x="7678334" y="2662312"/>
              <a:ext cx="311150" cy="119782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30" name="Flowchart: Connector 8"/>
          <p:cNvSpPr/>
          <p:nvPr/>
        </p:nvSpPr>
        <p:spPr bwMode="auto">
          <a:xfrm flipH="1">
            <a:off x="4980434" y="4214738"/>
            <a:ext cx="85085" cy="88546"/>
          </a:xfrm>
          <a:prstGeom prst="flowChartConnector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1" name="Flowchart: Connector 8"/>
          <p:cNvSpPr/>
          <p:nvPr/>
        </p:nvSpPr>
        <p:spPr bwMode="auto">
          <a:xfrm flipH="1">
            <a:off x="4179585" y="4344374"/>
            <a:ext cx="85085" cy="88546"/>
          </a:xfrm>
          <a:prstGeom prst="flowChartConnector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4" name="Flowchart: Connector 8"/>
          <p:cNvSpPr/>
          <p:nvPr/>
        </p:nvSpPr>
        <p:spPr bwMode="auto">
          <a:xfrm flipH="1">
            <a:off x="4616624" y="521266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6" name="Flowchart: Connector 8"/>
          <p:cNvSpPr/>
          <p:nvPr/>
        </p:nvSpPr>
        <p:spPr bwMode="auto">
          <a:xfrm flipH="1">
            <a:off x="5607422" y="486916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7" name="Flowchart: Connector 8"/>
          <p:cNvSpPr/>
          <p:nvPr/>
        </p:nvSpPr>
        <p:spPr bwMode="auto">
          <a:xfrm flipH="1">
            <a:off x="5457056" y="4693394"/>
            <a:ext cx="85085" cy="88546"/>
          </a:xfrm>
          <a:prstGeom prst="flowChartConnector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42" name="Straight Connector 141"/>
          <p:cNvCxnSpPr/>
          <p:nvPr/>
        </p:nvCxnSpPr>
        <p:spPr bwMode="auto">
          <a:xfrm>
            <a:off x="4035946" y="3831456"/>
            <a:ext cx="0" cy="23042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3440832" y="3829298"/>
            <a:ext cx="0" cy="23042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>
            <a:off x="4489202" y="3829298"/>
            <a:ext cx="0" cy="23042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5287640" y="3833614"/>
            <a:ext cx="0" cy="23042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>
            <a:off x="5745088" y="3829298"/>
            <a:ext cx="0" cy="23042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>
            <a:off x="6352902" y="3835648"/>
            <a:ext cx="0" cy="23042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L-Shape 152"/>
          <p:cNvSpPr/>
          <p:nvPr/>
        </p:nvSpPr>
        <p:spPr bwMode="auto">
          <a:xfrm>
            <a:off x="5025009" y="4293096"/>
            <a:ext cx="442342" cy="452760"/>
          </a:xfrm>
          <a:prstGeom prst="corner">
            <a:avLst>
              <a:gd name="adj1" fmla="val 0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5" name="Isosceles Triangle 254"/>
          <p:cNvSpPr/>
          <p:nvPr/>
        </p:nvSpPr>
        <p:spPr bwMode="auto">
          <a:xfrm>
            <a:off x="5738158" y="1905514"/>
            <a:ext cx="639918" cy="1919754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6" name="Isosceles Triangle 255"/>
          <p:cNvSpPr/>
          <p:nvPr/>
        </p:nvSpPr>
        <p:spPr bwMode="auto">
          <a:xfrm>
            <a:off x="5277270" y="2892054"/>
            <a:ext cx="479938" cy="933214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7" name="Isosceles Triangle 256"/>
          <p:cNvSpPr/>
          <p:nvPr/>
        </p:nvSpPr>
        <p:spPr bwMode="auto">
          <a:xfrm>
            <a:off x="3440831" y="1452239"/>
            <a:ext cx="593439" cy="2373028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8" name="Isosceles Triangle 257"/>
          <p:cNvSpPr/>
          <p:nvPr/>
        </p:nvSpPr>
        <p:spPr bwMode="auto">
          <a:xfrm>
            <a:off x="4034271" y="2412116"/>
            <a:ext cx="453275" cy="1413152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9" name="Isosceles Triangle 258"/>
          <p:cNvSpPr/>
          <p:nvPr/>
        </p:nvSpPr>
        <p:spPr bwMode="auto">
          <a:xfrm>
            <a:off x="4507859" y="2921000"/>
            <a:ext cx="775341" cy="904268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60" name="Straight Connector 259"/>
          <p:cNvCxnSpPr/>
          <p:nvPr/>
        </p:nvCxnSpPr>
        <p:spPr bwMode="auto">
          <a:xfrm flipH="1">
            <a:off x="3767639" y="944967"/>
            <a:ext cx="1061271" cy="34796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1" name="Oval 260"/>
          <p:cNvSpPr/>
          <p:nvPr/>
        </p:nvSpPr>
        <p:spPr bwMode="auto">
          <a:xfrm>
            <a:off x="3639409" y="1265597"/>
            <a:ext cx="195975" cy="186643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62" name="Straight Connector 261"/>
          <p:cNvCxnSpPr/>
          <p:nvPr/>
        </p:nvCxnSpPr>
        <p:spPr bwMode="auto">
          <a:xfrm>
            <a:off x="5154127" y="2358119"/>
            <a:ext cx="341363" cy="37462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3" name="Oval 262"/>
          <p:cNvSpPr/>
          <p:nvPr/>
        </p:nvSpPr>
        <p:spPr bwMode="auto">
          <a:xfrm>
            <a:off x="5429498" y="2711762"/>
            <a:ext cx="195975" cy="186643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64" name="Straight Connector 263"/>
          <p:cNvCxnSpPr/>
          <p:nvPr/>
        </p:nvCxnSpPr>
        <p:spPr bwMode="auto">
          <a:xfrm>
            <a:off x="5180790" y="1424906"/>
            <a:ext cx="874628" cy="32129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5" name="Oval 264"/>
          <p:cNvSpPr/>
          <p:nvPr/>
        </p:nvSpPr>
        <p:spPr bwMode="auto">
          <a:xfrm>
            <a:off x="5951464" y="1718872"/>
            <a:ext cx="195975" cy="186643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66" name="Straight Connector 265"/>
          <p:cNvCxnSpPr/>
          <p:nvPr/>
        </p:nvCxnSpPr>
        <p:spPr bwMode="auto">
          <a:xfrm flipH="1">
            <a:off x="4327567" y="1878181"/>
            <a:ext cx="474680" cy="37462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Oval 266"/>
          <p:cNvSpPr/>
          <p:nvPr/>
        </p:nvSpPr>
        <p:spPr bwMode="auto">
          <a:xfrm>
            <a:off x="4167587" y="2225473"/>
            <a:ext cx="195975" cy="186643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4780842" y="3745278"/>
            <a:ext cx="83989" cy="79990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69" name="Straight Arrow Connector 268"/>
          <p:cNvCxnSpPr>
            <a:stCxn id="268" idx="0"/>
            <a:endCxn id="270" idx="4"/>
          </p:cNvCxnSpPr>
          <p:nvPr/>
        </p:nvCxnSpPr>
        <p:spPr bwMode="auto">
          <a:xfrm flipV="1">
            <a:off x="4822836" y="3558636"/>
            <a:ext cx="121984" cy="186643"/>
          </a:xfrm>
          <a:prstGeom prst="straightConnector1">
            <a:avLst/>
          </a:prstGeom>
          <a:noFill/>
          <a:ln w="254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0" name="Oval 269"/>
          <p:cNvSpPr/>
          <p:nvPr/>
        </p:nvSpPr>
        <p:spPr bwMode="auto">
          <a:xfrm>
            <a:off x="4902826" y="3478646"/>
            <a:ext cx="83989" cy="79990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71" name="Straight Arrow Connector 270"/>
          <p:cNvCxnSpPr>
            <a:stCxn id="270" idx="0"/>
            <a:endCxn id="272" idx="4"/>
          </p:cNvCxnSpPr>
          <p:nvPr/>
        </p:nvCxnSpPr>
        <p:spPr bwMode="auto">
          <a:xfrm flipH="1" flipV="1">
            <a:off x="4849499" y="3292003"/>
            <a:ext cx="95321" cy="186643"/>
          </a:xfrm>
          <a:prstGeom prst="straightConnector1">
            <a:avLst/>
          </a:prstGeom>
          <a:noFill/>
          <a:ln w="254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2" name="Oval 271"/>
          <p:cNvSpPr/>
          <p:nvPr/>
        </p:nvSpPr>
        <p:spPr bwMode="auto">
          <a:xfrm>
            <a:off x="4807505" y="3212013"/>
            <a:ext cx="83989" cy="79990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73" name="Straight Arrow Connector 272"/>
          <p:cNvCxnSpPr>
            <a:stCxn id="272" idx="0"/>
            <a:endCxn id="310" idx="4"/>
          </p:cNvCxnSpPr>
          <p:nvPr/>
        </p:nvCxnSpPr>
        <p:spPr bwMode="auto">
          <a:xfrm flipV="1">
            <a:off x="4849499" y="3025371"/>
            <a:ext cx="82656" cy="186643"/>
          </a:xfrm>
          <a:prstGeom prst="straightConnector1">
            <a:avLst/>
          </a:prstGeom>
          <a:noFill/>
          <a:ln w="254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4" name="Oval 273"/>
          <p:cNvSpPr/>
          <p:nvPr/>
        </p:nvSpPr>
        <p:spPr bwMode="auto">
          <a:xfrm>
            <a:off x="3683650" y="2305463"/>
            <a:ext cx="83989" cy="7999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75" name="Straight Arrow Connector 274"/>
          <p:cNvCxnSpPr>
            <a:stCxn id="274" idx="0"/>
            <a:endCxn id="276" idx="4"/>
          </p:cNvCxnSpPr>
          <p:nvPr/>
        </p:nvCxnSpPr>
        <p:spPr bwMode="auto">
          <a:xfrm flipV="1">
            <a:off x="3725644" y="2145484"/>
            <a:ext cx="3999" cy="159979"/>
          </a:xfrm>
          <a:prstGeom prst="straightConnector1">
            <a:avLst/>
          </a:prstGeom>
          <a:noFill/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6" name="Oval 275"/>
          <p:cNvSpPr/>
          <p:nvPr/>
        </p:nvSpPr>
        <p:spPr bwMode="auto">
          <a:xfrm>
            <a:off x="3687649" y="2065494"/>
            <a:ext cx="83989" cy="7999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77" name="Straight Arrow Connector 276"/>
          <p:cNvCxnSpPr>
            <a:stCxn id="276" idx="0"/>
            <a:endCxn id="278" idx="4"/>
          </p:cNvCxnSpPr>
          <p:nvPr/>
        </p:nvCxnSpPr>
        <p:spPr bwMode="auto">
          <a:xfrm flipH="1" flipV="1">
            <a:off x="3725644" y="1932178"/>
            <a:ext cx="3999" cy="133316"/>
          </a:xfrm>
          <a:prstGeom prst="straightConnector1">
            <a:avLst/>
          </a:prstGeom>
          <a:noFill/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8" name="Oval 277"/>
          <p:cNvSpPr/>
          <p:nvPr/>
        </p:nvSpPr>
        <p:spPr bwMode="auto">
          <a:xfrm>
            <a:off x="3683650" y="1852188"/>
            <a:ext cx="83989" cy="7999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79" name="Straight Arrow Connector 278"/>
          <p:cNvCxnSpPr>
            <a:stCxn id="278" idx="0"/>
            <a:endCxn id="280" idx="4"/>
          </p:cNvCxnSpPr>
          <p:nvPr/>
        </p:nvCxnSpPr>
        <p:spPr bwMode="auto">
          <a:xfrm flipV="1">
            <a:off x="3725644" y="1692208"/>
            <a:ext cx="0" cy="159979"/>
          </a:xfrm>
          <a:prstGeom prst="straightConnector1">
            <a:avLst/>
          </a:prstGeom>
          <a:noFill/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0" name="Oval 279"/>
          <p:cNvSpPr/>
          <p:nvPr/>
        </p:nvSpPr>
        <p:spPr bwMode="auto">
          <a:xfrm>
            <a:off x="3683650" y="1612219"/>
            <a:ext cx="83989" cy="7999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81" name="Straight Arrow Connector 280"/>
          <p:cNvCxnSpPr>
            <a:stCxn id="280" idx="0"/>
            <a:endCxn id="257" idx="0"/>
          </p:cNvCxnSpPr>
          <p:nvPr/>
        </p:nvCxnSpPr>
        <p:spPr bwMode="auto">
          <a:xfrm flipV="1">
            <a:off x="3725645" y="1452239"/>
            <a:ext cx="11906" cy="159980"/>
          </a:xfrm>
          <a:prstGeom prst="straightConnector1">
            <a:avLst/>
          </a:prstGeom>
          <a:noFill/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2" name="Straight Arrow Connector 281"/>
          <p:cNvCxnSpPr>
            <a:stCxn id="285" idx="0"/>
            <a:endCxn id="286" idx="4"/>
          </p:cNvCxnSpPr>
          <p:nvPr/>
        </p:nvCxnSpPr>
        <p:spPr bwMode="auto">
          <a:xfrm flipV="1">
            <a:off x="4262908" y="3105360"/>
            <a:ext cx="3999" cy="159979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3" name="Straight Arrow Connector 282"/>
          <p:cNvCxnSpPr>
            <a:stCxn id="286" idx="0"/>
            <a:endCxn id="287" idx="4"/>
          </p:cNvCxnSpPr>
          <p:nvPr/>
        </p:nvCxnSpPr>
        <p:spPr bwMode="auto">
          <a:xfrm flipH="1" flipV="1">
            <a:off x="4262908" y="2892054"/>
            <a:ext cx="3999" cy="13331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4" name="Straight Arrow Connector 283"/>
          <p:cNvCxnSpPr>
            <a:stCxn id="287" idx="0"/>
            <a:endCxn id="288" idx="4"/>
          </p:cNvCxnSpPr>
          <p:nvPr/>
        </p:nvCxnSpPr>
        <p:spPr bwMode="auto">
          <a:xfrm flipV="1">
            <a:off x="4262908" y="2652085"/>
            <a:ext cx="0" cy="159979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5" name="Oval 284"/>
          <p:cNvSpPr/>
          <p:nvPr/>
        </p:nvSpPr>
        <p:spPr bwMode="auto">
          <a:xfrm>
            <a:off x="4220914" y="3265340"/>
            <a:ext cx="83989" cy="79990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4224913" y="3025371"/>
            <a:ext cx="83989" cy="79990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287" name="Oval 286"/>
          <p:cNvSpPr/>
          <p:nvPr/>
        </p:nvSpPr>
        <p:spPr bwMode="auto">
          <a:xfrm>
            <a:off x="4220914" y="2812065"/>
            <a:ext cx="83989" cy="79990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288" name="Oval 287"/>
          <p:cNvSpPr/>
          <p:nvPr/>
        </p:nvSpPr>
        <p:spPr bwMode="auto">
          <a:xfrm>
            <a:off x="4220914" y="2572096"/>
            <a:ext cx="83989" cy="79990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89" name="Straight Arrow Connector 288"/>
          <p:cNvCxnSpPr>
            <a:stCxn id="288" idx="0"/>
            <a:endCxn id="267" idx="4"/>
          </p:cNvCxnSpPr>
          <p:nvPr/>
        </p:nvCxnSpPr>
        <p:spPr bwMode="auto">
          <a:xfrm flipV="1">
            <a:off x="4262908" y="2412116"/>
            <a:ext cx="2667" cy="159979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0" name="Oval 289"/>
          <p:cNvSpPr/>
          <p:nvPr/>
        </p:nvSpPr>
        <p:spPr bwMode="auto">
          <a:xfrm>
            <a:off x="5503276" y="3718615"/>
            <a:ext cx="83989" cy="7999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1" name="Straight Arrow Connector 290"/>
          <p:cNvCxnSpPr>
            <a:stCxn id="290" idx="0"/>
            <a:endCxn id="292" idx="4"/>
          </p:cNvCxnSpPr>
          <p:nvPr/>
        </p:nvCxnSpPr>
        <p:spPr bwMode="auto">
          <a:xfrm flipV="1">
            <a:off x="5545270" y="3558636"/>
            <a:ext cx="3999" cy="159979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2" name="Oval 291"/>
          <p:cNvSpPr/>
          <p:nvPr/>
        </p:nvSpPr>
        <p:spPr bwMode="auto">
          <a:xfrm>
            <a:off x="5507275" y="3478646"/>
            <a:ext cx="83989" cy="7999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3" name="Straight Arrow Connector 292"/>
          <p:cNvCxnSpPr>
            <a:stCxn id="292" idx="0"/>
            <a:endCxn id="294" idx="4"/>
          </p:cNvCxnSpPr>
          <p:nvPr/>
        </p:nvCxnSpPr>
        <p:spPr bwMode="auto">
          <a:xfrm flipH="1" flipV="1">
            <a:off x="5545270" y="3345330"/>
            <a:ext cx="3999" cy="133316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4" name="Oval 293"/>
          <p:cNvSpPr/>
          <p:nvPr/>
        </p:nvSpPr>
        <p:spPr bwMode="auto">
          <a:xfrm>
            <a:off x="5503276" y="3265340"/>
            <a:ext cx="83989" cy="7999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5" name="Straight Arrow Connector 294"/>
          <p:cNvCxnSpPr>
            <a:stCxn id="294" idx="0"/>
            <a:endCxn id="296" idx="4"/>
          </p:cNvCxnSpPr>
          <p:nvPr/>
        </p:nvCxnSpPr>
        <p:spPr bwMode="auto">
          <a:xfrm flipV="1">
            <a:off x="5545270" y="3105360"/>
            <a:ext cx="0" cy="159979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6" name="Oval 295"/>
          <p:cNvSpPr/>
          <p:nvPr/>
        </p:nvSpPr>
        <p:spPr bwMode="auto">
          <a:xfrm>
            <a:off x="5503276" y="3025371"/>
            <a:ext cx="83989" cy="7999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7" name="Straight Arrow Connector 296"/>
          <p:cNvCxnSpPr>
            <a:stCxn id="296" idx="0"/>
          </p:cNvCxnSpPr>
          <p:nvPr/>
        </p:nvCxnSpPr>
        <p:spPr bwMode="auto">
          <a:xfrm flipH="1" flipV="1">
            <a:off x="5521274" y="2892054"/>
            <a:ext cx="23996" cy="133316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8" name="Oval 297"/>
          <p:cNvSpPr/>
          <p:nvPr/>
        </p:nvSpPr>
        <p:spPr bwMode="auto">
          <a:xfrm>
            <a:off x="6031454" y="2758738"/>
            <a:ext cx="83989" cy="7999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9" name="Straight Arrow Connector 298"/>
          <p:cNvCxnSpPr>
            <a:stCxn id="298" idx="0"/>
            <a:endCxn id="300" idx="4"/>
          </p:cNvCxnSpPr>
          <p:nvPr/>
        </p:nvCxnSpPr>
        <p:spPr bwMode="auto">
          <a:xfrm flipV="1">
            <a:off x="6073448" y="2598759"/>
            <a:ext cx="3999" cy="159979"/>
          </a:xfrm>
          <a:prstGeom prst="straightConnector1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0" name="Oval 299"/>
          <p:cNvSpPr/>
          <p:nvPr/>
        </p:nvSpPr>
        <p:spPr bwMode="auto">
          <a:xfrm>
            <a:off x="6035453" y="2518769"/>
            <a:ext cx="83989" cy="7999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1" name="Straight Arrow Connector 300"/>
          <p:cNvCxnSpPr>
            <a:stCxn id="300" idx="0"/>
            <a:endCxn id="302" idx="4"/>
          </p:cNvCxnSpPr>
          <p:nvPr/>
        </p:nvCxnSpPr>
        <p:spPr bwMode="auto">
          <a:xfrm flipH="1" flipV="1">
            <a:off x="6073448" y="2385453"/>
            <a:ext cx="3999" cy="133316"/>
          </a:xfrm>
          <a:prstGeom prst="straightConnector1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2" name="Oval 301"/>
          <p:cNvSpPr/>
          <p:nvPr/>
        </p:nvSpPr>
        <p:spPr bwMode="auto">
          <a:xfrm>
            <a:off x="6031454" y="2305463"/>
            <a:ext cx="83989" cy="7999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3" name="Straight Arrow Connector 302"/>
          <p:cNvCxnSpPr>
            <a:stCxn id="302" idx="0"/>
            <a:endCxn id="304" idx="4"/>
          </p:cNvCxnSpPr>
          <p:nvPr/>
        </p:nvCxnSpPr>
        <p:spPr bwMode="auto">
          <a:xfrm flipV="1">
            <a:off x="6073448" y="2145484"/>
            <a:ext cx="0" cy="159979"/>
          </a:xfrm>
          <a:prstGeom prst="straightConnector1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4" name="Oval 303"/>
          <p:cNvSpPr/>
          <p:nvPr/>
        </p:nvSpPr>
        <p:spPr bwMode="auto">
          <a:xfrm>
            <a:off x="6031454" y="2065494"/>
            <a:ext cx="83989" cy="7999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5" name="Straight Arrow Connector 304"/>
          <p:cNvCxnSpPr>
            <a:stCxn id="304" idx="0"/>
          </p:cNvCxnSpPr>
          <p:nvPr/>
        </p:nvCxnSpPr>
        <p:spPr bwMode="auto">
          <a:xfrm flipH="1" flipV="1">
            <a:off x="6049452" y="1905514"/>
            <a:ext cx="23996" cy="159979"/>
          </a:xfrm>
          <a:prstGeom prst="straightConnector1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6" name="Straight Connector 305"/>
          <p:cNvCxnSpPr/>
          <p:nvPr/>
        </p:nvCxnSpPr>
        <p:spPr bwMode="auto">
          <a:xfrm flipV="1">
            <a:off x="4920194" y="2358790"/>
            <a:ext cx="226638" cy="50660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/>
          <p:nvPr/>
        </p:nvCxnSpPr>
        <p:spPr bwMode="auto">
          <a:xfrm flipH="1" flipV="1">
            <a:off x="4800210" y="1878851"/>
            <a:ext cx="346622" cy="4799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 flipV="1">
            <a:off x="4800210" y="1425576"/>
            <a:ext cx="399949" cy="45327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/>
          <p:nvPr/>
        </p:nvCxnSpPr>
        <p:spPr bwMode="auto">
          <a:xfrm flipH="1" flipV="1">
            <a:off x="4834168" y="945638"/>
            <a:ext cx="373285" cy="4799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Oval 309"/>
          <p:cNvSpPr/>
          <p:nvPr/>
        </p:nvSpPr>
        <p:spPr bwMode="auto">
          <a:xfrm>
            <a:off x="4834168" y="2838728"/>
            <a:ext cx="195975" cy="186643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grpSp>
        <p:nvGrpSpPr>
          <p:cNvPr id="5" name="Group 310"/>
          <p:cNvGrpSpPr/>
          <p:nvPr/>
        </p:nvGrpSpPr>
        <p:grpSpPr>
          <a:xfrm>
            <a:off x="4858795" y="1345586"/>
            <a:ext cx="464644" cy="480609"/>
            <a:chOff x="4806234" y="2060848"/>
            <a:chExt cx="627419" cy="648977"/>
          </a:xfrm>
        </p:grpSpPr>
        <p:sp>
          <p:nvSpPr>
            <p:cNvPr id="312" name="Oval 311"/>
            <p:cNvSpPr/>
            <p:nvPr/>
          </p:nvSpPr>
          <p:spPr bwMode="auto">
            <a:xfrm>
              <a:off x="5169024" y="2060848"/>
              <a:ext cx="264629" cy="252028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3" name="Straight Arrow Connector 312"/>
            <p:cNvCxnSpPr>
              <a:endCxn id="312" idx="3"/>
            </p:cNvCxnSpPr>
            <p:nvPr/>
          </p:nvCxnSpPr>
          <p:spPr bwMode="auto">
            <a:xfrm flipV="1">
              <a:off x="4806234" y="2275967"/>
              <a:ext cx="401544" cy="433858"/>
            </a:xfrm>
            <a:prstGeom prst="straightConnector1">
              <a:avLst/>
            </a:prstGeom>
            <a:noFill/>
            <a:ln w="381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313"/>
          <p:cNvGrpSpPr/>
          <p:nvPr/>
        </p:nvGrpSpPr>
        <p:grpSpPr>
          <a:xfrm>
            <a:off x="4708852" y="838314"/>
            <a:ext cx="440017" cy="534605"/>
            <a:chOff x="4580359" y="1412776"/>
            <a:chExt cx="594165" cy="721890"/>
          </a:xfrm>
        </p:grpSpPr>
        <p:sp>
          <p:nvSpPr>
            <p:cNvPr id="315" name="Oval 314"/>
            <p:cNvSpPr/>
            <p:nvPr/>
          </p:nvSpPr>
          <p:spPr bwMode="auto">
            <a:xfrm>
              <a:off x="4580359" y="1412776"/>
              <a:ext cx="264629" cy="252028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6" name="Straight Arrow Connector 315"/>
            <p:cNvCxnSpPr>
              <a:stCxn id="312" idx="1"/>
              <a:endCxn id="315" idx="5"/>
            </p:cNvCxnSpPr>
            <p:nvPr/>
          </p:nvCxnSpPr>
          <p:spPr bwMode="auto">
            <a:xfrm flipH="1" flipV="1">
              <a:off x="4806234" y="1627895"/>
              <a:ext cx="368290" cy="506771"/>
            </a:xfrm>
            <a:prstGeom prst="straightConnector1">
              <a:avLst/>
            </a:prstGeom>
            <a:noFill/>
            <a:ln w="381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318"/>
          <p:cNvGrpSpPr/>
          <p:nvPr/>
        </p:nvGrpSpPr>
        <p:grpSpPr>
          <a:xfrm>
            <a:off x="4932156" y="2278800"/>
            <a:ext cx="355287" cy="559928"/>
            <a:chOff x="4905295" y="3320988"/>
            <a:chExt cx="479753" cy="756084"/>
          </a:xfrm>
        </p:grpSpPr>
        <p:sp>
          <p:nvSpPr>
            <p:cNvPr id="320" name="Oval 319"/>
            <p:cNvSpPr/>
            <p:nvPr/>
          </p:nvSpPr>
          <p:spPr bwMode="auto">
            <a:xfrm>
              <a:off x="5120419" y="3320988"/>
              <a:ext cx="264629" cy="252028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21" name="Straight Arrow Connector 320"/>
            <p:cNvCxnSpPr>
              <a:endCxn id="320" idx="3"/>
            </p:cNvCxnSpPr>
            <p:nvPr/>
          </p:nvCxnSpPr>
          <p:spPr bwMode="auto">
            <a:xfrm flipV="1">
              <a:off x="4905295" y="3536107"/>
              <a:ext cx="253878" cy="540965"/>
            </a:xfrm>
            <a:prstGeom prst="straightConnector1">
              <a:avLst/>
            </a:prstGeom>
            <a:noFill/>
            <a:ln w="381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" name="Group 321"/>
          <p:cNvGrpSpPr/>
          <p:nvPr/>
        </p:nvGrpSpPr>
        <p:grpSpPr>
          <a:xfrm>
            <a:off x="4691520" y="1798861"/>
            <a:ext cx="428648" cy="507272"/>
            <a:chOff x="4580359" y="2672916"/>
            <a:chExt cx="578814" cy="684981"/>
          </a:xfrm>
        </p:grpSpPr>
        <p:sp>
          <p:nvSpPr>
            <p:cNvPr id="323" name="Oval 322"/>
            <p:cNvSpPr/>
            <p:nvPr/>
          </p:nvSpPr>
          <p:spPr bwMode="auto">
            <a:xfrm>
              <a:off x="4580359" y="2672916"/>
              <a:ext cx="264629" cy="252028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24" name="Straight Arrow Connector 323"/>
            <p:cNvCxnSpPr>
              <a:stCxn id="320" idx="1"/>
              <a:endCxn id="323" idx="5"/>
            </p:cNvCxnSpPr>
            <p:nvPr/>
          </p:nvCxnSpPr>
          <p:spPr bwMode="auto">
            <a:xfrm flipH="1" flipV="1">
              <a:off x="4806234" y="2888035"/>
              <a:ext cx="352939" cy="469862"/>
            </a:xfrm>
            <a:prstGeom prst="straightConnector1">
              <a:avLst/>
            </a:prstGeom>
            <a:noFill/>
            <a:ln w="381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324"/>
          <p:cNvGrpSpPr/>
          <p:nvPr/>
        </p:nvGrpSpPr>
        <p:grpSpPr>
          <a:xfrm>
            <a:off x="4334862" y="1802012"/>
            <a:ext cx="551893" cy="450795"/>
            <a:chOff x="4639814" y="3320988"/>
            <a:chExt cx="745234" cy="608719"/>
          </a:xfrm>
          <a:solidFill>
            <a:srgbClr val="0033CC"/>
          </a:solidFill>
        </p:grpSpPr>
        <p:sp>
          <p:nvSpPr>
            <p:cNvPr id="326" name="Oval 325"/>
            <p:cNvSpPr/>
            <p:nvPr/>
          </p:nvSpPr>
          <p:spPr bwMode="auto">
            <a:xfrm>
              <a:off x="5120419" y="3320988"/>
              <a:ext cx="264629" cy="252028"/>
            </a:xfrm>
            <a:prstGeom prst="ellipse">
              <a:avLst/>
            </a:prstGeom>
            <a:grpFill/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27" name="Straight Arrow Connector 326"/>
            <p:cNvCxnSpPr>
              <a:endCxn id="326" idx="3"/>
            </p:cNvCxnSpPr>
            <p:nvPr/>
          </p:nvCxnSpPr>
          <p:spPr bwMode="auto">
            <a:xfrm flipV="1">
              <a:off x="4639814" y="3536107"/>
              <a:ext cx="519359" cy="393600"/>
            </a:xfrm>
            <a:prstGeom prst="straightConnector1">
              <a:avLst/>
            </a:prstGeom>
            <a:grpFill/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327"/>
          <p:cNvGrpSpPr/>
          <p:nvPr/>
        </p:nvGrpSpPr>
        <p:grpSpPr>
          <a:xfrm>
            <a:off x="5086693" y="2278800"/>
            <a:ext cx="416093" cy="453945"/>
            <a:chOff x="4574009" y="2672916"/>
            <a:chExt cx="561860" cy="612973"/>
          </a:xfrm>
          <a:solidFill>
            <a:srgbClr val="008000"/>
          </a:solidFill>
        </p:grpSpPr>
        <p:sp>
          <p:nvSpPr>
            <p:cNvPr id="329" name="Oval 328"/>
            <p:cNvSpPr/>
            <p:nvPr/>
          </p:nvSpPr>
          <p:spPr bwMode="auto">
            <a:xfrm>
              <a:off x="4574009" y="2672916"/>
              <a:ext cx="264629" cy="252028"/>
            </a:xfrm>
            <a:prstGeom prst="ellipse">
              <a:avLst/>
            </a:prstGeom>
            <a:grp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30" name="Straight Arrow Connector 329"/>
            <p:cNvCxnSpPr>
              <a:endCxn id="329" idx="5"/>
            </p:cNvCxnSpPr>
            <p:nvPr/>
          </p:nvCxnSpPr>
          <p:spPr bwMode="auto">
            <a:xfrm flipH="1" flipV="1">
              <a:off x="4799884" y="2888035"/>
              <a:ext cx="335985" cy="397854"/>
            </a:xfrm>
            <a:prstGeom prst="straightConnector1">
              <a:avLst/>
            </a:prstGeom>
            <a:grpFill/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330"/>
          <p:cNvGrpSpPr/>
          <p:nvPr/>
        </p:nvGrpSpPr>
        <p:grpSpPr>
          <a:xfrm>
            <a:off x="4857865" y="1345586"/>
            <a:ext cx="459033" cy="483759"/>
            <a:chOff x="4218795" y="2672916"/>
            <a:chExt cx="619843" cy="653231"/>
          </a:xfrm>
          <a:solidFill>
            <a:srgbClr val="0033CC"/>
          </a:solidFill>
        </p:grpSpPr>
        <p:sp>
          <p:nvSpPr>
            <p:cNvPr id="332" name="Oval 331"/>
            <p:cNvSpPr/>
            <p:nvPr/>
          </p:nvSpPr>
          <p:spPr bwMode="auto">
            <a:xfrm>
              <a:off x="4574009" y="2672916"/>
              <a:ext cx="264629" cy="252028"/>
            </a:xfrm>
            <a:prstGeom prst="ellipse">
              <a:avLst/>
            </a:prstGeom>
            <a:grpFill/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33" name="Straight Arrow Connector 332"/>
            <p:cNvCxnSpPr/>
            <p:nvPr/>
          </p:nvCxnSpPr>
          <p:spPr bwMode="auto">
            <a:xfrm flipV="1">
              <a:off x="4218795" y="2888035"/>
              <a:ext cx="402542" cy="438112"/>
            </a:xfrm>
            <a:prstGeom prst="straightConnector1">
              <a:avLst/>
            </a:prstGeom>
            <a:grpFill/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333"/>
          <p:cNvGrpSpPr/>
          <p:nvPr/>
        </p:nvGrpSpPr>
        <p:grpSpPr>
          <a:xfrm>
            <a:off x="4711576" y="838985"/>
            <a:ext cx="438045" cy="533935"/>
            <a:chOff x="5124919" y="3320988"/>
            <a:chExt cx="591493" cy="720982"/>
          </a:xfrm>
          <a:solidFill>
            <a:srgbClr val="0033CC"/>
          </a:solidFill>
        </p:grpSpPr>
        <p:sp>
          <p:nvSpPr>
            <p:cNvPr id="335" name="Oval 334"/>
            <p:cNvSpPr/>
            <p:nvPr/>
          </p:nvSpPr>
          <p:spPr bwMode="auto">
            <a:xfrm>
              <a:off x="5124919" y="3320988"/>
              <a:ext cx="264629" cy="252028"/>
            </a:xfrm>
            <a:prstGeom prst="ellipse">
              <a:avLst/>
            </a:prstGeom>
            <a:grpFill/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36" name="Straight Arrow Connector 335"/>
            <p:cNvCxnSpPr>
              <a:stCxn id="332" idx="1"/>
              <a:endCxn id="335" idx="5"/>
            </p:cNvCxnSpPr>
            <p:nvPr/>
          </p:nvCxnSpPr>
          <p:spPr bwMode="auto">
            <a:xfrm flipH="1" flipV="1">
              <a:off x="5350795" y="3536107"/>
              <a:ext cx="365617" cy="505863"/>
            </a:xfrm>
            <a:prstGeom prst="straightConnector1">
              <a:avLst/>
            </a:prstGeom>
            <a:grpFill/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37" name="TextBox 336"/>
          <p:cNvSpPr txBox="1"/>
          <p:nvPr/>
        </p:nvSpPr>
        <p:spPr>
          <a:xfrm>
            <a:off x="5740259" y="767674"/>
            <a:ext cx="136757" cy="296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4"/>
          <p:cNvGrpSpPr/>
          <p:nvPr/>
        </p:nvGrpSpPr>
        <p:grpSpPr>
          <a:xfrm rot="20757995">
            <a:off x="2759537" y="840956"/>
            <a:ext cx="843009" cy="1739516"/>
            <a:chOff x="2471355" y="849722"/>
            <a:chExt cx="843009" cy="1739516"/>
          </a:xfrm>
        </p:grpSpPr>
        <p:sp>
          <p:nvSpPr>
            <p:cNvPr id="317" name="TextBox 316"/>
            <p:cNvSpPr txBox="1"/>
            <p:nvPr/>
          </p:nvSpPr>
          <p:spPr>
            <a:xfrm rot="17817846">
              <a:off x="1786263" y="1534814"/>
              <a:ext cx="1739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Reconstruct</a:t>
              </a:r>
              <a:endParaRPr lang="en-US" sz="1800" b="1" dirty="0"/>
            </a:p>
          </p:txBody>
        </p:sp>
        <p:cxnSp>
          <p:nvCxnSpPr>
            <p:cNvPr id="338" name="Straight Arrow Connector 337"/>
            <p:cNvCxnSpPr/>
            <p:nvPr/>
          </p:nvCxnSpPr>
          <p:spPr bwMode="auto">
            <a:xfrm flipV="1">
              <a:off x="2674446" y="1265597"/>
              <a:ext cx="639918" cy="1226509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3"/>
          <p:cNvGrpSpPr/>
          <p:nvPr/>
        </p:nvGrpSpPr>
        <p:grpSpPr>
          <a:xfrm rot="362148">
            <a:off x="6249144" y="1142052"/>
            <a:ext cx="650128" cy="1350054"/>
            <a:chOff x="6647269" y="1142052"/>
            <a:chExt cx="650128" cy="1350054"/>
          </a:xfrm>
        </p:grpSpPr>
        <p:sp>
          <p:nvSpPr>
            <p:cNvPr id="318" name="TextBox 317"/>
            <p:cNvSpPr txBox="1"/>
            <p:nvPr/>
          </p:nvSpPr>
          <p:spPr>
            <a:xfrm rot="4379302">
              <a:off x="6468846" y="1601271"/>
              <a:ext cx="1287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Rollback</a:t>
              </a:r>
              <a:endParaRPr lang="en-US" sz="1800" b="1" dirty="0"/>
            </a:p>
          </p:txBody>
        </p:sp>
        <p:cxnSp>
          <p:nvCxnSpPr>
            <p:cNvPr id="339" name="Straight Arrow Connector 338"/>
            <p:cNvCxnSpPr/>
            <p:nvPr/>
          </p:nvCxnSpPr>
          <p:spPr bwMode="auto">
            <a:xfrm>
              <a:off x="6647269" y="1265597"/>
              <a:ext cx="399949" cy="1226509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9" name="TextBox 108"/>
          <p:cNvSpPr txBox="1"/>
          <p:nvPr/>
        </p:nvSpPr>
        <p:spPr>
          <a:xfrm>
            <a:off x="6508750" y="30226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9" name="L-Shape 138"/>
          <p:cNvSpPr/>
          <p:nvPr/>
        </p:nvSpPr>
        <p:spPr bwMode="auto">
          <a:xfrm>
            <a:off x="6010126" y="5081364"/>
            <a:ext cx="174774" cy="189136"/>
          </a:xfrm>
          <a:prstGeom prst="corner">
            <a:avLst>
              <a:gd name="adj1" fmla="val 0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2" name="Flowchart: Connector 8"/>
          <p:cNvSpPr/>
          <p:nvPr/>
        </p:nvSpPr>
        <p:spPr bwMode="auto">
          <a:xfrm flipH="1">
            <a:off x="5961112" y="5013176"/>
            <a:ext cx="85085" cy="88546"/>
          </a:xfrm>
          <a:prstGeom prst="flowChartConnector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43" name="Straight Connector 142"/>
          <p:cNvCxnSpPr/>
          <p:nvPr/>
        </p:nvCxnSpPr>
        <p:spPr bwMode="auto">
          <a:xfrm flipH="1">
            <a:off x="3438798" y="4806950"/>
            <a:ext cx="578098" cy="0"/>
          </a:xfrm>
          <a:prstGeom prst="line">
            <a:avLst/>
          </a:prstGeom>
          <a:noFill/>
          <a:ln w="12700" cap="flat" cmpd="sng" algn="ctr">
            <a:solidFill>
              <a:srgbClr val="66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 flipH="1">
            <a:off x="4042048" y="4394200"/>
            <a:ext cx="419596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H="1">
            <a:off x="5286648" y="4743450"/>
            <a:ext cx="419596" cy="0"/>
          </a:xfrm>
          <a:prstGeom prst="line">
            <a:avLst/>
          </a:prstGeom>
          <a:noFill/>
          <a:ln w="127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/>
          <p:cNvCxnSpPr/>
          <p:nvPr/>
        </p:nvCxnSpPr>
        <p:spPr bwMode="auto">
          <a:xfrm flipH="1">
            <a:off x="5757540" y="5057626"/>
            <a:ext cx="563612" cy="0"/>
          </a:xfrm>
          <a:prstGeom prst="line">
            <a:avLst/>
          </a:prstGeom>
          <a:noFill/>
          <a:ln w="1270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4511948" y="5118100"/>
            <a:ext cx="741784" cy="0"/>
          </a:xfrm>
          <a:prstGeom prst="line">
            <a:avLst/>
          </a:prstGeom>
          <a:noFill/>
          <a:ln w="12700" cap="flat" cmpd="sng" algn="ctr">
            <a:solidFill>
              <a:srgbClr val="BA2A1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Multiply 158"/>
          <p:cNvSpPr/>
          <p:nvPr/>
        </p:nvSpPr>
        <p:spPr bwMode="auto">
          <a:xfrm>
            <a:off x="4808984" y="4034656"/>
            <a:ext cx="432048" cy="432048"/>
          </a:xfrm>
          <a:prstGeom prst="mathMultiply">
            <a:avLst>
              <a:gd name="adj1" fmla="val 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 flipH="1">
            <a:off x="4520952" y="4744194"/>
            <a:ext cx="720080" cy="0"/>
          </a:xfrm>
          <a:prstGeom prst="line">
            <a:avLst/>
          </a:prstGeom>
          <a:noFill/>
          <a:ln w="127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3440832" y="4396854"/>
            <a:ext cx="576064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 flipH="1">
            <a:off x="4527302" y="4394696"/>
            <a:ext cx="72008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/>
        </p:nvCxnSpPr>
        <p:spPr bwMode="auto">
          <a:xfrm flipH="1">
            <a:off x="5270252" y="4394200"/>
            <a:ext cx="489198" cy="496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5764138" y="4391000"/>
            <a:ext cx="557014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itle 1"/>
          <p:cNvSpPr>
            <a:spLocks noGrp="1"/>
          </p:cNvSpPr>
          <p:nvPr>
            <p:ph type="title"/>
          </p:nvPr>
        </p:nvSpPr>
        <p:spPr>
          <a:xfrm>
            <a:off x="488950" y="142875"/>
            <a:ext cx="8915400" cy="706438"/>
          </a:xfrm>
        </p:spPr>
        <p:txBody>
          <a:bodyPr/>
          <a:lstStyle/>
          <a:p>
            <a:r>
              <a:rPr lang="en-US" dirty="0" smtClean="0"/>
              <a:t>Update Operation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6918425" y="1196752"/>
            <a:ext cx="275047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artially </a:t>
            </a:r>
            <a:r>
              <a:rPr lang="en-US" b="1" dirty="0" smtClean="0"/>
              <a:t>P</a:t>
            </a:r>
            <a:r>
              <a:rPr lang="en-US" dirty="0" smtClean="0"/>
              <a:t>ersistent </a:t>
            </a:r>
            <a:endParaRPr lang="en-US" dirty="0"/>
          </a:p>
          <a:p>
            <a:r>
              <a:rPr lang="en-US" b="1" dirty="0" smtClean="0"/>
              <a:t>P</a:t>
            </a:r>
            <a:r>
              <a:rPr lang="en-US" dirty="0" smtClean="0"/>
              <a:t>riority </a:t>
            </a:r>
            <a:r>
              <a:rPr lang="en-US" b="1" dirty="0" smtClean="0"/>
              <a:t>Q</a:t>
            </a:r>
            <a:r>
              <a:rPr lang="en-US" dirty="0" smtClean="0"/>
              <a:t>ueue </a:t>
            </a:r>
          </a:p>
          <a:p>
            <a:r>
              <a:rPr lang="en-US" dirty="0" smtClean="0"/>
              <a:t>with </a:t>
            </a:r>
            <a:r>
              <a:rPr lang="en-US" b="1" dirty="0" smtClean="0"/>
              <a:t>A</a:t>
            </a:r>
            <a:r>
              <a:rPr lang="en-US" dirty="0" smtClean="0"/>
              <a:t>ttrition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882421" y="2938299"/>
            <a:ext cx="29727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O(1) </a:t>
            </a:r>
          </a:p>
          <a:p>
            <a:r>
              <a:rPr lang="en-US" dirty="0" smtClean="0"/>
              <a:t>time, space overhead </a:t>
            </a:r>
          </a:p>
          <a:p>
            <a:r>
              <a:rPr lang="en-US" dirty="0" smtClean="0"/>
              <a:t>per update step</a:t>
            </a:r>
            <a:endParaRPr lang="en-US" dirty="0"/>
          </a:p>
        </p:txBody>
      </p:sp>
      <p:grpSp>
        <p:nvGrpSpPr>
          <p:cNvPr id="18" name="Group 6"/>
          <p:cNvGrpSpPr/>
          <p:nvPr/>
        </p:nvGrpSpPr>
        <p:grpSpPr>
          <a:xfrm>
            <a:off x="7035434" y="2530445"/>
            <a:ext cx="2420181" cy="806510"/>
            <a:chOff x="7035434" y="2530445"/>
            <a:chExt cx="2420181" cy="806510"/>
          </a:xfrm>
        </p:grpSpPr>
        <p:sp>
          <p:nvSpPr>
            <p:cNvPr id="3" name="Rectangle 2"/>
            <p:cNvSpPr/>
            <p:nvPr/>
          </p:nvSpPr>
          <p:spPr>
            <a:xfrm>
              <a:off x="7035434" y="2530445"/>
              <a:ext cx="17279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[</a:t>
              </a:r>
              <a:r>
                <a:rPr lang="en-US" dirty="0" err="1"/>
                <a:t>Brodal</a:t>
              </a:r>
              <a:r>
                <a:rPr lang="en-US" dirty="0"/>
                <a:t> ‘96]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714784" y="2936845"/>
              <a:ext cx="17408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worst case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9" name="Group 181"/>
          <p:cNvGrpSpPr/>
          <p:nvPr/>
        </p:nvGrpSpPr>
        <p:grpSpPr>
          <a:xfrm>
            <a:off x="7028619" y="2532236"/>
            <a:ext cx="2525426" cy="793810"/>
            <a:chOff x="7035434" y="2530445"/>
            <a:chExt cx="2525426" cy="793810"/>
          </a:xfrm>
        </p:grpSpPr>
        <p:sp>
          <p:nvSpPr>
            <p:cNvPr id="184" name="Rectangle 183"/>
            <p:cNvSpPr/>
            <p:nvPr/>
          </p:nvSpPr>
          <p:spPr>
            <a:xfrm>
              <a:off x="7752884" y="2924145"/>
              <a:ext cx="163813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amortized</a:t>
              </a:r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7035434" y="2530445"/>
              <a:ext cx="25254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[</a:t>
              </a:r>
              <a:r>
                <a:rPr lang="en-US" dirty="0" err="1" smtClean="0"/>
                <a:t>Driscol</a:t>
              </a:r>
              <a:r>
                <a:rPr lang="en-US" dirty="0" smtClean="0"/>
                <a:t> et al. ‘89]</a:t>
              </a:r>
              <a:endParaRPr lang="en-US" dirty="0"/>
            </a:p>
          </p:txBody>
        </p:sp>
      </p:grpSp>
      <p:sp>
        <p:nvSpPr>
          <p:cNvPr id="186" name="Rectangle 185"/>
          <p:cNvSpPr/>
          <p:nvPr/>
        </p:nvSpPr>
        <p:spPr>
          <a:xfrm>
            <a:off x="507656" y="1052736"/>
            <a:ext cx="24291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Space:</a:t>
            </a:r>
            <a:r>
              <a:rPr lang="en-US" b="1" dirty="0" err="1"/>
              <a:t>O</a:t>
            </a:r>
            <a:r>
              <a:rPr lang="en-US" b="1" dirty="0" smtClean="0"/>
              <a:t>(</a:t>
            </a:r>
            <a:r>
              <a:rPr lang="en-US" b="1" i="1" dirty="0" smtClean="0">
                <a:solidFill>
                  <a:srgbClr val="BA2A12"/>
                </a:solidFill>
              </a:rPr>
              <a:t>n</a:t>
            </a:r>
            <a:r>
              <a:rPr lang="en-US" b="1" dirty="0"/>
              <a:t>)</a:t>
            </a:r>
            <a:endParaRPr lang="en-US" dirty="0" smtClean="0"/>
          </a:p>
          <a:p>
            <a:r>
              <a:rPr lang="en-US" dirty="0" err="1" smtClean="0"/>
              <a:t>Update:</a:t>
            </a:r>
            <a:r>
              <a:rPr lang="en-US" b="1" dirty="0" err="1" smtClean="0"/>
              <a:t>O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BA2A12"/>
                </a:solidFill>
              </a:rPr>
              <a:t>log </a:t>
            </a:r>
            <a:r>
              <a:rPr lang="en-US" b="1" i="1" dirty="0" smtClean="0">
                <a:solidFill>
                  <a:srgbClr val="BA2A12"/>
                </a:solidFill>
              </a:rPr>
              <a:t>n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70944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5.55556E-6 L -2.5641E-7 0.12594 " pathEditMode="relative" ptsTypes="AA">
                                      <p:cBhvr>
                                        <p:cTn id="8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53" grpId="0" animBg="1"/>
      <p:bldP spid="1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 with Attrition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1160463"/>
            <a:ext cx="8850313" cy="118841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Sundar</a:t>
            </a:r>
            <a:r>
              <a:rPr lang="en-US" sz="2400" dirty="0" smtClean="0"/>
              <a:t>, IPL ‘89]</a:t>
            </a:r>
          </a:p>
          <a:p>
            <a:r>
              <a:rPr lang="en-US" sz="2800" dirty="0" err="1" smtClean="0"/>
              <a:t>Deletemin</a:t>
            </a:r>
            <a:r>
              <a:rPr lang="en-US" sz="2800" dirty="0" smtClean="0"/>
              <a:t>()			</a:t>
            </a:r>
          </a:p>
          <a:p>
            <a:r>
              <a:rPr lang="en-US" sz="2800" dirty="0" err="1" smtClean="0"/>
              <a:t>InsertAndAttrite</a:t>
            </a:r>
            <a:r>
              <a:rPr lang="en-US" sz="2800" dirty="0" smtClean="0"/>
              <a:t>(element)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905228" y="3933056"/>
            <a:ext cx="211568" cy="3960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69504" y="3815484"/>
            <a:ext cx="216024" cy="5136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33780" y="3773838"/>
            <a:ext cx="216024" cy="55526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98056" y="3732194"/>
            <a:ext cx="216024" cy="5969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26608" y="3579498"/>
            <a:ext cx="216024" cy="7496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55160" y="3482326"/>
            <a:ext cx="216024" cy="84677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62332" y="3690550"/>
            <a:ext cx="216024" cy="638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90884" y="3523972"/>
            <a:ext cx="216024" cy="8051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19436" y="3357392"/>
            <a:ext cx="216024" cy="9717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83712" y="3315748"/>
            <a:ext cx="216024" cy="10133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47988" y="3274104"/>
            <a:ext cx="216024" cy="1054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12260" y="3648904"/>
            <a:ext cx="216024" cy="68019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80012" y="3212976"/>
            <a:ext cx="2160240" cy="118813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720752" y="3645024"/>
            <a:ext cx="4191508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68359" y="4797152"/>
            <a:ext cx="4000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O(1) worst case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52269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5565068" y="3091607"/>
            <a:ext cx="264629" cy="252028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Persistent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[Driscoll et al., JCSS </a:t>
            </a:r>
            <a:r>
              <a:rPr lang="fr-FR" sz="2400" dirty="0" smtClean="0"/>
              <a:t>’</a:t>
            </a:r>
            <a:r>
              <a:rPr lang="en-US" sz="2400" dirty="0" smtClean="0"/>
              <a:t>89]</a:t>
            </a:r>
          </a:p>
          <a:p>
            <a:r>
              <a:rPr lang="en-US" sz="2400" dirty="0" smtClean="0"/>
              <a:t>“Persistent”  = remember previous versions</a:t>
            </a:r>
          </a:p>
          <a:p>
            <a:r>
              <a:rPr lang="en-US" sz="2400" dirty="0" smtClean="0"/>
              <a:t>Any pointer-based structure with O(1) </a:t>
            </a:r>
            <a:r>
              <a:rPr lang="en-US" sz="2400" dirty="0" err="1" smtClean="0"/>
              <a:t>indegree</a:t>
            </a:r>
            <a:r>
              <a:rPr lang="en-US" sz="2400" dirty="0" smtClean="0"/>
              <a:t> </a:t>
            </a:r>
            <a:r>
              <a:rPr lang="en-US" sz="2400" dirty="0"/>
              <a:t>	</a:t>
            </a:r>
            <a:endParaRPr lang="en-US" sz="2400" dirty="0" smtClean="0"/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      Version List</a:t>
            </a:r>
          </a:p>
          <a:p>
            <a:pPr marL="0" indent="0">
              <a:lnSpc>
                <a:spcPts val="2000"/>
              </a:lnSpc>
              <a:buNone/>
            </a:pPr>
            <a:endParaRPr lang="en-US" sz="2400" dirty="0" smtClean="0"/>
          </a:p>
          <a:p>
            <a:pPr marL="457200" lvl="1" indent="0">
              <a:lnSpc>
                <a:spcPts val="2000"/>
              </a:lnSpc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lnSpc>
                <a:spcPts val="2000"/>
              </a:lnSpc>
              <a:buNone/>
            </a:pPr>
            <a:endParaRPr lang="en-US" sz="2400" dirty="0"/>
          </a:p>
        </p:txBody>
      </p:sp>
      <p:sp>
        <p:nvSpPr>
          <p:cNvPr id="4" name="Oval 3"/>
          <p:cNvSpPr/>
          <p:nvPr/>
        </p:nvSpPr>
        <p:spPr bwMode="auto">
          <a:xfrm>
            <a:off x="3620852" y="3091607"/>
            <a:ext cx="264629" cy="252028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272960" y="3091607"/>
            <a:ext cx="264629" cy="252028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6" name="Straight Arrow Connector 5"/>
          <p:cNvCxnSpPr>
            <a:stCxn id="4" idx="6"/>
            <a:endCxn id="5" idx="2"/>
          </p:cNvCxnSpPr>
          <p:nvPr/>
        </p:nvCxnSpPr>
        <p:spPr bwMode="auto">
          <a:xfrm>
            <a:off x="3885481" y="3217621"/>
            <a:ext cx="387479" cy="0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4916996" y="3091607"/>
            <a:ext cx="264629" cy="252028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Straight Arrow Connector 7"/>
          <p:cNvCxnSpPr>
            <a:stCxn id="5" idx="6"/>
            <a:endCxn id="7" idx="2"/>
          </p:cNvCxnSpPr>
          <p:nvPr/>
        </p:nvCxnSpPr>
        <p:spPr bwMode="auto">
          <a:xfrm>
            <a:off x="4537589" y="3217621"/>
            <a:ext cx="379407" cy="0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5565068" y="3091607"/>
            <a:ext cx="264629" cy="252028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0159" y="3217621"/>
            <a:ext cx="383443" cy="0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225741" y="3091607"/>
            <a:ext cx="264629" cy="252028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840832" y="3217621"/>
            <a:ext cx="383443" cy="0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9171" y="4329100"/>
            <a:ext cx="944682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Brodal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NJC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96]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O(1) worst case time overhead per access step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O(1)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worst case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time, space overhead per update step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“Rollback” = discard latest version in O(Update) time</a:t>
            </a: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16200000">
            <a:off x="4664968" y="2335524"/>
            <a:ext cx="162018" cy="2250250"/>
          </a:xfrm>
          <a:prstGeom prst="lef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36876" y="3487651"/>
            <a:ext cx="1404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Queries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only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709084" y="3374168"/>
            <a:ext cx="1440160" cy="857373"/>
            <a:chOff x="8193360" y="3387525"/>
            <a:chExt cx="1440160" cy="857373"/>
          </a:xfrm>
        </p:grpSpPr>
        <p:sp>
          <p:nvSpPr>
            <p:cNvPr id="26" name="Left Brace 25"/>
            <p:cNvSpPr/>
            <p:nvPr/>
          </p:nvSpPr>
          <p:spPr bwMode="auto">
            <a:xfrm rot="16200000">
              <a:off x="8750806" y="3226124"/>
              <a:ext cx="171635" cy="494438"/>
            </a:xfrm>
            <a:prstGeom prst="lef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93360" y="3537012"/>
              <a:ext cx="14401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Queries</a:t>
              </a:r>
              <a:r>
                <a:rPr lang="da-DK" dirty="0" smtClean="0">
                  <a:solidFill>
                    <a:srgbClr val="C00000"/>
                  </a:solidFill>
                </a:rPr>
                <a:t> &amp; </a:t>
              </a:r>
              <a:r>
                <a:rPr lang="da-DK" dirty="0" err="1" smtClean="0">
                  <a:solidFill>
                    <a:srgbClr val="C00000"/>
                  </a:solidFill>
                </a:rPr>
                <a:t>updates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29" name="Left Brace 28"/>
          <p:cNvSpPr/>
          <p:nvPr/>
        </p:nvSpPr>
        <p:spPr bwMode="auto">
          <a:xfrm rot="16200000">
            <a:off x="4336793" y="2659551"/>
            <a:ext cx="162000" cy="1602178"/>
          </a:xfrm>
          <a:prstGeom prst="lef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305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6912E-6 0.00093 L -0.06442 0.00093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/>
      <p:bldP spid="25" grpId="0" animBg="1"/>
      <p:bldP spid="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 bwMode="auto">
          <a:xfrm>
            <a:off x="2717800" y="3526408"/>
            <a:ext cx="4791484" cy="11725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Dominance Range Maxima Queries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 bwMode="auto">
          <a:xfrm rot="16200000" flipH="1" flipV="1">
            <a:off x="2711751" y="1565793"/>
            <a:ext cx="1944216" cy="1926214"/>
          </a:xfrm>
          <a:prstGeom prst="curvedConnector3">
            <a:avLst>
              <a:gd name="adj1" fmla="val 45725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Isosceles Triangle 17"/>
          <p:cNvSpPr/>
          <p:nvPr/>
        </p:nvSpPr>
        <p:spPr bwMode="auto">
          <a:xfrm>
            <a:off x="2720752" y="2916454"/>
            <a:ext cx="540060" cy="584554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>
            <a:off x="3260812" y="2588072"/>
            <a:ext cx="612068" cy="912936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>
            <a:off x="3872880" y="2452822"/>
            <a:ext cx="828092" cy="1048186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0" name="Straight Connector 39"/>
          <p:cNvCxnSpPr>
            <a:stCxn id="33" idx="4"/>
            <a:endCxn id="22" idx="0"/>
          </p:cNvCxnSpPr>
          <p:nvPr/>
        </p:nvCxnSpPr>
        <p:spPr bwMode="auto">
          <a:xfrm>
            <a:off x="4196917" y="2348880"/>
            <a:ext cx="90009" cy="10394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4" idx="4"/>
            <a:endCxn id="20" idx="0"/>
          </p:cNvCxnSpPr>
          <p:nvPr/>
        </p:nvCxnSpPr>
        <p:spPr bwMode="auto">
          <a:xfrm>
            <a:off x="3512841" y="2528900"/>
            <a:ext cx="54005" cy="5917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8" idx="4"/>
            <a:endCxn id="18" idx="0"/>
          </p:cNvCxnSpPr>
          <p:nvPr/>
        </p:nvCxnSpPr>
        <p:spPr bwMode="auto">
          <a:xfrm>
            <a:off x="2972781" y="2888940"/>
            <a:ext cx="18001" cy="2751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Flowchart: Connector 8"/>
          <p:cNvSpPr/>
          <p:nvPr/>
        </p:nvSpPr>
        <p:spPr bwMode="auto">
          <a:xfrm flipH="1">
            <a:off x="4839424" y="611730"/>
            <a:ext cx="113575" cy="5581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Flowchart: Connector 8"/>
          <p:cNvSpPr/>
          <p:nvPr/>
        </p:nvSpPr>
        <p:spPr bwMode="auto">
          <a:xfrm flipH="1">
            <a:off x="4124908" y="2204864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Flowchart: Connector 8"/>
          <p:cNvSpPr/>
          <p:nvPr/>
        </p:nvSpPr>
        <p:spPr bwMode="auto">
          <a:xfrm flipH="1">
            <a:off x="3440832" y="2384884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Flowchart: Connector 8"/>
          <p:cNvSpPr/>
          <p:nvPr/>
        </p:nvSpPr>
        <p:spPr bwMode="auto">
          <a:xfrm flipH="1">
            <a:off x="2900772" y="2744924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5" name="Straight Connector 84"/>
          <p:cNvCxnSpPr>
            <a:endCxn id="117" idx="2"/>
          </p:cNvCxnSpPr>
          <p:nvPr/>
        </p:nvCxnSpPr>
        <p:spPr bwMode="auto">
          <a:xfrm>
            <a:off x="2720752" y="3501008"/>
            <a:ext cx="0" cy="1188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326081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3872880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70097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2828764" y="4389106"/>
            <a:ext cx="420046" cy="372042"/>
            <a:chOff x="2792760" y="4041068"/>
            <a:chExt cx="420046" cy="372042"/>
          </a:xfrm>
        </p:grpSpPr>
        <p:sp>
          <p:nvSpPr>
            <p:cNvPr id="107" name="L-Shape 106"/>
            <p:cNvSpPr/>
            <p:nvPr/>
          </p:nvSpPr>
          <p:spPr bwMode="auto">
            <a:xfrm>
              <a:off x="2792760" y="4041068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8" name="L-Shape 107"/>
            <p:cNvSpPr/>
            <p:nvPr/>
          </p:nvSpPr>
          <p:spPr bwMode="auto">
            <a:xfrm>
              <a:off x="2894771" y="4137079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9" name="L-Shape 108"/>
            <p:cNvSpPr/>
            <p:nvPr/>
          </p:nvSpPr>
          <p:spPr bwMode="auto">
            <a:xfrm>
              <a:off x="3008784" y="4221088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0" name="L-Shape 109"/>
            <p:cNvSpPr/>
            <p:nvPr/>
          </p:nvSpPr>
          <p:spPr bwMode="auto">
            <a:xfrm>
              <a:off x="3110795" y="4317099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392826" y="4221088"/>
            <a:ext cx="408046" cy="372041"/>
            <a:chOff x="3308817" y="4425111"/>
            <a:chExt cx="408046" cy="372041"/>
          </a:xfrm>
        </p:grpSpPr>
        <p:sp>
          <p:nvSpPr>
            <p:cNvPr id="111" name="L-Shape 110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2" name="L-Shape 111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3" name="L-Shape 112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4" name="L-Shape 113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15" name="L-Shape 114"/>
          <p:cNvSpPr/>
          <p:nvPr/>
        </p:nvSpPr>
        <p:spPr bwMode="auto">
          <a:xfrm>
            <a:off x="4424941" y="489316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L-Shape 115"/>
          <p:cNvSpPr/>
          <p:nvPr/>
        </p:nvSpPr>
        <p:spPr bwMode="auto">
          <a:xfrm>
            <a:off x="4526953" y="498917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4016896" y="4533123"/>
            <a:ext cx="408046" cy="372041"/>
            <a:chOff x="3308817" y="4425111"/>
            <a:chExt cx="408046" cy="372041"/>
          </a:xfrm>
        </p:grpSpPr>
        <p:sp>
          <p:nvSpPr>
            <p:cNvPr id="131" name="L-Shape 130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2" name="L-Shape 131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3" name="L-Shape 132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4" name="L-Shape 133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56" name="Flowchart: Connector 8"/>
          <p:cNvSpPr/>
          <p:nvPr/>
        </p:nvSpPr>
        <p:spPr bwMode="auto">
          <a:xfrm flipH="1">
            <a:off x="3944888" y="439901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0" name="Flowchart: Connector 8"/>
          <p:cNvSpPr/>
          <p:nvPr/>
        </p:nvSpPr>
        <p:spPr bwMode="auto">
          <a:xfrm flipH="1">
            <a:off x="2756754" y="425709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720752" y="4689140"/>
            <a:ext cx="478853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7" name="Group 76"/>
          <p:cNvGrpSpPr/>
          <p:nvPr/>
        </p:nvGrpSpPr>
        <p:grpSpPr>
          <a:xfrm>
            <a:off x="344488" y="332656"/>
            <a:ext cx="720000" cy="720000"/>
            <a:chOff x="2720752" y="5355214"/>
            <a:chExt cx="309036" cy="342038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2774760" y="5355214"/>
              <a:ext cx="2" cy="306034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774761" y="5661248"/>
              <a:ext cx="255027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L-Shape 79"/>
            <p:cNvSpPr/>
            <p:nvPr/>
          </p:nvSpPr>
          <p:spPr bwMode="auto">
            <a:xfrm>
              <a:off x="2720752" y="54092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L-Shape 80"/>
            <p:cNvSpPr/>
            <p:nvPr/>
          </p:nvSpPr>
          <p:spPr bwMode="auto">
            <a:xfrm>
              <a:off x="2792760" y="54812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L-Shape 81"/>
            <p:cNvSpPr/>
            <p:nvPr/>
          </p:nvSpPr>
          <p:spPr bwMode="auto">
            <a:xfrm>
              <a:off x="2864768" y="55532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L-Shape 82"/>
            <p:cNvSpPr/>
            <p:nvPr/>
          </p:nvSpPr>
          <p:spPr bwMode="auto">
            <a:xfrm>
              <a:off x="2936776" y="56252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6" name="Straight Connector 5"/>
          <p:cNvCxnSpPr/>
          <p:nvPr/>
        </p:nvCxnSpPr>
        <p:spPr bwMode="auto">
          <a:xfrm flipH="1">
            <a:off x="1784648" y="1556792"/>
            <a:ext cx="2862318" cy="19442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784648" y="3501008"/>
            <a:ext cx="572463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4" idx="3"/>
            <a:endCxn id="103" idx="0"/>
          </p:cNvCxnSpPr>
          <p:nvPr/>
        </p:nvCxnSpPr>
        <p:spPr bwMode="auto">
          <a:xfrm>
            <a:off x="4692583" y="1607709"/>
            <a:ext cx="1412545" cy="30912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Flowchart: Connector 8"/>
          <p:cNvSpPr/>
          <p:nvPr/>
        </p:nvSpPr>
        <p:spPr bwMode="auto">
          <a:xfrm flipH="1">
            <a:off x="4569656" y="1484784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3" name="Isosceles Triangle 102"/>
          <p:cNvSpPr/>
          <p:nvPr/>
        </p:nvSpPr>
        <p:spPr bwMode="auto">
          <a:xfrm>
            <a:off x="4700972" y="1916832"/>
            <a:ext cx="2808312" cy="1584176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7" name="Multiply 116"/>
          <p:cNvSpPr/>
          <p:nvPr/>
        </p:nvSpPr>
        <p:spPr bwMode="auto">
          <a:xfrm>
            <a:off x="2576736" y="4545124"/>
            <a:ext cx="288032" cy="288032"/>
          </a:xfrm>
          <a:prstGeom prst="mathMultiply">
            <a:avLst>
              <a:gd name="adj1" fmla="val 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7509284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L-Shape 118"/>
          <p:cNvSpPr/>
          <p:nvPr/>
        </p:nvSpPr>
        <p:spPr bwMode="auto">
          <a:xfrm>
            <a:off x="6261145" y="479715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0" name="L-Shape 119"/>
          <p:cNvSpPr/>
          <p:nvPr/>
        </p:nvSpPr>
        <p:spPr bwMode="auto">
          <a:xfrm>
            <a:off x="6363157" y="489316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5853100" y="4437112"/>
            <a:ext cx="408046" cy="372041"/>
            <a:chOff x="3308817" y="4425111"/>
            <a:chExt cx="408046" cy="372041"/>
          </a:xfrm>
        </p:grpSpPr>
        <p:sp>
          <p:nvSpPr>
            <p:cNvPr id="122" name="L-Shape 121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3" name="L-Shape 122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4" name="L-Shape 123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5" name="L-Shape 124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465168" y="5001175"/>
            <a:ext cx="408046" cy="372041"/>
            <a:chOff x="3308817" y="4425111"/>
            <a:chExt cx="408046" cy="372041"/>
          </a:xfrm>
        </p:grpSpPr>
        <p:sp>
          <p:nvSpPr>
            <p:cNvPr id="140" name="L-Shape 139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1" name="L-Shape 140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2" name="L-Shape 141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3" name="L-Shape 142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 bwMode="auto">
          <a:xfrm flipV="1">
            <a:off x="3267571" y="4344514"/>
            <a:ext cx="2509187" cy="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2720752" y="4740242"/>
            <a:ext cx="0" cy="828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L-Shape 71"/>
          <p:cNvSpPr/>
          <p:nvPr/>
        </p:nvSpPr>
        <p:spPr bwMode="auto">
          <a:xfrm>
            <a:off x="5854874" y="4437559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3" name="L-Shape 72"/>
          <p:cNvSpPr/>
          <p:nvPr/>
        </p:nvSpPr>
        <p:spPr bwMode="auto">
          <a:xfrm>
            <a:off x="5955559" y="4533346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4" name="L-Shape 73"/>
          <p:cNvSpPr/>
          <p:nvPr/>
        </p:nvSpPr>
        <p:spPr bwMode="auto">
          <a:xfrm>
            <a:off x="6056899" y="4614687"/>
            <a:ext cx="0" cy="90000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Flowchart: Connector 8"/>
          <p:cNvSpPr/>
          <p:nvPr/>
        </p:nvSpPr>
        <p:spPr bwMode="auto">
          <a:xfrm flipH="1">
            <a:off x="5781092" y="4293096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L-Shape 74"/>
          <p:cNvSpPr/>
          <p:nvPr/>
        </p:nvSpPr>
        <p:spPr bwMode="auto">
          <a:xfrm>
            <a:off x="3394000" y="4220817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5" name="Flowchart: Connector 8"/>
          <p:cNvSpPr/>
          <p:nvPr/>
        </p:nvSpPr>
        <p:spPr bwMode="auto">
          <a:xfrm flipH="1">
            <a:off x="3315866" y="407707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7" name="Group 12"/>
          <p:cNvGrpSpPr/>
          <p:nvPr/>
        </p:nvGrpSpPr>
        <p:grpSpPr>
          <a:xfrm>
            <a:off x="2756756" y="5748246"/>
            <a:ext cx="4752527" cy="400110"/>
            <a:chOff x="2726150" y="5635061"/>
            <a:chExt cx="3428912" cy="370533"/>
          </a:xfrm>
        </p:grpSpPr>
        <p:sp>
          <p:nvSpPr>
            <p:cNvPr id="89" name="TextBox 88"/>
            <p:cNvSpPr txBox="1"/>
            <p:nvPr/>
          </p:nvSpPr>
          <p:spPr>
            <a:xfrm>
              <a:off x="3739237" y="5635061"/>
              <a:ext cx="1714456" cy="370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O(log 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  <a:r>
                <a:rPr lang="en-US" b="1" dirty="0"/>
                <a:t> </a:t>
              </a:r>
              <a:r>
                <a:rPr lang="en-US" b="1" dirty="0" smtClean="0"/>
                <a:t>trees</a:t>
              </a:r>
            </a:p>
          </p:txBody>
        </p:sp>
        <p:cxnSp>
          <p:nvCxnSpPr>
            <p:cNvPr id="93" name="Straight Arrow Connector 92"/>
            <p:cNvCxnSpPr>
              <a:stCxn id="89" idx="3"/>
            </p:cNvCxnSpPr>
            <p:nvPr/>
          </p:nvCxnSpPr>
          <p:spPr bwMode="auto">
            <a:xfrm>
              <a:off x="5453694" y="5820328"/>
              <a:ext cx="701368" cy="9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4" name="Straight Arrow Connector 93"/>
            <p:cNvCxnSpPr>
              <a:stCxn id="89" idx="1"/>
            </p:cNvCxnSpPr>
            <p:nvPr/>
          </p:nvCxnSpPr>
          <p:spPr bwMode="auto">
            <a:xfrm flipH="1">
              <a:off x="2726150" y="5820327"/>
              <a:ext cx="1013088" cy="9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5" name="Rectangle 104"/>
          <p:cNvSpPr/>
          <p:nvPr/>
        </p:nvSpPr>
        <p:spPr>
          <a:xfrm>
            <a:off x="3116796" y="6341258"/>
            <a:ext cx="368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Query time O(log </a:t>
            </a:r>
            <a:r>
              <a:rPr lang="en-US" b="1" i="1" dirty="0" smtClean="0">
                <a:solidFill>
                  <a:srgbClr val="C00000"/>
                </a:solidFill>
              </a:rPr>
              <a:t>n + t 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477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5" grpId="1" animBg="1"/>
      <p:bldP spid="1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sosceles Triangle 86"/>
          <p:cNvSpPr/>
          <p:nvPr/>
        </p:nvSpPr>
        <p:spPr bwMode="auto">
          <a:xfrm>
            <a:off x="1784648" y="1916832"/>
            <a:ext cx="2916324" cy="1584176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788982" y="3501150"/>
            <a:ext cx="4356133" cy="20924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Contour Range Maxima Queries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 rot="16200000" flipH="1">
            <a:off x="4421941" y="1781817"/>
            <a:ext cx="1944216" cy="1494166"/>
          </a:xfrm>
          <a:prstGeom prst="curvedConnector3">
            <a:avLst>
              <a:gd name="adj1" fmla="val 352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Isosceles Triangle 23"/>
          <p:cNvSpPr/>
          <p:nvPr/>
        </p:nvSpPr>
        <p:spPr bwMode="auto">
          <a:xfrm>
            <a:off x="5241032" y="2520447"/>
            <a:ext cx="468052" cy="980561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>
            <a:off x="4700972" y="2368290"/>
            <a:ext cx="540060" cy="1132717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5709084" y="2740228"/>
            <a:ext cx="396044" cy="760780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9" name="Straight Connector 28"/>
          <p:cNvCxnSpPr>
            <a:stCxn id="25" idx="0"/>
            <a:endCxn id="31" idx="4"/>
          </p:cNvCxnSpPr>
          <p:nvPr/>
        </p:nvCxnSpPr>
        <p:spPr bwMode="auto">
          <a:xfrm flipV="1">
            <a:off x="4971002" y="2240868"/>
            <a:ext cx="90011" cy="12742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4" idx="0"/>
            <a:endCxn id="38" idx="5"/>
          </p:cNvCxnSpPr>
          <p:nvPr/>
        </p:nvCxnSpPr>
        <p:spPr bwMode="auto">
          <a:xfrm flipV="1">
            <a:off x="5475058" y="2363793"/>
            <a:ext cx="39093" cy="156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6" idx="0"/>
            <a:endCxn id="37" idx="5"/>
          </p:cNvCxnSpPr>
          <p:nvPr/>
        </p:nvCxnSpPr>
        <p:spPr bwMode="auto">
          <a:xfrm flipV="1">
            <a:off x="5907106" y="2723833"/>
            <a:ext cx="3089" cy="1639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Flowchart: Connector 8"/>
          <p:cNvSpPr/>
          <p:nvPr/>
        </p:nvSpPr>
        <p:spPr bwMode="auto">
          <a:xfrm flipH="1">
            <a:off x="4839424" y="611730"/>
            <a:ext cx="113575" cy="5581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lowchart: Connector 8"/>
          <p:cNvSpPr/>
          <p:nvPr/>
        </p:nvSpPr>
        <p:spPr bwMode="auto">
          <a:xfrm flipH="1">
            <a:off x="4989004" y="2096852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Flowchart: Connector 8"/>
          <p:cNvSpPr/>
          <p:nvPr/>
        </p:nvSpPr>
        <p:spPr bwMode="auto">
          <a:xfrm flipH="1">
            <a:off x="5889104" y="2600908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Flowchart: Connector 8"/>
          <p:cNvSpPr/>
          <p:nvPr/>
        </p:nvSpPr>
        <p:spPr bwMode="auto">
          <a:xfrm flipH="1">
            <a:off x="5493060" y="2240868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0560" y="404664"/>
            <a:ext cx="612000" cy="720000"/>
            <a:chOff x="2720752" y="5301208"/>
            <a:chExt cx="324036" cy="432048"/>
          </a:xfrm>
        </p:grpSpPr>
        <p:sp>
          <p:nvSpPr>
            <p:cNvPr id="54" name="L-Shape 53"/>
            <p:cNvSpPr/>
            <p:nvPr/>
          </p:nvSpPr>
          <p:spPr bwMode="auto">
            <a:xfrm>
              <a:off x="2720752" y="54092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" name="L-Shape 54"/>
            <p:cNvSpPr/>
            <p:nvPr/>
          </p:nvSpPr>
          <p:spPr bwMode="auto">
            <a:xfrm>
              <a:off x="2792760" y="54812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6" name="L-Shape 55"/>
            <p:cNvSpPr/>
            <p:nvPr/>
          </p:nvSpPr>
          <p:spPr bwMode="auto">
            <a:xfrm>
              <a:off x="2864768" y="55532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L-Shape 56"/>
            <p:cNvSpPr/>
            <p:nvPr/>
          </p:nvSpPr>
          <p:spPr bwMode="auto">
            <a:xfrm>
              <a:off x="2936776" y="56252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3044788" y="5301208"/>
              <a:ext cx="0" cy="43204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6" name="Straight Connector 85"/>
          <p:cNvCxnSpPr/>
          <p:nvPr/>
        </p:nvCxnSpPr>
        <p:spPr bwMode="auto">
          <a:xfrm>
            <a:off x="6141132" y="3501008"/>
            <a:ext cx="0" cy="208823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70097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524103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5709084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4796982" y="4929167"/>
            <a:ext cx="408046" cy="372041"/>
            <a:chOff x="3308817" y="4425111"/>
            <a:chExt cx="408046" cy="372041"/>
          </a:xfrm>
        </p:grpSpPr>
        <p:sp>
          <p:nvSpPr>
            <p:cNvPr id="136" name="L-Shape 135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7" name="L-Shape 136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8" name="L-Shape 137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9" name="L-Shape 138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5337042" y="4713143"/>
            <a:ext cx="306034" cy="276031"/>
            <a:chOff x="3308817" y="4425111"/>
            <a:chExt cx="306034" cy="276031"/>
          </a:xfrm>
        </p:grpSpPr>
        <p:sp>
          <p:nvSpPr>
            <p:cNvPr id="146" name="L-Shape 145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7" name="L-Shape 146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8" name="L-Shape 147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51" name="L-Shape 150"/>
          <p:cNvSpPr/>
          <p:nvPr/>
        </p:nvSpPr>
        <p:spPr bwMode="auto">
          <a:xfrm>
            <a:off x="5799094" y="490516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2" name="L-Shape 151"/>
          <p:cNvSpPr/>
          <p:nvPr/>
        </p:nvSpPr>
        <p:spPr bwMode="auto">
          <a:xfrm>
            <a:off x="5901106" y="500117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3" name="L-Shape 152"/>
          <p:cNvSpPr/>
          <p:nvPr/>
        </p:nvSpPr>
        <p:spPr bwMode="auto">
          <a:xfrm>
            <a:off x="5997116" y="508518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9" name="Flowchart: Connector 8"/>
          <p:cNvSpPr/>
          <p:nvPr/>
        </p:nvSpPr>
        <p:spPr bwMode="auto">
          <a:xfrm flipH="1">
            <a:off x="4736974" y="479715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4664968" y="1556792"/>
            <a:ext cx="2844316" cy="19442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784648" y="3501008"/>
            <a:ext cx="572463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84" idx="3"/>
            <a:endCxn id="87" idx="0"/>
          </p:cNvCxnSpPr>
          <p:nvPr/>
        </p:nvCxnSpPr>
        <p:spPr bwMode="auto">
          <a:xfrm flipH="1">
            <a:off x="3242810" y="1571705"/>
            <a:ext cx="1437073" cy="34512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Flowchart: Connector 8"/>
          <p:cNvSpPr/>
          <p:nvPr/>
        </p:nvSpPr>
        <p:spPr bwMode="auto">
          <a:xfrm flipH="1">
            <a:off x="4556956" y="1448780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1784648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L-Shape 92"/>
          <p:cNvSpPr/>
          <p:nvPr/>
        </p:nvSpPr>
        <p:spPr bwMode="auto">
          <a:xfrm>
            <a:off x="3020785" y="468914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6" name="L-Shape 95"/>
          <p:cNvSpPr/>
          <p:nvPr/>
        </p:nvSpPr>
        <p:spPr bwMode="auto">
          <a:xfrm>
            <a:off x="3122797" y="478515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612740" y="4329100"/>
            <a:ext cx="408046" cy="372041"/>
            <a:chOff x="3308817" y="4425111"/>
            <a:chExt cx="408046" cy="372041"/>
          </a:xfrm>
        </p:grpSpPr>
        <p:sp>
          <p:nvSpPr>
            <p:cNvPr id="98" name="L-Shape 97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9" name="L-Shape 98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0" name="L-Shape 99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1" name="L-Shape 100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24808" y="4893163"/>
            <a:ext cx="408046" cy="372041"/>
            <a:chOff x="3308817" y="4425111"/>
            <a:chExt cx="408046" cy="372041"/>
          </a:xfrm>
        </p:grpSpPr>
        <p:sp>
          <p:nvSpPr>
            <p:cNvPr id="104" name="L-Shape 103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5" name="L-Shape 104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6" name="L-Shape 105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7" name="L-Shape 116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121" name="Straight Connector 120"/>
          <p:cNvCxnSpPr/>
          <p:nvPr/>
        </p:nvCxnSpPr>
        <p:spPr bwMode="auto">
          <a:xfrm>
            <a:off x="5243716" y="4827686"/>
            <a:ext cx="484418" cy="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endCxn id="157" idx="6"/>
          </p:cNvCxnSpPr>
          <p:nvPr/>
        </p:nvCxnSpPr>
        <p:spPr bwMode="auto">
          <a:xfrm>
            <a:off x="1789797" y="4624004"/>
            <a:ext cx="3480887" cy="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L-Shape 63"/>
          <p:cNvSpPr/>
          <p:nvPr/>
        </p:nvSpPr>
        <p:spPr bwMode="auto">
          <a:xfrm>
            <a:off x="2613943" y="4329158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L-Shape 64"/>
          <p:cNvSpPr/>
          <p:nvPr/>
        </p:nvSpPr>
        <p:spPr bwMode="auto">
          <a:xfrm>
            <a:off x="2718673" y="442522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6" name="L-Shape 65"/>
          <p:cNvSpPr/>
          <p:nvPr/>
        </p:nvSpPr>
        <p:spPr bwMode="auto">
          <a:xfrm>
            <a:off x="2818764" y="451261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L-Shape 66"/>
          <p:cNvSpPr/>
          <p:nvPr/>
        </p:nvSpPr>
        <p:spPr bwMode="auto">
          <a:xfrm>
            <a:off x="5337709" y="471414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2" name="Flowchart: Connector 8"/>
          <p:cNvSpPr/>
          <p:nvPr/>
        </p:nvSpPr>
        <p:spPr bwMode="auto">
          <a:xfrm flipH="1">
            <a:off x="2540732" y="4185084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8" name="L-Shape 67"/>
          <p:cNvSpPr/>
          <p:nvPr/>
        </p:nvSpPr>
        <p:spPr bwMode="auto">
          <a:xfrm>
            <a:off x="5805761" y="490416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9" name="L-Shape 68"/>
          <p:cNvSpPr/>
          <p:nvPr/>
        </p:nvSpPr>
        <p:spPr bwMode="auto">
          <a:xfrm>
            <a:off x="5901819" y="5003507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0" name="L-Shape 69"/>
          <p:cNvSpPr/>
          <p:nvPr/>
        </p:nvSpPr>
        <p:spPr bwMode="auto">
          <a:xfrm>
            <a:off x="5997877" y="508656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7" name="Flowchart: Connector 8"/>
          <p:cNvSpPr/>
          <p:nvPr/>
        </p:nvSpPr>
        <p:spPr bwMode="auto">
          <a:xfrm flipH="1">
            <a:off x="5270684" y="4557126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8" name="Flowchart: Connector 8"/>
          <p:cNvSpPr/>
          <p:nvPr/>
        </p:nvSpPr>
        <p:spPr bwMode="auto">
          <a:xfrm flipH="1">
            <a:off x="5728134" y="4761148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5" name="Group 12"/>
          <p:cNvGrpSpPr/>
          <p:nvPr/>
        </p:nvGrpSpPr>
        <p:grpSpPr>
          <a:xfrm>
            <a:off x="1748644" y="5748246"/>
            <a:ext cx="4428491" cy="400110"/>
            <a:chOff x="2700170" y="5635061"/>
            <a:chExt cx="3195122" cy="370533"/>
          </a:xfrm>
        </p:grpSpPr>
        <p:sp>
          <p:nvSpPr>
            <p:cNvPr id="88" name="TextBox 87"/>
            <p:cNvSpPr txBox="1"/>
            <p:nvPr/>
          </p:nvSpPr>
          <p:spPr>
            <a:xfrm>
              <a:off x="3583375" y="5635061"/>
              <a:ext cx="1610550" cy="370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O(log 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  <a:r>
                <a:rPr lang="en-US" b="1" dirty="0"/>
                <a:t> </a:t>
              </a:r>
              <a:r>
                <a:rPr lang="en-US" b="1" dirty="0" smtClean="0"/>
                <a:t>trees</a:t>
              </a:r>
            </a:p>
          </p:txBody>
        </p:sp>
        <p:cxnSp>
          <p:nvCxnSpPr>
            <p:cNvPr id="89" name="Straight Arrow Connector 88"/>
            <p:cNvCxnSpPr>
              <a:stCxn id="88" idx="3"/>
            </p:cNvCxnSpPr>
            <p:nvPr/>
          </p:nvCxnSpPr>
          <p:spPr bwMode="auto">
            <a:xfrm>
              <a:off x="5193924" y="5820328"/>
              <a:ext cx="701368" cy="9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0" name="Straight Arrow Connector 89"/>
            <p:cNvCxnSpPr>
              <a:stCxn id="88" idx="1"/>
            </p:cNvCxnSpPr>
            <p:nvPr/>
          </p:nvCxnSpPr>
          <p:spPr bwMode="auto">
            <a:xfrm flipH="1">
              <a:off x="2700170" y="5820328"/>
              <a:ext cx="883205" cy="9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13" name="Rectangle 112"/>
          <p:cNvSpPr/>
          <p:nvPr/>
        </p:nvSpPr>
        <p:spPr>
          <a:xfrm>
            <a:off x="3116796" y="6341258"/>
            <a:ext cx="368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Query time O(log </a:t>
            </a:r>
            <a:r>
              <a:rPr lang="en-US" b="1" i="1" dirty="0" smtClean="0">
                <a:solidFill>
                  <a:srgbClr val="C00000"/>
                </a:solidFill>
              </a:rPr>
              <a:t>n + t 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610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1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 bwMode="auto">
          <a:xfrm>
            <a:off x="2717800" y="3526408"/>
            <a:ext cx="3421236" cy="11725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160" y="332656"/>
            <a:ext cx="7763272" cy="706438"/>
          </a:xfrm>
        </p:spPr>
        <p:txBody>
          <a:bodyPr/>
          <a:lstStyle/>
          <a:p>
            <a:r>
              <a:rPr lang="en-US" dirty="0" smtClean="0"/>
              <a:t>3-Sided Range Maxima Queries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1784648" y="1556792"/>
            <a:ext cx="5724636" cy="1944216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" name="Curved Connector 6"/>
          <p:cNvCxnSpPr>
            <a:stCxn id="4" idx="0"/>
          </p:cNvCxnSpPr>
          <p:nvPr/>
        </p:nvCxnSpPr>
        <p:spPr bwMode="auto">
          <a:xfrm rot="16200000" flipH="1">
            <a:off x="4421941" y="1781817"/>
            <a:ext cx="1944216" cy="1494166"/>
          </a:xfrm>
          <a:prstGeom prst="curvedConnector3">
            <a:avLst>
              <a:gd name="adj1" fmla="val 352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urved Connector 13"/>
          <p:cNvCxnSpPr>
            <a:stCxn id="4" idx="0"/>
          </p:cNvCxnSpPr>
          <p:nvPr/>
        </p:nvCxnSpPr>
        <p:spPr bwMode="auto">
          <a:xfrm rot="16200000" flipH="1" flipV="1">
            <a:off x="2711751" y="1565793"/>
            <a:ext cx="1944216" cy="1926214"/>
          </a:xfrm>
          <a:prstGeom prst="curvedConnector3">
            <a:avLst>
              <a:gd name="adj1" fmla="val 45725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Isosceles Triangle 17"/>
          <p:cNvSpPr/>
          <p:nvPr/>
        </p:nvSpPr>
        <p:spPr bwMode="auto">
          <a:xfrm>
            <a:off x="2720752" y="3068960"/>
            <a:ext cx="504056" cy="432048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>
            <a:off x="3260812" y="2780928"/>
            <a:ext cx="612068" cy="720080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>
            <a:off x="3872880" y="2636912"/>
            <a:ext cx="792088" cy="864096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5241032" y="2708920"/>
            <a:ext cx="432048" cy="792088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>
            <a:off x="4700972" y="2492896"/>
            <a:ext cx="540060" cy="1008111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5709084" y="2924944"/>
            <a:ext cx="396044" cy="576064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9" name="Straight Connector 28"/>
          <p:cNvCxnSpPr>
            <a:stCxn id="25" idx="0"/>
          </p:cNvCxnSpPr>
          <p:nvPr/>
        </p:nvCxnSpPr>
        <p:spPr bwMode="auto">
          <a:xfrm flipV="1">
            <a:off x="4971002" y="2178050"/>
            <a:ext cx="96298" cy="31484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4" idx="0"/>
          </p:cNvCxnSpPr>
          <p:nvPr/>
        </p:nvCxnSpPr>
        <p:spPr bwMode="auto">
          <a:xfrm flipV="1">
            <a:off x="5457056" y="2276874"/>
            <a:ext cx="72008" cy="43204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6" idx="0"/>
          </p:cNvCxnSpPr>
          <p:nvPr/>
        </p:nvCxnSpPr>
        <p:spPr bwMode="auto">
          <a:xfrm flipV="1">
            <a:off x="5907106" y="2647950"/>
            <a:ext cx="11094" cy="27699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22" idx="0"/>
          </p:cNvCxnSpPr>
          <p:nvPr/>
        </p:nvCxnSpPr>
        <p:spPr bwMode="auto">
          <a:xfrm>
            <a:off x="4152900" y="2311400"/>
            <a:ext cx="116024" cy="32551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20" idx="0"/>
          </p:cNvCxnSpPr>
          <p:nvPr/>
        </p:nvCxnSpPr>
        <p:spPr bwMode="auto">
          <a:xfrm>
            <a:off x="3512840" y="2492896"/>
            <a:ext cx="54006" cy="28803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8" idx="0"/>
          </p:cNvCxnSpPr>
          <p:nvPr/>
        </p:nvCxnSpPr>
        <p:spPr bwMode="auto">
          <a:xfrm flipH="1" flipV="1">
            <a:off x="2936778" y="2852936"/>
            <a:ext cx="36002" cy="2160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Flowchart: Connector 8"/>
          <p:cNvSpPr/>
          <p:nvPr/>
        </p:nvSpPr>
        <p:spPr bwMode="auto">
          <a:xfrm flipH="1">
            <a:off x="4839424" y="611730"/>
            <a:ext cx="113575" cy="5581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8484" y="332736"/>
            <a:ext cx="720000" cy="720000"/>
            <a:chOff x="2684748" y="5301208"/>
            <a:chExt cx="360040" cy="432048"/>
          </a:xfrm>
        </p:grpSpPr>
        <p:cxnSp>
          <p:nvCxnSpPr>
            <p:cNvPr id="51" name="Straight Connector 50"/>
            <p:cNvCxnSpPr/>
            <p:nvPr/>
          </p:nvCxnSpPr>
          <p:spPr bwMode="auto">
            <a:xfrm>
              <a:off x="2684748" y="5301208"/>
              <a:ext cx="0" cy="432048"/>
            </a:xfrm>
            <a:prstGeom prst="line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684748" y="5733256"/>
              <a:ext cx="360040" cy="0"/>
            </a:xfrm>
            <a:prstGeom prst="line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L-Shape 53"/>
            <p:cNvSpPr/>
            <p:nvPr/>
          </p:nvSpPr>
          <p:spPr bwMode="auto">
            <a:xfrm>
              <a:off x="2720752" y="54092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" name="L-Shape 54"/>
            <p:cNvSpPr/>
            <p:nvPr/>
          </p:nvSpPr>
          <p:spPr bwMode="auto">
            <a:xfrm>
              <a:off x="2792760" y="54812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6" name="L-Shape 55"/>
            <p:cNvSpPr/>
            <p:nvPr/>
          </p:nvSpPr>
          <p:spPr bwMode="auto">
            <a:xfrm>
              <a:off x="2864768" y="55532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L-Shape 56"/>
            <p:cNvSpPr/>
            <p:nvPr/>
          </p:nvSpPr>
          <p:spPr bwMode="auto">
            <a:xfrm>
              <a:off x="2936776" y="56252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3044788" y="5301208"/>
              <a:ext cx="0" cy="432048"/>
            </a:xfrm>
            <a:prstGeom prst="line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5" name="Straight Connector 84"/>
          <p:cNvCxnSpPr/>
          <p:nvPr/>
        </p:nvCxnSpPr>
        <p:spPr bwMode="auto">
          <a:xfrm>
            <a:off x="2720752" y="3501008"/>
            <a:ext cx="0" cy="208823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141132" y="3501008"/>
            <a:ext cx="0" cy="208823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326081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3872880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70097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524103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5709084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720752" y="4689140"/>
            <a:ext cx="342038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80"/>
          <p:cNvGrpSpPr/>
          <p:nvPr/>
        </p:nvGrpSpPr>
        <p:grpSpPr>
          <a:xfrm>
            <a:off x="4796982" y="4929167"/>
            <a:ext cx="408046" cy="372041"/>
            <a:chOff x="3308817" y="4425111"/>
            <a:chExt cx="408046" cy="372041"/>
          </a:xfrm>
        </p:grpSpPr>
        <p:sp>
          <p:nvSpPr>
            <p:cNvPr id="82" name="L-Shape 81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L-Shape 82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L-Shape 83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L-Shape 86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8" name="Group 88"/>
          <p:cNvGrpSpPr/>
          <p:nvPr/>
        </p:nvGrpSpPr>
        <p:grpSpPr>
          <a:xfrm>
            <a:off x="5337042" y="4713143"/>
            <a:ext cx="306034" cy="276031"/>
            <a:chOff x="3308817" y="4425111"/>
            <a:chExt cx="306034" cy="276031"/>
          </a:xfrm>
        </p:grpSpPr>
        <p:sp>
          <p:nvSpPr>
            <p:cNvPr id="91" name="L-Shape 90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3" name="L-Shape 92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6" name="L-Shape 95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97" name="L-Shape 96"/>
          <p:cNvSpPr/>
          <p:nvPr/>
        </p:nvSpPr>
        <p:spPr bwMode="auto">
          <a:xfrm>
            <a:off x="5799094" y="490516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8" name="L-Shape 97"/>
          <p:cNvSpPr/>
          <p:nvPr/>
        </p:nvSpPr>
        <p:spPr bwMode="auto">
          <a:xfrm>
            <a:off x="5901106" y="500117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9" name="L-Shape 98"/>
          <p:cNvSpPr/>
          <p:nvPr/>
        </p:nvSpPr>
        <p:spPr bwMode="auto">
          <a:xfrm>
            <a:off x="5997116" y="508518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0" name="Flowchart: Connector 8"/>
          <p:cNvSpPr/>
          <p:nvPr/>
        </p:nvSpPr>
        <p:spPr bwMode="auto">
          <a:xfrm flipH="1">
            <a:off x="5270684" y="4557126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1" name="Flowchart: Connector 8"/>
          <p:cNvSpPr/>
          <p:nvPr/>
        </p:nvSpPr>
        <p:spPr bwMode="auto">
          <a:xfrm flipH="1">
            <a:off x="5728134" y="4761148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2" name="Flowchart: Connector 8"/>
          <p:cNvSpPr/>
          <p:nvPr/>
        </p:nvSpPr>
        <p:spPr bwMode="auto">
          <a:xfrm flipH="1">
            <a:off x="4736974" y="479715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9" name="Group 104"/>
          <p:cNvGrpSpPr/>
          <p:nvPr/>
        </p:nvGrpSpPr>
        <p:grpSpPr>
          <a:xfrm>
            <a:off x="2828764" y="4389106"/>
            <a:ext cx="420046" cy="372042"/>
            <a:chOff x="2792760" y="4041068"/>
            <a:chExt cx="420046" cy="372042"/>
          </a:xfrm>
        </p:grpSpPr>
        <p:sp>
          <p:nvSpPr>
            <p:cNvPr id="106" name="L-Shape 105"/>
            <p:cNvSpPr/>
            <p:nvPr/>
          </p:nvSpPr>
          <p:spPr bwMode="auto">
            <a:xfrm>
              <a:off x="2792760" y="4041068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7" name="L-Shape 116"/>
            <p:cNvSpPr/>
            <p:nvPr/>
          </p:nvSpPr>
          <p:spPr bwMode="auto">
            <a:xfrm>
              <a:off x="2894771" y="4137079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8" name="L-Shape 117"/>
            <p:cNvSpPr/>
            <p:nvPr/>
          </p:nvSpPr>
          <p:spPr bwMode="auto">
            <a:xfrm>
              <a:off x="3008784" y="4221088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9" name="L-Shape 118"/>
            <p:cNvSpPr/>
            <p:nvPr/>
          </p:nvSpPr>
          <p:spPr bwMode="auto">
            <a:xfrm>
              <a:off x="3110795" y="4317099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" name="Group 119"/>
          <p:cNvGrpSpPr/>
          <p:nvPr/>
        </p:nvGrpSpPr>
        <p:grpSpPr>
          <a:xfrm>
            <a:off x="3392826" y="4221088"/>
            <a:ext cx="408046" cy="372041"/>
            <a:chOff x="3308817" y="4425111"/>
            <a:chExt cx="408046" cy="372041"/>
          </a:xfrm>
        </p:grpSpPr>
        <p:sp>
          <p:nvSpPr>
            <p:cNvPr id="121" name="L-Shape 120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2" name="L-Shape 121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3" name="L-Shape 122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4" name="L-Shape 123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25" name="L-Shape 124"/>
          <p:cNvSpPr/>
          <p:nvPr/>
        </p:nvSpPr>
        <p:spPr bwMode="auto">
          <a:xfrm>
            <a:off x="4424941" y="489316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L-Shape 125"/>
          <p:cNvSpPr/>
          <p:nvPr/>
        </p:nvSpPr>
        <p:spPr bwMode="auto">
          <a:xfrm>
            <a:off x="4526953" y="498917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1" name="Group 126"/>
          <p:cNvGrpSpPr/>
          <p:nvPr/>
        </p:nvGrpSpPr>
        <p:grpSpPr>
          <a:xfrm>
            <a:off x="4016896" y="4533123"/>
            <a:ext cx="408046" cy="372041"/>
            <a:chOff x="3308817" y="4425111"/>
            <a:chExt cx="408046" cy="372041"/>
          </a:xfrm>
        </p:grpSpPr>
        <p:sp>
          <p:nvSpPr>
            <p:cNvPr id="140" name="L-Shape 139"/>
            <p:cNvSpPr/>
            <p:nvPr/>
          </p:nvSpPr>
          <p:spPr bwMode="auto">
            <a:xfrm>
              <a:off x="3308817" y="442511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1" name="L-Shape 140"/>
            <p:cNvSpPr/>
            <p:nvPr/>
          </p:nvSpPr>
          <p:spPr bwMode="auto">
            <a:xfrm>
              <a:off x="3410829" y="452112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2" name="L-Shape 141"/>
            <p:cNvSpPr/>
            <p:nvPr/>
          </p:nvSpPr>
          <p:spPr bwMode="auto">
            <a:xfrm>
              <a:off x="3512840" y="460513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3" name="L-Shape 142"/>
            <p:cNvSpPr/>
            <p:nvPr/>
          </p:nvSpPr>
          <p:spPr bwMode="auto">
            <a:xfrm>
              <a:off x="3614852" y="4701141"/>
              <a:ext cx="102011" cy="9601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54" name="Flowchart: Connector 8"/>
          <p:cNvSpPr/>
          <p:nvPr/>
        </p:nvSpPr>
        <p:spPr bwMode="auto">
          <a:xfrm flipH="1">
            <a:off x="2756754" y="425709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1" name="Multiply 160"/>
          <p:cNvSpPr/>
          <p:nvPr/>
        </p:nvSpPr>
        <p:spPr bwMode="auto">
          <a:xfrm>
            <a:off x="2576736" y="4545124"/>
            <a:ext cx="288032" cy="288032"/>
          </a:xfrm>
          <a:prstGeom prst="mathMultiply">
            <a:avLst>
              <a:gd name="adj1" fmla="val 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5" name="Straight Connector 164"/>
          <p:cNvCxnSpPr>
            <a:endCxn id="150" idx="6"/>
          </p:cNvCxnSpPr>
          <p:nvPr/>
        </p:nvCxnSpPr>
        <p:spPr bwMode="auto">
          <a:xfrm flipV="1">
            <a:off x="3260812" y="4471020"/>
            <a:ext cx="684076" cy="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>
            <a:endCxn id="100" idx="6"/>
          </p:cNvCxnSpPr>
          <p:nvPr/>
        </p:nvCxnSpPr>
        <p:spPr bwMode="auto">
          <a:xfrm>
            <a:off x="3874282" y="4624004"/>
            <a:ext cx="1396402" cy="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2725006" y="4149080"/>
            <a:ext cx="595114" cy="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Flowchart: Connector 8"/>
          <p:cNvSpPr/>
          <p:nvPr/>
        </p:nvSpPr>
        <p:spPr bwMode="auto">
          <a:xfrm flipH="1">
            <a:off x="2898674" y="3003302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7" name="Flowchart: Connector 8"/>
          <p:cNvSpPr/>
          <p:nvPr/>
        </p:nvSpPr>
        <p:spPr bwMode="auto">
          <a:xfrm flipH="1">
            <a:off x="3493788" y="2708920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8" name="Flowchart: Connector 8"/>
          <p:cNvSpPr/>
          <p:nvPr/>
        </p:nvSpPr>
        <p:spPr bwMode="auto">
          <a:xfrm flipH="1">
            <a:off x="4201168" y="2564904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9" name="Flowchart: Connector 8"/>
          <p:cNvSpPr/>
          <p:nvPr/>
        </p:nvSpPr>
        <p:spPr bwMode="auto">
          <a:xfrm flipH="1">
            <a:off x="4895724" y="2420888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1" name="Flowchart: Connector 8"/>
          <p:cNvSpPr/>
          <p:nvPr/>
        </p:nvSpPr>
        <p:spPr bwMode="auto">
          <a:xfrm flipH="1">
            <a:off x="5385046" y="2649612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2" name="Flowchart: Connector 8"/>
          <p:cNvSpPr/>
          <p:nvPr/>
        </p:nvSpPr>
        <p:spPr bwMode="auto">
          <a:xfrm flipH="1">
            <a:off x="5851002" y="2861320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7" name="Flowchart: Connector 8"/>
          <p:cNvSpPr/>
          <p:nvPr/>
        </p:nvSpPr>
        <p:spPr bwMode="auto">
          <a:xfrm flipH="1">
            <a:off x="5385048" y="2645379"/>
            <a:ext cx="144018" cy="144016"/>
          </a:xfrm>
          <a:prstGeom prst="flowChartConnector">
            <a:avLst/>
          </a:prstGeom>
          <a:solidFill>
            <a:srgbClr val="BA2A12"/>
          </a:solidFill>
          <a:ln w="127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8" name="Flowchart: Connector 8"/>
          <p:cNvSpPr/>
          <p:nvPr/>
        </p:nvSpPr>
        <p:spPr bwMode="auto">
          <a:xfrm flipH="1">
            <a:off x="5842497" y="2855362"/>
            <a:ext cx="144018" cy="144016"/>
          </a:xfrm>
          <a:prstGeom prst="flowChartConnector">
            <a:avLst/>
          </a:prstGeom>
          <a:solidFill>
            <a:srgbClr val="BA2A12"/>
          </a:solidFill>
          <a:ln w="127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9" name="Flowchart: Connector 8"/>
          <p:cNvSpPr/>
          <p:nvPr/>
        </p:nvSpPr>
        <p:spPr bwMode="auto">
          <a:xfrm flipH="1">
            <a:off x="3500101" y="2713154"/>
            <a:ext cx="144018" cy="144016"/>
          </a:xfrm>
          <a:prstGeom prst="flowChartConnector">
            <a:avLst/>
          </a:prstGeom>
          <a:solidFill>
            <a:srgbClr val="BA2A12"/>
          </a:solidFill>
          <a:ln w="127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2" name="Flowchart: Connector 8"/>
          <p:cNvSpPr/>
          <p:nvPr/>
        </p:nvSpPr>
        <p:spPr bwMode="auto">
          <a:xfrm flipH="1">
            <a:off x="4203124" y="2564904"/>
            <a:ext cx="144018" cy="144016"/>
          </a:xfrm>
          <a:prstGeom prst="flowChartConnector">
            <a:avLst/>
          </a:prstGeom>
          <a:solidFill>
            <a:srgbClr val="BA2A12"/>
          </a:solidFill>
          <a:ln w="127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05" name="Group 12"/>
          <p:cNvGrpSpPr/>
          <p:nvPr/>
        </p:nvGrpSpPr>
        <p:grpSpPr>
          <a:xfrm>
            <a:off x="2684749" y="5748246"/>
            <a:ext cx="3528391" cy="400110"/>
            <a:chOff x="2674188" y="5635061"/>
            <a:chExt cx="2545707" cy="370533"/>
          </a:xfrm>
        </p:grpSpPr>
        <p:sp>
          <p:nvSpPr>
            <p:cNvPr id="108" name="TextBox 107"/>
            <p:cNvSpPr txBox="1"/>
            <p:nvPr/>
          </p:nvSpPr>
          <p:spPr>
            <a:xfrm>
              <a:off x="3115790" y="5635061"/>
              <a:ext cx="1714456" cy="370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O(log 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  <a:r>
                <a:rPr lang="en-US" b="1" dirty="0"/>
                <a:t> </a:t>
              </a:r>
              <a:r>
                <a:rPr lang="en-US" b="1" dirty="0" smtClean="0"/>
                <a:t>trees</a:t>
              </a:r>
            </a:p>
          </p:txBody>
        </p:sp>
        <p:cxnSp>
          <p:nvCxnSpPr>
            <p:cNvPr id="110" name="Straight Arrow Connector 109"/>
            <p:cNvCxnSpPr>
              <a:stCxn id="108" idx="3"/>
            </p:cNvCxnSpPr>
            <p:nvPr/>
          </p:nvCxnSpPr>
          <p:spPr bwMode="auto">
            <a:xfrm>
              <a:off x="4830246" y="5820328"/>
              <a:ext cx="389649" cy="9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1" name="Straight Arrow Connector 110"/>
            <p:cNvCxnSpPr>
              <a:stCxn id="108" idx="1"/>
            </p:cNvCxnSpPr>
            <p:nvPr/>
          </p:nvCxnSpPr>
          <p:spPr bwMode="auto">
            <a:xfrm flipH="1">
              <a:off x="2674188" y="5820328"/>
              <a:ext cx="441602" cy="9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0" name="Rectangle 119"/>
          <p:cNvSpPr/>
          <p:nvPr/>
        </p:nvSpPr>
        <p:spPr>
          <a:xfrm>
            <a:off x="3116796" y="6341258"/>
            <a:ext cx="368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Query time O(log </a:t>
            </a:r>
            <a:r>
              <a:rPr lang="en-US" b="1" i="1" dirty="0" smtClean="0">
                <a:solidFill>
                  <a:srgbClr val="C00000"/>
                </a:solidFill>
              </a:rPr>
              <a:t>n + t 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7" name="L-Shape 126"/>
          <p:cNvSpPr/>
          <p:nvPr/>
        </p:nvSpPr>
        <p:spPr bwMode="auto">
          <a:xfrm>
            <a:off x="4016896" y="4545124"/>
            <a:ext cx="0" cy="72000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8" name="L-Shape 127"/>
          <p:cNvSpPr/>
          <p:nvPr/>
        </p:nvSpPr>
        <p:spPr bwMode="auto">
          <a:xfrm>
            <a:off x="3495839" y="431176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9" name="L-Shape 128"/>
          <p:cNvSpPr/>
          <p:nvPr/>
        </p:nvSpPr>
        <p:spPr bwMode="auto">
          <a:xfrm>
            <a:off x="3394828" y="4221088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0" name="L-Shape 129"/>
          <p:cNvSpPr/>
          <p:nvPr/>
        </p:nvSpPr>
        <p:spPr bwMode="auto">
          <a:xfrm>
            <a:off x="3597850" y="4401108"/>
            <a:ext cx="0" cy="72000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4" name="Flowchart: Connector 8"/>
          <p:cNvSpPr/>
          <p:nvPr/>
        </p:nvSpPr>
        <p:spPr bwMode="auto">
          <a:xfrm flipH="1">
            <a:off x="3315866" y="407707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0" name="Flowchart: Connector 8"/>
          <p:cNvSpPr/>
          <p:nvPr/>
        </p:nvSpPr>
        <p:spPr bwMode="auto">
          <a:xfrm flipH="1">
            <a:off x="3944888" y="4399012"/>
            <a:ext cx="144018" cy="144016"/>
          </a:xfrm>
          <a:prstGeom prst="flowChartConnecto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165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82" grpId="0" animBg="1"/>
      <p:bldP spid="120" grpId="0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RAM – O(log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dirty="0" err="1" smtClean="0"/>
              <a:t>loglog</a:t>
            </a:r>
            <a:r>
              <a:rPr lang="en-US" dirty="0" smtClean="0"/>
              <a:t> </a:t>
            </a:r>
            <a:r>
              <a:rPr lang="en-US" i="1" dirty="0" smtClean="0"/>
              <a:t>n </a:t>
            </a:r>
            <a:r>
              <a:rPr lang="en-US" dirty="0" smtClean="0"/>
              <a:t>+</a:t>
            </a:r>
            <a:r>
              <a:rPr lang="en-US" i="1" dirty="0" smtClean="0"/>
              <a:t> t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596516" y="1952836"/>
            <a:ext cx="3420380" cy="1728192"/>
            <a:chOff x="2761184" y="2884874"/>
            <a:chExt cx="3420380" cy="1728192"/>
          </a:xfrm>
        </p:grpSpPr>
        <p:sp>
          <p:nvSpPr>
            <p:cNvPr id="4" name="Flowchart: Connector 8"/>
            <p:cNvSpPr/>
            <p:nvPr/>
          </p:nvSpPr>
          <p:spPr bwMode="auto">
            <a:xfrm flipH="1">
              <a:off x="4329717" y="2884874"/>
              <a:ext cx="468052" cy="489850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" name="Straight Connector 6"/>
            <p:cNvCxnSpPr>
              <a:stCxn id="4" idx="4"/>
              <a:endCxn id="11" idx="7"/>
            </p:cNvCxnSpPr>
            <p:nvPr/>
          </p:nvCxnSpPr>
          <p:spPr bwMode="auto">
            <a:xfrm>
              <a:off x="4563743" y="3374724"/>
              <a:ext cx="282947" cy="46687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1"/>
              <a:endCxn id="4" idx="4"/>
            </p:cNvCxnSpPr>
            <p:nvPr/>
          </p:nvCxnSpPr>
          <p:spPr bwMode="auto">
            <a:xfrm flipV="1">
              <a:off x="3459201" y="3374724"/>
              <a:ext cx="1104542" cy="445078"/>
            </a:xfrm>
            <a:prstGeom prst="line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Flowchart: Connector 8"/>
            <p:cNvSpPr/>
            <p:nvPr/>
          </p:nvSpPr>
          <p:spPr bwMode="auto">
            <a:xfrm flipH="1">
              <a:off x="3265240" y="3784974"/>
              <a:ext cx="227239" cy="237822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Flowchart: Connector 8"/>
            <p:cNvSpPr/>
            <p:nvPr/>
          </p:nvSpPr>
          <p:spPr bwMode="auto">
            <a:xfrm flipH="1">
              <a:off x="4813412" y="3806772"/>
              <a:ext cx="227239" cy="237822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65721" y="2920878"/>
              <a:ext cx="4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U</a:t>
              </a:r>
              <a:endParaRPr lang="en-US" i="1" dirty="0"/>
            </a:p>
          </p:txBody>
        </p:sp>
        <p:cxnSp>
          <p:nvCxnSpPr>
            <p:cNvPr id="15" name="Straight Connector 14"/>
            <p:cNvCxnSpPr>
              <a:stCxn id="4" idx="4"/>
              <a:endCxn id="18" idx="0"/>
            </p:cNvCxnSpPr>
            <p:nvPr/>
          </p:nvCxnSpPr>
          <p:spPr bwMode="auto">
            <a:xfrm flipH="1">
              <a:off x="4422975" y="3374724"/>
              <a:ext cx="140768" cy="43204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7" idx="1"/>
              <a:endCxn id="4" idx="4"/>
            </p:cNvCxnSpPr>
            <p:nvPr/>
          </p:nvCxnSpPr>
          <p:spPr bwMode="auto">
            <a:xfrm flipV="1">
              <a:off x="3963257" y="3374724"/>
              <a:ext cx="600486" cy="46687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Flowchart: Connector 8"/>
            <p:cNvSpPr/>
            <p:nvPr/>
          </p:nvSpPr>
          <p:spPr bwMode="auto">
            <a:xfrm flipH="1">
              <a:off x="3769296" y="3806772"/>
              <a:ext cx="227239" cy="237822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Flowchart: Connector 8"/>
            <p:cNvSpPr/>
            <p:nvPr/>
          </p:nvSpPr>
          <p:spPr bwMode="auto">
            <a:xfrm flipH="1">
              <a:off x="4309356" y="3806772"/>
              <a:ext cx="227239" cy="237822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" name="Straight Connector 30"/>
            <p:cNvCxnSpPr>
              <a:stCxn id="32" idx="1"/>
              <a:endCxn id="4" idx="4"/>
            </p:cNvCxnSpPr>
            <p:nvPr/>
          </p:nvCxnSpPr>
          <p:spPr bwMode="auto">
            <a:xfrm flipV="1">
              <a:off x="2955145" y="3374724"/>
              <a:ext cx="1608598" cy="44507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Flowchart: Connector 8"/>
            <p:cNvSpPr/>
            <p:nvPr/>
          </p:nvSpPr>
          <p:spPr bwMode="auto">
            <a:xfrm flipH="1">
              <a:off x="2761184" y="3784974"/>
              <a:ext cx="227239" cy="237822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4" name="Straight Connector 33"/>
            <p:cNvCxnSpPr>
              <a:stCxn id="35" idx="7"/>
              <a:endCxn id="4" idx="4"/>
            </p:cNvCxnSpPr>
            <p:nvPr/>
          </p:nvCxnSpPr>
          <p:spPr bwMode="auto">
            <a:xfrm flipH="1" flipV="1">
              <a:off x="4563743" y="3374724"/>
              <a:ext cx="1423860" cy="48108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Flowchart: Connector 8"/>
            <p:cNvSpPr/>
            <p:nvPr/>
          </p:nvSpPr>
          <p:spPr bwMode="auto">
            <a:xfrm flipH="1">
              <a:off x="5954325" y="3820978"/>
              <a:ext cx="227239" cy="237822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2154" y="3221684"/>
              <a:ext cx="75137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/>
                <a:t>…</a:t>
              </a:r>
              <a:endParaRPr lang="en-US" sz="5400" dirty="0"/>
            </a:p>
          </p:txBody>
        </p:sp>
        <p:sp>
          <p:nvSpPr>
            <p:cNvPr id="41" name="Right Brace 40"/>
            <p:cNvSpPr/>
            <p:nvPr/>
          </p:nvSpPr>
          <p:spPr bwMode="auto">
            <a:xfrm rot="5400000">
              <a:off x="4332784" y="2573414"/>
              <a:ext cx="277180" cy="3204356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77308" y="4212956"/>
              <a:ext cx="1465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O(log</a:t>
              </a:r>
              <a:r>
                <a:rPr lang="el-GR" b="1" baseline="30000" dirty="0" smtClean="0">
                  <a:solidFill>
                    <a:srgbClr val="C00000"/>
                  </a:solidFill>
                </a:rPr>
                <a:t>ε</a:t>
              </a:r>
              <a:r>
                <a:rPr lang="da-DK" b="1" baseline="30000" dirty="0" smtClean="0">
                  <a:solidFill>
                    <a:srgbClr val="C00000"/>
                  </a:solidFill>
                </a:rPr>
                <a:t> </a:t>
              </a:r>
              <a:r>
                <a:rPr lang="en-US" b="1" dirty="0" smtClean="0">
                  <a:solidFill>
                    <a:srgbClr val="C00000"/>
                  </a:solidFill>
                </a:rPr>
                <a:t>n)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 bwMode="auto">
          <a:xfrm>
            <a:off x="3692860" y="3032956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lowchart: Connector 8"/>
          <p:cNvSpPr/>
          <p:nvPr/>
        </p:nvSpPr>
        <p:spPr bwMode="auto">
          <a:xfrm flipH="1">
            <a:off x="1136576" y="3888668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Flowchart: Connector 8"/>
          <p:cNvSpPr/>
          <p:nvPr/>
        </p:nvSpPr>
        <p:spPr bwMode="auto">
          <a:xfrm flipH="1">
            <a:off x="2180690" y="4032684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Flowchart: Connector 8"/>
          <p:cNvSpPr/>
          <p:nvPr/>
        </p:nvSpPr>
        <p:spPr bwMode="auto">
          <a:xfrm flipH="1">
            <a:off x="668522" y="4365104"/>
            <a:ext cx="144018" cy="144016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Flowchart: Connector 8"/>
          <p:cNvSpPr/>
          <p:nvPr/>
        </p:nvSpPr>
        <p:spPr bwMode="auto">
          <a:xfrm flipH="1">
            <a:off x="3836874" y="4437112"/>
            <a:ext cx="144018" cy="144016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Flowchart: Connector 8"/>
          <p:cNvSpPr/>
          <p:nvPr/>
        </p:nvSpPr>
        <p:spPr bwMode="auto">
          <a:xfrm flipH="1">
            <a:off x="1676634" y="4212704"/>
            <a:ext cx="144018" cy="144016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Flowchart: Connector 8"/>
          <p:cNvSpPr/>
          <p:nvPr/>
        </p:nvSpPr>
        <p:spPr bwMode="auto">
          <a:xfrm flipH="1">
            <a:off x="2684748" y="4149080"/>
            <a:ext cx="144018" cy="144016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160912" y="3032956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008784" y="3032956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504728" y="2996952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000672" y="2996952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460612" y="2996952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992560" y="2996952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524508" y="2996952"/>
            <a:ext cx="0" cy="19082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308484" y="368740"/>
            <a:ext cx="720000" cy="720000"/>
            <a:chOff x="2684748" y="5301208"/>
            <a:chExt cx="360040" cy="432048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2684748" y="5301208"/>
              <a:ext cx="0" cy="432048"/>
            </a:xfrm>
            <a:prstGeom prst="line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2684748" y="5733256"/>
              <a:ext cx="360040" cy="0"/>
            </a:xfrm>
            <a:prstGeom prst="line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L-Shape 49"/>
            <p:cNvSpPr/>
            <p:nvPr/>
          </p:nvSpPr>
          <p:spPr bwMode="auto">
            <a:xfrm>
              <a:off x="2720752" y="54092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1" name="L-Shape 50"/>
            <p:cNvSpPr/>
            <p:nvPr/>
          </p:nvSpPr>
          <p:spPr bwMode="auto">
            <a:xfrm>
              <a:off x="2792760" y="54812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L-Shape 51"/>
            <p:cNvSpPr/>
            <p:nvPr/>
          </p:nvSpPr>
          <p:spPr bwMode="auto">
            <a:xfrm>
              <a:off x="2864768" y="55532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L-Shape 52"/>
            <p:cNvSpPr/>
            <p:nvPr/>
          </p:nvSpPr>
          <p:spPr bwMode="auto">
            <a:xfrm>
              <a:off x="2936776" y="56252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3044788" y="5301208"/>
              <a:ext cx="0" cy="432048"/>
            </a:xfrm>
            <a:prstGeom prst="line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4664968" y="2636912"/>
            <a:ext cx="5133020" cy="2628577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a-DK" sz="2400" dirty="0" err="1" smtClean="0"/>
              <a:t>Height</a:t>
            </a:r>
            <a:r>
              <a:rPr lang="da-DK" sz="2400" dirty="0" smtClean="0"/>
              <a:t> O(log </a:t>
            </a:r>
            <a:r>
              <a:rPr lang="da-DK" sz="2400" i="1" dirty="0" smtClean="0"/>
              <a:t>n </a:t>
            </a:r>
            <a:r>
              <a:rPr lang="da-DK" sz="2400" dirty="0" smtClean="0"/>
              <a:t>/ </a:t>
            </a:r>
            <a:r>
              <a:rPr lang="da-DK" sz="2400" dirty="0" err="1" smtClean="0"/>
              <a:t>loglog</a:t>
            </a:r>
            <a:r>
              <a:rPr lang="da-DK" sz="2400" dirty="0" smtClean="0"/>
              <a:t> </a:t>
            </a:r>
            <a:r>
              <a:rPr lang="da-DK" sz="2400" i="1" dirty="0" smtClean="0"/>
              <a:t>n</a:t>
            </a:r>
            <a:r>
              <a:rPr lang="da-DK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MAX(Right(</a:t>
            </a:r>
            <a:r>
              <a:rPr lang="en-US" sz="2400" u="sng" dirty="0" smtClean="0"/>
              <a:t>u</a:t>
            </a:r>
            <a:r>
              <a:rPr lang="en-US" sz="2400" dirty="0" smtClean="0"/>
              <a:t>)) maintained using </a:t>
            </a:r>
            <a:r>
              <a:rPr lang="en-US" sz="2400" b="1" dirty="0" smtClean="0">
                <a:solidFill>
                  <a:srgbClr val="C00000"/>
                </a:solidFill>
              </a:rPr>
              <a:t>Q-heaps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a-DK" sz="2400" dirty="0" smtClean="0"/>
              <a:t>[</a:t>
            </a:r>
            <a:r>
              <a:rPr lang="da-DK" sz="2400" dirty="0" err="1" smtClean="0"/>
              <a:t>Fredman</a:t>
            </a:r>
            <a:r>
              <a:rPr lang="da-DK" sz="2400" dirty="0" smtClean="0"/>
              <a:t>, </a:t>
            </a:r>
            <a:r>
              <a:rPr lang="da-DK" sz="2400" dirty="0" err="1" smtClean="0"/>
              <a:t>Willard</a:t>
            </a:r>
            <a:r>
              <a:rPr lang="da-DK" sz="2400" dirty="0" smtClean="0"/>
              <a:t>, JCSS ´94]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37692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562322"/>
            <a:ext cx="8915400" cy="706438"/>
          </a:xfrm>
        </p:spPr>
        <p:txBody>
          <a:bodyPr/>
          <a:lstStyle/>
          <a:p>
            <a:r>
              <a:rPr lang="en-US" dirty="0" smtClean="0"/>
              <a:t>4-Sided Range MAXIMA Reporting </a:t>
            </a:r>
            <a:br>
              <a:rPr lang="en-US" dirty="0" smtClean="0"/>
            </a:br>
            <a:r>
              <a:rPr lang="en-US" dirty="0" smtClean="0"/>
              <a:t>and</a:t>
            </a:r>
            <a:r>
              <a:rPr lang="en-US" sz="3600" dirty="0"/>
              <a:t> </a:t>
            </a:r>
            <a:r>
              <a:rPr lang="en-US" dirty="0" smtClean="0"/>
              <a:t>Rectangular Visibility Queries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140190"/>
              </p:ext>
            </p:extLst>
          </p:nvPr>
        </p:nvGraphicFramePr>
        <p:xfrm>
          <a:off x="674818" y="4906780"/>
          <a:ext cx="8562658" cy="169057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886075"/>
                <a:gridCol w="1251267"/>
                <a:gridCol w="2267268"/>
                <a:gridCol w="1068705"/>
                <a:gridCol w="1089343"/>
              </a:tblGrid>
              <a:tr h="593292">
                <a:tc>
                  <a:txBody>
                    <a:bodyPr/>
                    <a:lstStyle/>
                    <a:p>
                      <a:pPr algn="ctr"/>
                      <a:endParaRPr lang="en-US" sz="2000" b="0" i="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Space</a:t>
                      </a:r>
                      <a:endParaRPr lang="en-US" sz="2000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Insert</a:t>
                      </a:r>
                      <a:endParaRPr lang="en-US" sz="2000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Delete</a:t>
                      </a:r>
                      <a:endParaRPr lang="en-US" sz="2000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r"/>
                      <a:r>
                        <a:rPr lang="en-US" sz="2000" b="0" i="0" dirty="0" err="1" smtClean="0"/>
                        <a:t>Overmars</a:t>
                      </a:r>
                      <a:r>
                        <a:rPr lang="en-US" sz="2000" b="0" i="0" dirty="0" smtClean="0"/>
                        <a:t>, Wood</a:t>
                      </a:r>
                      <a:r>
                        <a:rPr lang="en-US" sz="2000" b="0" i="0" baseline="0" dirty="0" smtClean="0"/>
                        <a:t> ‘88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err="1" smtClean="0"/>
                        <a:t>n</a:t>
                      </a:r>
                      <a:r>
                        <a:rPr lang="en-US" sz="2000" b="0" i="0" dirty="0" err="1" smtClean="0"/>
                        <a:t>∙log</a:t>
                      </a:r>
                      <a:r>
                        <a:rPr lang="en-US" sz="2000" b="0" i="0" dirty="0" smtClean="0"/>
                        <a:t> </a:t>
                      </a:r>
                      <a:r>
                        <a:rPr lang="en-US" sz="2000" b="0" i="1" dirty="0" smtClean="0"/>
                        <a:t>n</a:t>
                      </a:r>
                      <a:endParaRPr lang="en-US" sz="20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 smtClean="0"/>
                        <a:t>log</a:t>
                      </a:r>
                      <a:r>
                        <a:rPr lang="en-US" sz="2000" b="1" i="0" baseline="30000" dirty="0" smtClean="0"/>
                        <a:t>2 </a:t>
                      </a:r>
                      <a:r>
                        <a:rPr lang="en-US" sz="2000" b="0" i="1" baseline="0" dirty="0" smtClean="0"/>
                        <a:t>n</a:t>
                      </a:r>
                      <a:r>
                        <a:rPr lang="en-US" sz="2000" b="0" i="0" baseline="0" dirty="0" smtClean="0"/>
                        <a:t> + </a:t>
                      </a:r>
                      <a:r>
                        <a:rPr lang="en-US" sz="2000" b="0" i="1" baseline="0" dirty="0" smtClean="0"/>
                        <a:t>t</a:t>
                      </a:r>
                      <a:br>
                        <a:rPr lang="en-US" sz="2000" b="0" i="1" baseline="0" dirty="0" smtClean="0"/>
                      </a:br>
                      <a:r>
                        <a:rPr lang="en-US" sz="2000" b="0" i="0" dirty="0" smtClean="0"/>
                        <a:t>log</a:t>
                      </a:r>
                      <a:r>
                        <a:rPr lang="en-US" sz="2000" b="0" i="0" baseline="30000" dirty="0" smtClean="0"/>
                        <a:t>2 </a:t>
                      </a:r>
                      <a:r>
                        <a:rPr lang="en-US" sz="2000" b="0" i="1" dirty="0" smtClean="0"/>
                        <a:t>n</a:t>
                      </a:r>
                      <a:r>
                        <a:rPr lang="en-US" sz="2000" b="0" i="0" dirty="0" smtClean="0"/>
                        <a:t> + </a:t>
                      </a:r>
                      <a:r>
                        <a:rPr lang="en-US" sz="2000" b="0" i="1" dirty="0" err="1" smtClean="0"/>
                        <a:t>t∙</a:t>
                      </a:r>
                      <a:r>
                        <a:rPr lang="en-US" sz="2000" b="1" i="0" dirty="0" err="1" smtClean="0"/>
                        <a:t>log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log</a:t>
                      </a:r>
                      <a:r>
                        <a:rPr lang="en-US" sz="2000" b="1" i="0" baseline="30000" dirty="0" smtClean="0"/>
                        <a:t>2 </a:t>
                      </a:r>
                      <a:r>
                        <a:rPr lang="en-US" sz="2000" b="0" i="1" dirty="0" smtClean="0"/>
                        <a:t>n</a:t>
                      </a:r>
                      <a:endParaRPr lang="en-US" sz="2000" b="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log</a:t>
                      </a:r>
                      <a:r>
                        <a:rPr lang="en-US" sz="2000" b="1" i="0" baseline="30000" dirty="0" smtClean="0"/>
                        <a:t>3 </a:t>
                      </a:r>
                      <a:r>
                        <a:rPr lang="en-US" sz="2000" b="1" i="1" dirty="0" smtClean="0"/>
                        <a:t>n</a:t>
                      </a:r>
                      <a:br>
                        <a:rPr lang="en-US" sz="2000" b="1" i="1" dirty="0" smtClean="0"/>
                      </a:br>
                      <a:r>
                        <a:rPr lang="en-US" sz="2000" b="0" i="0" dirty="0" smtClean="0"/>
                        <a:t>log</a:t>
                      </a:r>
                      <a:r>
                        <a:rPr lang="en-US" sz="2000" b="1" i="0" baseline="30000" dirty="0" smtClean="0"/>
                        <a:t>2  </a:t>
                      </a:r>
                      <a:r>
                        <a:rPr lang="en-US" sz="2000" b="0" i="1" dirty="0" smtClean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r"/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[ICALP </a:t>
                      </a:r>
                      <a:r>
                        <a:rPr lang="fr-FR" sz="2000" b="1" i="0" dirty="0" smtClean="0">
                          <a:solidFill>
                            <a:srgbClr val="BA2A12"/>
                          </a:solidFill>
                        </a:rPr>
                        <a:t>’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11]</a:t>
                      </a:r>
                      <a:endParaRPr lang="en-US" sz="2000" b="1" i="0" dirty="0">
                        <a:solidFill>
                          <a:srgbClr val="BA2A12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err="1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0" i="0" dirty="0" err="1" smtClean="0">
                          <a:solidFill>
                            <a:srgbClr val="C00000"/>
                          </a:solidFill>
                        </a:rPr>
                        <a:t>∙</a:t>
                      </a:r>
                      <a:r>
                        <a:rPr lang="en-US" sz="20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endParaRPr lang="en-US" sz="2000" b="1" i="1" dirty="0">
                        <a:solidFill>
                          <a:srgbClr val="BA2A1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 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+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t</a:t>
                      </a:r>
                      <a:endParaRPr lang="en-US" sz="2000" b="1" i="1" dirty="0">
                        <a:solidFill>
                          <a:srgbClr val="BA2A1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33"/>
          <p:cNvGrpSpPr/>
          <p:nvPr/>
        </p:nvGrpSpPr>
        <p:grpSpPr>
          <a:xfrm>
            <a:off x="5817096" y="4977172"/>
            <a:ext cx="357652" cy="357528"/>
            <a:chOff x="4900042" y="2011580"/>
            <a:chExt cx="357652" cy="357528"/>
          </a:xfrm>
        </p:grpSpPr>
        <p:grpSp>
          <p:nvGrpSpPr>
            <p:cNvPr id="4" name="Group 5"/>
            <p:cNvGrpSpPr/>
            <p:nvPr/>
          </p:nvGrpSpPr>
          <p:grpSpPr>
            <a:xfrm>
              <a:off x="4903143" y="2174550"/>
              <a:ext cx="166172" cy="193285"/>
              <a:chOff x="4628964" y="2096852"/>
              <a:chExt cx="216024" cy="216024"/>
            </a:xfrm>
          </p:grpSpPr>
          <p:sp>
            <p:nvSpPr>
              <p:cNvPr id="10" name="L-Shape 9"/>
              <p:cNvSpPr/>
              <p:nvPr/>
            </p:nvSpPr>
            <p:spPr bwMode="auto">
              <a:xfrm>
                <a:off x="4628964" y="2096852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" name="L-Shape 10"/>
              <p:cNvSpPr/>
              <p:nvPr/>
            </p:nvSpPr>
            <p:spPr bwMode="auto">
              <a:xfrm>
                <a:off x="4700972" y="2168860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" name="L-Shape 11"/>
              <p:cNvSpPr/>
              <p:nvPr/>
            </p:nvSpPr>
            <p:spPr bwMode="auto">
              <a:xfrm>
                <a:off x="4772980" y="2240868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6" name="Group 16"/>
            <p:cNvGrpSpPr/>
            <p:nvPr/>
          </p:nvGrpSpPr>
          <p:grpSpPr>
            <a:xfrm rot="5400000">
              <a:off x="4913598" y="2000311"/>
              <a:ext cx="166172" cy="193284"/>
              <a:chOff x="4736971" y="1981261"/>
              <a:chExt cx="166172" cy="193284"/>
            </a:xfrm>
          </p:grpSpPr>
          <p:sp>
            <p:nvSpPr>
              <p:cNvPr id="14" name="L-Shape 13"/>
              <p:cNvSpPr/>
              <p:nvPr/>
            </p:nvSpPr>
            <p:spPr bwMode="auto">
              <a:xfrm>
                <a:off x="4736971" y="1981261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5" name="L-Shape 14"/>
              <p:cNvSpPr/>
              <p:nvPr/>
            </p:nvSpPr>
            <p:spPr bwMode="auto">
              <a:xfrm>
                <a:off x="4792362" y="2045689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6" name="L-Shape 15"/>
              <p:cNvSpPr/>
              <p:nvPr/>
            </p:nvSpPr>
            <p:spPr bwMode="auto">
              <a:xfrm>
                <a:off x="4847752" y="2110117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7" name="Group 25"/>
            <p:cNvGrpSpPr/>
            <p:nvPr/>
          </p:nvGrpSpPr>
          <p:grpSpPr>
            <a:xfrm rot="10800000">
              <a:off x="5091522" y="2011580"/>
              <a:ext cx="166172" cy="193284"/>
              <a:chOff x="4736971" y="1981261"/>
              <a:chExt cx="166172" cy="193284"/>
            </a:xfrm>
          </p:grpSpPr>
          <p:sp>
            <p:nvSpPr>
              <p:cNvPr id="27" name="L-Shape 26"/>
              <p:cNvSpPr/>
              <p:nvPr/>
            </p:nvSpPr>
            <p:spPr bwMode="auto">
              <a:xfrm>
                <a:off x="4736971" y="1981261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L-Shape 27"/>
              <p:cNvSpPr/>
              <p:nvPr/>
            </p:nvSpPr>
            <p:spPr bwMode="auto">
              <a:xfrm>
                <a:off x="4792362" y="2045689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9" name="L-Shape 28"/>
              <p:cNvSpPr/>
              <p:nvPr/>
            </p:nvSpPr>
            <p:spPr bwMode="auto">
              <a:xfrm>
                <a:off x="4847752" y="2110117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8" name="Group 29"/>
            <p:cNvGrpSpPr/>
            <p:nvPr/>
          </p:nvGrpSpPr>
          <p:grpSpPr>
            <a:xfrm rot="16200000">
              <a:off x="5076664" y="2189380"/>
              <a:ext cx="166172" cy="193284"/>
              <a:chOff x="4736971" y="1981261"/>
              <a:chExt cx="166172" cy="193284"/>
            </a:xfrm>
          </p:grpSpPr>
          <p:sp>
            <p:nvSpPr>
              <p:cNvPr id="31" name="L-Shape 30"/>
              <p:cNvSpPr/>
              <p:nvPr/>
            </p:nvSpPr>
            <p:spPr bwMode="auto">
              <a:xfrm>
                <a:off x="4736971" y="1981261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2" name="L-Shape 31"/>
              <p:cNvSpPr/>
              <p:nvPr/>
            </p:nvSpPr>
            <p:spPr bwMode="auto">
              <a:xfrm>
                <a:off x="4792362" y="2045689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3" name="L-Shape 32"/>
              <p:cNvSpPr/>
              <p:nvPr/>
            </p:nvSpPr>
            <p:spPr bwMode="auto">
              <a:xfrm>
                <a:off x="4847752" y="2110117"/>
                <a:ext cx="55391" cy="6442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grpSp>
        <p:nvGrpSpPr>
          <p:cNvPr id="56" name="Group 69"/>
          <p:cNvGrpSpPr/>
          <p:nvPr/>
        </p:nvGrpSpPr>
        <p:grpSpPr>
          <a:xfrm>
            <a:off x="1809800" y="2473151"/>
            <a:ext cx="2484276" cy="1440160"/>
            <a:chOff x="1496616" y="2636912"/>
            <a:chExt cx="2484276" cy="144016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2540732" y="3176972"/>
              <a:ext cx="1440160" cy="252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40732" y="2636912"/>
              <a:ext cx="108012" cy="7920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40732" y="2960948"/>
              <a:ext cx="324036" cy="4680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540732" y="3429000"/>
              <a:ext cx="1080120" cy="216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540732" y="3429000"/>
              <a:ext cx="468052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40732" y="3429000"/>
              <a:ext cx="216024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180692" y="3429000"/>
              <a:ext cx="360040" cy="4680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892660" y="3429000"/>
              <a:ext cx="61206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496616" y="3104964"/>
              <a:ext cx="1044116" cy="3240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108684" y="3032956"/>
              <a:ext cx="432048" cy="3960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324708" y="2780928"/>
              <a:ext cx="216024" cy="6120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8" name="Flowchart: Connector 8"/>
          <p:cNvSpPr/>
          <p:nvPr/>
        </p:nvSpPr>
        <p:spPr bwMode="auto">
          <a:xfrm flipH="1">
            <a:off x="3682008" y="258116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9" name="Flowchart: Connector 8"/>
          <p:cNvSpPr/>
          <p:nvPr/>
        </p:nvSpPr>
        <p:spPr bwMode="auto">
          <a:xfrm flipH="1">
            <a:off x="2097832" y="2257127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0" name="Flowchart: Connector 8"/>
          <p:cNvSpPr/>
          <p:nvPr/>
        </p:nvSpPr>
        <p:spPr bwMode="auto">
          <a:xfrm flipH="1">
            <a:off x="4150060" y="2329135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1" name="Flowchart: Connector 8"/>
          <p:cNvSpPr/>
          <p:nvPr/>
        </p:nvSpPr>
        <p:spPr bwMode="auto">
          <a:xfrm flipH="1">
            <a:off x="1881808" y="4004785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Flowchart: Connector 8"/>
          <p:cNvSpPr/>
          <p:nvPr/>
        </p:nvSpPr>
        <p:spPr bwMode="auto">
          <a:xfrm flipH="1">
            <a:off x="4280999" y="353673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3" name="Flowchart: Connector 8"/>
          <p:cNvSpPr/>
          <p:nvPr/>
        </p:nvSpPr>
        <p:spPr bwMode="auto">
          <a:xfrm flipH="1">
            <a:off x="3560919" y="371675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4" name="Flowchart: Connector 8"/>
          <p:cNvSpPr/>
          <p:nvPr/>
        </p:nvSpPr>
        <p:spPr bwMode="auto">
          <a:xfrm flipH="1">
            <a:off x="2048751" y="2689175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Flowchart: Connector 8"/>
          <p:cNvSpPr/>
          <p:nvPr/>
        </p:nvSpPr>
        <p:spPr bwMode="auto">
          <a:xfrm flipH="1">
            <a:off x="3416903" y="3968781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6" name="Flowchart: Connector 8"/>
          <p:cNvSpPr/>
          <p:nvPr/>
        </p:nvSpPr>
        <p:spPr bwMode="auto">
          <a:xfrm flipH="1">
            <a:off x="1701788" y="371675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7" name="Flowchart: Connector 8"/>
          <p:cNvSpPr/>
          <p:nvPr/>
        </p:nvSpPr>
        <p:spPr bwMode="auto">
          <a:xfrm flipH="1">
            <a:off x="2277852" y="404078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8" name="Flowchart: Connector 8"/>
          <p:cNvSpPr/>
          <p:nvPr/>
        </p:nvSpPr>
        <p:spPr bwMode="auto">
          <a:xfrm flipH="1">
            <a:off x="1773796" y="290519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9" name="Flowchart: Connector 8"/>
          <p:cNvSpPr/>
          <p:nvPr/>
        </p:nvSpPr>
        <p:spPr bwMode="auto">
          <a:xfrm flipH="1">
            <a:off x="2927147" y="242060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0" name="Flowchart: Connector 79"/>
          <p:cNvSpPr/>
          <p:nvPr/>
        </p:nvSpPr>
        <p:spPr bwMode="auto">
          <a:xfrm flipH="1">
            <a:off x="2385864" y="281665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" name="Flowchart: Connector 8"/>
          <p:cNvSpPr/>
          <p:nvPr/>
        </p:nvSpPr>
        <p:spPr bwMode="auto">
          <a:xfrm flipH="1">
            <a:off x="3141948" y="276118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" name="Flowchart: Connector 8"/>
          <p:cNvSpPr/>
          <p:nvPr/>
        </p:nvSpPr>
        <p:spPr bwMode="auto">
          <a:xfrm flipH="1">
            <a:off x="2624815" y="258116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3" name="Flowchart: Connector 8"/>
          <p:cNvSpPr/>
          <p:nvPr/>
        </p:nvSpPr>
        <p:spPr bwMode="auto">
          <a:xfrm flipH="1">
            <a:off x="4244995" y="296066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Flowchart: Connector 8"/>
          <p:cNvSpPr/>
          <p:nvPr/>
        </p:nvSpPr>
        <p:spPr bwMode="auto">
          <a:xfrm flipH="1">
            <a:off x="3272887" y="3572737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5" name="Flowchart: Connector 8"/>
          <p:cNvSpPr/>
          <p:nvPr/>
        </p:nvSpPr>
        <p:spPr bwMode="auto">
          <a:xfrm flipH="1">
            <a:off x="3020859" y="386076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Flowchart: Connector 8"/>
          <p:cNvSpPr/>
          <p:nvPr/>
        </p:nvSpPr>
        <p:spPr bwMode="auto">
          <a:xfrm flipH="1">
            <a:off x="2444795" y="368074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7" name="Flowchart: Connector 8"/>
          <p:cNvSpPr/>
          <p:nvPr/>
        </p:nvSpPr>
        <p:spPr bwMode="auto">
          <a:xfrm flipH="1">
            <a:off x="2171063" y="3520195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8" name="Flowchart: Connector 8"/>
          <p:cNvSpPr/>
          <p:nvPr/>
        </p:nvSpPr>
        <p:spPr bwMode="auto">
          <a:xfrm flipH="1">
            <a:off x="3884955" y="344525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9" name="Flowchart: Connector 8"/>
          <p:cNvSpPr/>
          <p:nvPr/>
        </p:nvSpPr>
        <p:spPr bwMode="auto">
          <a:xfrm flipH="1">
            <a:off x="4244995" y="3968781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0" name="Flowchart: Connector 8"/>
          <p:cNvSpPr/>
          <p:nvPr/>
        </p:nvSpPr>
        <p:spPr bwMode="auto">
          <a:xfrm flipH="1">
            <a:off x="3848951" y="4112797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1" name="Flowchart: Connector 8"/>
          <p:cNvSpPr/>
          <p:nvPr/>
        </p:nvSpPr>
        <p:spPr bwMode="auto">
          <a:xfrm flipH="1">
            <a:off x="2372787" y="2365139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92" name="Group 51"/>
          <p:cNvGrpSpPr/>
          <p:nvPr/>
        </p:nvGrpSpPr>
        <p:grpSpPr>
          <a:xfrm>
            <a:off x="6078269" y="2833191"/>
            <a:ext cx="976337" cy="576064"/>
            <a:chOff x="736303" y="2780928"/>
            <a:chExt cx="976337" cy="576064"/>
          </a:xfrm>
        </p:grpSpPr>
        <p:sp>
          <p:nvSpPr>
            <p:cNvPr id="93" name="TextBox 92"/>
            <p:cNvSpPr txBox="1"/>
            <p:nvPr/>
          </p:nvSpPr>
          <p:spPr>
            <a:xfrm>
              <a:off x="736303" y="2816932"/>
              <a:ext cx="5309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4</a:t>
              </a:r>
              <a:r>
                <a:rPr lang="en-US" b="1" baseline="30000" dirty="0" smtClean="0"/>
                <a:t>x</a:t>
              </a:r>
              <a:endParaRPr lang="en-US" sz="2800" b="1" baseline="30000" dirty="0"/>
            </a:p>
          </p:txBody>
        </p:sp>
        <p:grpSp>
          <p:nvGrpSpPr>
            <p:cNvPr id="94" name="Group 50"/>
            <p:cNvGrpSpPr/>
            <p:nvPr/>
          </p:nvGrpSpPr>
          <p:grpSpPr>
            <a:xfrm>
              <a:off x="1208584" y="2780928"/>
              <a:ext cx="504056" cy="576064"/>
              <a:chOff x="6969224" y="2194260"/>
              <a:chExt cx="360040" cy="432048"/>
            </a:xfrm>
          </p:grpSpPr>
          <p:cxnSp>
            <p:nvCxnSpPr>
              <p:cNvPr id="95" name="Straight Connector 94"/>
              <p:cNvCxnSpPr/>
              <p:nvPr/>
            </p:nvCxnSpPr>
            <p:spPr bwMode="auto">
              <a:xfrm>
                <a:off x="6969224" y="2194260"/>
                <a:ext cx="0" cy="43204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>
                <a:off x="6969224" y="2626308"/>
                <a:ext cx="36004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7" name="L-Shape 96"/>
              <p:cNvSpPr/>
              <p:nvPr/>
            </p:nvSpPr>
            <p:spPr bwMode="auto">
              <a:xfrm>
                <a:off x="7005228" y="2302272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8" name="L-Shape 97"/>
              <p:cNvSpPr/>
              <p:nvPr/>
            </p:nvSpPr>
            <p:spPr bwMode="auto">
              <a:xfrm>
                <a:off x="7077236" y="2374280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9" name="L-Shape 98"/>
              <p:cNvSpPr/>
              <p:nvPr/>
            </p:nvSpPr>
            <p:spPr bwMode="auto">
              <a:xfrm>
                <a:off x="7149244" y="2446288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0" name="L-Shape 99"/>
              <p:cNvSpPr/>
              <p:nvPr/>
            </p:nvSpPr>
            <p:spPr bwMode="auto">
              <a:xfrm>
                <a:off x="7221252" y="2518296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01" name="Straight Connector 100"/>
              <p:cNvCxnSpPr/>
              <p:nvPr/>
            </p:nvCxnSpPr>
            <p:spPr bwMode="auto">
              <a:xfrm>
                <a:off x="7329264" y="2194260"/>
                <a:ext cx="0" cy="43204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>
                <a:off x="6969224" y="2200102"/>
                <a:ext cx="36004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03" name="Rectangle 102"/>
          <p:cNvSpPr/>
          <p:nvPr/>
        </p:nvSpPr>
        <p:spPr bwMode="auto">
          <a:xfrm>
            <a:off x="2853916" y="2905199"/>
            <a:ext cx="756084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Flowchart: Connector 8"/>
          <p:cNvSpPr/>
          <p:nvPr/>
        </p:nvSpPr>
        <p:spPr bwMode="auto">
          <a:xfrm flipH="1">
            <a:off x="3562142" y="2872123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1557771" y="3265239"/>
            <a:ext cx="3240361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2853916" y="2185119"/>
            <a:ext cx="0" cy="208823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Multiply 106"/>
          <p:cNvSpPr/>
          <p:nvPr/>
        </p:nvSpPr>
        <p:spPr bwMode="auto">
          <a:xfrm>
            <a:off x="2737437" y="3121223"/>
            <a:ext cx="238729" cy="288032"/>
          </a:xfrm>
          <a:prstGeom prst="mathMultiply">
            <a:avLst>
              <a:gd name="adj1" fmla="val 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564134" y="2185119"/>
            <a:ext cx="3244850" cy="20882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09" name="Group 75"/>
          <p:cNvGrpSpPr/>
          <p:nvPr/>
        </p:nvGrpSpPr>
        <p:grpSpPr>
          <a:xfrm>
            <a:off x="1064568" y="1877342"/>
            <a:ext cx="4306314" cy="2703786"/>
            <a:chOff x="1064568" y="2113111"/>
            <a:chExt cx="4306314" cy="2703786"/>
          </a:xfrm>
        </p:grpSpPr>
        <p:sp>
          <p:nvSpPr>
            <p:cNvPr id="110" name="TextBox 109"/>
            <p:cNvSpPr txBox="1"/>
            <p:nvPr/>
          </p:nvSpPr>
          <p:spPr>
            <a:xfrm>
              <a:off x="4304928" y="2113111"/>
              <a:ext cx="10659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(+∞,+</a:t>
              </a:r>
              <a:r>
                <a:rPr lang="en-US" sz="1400" dirty="0"/>
                <a:t>∞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304928" y="4489375"/>
              <a:ext cx="10005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(+∞,-∞)</a:t>
              </a:r>
              <a:endParaRPr lang="en-US" sz="14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064568" y="2113111"/>
              <a:ext cx="10005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(-∞,+</a:t>
              </a:r>
              <a:r>
                <a:rPr lang="en-US" sz="1400" dirty="0"/>
                <a:t>∞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064568" y="4509120"/>
              <a:ext cx="9351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(-∞,-∞)</a:t>
              </a:r>
              <a:endParaRPr lang="en-US" sz="14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920552" y="1484784"/>
            <a:ext cx="478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Proximity Queries/Similarity Search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7185248" y="2740670"/>
            <a:ext cx="24973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BA2A12"/>
                </a:solidFill>
              </a:rPr>
              <a:t>4-Sided Range </a:t>
            </a:r>
          </a:p>
          <a:p>
            <a:r>
              <a:rPr lang="en-US" b="1" dirty="0" smtClean="0">
                <a:solidFill>
                  <a:srgbClr val="BA2A12"/>
                </a:solidFill>
              </a:rPr>
              <a:t>Maxima Queries</a:t>
            </a:r>
            <a:endParaRPr lang="en-US" b="1" dirty="0">
              <a:solidFill>
                <a:srgbClr val="BA2A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85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7" grpId="0" animBg="1"/>
      <p:bldP spid="108" grpId="0" animBg="1"/>
      <p:bldP spid="114" grpId="0"/>
      <p:bldP spid="1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412940" y="2636912"/>
            <a:ext cx="396044" cy="288032"/>
            <a:chOff x="3152800" y="2636912"/>
            <a:chExt cx="396044" cy="288032"/>
          </a:xfrm>
        </p:grpSpPr>
        <p:sp>
          <p:nvSpPr>
            <p:cNvPr id="99" name="L-Shape 98"/>
            <p:cNvSpPr/>
            <p:nvPr/>
          </p:nvSpPr>
          <p:spPr bwMode="auto">
            <a:xfrm>
              <a:off x="3152800" y="2636912"/>
              <a:ext cx="396044" cy="108012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3546538" y="2780928"/>
              <a:ext cx="2306" cy="14401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061012" y="3068960"/>
            <a:ext cx="324036" cy="360040"/>
            <a:chOff x="3800872" y="3068960"/>
            <a:chExt cx="324036" cy="360040"/>
          </a:xfrm>
        </p:grpSpPr>
        <p:sp>
          <p:nvSpPr>
            <p:cNvPr id="102" name="L-Shape 101"/>
            <p:cNvSpPr/>
            <p:nvPr/>
          </p:nvSpPr>
          <p:spPr bwMode="auto">
            <a:xfrm>
              <a:off x="3800872" y="3068960"/>
              <a:ext cx="324036" cy="108012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4124908" y="3212976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5559044" y="4113076"/>
            <a:ext cx="222563" cy="360040"/>
            <a:chOff x="4304928" y="4113076"/>
            <a:chExt cx="222563" cy="360040"/>
          </a:xfrm>
        </p:grpSpPr>
        <p:sp>
          <p:nvSpPr>
            <p:cNvPr id="103" name="L-Shape 102"/>
            <p:cNvSpPr/>
            <p:nvPr/>
          </p:nvSpPr>
          <p:spPr bwMode="auto">
            <a:xfrm>
              <a:off x="4304928" y="4113076"/>
              <a:ext cx="216024" cy="180020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4520952" y="4345638"/>
              <a:ext cx="6539" cy="12747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4-sided Range Maxima Queries</a:t>
            </a:r>
            <a:endParaRPr lang="en-US" dirty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24508" y="332656"/>
            <a:ext cx="720000" cy="720000"/>
            <a:chOff x="740532" y="1664804"/>
            <a:chExt cx="864096" cy="86409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40532" y="1664804"/>
              <a:ext cx="0" cy="864096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740532" y="2528900"/>
              <a:ext cx="864096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L-Shape 6"/>
            <p:cNvSpPr/>
            <p:nvPr/>
          </p:nvSpPr>
          <p:spPr bwMode="auto">
            <a:xfrm>
              <a:off x="826942" y="1808820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L-Shape 7"/>
            <p:cNvSpPr/>
            <p:nvPr/>
          </p:nvSpPr>
          <p:spPr bwMode="auto">
            <a:xfrm>
              <a:off x="999761" y="1952836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L-Shape 8"/>
            <p:cNvSpPr/>
            <p:nvPr/>
          </p:nvSpPr>
          <p:spPr bwMode="auto">
            <a:xfrm>
              <a:off x="1172580" y="2096852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L-Shape 9"/>
            <p:cNvSpPr/>
            <p:nvPr/>
          </p:nvSpPr>
          <p:spPr bwMode="auto">
            <a:xfrm>
              <a:off x="1345399" y="2240868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604628" y="1664804"/>
              <a:ext cx="0" cy="864096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40532" y="1664804"/>
              <a:ext cx="864096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" name="Curved Connector 16"/>
          <p:cNvCxnSpPr/>
          <p:nvPr/>
        </p:nvCxnSpPr>
        <p:spPr bwMode="auto">
          <a:xfrm flipV="1">
            <a:off x="1784648" y="2420888"/>
            <a:ext cx="2016224" cy="180020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Isosceles Triangle 21"/>
          <p:cNvSpPr/>
          <p:nvPr/>
        </p:nvSpPr>
        <p:spPr bwMode="auto">
          <a:xfrm rot="16200000">
            <a:off x="3350822" y="2438890"/>
            <a:ext cx="504056" cy="468052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1784648" y="1628800"/>
            <a:ext cx="2052228" cy="25922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2" idx="4"/>
          </p:cNvCxnSpPr>
          <p:nvPr/>
        </p:nvCxnSpPr>
        <p:spPr bwMode="auto">
          <a:xfrm flipV="1">
            <a:off x="3836876" y="1628800"/>
            <a:ext cx="0" cy="7920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 rot="16200000">
            <a:off x="3206806" y="2798930"/>
            <a:ext cx="504056" cy="756084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Isosceles Triangle 32"/>
          <p:cNvSpPr/>
          <p:nvPr/>
        </p:nvSpPr>
        <p:spPr bwMode="auto">
          <a:xfrm rot="16200000">
            <a:off x="2234698" y="4239090"/>
            <a:ext cx="1368152" cy="1836204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rot="16200000">
            <a:off x="3134798" y="3230978"/>
            <a:ext cx="504056" cy="900100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 bwMode="auto">
          <a:xfrm rot="16200000">
            <a:off x="2918774" y="3555014"/>
            <a:ext cx="540060" cy="1296144"/>
          </a:xfrm>
          <a:prstGeom prst="triangl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Flowchart: Connector 8"/>
          <p:cNvSpPr/>
          <p:nvPr/>
        </p:nvSpPr>
        <p:spPr bwMode="auto">
          <a:xfrm flipH="1">
            <a:off x="3188804" y="2528900"/>
            <a:ext cx="113575" cy="11886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Flowchart: Connector 8"/>
          <p:cNvSpPr/>
          <p:nvPr/>
        </p:nvSpPr>
        <p:spPr bwMode="auto">
          <a:xfrm flipH="1">
            <a:off x="2756756" y="3068960"/>
            <a:ext cx="113575" cy="11886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Flowchart: Connector 8"/>
          <p:cNvSpPr/>
          <p:nvPr/>
        </p:nvSpPr>
        <p:spPr bwMode="auto">
          <a:xfrm flipH="1">
            <a:off x="2684748" y="3537012"/>
            <a:ext cx="113575" cy="11886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Flowchart: Connector 8"/>
          <p:cNvSpPr/>
          <p:nvPr/>
        </p:nvSpPr>
        <p:spPr bwMode="auto">
          <a:xfrm flipH="1">
            <a:off x="2252700" y="4005064"/>
            <a:ext cx="113575" cy="11886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Flowchart: Connector 8"/>
          <p:cNvSpPr/>
          <p:nvPr/>
        </p:nvSpPr>
        <p:spPr bwMode="auto">
          <a:xfrm flipH="1">
            <a:off x="1748644" y="4149080"/>
            <a:ext cx="113575" cy="118864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296816" y="263691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6" idx="2"/>
            <a:endCxn id="22" idx="0"/>
          </p:cNvCxnSpPr>
          <p:nvPr/>
        </p:nvCxnSpPr>
        <p:spPr bwMode="auto">
          <a:xfrm>
            <a:off x="3302379" y="2588332"/>
            <a:ext cx="66445" cy="8458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7" idx="2"/>
            <a:endCxn id="28" idx="0"/>
          </p:cNvCxnSpPr>
          <p:nvPr/>
        </p:nvCxnSpPr>
        <p:spPr bwMode="auto">
          <a:xfrm>
            <a:off x="2870331" y="3128392"/>
            <a:ext cx="210461" cy="485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2"/>
            <a:endCxn id="34" idx="0"/>
          </p:cNvCxnSpPr>
          <p:nvPr/>
        </p:nvCxnSpPr>
        <p:spPr bwMode="auto">
          <a:xfrm>
            <a:off x="2798323" y="3596444"/>
            <a:ext cx="138453" cy="8458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9" idx="2"/>
            <a:endCxn id="35" idx="0"/>
          </p:cNvCxnSpPr>
          <p:nvPr/>
        </p:nvCxnSpPr>
        <p:spPr bwMode="auto">
          <a:xfrm>
            <a:off x="2366275" y="4064496"/>
            <a:ext cx="174457" cy="13859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0" idx="3"/>
            <a:endCxn id="33" idx="0"/>
          </p:cNvCxnSpPr>
          <p:nvPr/>
        </p:nvCxnSpPr>
        <p:spPr bwMode="auto">
          <a:xfrm>
            <a:off x="1845586" y="4250537"/>
            <a:ext cx="155086" cy="90665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3800872" y="2413416"/>
            <a:ext cx="206028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3836876" y="2924944"/>
            <a:ext cx="399644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3836876" y="3429000"/>
            <a:ext cx="399644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36876" y="3933056"/>
            <a:ext cx="399644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836876" y="4473116"/>
            <a:ext cx="399644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3836876" y="5841268"/>
            <a:ext cx="399644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Flowchart: Connector 8"/>
          <p:cNvSpPr/>
          <p:nvPr/>
        </p:nvSpPr>
        <p:spPr bwMode="auto">
          <a:xfrm flipH="1">
            <a:off x="4651891" y="352047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Flowchart: Connector 8"/>
          <p:cNvSpPr/>
          <p:nvPr/>
        </p:nvSpPr>
        <p:spPr bwMode="auto">
          <a:xfrm flipH="1">
            <a:off x="4376936" y="258437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8" name="Flowchart: Connector 8"/>
          <p:cNvSpPr/>
          <p:nvPr/>
        </p:nvSpPr>
        <p:spPr bwMode="auto">
          <a:xfrm flipH="1">
            <a:off x="4268924" y="368102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9" name="Flowchart: Connector 8"/>
          <p:cNvSpPr/>
          <p:nvPr/>
        </p:nvSpPr>
        <p:spPr bwMode="auto">
          <a:xfrm flipH="1">
            <a:off x="5997116" y="404106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0" name="Flowchart: Connector 8"/>
          <p:cNvSpPr/>
          <p:nvPr/>
        </p:nvSpPr>
        <p:spPr bwMode="auto">
          <a:xfrm flipH="1">
            <a:off x="4088904" y="324898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1" name="Flowchart: Connector 8"/>
          <p:cNvSpPr/>
          <p:nvPr/>
        </p:nvSpPr>
        <p:spPr bwMode="auto">
          <a:xfrm flipH="1">
            <a:off x="7221252" y="252890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Flowchart: Connector 8"/>
          <p:cNvSpPr/>
          <p:nvPr/>
        </p:nvSpPr>
        <p:spPr bwMode="auto">
          <a:xfrm flipH="1">
            <a:off x="4844988" y="321297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3" name="Flowchart: Connector 8"/>
          <p:cNvSpPr/>
          <p:nvPr/>
        </p:nvSpPr>
        <p:spPr bwMode="auto">
          <a:xfrm flipH="1">
            <a:off x="4749146" y="269238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4" name="Flowchart: Connector 8"/>
          <p:cNvSpPr/>
          <p:nvPr/>
        </p:nvSpPr>
        <p:spPr bwMode="auto">
          <a:xfrm flipH="1">
            <a:off x="6393160" y="375303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Flowchart: Connector 8"/>
          <p:cNvSpPr/>
          <p:nvPr/>
        </p:nvSpPr>
        <p:spPr bwMode="auto">
          <a:xfrm flipH="1">
            <a:off x="4880992" y="414908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6" name="Flowchart: Connector 8"/>
          <p:cNvSpPr/>
          <p:nvPr/>
        </p:nvSpPr>
        <p:spPr bwMode="auto">
          <a:xfrm flipH="1">
            <a:off x="4412940" y="544522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7" name="Flowchart: Connector 8"/>
          <p:cNvSpPr/>
          <p:nvPr/>
        </p:nvSpPr>
        <p:spPr bwMode="auto">
          <a:xfrm flipH="1">
            <a:off x="5732011" y="425709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8" name="Flowchart: Connector 8"/>
          <p:cNvSpPr/>
          <p:nvPr/>
        </p:nvSpPr>
        <p:spPr bwMode="auto">
          <a:xfrm flipH="1">
            <a:off x="4052900" y="411307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9" name="Flowchart: Connector 8"/>
          <p:cNvSpPr/>
          <p:nvPr/>
        </p:nvSpPr>
        <p:spPr bwMode="auto">
          <a:xfrm flipH="1">
            <a:off x="6609184" y="263691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0" name="Flowchart: Connector 8"/>
          <p:cNvSpPr/>
          <p:nvPr/>
        </p:nvSpPr>
        <p:spPr bwMode="auto">
          <a:xfrm flipH="1">
            <a:off x="5025008" y="303295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" name="Flowchart: Connector 8"/>
          <p:cNvSpPr/>
          <p:nvPr/>
        </p:nvSpPr>
        <p:spPr bwMode="auto">
          <a:xfrm flipH="1">
            <a:off x="5349044" y="314096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" name="Flowchart: Connector 8"/>
          <p:cNvSpPr/>
          <p:nvPr/>
        </p:nvSpPr>
        <p:spPr bwMode="auto">
          <a:xfrm flipH="1">
            <a:off x="7113240" y="551723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3" name="Flowchart: Connector 8"/>
          <p:cNvSpPr/>
          <p:nvPr/>
        </p:nvSpPr>
        <p:spPr bwMode="auto">
          <a:xfrm flipH="1">
            <a:off x="5997116" y="263691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Flowchart: Connector 8"/>
          <p:cNvSpPr/>
          <p:nvPr/>
        </p:nvSpPr>
        <p:spPr bwMode="auto">
          <a:xfrm flipH="1">
            <a:off x="4160912" y="468914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5" name="Flowchart: Connector 8"/>
          <p:cNvSpPr/>
          <p:nvPr/>
        </p:nvSpPr>
        <p:spPr bwMode="auto">
          <a:xfrm flipH="1">
            <a:off x="7041232" y="429309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Flowchart: Connector 8"/>
          <p:cNvSpPr/>
          <p:nvPr/>
        </p:nvSpPr>
        <p:spPr bwMode="auto">
          <a:xfrm flipH="1">
            <a:off x="6213140" y="515719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7" name="Flowchart: Connector 8"/>
          <p:cNvSpPr/>
          <p:nvPr/>
        </p:nvSpPr>
        <p:spPr bwMode="auto">
          <a:xfrm flipH="1">
            <a:off x="5925108" y="317697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8" name="Flowchart: Connector 8"/>
          <p:cNvSpPr/>
          <p:nvPr/>
        </p:nvSpPr>
        <p:spPr bwMode="auto">
          <a:xfrm flipH="1">
            <a:off x="7113240" y="357301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9" name="Flowchart: Connector 8"/>
          <p:cNvSpPr/>
          <p:nvPr/>
        </p:nvSpPr>
        <p:spPr bwMode="auto">
          <a:xfrm flipH="1">
            <a:off x="6753200" y="310496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0" name="Flowchart: Connector 8"/>
          <p:cNvSpPr/>
          <p:nvPr/>
        </p:nvSpPr>
        <p:spPr bwMode="auto">
          <a:xfrm flipH="1">
            <a:off x="4736976" y="479715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1" name="Flowchart: Connector 8"/>
          <p:cNvSpPr/>
          <p:nvPr/>
        </p:nvSpPr>
        <p:spPr bwMode="auto">
          <a:xfrm flipH="1">
            <a:off x="7365268" y="321297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2" name="Flowchart: Connector 8"/>
          <p:cNvSpPr/>
          <p:nvPr/>
        </p:nvSpPr>
        <p:spPr bwMode="auto">
          <a:xfrm flipH="1">
            <a:off x="5025008" y="364502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3" name="Flowchart: Connector 8"/>
          <p:cNvSpPr/>
          <p:nvPr/>
        </p:nvSpPr>
        <p:spPr bwMode="auto">
          <a:xfrm flipH="1">
            <a:off x="7365268" y="468914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4" name="Flowchart: Connector 8"/>
          <p:cNvSpPr/>
          <p:nvPr/>
        </p:nvSpPr>
        <p:spPr bwMode="auto">
          <a:xfrm flipH="1">
            <a:off x="5566291" y="481661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5" name="Flowchart: Connector 8"/>
          <p:cNvSpPr/>
          <p:nvPr/>
        </p:nvSpPr>
        <p:spPr bwMode="auto">
          <a:xfrm flipH="1">
            <a:off x="6681192" y="490516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6" name="Flowchart: Connector 8"/>
          <p:cNvSpPr/>
          <p:nvPr/>
        </p:nvSpPr>
        <p:spPr bwMode="auto">
          <a:xfrm flipH="1">
            <a:off x="5097016" y="501317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7" name="Flowchart: Connector 8"/>
          <p:cNvSpPr/>
          <p:nvPr/>
        </p:nvSpPr>
        <p:spPr bwMode="auto">
          <a:xfrm flipH="1">
            <a:off x="5520220" y="407707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8" name="Flowchart: Connector 8"/>
          <p:cNvSpPr/>
          <p:nvPr/>
        </p:nvSpPr>
        <p:spPr bwMode="auto">
          <a:xfrm flipH="1">
            <a:off x="4241304" y="278092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0" name="Flowchart: Connector 8"/>
          <p:cNvSpPr/>
          <p:nvPr/>
        </p:nvSpPr>
        <p:spPr bwMode="auto">
          <a:xfrm flipH="1">
            <a:off x="5673080" y="533721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flipH="1" flipV="1">
            <a:off x="5846164" y="2413416"/>
            <a:ext cx="6936" cy="342785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Multiply 106"/>
          <p:cNvSpPr/>
          <p:nvPr/>
        </p:nvSpPr>
        <p:spPr bwMode="auto">
          <a:xfrm>
            <a:off x="5709084" y="2276872"/>
            <a:ext cx="288032" cy="288032"/>
          </a:xfrm>
          <a:prstGeom prst="mathMultiply">
            <a:avLst>
              <a:gd name="adj1" fmla="val 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3836876" y="2420888"/>
            <a:ext cx="2022248" cy="504056"/>
            <a:chOff x="2576736" y="2420888"/>
            <a:chExt cx="2022248" cy="504056"/>
          </a:xfrm>
        </p:grpSpPr>
        <p:cxnSp>
          <p:nvCxnSpPr>
            <p:cNvPr id="109" name="Straight Connector 108"/>
            <p:cNvCxnSpPr/>
            <p:nvPr/>
          </p:nvCxnSpPr>
          <p:spPr bwMode="auto">
            <a:xfrm>
              <a:off x="2576736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2582760" y="2924944"/>
              <a:ext cx="2016224" cy="0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4592960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0" name="Group 119"/>
          <p:cNvGrpSpPr/>
          <p:nvPr/>
        </p:nvGrpSpPr>
        <p:grpSpPr>
          <a:xfrm>
            <a:off x="4808984" y="2924944"/>
            <a:ext cx="1044116" cy="504056"/>
            <a:chOff x="2576736" y="2420888"/>
            <a:chExt cx="2016224" cy="504056"/>
          </a:xfrm>
        </p:grpSpPr>
        <p:cxnSp>
          <p:nvCxnSpPr>
            <p:cNvPr id="121" name="Straight Connector 120"/>
            <p:cNvCxnSpPr/>
            <p:nvPr/>
          </p:nvCxnSpPr>
          <p:spPr bwMode="auto">
            <a:xfrm>
              <a:off x="2576736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2576736" y="2924944"/>
              <a:ext cx="2016224" cy="0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4592960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4" name="Group 123"/>
          <p:cNvGrpSpPr/>
          <p:nvPr/>
        </p:nvGrpSpPr>
        <p:grpSpPr>
          <a:xfrm>
            <a:off x="5385048" y="3429000"/>
            <a:ext cx="468052" cy="504056"/>
            <a:chOff x="2576736" y="2420888"/>
            <a:chExt cx="2016224" cy="504056"/>
          </a:xfrm>
        </p:grpSpPr>
        <p:cxnSp>
          <p:nvCxnSpPr>
            <p:cNvPr id="125" name="Straight Connector 124"/>
            <p:cNvCxnSpPr/>
            <p:nvPr/>
          </p:nvCxnSpPr>
          <p:spPr bwMode="auto">
            <a:xfrm>
              <a:off x="2576736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2576736" y="2924944"/>
              <a:ext cx="2016224" cy="0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4592960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8" name="Group 127"/>
          <p:cNvGrpSpPr/>
          <p:nvPr/>
        </p:nvGrpSpPr>
        <p:grpSpPr>
          <a:xfrm>
            <a:off x="5385048" y="3933056"/>
            <a:ext cx="468052" cy="540060"/>
            <a:chOff x="2576736" y="2420888"/>
            <a:chExt cx="2016224" cy="504056"/>
          </a:xfrm>
        </p:grpSpPr>
        <p:cxnSp>
          <p:nvCxnSpPr>
            <p:cNvPr id="129" name="Straight Connector 128"/>
            <p:cNvCxnSpPr/>
            <p:nvPr/>
          </p:nvCxnSpPr>
          <p:spPr bwMode="auto">
            <a:xfrm>
              <a:off x="2576736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2576736" y="2924944"/>
              <a:ext cx="2016224" cy="0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>
              <a:off x="4592960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2" name="Group 131"/>
          <p:cNvGrpSpPr/>
          <p:nvPr/>
        </p:nvGrpSpPr>
        <p:grpSpPr>
          <a:xfrm>
            <a:off x="5781092" y="4473116"/>
            <a:ext cx="72008" cy="1368152"/>
            <a:chOff x="2576736" y="2420888"/>
            <a:chExt cx="2016224" cy="504056"/>
          </a:xfrm>
        </p:grpSpPr>
        <p:cxnSp>
          <p:nvCxnSpPr>
            <p:cNvPr id="133" name="Straight Connector 132"/>
            <p:cNvCxnSpPr/>
            <p:nvPr/>
          </p:nvCxnSpPr>
          <p:spPr bwMode="auto">
            <a:xfrm>
              <a:off x="2576736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2576736" y="2924944"/>
              <a:ext cx="2016224" cy="0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4592960" y="2420888"/>
              <a:ext cx="0" cy="504056"/>
            </a:xfrm>
            <a:prstGeom prst="line">
              <a:avLst/>
            </a:prstGeom>
            <a:noFill/>
            <a:ln w="25400" cap="flat" cmpd="sng" algn="ctr">
              <a:solidFill>
                <a:srgbClr val="8E200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L-Shape 103"/>
          <p:cNvSpPr/>
          <p:nvPr/>
        </p:nvSpPr>
        <p:spPr bwMode="auto">
          <a:xfrm>
            <a:off x="5169024" y="2420888"/>
            <a:ext cx="684075" cy="1800200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72580" y="6171691"/>
            <a:ext cx="7521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A2A12"/>
                </a:solidFill>
              </a:rPr>
              <a:t>Query time O(log</a:t>
            </a:r>
            <a:r>
              <a:rPr lang="en-US" sz="2400" b="1" baseline="30000" dirty="0" smtClean="0">
                <a:solidFill>
                  <a:srgbClr val="BA2A12"/>
                </a:solidFill>
              </a:rPr>
              <a:t>2</a:t>
            </a:r>
            <a:r>
              <a:rPr lang="en-US" sz="2400" b="1" dirty="0" smtClean="0">
                <a:solidFill>
                  <a:srgbClr val="BA2A12"/>
                </a:solidFill>
              </a:rPr>
              <a:t> </a:t>
            </a:r>
            <a:r>
              <a:rPr lang="en-US" sz="2400" b="1" i="1" dirty="0" smtClean="0">
                <a:solidFill>
                  <a:srgbClr val="BA2A12"/>
                </a:solidFill>
              </a:rPr>
              <a:t>n</a:t>
            </a:r>
            <a:r>
              <a:rPr lang="en-US" sz="2400" b="1" dirty="0" smtClean="0">
                <a:solidFill>
                  <a:srgbClr val="BA2A12"/>
                </a:solidFill>
              </a:rPr>
              <a:t> + </a:t>
            </a:r>
            <a:r>
              <a:rPr lang="en-US" sz="2400" b="1" i="1" dirty="0" smtClean="0">
                <a:solidFill>
                  <a:srgbClr val="BA2A12"/>
                </a:solidFill>
              </a:rPr>
              <a:t>t</a:t>
            </a:r>
            <a:r>
              <a:rPr lang="en-US" sz="2400" b="1" dirty="0" smtClean="0">
                <a:solidFill>
                  <a:srgbClr val="BA2A12"/>
                </a:solidFill>
              </a:rPr>
              <a:t>), space O(</a:t>
            </a:r>
            <a:r>
              <a:rPr lang="en-US" sz="2400" b="1" i="1" dirty="0" err="1" smtClean="0">
                <a:solidFill>
                  <a:srgbClr val="BA2A12"/>
                </a:solidFill>
              </a:rPr>
              <a:t>n</a:t>
            </a:r>
            <a:r>
              <a:rPr lang="en-US" sz="2400" b="1" dirty="0" err="1" smtClean="0">
                <a:solidFill>
                  <a:srgbClr val="BA2A12"/>
                </a:solidFill>
              </a:rPr>
              <a:t>∙log</a:t>
            </a:r>
            <a:r>
              <a:rPr lang="en-US" sz="2400" b="1" dirty="0" smtClean="0">
                <a:solidFill>
                  <a:srgbClr val="BA2A12"/>
                </a:solidFill>
              </a:rPr>
              <a:t> </a:t>
            </a:r>
            <a:r>
              <a:rPr lang="en-US" sz="2400" b="1" i="1" dirty="0" smtClean="0">
                <a:solidFill>
                  <a:srgbClr val="BA2A12"/>
                </a:solidFill>
              </a:rPr>
              <a:t>n</a:t>
            </a:r>
            <a:r>
              <a:rPr lang="en-US" sz="2400" b="1" dirty="0" smtClean="0">
                <a:solidFill>
                  <a:srgbClr val="BA2A12"/>
                </a:solidFill>
              </a:rPr>
              <a:t>)</a:t>
            </a:r>
            <a:endParaRPr lang="en-US" sz="2400" b="1" dirty="0">
              <a:solidFill>
                <a:srgbClr val="BA2A12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5874114" y="2426912"/>
            <a:ext cx="1915310" cy="149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5847076" y="1543987"/>
            <a:ext cx="0" cy="86942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Flowchart: Connector 8"/>
          <p:cNvSpPr/>
          <p:nvPr/>
        </p:nvSpPr>
        <p:spPr bwMode="auto">
          <a:xfrm flipH="1">
            <a:off x="4556956" y="296094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24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  <p:bldP spid="81" grpId="0" animBg="1"/>
      <p:bldP spid="97" grpId="0" animBg="1"/>
      <p:bldP spid="104" grpId="0" animBg="1"/>
      <p:bldP spid="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4436271" y="1628800"/>
            <a:ext cx="2088232" cy="18722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436270" y="1628800"/>
            <a:ext cx="3001005" cy="18722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436271" y="1628800"/>
            <a:ext cx="3001005" cy="40324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60164" y="2148559"/>
            <a:ext cx="2069617" cy="135196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Range Queries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449426" y="181741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85330" y="217745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692860" y="224946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474578" y="3795166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73362" y="425730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64868" y="469773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61394" y="296954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11588" y="288421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792278" y="361761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916365" y="4625726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268924" y="410490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96621" y="4329310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01149" y="4841750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09061" y="1961430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508279" y="1961430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488981" y="253749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164463" y="476974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607573" y="2863998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188845" y="335699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149244" y="2204864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73157" y="3833638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293260" y="3140968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" name="Group 37"/>
          <p:cNvGrpSpPr/>
          <p:nvPr/>
        </p:nvGrpSpPr>
        <p:grpSpPr>
          <a:xfrm>
            <a:off x="2396716" y="1628800"/>
            <a:ext cx="5040560" cy="3772304"/>
            <a:chOff x="1699018" y="1284199"/>
            <a:chExt cx="6062295" cy="4089018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 flipV="1">
              <a:off x="1699018" y="1284199"/>
              <a:ext cx="13623" cy="4089018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1712641" y="5373216"/>
              <a:ext cx="6048672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9" name="Oval 38"/>
          <p:cNvSpPr/>
          <p:nvPr/>
        </p:nvSpPr>
        <p:spPr bwMode="auto">
          <a:xfrm>
            <a:off x="4724303" y="3329582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588399" y="1673398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965479" y="2418630"/>
            <a:ext cx="99418" cy="994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4436271" y="1628800"/>
            <a:ext cx="0" cy="40324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271912" y="5574722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x</a:t>
            </a:r>
            <a:r>
              <a:rPr lang="en-US" sz="1600" b="1" i="1" baseline="-25000" dirty="0" smtClean="0"/>
              <a:t>l</a:t>
            </a:r>
            <a:endParaRPr lang="en-US" sz="1600" b="1" i="1" baseline="-25000" dirty="0"/>
          </a:p>
        </p:txBody>
      </p:sp>
      <p:cxnSp>
        <p:nvCxnSpPr>
          <p:cNvPr id="53" name="Straight Connector 52"/>
          <p:cNvCxnSpPr/>
          <p:nvPr/>
        </p:nvCxnSpPr>
        <p:spPr bwMode="auto">
          <a:xfrm flipH="1">
            <a:off x="2396716" y="3513708"/>
            <a:ext cx="504056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991928" y="3323404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i="1" dirty="0" err="1" smtClean="0"/>
              <a:t>y</a:t>
            </a:r>
            <a:r>
              <a:rPr lang="da-DK" sz="1600" b="1" i="1" baseline="-25000" dirty="0" err="1" smtClean="0"/>
              <a:t>b</a:t>
            </a:r>
            <a:endParaRPr lang="en-US" sz="1600" b="1" i="1" baseline="-25000" dirty="0"/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6547834" y="1628800"/>
            <a:ext cx="0" cy="40324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2396716" y="2132856"/>
            <a:ext cx="504056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396148" y="558924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/>
              <a:t>x</a:t>
            </a:r>
            <a:r>
              <a:rPr lang="en-US" sz="1600" b="1" i="1" baseline="-25000" dirty="0" err="1" smtClean="0"/>
              <a:t>r</a:t>
            </a:r>
            <a:endParaRPr lang="en-US" sz="1600" b="1" i="1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2003660" y="1938318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i="1" dirty="0" smtClean="0"/>
              <a:t>y</a:t>
            </a:r>
            <a:r>
              <a:rPr lang="da-DK" sz="1600" b="1" i="1" baseline="-25000" dirty="0" smtClean="0"/>
              <a:t>t</a:t>
            </a:r>
            <a:endParaRPr lang="en-US" sz="1600" b="1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67400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41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2" grpId="0" animBg="1"/>
      <p:bldP spid="52" grpId="1" animBg="1"/>
      <p:bldP spid="45" grpId="0" animBg="1"/>
      <p:bldP spid="45" grpId="1" animBg="1"/>
      <p:bldP spid="49" grpId="0" animBg="1"/>
      <p:bldP spid="46" grpId="0"/>
      <p:bldP spid="56" grpId="0"/>
      <p:bldP spid="54" grpId="0"/>
      <p:bldP spid="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1000" y="3493747"/>
            <a:ext cx="9163050" cy="2671557"/>
          </a:xfrm>
        </p:spPr>
        <p:txBody>
          <a:bodyPr/>
          <a:lstStyle/>
          <a:p>
            <a:pPr algn="ctr"/>
            <a:r>
              <a:rPr lang="da-DK" sz="4000" dirty="0" err="1" smtClean="0">
                <a:latin typeface="Arial" charset="0"/>
              </a:rPr>
              <a:t>Thank</a:t>
            </a:r>
            <a:r>
              <a:rPr lang="da-DK" sz="4000" dirty="0" smtClean="0">
                <a:latin typeface="Arial" charset="0"/>
              </a:rPr>
              <a:t> </a:t>
            </a:r>
            <a:r>
              <a:rPr lang="da-DK" sz="4000" dirty="0" err="1" smtClean="0">
                <a:latin typeface="Arial" charset="0"/>
              </a:rPr>
              <a:t>You</a:t>
            </a:r>
            <a:r>
              <a:rPr lang="da-DK" sz="1200" dirty="0">
                <a:latin typeface="Arial" charset="0"/>
              </a:rPr>
              <a:t/>
            </a:r>
            <a:br>
              <a:rPr lang="da-DK" sz="1200" dirty="0">
                <a:latin typeface="Arial" charset="0"/>
              </a:rPr>
            </a:br>
            <a:r>
              <a:rPr lang="da-DK" sz="1200" dirty="0">
                <a:latin typeface="Arial" charset="0"/>
              </a:rPr>
              <a:t/>
            </a:r>
            <a:br>
              <a:rPr lang="da-DK" sz="1200" dirty="0">
                <a:latin typeface="Arial" charset="0"/>
              </a:rPr>
            </a:br>
            <a:r>
              <a:rPr lang="da-DK" sz="1200" dirty="0" smtClean="0">
                <a:latin typeface="Arial" charset="0"/>
              </a:rPr>
              <a:t/>
            </a:r>
            <a:br>
              <a:rPr lang="da-DK" sz="1200" dirty="0" smtClean="0">
                <a:latin typeface="Arial" charset="0"/>
              </a:rPr>
            </a:br>
            <a:r>
              <a:rPr lang="da-DK" sz="1200" dirty="0">
                <a:latin typeface="Arial" charset="0"/>
              </a:rPr>
              <a:t/>
            </a:r>
            <a:br>
              <a:rPr lang="da-DK" sz="1200" dirty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/>
            </a:r>
            <a:br>
              <a:rPr lang="en-US" sz="2200" dirty="0" smtClean="0">
                <a:latin typeface="Arial" charset="0"/>
              </a:rPr>
            </a:br>
            <a:r>
              <a:rPr lang="en-US" sz="2200" dirty="0" err="1" smtClean="0">
                <a:latin typeface="Arial" charset="0"/>
              </a:rPr>
              <a:t>Gerth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Stølting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Brodal</a:t>
            </a:r>
            <a:r>
              <a:rPr lang="en-US" sz="2200" dirty="0" smtClean="0">
                <a:latin typeface="Arial" charset="0"/>
              </a:rPr>
              <a:t/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Aarhus University</a:t>
            </a:r>
            <a:endParaRPr lang="en-US" sz="2200" dirty="0">
              <a:latin typeface="Arial" charset="0"/>
            </a:endParaRPr>
          </a:p>
        </p:txBody>
      </p:sp>
      <p:pic>
        <p:nvPicPr>
          <p:cNvPr id="421890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2800" y="6093296"/>
            <a:ext cx="3614787" cy="354003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140190"/>
              </p:ext>
            </p:extLst>
          </p:nvPr>
        </p:nvGraphicFramePr>
        <p:xfrm>
          <a:off x="314508" y="908720"/>
          <a:ext cx="8980473" cy="19800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80120"/>
                <a:gridCol w="1743393"/>
                <a:gridCol w="3273743"/>
                <a:gridCol w="2883217"/>
              </a:tblGrid>
              <a:tr h="540060">
                <a:tc>
                  <a:txBody>
                    <a:bodyPr/>
                    <a:lstStyle/>
                    <a:p>
                      <a:endParaRPr lang="en-US" b="0" i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Space</a:t>
                      </a:r>
                      <a:endParaRPr lang="en-US" b="1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i="0" dirty="0" smtClean="0"/>
                        <a:t>Query</a:t>
                      </a:r>
                      <a:endParaRPr lang="en-US" b="1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Insert/Delete</a:t>
                      </a:r>
                      <a:endParaRPr lang="en-US" b="1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en-US" sz="1600" b="0" i="0" baseline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O(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)</a:t>
                      </a:r>
                      <a:endParaRPr lang="en-US" sz="2000" b="1" i="0" dirty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O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(log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sz="2000" b="1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2000" b="1" i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+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t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)</a:t>
                      </a:r>
                      <a:endParaRPr lang="en-US" sz="2000" b="1" i="0" dirty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O(log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sz="2000" b="1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en-US" sz="1600" b="0" i="0" baseline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O(</a:t>
                      </a:r>
                      <a:r>
                        <a:rPr lang="en-US" sz="2000" b="1" i="1" dirty="0" err="1" smtClean="0">
                          <a:solidFill>
                            <a:srgbClr val="BA2A12"/>
                          </a:solidFill>
                        </a:rPr>
                        <a:t>n∙</a:t>
                      </a:r>
                      <a:r>
                        <a:rPr lang="en-US" sz="20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)</a:t>
                      </a:r>
                      <a:endParaRPr lang="en-US" sz="2000" b="1" i="0" dirty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O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(log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 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+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t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)</a:t>
                      </a:r>
                      <a:endParaRPr lang="en-US" sz="2000" b="1" i="0" dirty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O(log</a:t>
                      </a:r>
                      <a:r>
                        <a:rPr lang="en-US" sz="2000" b="1" i="0" baseline="30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sz="2000" b="1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rgbClr val="BA2A12"/>
                          </a:solidFill>
                        </a:rPr>
                        <a:t>)</a:t>
                      </a:r>
                      <a:endParaRPr lang="en-US" sz="2000" b="1" i="0" dirty="0" smtClean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04528" y="2240932"/>
            <a:ext cx="576000" cy="576000"/>
            <a:chOff x="740532" y="1664804"/>
            <a:chExt cx="864096" cy="86409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740532" y="1664804"/>
              <a:ext cx="0" cy="864096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40532" y="2528900"/>
              <a:ext cx="864096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L-Shape 7"/>
            <p:cNvSpPr/>
            <p:nvPr/>
          </p:nvSpPr>
          <p:spPr bwMode="auto">
            <a:xfrm>
              <a:off x="826942" y="1808820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L-Shape 8"/>
            <p:cNvSpPr/>
            <p:nvPr/>
          </p:nvSpPr>
          <p:spPr bwMode="auto">
            <a:xfrm>
              <a:off x="999761" y="1952836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L-Shape 9"/>
            <p:cNvSpPr/>
            <p:nvPr/>
          </p:nvSpPr>
          <p:spPr bwMode="auto">
            <a:xfrm>
              <a:off x="1172580" y="2096852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L-Shape 10"/>
            <p:cNvSpPr/>
            <p:nvPr/>
          </p:nvSpPr>
          <p:spPr bwMode="auto">
            <a:xfrm>
              <a:off x="1345399" y="2240868"/>
              <a:ext cx="172819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604628" y="1664804"/>
              <a:ext cx="0" cy="864096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40532" y="1664804"/>
              <a:ext cx="864096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704528" y="1520788"/>
            <a:ext cx="576000" cy="576000"/>
            <a:chOff x="2684748" y="5301208"/>
            <a:chExt cx="360040" cy="432048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2684748" y="5301208"/>
              <a:ext cx="0" cy="43204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684748" y="5733256"/>
              <a:ext cx="360040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L-Shape 16"/>
            <p:cNvSpPr/>
            <p:nvPr/>
          </p:nvSpPr>
          <p:spPr bwMode="auto">
            <a:xfrm>
              <a:off x="2720752" y="54092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L-Shape 17"/>
            <p:cNvSpPr/>
            <p:nvPr/>
          </p:nvSpPr>
          <p:spPr bwMode="auto">
            <a:xfrm>
              <a:off x="2792760" y="54812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L-Shape 18"/>
            <p:cNvSpPr/>
            <p:nvPr/>
          </p:nvSpPr>
          <p:spPr bwMode="auto">
            <a:xfrm>
              <a:off x="2864768" y="55532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L-Shape 19"/>
            <p:cNvSpPr/>
            <p:nvPr/>
          </p:nvSpPr>
          <p:spPr bwMode="auto">
            <a:xfrm>
              <a:off x="2936776" y="56252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044788" y="5301208"/>
              <a:ext cx="0" cy="43204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9166223" y="1671049"/>
            <a:ext cx="719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b="1" dirty="0" smtClean="0">
                <a:solidFill>
                  <a:srgbClr val="00B050"/>
                </a:solidFill>
              </a:rPr>
              <a:t>RAM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82"/>
          <p:cNvSpPr/>
          <p:nvPr/>
        </p:nvSpPr>
        <p:spPr bwMode="auto">
          <a:xfrm>
            <a:off x="2605308" y="1579046"/>
            <a:ext cx="4762103" cy="1987970"/>
          </a:xfrm>
          <a:custGeom>
            <a:avLst/>
            <a:gdLst>
              <a:gd name="connsiteX0" fmla="*/ 21432 w 4093369"/>
              <a:gd name="connsiteY0" fmla="*/ 100013 h 852488"/>
              <a:gd name="connsiteX1" fmla="*/ 92869 w 4093369"/>
              <a:gd name="connsiteY1" fmla="*/ 71438 h 852488"/>
              <a:gd name="connsiteX2" fmla="*/ 578644 w 4093369"/>
              <a:gd name="connsiteY2" fmla="*/ 100013 h 852488"/>
              <a:gd name="connsiteX3" fmla="*/ 1021557 w 4093369"/>
              <a:gd name="connsiteY3" fmla="*/ 471488 h 852488"/>
              <a:gd name="connsiteX4" fmla="*/ 1650207 w 4093369"/>
              <a:gd name="connsiteY4" fmla="*/ 785813 h 852488"/>
              <a:gd name="connsiteX5" fmla="*/ 2736057 w 4093369"/>
              <a:gd name="connsiteY5" fmla="*/ 814388 h 852488"/>
              <a:gd name="connsiteX6" fmla="*/ 3064669 w 4093369"/>
              <a:gd name="connsiteY6" fmla="*/ 557213 h 852488"/>
              <a:gd name="connsiteX7" fmla="*/ 3378994 w 4093369"/>
              <a:gd name="connsiteY7" fmla="*/ 314325 h 852488"/>
              <a:gd name="connsiteX8" fmla="*/ 4093369 w 4093369"/>
              <a:gd name="connsiteY8" fmla="*/ 0 h 852488"/>
              <a:gd name="connsiteX9" fmla="*/ 4093369 w 4093369"/>
              <a:gd name="connsiteY9" fmla="*/ 0 h 852488"/>
              <a:gd name="connsiteX0" fmla="*/ 21432 w 4093369"/>
              <a:gd name="connsiteY0" fmla="*/ 100013 h 800101"/>
              <a:gd name="connsiteX1" fmla="*/ 92869 w 4093369"/>
              <a:gd name="connsiteY1" fmla="*/ 71438 h 800101"/>
              <a:gd name="connsiteX2" fmla="*/ 578644 w 4093369"/>
              <a:gd name="connsiteY2" fmla="*/ 100013 h 800101"/>
              <a:gd name="connsiteX3" fmla="*/ 1021557 w 4093369"/>
              <a:gd name="connsiteY3" fmla="*/ 471488 h 800101"/>
              <a:gd name="connsiteX4" fmla="*/ 1650207 w 4093369"/>
              <a:gd name="connsiteY4" fmla="*/ 785813 h 800101"/>
              <a:gd name="connsiteX5" fmla="*/ 3064669 w 4093369"/>
              <a:gd name="connsiteY5" fmla="*/ 557213 h 800101"/>
              <a:gd name="connsiteX6" fmla="*/ 3378994 w 4093369"/>
              <a:gd name="connsiteY6" fmla="*/ 314325 h 800101"/>
              <a:gd name="connsiteX7" fmla="*/ 4093369 w 4093369"/>
              <a:gd name="connsiteY7" fmla="*/ 0 h 800101"/>
              <a:gd name="connsiteX8" fmla="*/ 4093369 w 4093369"/>
              <a:gd name="connsiteY8" fmla="*/ 0 h 800101"/>
              <a:gd name="connsiteX0" fmla="*/ 21432 w 4093369"/>
              <a:gd name="connsiteY0" fmla="*/ 100013 h 857536"/>
              <a:gd name="connsiteX1" fmla="*/ 92869 w 4093369"/>
              <a:gd name="connsiteY1" fmla="*/ 71438 h 857536"/>
              <a:gd name="connsiteX2" fmla="*/ 578644 w 4093369"/>
              <a:gd name="connsiteY2" fmla="*/ 100013 h 857536"/>
              <a:gd name="connsiteX3" fmla="*/ 1021557 w 4093369"/>
              <a:gd name="connsiteY3" fmla="*/ 471488 h 857536"/>
              <a:gd name="connsiteX4" fmla="*/ 1650207 w 4093369"/>
              <a:gd name="connsiteY4" fmla="*/ 785813 h 857536"/>
              <a:gd name="connsiteX5" fmla="*/ 2680990 w 4093369"/>
              <a:gd name="connsiteY5" fmla="*/ 778955 h 857536"/>
              <a:gd name="connsiteX6" fmla="*/ 3378994 w 4093369"/>
              <a:gd name="connsiteY6" fmla="*/ 314325 h 857536"/>
              <a:gd name="connsiteX7" fmla="*/ 4093369 w 4093369"/>
              <a:gd name="connsiteY7" fmla="*/ 0 h 857536"/>
              <a:gd name="connsiteX8" fmla="*/ 4093369 w 4093369"/>
              <a:gd name="connsiteY8" fmla="*/ 0 h 857536"/>
              <a:gd name="connsiteX0" fmla="*/ 0 w 4071937"/>
              <a:gd name="connsiteY0" fmla="*/ 100013 h 857536"/>
              <a:gd name="connsiteX1" fmla="*/ 557212 w 4071937"/>
              <a:gd name="connsiteY1" fmla="*/ 100013 h 857536"/>
              <a:gd name="connsiteX2" fmla="*/ 1000125 w 4071937"/>
              <a:gd name="connsiteY2" fmla="*/ 471488 h 857536"/>
              <a:gd name="connsiteX3" fmla="*/ 1628775 w 4071937"/>
              <a:gd name="connsiteY3" fmla="*/ 785813 h 857536"/>
              <a:gd name="connsiteX4" fmla="*/ 2659558 w 4071937"/>
              <a:gd name="connsiteY4" fmla="*/ 778955 h 857536"/>
              <a:gd name="connsiteX5" fmla="*/ 3357562 w 4071937"/>
              <a:gd name="connsiteY5" fmla="*/ 314325 h 857536"/>
              <a:gd name="connsiteX6" fmla="*/ 4071937 w 4071937"/>
              <a:gd name="connsiteY6" fmla="*/ 0 h 857536"/>
              <a:gd name="connsiteX7" fmla="*/ 4071937 w 4071937"/>
              <a:gd name="connsiteY7" fmla="*/ 0 h 857536"/>
              <a:gd name="connsiteX0" fmla="*/ 97607 w 4169544"/>
              <a:gd name="connsiteY0" fmla="*/ 221159 h 978682"/>
              <a:gd name="connsiteX1" fmla="*/ 92869 w 4169544"/>
              <a:gd name="connsiteY1" fmla="*/ 0 h 978682"/>
              <a:gd name="connsiteX2" fmla="*/ 654819 w 4169544"/>
              <a:gd name="connsiteY2" fmla="*/ 221159 h 978682"/>
              <a:gd name="connsiteX3" fmla="*/ 1097732 w 4169544"/>
              <a:gd name="connsiteY3" fmla="*/ 592634 h 978682"/>
              <a:gd name="connsiteX4" fmla="*/ 1726382 w 4169544"/>
              <a:gd name="connsiteY4" fmla="*/ 906959 h 978682"/>
              <a:gd name="connsiteX5" fmla="*/ 2757165 w 4169544"/>
              <a:gd name="connsiteY5" fmla="*/ 900101 h 978682"/>
              <a:gd name="connsiteX6" fmla="*/ 3455169 w 4169544"/>
              <a:gd name="connsiteY6" fmla="*/ 435471 h 978682"/>
              <a:gd name="connsiteX7" fmla="*/ 4169544 w 4169544"/>
              <a:gd name="connsiteY7" fmla="*/ 121146 h 978682"/>
              <a:gd name="connsiteX8" fmla="*/ 4169544 w 4169544"/>
              <a:gd name="connsiteY8" fmla="*/ 121146 h 978682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455169 w 4169544"/>
              <a:gd name="connsiteY6" fmla="*/ 435471 h 987349"/>
              <a:gd name="connsiteX7" fmla="*/ 4169544 w 4169544"/>
              <a:gd name="connsiteY7" fmla="*/ 121146 h 987349"/>
              <a:gd name="connsiteX8" fmla="*/ 4169544 w 4169544"/>
              <a:gd name="connsiteY8" fmla="*/ 121146 h 987349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225217 w 4169544"/>
              <a:gd name="connsiteY6" fmla="*/ 468052 h 987349"/>
              <a:gd name="connsiteX7" fmla="*/ 4169544 w 4169544"/>
              <a:gd name="connsiteY7" fmla="*/ 121146 h 987349"/>
              <a:gd name="connsiteX8" fmla="*/ 4169544 w 4169544"/>
              <a:gd name="connsiteY8" fmla="*/ 121146 h 987349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225217 w 4169544"/>
              <a:gd name="connsiteY6" fmla="*/ 468052 h 987349"/>
              <a:gd name="connsiteX7" fmla="*/ 4169544 w 4169544"/>
              <a:gd name="connsiteY7" fmla="*/ 121146 h 987349"/>
              <a:gd name="connsiteX8" fmla="*/ 4053309 w 4169544"/>
              <a:gd name="connsiteY8" fmla="*/ 396044 h 987349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225217 w 4169544"/>
              <a:gd name="connsiteY6" fmla="*/ 468052 h 987349"/>
              <a:gd name="connsiteX7" fmla="*/ 4169544 w 4169544"/>
              <a:gd name="connsiteY7" fmla="*/ 121146 h 987349"/>
              <a:gd name="connsiteX0" fmla="*/ 97607 w 4377345"/>
              <a:gd name="connsiteY0" fmla="*/ 221159 h 987349"/>
              <a:gd name="connsiteX1" fmla="*/ 92869 w 4377345"/>
              <a:gd name="connsiteY1" fmla="*/ 0 h 987349"/>
              <a:gd name="connsiteX2" fmla="*/ 654819 w 4377345"/>
              <a:gd name="connsiteY2" fmla="*/ 221159 h 987349"/>
              <a:gd name="connsiteX3" fmla="*/ 1097732 w 4377345"/>
              <a:gd name="connsiteY3" fmla="*/ 592634 h 987349"/>
              <a:gd name="connsiteX4" fmla="*/ 1929073 w 4377345"/>
              <a:gd name="connsiteY4" fmla="*/ 936104 h 987349"/>
              <a:gd name="connsiteX5" fmla="*/ 2757165 w 4377345"/>
              <a:gd name="connsiteY5" fmla="*/ 900101 h 987349"/>
              <a:gd name="connsiteX6" fmla="*/ 3225217 w 4377345"/>
              <a:gd name="connsiteY6" fmla="*/ 468052 h 987349"/>
              <a:gd name="connsiteX7" fmla="*/ 4377345 w 4377345"/>
              <a:gd name="connsiteY7" fmla="*/ 288032 h 987349"/>
              <a:gd name="connsiteX0" fmla="*/ 97607 w 4377345"/>
              <a:gd name="connsiteY0" fmla="*/ 221159 h 1002112"/>
              <a:gd name="connsiteX1" fmla="*/ 92869 w 4377345"/>
              <a:gd name="connsiteY1" fmla="*/ 0 h 1002112"/>
              <a:gd name="connsiteX2" fmla="*/ 654819 w 4377345"/>
              <a:gd name="connsiteY2" fmla="*/ 221159 h 1002112"/>
              <a:gd name="connsiteX3" fmla="*/ 1097732 w 4377345"/>
              <a:gd name="connsiteY3" fmla="*/ 592634 h 1002112"/>
              <a:gd name="connsiteX4" fmla="*/ 1929073 w 4377345"/>
              <a:gd name="connsiteY4" fmla="*/ 936104 h 1002112"/>
              <a:gd name="connsiteX5" fmla="*/ 2757165 w 4377345"/>
              <a:gd name="connsiteY5" fmla="*/ 900101 h 1002112"/>
              <a:gd name="connsiteX6" fmla="*/ 3585257 w 4377345"/>
              <a:gd name="connsiteY6" fmla="*/ 324036 h 1002112"/>
              <a:gd name="connsiteX7" fmla="*/ 4377345 w 4377345"/>
              <a:gd name="connsiteY7" fmla="*/ 288032 h 1002112"/>
              <a:gd name="connsiteX0" fmla="*/ 0 w 4284476"/>
              <a:gd name="connsiteY0" fmla="*/ 0 h 1002112"/>
              <a:gd name="connsiteX1" fmla="*/ 561950 w 4284476"/>
              <a:gd name="connsiteY1" fmla="*/ 221159 h 1002112"/>
              <a:gd name="connsiteX2" fmla="*/ 1004863 w 4284476"/>
              <a:gd name="connsiteY2" fmla="*/ 592634 h 1002112"/>
              <a:gd name="connsiteX3" fmla="*/ 1836204 w 4284476"/>
              <a:gd name="connsiteY3" fmla="*/ 936104 h 1002112"/>
              <a:gd name="connsiteX4" fmla="*/ 2664296 w 4284476"/>
              <a:gd name="connsiteY4" fmla="*/ 900101 h 1002112"/>
              <a:gd name="connsiteX5" fmla="*/ 3492388 w 4284476"/>
              <a:gd name="connsiteY5" fmla="*/ 324036 h 1002112"/>
              <a:gd name="connsiteX6" fmla="*/ 4284476 w 4284476"/>
              <a:gd name="connsiteY6" fmla="*/ 288032 h 1002112"/>
              <a:gd name="connsiteX0" fmla="*/ 0 w 4248471"/>
              <a:gd name="connsiteY0" fmla="*/ 0 h 1002112"/>
              <a:gd name="connsiteX1" fmla="*/ 561950 w 4248471"/>
              <a:gd name="connsiteY1" fmla="*/ 221159 h 1002112"/>
              <a:gd name="connsiteX2" fmla="*/ 1004863 w 4248471"/>
              <a:gd name="connsiteY2" fmla="*/ 592634 h 1002112"/>
              <a:gd name="connsiteX3" fmla="*/ 1836204 w 4248471"/>
              <a:gd name="connsiteY3" fmla="*/ 936104 h 1002112"/>
              <a:gd name="connsiteX4" fmla="*/ 2664296 w 4248471"/>
              <a:gd name="connsiteY4" fmla="*/ 900101 h 1002112"/>
              <a:gd name="connsiteX5" fmla="*/ 3492388 w 4248471"/>
              <a:gd name="connsiteY5" fmla="*/ 324036 h 1002112"/>
              <a:gd name="connsiteX6" fmla="*/ 4248471 w 4248471"/>
              <a:gd name="connsiteY6" fmla="*/ 108011 h 1002112"/>
              <a:gd name="connsiteX0" fmla="*/ 0 w 4248471"/>
              <a:gd name="connsiteY0" fmla="*/ 0 h 1002112"/>
              <a:gd name="connsiteX1" fmla="*/ 561950 w 4248471"/>
              <a:gd name="connsiteY1" fmla="*/ 221159 h 1002112"/>
              <a:gd name="connsiteX2" fmla="*/ 1004863 w 4248471"/>
              <a:gd name="connsiteY2" fmla="*/ 592634 h 1002112"/>
              <a:gd name="connsiteX3" fmla="*/ 1836204 w 4248471"/>
              <a:gd name="connsiteY3" fmla="*/ 936104 h 1002112"/>
              <a:gd name="connsiteX4" fmla="*/ 2664296 w 4248471"/>
              <a:gd name="connsiteY4" fmla="*/ 900101 h 1002112"/>
              <a:gd name="connsiteX5" fmla="*/ 3492388 w 4248471"/>
              <a:gd name="connsiteY5" fmla="*/ 324036 h 1002112"/>
              <a:gd name="connsiteX6" fmla="*/ 4248471 w 4248471"/>
              <a:gd name="connsiteY6" fmla="*/ 108011 h 1002112"/>
              <a:gd name="connsiteX0" fmla="*/ 0 w 4320480"/>
              <a:gd name="connsiteY0" fmla="*/ 0 h 1002112"/>
              <a:gd name="connsiteX1" fmla="*/ 561950 w 4320480"/>
              <a:gd name="connsiteY1" fmla="*/ 221159 h 1002112"/>
              <a:gd name="connsiteX2" fmla="*/ 1004863 w 4320480"/>
              <a:gd name="connsiteY2" fmla="*/ 592634 h 1002112"/>
              <a:gd name="connsiteX3" fmla="*/ 1836204 w 4320480"/>
              <a:gd name="connsiteY3" fmla="*/ 936104 h 1002112"/>
              <a:gd name="connsiteX4" fmla="*/ 2664296 w 4320480"/>
              <a:gd name="connsiteY4" fmla="*/ 900101 h 1002112"/>
              <a:gd name="connsiteX5" fmla="*/ 3492388 w 4320480"/>
              <a:gd name="connsiteY5" fmla="*/ 324036 h 1002112"/>
              <a:gd name="connsiteX6" fmla="*/ 4320480 w 4320480"/>
              <a:gd name="connsiteY6" fmla="*/ 180019 h 1002112"/>
              <a:gd name="connsiteX0" fmla="*/ 0 w 4752527"/>
              <a:gd name="connsiteY0" fmla="*/ 822259 h 1824371"/>
              <a:gd name="connsiteX1" fmla="*/ 561950 w 4752527"/>
              <a:gd name="connsiteY1" fmla="*/ 1043418 h 1824371"/>
              <a:gd name="connsiteX2" fmla="*/ 1004863 w 4752527"/>
              <a:gd name="connsiteY2" fmla="*/ 1414893 h 1824371"/>
              <a:gd name="connsiteX3" fmla="*/ 1836204 w 4752527"/>
              <a:gd name="connsiteY3" fmla="*/ 1758363 h 1824371"/>
              <a:gd name="connsiteX4" fmla="*/ 2664296 w 4752527"/>
              <a:gd name="connsiteY4" fmla="*/ 1722360 h 1824371"/>
              <a:gd name="connsiteX5" fmla="*/ 3492388 w 4752527"/>
              <a:gd name="connsiteY5" fmla="*/ 1146295 h 1824371"/>
              <a:gd name="connsiteX6" fmla="*/ 4752527 w 4752527"/>
              <a:gd name="connsiteY6" fmla="*/ 30170 h 1824371"/>
              <a:gd name="connsiteX0" fmla="*/ 0 w 4890542"/>
              <a:gd name="connsiteY0" fmla="*/ 792089 h 1794201"/>
              <a:gd name="connsiteX1" fmla="*/ 561950 w 4890542"/>
              <a:gd name="connsiteY1" fmla="*/ 1013248 h 1794201"/>
              <a:gd name="connsiteX2" fmla="*/ 1004863 w 4890542"/>
              <a:gd name="connsiteY2" fmla="*/ 1384723 h 1794201"/>
              <a:gd name="connsiteX3" fmla="*/ 1836204 w 4890542"/>
              <a:gd name="connsiteY3" fmla="*/ 1728193 h 1794201"/>
              <a:gd name="connsiteX4" fmla="*/ 2664296 w 4890542"/>
              <a:gd name="connsiteY4" fmla="*/ 1692190 h 1794201"/>
              <a:gd name="connsiteX5" fmla="*/ 3492388 w 4890542"/>
              <a:gd name="connsiteY5" fmla="*/ 1116125 h 1794201"/>
              <a:gd name="connsiteX6" fmla="*/ 4680519 w 4890542"/>
              <a:gd name="connsiteY6" fmla="*/ 936105 h 1794201"/>
              <a:gd name="connsiteX7" fmla="*/ 4752527 w 4890542"/>
              <a:gd name="connsiteY7" fmla="*/ 0 h 1794201"/>
              <a:gd name="connsiteX0" fmla="*/ 0 w 4890542"/>
              <a:gd name="connsiteY0" fmla="*/ 792089 h 1794201"/>
              <a:gd name="connsiteX1" fmla="*/ 561950 w 4890542"/>
              <a:gd name="connsiteY1" fmla="*/ 1013248 h 1794201"/>
              <a:gd name="connsiteX2" fmla="*/ 1004863 w 4890542"/>
              <a:gd name="connsiteY2" fmla="*/ 1384723 h 1794201"/>
              <a:gd name="connsiteX3" fmla="*/ 1836204 w 4890542"/>
              <a:gd name="connsiteY3" fmla="*/ 1728193 h 1794201"/>
              <a:gd name="connsiteX4" fmla="*/ 2664296 w 4890542"/>
              <a:gd name="connsiteY4" fmla="*/ 1692190 h 1794201"/>
              <a:gd name="connsiteX5" fmla="*/ 3492388 w 4890542"/>
              <a:gd name="connsiteY5" fmla="*/ 1116125 h 1794201"/>
              <a:gd name="connsiteX6" fmla="*/ 4680519 w 4890542"/>
              <a:gd name="connsiteY6" fmla="*/ 936105 h 1794201"/>
              <a:gd name="connsiteX7" fmla="*/ 4752527 w 4890542"/>
              <a:gd name="connsiteY7" fmla="*/ 0 h 1794201"/>
              <a:gd name="connsiteX0" fmla="*/ 0 w 4752527"/>
              <a:gd name="connsiteY0" fmla="*/ 792089 h 1794201"/>
              <a:gd name="connsiteX1" fmla="*/ 561950 w 4752527"/>
              <a:gd name="connsiteY1" fmla="*/ 1013248 h 1794201"/>
              <a:gd name="connsiteX2" fmla="*/ 1004863 w 4752527"/>
              <a:gd name="connsiteY2" fmla="*/ 1384723 h 1794201"/>
              <a:gd name="connsiteX3" fmla="*/ 1836204 w 4752527"/>
              <a:gd name="connsiteY3" fmla="*/ 1728193 h 1794201"/>
              <a:gd name="connsiteX4" fmla="*/ 2664296 w 4752527"/>
              <a:gd name="connsiteY4" fmla="*/ 1692190 h 1794201"/>
              <a:gd name="connsiteX5" fmla="*/ 3492388 w 4752527"/>
              <a:gd name="connsiteY5" fmla="*/ 1116125 h 1794201"/>
              <a:gd name="connsiteX6" fmla="*/ 4428490 w 4752527"/>
              <a:gd name="connsiteY6" fmla="*/ 936105 h 1794201"/>
              <a:gd name="connsiteX7" fmla="*/ 4752527 w 4752527"/>
              <a:gd name="connsiteY7" fmla="*/ 0 h 1794201"/>
              <a:gd name="connsiteX0" fmla="*/ 0 w 4638513"/>
              <a:gd name="connsiteY0" fmla="*/ 1368152 h 2370264"/>
              <a:gd name="connsiteX1" fmla="*/ 561950 w 4638513"/>
              <a:gd name="connsiteY1" fmla="*/ 1589311 h 2370264"/>
              <a:gd name="connsiteX2" fmla="*/ 1004863 w 4638513"/>
              <a:gd name="connsiteY2" fmla="*/ 1960786 h 2370264"/>
              <a:gd name="connsiteX3" fmla="*/ 1836204 w 4638513"/>
              <a:gd name="connsiteY3" fmla="*/ 2304256 h 2370264"/>
              <a:gd name="connsiteX4" fmla="*/ 2664296 w 4638513"/>
              <a:gd name="connsiteY4" fmla="*/ 2268253 h 2370264"/>
              <a:gd name="connsiteX5" fmla="*/ 3492388 w 4638513"/>
              <a:gd name="connsiteY5" fmla="*/ 1692188 h 2370264"/>
              <a:gd name="connsiteX6" fmla="*/ 4428490 w 4638513"/>
              <a:gd name="connsiteY6" fmla="*/ 1512168 h 2370264"/>
              <a:gd name="connsiteX7" fmla="*/ 4572507 w 4638513"/>
              <a:gd name="connsiteY7" fmla="*/ 0 h 2370264"/>
              <a:gd name="connsiteX0" fmla="*/ 0 w 4572507"/>
              <a:gd name="connsiteY0" fmla="*/ 1368152 h 2370264"/>
              <a:gd name="connsiteX1" fmla="*/ 561950 w 4572507"/>
              <a:gd name="connsiteY1" fmla="*/ 1589311 h 2370264"/>
              <a:gd name="connsiteX2" fmla="*/ 1004863 w 4572507"/>
              <a:gd name="connsiteY2" fmla="*/ 1960786 h 2370264"/>
              <a:gd name="connsiteX3" fmla="*/ 1836204 w 4572507"/>
              <a:gd name="connsiteY3" fmla="*/ 2304256 h 2370264"/>
              <a:gd name="connsiteX4" fmla="*/ 2664296 w 4572507"/>
              <a:gd name="connsiteY4" fmla="*/ 2268253 h 2370264"/>
              <a:gd name="connsiteX5" fmla="*/ 3492388 w 4572507"/>
              <a:gd name="connsiteY5" fmla="*/ 1692188 h 2370264"/>
              <a:gd name="connsiteX6" fmla="*/ 4428490 w 4572507"/>
              <a:gd name="connsiteY6" fmla="*/ 1512168 h 2370264"/>
              <a:gd name="connsiteX7" fmla="*/ 4572507 w 4572507"/>
              <a:gd name="connsiteY7" fmla="*/ 0 h 2370264"/>
              <a:gd name="connsiteX0" fmla="*/ 0 w 4574623"/>
              <a:gd name="connsiteY0" fmla="*/ 1379627 h 2381739"/>
              <a:gd name="connsiteX1" fmla="*/ 561950 w 4574623"/>
              <a:gd name="connsiteY1" fmla="*/ 1600786 h 2381739"/>
              <a:gd name="connsiteX2" fmla="*/ 1004863 w 4574623"/>
              <a:gd name="connsiteY2" fmla="*/ 1972261 h 2381739"/>
              <a:gd name="connsiteX3" fmla="*/ 1836204 w 4574623"/>
              <a:gd name="connsiteY3" fmla="*/ 2315731 h 2381739"/>
              <a:gd name="connsiteX4" fmla="*/ 2664296 w 4574623"/>
              <a:gd name="connsiteY4" fmla="*/ 2279728 h 2381739"/>
              <a:gd name="connsiteX5" fmla="*/ 3492388 w 4574623"/>
              <a:gd name="connsiteY5" fmla="*/ 1703663 h 2381739"/>
              <a:gd name="connsiteX6" fmla="*/ 4428490 w 4574623"/>
              <a:gd name="connsiteY6" fmla="*/ 1523643 h 2381739"/>
              <a:gd name="connsiteX7" fmla="*/ 4572507 w 4574623"/>
              <a:gd name="connsiteY7" fmla="*/ 11475 h 2381739"/>
              <a:gd name="connsiteX0" fmla="*/ 0 w 4430607"/>
              <a:gd name="connsiteY0" fmla="*/ 1235610 h 2237722"/>
              <a:gd name="connsiteX1" fmla="*/ 561950 w 4430607"/>
              <a:gd name="connsiteY1" fmla="*/ 1456769 h 2237722"/>
              <a:gd name="connsiteX2" fmla="*/ 1004863 w 4430607"/>
              <a:gd name="connsiteY2" fmla="*/ 1828244 h 2237722"/>
              <a:gd name="connsiteX3" fmla="*/ 1836204 w 4430607"/>
              <a:gd name="connsiteY3" fmla="*/ 2171714 h 2237722"/>
              <a:gd name="connsiteX4" fmla="*/ 2664296 w 4430607"/>
              <a:gd name="connsiteY4" fmla="*/ 2135711 h 2237722"/>
              <a:gd name="connsiteX5" fmla="*/ 3492388 w 4430607"/>
              <a:gd name="connsiteY5" fmla="*/ 1559646 h 2237722"/>
              <a:gd name="connsiteX6" fmla="*/ 4428490 w 4430607"/>
              <a:gd name="connsiteY6" fmla="*/ 1379626 h 2237722"/>
              <a:gd name="connsiteX7" fmla="*/ 4428491 w 4430607"/>
              <a:gd name="connsiteY7" fmla="*/ 11475 h 2237722"/>
              <a:gd name="connsiteX0" fmla="*/ 20180 w 4450787"/>
              <a:gd name="connsiteY0" fmla="*/ 1235610 h 2237722"/>
              <a:gd name="connsiteX1" fmla="*/ 93658 w 4450787"/>
              <a:gd name="connsiteY1" fmla="*/ 1224125 h 2237722"/>
              <a:gd name="connsiteX2" fmla="*/ 582130 w 4450787"/>
              <a:gd name="connsiteY2" fmla="*/ 1456769 h 2237722"/>
              <a:gd name="connsiteX3" fmla="*/ 1025043 w 4450787"/>
              <a:gd name="connsiteY3" fmla="*/ 1828244 h 2237722"/>
              <a:gd name="connsiteX4" fmla="*/ 1856384 w 4450787"/>
              <a:gd name="connsiteY4" fmla="*/ 2171714 h 2237722"/>
              <a:gd name="connsiteX5" fmla="*/ 2684476 w 4450787"/>
              <a:gd name="connsiteY5" fmla="*/ 2135711 h 2237722"/>
              <a:gd name="connsiteX6" fmla="*/ 3512568 w 4450787"/>
              <a:gd name="connsiteY6" fmla="*/ 1559646 h 2237722"/>
              <a:gd name="connsiteX7" fmla="*/ 4448670 w 4450787"/>
              <a:gd name="connsiteY7" fmla="*/ 1379626 h 2237722"/>
              <a:gd name="connsiteX8" fmla="*/ 4448671 w 4450787"/>
              <a:gd name="connsiteY8" fmla="*/ 11475 h 2237722"/>
              <a:gd name="connsiteX0" fmla="*/ 21651 w 4452258"/>
              <a:gd name="connsiteY0" fmla="*/ 1235610 h 2237722"/>
              <a:gd name="connsiteX1" fmla="*/ 93658 w 4452258"/>
              <a:gd name="connsiteY1" fmla="*/ 1595650 h 2237722"/>
              <a:gd name="connsiteX2" fmla="*/ 583601 w 4452258"/>
              <a:gd name="connsiteY2" fmla="*/ 1456769 h 2237722"/>
              <a:gd name="connsiteX3" fmla="*/ 1026514 w 4452258"/>
              <a:gd name="connsiteY3" fmla="*/ 1828244 h 2237722"/>
              <a:gd name="connsiteX4" fmla="*/ 1857855 w 4452258"/>
              <a:gd name="connsiteY4" fmla="*/ 2171714 h 2237722"/>
              <a:gd name="connsiteX5" fmla="*/ 2685947 w 4452258"/>
              <a:gd name="connsiteY5" fmla="*/ 2135711 h 2237722"/>
              <a:gd name="connsiteX6" fmla="*/ 3514039 w 4452258"/>
              <a:gd name="connsiteY6" fmla="*/ 1559646 h 2237722"/>
              <a:gd name="connsiteX7" fmla="*/ 4450141 w 4452258"/>
              <a:gd name="connsiteY7" fmla="*/ 1379626 h 2237722"/>
              <a:gd name="connsiteX8" fmla="*/ 4450142 w 4452258"/>
              <a:gd name="connsiteY8" fmla="*/ 11475 h 2237722"/>
              <a:gd name="connsiteX0" fmla="*/ 0 w 4646632"/>
              <a:gd name="connsiteY0" fmla="*/ 227498 h 2237722"/>
              <a:gd name="connsiteX1" fmla="*/ 288032 w 4646632"/>
              <a:gd name="connsiteY1" fmla="*/ 1595650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57654 w 4704286"/>
              <a:gd name="connsiteY0" fmla="*/ 227498 h 2237722"/>
              <a:gd name="connsiteX1" fmla="*/ 129662 w 4704286"/>
              <a:gd name="connsiteY1" fmla="*/ 1667658 h 2237722"/>
              <a:gd name="connsiteX2" fmla="*/ 835629 w 4704286"/>
              <a:gd name="connsiteY2" fmla="*/ 1456769 h 2237722"/>
              <a:gd name="connsiteX3" fmla="*/ 1278542 w 4704286"/>
              <a:gd name="connsiteY3" fmla="*/ 1828244 h 2237722"/>
              <a:gd name="connsiteX4" fmla="*/ 2109883 w 4704286"/>
              <a:gd name="connsiteY4" fmla="*/ 2171714 h 2237722"/>
              <a:gd name="connsiteX5" fmla="*/ 2937975 w 4704286"/>
              <a:gd name="connsiteY5" fmla="*/ 2135711 h 2237722"/>
              <a:gd name="connsiteX6" fmla="*/ 3766067 w 4704286"/>
              <a:gd name="connsiteY6" fmla="*/ 1559646 h 2237722"/>
              <a:gd name="connsiteX7" fmla="*/ 4702169 w 4704286"/>
              <a:gd name="connsiteY7" fmla="*/ 1379626 h 2237722"/>
              <a:gd name="connsiteX8" fmla="*/ 4702170 w 4704286"/>
              <a:gd name="connsiteY8" fmla="*/ 11475 h 2237722"/>
              <a:gd name="connsiteX0" fmla="*/ 0 w 4646632"/>
              <a:gd name="connsiteY0" fmla="*/ 227498 h 2237722"/>
              <a:gd name="connsiteX1" fmla="*/ 72008 w 4646632"/>
              <a:gd name="connsiteY1" fmla="*/ 1667658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0 w 4646632"/>
              <a:gd name="connsiteY0" fmla="*/ 227498 h 2237722"/>
              <a:gd name="connsiteX1" fmla="*/ 36004 w 4646632"/>
              <a:gd name="connsiteY1" fmla="*/ 1667658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0 w 4646632"/>
              <a:gd name="connsiteY0" fmla="*/ 227498 h 2237722"/>
              <a:gd name="connsiteX1" fmla="*/ 36004 w 4646632"/>
              <a:gd name="connsiteY1" fmla="*/ 1667658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7333 w 4653965"/>
              <a:gd name="connsiteY0" fmla="*/ 227498 h 2237722"/>
              <a:gd name="connsiteX1" fmla="*/ 7333 w 4653965"/>
              <a:gd name="connsiteY1" fmla="*/ 1667658 h 2237722"/>
              <a:gd name="connsiteX2" fmla="*/ 785308 w 4653965"/>
              <a:gd name="connsiteY2" fmla="*/ 1456769 h 2237722"/>
              <a:gd name="connsiteX3" fmla="*/ 1228221 w 4653965"/>
              <a:gd name="connsiteY3" fmla="*/ 1828244 h 2237722"/>
              <a:gd name="connsiteX4" fmla="*/ 2059562 w 4653965"/>
              <a:gd name="connsiteY4" fmla="*/ 2171714 h 2237722"/>
              <a:gd name="connsiteX5" fmla="*/ 2887654 w 4653965"/>
              <a:gd name="connsiteY5" fmla="*/ 2135711 h 2237722"/>
              <a:gd name="connsiteX6" fmla="*/ 3715746 w 4653965"/>
              <a:gd name="connsiteY6" fmla="*/ 1559646 h 2237722"/>
              <a:gd name="connsiteX7" fmla="*/ 4651848 w 4653965"/>
              <a:gd name="connsiteY7" fmla="*/ 1379626 h 2237722"/>
              <a:gd name="connsiteX8" fmla="*/ 4651849 w 4653965"/>
              <a:gd name="connsiteY8" fmla="*/ 11475 h 2237722"/>
              <a:gd name="connsiteX0" fmla="*/ 43336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92084"/>
              <a:gd name="connsiteY0" fmla="*/ 1914 h 2012138"/>
              <a:gd name="connsiteX1" fmla="*/ 7333 w 4692084"/>
              <a:gd name="connsiteY1" fmla="*/ 1442074 h 2012138"/>
              <a:gd name="connsiteX2" fmla="*/ 821311 w 4692084"/>
              <a:gd name="connsiteY2" fmla="*/ 1231185 h 2012138"/>
              <a:gd name="connsiteX3" fmla="*/ 1264224 w 4692084"/>
              <a:gd name="connsiteY3" fmla="*/ 1602660 h 2012138"/>
              <a:gd name="connsiteX4" fmla="*/ 2095565 w 4692084"/>
              <a:gd name="connsiteY4" fmla="*/ 1946130 h 2012138"/>
              <a:gd name="connsiteX5" fmla="*/ 2923657 w 4692084"/>
              <a:gd name="connsiteY5" fmla="*/ 1910127 h 2012138"/>
              <a:gd name="connsiteX6" fmla="*/ 3751749 w 4692084"/>
              <a:gd name="connsiteY6" fmla="*/ 1334062 h 2012138"/>
              <a:gd name="connsiteX7" fmla="*/ 4687851 w 4692084"/>
              <a:gd name="connsiteY7" fmla="*/ 1154042 h 2012138"/>
              <a:gd name="connsiteX8" fmla="*/ 4689968 w 4692084"/>
              <a:gd name="connsiteY8" fmla="*/ 73121 h 2012138"/>
              <a:gd name="connsiteX0" fmla="*/ 7333 w 4692084"/>
              <a:gd name="connsiteY0" fmla="*/ 12084 h 2022308"/>
              <a:gd name="connsiteX1" fmla="*/ 7333 w 4692084"/>
              <a:gd name="connsiteY1" fmla="*/ 1452244 h 2022308"/>
              <a:gd name="connsiteX2" fmla="*/ 821311 w 4692084"/>
              <a:gd name="connsiteY2" fmla="*/ 1241355 h 2022308"/>
              <a:gd name="connsiteX3" fmla="*/ 1264224 w 4692084"/>
              <a:gd name="connsiteY3" fmla="*/ 1612830 h 2022308"/>
              <a:gd name="connsiteX4" fmla="*/ 2095565 w 4692084"/>
              <a:gd name="connsiteY4" fmla="*/ 1956300 h 2022308"/>
              <a:gd name="connsiteX5" fmla="*/ 2923657 w 4692084"/>
              <a:gd name="connsiteY5" fmla="*/ 1920297 h 2022308"/>
              <a:gd name="connsiteX6" fmla="*/ 3751749 w 4692084"/>
              <a:gd name="connsiteY6" fmla="*/ 1344232 h 2022308"/>
              <a:gd name="connsiteX7" fmla="*/ 4687851 w 4692084"/>
              <a:gd name="connsiteY7" fmla="*/ 1164212 h 2022308"/>
              <a:gd name="connsiteX8" fmla="*/ 4689968 w 4692084"/>
              <a:gd name="connsiteY8" fmla="*/ 11475 h 2022308"/>
              <a:gd name="connsiteX0" fmla="*/ 14666 w 4699417"/>
              <a:gd name="connsiteY0" fmla="*/ 12084 h 2022308"/>
              <a:gd name="connsiteX1" fmla="*/ 7333 w 4699417"/>
              <a:gd name="connsiteY1" fmla="*/ 1196430 h 2022308"/>
              <a:gd name="connsiteX2" fmla="*/ 828644 w 4699417"/>
              <a:gd name="connsiteY2" fmla="*/ 1241355 h 2022308"/>
              <a:gd name="connsiteX3" fmla="*/ 1271557 w 4699417"/>
              <a:gd name="connsiteY3" fmla="*/ 1612830 h 2022308"/>
              <a:gd name="connsiteX4" fmla="*/ 2102898 w 4699417"/>
              <a:gd name="connsiteY4" fmla="*/ 1956300 h 2022308"/>
              <a:gd name="connsiteX5" fmla="*/ 2930990 w 4699417"/>
              <a:gd name="connsiteY5" fmla="*/ 1920297 h 2022308"/>
              <a:gd name="connsiteX6" fmla="*/ 3759082 w 4699417"/>
              <a:gd name="connsiteY6" fmla="*/ 1344232 h 2022308"/>
              <a:gd name="connsiteX7" fmla="*/ 4695184 w 4699417"/>
              <a:gd name="connsiteY7" fmla="*/ 1164212 h 2022308"/>
              <a:gd name="connsiteX8" fmla="*/ 4697301 w 4699417"/>
              <a:gd name="connsiteY8" fmla="*/ 11475 h 2022308"/>
              <a:gd name="connsiteX0" fmla="*/ 14666 w 4699417"/>
              <a:gd name="connsiteY0" fmla="*/ 12084 h 2034973"/>
              <a:gd name="connsiteX1" fmla="*/ 7333 w 4699417"/>
              <a:gd name="connsiteY1" fmla="*/ 1196430 h 2034973"/>
              <a:gd name="connsiteX2" fmla="*/ 828644 w 4699417"/>
              <a:gd name="connsiteY2" fmla="*/ 1241355 h 2034973"/>
              <a:gd name="connsiteX3" fmla="*/ 1271557 w 4699417"/>
              <a:gd name="connsiteY3" fmla="*/ 1612830 h 2034973"/>
              <a:gd name="connsiteX4" fmla="*/ 2102898 w 4699417"/>
              <a:gd name="connsiteY4" fmla="*/ 1956300 h 2034973"/>
              <a:gd name="connsiteX5" fmla="*/ 2930990 w 4699417"/>
              <a:gd name="connsiteY5" fmla="*/ 1920297 h 2034973"/>
              <a:gd name="connsiteX6" fmla="*/ 3737991 w 4699417"/>
              <a:gd name="connsiteY6" fmla="*/ 1268246 h 2034973"/>
              <a:gd name="connsiteX7" fmla="*/ 4695184 w 4699417"/>
              <a:gd name="connsiteY7" fmla="*/ 1164212 h 2034973"/>
              <a:gd name="connsiteX8" fmla="*/ 4697301 w 4699417"/>
              <a:gd name="connsiteY8" fmla="*/ 11475 h 2034973"/>
              <a:gd name="connsiteX0" fmla="*/ 14666 w 4699417"/>
              <a:gd name="connsiteY0" fmla="*/ 12084 h 2034973"/>
              <a:gd name="connsiteX1" fmla="*/ 7333 w 4699417"/>
              <a:gd name="connsiteY1" fmla="*/ 1196430 h 2034973"/>
              <a:gd name="connsiteX2" fmla="*/ 828644 w 4699417"/>
              <a:gd name="connsiteY2" fmla="*/ 1241355 h 2034973"/>
              <a:gd name="connsiteX3" fmla="*/ 1271557 w 4699417"/>
              <a:gd name="connsiteY3" fmla="*/ 1612830 h 2034973"/>
              <a:gd name="connsiteX4" fmla="*/ 2102898 w 4699417"/>
              <a:gd name="connsiteY4" fmla="*/ 1956300 h 2034973"/>
              <a:gd name="connsiteX5" fmla="*/ 2930990 w 4699417"/>
              <a:gd name="connsiteY5" fmla="*/ 1920297 h 2034973"/>
              <a:gd name="connsiteX6" fmla="*/ 3737991 w 4699417"/>
              <a:gd name="connsiteY6" fmla="*/ 1268246 h 2034973"/>
              <a:gd name="connsiteX7" fmla="*/ 4697302 w 4699417"/>
              <a:gd name="connsiteY7" fmla="*/ 1124615 h 2034973"/>
              <a:gd name="connsiteX8" fmla="*/ 4697301 w 4699417"/>
              <a:gd name="connsiteY8" fmla="*/ 11475 h 2034973"/>
              <a:gd name="connsiteX0" fmla="*/ 14666 w 4699417"/>
              <a:gd name="connsiteY0" fmla="*/ 12084 h 2058911"/>
              <a:gd name="connsiteX1" fmla="*/ 7333 w 4699417"/>
              <a:gd name="connsiteY1" fmla="*/ 1196430 h 2058911"/>
              <a:gd name="connsiteX2" fmla="*/ 828644 w 4699417"/>
              <a:gd name="connsiteY2" fmla="*/ 1241355 h 2058911"/>
              <a:gd name="connsiteX3" fmla="*/ 1271557 w 4699417"/>
              <a:gd name="connsiteY3" fmla="*/ 1612830 h 2058911"/>
              <a:gd name="connsiteX4" fmla="*/ 2102898 w 4699417"/>
              <a:gd name="connsiteY4" fmla="*/ 1956300 h 2058911"/>
              <a:gd name="connsiteX5" fmla="*/ 2930990 w 4699417"/>
              <a:gd name="connsiteY5" fmla="*/ 1920297 h 2058911"/>
              <a:gd name="connsiteX6" fmla="*/ 4697302 w 4699417"/>
              <a:gd name="connsiteY6" fmla="*/ 1124615 h 2058911"/>
              <a:gd name="connsiteX7" fmla="*/ 4697301 w 4699417"/>
              <a:gd name="connsiteY7" fmla="*/ 11475 h 2058911"/>
              <a:gd name="connsiteX0" fmla="*/ 14666 w 4699417"/>
              <a:gd name="connsiteY0" fmla="*/ 12084 h 1964700"/>
              <a:gd name="connsiteX1" fmla="*/ 7333 w 4699417"/>
              <a:gd name="connsiteY1" fmla="*/ 1196430 h 1964700"/>
              <a:gd name="connsiteX2" fmla="*/ 828644 w 4699417"/>
              <a:gd name="connsiteY2" fmla="*/ 1241355 h 1964700"/>
              <a:gd name="connsiteX3" fmla="*/ 1271557 w 4699417"/>
              <a:gd name="connsiteY3" fmla="*/ 1612830 h 1964700"/>
              <a:gd name="connsiteX4" fmla="*/ 2102898 w 4699417"/>
              <a:gd name="connsiteY4" fmla="*/ 1956300 h 1964700"/>
              <a:gd name="connsiteX5" fmla="*/ 3382690 w 4699417"/>
              <a:gd name="connsiteY5" fmla="*/ 1663231 h 1964700"/>
              <a:gd name="connsiteX6" fmla="*/ 4697302 w 4699417"/>
              <a:gd name="connsiteY6" fmla="*/ 1124615 h 1964700"/>
              <a:gd name="connsiteX7" fmla="*/ 4697301 w 4699417"/>
              <a:gd name="connsiteY7" fmla="*/ 11475 h 1964700"/>
              <a:gd name="connsiteX0" fmla="*/ 14666 w 4699417"/>
              <a:gd name="connsiteY0" fmla="*/ 12084 h 1964700"/>
              <a:gd name="connsiteX1" fmla="*/ 7333 w 4699417"/>
              <a:gd name="connsiteY1" fmla="*/ 1196430 h 1964700"/>
              <a:gd name="connsiteX2" fmla="*/ 828644 w 4699417"/>
              <a:gd name="connsiteY2" fmla="*/ 1241355 h 1964700"/>
              <a:gd name="connsiteX3" fmla="*/ 1271557 w 4699417"/>
              <a:gd name="connsiteY3" fmla="*/ 1612830 h 1964700"/>
              <a:gd name="connsiteX4" fmla="*/ 2102898 w 4699417"/>
              <a:gd name="connsiteY4" fmla="*/ 1956300 h 1964700"/>
              <a:gd name="connsiteX5" fmla="*/ 3382690 w 4699417"/>
              <a:gd name="connsiteY5" fmla="*/ 1663231 h 1964700"/>
              <a:gd name="connsiteX6" fmla="*/ 4697302 w 4699417"/>
              <a:gd name="connsiteY6" fmla="*/ 1124615 h 1964700"/>
              <a:gd name="connsiteX7" fmla="*/ 4697301 w 4699417"/>
              <a:gd name="connsiteY7" fmla="*/ 11475 h 1964700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828644 w 4699417"/>
              <a:gd name="connsiteY2" fmla="*/ 1241355 h 1988639"/>
              <a:gd name="connsiteX3" fmla="*/ 1271557 w 4699417"/>
              <a:gd name="connsiteY3" fmla="*/ 1612830 h 1988639"/>
              <a:gd name="connsiteX4" fmla="*/ 2102898 w 4699417"/>
              <a:gd name="connsiteY4" fmla="*/ 1956300 h 1988639"/>
              <a:gd name="connsiteX5" fmla="*/ 3133980 w 4699417"/>
              <a:gd name="connsiteY5" fmla="*/ 1806862 h 1988639"/>
              <a:gd name="connsiteX6" fmla="*/ 4697302 w 4699417"/>
              <a:gd name="connsiteY6" fmla="*/ 1124615 h 1988639"/>
              <a:gd name="connsiteX7" fmla="*/ 4697301 w 4699417"/>
              <a:gd name="connsiteY7" fmla="*/ 11475 h 1988639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828644 w 4699417"/>
              <a:gd name="connsiteY2" fmla="*/ 1241355 h 1988639"/>
              <a:gd name="connsiteX3" fmla="*/ 1271557 w 4699417"/>
              <a:gd name="connsiteY3" fmla="*/ 1612830 h 1988639"/>
              <a:gd name="connsiteX4" fmla="*/ 2102898 w 4699417"/>
              <a:gd name="connsiteY4" fmla="*/ 1956300 h 1988639"/>
              <a:gd name="connsiteX5" fmla="*/ 3133980 w 4699417"/>
              <a:gd name="connsiteY5" fmla="*/ 1806862 h 1988639"/>
              <a:gd name="connsiteX6" fmla="*/ 4697302 w 4699417"/>
              <a:gd name="connsiteY6" fmla="*/ 1124615 h 1988639"/>
              <a:gd name="connsiteX7" fmla="*/ 4697301 w 4699417"/>
              <a:gd name="connsiteY7" fmla="*/ 11475 h 1988639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1271557 w 4699417"/>
              <a:gd name="connsiteY2" fmla="*/ 1612830 h 1988639"/>
              <a:gd name="connsiteX3" fmla="*/ 2102898 w 4699417"/>
              <a:gd name="connsiteY3" fmla="*/ 1956300 h 1988639"/>
              <a:gd name="connsiteX4" fmla="*/ 3133980 w 4699417"/>
              <a:gd name="connsiteY4" fmla="*/ 1806862 h 1988639"/>
              <a:gd name="connsiteX5" fmla="*/ 4697302 w 4699417"/>
              <a:gd name="connsiteY5" fmla="*/ 1124615 h 1988639"/>
              <a:gd name="connsiteX6" fmla="*/ 4697301 w 4699417"/>
              <a:gd name="connsiteY6" fmla="*/ 11475 h 1988639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1271557 w 4699417"/>
              <a:gd name="connsiteY2" fmla="*/ 1612830 h 1988639"/>
              <a:gd name="connsiteX3" fmla="*/ 2102898 w 4699417"/>
              <a:gd name="connsiteY3" fmla="*/ 1956300 h 1988639"/>
              <a:gd name="connsiteX4" fmla="*/ 3133980 w 4699417"/>
              <a:gd name="connsiteY4" fmla="*/ 1806862 h 1988639"/>
              <a:gd name="connsiteX5" fmla="*/ 4697302 w 4699417"/>
              <a:gd name="connsiteY5" fmla="*/ 1124615 h 1988639"/>
              <a:gd name="connsiteX6" fmla="*/ 4697301 w 4699417"/>
              <a:gd name="connsiteY6" fmla="*/ 11475 h 1988639"/>
              <a:gd name="connsiteX0" fmla="*/ 14666 w 4699417"/>
              <a:gd name="connsiteY0" fmla="*/ 12084 h 2058039"/>
              <a:gd name="connsiteX1" fmla="*/ 7333 w 4699417"/>
              <a:gd name="connsiteY1" fmla="*/ 1196430 h 2058039"/>
              <a:gd name="connsiteX2" fmla="*/ 2102898 w 4699417"/>
              <a:gd name="connsiteY2" fmla="*/ 1956300 h 2058039"/>
              <a:gd name="connsiteX3" fmla="*/ 3133980 w 4699417"/>
              <a:gd name="connsiteY3" fmla="*/ 1806862 h 2058039"/>
              <a:gd name="connsiteX4" fmla="*/ 4697302 w 4699417"/>
              <a:gd name="connsiteY4" fmla="*/ 1124615 h 2058039"/>
              <a:gd name="connsiteX5" fmla="*/ 4697301 w 4699417"/>
              <a:gd name="connsiteY5" fmla="*/ 11475 h 2058039"/>
              <a:gd name="connsiteX0" fmla="*/ 14666 w 4699417"/>
              <a:gd name="connsiteY0" fmla="*/ 12084 h 2058039"/>
              <a:gd name="connsiteX1" fmla="*/ 7333 w 4699417"/>
              <a:gd name="connsiteY1" fmla="*/ 1196430 h 2058039"/>
              <a:gd name="connsiteX2" fmla="*/ 2102898 w 4699417"/>
              <a:gd name="connsiteY2" fmla="*/ 1956300 h 2058039"/>
              <a:gd name="connsiteX3" fmla="*/ 3133980 w 4699417"/>
              <a:gd name="connsiteY3" fmla="*/ 1806862 h 2058039"/>
              <a:gd name="connsiteX4" fmla="*/ 4697302 w 4699417"/>
              <a:gd name="connsiteY4" fmla="*/ 1124615 h 2058039"/>
              <a:gd name="connsiteX5" fmla="*/ 4697301 w 4699417"/>
              <a:gd name="connsiteY5" fmla="*/ 11475 h 2058039"/>
              <a:gd name="connsiteX0" fmla="*/ 14666 w 4699417"/>
              <a:gd name="connsiteY0" fmla="*/ 12084 h 1982655"/>
              <a:gd name="connsiteX1" fmla="*/ 7333 w 4699417"/>
              <a:gd name="connsiteY1" fmla="*/ 1196430 h 1982655"/>
              <a:gd name="connsiteX2" fmla="*/ 1748307 w 4699417"/>
              <a:gd name="connsiteY2" fmla="*/ 1880916 h 1982655"/>
              <a:gd name="connsiteX3" fmla="*/ 3133980 w 4699417"/>
              <a:gd name="connsiteY3" fmla="*/ 1806862 h 1982655"/>
              <a:gd name="connsiteX4" fmla="*/ 4697302 w 4699417"/>
              <a:gd name="connsiteY4" fmla="*/ 1124615 h 1982655"/>
              <a:gd name="connsiteX5" fmla="*/ 4697301 w 4699417"/>
              <a:gd name="connsiteY5" fmla="*/ 11475 h 198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9417" h="1982655">
                <a:moveTo>
                  <a:pt x="14666" y="12084"/>
                </a:moveTo>
                <a:cubicBezTo>
                  <a:pt x="26912" y="10170"/>
                  <a:pt x="0" y="1208204"/>
                  <a:pt x="7333" y="1196430"/>
                </a:cubicBezTo>
                <a:cubicBezTo>
                  <a:pt x="1112026" y="1159669"/>
                  <a:pt x="1227199" y="1779177"/>
                  <a:pt x="1748307" y="1880916"/>
                </a:cubicBezTo>
                <a:cubicBezTo>
                  <a:pt x="2269415" y="1982655"/>
                  <a:pt x="2642481" y="1932912"/>
                  <a:pt x="3133980" y="1806862"/>
                </a:cubicBezTo>
                <a:cubicBezTo>
                  <a:pt x="3625479" y="1680812"/>
                  <a:pt x="3898844" y="1118308"/>
                  <a:pt x="4697302" y="1124615"/>
                </a:cubicBezTo>
                <a:cubicBezTo>
                  <a:pt x="4684001" y="1154392"/>
                  <a:pt x="4699417" y="0"/>
                  <a:pt x="4697301" y="11475"/>
                </a:cubicBezTo>
              </a:path>
            </a:pathLst>
          </a:custGeom>
          <a:solidFill>
            <a:schemeClr val="bg1">
              <a:lumMod val="75000"/>
            </a:schemeClr>
          </a:solidFill>
          <a:ln w="2857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612740" y="3897192"/>
            <a:ext cx="4752528" cy="12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069124" y="5661248"/>
            <a:ext cx="133214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12740" y="5445224"/>
            <a:ext cx="129614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08884" y="5013176"/>
            <a:ext cx="115212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061012" y="4869160"/>
            <a:ext cx="100811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6069124" y="4725144"/>
            <a:ext cx="129614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2612740" y="4581128"/>
            <a:ext cx="244827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90" idx="3"/>
          </p:cNvCxnSpPr>
          <p:nvPr/>
        </p:nvCxnSpPr>
        <p:spPr bwMode="auto">
          <a:xfrm>
            <a:off x="5061012" y="4437112"/>
            <a:ext cx="230425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061012" y="4005064"/>
            <a:ext cx="0" cy="208823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3908884" y="4581128"/>
            <a:ext cx="0" cy="151216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6069124" y="4437112"/>
            <a:ext cx="0" cy="165618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Search Tree</a:t>
            </a:r>
            <a:r>
              <a:rPr lang="en-US" dirty="0"/>
              <a:t> </a:t>
            </a:r>
            <a:r>
              <a:rPr lang="en-US" sz="2400" dirty="0" smtClean="0"/>
              <a:t>[McCreight’75] 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 bwMode="auto">
          <a:xfrm>
            <a:off x="6933220" y="4653136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96916" y="4941168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972780" y="5373216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781092" y="4784452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205028" y="5229200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628964" y="4509120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357156" y="4365104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2972780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3332820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412490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 flipV="1">
            <a:off x="448494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133020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 flipV="1">
            <a:off x="5493060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628514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 flipV="1">
            <a:off x="664518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3332820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3908884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5493060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 flipV="1">
            <a:off x="6069124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3908884" y="1916832"/>
            <a:ext cx="1152128" cy="7200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 flipV="1">
            <a:off x="5061012" y="1916832"/>
            <a:ext cx="1008112" cy="7200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4989004" y="1844824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2612740" y="4005064"/>
            <a:ext cx="475252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3548844" y="3933056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836876" y="2564904"/>
            <a:ext cx="144016" cy="144016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97116" y="2564904"/>
            <a:ext cx="144016" cy="144016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3332820" y="5445224"/>
            <a:ext cx="0" cy="64807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3260812" y="3068960"/>
            <a:ext cx="144016" cy="144016"/>
          </a:xfrm>
          <a:prstGeom prst="ellipse">
            <a:avLst/>
          </a:prstGeom>
          <a:solidFill>
            <a:srgbClr val="0000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4484948" y="5013176"/>
            <a:ext cx="0" cy="108012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4412940" y="3068960"/>
            <a:ext cx="144016" cy="144016"/>
          </a:xfrm>
          <a:prstGeom prst="ellipse">
            <a:avLst/>
          </a:prstGeom>
          <a:solidFill>
            <a:srgbClr val="0000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V="1">
            <a:off x="5493060" y="4869160"/>
            <a:ext cx="0" cy="122413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5421052" y="3068960"/>
            <a:ext cx="144016" cy="144016"/>
          </a:xfrm>
          <a:prstGeom prst="ellipse">
            <a:avLst/>
          </a:prstGeom>
          <a:solidFill>
            <a:srgbClr val="3737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V="1">
            <a:off x="6645188" y="4725144"/>
            <a:ext cx="0" cy="136815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Oval 65"/>
          <p:cNvSpPr/>
          <p:nvPr/>
        </p:nvSpPr>
        <p:spPr bwMode="auto">
          <a:xfrm>
            <a:off x="6573180" y="3068960"/>
            <a:ext cx="144016" cy="144016"/>
          </a:xfrm>
          <a:prstGeom prst="ellipse">
            <a:avLst/>
          </a:prstGeom>
          <a:solidFill>
            <a:srgbClr val="0000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460" y="2312876"/>
            <a:ext cx="2484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Recursively move up maximum </a:t>
            </a:r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109063" y="1448780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Space:</a:t>
            </a:r>
            <a:r>
              <a:rPr lang="en-US" dirty="0" smtClean="0"/>
              <a:t> </a:t>
            </a:r>
            <a:r>
              <a:rPr lang="en-US" b="1" dirty="0" smtClean="0"/>
              <a:t>O(</a:t>
            </a:r>
            <a:r>
              <a:rPr lang="en-US" b="1" i="1" dirty="0" smtClean="0">
                <a:solidFill>
                  <a:srgbClr val="BA2A12"/>
                </a:solidFill>
              </a:rPr>
              <a:t>n</a:t>
            </a:r>
            <a:r>
              <a:rPr lang="en-US" b="1" dirty="0" smtClean="0"/>
              <a:t>)</a:t>
            </a:r>
            <a:endParaRPr lang="en-US" b="1" dirty="0">
              <a:solidFill>
                <a:srgbClr val="BA2A12"/>
              </a:solidFill>
            </a:endParaRPr>
          </a:p>
        </p:txBody>
      </p:sp>
      <p:cxnSp>
        <p:nvCxnSpPr>
          <p:cNvPr id="67" name="Straight Connector 66"/>
          <p:cNvCxnSpPr>
            <a:stCxn id="90" idx="1"/>
          </p:cNvCxnSpPr>
          <p:nvPr/>
        </p:nvCxnSpPr>
        <p:spPr bwMode="auto">
          <a:xfrm flipV="1">
            <a:off x="2612740" y="4437112"/>
            <a:ext cx="243262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5061012" y="4437112"/>
            <a:ext cx="0" cy="165618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5061012" y="4725144"/>
            <a:ext cx="100811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069124" y="4725144"/>
            <a:ext cx="0" cy="136815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88540" y="1948770"/>
            <a:ext cx="132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Update:</a:t>
            </a:r>
            <a:endParaRPr lang="en-US" b="1" dirty="0">
              <a:solidFill>
                <a:srgbClr val="BA2A12"/>
              </a:solidFill>
            </a:endParaRPr>
          </a:p>
        </p:txBody>
      </p:sp>
      <p:sp>
        <p:nvSpPr>
          <p:cNvPr id="73" name="Multiply 72"/>
          <p:cNvSpPr/>
          <p:nvPr/>
        </p:nvSpPr>
        <p:spPr bwMode="auto">
          <a:xfrm>
            <a:off x="4844988" y="1700808"/>
            <a:ext cx="432048" cy="432048"/>
          </a:xfrm>
          <a:prstGeom prst="mathMultiply">
            <a:avLst>
              <a:gd name="adj1" fmla="val 0"/>
            </a:avLst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285148" y="5589240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124908" y="5741640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flipV="1">
            <a:off x="6645188" y="5661248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84"/>
          <p:cNvSpPr/>
          <p:nvPr/>
        </p:nvSpPr>
        <p:spPr>
          <a:xfrm>
            <a:off x="124544" y="3028890"/>
            <a:ext cx="1396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O(</a:t>
            </a:r>
            <a:r>
              <a:rPr lang="en-US" b="1" dirty="0" smtClean="0">
                <a:solidFill>
                  <a:srgbClr val="BA2A12"/>
                </a:solidFill>
              </a:rPr>
              <a:t>log </a:t>
            </a:r>
            <a:r>
              <a:rPr lang="en-US" b="1" i="1" dirty="0" smtClean="0">
                <a:solidFill>
                  <a:srgbClr val="BA2A12"/>
                </a:solidFill>
              </a:rPr>
              <a:t>n</a:t>
            </a:r>
            <a:r>
              <a:rPr lang="en-US" b="1" dirty="0" smtClean="0"/>
              <a:t>)</a:t>
            </a:r>
            <a:endParaRPr lang="en-US" b="1" dirty="0">
              <a:solidFill>
                <a:srgbClr val="BA2A12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 flipV="1">
            <a:off x="2612740" y="5173234"/>
            <a:ext cx="4752528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Freeform 81"/>
          <p:cNvSpPr/>
          <p:nvPr/>
        </p:nvSpPr>
        <p:spPr bwMode="auto">
          <a:xfrm>
            <a:off x="4534285" y="2514600"/>
            <a:ext cx="1185862" cy="1385888"/>
          </a:xfrm>
          <a:custGeom>
            <a:avLst/>
            <a:gdLst>
              <a:gd name="connsiteX0" fmla="*/ 0 w 1185862"/>
              <a:gd name="connsiteY0" fmla="*/ 0 h 1385888"/>
              <a:gd name="connsiteX1" fmla="*/ 1185862 w 1185862"/>
              <a:gd name="connsiteY1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5862" h="1385888">
                <a:moveTo>
                  <a:pt x="0" y="0"/>
                </a:moveTo>
                <a:lnTo>
                  <a:pt x="1185862" y="1385888"/>
                </a:ln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2612739" y="2706352"/>
            <a:ext cx="4752529" cy="866664"/>
          </a:xfrm>
          <a:custGeom>
            <a:avLst/>
            <a:gdLst>
              <a:gd name="connsiteX0" fmla="*/ 21432 w 4093369"/>
              <a:gd name="connsiteY0" fmla="*/ 100013 h 852488"/>
              <a:gd name="connsiteX1" fmla="*/ 92869 w 4093369"/>
              <a:gd name="connsiteY1" fmla="*/ 71438 h 852488"/>
              <a:gd name="connsiteX2" fmla="*/ 578644 w 4093369"/>
              <a:gd name="connsiteY2" fmla="*/ 100013 h 852488"/>
              <a:gd name="connsiteX3" fmla="*/ 1021557 w 4093369"/>
              <a:gd name="connsiteY3" fmla="*/ 471488 h 852488"/>
              <a:gd name="connsiteX4" fmla="*/ 1650207 w 4093369"/>
              <a:gd name="connsiteY4" fmla="*/ 785813 h 852488"/>
              <a:gd name="connsiteX5" fmla="*/ 2736057 w 4093369"/>
              <a:gd name="connsiteY5" fmla="*/ 814388 h 852488"/>
              <a:gd name="connsiteX6" fmla="*/ 3064669 w 4093369"/>
              <a:gd name="connsiteY6" fmla="*/ 557213 h 852488"/>
              <a:gd name="connsiteX7" fmla="*/ 3378994 w 4093369"/>
              <a:gd name="connsiteY7" fmla="*/ 314325 h 852488"/>
              <a:gd name="connsiteX8" fmla="*/ 4093369 w 4093369"/>
              <a:gd name="connsiteY8" fmla="*/ 0 h 852488"/>
              <a:gd name="connsiteX9" fmla="*/ 4093369 w 4093369"/>
              <a:gd name="connsiteY9" fmla="*/ 0 h 852488"/>
              <a:gd name="connsiteX0" fmla="*/ 21432 w 4093369"/>
              <a:gd name="connsiteY0" fmla="*/ 100013 h 800101"/>
              <a:gd name="connsiteX1" fmla="*/ 92869 w 4093369"/>
              <a:gd name="connsiteY1" fmla="*/ 71438 h 800101"/>
              <a:gd name="connsiteX2" fmla="*/ 578644 w 4093369"/>
              <a:gd name="connsiteY2" fmla="*/ 100013 h 800101"/>
              <a:gd name="connsiteX3" fmla="*/ 1021557 w 4093369"/>
              <a:gd name="connsiteY3" fmla="*/ 471488 h 800101"/>
              <a:gd name="connsiteX4" fmla="*/ 1650207 w 4093369"/>
              <a:gd name="connsiteY4" fmla="*/ 785813 h 800101"/>
              <a:gd name="connsiteX5" fmla="*/ 3064669 w 4093369"/>
              <a:gd name="connsiteY5" fmla="*/ 557213 h 800101"/>
              <a:gd name="connsiteX6" fmla="*/ 3378994 w 4093369"/>
              <a:gd name="connsiteY6" fmla="*/ 314325 h 800101"/>
              <a:gd name="connsiteX7" fmla="*/ 4093369 w 4093369"/>
              <a:gd name="connsiteY7" fmla="*/ 0 h 800101"/>
              <a:gd name="connsiteX8" fmla="*/ 4093369 w 4093369"/>
              <a:gd name="connsiteY8" fmla="*/ 0 h 800101"/>
              <a:gd name="connsiteX0" fmla="*/ 21432 w 4093369"/>
              <a:gd name="connsiteY0" fmla="*/ 100013 h 857536"/>
              <a:gd name="connsiteX1" fmla="*/ 92869 w 4093369"/>
              <a:gd name="connsiteY1" fmla="*/ 71438 h 857536"/>
              <a:gd name="connsiteX2" fmla="*/ 578644 w 4093369"/>
              <a:gd name="connsiteY2" fmla="*/ 100013 h 857536"/>
              <a:gd name="connsiteX3" fmla="*/ 1021557 w 4093369"/>
              <a:gd name="connsiteY3" fmla="*/ 471488 h 857536"/>
              <a:gd name="connsiteX4" fmla="*/ 1650207 w 4093369"/>
              <a:gd name="connsiteY4" fmla="*/ 785813 h 857536"/>
              <a:gd name="connsiteX5" fmla="*/ 2680990 w 4093369"/>
              <a:gd name="connsiteY5" fmla="*/ 778955 h 857536"/>
              <a:gd name="connsiteX6" fmla="*/ 3378994 w 4093369"/>
              <a:gd name="connsiteY6" fmla="*/ 314325 h 857536"/>
              <a:gd name="connsiteX7" fmla="*/ 4093369 w 4093369"/>
              <a:gd name="connsiteY7" fmla="*/ 0 h 857536"/>
              <a:gd name="connsiteX8" fmla="*/ 4093369 w 4093369"/>
              <a:gd name="connsiteY8" fmla="*/ 0 h 857536"/>
              <a:gd name="connsiteX0" fmla="*/ 0 w 4071937"/>
              <a:gd name="connsiteY0" fmla="*/ 100013 h 857536"/>
              <a:gd name="connsiteX1" fmla="*/ 557212 w 4071937"/>
              <a:gd name="connsiteY1" fmla="*/ 100013 h 857536"/>
              <a:gd name="connsiteX2" fmla="*/ 1000125 w 4071937"/>
              <a:gd name="connsiteY2" fmla="*/ 471488 h 857536"/>
              <a:gd name="connsiteX3" fmla="*/ 1628775 w 4071937"/>
              <a:gd name="connsiteY3" fmla="*/ 785813 h 857536"/>
              <a:gd name="connsiteX4" fmla="*/ 2659558 w 4071937"/>
              <a:gd name="connsiteY4" fmla="*/ 778955 h 857536"/>
              <a:gd name="connsiteX5" fmla="*/ 3357562 w 4071937"/>
              <a:gd name="connsiteY5" fmla="*/ 314325 h 857536"/>
              <a:gd name="connsiteX6" fmla="*/ 4071937 w 4071937"/>
              <a:gd name="connsiteY6" fmla="*/ 0 h 857536"/>
              <a:gd name="connsiteX7" fmla="*/ 4071937 w 4071937"/>
              <a:gd name="connsiteY7" fmla="*/ 0 h 857536"/>
              <a:gd name="connsiteX0" fmla="*/ 97607 w 4169544"/>
              <a:gd name="connsiteY0" fmla="*/ 221159 h 978682"/>
              <a:gd name="connsiteX1" fmla="*/ 92869 w 4169544"/>
              <a:gd name="connsiteY1" fmla="*/ 0 h 978682"/>
              <a:gd name="connsiteX2" fmla="*/ 654819 w 4169544"/>
              <a:gd name="connsiteY2" fmla="*/ 221159 h 978682"/>
              <a:gd name="connsiteX3" fmla="*/ 1097732 w 4169544"/>
              <a:gd name="connsiteY3" fmla="*/ 592634 h 978682"/>
              <a:gd name="connsiteX4" fmla="*/ 1726382 w 4169544"/>
              <a:gd name="connsiteY4" fmla="*/ 906959 h 978682"/>
              <a:gd name="connsiteX5" fmla="*/ 2757165 w 4169544"/>
              <a:gd name="connsiteY5" fmla="*/ 900101 h 978682"/>
              <a:gd name="connsiteX6" fmla="*/ 3455169 w 4169544"/>
              <a:gd name="connsiteY6" fmla="*/ 435471 h 978682"/>
              <a:gd name="connsiteX7" fmla="*/ 4169544 w 4169544"/>
              <a:gd name="connsiteY7" fmla="*/ 121146 h 978682"/>
              <a:gd name="connsiteX8" fmla="*/ 4169544 w 4169544"/>
              <a:gd name="connsiteY8" fmla="*/ 121146 h 978682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455169 w 4169544"/>
              <a:gd name="connsiteY6" fmla="*/ 435471 h 987349"/>
              <a:gd name="connsiteX7" fmla="*/ 4169544 w 4169544"/>
              <a:gd name="connsiteY7" fmla="*/ 121146 h 987349"/>
              <a:gd name="connsiteX8" fmla="*/ 4169544 w 4169544"/>
              <a:gd name="connsiteY8" fmla="*/ 121146 h 987349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225217 w 4169544"/>
              <a:gd name="connsiteY6" fmla="*/ 468052 h 987349"/>
              <a:gd name="connsiteX7" fmla="*/ 4169544 w 4169544"/>
              <a:gd name="connsiteY7" fmla="*/ 121146 h 987349"/>
              <a:gd name="connsiteX8" fmla="*/ 4169544 w 4169544"/>
              <a:gd name="connsiteY8" fmla="*/ 121146 h 987349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225217 w 4169544"/>
              <a:gd name="connsiteY6" fmla="*/ 468052 h 987349"/>
              <a:gd name="connsiteX7" fmla="*/ 4169544 w 4169544"/>
              <a:gd name="connsiteY7" fmla="*/ 121146 h 987349"/>
              <a:gd name="connsiteX8" fmla="*/ 4053309 w 4169544"/>
              <a:gd name="connsiteY8" fmla="*/ 396044 h 987349"/>
              <a:gd name="connsiteX0" fmla="*/ 97607 w 4169544"/>
              <a:gd name="connsiteY0" fmla="*/ 221159 h 987349"/>
              <a:gd name="connsiteX1" fmla="*/ 92869 w 4169544"/>
              <a:gd name="connsiteY1" fmla="*/ 0 h 987349"/>
              <a:gd name="connsiteX2" fmla="*/ 654819 w 4169544"/>
              <a:gd name="connsiteY2" fmla="*/ 221159 h 987349"/>
              <a:gd name="connsiteX3" fmla="*/ 1097732 w 4169544"/>
              <a:gd name="connsiteY3" fmla="*/ 592634 h 987349"/>
              <a:gd name="connsiteX4" fmla="*/ 1929073 w 4169544"/>
              <a:gd name="connsiteY4" fmla="*/ 936104 h 987349"/>
              <a:gd name="connsiteX5" fmla="*/ 2757165 w 4169544"/>
              <a:gd name="connsiteY5" fmla="*/ 900101 h 987349"/>
              <a:gd name="connsiteX6" fmla="*/ 3225217 w 4169544"/>
              <a:gd name="connsiteY6" fmla="*/ 468052 h 987349"/>
              <a:gd name="connsiteX7" fmla="*/ 4169544 w 4169544"/>
              <a:gd name="connsiteY7" fmla="*/ 121146 h 987349"/>
              <a:gd name="connsiteX0" fmla="*/ 97607 w 4377345"/>
              <a:gd name="connsiteY0" fmla="*/ 221159 h 987349"/>
              <a:gd name="connsiteX1" fmla="*/ 92869 w 4377345"/>
              <a:gd name="connsiteY1" fmla="*/ 0 h 987349"/>
              <a:gd name="connsiteX2" fmla="*/ 654819 w 4377345"/>
              <a:gd name="connsiteY2" fmla="*/ 221159 h 987349"/>
              <a:gd name="connsiteX3" fmla="*/ 1097732 w 4377345"/>
              <a:gd name="connsiteY3" fmla="*/ 592634 h 987349"/>
              <a:gd name="connsiteX4" fmla="*/ 1929073 w 4377345"/>
              <a:gd name="connsiteY4" fmla="*/ 936104 h 987349"/>
              <a:gd name="connsiteX5" fmla="*/ 2757165 w 4377345"/>
              <a:gd name="connsiteY5" fmla="*/ 900101 h 987349"/>
              <a:gd name="connsiteX6" fmla="*/ 3225217 w 4377345"/>
              <a:gd name="connsiteY6" fmla="*/ 468052 h 987349"/>
              <a:gd name="connsiteX7" fmla="*/ 4377345 w 4377345"/>
              <a:gd name="connsiteY7" fmla="*/ 288032 h 987349"/>
              <a:gd name="connsiteX0" fmla="*/ 97607 w 4377345"/>
              <a:gd name="connsiteY0" fmla="*/ 221159 h 1002112"/>
              <a:gd name="connsiteX1" fmla="*/ 92869 w 4377345"/>
              <a:gd name="connsiteY1" fmla="*/ 0 h 1002112"/>
              <a:gd name="connsiteX2" fmla="*/ 654819 w 4377345"/>
              <a:gd name="connsiteY2" fmla="*/ 221159 h 1002112"/>
              <a:gd name="connsiteX3" fmla="*/ 1097732 w 4377345"/>
              <a:gd name="connsiteY3" fmla="*/ 592634 h 1002112"/>
              <a:gd name="connsiteX4" fmla="*/ 1929073 w 4377345"/>
              <a:gd name="connsiteY4" fmla="*/ 936104 h 1002112"/>
              <a:gd name="connsiteX5" fmla="*/ 2757165 w 4377345"/>
              <a:gd name="connsiteY5" fmla="*/ 900101 h 1002112"/>
              <a:gd name="connsiteX6" fmla="*/ 3585257 w 4377345"/>
              <a:gd name="connsiteY6" fmla="*/ 324036 h 1002112"/>
              <a:gd name="connsiteX7" fmla="*/ 4377345 w 4377345"/>
              <a:gd name="connsiteY7" fmla="*/ 288032 h 1002112"/>
              <a:gd name="connsiteX0" fmla="*/ 0 w 4284476"/>
              <a:gd name="connsiteY0" fmla="*/ 0 h 1002112"/>
              <a:gd name="connsiteX1" fmla="*/ 561950 w 4284476"/>
              <a:gd name="connsiteY1" fmla="*/ 221159 h 1002112"/>
              <a:gd name="connsiteX2" fmla="*/ 1004863 w 4284476"/>
              <a:gd name="connsiteY2" fmla="*/ 592634 h 1002112"/>
              <a:gd name="connsiteX3" fmla="*/ 1836204 w 4284476"/>
              <a:gd name="connsiteY3" fmla="*/ 936104 h 1002112"/>
              <a:gd name="connsiteX4" fmla="*/ 2664296 w 4284476"/>
              <a:gd name="connsiteY4" fmla="*/ 900101 h 1002112"/>
              <a:gd name="connsiteX5" fmla="*/ 3492388 w 4284476"/>
              <a:gd name="connsiteY5" fmla="*/ 324036 h 1002112"/>
              <a:gd name="connsiteX6" fmla="*/ 4284476 w 4284476"/>
              <a:gd name="connsiteY6" fmla="*/ 288032 h 1002112"/>
              <a:gd name="connsiteX0" fmla="*/ 0 w 4248471"/>
              <a:gd name="connsiteY0" fmla="*/ 0 h 1002112"/>
              <a:gd name="connsiteX1" fmla="*/ 561950 w 4248471"/>
              <a:gd name="connsiteY1" fmla="*/ 221159 h 1002112"/>
              <a:gd name="connsiteX2" fmla="*/ 1004863 w 4248471"/>
              <a:gd name="connsiteY2" fmla="*/ 592634 h 1002112"/>
              <a:gd name="connsiteX3" fmla="*/ 1836204 w 4248471"/>
              <a:gd name="connsiteY3" fmla="*/ 936104 h 1002112"/>
              <a:gd name="connsiteX4" fmla="*/ 2664296 w 4248471"/>
              <a:gd name="connsiteY4" fmla="*/ 900101 h 1002112"/>
              <a:gd name="connsiteX5" fmla="*/ 3492388 w 4248471"/>
              <a:gd name="connsiteY5" fmla="*/ 324036 h 1002112"/>
              <a:gd name="connsiteX6" fmla="*/ 4248471 w 4248471"/>
              <a:gd name="connsiteY6" fmla="*/ 108011 h 1002112"/>
              <a:gd name="connsiteX0" fmla="*/ 0 w 4248471"/>
              <a:gd name="connsiteY0" fmla="*/ 0 h 1002112"/>
              <a:gd name="connsiteX1" fmla="*/ 561950 w 4248471"/>
              <a:gd name="connsiteY1" fmla="*/ 221159 h 1002112"/>
              <a:gd name="connsiteX2" fmla="*/ 1004863 w 4248471"/>
              <a:gd name="connsiteY2" fmla="*/ 592634 h 1002112"/>
              <a:gd name="connsiteX3" fmla="*/ 1836204 w 4248471"/>
              <a:gd name="connsiteY3" fmla="*/ 936104 h 1002112"/>
              <a:gd name="connsiteX4" fmla="*/ 2664296 w 4248471"/>
              <a:gd name="connsiteY4" fmla="*/ 900101 h 1002112"/>
              <a:gd name="connsiteX5" fmla="*/ 3492388 w 4248471"/>
              <a:gd name="connsiteY5" fmla="*/ 324036 h 1002112"/>
              <a:gd name="connsiteX6" fmla="*/ 4248471 w 4248471"/>
              <a:gd name="connsiteY6" fmla="*/ 108011 h 1002112"/>
              <a:gd name="connsiteX0" fmla="*/ 0 w 4320480"/>
              <a:gd name="connsiteY0" fmla="*/ 0 h 1002112"/>
              <a:gd name="connsiteX1" fmla="*/ 561950 w 4320480"/>
              <a:gd name="connsiteY1" fmla="*/ 221159 h 1002112"/>
              <a:gd name="connsiteX2" fmla="*/ 1004863 w 4320480"/>
              <a:gd name="connsiteY2" fmla="*/ 592634 h 1002112"/>
              <a:gd name="connsiteX3" fmla="*/ 1836204 w 4320480"/>
              <a:gd name="connsiteY3" fmla="*/ 936104 h 1002112"/>
              <a:gd name="connsiteX4" fmla="*/ 2664296 w 4320480"/>
              <a:gd name="connsiteY4" fmla="*/ 900101 h 1002112"/>
              <a:gd name="connsiteX5" fmla="*/ 3492388 w 4320480"/>
              <a:gd name="connsiteY5" fmla="*/ 324036 h 1002112"/>
              <a:gd name="connsiteX6" fmla="*/ 4320480 w 4320480"/>
              <a:gd name="connsiteY6" fmla="*/ 180019 h 1002112"/>
              <a:gd name="connsiteX0" fmla="*/ 0 w 4752527"/>
              <a:gd name="connsiteY0" fmla="*/ 822259 h 1824371"/>
              <a:gd name="connsiteX1" fmla="*/ 561950 w 4752527"/>
              <a:gd name="connsiteY1" fmla="*/ 1043418 h 1824371"/>
              <a:gd name="connsiteX2" fmla="*/ 1004863 w 4752527"/>
              <a:gd name="connsiteY2" fmla="*/ 1414893 h 1824371"/>
              <a:gd name="connsiteX3" fmla="*/ 1836204 w 4752527"/>
              <a:gd name="connsiteY3" fmla="*/ 1758363 h 1824371"/>
              <a:gd name="connsiteX4" fmla="*/ 2664296 w 4752527"/>
              <a:gd name="connsiteY4" fmla="*/ 1722360 h 1824371"/>
              <a:gd name="connsiteX5" fmla="*/ 3492388 w 4752527"/>
              <a:gd name="connsiteY5" fmla="*/ 1146295 h 1824371"/>
              <a:gd name="connsiteX6" fmla="*/ 4752527 w 4752527"/>
              <a:gd name="connsiteY6" fmla="*/ 30170 h 1824371"/>
              <a:gd name="connsiteX0" fmla="*/ 0 w 4890542"/>
              <a:gd name="connsiteY0" fmla="*/ 792089 h 1794201"/>
              <a:gd name="connsiteX1" fmla="*/ 561950 w 4890542"/>
              <a:gd name="connsiteY1" fmla="*/ 1013248 h 1794201"/>
              <a:gd name="connsiteX2" fmla="*/ 1004863 w 4890542"/>
              <a:gd name="connsiteY2" fmla="*/ 1384723 h 1794201"/>
              <a:gd name="connsiteX3" fmla="*/ 1836204 w 4890542"/>
              <a:gd name="connsiteY3" fmla="*/ 1728193 h 1794201"/>
              <a:gd name="connsiteX4" fmla="*/ 2664296 w 4890542"/>
              <a:gd name="connsiteY4" fmla="*/ 1692190 h 1794201"/>
              <a:gd name="connsiteX5" fmla="*/ 3492388 w 4890542"/>
              <a:gd name="connsiteY5" fmla="*/ 1116125 h 1794201"/>
              <a:gd name="connsiteX6" fmla="*/ 4680519 w 4890542"/>
              <a:gd name="connsiteY6" fmla="*/ 936105 h 1794201"/>
              <a:gd name="connsiteX7" fmla="*/ 4752527 w 4890542"/>
              <a:gd name="connsiteY7" fmla="*/ 0 h 1794201"/>
              <a:gd name="connsiteX0" fmla="*/ 0 w 4890542"/>
              <a:gd name="connsiteY0" fmla="*/ 792089 h 1794201"/>
              <a:gd name="connsiteX1" fmla="*/ 561950 w 4890542"/>
              <a:gd name="connsiteY1" fmla="*/ 1013248 h 1794201"/>
              <a:gd name="connsiteX2" fmla="*/ 1004863 w 4890542"/>
              <a:gd name="connsiteY2" fmla="*/ 1384723 h 1794201"/>
              <a:gd name="connsiteX3" fmla="*/ 1836204 w 4890542"/>
              <a:gd name="connsiteY3" fmla="*/ 1728193 h 1794201"/>
              <a:gd name="connsiteX4" fmla="*/ 2664296 w 4890542"/>
              <a:gd name="connsiteY4" fmla="*/ 1692190 h 1794201"/>
              <a:gd name="connsiteX5" fmla="*/ 3492388 w 4890542"/>
              <a:gd name="connsiteY5" fmla="*/ 1116125 h 1794201"/>
              <a:gd name="connsiteX6" fmla="*/ 4680519 w 4890542"/>
              <a:gd name="connsiteY6" fmla="*/ 936105 h 1794201"/>
              <a:gd name="connsiteX7" fmla="*/ 4752527 w 4890542"/>
              <a:gd name="connsiteY7" fmla="*/ 0 h 1794201"/>
              <a:gd name="connsiteX0" fmla="*/ 0 w 4752527"/>
              <a:gd name="connsiteY0" fmla="*/ 792089 h 1794201"/>
              <a:gd name="connsiteX1" fmla="*/ 561950 w 4752527"/>
              <a:gd name="connsiteY1" fmla="*/ 1013248 h 1794201"/>
              <a:gd name="connsiteX2" fmla="*/ 1004863 w 4752527"/>
              <a:gd name="connsiteY2" fmla="*/ 1384723 h 1794201"/>
              <a:gd name="connsiteX3" fmla="*/ 1836204 w 4752527"/>
              <a:gd name="connsiteY3" fmla="*/ 1728193 h 1794201"/>
              <a:gd name="connsiteX4" fmla="*/ 2664296 w 4752527"/>
              <a:gd name="connsiteY4" fmla="*/ 1692190 h 1794201"/>
              <a:gd name="connsiteX5" fmla="*/ 3492388 w 4752527"/>
              <a:gd name="connsiteY5" fmla="*/ 1116125 h 1794201"/>
              <a:gd name="connsiteX6" fmla="*/ 4428490 w 4752527"/>
              <a:gd name="connsiteY6" fmla="*/ 936105 h 1794201"/>
              <a:gd name="connsiteX7" fmla="*/ 4752527 w 4752527"/>
              <a:gd name="connsiteY7" fmla="*/ 0 h 1794201"/>
              <a:gd name="connsiteX0" fmla="*/ 0 w 4638513"/>
              <a:gd name="connsiteY0" fmla="*/ 1368152 h 2370264"/>
              <a:gd name="connsiteX1" fmla="*/ 561950 w 4638513"/>
              <a:gd name="connsiteY1" fmla="*/ 1589311 h 2370264"/>
              <a:gd name="connsiteX2" fmla="*/ 1004863 w 4638513"/>
              <a:gd name="connsiteY2" fmla="*/ 1960786 h 2370264"/>
              <a:gd name="connsiteX3" fmla="*/ 1836204 w 4638513"/>
              <a:gd name="connsiteY3" fmla="*/ 2304256 h 2370264"/>
              <a:gd name="connsiteX4" fmla="*/ 2664296 w 4638513"/>
              <a:gd name="connsiteY4" fmla="*/ 2268253 h 2370264"/>
              <a:gd name="connsiteX5" fmla="*/ 3492388 w 4638513"/>
              <a:gd name="connsiteY5" fmla="*/ 1692188 h 2370264"/>
              <a:gd name="connsiteX6" fmla="*/ 4428490 w 4638513"/>
              <a:gd name="connsiteY6" fmla="*/ 1512168 h 2370264"/>
              <a:gd name="connsiteX7" fmla="*/ 4572507 w 4638513"/>
              <a:gd name="connsiteY7" fmla="*/ 0 h 2370264"/>
              <a:gd name="connsiteX0" fmla="*/ 0 w 4572507"/>
              <a:gd name="connsiteY0" fmla="*/ 1368152 h 2370264"/>
              <a:gd name="connsiteX1" fmla="*/ 561950 w 4572507"/>
              <a:gd name="connsiteY1" fmla="*/ 1589311 h 2370264"/>
              <a:gd name="connsiteX2" fmla="*/ 1004863 w 4572507"/>
              <a:gd name="connsiteY2" fmla="*/ 1960786 h 2370264"/>
              <a:gd name="connsiteX3" fmla="*/ 1836204 w 4572507"/>
              <a:gd name="connsiteY3" fmla="*/ 2304256 h 2370264"/>
              <a:gd name="connsiteX4" fmla="*/ 2664296 w 4572507"/>
              <a:gd name="connsiteY4" fmla="*/ 2268253 h 2370264"/>
              <a:gd name="connsiteX5" fmla="*/ 3492388 w 4572507"/>
              <a:gd name="connsiteY5" fmla="*/ 1692188 h 2370264"/>
              <a:gd name="connsiteX6" fmla="*/ 4428490 w 4572507"/>
              <a:gd name="connsiteY6" fmla="*/ 1512168 h 2370264"/>
              <a:gd name="connsiteX7" fmla="*/ 4572507 w 4572507"/>
              <a:gd name="connsiteY7" fmla="*/ 0 h 2370264"/>
              <a:gd name="connsiteX0" fmla="*/ 0 w 4574623"/>
              <a:gd name="connsiteY0" fmla="*/ 1379627 h 2381739"/>
              <a:gd name="connsiteX1" fmla="*/ 561950 w 4574623"/>
              <a:gd name="connsiteY1" fmla="*/ 1600786 h 2381739"/>
              <a:gd name="connsiteX2" fmla="*/ 1004863 w 4574623"/>
              <a:gd name="connsiteY2" fmla="*/ 1972261 h 2381739"/>
              <a:gd name="connsiteX3" fmla="*/ 1836204 w 4574623"/>
              <a:gd name="connsiteY3" fmla="*/ 2315731 h 2381739"/>
              <a:gd name="connsiteX4" fmla="*/ 2664296 w 4574623"/>
              <a:gd name="connsiteY4" fmla="*/ 2279728 h 2381739"/>
              <a:gd name="connsiteX5" fmla="*/ 3492388 w 4574623"/>
              <a:gd name="connsiteY5" fmla="*/ 1703663 h 2381739"/>
              <a:gd name="connsiteX6" fmla="*/ 4428490 w 4574623"/>
              <a:gd name="connsiteY6" fmla="*/ 1523643 h 2381739"/>
              <a:gd name="connsiteX7" fmla="*/ 4572507 w 4574623"/>
              <a:gd name="connsiteY7" fmla="*/ 11475 h 2381739"/>
              <a:gd name="connsiteX0" fmla="*/ 0 w 4430607"/>
              <a:gd name="connsiteY0" fmla="*/ 1235610 h 2237722"/>
              <a:gd name="connsiteX1" fmla="*/ 561950 w 4430607"/>
              <a:gd name="connsiteY1" fmla="*/ 1456769 h 2237722"/>
              <a:gd name="connsiteX2" fmla="*/ 1004863 w 4430607"/>
              <a:gd name="connsiteY2" fmla="*/ 1828244 h 2237722"/>
              <a:gd name="connsiteX3" fmla="*/ 1836204 w 4430607"/>
              <a:gd name="connsiteY3" fmla="*/ 2171714 h 2237722"/>
              <a:gd name="connsiteX4" fmla="*/ 2664296 w 4430607"/>
              <a:gd name="connsiteY4" fmla="*/ 2135711 h 2237722"/>
              <a:gd name="connsiteX5" fmla="*/ 3492388 w 4430607"/>
              <a:gd name="connsiteY5" fmla="*/ 1559646 h 2237722"/>
              <a:gd name="connsiteX6" fmla="*/ 4428490 w 4430607"/>
              <a:gd name="connsiteY6" fmla="*/ 1379626 h 2237722"/>
              <a:gd name="connsiteX7" fmla="*/ 4428491 w 4430607"/>
              <a:gd name="connsiteY7" fmla="*/ 11475 h 2237722"/>
              <a:gd name="connsiteX0" fmla="*/ 20180 w 4450787"/>
              <a:gd name="connsiteY0" fmla="*/ 1235610 h 2237722"/>
              <a:gd name="connsiteX1" fmla="*/ 93658 w 4450787"/>
              <a:gd name="connsiteY1" fmla="*/ 1224125 h 2237722"/>
              <a:gd name="connsiteX2" fmla="*/ 582130 w 4450787"/>
              <a:gd name="connsiteY2" fmla="*/ 1456769 h 2237722"/>
              <a:gd name="connsiteX3" fmla="*/ 1025043 w 4450787"/>
              <a:gd name="connsiteY3" fmla="*/ 1828244 h 2237722"/>
              <a:gd name="connsiteX4" fmla="*/ 1856384 w 4450787"/>
              <a:gd name="connsiteY4" fmla="*/ 2171714 h 2237722"/>
              <a:gd name="connsiteX5" fmla="*/ 2684476 w 4450787"/>
              <a:gd name="connsiteY5" fmla="*/ 2135711 h 2237722"/>
              <a:gd name="connsiteX6" fmla="*/ 3512568 w 4450787"/>
              <a:gd name="connsiteY6" fmla="*/ 1559646 h 2237722"/>
              <a:gd name="connsiteX7" fmla="*/ 4448670 w 4450787"/>
              <a:gd name="connsiteY7" fmla="*/ 1379626 h 2237722"/>
              <a:gd name="connsiteX8" fmla="*/ 4448671 w 4450787"/>
              <a:gd name="connsiteY8" fmla="*/ 11475 h 2237722"/>
              <a:gd name="connsiteX0" fmla="*/ 21651 w 4452258"/>
              <a:gd name="connsiteY0" fmla="*/ 1235610 h 2237722"/>
              <a:gd name="connsiteX1" fmla="*/ 93658 w 4452258"/>
              <a:gd name="connsiteY1" fmla="*/ 1595650 h 2237722"/>
              <a:gd name="connsiteX2" fmla="*/ 583601 w 4452258"/>
              <a:gd name="connsiteY2" fmla="*/ 1456769 h 2237722"/>
              <a:gd name="connsiteX3" fmla="*/ 1026514 w 4452258"/>
              <a:gd name="connsiteY3" fmla="*/ 1828244 h 2237722"/>
              <a:gd name="connsiteX4" fmla="*/ 1857855 w 4452258"/>
              <a:gd name="connsiteY4" fmla="*/ 2171714 h 2237722"/>
              <a:gd name="connsiteX5" fmla="*/ 2685947 w 4452258"/>
              <a:gd name="connsiteY5" fmla="*/ 2135711 h 2237722"/>
              <a:gd name="connsiteX6" fmla="*/ 3514039 w 4452258"/>
              <a:gd name="connsiteY6" fmla="*/ 1559646 h 2237722"/>
              <a:gd name="connsiteX7" fmla="*/ 4450141 w 4452258"/>
              <a:gd name="connsiteY7" fmla="*/ 1379626 h 2237722"/>
              <a:gd name="connsiteX8" fmla="*/ 4450142 w 4452258"/>
              <a:gd name="connsiteY8" fmla="*/ 11475 h 2237722"/>
              <a:gd name="connsiteX0" fmla="*/ 0 w 4646632"/>
              <a:gd name="connsiteY0" fmla="*/ 227498 h 2237722"/>
              <a:gd name="connsiteX1" fmla="*/ 288032 w 4646632"/>
              <a:gd name="connsiteY1" fmla="*/ 1595650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57654 w 4704286"/>
              <a:gd name="connsiteY0" fmla="*/ 227498 h 2237722"/>
              <a:gd name="connsiteX1" fmla="*/ 129662 w 4704286"/>
              <a:gd name="connsiteY1" fmla="*/ 1667658 h 2237722"/>
              <a:gd name="connsiteX2" fmla="*/ 835629 w 4704286"/>
              <a:gd name="connsiteY2" fmla="*/ 1456769 h 2237722"/>
              <a:gd name="connsiteX3" fmla="*/ 1278542 w 4704286"/>
              <a:gd name="connsiteY3" fmla="*/ 1828244 h 2237722"/>
              <a:gd name="connsiteX4" fmla="*/ 2109883 w 4704286"/>
              <a:gd name="connsiteY4" fmla="*/ 2171714 h 2237722"/>
              <a:gd name="connsiteX5" fmla="*/ 2937975 w 4704286"/>
              <a:gd name="connsiteY5" fmla="*/ 2135711 h 2237722"/>
              <a:gd name="connsiteX6" fmla="*/ 3766067 w 4704286"/>
              <a:gd name="connsiteY6" fmla="*/ 1559646 h 2237722"/>
              <a:gd name="connsiteX7" fmla="*/ 4702169 w 4704286"/>
              <a:gd name="connsiteY7" fmla="*/ 1379626 h 2237722"/>
              <a:gd name="connsiteX8" fmla="*/ 4702170 w 4704286"/>
              <a:gd name="connsiteY8" fmla="*/ 11475 h 2237722"/>
              <a:gd name="connsiteX0" fmla="*/ 0 w 4646632"/>
              <a:gd name="connsiteY0" fmla="*/ 227498 h 2237722"/>
              <a:gd name="connsiteX1" fmla="*/ 72008 w 4646632"/>
              <a:gd name="connsiteY1" fmla="*/ 1667658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0 w 4646632"/>
              <a:gd name="connsiteY0" fmla="*/ 227498 h 2237722"/>
              <a:gd name="connsiteX1" fmla="*/ 36004 w 4646632"/>
              <a:gd name="connsiteY1" fmla="*/ 1667658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0 w 4646632"/>
              <a:gd name="connsiteY0" fmla="*/ 227498 h 2237722"/>
              <a:gd name="connsiteX1" fmla="*/ 36004 w 4646632"/>
              <a:gd name="connsiteY1" fmla="*/ 1667658 h 2237722"/>
              <a:gd name="connsiteX2" fmla="*/ 777975 w 4646632"/>
              <a:gd name="connsiteY2" fmla="*/ 1456769 h 2237722"/>
              <a:gd name="connsiteX3" fmla="*/ 1220888 w 4646632"/>
              <a:gd name="connsiteY3" fmla="*/ 1828244 h 2237722"/>
              <a:gd name="connsiteX4" fmla="*/ 2052229 w 4646632"/>
              <a:gd name="connsiteY4" fmla="*/ 2171714 h 2237722"/>
              <a:gd name="connsiteX5" fmla="*/ 2880321 w 4646632"/>
              <a:gd name="connsiteY5" fmla="*/ 2135711 h 2237722"/>
              <a:gd name="connsiteX6" fmla="*/ 3708413 w 4646632"/>
              <a:gd name="connsiteY6" fmla="*/ 1559646 h 2237722"/>
              <a:gd name="connsiteX7" fmla="*/ 4644515 w 4646632"/>
              <a:gd name="connsiteY7" fmla="*/ 1379626 h 2237722"/>
              <a:gd name="connsiteX8" fmla="*/ 4644516 w 4646632"/>
              <a:gd name="connsiteY8" fmla="*/ 11475 h 2237722"/>
              <a:gd name="connsiteX0" fmla="*/ 7333 w 4653965"/>
              <a:gd name="connsiteY0" fmla="*/ 227498 h 2237722"/>
              <a:gd name="connsiteX1" fmla="*/ 7333 w 4653965"/>
              <a:gd name="connsiteY1" fmla="*/ 1667658 h 2237722"/>
              <a:gd name="connsiteX2" fmla="*/ 785308 w 4653965"/>
              <a:gd name="connsiteY2" fmla="*/ 1456769 h 2237722"/>
              <a:gd name="connsiteX3" fmla="*/ 1228221 w 4653965"/>
              <a:gd name="connsiteY3" fmla="*/ 1828244 h 2237722"/>
              <a:gd name="connsiteX4" fmla="*/ 2059562 w 4653965"/>
              <a:gd name="connsiteY4" fmla="*/ 2171714 h 2237722"/>
              <a:gd name="connsiteX5" fmla="*/ 2887654 w 4653965"/>
              <a:gd name="connsiteY5" fmla="*/ 2135711 h 2237722"/>
              <a:gd name="connsiteX6" fmla="*/ 3715746 w 4653965"/>
              <a:gd name="connsiteY6" fmla="*/ 1559646 h 2237722"/>
              <a:gd name="connsiteX7" fmla="*/ 4651848 w 4653965"/>
              <a:gd name="connsiteY7" fmla="*/ 1379626 h 2237722"/>
              <a:gd name="connsiteX8" fmla="*/ 4651849 w 4653965"/>
              <a:gd name="connsiteY8" fmla="*/ 11475 h 2237722"/>
              <a:gd name="connsiteX0" fmla="*/ 43336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89968"/>
              <a:gd name="connsiteY0" fmla="*/ 227498 h 2237722"/>
              <a:gd name="connsiteX1" fmla="*/ 7333 w 4689968"/>
              <a:gd name="connsiteY1" fmla="*/ 1667658 h 2237722"/>
              <a:gd name="connsiteX2" fmla="*/ 821311 w 4689968"/>
              <a:gd name="connsiteY2" fmla="*/ 1456769 h 2237722"/>
              <a:gd name="connsiteX3" fmla="*/ 1264224 w 4689968"/>
              <a:gd name="connsiteY3" fmla="*/ 1828244 h 2237722"/>
              <a:gd name="connsiteX4" fmla="*/ 2095565 w 4689968"/>
              <a:gd name="connsiteY4" fmla="*/ 2171714 h 2237722"/>
              <a:gd name="connsiteX5" fmla="*/ 2923657 w 4689968"/>
              <a:gd name="connsiteY5" fmla="*/ 2135711 h 2237722"/>
              <a:gd name="connsiteX6" fmla="*/ 3751749 w 4689968"/>
              <a:gd name="connsiteY6" fmla="*/ 1559646 h 2237722"/>
              <a:gd name="connsiteX7" fmla="*/ 4687851 w 4689968"/>
              <a:gd name="connsiteY7" fmla="*/ 1379626 h 2237722"/>
              <a:gd name="connsiteX8" fmla="*/ 4687852 w 4689968"/>
              <a:gd name="connsiteY8" fmla="*/ 11475 h 2237722"/>
              <a:gd name="connsiteX0" fmla="*/ 7333 w 4692084"/>
              <a:gd name="connsiteY0" fmla="*/ 1914 h 2012138"/>
              <a:gd name="connsiteX1" fmla="*/ 7333 w 4692084"/>
              <a:gd name="connsiteY1" fmla="*/ 1442074 h 2012138"/>
              <a:gd name="connsiteX2" fmla="*/ 821311 w 4692084"/>
              <a:gd name="connsiteY2" fmla="*/ 1231185 h 2012138"/>
              <a:gd name="connsiteX3" fmla="*/ 1264224 w 4692084"/>
              <a:gd name="connsiteY3" fmla="*/ 1602660 h 2012138"/>
              <a:gd name="connsiteX4" fmla="*/ 2095565 w 4692084"/>
              <a:gd name="connsiteY4" fmla="*/ 1946130 h 2012138"/>
              <a:gd name="connsiteX5" fmla="*/ 2923657 w 4692084"/>
              <a:gd name="connsiteY5" fmla="*/ 1910127 h 2012138"/>
              <a:gd name="connsiteX6" fmla="*/ 3751749 w 4692084"/>
              <a:gd name="connsiteY6" fmla="*/ 1334062 h 2012138"/>
              <a:gd name="connsiteX7" fmla="*/ 4687851 w 4692084"/>
              <a:gd name="connsiteY7" fmla="*/ 1154042 h 2012138"/>
              <a:gd name="connsiteX8" fmla="*/ 4689968 w 4692084"/>
              <a:gd name="connsiteY8" fmla="*/ 73121 h 2012138"/>
              <a:gd name="connsiteX0" fmla="*/ 7333 w 4692084"/>
              <a:gd name="connsiteY0" fmla="*/ 12084 h 2022308"/>
              <a:gd name="connsiteX1" fmla="*/ 7333 w 4692084"/>
              <a:gd name="connsiteY1" fmla="*/ 1452244 h 2022308"/>
              <a:gd name="connsiteX2" fmla="*/ 821311 w 4692084"/>
              <a:gd name="connsiteY2" fmla="*/ 1241355 h 2022308"/>
              <a:gd name="connsiteX3" fmla="*/ 1264224 w 4692084"/>
              <a:gd name="connsiteY3" fmla="*/ 1612830 h 2022308"/>
              <a:gd name="connsiteX4" fmla="*/ 2095565 w 4692084"/>
              <a:gd name="connsiteY4" fmla="*/ 1956300 h 2022308"/>
              <a:gd name="connsiteX5" fmla="*/ 2923657 w 4692084"/>
              <a:gd name="connsiteY5" fmla="*/ 1920297 h 2022308"/>
              <a:gd name="connsiteX6" fmla="*/ 3751749 w 4692084"/>
              <a:gd name="connsiteY6" fmla="*/ 1344232 h 2022308"/>
              <a:gd name="connsiteX7" fmla="*/ 4687851 w 4692084"/>
              <a:gd name="connsiteY7" fmla="*/ 1164212 h 2022308"/>
              <a:gd name="connsiteX8" fmla="*/ 4689968 w 4692084"/>
              <a:gd name="connsiteY8" fmla="*/ 11475 h 2022308"/>
              <a:gd name="connsiteX0" fmla="*/ 14666 w 4699417"/>
              <a:gd name="connsiteY0" fmla="*/ 12084 h 2022308"/>
              <a:gd name="connsiteX1" fmla="*/ 7333 w 4699417"/>
              <a:gd name="connsiteY1" fmla="*/ 1196430 h 2022308"/>
              <a:gd name="connsiteX2" fmla="*/ 828644 w 4699417"/>
              <a:gd name="connsiteY2" fmla="*/ 1241355 h 2022308"/>
              <a:gd name="connsiteX3" fmla="*/ 1271557 w 4699417"/>
              <a:gd name="connsiteY3" fmla="*/ 1612830 h 2022308"/>
              <a:gd name="connsiteX4" fmla="*/ 2102898 w 4699417"/>
              <a:gd name="connsiteY4" fmla="*/ 1956300 h 2022308"/>
              <a:gd name="connsiteX5" fmla="*/ 2930990 w 4699417"/>
              <a:gd name="connsiteY5" fmla="*/ 1920297 h 2022308"/>
              <a:gd name="connsiteX6" fmla="*/ 3759082 w 4699417"/>
              <a:gd name="connsiteY6" fmla="*/ 1344232 h 2022308"/>
              <a:gd name="connsiteX7" fmla="*/ 4695184 w 4699417"/>
              <a:gd name="connsiteY7" fmla="*/ 1164212 h 2022308"/>
              <a:gd name="connsiteX8" fmla="*/ 4697301 w 4699417"/>
              <a:gd name="connsiteY8" fmla="*/ 11475 h 2022308"/>
              <a:gd name="connsiteX0" fmla="*/ 14666 w 4699417"/>
              <a:gd name="connsiteY0" fmla="*/ 12084 h 2034973"/>
              <a:gd name="connsiteX1" fmla="*/ 7333 w 4699417"/>
              <a:gd name="connsiteY1" fmla="*/ 1196430 h 2034973"/>
              <a:gd name="connsiteX2" fmla="*/ 828644 w 4699417"/>
              <a:gd name="connsiteY2" fmla="*/ 1241355 h 2034973"/>
              <a:gd name="connsiteX3" fmla="*/ 1271557 w 4699417"/>
              <a:gd name="connsiteY3" fmla="*/ 1612830 h 2034973"/>
              <a:gd name="connsiteX4" fmla="*/ 2102898 w 4699417"/>
              <a:gd name="connsiteY4" fmla="*/ 1956300 h 2034973"/>
              <a:gd name="connsiteX5" fmla="*/ 2930990 w 4699417"/>
              <a:gd name="connsiteY5" fmla="*/ 1920297 h 2034973"/>
              <a:gd name="connsiteX6" fmla="*/ 3737991 w 4699417"/>
              <a:gd name="connsiteY6" fmla="*/ 1268246 h 2034973"/>
              <a:gd name="connsiteX7" fmla="*/ 4695184 w 4699417"/>
              <a:gd name="connsiteY7" fmla="*/ 1164212 h 2034973"/>
              <a:gd name="connsiteX8" fmla="*/ 4697301 w 4699417"/>
              <a:gd name="connsiteY8" fmla="*/ 11475 h 2034973"/>
              <a:gd name="connsiteX0" fmla="*/ 14666 w 4699417"/>
              <a:gd name="connsiteY0" fmla="*/ 12084 h 2034973"/>
              <a:gd name="connsiteX1" fmla="*/ 7333 w 4699417"/>
              <a:gd name="connsiteY1" fmla="*/ 1196430 h 2034973"/>
              <a:gd name="connsiteX2" fmla="*/ 828644 w 4699417"/>
              <a:gd name="connsiteY2" fmla="*/ 1241355 h 2034973"/>
              <a:gd name="connsiteX3" fmla="*/ 1271557 w 4699417"/>
              <a:gd name="connsiteY3" fmla="*/ 1612830 h 2034973"/>
              <a:gd name="connsiteX4" fmla="*/ 2102898 w 4699417"/>
              <a:gd name="connsiteY4" fmla="*/ 1956300 h 2034973"/>
              <a:gd name="connsiteX5" fmla="*/ 2930990 w 4699417"/>
              <a:gd name="connsiteY5" fmla="*/ 1920297 h 2034973"/>
              <a:gd name="connsiteX6" fmla="*/ 3737991 w 4699417"/>
              <a:gd name="connsiteY6" fmla="*/ 1268246 h 2034973"/>
              <a:gd name="connsiteX7" fmla="*/ 4697302 w 4699417"/>
              <a:gd name="connsiteY7" fmla="*/ 1124615 h 2034973"/>
              <a:gd name="connsiteX8" fmla="*/ 4697301 w 4699417"/>
              <a:gd name="connsiteY8" fmla="*/ 11475 h 2034973"/>
              <a:gd name="connsiteX0" fmla="*/ 14666 w 4699417"/>
              <a:gd name="connsiteY0" fmla="*/ 12084 h 2058911"/>
              <a:gd name="connsiteX1" fmla="*/ 7333 w 4699417"/>
              <a:gd name="connsiteY1" fmla="*/ 1196430 h 2058911"/>
              <a:gd name="connsiteX2" fmla="*/ 828644 w 4699417"/>
              <a:gd name="connsiteY2" fmla="*/ 1241355 h 2058911"/>
              <a:gd name="connsiteX3" fmla="*/ 1271557 w 4699417"/>
              <a:gd name="connsiteY3" fmla="*/ 1612830 h 2058911"/>
              <a:gd name="connsiteX4" fmla="*/ 2102898 w 4699417"/>
              <a:gd name="connsiteY4" fmla="*/ 1956300 h 2058911"/>
              <a:gd name="connsiteX5" fmla="*/ 2930990 w 4699417"/>
              <a:gd name="connsiteY5" fmla="*/ 1920297 h 2058911"/>
              <a:gd name="connsiteX6" fmla="*/ 4697302 w 4699417"/>
              <a:gd name="connsiteY6" fmla="*/ 1124615 h 2058911"/>
              <a:gd name="connsiteX7" fmla="*/ 4697301 w 4699417"/>
              <a:gd name="connsiteY7" fmla="*/ 11475 h 2058911"/>
              <a:gd name="connsiteX0" fmla="*/ 14666 w 4699417"/>
              <a:gd name="connsiteY0" fmla="*/ 12084 h 1964700"/>
              <a:gd name="connsiteX1" fmla="*/ 7333 w 4699417"/>
              <a:gd name="connsiteY1" fmla="*/ 1196430 h 1964700"/>
              <a:gd name="connsiteX2" fmla="*/ 828644 w 4699417"/>
              <a:gd name="connsiteY2" fmla="*/ 1241355 h 1964700"/>
              <a:gd name="connsiteX3" fmla="*/ 1271557 w 4699417"/>
              <a:gd name="connsiteY3" fmla="*/ 1612830 h 1964700"/>
              <a:gd name="connsiteX4" fmla="*/ 2102898 w 4699417"/>
              <a:gd name="connsiteY4" fmla="*/ 1956300 h 1964700"/>
              <a:gd name="connsiteX5" fmla="*/ 3382690 w 4699417"/>
              <a:gd name="connsiteY5" fmla="*/ 1663231 h 1964700"/>
              <a:gd name="connsiteX6" fmla="*/ 4697302 w 4699417"/>
              <a:gd name="connsiteY6" fmla="*/ 1124615 h 1964700"/>
              <a:gd name="connsiteX7" fmla="*/ 4697301 w 4699417"/>
              <a:gd name="connsiteY7" fmla="*/ 11475 h 1964700"/>
              <a:gd name="connsiteX0" fmla="*/ 14666 w 4699417"/>
              <a:gd name="connsiteY0" fmla="*/ 12084 h 1964700"/>
              <a:gd name="connsiteX1" fmla="*/ 7333 w 4699417"/>
              <a:gd name="connsiteY1" fmla="*/ 1196430 h 1964700"/>
              <a:gd name="connsiteX2" fmla="*/ 828644 w 4699417"/>
              <a:gd name="connsiteY2" fmla="*/ 1241355 h 1964700"/>
              <a:gd name="connsiteX3" fmla="*/ 1271557 w 4699417"/>
              <a:gd name="connsiteY3" fmla="*/ 1612830 h 1964700"/>
              <a:gd name="connsiteX4" fmla="*/ 2102898 w 4699417"/>
              <a:gd name="connsiteY4" fmla="*/ 1956300 h 1964700"/>
              <a:gd name="connsiteX5" fmla="*/ 3382690 w 4699417"/>
              <a:gd name="connsiteY5" fmla="*/ 1663231 h 1964700"/>
              <a:gd name="connsiteX6" fmla="*/ 4697302 w 4699417"/>
              <a:gd name="connsiteY6" fmla="*/ 1124615 h 1964700"/>
              <a:gd name="connsiteX7" fmla="*/ 4697301 w 4699417"/>
              <a:gd name="connsiteY7" fmla="*/ 11475 h 1964700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828644 w 4699417"/>
              <a:gd name="connsiteY2" fmla="*/ 1241355 h 1988639"/>
              <a:gd name="connsiteX3" fmla="*/ 1271557 w 4699417"/>
              <a:gd name="connsiteY3" fmla="*/ 1612830 h 1988639"/>
              <a:gd name="connsiteX4" fmla="*/ 2102898 w 4699417"/>
              <a:gd name="connsiteY4" fmla="*/ 1956300 h 1988639"/>
              <a:gd name="connsiteX5" fmla="*/ 3133980 w 4699417"/>
              <a:gd name="connsiteY5" fmla="*/ 1806862 h 1988639"/>
              <a:gd name="connsiteX6" fmla="*/ 4697302 w 4699417"/>
              <a:gd name="connsiteY6" fmla="*/ 1124615 h 1988639"/>
              <a:gd name="connsiteX7" fmla="*/ 4697301 w 4699417"/>
              <a:gd name="connsiteY7" fmla="*/ 11475 h 1988639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828644 w 4699417"/>
              <a:gd name="connsiteY2" fmla="*/ 1241355 h 1988639"/>
              <a:gd name="connsiteX3" fmla="*/ 1271557 w 4699417"/>
              <a:gd name="connsiteY3" fmla="*/ 1612830 h 1988639"/>
              <a:gd name="connsiteX4" fmla="*/ 2102898 w 4699417"/>
              <a:gd name="connsiteY4" fmla="*/ 1956300 h 1988639"/>
              <a:gd name="connsiteX5" fmla="*/ 3133980 w 4699417"/>
              <a:gd name="connsiteY5" fmla="*/ 1806862 h 1988639"/>
              <a:gd name="connsiteX6" fmla="*/ 4697302 w 4699417"/>
              <a:gd name="connsiteY6" fmla="*/ 1124615 h 1988639"/>
              <a:gd name="connsiteX7" fmla="*/ 4697301 w 4699417"/>
              <a:gd name="connsiteY7" fmla="*/ 11475 h 1988639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1271557 w 4699417"/>
              <a:gd name="connsiteY2" fmla="*/ 1612830 h 1988639"/>
              <a:gd name="connsiteX3" fmla="*/ 2102898 w 4699417"/>
              <a:gd name="connsiteY3" fmla="*/ 1956300 h 1988639"/>
              <a:gd name="connsiteX4" fmla="*/ 3133980 w 4699417"/>
              <a:gd name="connsiteY4" fmla="*/ 1806862 h 1988639"/>
              <a:gd name="connsiteX5" fmla="*/ 4697302 w 4699417"/>
              <a:gd name="connsiteY5" fmla="*/ 1124615 h 1988639"/>
              <a:gd name="connsiteX6" fmla="*/ 4697301 w 4699417"/>
              <a:gd name="connsiteY6" fmla="*/ 11475 h 1988639"/>
              <a:gd name="connsiteX0" fmla="*/ 14666 w 4699417"/>
              <a:gd name="connsiteY0" fmla="*/ 12084 h 1988639"/>
              <a:gd name="connsiteX1" fmla="*/ 7333 w 4699417"/>
              <a:gd name="connsiteY1" fmla="*/ 1196430 h 1988639"/>
              <a:gd name="connsiteX2" fmla="*/ 1271557 w 4699417"/>
              <a:gd name="connsiteY2" fmla="*/ 1612830 h 1988639"/>
              <a:gd name="connsiteX3" fmla="*/ 2102898 w 4699417"/>
              <a:gd name="connsiteY3" fmla="*/ 1956300 h 1988639"/>
              <a:gd name="connsiteX4" fmla="*/ 3133980 w 4699417"/>
              <a:gd name="connsiteY4" fmla="*/ 1806862 h 1988639"/>
              <a:gd name="connsiteX5" fmla="*/ 4697302 w 4699417"/>
              <a:gd name="connsiteY5" fmla="*/ 1124615 h 1988639"/>
              <a:gd name="connsiteX6" fmla="*/ 4697301 w 4699417"/>
              <a:gd name="connsiteY6" fmla="*/ 11475 h 1988639"/>
              <a:gd name="connsiteX0" fmla="*/ 14666 w 4699417"/>
              <a:gd name="connsiteY0" fmla="*/ 12084 h 2058039"/>
              <a:gd name="connsiteX1" fmla="*/ 7333 w 4699417"/>
              <a:gd name="connsiteY1" fmla="*/ 1196430 h 2058039"/>
              <a:gd name="connsiteX2" fmla="*/ 2102898 w 4699417"/>
              <a:gd name="connsiteY2" fmla="*/ 1956300 h 2058039"/>
              <a:gd name="connsiteX3" fmla="*/ 3133980 w 4699417"/>
              <a:gd name="connsiteY3" fmla="*/ 1806862 h 2058039"/>
              <a:gd name="connsiteX4" fmla="*/ 4697302 w 4699417"/>
              <a:gd name="connsiteY4" fmla="*/ 1124615 h 2058039"/>
              <a:gd name="connsiteX5" fmla="*/ 4697301 w 4699417"/>
              <a:gd name="connsiteY5" fmla="*/ 11475 h 2058039"/>
              <a:gd name="connsiteX0" fmla="*/ 14666 w 4699417"/>
              <a:gd name="connsiteY0" fmla="*/ 12084 h 2058039"/>
              <a:gd name="connsiteX1" fmla="*/ 7333 w 4699417"/>
              <a:gd name="connsiteY1" fmla="*/ 1196430 h 2058039"/>
              <a:gd name="connsiteX2" fmla="*/ 2102898 w 4699417"/>
              <a:gd name="connsiteY2" fmla="*/ 1956300 h 2058039"/>
              <a:gd name="connsiteX3" fmla="*/ 3133980 w 4699417"/>
              <a:gd name="connsiteY3" fmla="*/ 1806862 h 2058039"/>
              <a:gd name="connsiteX4" fmla="*/ 4697302 w 4699417"/>
              <a:gd name="connsiteY4" fmla="*/ 1124615 h 2058039"/>
              <a:gd name="connsiteX5" fmla="*/ 4697301 w 4699417"/>
              <a:gd name="connsiteY5" fmla="*/ 11475 h 2058039"/>
              <a:gd name="connsiteX0" fmla="*/ 14666 w 4699417"/>
              <a:gd name="connsiteY0" fmla="*/ 12084 h 1982655"/>
              <a:gd name="connsiteX1" fmla="*/ 7333 w 4699417"/>
              <a:gd name="connsiteY1" fmla="*/ 1196430 h 1982655"/>
              <a:gd name="connsiteX2" fmla="*/ 1748307 w 4699417"/>
              <a:gd name="connsiteY2" fmla="*/ 1880916 h 1982655"/>
              <a:gd name="connsiteX3" fmla="*/ 3133980 w 4699417"/>
              <a:gd name="connsiteY3" fmla="*/ 1806862 h 1982655"/>
              <a:gd name="connsiteX4" fmla="*/ 4697302 w 4699417"/>
              <a:gd name="connsiteY4" fmla="*/ 1124615 h 1982655"/>
              <a:gd name="connsiteX5" fmla="*/ 4697301 w 4699417"/>
              <a:gd name="connsiteY5" fmla="*/ 11475 h 1982655"/>
              <a:gd name="connsiteX0" fmla="*/ 14666 w 4697302"/>
              <a:gd name="connsiteY0" fmla="*/ 1914 h 1972485"/>
              <a:gd name="connsiteX1" fmla="*/ 7333 w 4697302"/>
              <a:gd name="connsiteY1" fmla="*/ 1186260 h 1972485"/>
              <a:gd name="connsiteX2" fmla="*/ 1748307 w 4697302"/>
              <a:gd name="connsiteY2" fmla="*/ 1870746 h 1972485"/>
              <a:gd name="connsiteX3" fmla="*/ 3133980 w 4697302"/>
              <a:gd name="connsiteY3" fmla="*/ 1796692 h 1972485"/>
              <a:gd name="connsiteX4" fmla="*/ 4697302 w 4697302"/>
              <a:gd name="connsiteY4" fmla="*/ 1114445 h 1972485"/>
              <a:gd name="connsiteX0" fmla="*/ 0 w 4689969"/>
              <a:gd name="connsiteY0" fmla="*/ 78122 h 864347"/>
              <a:gd name="connsiteX1" fmla="*/ 1740974 w 4689969"/>
              <a:gd name="connsiteY1" fmla="*/ 762608 h 864347"/>
              <a:gd name="connsiteX2" fmla="*/ 3126647 w 4689969"/>
              <a:gd name="connsiteY2" fmla="*/ 688554 h 864347"/>
              <a:gd name="connsiteX3" fmla="*/ 4689969 w 4689969"/>
              <a:gd name="connsiteY3" fmla="*/ 6307 h 86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9969" h="864347">
                <a:moveTo>
                  <a:pt x="0" y="78122"/>
                </a:moveTo>
                <a:cubicBezTo>
                  <a:pt x="1104693" y="41361"/>
                  <a:pt x="1219866" y="660869"/>
                  <a:pt x="1740974" y="762608"/>
                </a:cubicBezTo>
                <a:cubicBezTo>
                  <a:pt x="2262082" y="864347"/>
                  <a:pt x="2635148" y="814604"/>
                  <a:pt x="3126647" y="688554"/>
                </a:cubicBezTo>
                <a:cubicBezTo>
                  <a:pt x="3618146" y="562504"/>
                  <a:pt x="3891511" y="0"/>
                  <a:pt x="4689969" y="630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88704" y="4977172"/>
            <a:ext cx="317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i="1" dirty="0" smtClean="0">
                <a:solidFill>
                  <a:srgbClr val="FF0000"/>
                </a:solidFill>
              </a:rPr>
              <a:t>y</a:t>
            </a:r>
            <a:endParaRPr lang="en-US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25271" y="3465004"/>
            <a:ext cx="172515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1-Sided</a:t>
            </a:r>
            <a:br>
              <a:rPr lang="en-US" b="1" dirty="0" smtClean="0"/>
            </a:br>
            <a:r>
              <a:rPr lang="en-US" b="1" dirty="0" smtClean="0"/>
              <a:t>reporting: </a:t>
            </a:r>
          </a:p>
          <a:p>
            <a:r>
              <a:rPr lang="en-US" b="1" dirty="0" smtClean="0"/>
              <a:t>O(</a:t>
            </a:r>
            <a:r>
              <a:rPr lang="en-US" b="1" dirty="0" smtClean="0">
                <a:solidFill>
                  <a:srgbClr val="BA2A12"/>
                </a:solidFill>
              </a:rPr>
              <a:t>t</a:t>
            </a:r>
            <a:r>
              <a:rPr lang="en-US" b="1" dirty="0" smtClean="0"/>
              <a:t>)</a:t>
            </a:r>
            <a:endParaRPr lang="en-US" b="1" dirty="0">
              <a:solidFill>
                <a:srgbClr val="BA2A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393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176 0.10509 " pathEditMode="relative" ptsTypes="AA">
                                      <p:cBhvr>
                                        <p:cTn id="118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68 0.10521 L 0.15981 0.17827 " pathEditMode="relative" rAng="0" ptsTypes="AA">
                                      <p:cBhvr>
                                        <p:cTn id="138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37FF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animBg="1"/>
      <p:bldP spid="90" grpId="0" animBg="1"/>
      <p:bldP spid="69" grpId="0" animBg="1"/>
      <p:bldP spid="69" grpId="1" animBg="1"/>
      <p:bldP spid="69" grpId="2" animBg="1"/>
      <p:bldP spid="39" grpId="0" animBg="1"/>
      <p:bldP spid="75" grpId="0" animBg="1"/>
      <p:bldP spid="86" grpId="0" animBg="1"/>
      <p:bldP spid="86" grpId="1" animBg="1"/>
      <p:bldP spid="86" grpId="2" animBg="1"/>
      <p:bldP spid="36" grpId="0" animBg="1"/>
      <p:bldP spid="47" grpId="0" animBg="1"/>
      <p:bldP spid="59" grpId="0" animBg="1"/>
      <p:bldP spid="66" grpId="0" animBg="1"/>
      <p:bldP spid="66" grpId="1" animBg="1"/>
      <p:bldP spid="66" grpId="2" animBg="1"/>
      <p:bldP spid="29" grpId="0"/>
      <p:bldP spid="94" grpId="0"/>
      <p:bldP spid="3" grpId="0"/>
      <p:bldP spid="73" grpId="0" animBg="1"/>
      <p:bldP spid="73" grpId="1" animBg="1"/>
      <p:bldP spid="73" grpId="2" animBg="1"/>
      <p:bldP spid="73" grpId="3" animBg="1"/>
      <p:bldP spid="85" grpId="0"/>
      <p:bldP spid="91" grpId="1" animBg="1"/>
      <p:bldP spid="92" grpId="0"/>
      <p:bldP spid="68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 bwMode="auto">
          <a:xfrm>
            <a:off x="2102364" y="1556792"/>
            <a:ext cx="5724636" cy="1944216"/>
          </a:xfrm>
          <a:prstGeom prst="triangle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69784" y="2616198"/>
            <a:ext cx="3181052" cy="740794"/>
            <a:chOff x="2852068" y="2616198"/>
            <a:chExt cx="3181052" cy="740794"/>
          </a:xfrm>
          <a:solidFill>
            <a:schemeClr val="bg1">
              <a:lumMod val="75000"/>
            </a:schemeClr>
          </a:solidFill>
        </p:grpSpPr>
        <p:sp>
          <p:nvSpPr>
            <p:cNvPr id="139" name="Isosceles Triangle 138"/>
            <p:cNvSpPr/>
            <p:nvPr/>
          </p:nvSpPr>
          <p:spPr>
            <a:xfrm>
              <a:off x="5781091" y="2897345"/>
              <a:ext cx="252029" cy="459647"/>
            </a:xfrm>
            <a:prstGeom prst="triangl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5332800" y="2730500"/>
              <a:ext cx="301238" cy="538956"/>
            </a:xfrm>
            <a:prstGeom prst="triangl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807867" y="2616198"/>
              <a:ext cx="327166" cy="567184"/>
            </a:xfrm>
            <a:prstGeom prst="triangl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Isosceles Triangle 135"/>
            <p:cNvSpPr/>
            <p:nvPr/>
          </p:nvSpPr>
          <p:spPr>
            <a:xfrm>
              <a:off x="2852068" y="3048000"/>
              <a:ext cx="300732" cy="272988"/>
            </a:xfrm>
            <a:prstGeom prst="triangl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/>
            <p:cNvSpPr/>
            <p:nvPr/>
          </p:nvSpPr>
          <p:spPr>
            <a:xfrm>
              <a:off x="4071409" y="2672264"/>
              <a:ext cx="424391" cy="442412"/>
            </a:xfrm>
            <a:prstGeom prst="triangle">
              <a:avLst>
                <a:gd name="adj" fmla="val 52105"/>
              </a:avLst>
            </a:prstGeom>
            <a:grpFill/>
            <a:ln w="25400">
              <a:solidFill>
                <a:schemeClr val="bg1">
                  <a:lumMod val="75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390900" y="2793708"/>
              <a:ext cx="355600" cy="410923"/>
            </a:xfrm>
            <a:prstGeom prst="triangl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3035516" y="3501008"/>
            <a:ext cx="3421236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3035516" y="3513708"/>
            <a:ext cx="3421236" cy="20742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208466" cy="70643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3-Sided Reporting Queries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>
            <a:stCxn id="21" idx="0"/>
          </p:cNvCxnSpPr>
          <p:nvPr/>
        </p:nvCxnSpPr>
        <p:spPr bwMode="auto">
          <a:xfrm rot="16200000" flipH="1">
            <a:off x="4739657" y="1781817"/>
            <a:ext cx="1944216" cy="1494166"/>
          </a:xfrm>
          <a:prstGeom prst="curvedConnector3">
            <a:avLst>
              <a:gd name="adj1" fmla="val 352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urved Connector 22"/>
          <p:cNvCxnSpPr>
            <a:stCxn id="21" idx="0"/>
          </p:cNvCxnSpPr>
          <p:nvPr/>
        </p:nvCxnSpPr>
        <p:spPr bwMode="auto">
          <a:xfrm rot="16200000" flipH="1" flipV="1">
            <a:off x="3029467" y="1565793"/>
            <a:ext cx="1944216" cy="1926214"/>
          </a:xfrm>
          <a:prstGeom prst="curvedConnector3">
            <a:avLst>
              <a:gd name="adj1" fmla="val 45725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49"/>
          <p:cNvGrpSpPr/>
          <p:nvPr/>
        </p:nvGrpSpPr>
        <p:grpSpPr>
          <a:xfrm>
            <a:off x="3038468" y="2204864"/>
            <a:ext cx="3384376" cy="1296144"/>
            <a:chOff x="2720752" y="2204864"/>
            <a:chExt cx="3384376" cy="1296144"/>
          </a:xfrm>
        </p:grpSpPr>
        <p:sp>
          <p:nvSpPr>
            <p:cNvPr id="24" name="Isosceles Triangle 23"/>
            <p:cNvSpPr/>
            <p:nvPr/>
          </p:nvSpPr>
          <p:spPr bwMode="auto">
            <a:xfrm>
              <a:off x="2720752" y="3019118"/>
              <a:ext cx="540060" cy="481890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Isosceles Triangle 24"/>
            <p:cNvSpPr/>
            <p:nvPr/>
          </p:nvSpPr>
          <p:spPr bwMode="auto">
            <a:xfrm>
              <a:off x="3260812" y="2748408"/>
              <a:ext cx="612068" cy="752600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3872880" y="2636912"/>
              <a:ext cx="828092" cy="864096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Isosceles Triangle 26"/>
            <p:cNvSpPr/>
            <p:nvPr/>
          </p:nvSpPr>
          <p:spPr bwMode="auto">
            <a:xfrm>
              <a:off x="5241032" y="2692660"/>
              <a:ext cx="468052" cy="808348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>
              <a:off x="4700972" y="2567226"/>
              <a:ext cx="540060" cy="933781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5709084" y="2873842"/>
              <a:ext cx="396044" cy="627166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0" name="Straight Connector 29"/>
            <p:cNvCxnSpPr>
              <a:stCxn id="28" idx="0"/>
            </p:cNvCxnSpPr>
            <p:nvPr/>
          </p:nvCxnSpPr>
          <p:spPr bwMode="auto">
            <a:xfrm flipV="1">
              <a:off x="4971002" y="2204864"/>
              <a:ext cx="126014" cy="36236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7" idx="0"/>
            </p:cNvCxnSpPr>
            <p:nvPr/>
          </p:nvCxnSpPr>
          <p:spPr bwMode="auto">
            <a:xfrm flipV="1">
              <a:off x="5475058" y="2276872"/>
              <a:ext cx="54006" cy="41578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29" idx="0"/>
            </p:cNvCxnSpPr>
            <p:nvPr/>
          </p:nvCxnSpPr>
          <p:spPr bwMode="auto">
            <a:xfrm flipH="1" flipV="1">
              <a:off x="5889104" y="2636912"/>
              <a:ext cx="18002" cy="23693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endCxn id="26" idx="0"/>
            </p:cNvCxnSpPr>
            <p:nvPr/>
          </p:nvCxnSpPr>
          <p:spPr bwMode="auto">
            <a:xfrm>
              <a:off x="4160912" y="2348880"/>
              <a:ext cx="126014" cy="28803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endCxn id="25" idx="0"/>
            </p:cNvCxnSpPr>
            <p:nvPr/>
          </p:nvCxnSpPr>
          <p:spPr bwMode="auto">
            <a:xfrm>
              <a:off x="3512840" y="2492896"/>
              <a:ext cx="54006" cy="25551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endCxn id="24" idx="0"/>
            </p:cNvCxnSpPr>
            <p:nvPr/>
          </p:nvCxnSpPr>
          <p:spPr bwMode="auto">
            <a:xfrm>
              <a:off x="2936776" y="2852936"/>
              <a:ext cx="54006" cy="16618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9" name="Straight Connector 88"/>
          <p:cNvCxnSpPr/>
          <p:nvPr/>
        </p:nvCxnSpPr>
        <p:spPr bwMode="auto">
          <a:xfrm>
            <a:off x="3038468" y="3501008"/>
            <a:ext cx="0" cy="208823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6460944" y="3501008"/>
            <a:ext cx="0" cy="208823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358913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4190596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029292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5558748" y="35010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028648" y="3513708"/>
            <a:ext cx="0" cy="208823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830556" y="4293096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398780" y="4013448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3254492" y="4581128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3830556" y="5229200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412100" y="4890864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508716" y="4077072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4334612" y="4797152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4813516" y="4381872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5758004" y="4534272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702764" y="5085184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198708" y="5085184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198708" y="4149080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134812" y="4293096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206820" y="4869160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6782884" y="5021560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6998908" y="4437112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358948" y="3933056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3326500" y="3789040"/>
            <a:ext cx="144016" cy="144016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2678428" y="4365104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1886340" y="4797152"/>
            <a:ext cx="612068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50"/>
          <p:cNvGrpSpPr/>
          <p:nvPr/>
        </p:nvGrpSpPr>
        <p:grpSpPr>
          <a:xfrm>
            <a:off x="3182484" y="2118246"/>
            <a:ext cx="3096346" cy="806698"/>
            <a:chOff x="2864768" y="2118246"/>
            <a:chExt cx="3096346" cy="806698"/>
          </a:xfrm>
        </p:grpSpPr>
        <p:sp>
          <p:nvSpPr>
            <p:cNvPr id="72" name="Flowchart: Connector 8"/>
            <p:cNvSpPr/>
            <p:nvPr/>
          </p:nvSpPr>
          <p:spPr bwMode="auto">
            <a:xfrm flipH="1">
              <a:off x="2864768" y="2780928"/>
              <a:ext cx="144018" cy="144016"/>
            </a:xfrm>
            <a:prstGeom prst="flowChartConnector">
              <a:avLst/>
            </a:prstGeom>
            <a:solidFill>
              <a:srgbClr val="8E200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Flowchart: Connector 8"/>
            <p:cNvSpPr/>
            <p:nvPr/>
          </p:nvSpPr>
          <p:spPr bwMode="auto">
            <a:xfrm flipH="1">
              <a:off x="3442988" y="2404120"/>
              <a:ext cx="144018" cy="144016"/>
            </a:xfrm>
            <a:prstGeom prst="flowChartConnector">
              <a:avLst/>
            </a:prstGeom>
            <a:solidFill>
              <a:srgbClr val="8E200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Flowchart: Connector 8"/>
            <p:cNvSpPr/>
            <p:nvPr/>
          </p:nvSpPr>
          <p:spPr bwMode="auto">
            <a:xfrm flipH="1">
              <a:off x="4074168" y="2232546"/>
              <a:ext cx="144018" cy="144016"/>
            </a:xfrm>
            <a:prstGeom prst="flowChartConnector">
              <a:avLst/>
            </a:prstGeom>
            <a:solidFill>
              <a:srgbClr val="8E200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Flowchart: Connector 8"/>
            <p:cNvSpPr/>
            <p:nvPr/>
          </p:nvSpPr>
          <p:spPr bwMode="auto">
            <a:xfrm flipH="1">
              <a:off x="5033454" y="2118246"/>
              <a:ext cx="144018" cy="144016"/>
            </a:xfrm>
            <a:prstGeom prst="flowChartConnector">
              <a:avLst/>
            </a:prstGeom>
            <a:solidFill>
              <a:srgbClr val="8E200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Flowchart: Connector 8"/>
            <p:cNvSpPr/>
            <p:nvPr/>
          </p:nvSpPr>
          <p:spPr bwMode="auto">
            <a:xfrm flipH="1">
              <a:off x="5457056" y="2204864"/>
              <a:ext cx="144018" cy="144016"/>
            </a:xfrm>
            <a:prstGeom prst="flowChartConnector">
              <a:avLst/>
            </a:prstGeom>
            <a:solidFill>
              <a:srgbClr val="8E200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Flowchart: Connector 8"/>
            <p:cNvSpPr/>
            <p:nvPr/>
          </p:nvSpPr>
          <p:spPr bwMode="auto">
            <a:xfrm flipH="1">
              <a:off x="5817096" y="2564904"/>
              <a:ext cx="144018" cy="144016"/>
            </a:xfrm>
            <a:prstGeom prst="flowChartConnector">
              <a:avLst/>
            </a:prstGeom>
            <a:solidFill>
              <a:srgbClr val="8E200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3" name="Group 53"/>
          <p:cNvGrpSpPr/>
          <p:nvPr/>
        </p:nvGrpSpPr>
        <p:grpSpPr>
          <a:xfrm>
            <a:off x="3162516" y="3068960"/>
            <a:ext cx="3207370" cy="368410"/>
            <a:chOff x="2844800" y="3068960"/>
            <a:chExt cx="3207370" cy="368410"/>
          </a:xfrm>
          <a:solidFill>
            <a:schemeClr val="bg1">
              <a:lumMod val="75000"/>
            </a:schemeClr>
          </a:solidFill>
        </p:grpSpPr>
        <p:sp>
          <p:nvSpPr>
            <p:cNvPr id="53" name="Freeform 52"/>
            <p:cNvSpPr/>
            <p:nvPr/>
          </p:nvSpPr>
          <p:spPr>
            <a:xfrm>
              <a:off x="2844800" y="3276561"/>
              <a:ext cx="311150" cy="101710"/>
            </a:xfrm>
            <a:custGeom>
              <a:avLst/>
              <a:gdLst>
                <a:gd name="connsiteX0" fmla="*/ 0 w 311150"/>
                <a:gd name="connsiteY0" fmla="*/ 12739 h 101710"/>
                <a:gd name="connsiteX1" fmla="*/ 101600 w 311150"/>
                <a:gd name="connsiteY1" fmla="*/ 101639 h 101710"/>
                <a:gd name="connsiteX2" fmla="*/ 152400 w 311150"/>
                <a:gd name="connsiteY2" fmla="*/ 39 h 101710"/>
                <a:gd name="connsiteX3" fmla="*/ 247650 w 311150"/>
                <a:gd name="connsiteY3" fmla="*/ 88939 h 101710"/>
                <a:gd name="connsiteX4" fmla="*/ 311150 w 311150"/>
                <a:gd name="connsiteY4" fmla="*/ 38139 h 101710"/>
                <a:gd name="connsiteX5" fmla="*/ 311150 w 311150"/>
                <a:gd name="connsiteY5" fmla="*/ 38139 h 10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150" h="101710">
                  <a:moveTo>
                    <a:pt x="0" y="12739"/>
                  </a:moveTo>
                  <a:cubicBezTo>
                    <a:pt x="38100" y="58247"/>
                    <a:pt x="76200" y="103756"/>
                    <a:pt x="101600" y="101639"/>
                  </a:cubicBezTo>
                  <a:cubicBezTo>
                    <a:pt x="127000" y="99522"/>
                    <a:pt x="128058" y="2156"/>
                    <a:pt x="152400" y="39"/>
                  </a:cubicBezTo>
                  <a:cubicBezTo>
                    <a:pt x="176742" y="-2078"/>
                    <a:pt x="221192" y="82589"/>
                    <a:pt x="247650" y="88939"/>
                  </a:cubicBezTo>
                  <a:cubicBezTo>
                    <a:pt x="274108" y="95289"/>
                    <a:pt x="311150" y="38139"/>
                    <a:pt x="311150" y="38139"/>
                  </a:cubicBezTo>
                  <a:lnTo>
                    <a:pt x="311150" y="38139"/>
                  </a:lnTo>
                </a:path>
              </a:pathLst>
            </a:custGeom>
            <a:grpFill/>
            <a:ln w="25400">
              <a:solidFill>
                <a:srgbClr val="FF0000"/>
              </a:solidFill>
              <a:prstDash val="sys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378200" y="3162300"/>
              <a:ext cx="387350" cy="152386"/>
            </a:xfrm>
            <a:custGeom>
              <a:avLst/>
              <a:gdLst>
                <a:gd name="connsiteX0" fmla="*/ 0 w 311150"/>
                <a:gd name="connsiteY0" fmla="*/ 12739 h 101710"/>
                <a:gd name="connsiteX1" fmla="*/ 101600 w 311150"/>
                <a:gd name="connsiteY1" fmla="*/ 101639 h 101710"/>
                <a:gd name="connsiteX2" fmla="*/ 152400 w 311150"/>
                <a:gd name="connsiteY2" fmla="*/ 39 h 101710"/>
                <a:gd name="connsiteX3" fmla="*/ 247650 w 311150"/>
                <a:gd name="connsiteY3" fmla="*/ 88939 h 101710"/>
                <a:gd name="connsiteX4" fmla="*/ 311150 w 311150"/>
                <a:gd name="connsiteY4" fmla="*/ 38139 h 101710"/>
                <a:gd name="connsiteX5" fmla="*/ 311150 w 311150"/>
                <a:gd name="connsiteY5" fmla="*/ 38139 h 10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150" h="101710">
                  <a:moveTo>
                    <a:pt x="0" y="12739"/>
                  </a:moveTo>
                  <a:cubicBezTo>
                    <a:pt x="38100" y="58247"/>
                    <a:pt x="76200" y="103756"/>
                    <a:pt x="101600" y="101639"/>
                  </a:cubicBezTo>
                  <a:cubicBezTo>
                    <a:pt x="127000" y="99522"/>
                    <a:pt x="128058" y="2156"/>
                    <a:pt x="152400" y="39"/>
                  </a:cubicBezTo>
                  <a:cubicBezTo>
                    <a:pt x="176742" y="-2078"/>
                    <a:pt x="221192" y="82589"/>
                    <a:pt x="247650" y="88939"/>
                  </a:cubicBezTo>
                  <a:cubicBezTo>
                    <a:pt x="274108" y="95289"/>
                    <a:pt x="311150" y="38139"/>
                    <a:pt x="311150" y="38139"/>
                  </a:cubicBezTo>
                  <a:lnTo>
                    <a:pt x="311150" y="38139"/>
                  </a:lnTo>
                </a:path>
              </a:pathLst>
            </a:custGeom>
            <a:grpFill/>
            <a:ln w="25400">
              <a:solidFill>
                <a:srgbClr val="FF0000"/>
              </a:solidFill>
              <a:prstDash val="sys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088904" y="3068960"/>
              <a:ext cx="432048" cy="101710"/>
            </a:xfrm>
            <a:custGeom>
              <a:avLst/>
              <a:gdLst>
                <a:gd name="connsiteX0" fmla="*/ 0 w 311150"/>
                <a:gd name="connsiteY0" fmla="*/ 12739 h 101710"/>
                <a:gd name="connsiteX1" fmla="*/ 101600 w 311150"/>
                <a:gd name="connsiteY1" fmla="*/ 101639 h 101710"/>
                <a:gd name="connsiteX2" fmla="*/ 152400 w 311150"/>
                <a:gd name="connsiteY2" fmla="*/ 39 h 101710"/>
                <a:gd name="connsiteX3" fmla="*/ 247650 w 311150"/>
                <a:gd name="connsiteY3" fmla="*/ 88939 h 101710"/>
                <a:gd name="connsiteX4" fmla="*/ 311150 w 311150"/>
                <a:gd name="connsiteY4" fmla="*/ 38139 h 101710"/>
                <a:gd name="connsiteX5" fmla="*/ 311150 w 311150"/>
                <a:gd name="connsiteY5" fmla="*/ 38139 h 10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150" h="101710">
                  <a:moveTo>
                    <a:pt x="0" y="12739"/>
                  </a:moveTo>
                  <a:cubicBezTo>
                    <a:pt x="38100" y="58247"/>
                    <a:pt x="76200" y="103756"/>
                    <a:pt x="101600" y="101639"/>
                  </a:cubicBezTo>
                  <a:cubicBezTo>
                    <a:pt x="127000" y="99522"/>
                    <a:pt x="128058" y="2156"/>
                    <a:pt x="152400" y="39"/>
                  </a:cubicBezTo>
                  <a:cubicBezTo>
                    <a:pt x="176742" y="-2078"/>
                    <a:pt x="221192" y="82589"/>
                    <a:pt x="247650" y="88939"/>
                  </a:cubicBezTo>
                  <a:cubicBezTo>
                    <a:pt x="274108" y="95289"/>
                    <a:pt x="311150" y="38139"/>
                    <a:pt x="311150" y="38139"/>
                  </a:cubicBezTo>
                  <a:lnTo>
                    <a:pt x="311150" y="38139"/>
                  </a:lnTo>
                </a:path>
              </a:pathLst>
            </a:custGeom>
            <a:grpFill/>
            <a:ln w="25400">
              <a:solidFill>
                <a:srgbClr val="FF0000"/>
              </a:solidFill>
              <a:prstDash val="sys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808984" y="3143250"/>
              <a:ext cx="328166" cy="150104"/>
            </a:xfrm>
            <a:custGeom>
              <a:avLst/>
              <a:gdLst>
                <a:gd name="connsiteX0" fmla="*/ 0 w 311150"/>
                <a:gd name="connsiteY0" fmla="*/ 12739 h 101710"/>
                <a:gd name="connsiteX1" fmla="*/ 101600 w 311150"/>
                <a:gd name="connsiteY1" fmla="*/ 101639 h 101710"/>
                <a:gd name="connsiteX2" fmla="*/ 152400 w 311150"/>
                <a:gd name="connsiteY2" fmla="*/ 39 h 101710"/>
                <a:gd name="connsiteX3" fmla="*/ 247650 w 311150"/>
                <a:gd name="connsiteY3" fmla="*/ 88939 h 101710"/>
                <a:gd name="connsiteX4" fmla="*/ 311150 w 311150"/>
                <a:gd name="connsiteY4" fmla="*/ 38139 h 101710"/>
                <a:gd name="connsiteX5" fmla="*/ 311150 w 311150"/>
                <a:gd name="connsiteY5" fmla="*/ 38139 h 10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150" h="101710">
                  <a:moveTo>
                    <a:pt x="0" y="12739"/>
                  </a:moveTo>
                  <a:cubicBezTo>
                    <a:pt x="38100" y="58247"/>
                    <a:pt x="76200" y="103756"/>
                    <a:pt x="101600" y="101639"/>
                  </a:cubicBezTo>
                  <a:cubicBezTo>
                    <a:pt x="127000" y="99522"/>
                    <a:pt x="128058" y="2156"/>
                    <a:pt x="152400" y="39"/>
                  </a:cubicBezTo>
                  <a:cubicBezTo>
                    <a:pt x="176742" y="-2078"/>
                    <a:pt x="221192" y="82589"/>
                    <a:pt x="247650" y="88939"/>
                  </a:cubicBezTo>
                  <a:cubicBezTo>
                    <a:pt x="274108" y="95289"/>
                    <a:pt x="311150" y="38139"/>
                    <a:pt x="311150" y="38139"/>
                  </a:cubicBezTo>
                  <a:lnTo>
                    <a:pt x="311150" y="38139"/>
                  </a:lnTo>
                </a:path>
              </a:pathLst>
            </a:custGeom>
            <a:grpFill/>
            <a:ln w="25400">
              <a:solidFill>
                <a:srgbClr val="FF0000"/>
              </a:solidFill>
              <a:prstDash val="sys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13040" y="3200400"/>
              <a:ext cx="319410" cy="162680"/>
            </a:xfrm>
            <a:custGeom>
              <a:avLst/>
              <a:gdLst>
                <a:gd name="connsiteX0" fmla="*/ 0 w 311150"/>
                <a:gd name="connsiteY0" fmla="*/ 12739 h 101710"/>
                <a:gd name="connsiteX1" fmla="*/ 101600 w 311150"/>
                <a:gd name="connsiteY1" fmla="*/ 101639 h 101710"/>
                <a:gd name="connsiteX2" fmla="*/ 152400 w 311150"/>
                <a:gd name="connsiteY2" fmla="*/ 39 h 101710"/>
                <a:gd name="connsiteX3" fmla="*/ 247650 w 311150"/>
                <a:gd name="connsiteY3" fmla="*/ 88939 h 101710"/>
                <a:gd name="connsiteX4" fmla="*/ 311150 w 311150"/>
                <a:gd name="connsiteY4" fmla="*/ 38139 h 101710"/>
                <a:gd name="connsiteX5" fmla="*/ 311150 w 311150"/>
                <a:gd name="connsiteY5" fmla="*/ 38139 h 10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150" h="101710">
                  <a:moveTo>
                    <a:pt x="0" y="12739"/>
                  </a:moveTo>
                  <a:cubicBezTo>
                    <a:pt x="38100" y="58247"/>
                    <a:pt x="76200" y="103756"/>
                    <a:pt x="101600" y="101639"/>
                  </a:cubicBezTo>
                  <a:cubicBezTo>
                    <a:pt x="127000" y="99522"/>
                    <a:pt x="128058" y="2156"/>
                    <a:pt x="152400" y="39"/>
                  </a:cubicBezTo>
                  <a:cubicBezTo>
                    <a:pt x="176742" y="-2078"/>
                    <a:pt x="221192" y="82589"/>
                    <a:pt x="247650" y="88939"/>
                  </a:cubicBezTo>
                  <a:cubicBezTo>
                    <a:pt x="274108" y="95289"/>
                    <a:pt x="311150" y="38139"/>
                    <a:pt x="311150" y="38139"/>
                  </a:cubicBezTo>
                  <a:lnTo>
                    <a:pt x="311150" y="38139"/>
                  </a:lnTo>
                </a:path>
              </a:pathLst>
            </a:custGeom>
            <a:grpFill/>
            <a:ln w="25400">
              <a:solidFill>
                <a:srgbClr val="FF0000"/>
              </a:solidFill>
              <a:prstDash val="sys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764138" y="3284984"/>
              <a:ext cx="288032" cy="152386"/>
            </a:xfrm>
            <a:custGeom>
              <a:avLst/>
              <a:gdLst>
                <a:gd name="connsiteX0" fmla="*/ 0 w 311150"/>
                <a:gd name="connsiteY0" fmla="*/ 12739 h 101710"/>
                <a:gd name="connsiteX1" fmla="*/ 101600 w 311150"/>
                <a:gd name="connsiteY1" fmla="*/ 101639 h 101710"/>
                <a:gd name="connsiteX2" fmla="*/ 152400 w 311150"/>
                <a:gd name="connsiteY2" fmla="*/ 39 h 101710"/>
                <a:gd name="connsiteX3" fmla="*/ 247650 w 311150"/>
                <a:gd name="connsiteY3" fmla="*/ 88939 h 101710"/>
                <a:gd name="connsiteX4" fmla="*/ 311150 w 311150"/>
                <a:gd name="connsiteY4" fmla="*/ 38139 h 101710"/>
                <a:gd name="connsiteX5" fmla="*/ 311150 w 311150"/>
                <a:gd name="connsiteY5" fmla="*/ 38139 h 10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150" h="101710">
                  <a:moveTo>
                    <a:pt x="0" y="12739"/>
                  </a:moveTo>
                  <a:cubicBezTo>
                    <a:pt x="38100" y="58247"/>
                    <a:pt x="76200" y="103756"/>
                    <a:pt x="101600" y="101639"/>
                  </a:cubicBezTo>
                  <a:cubicBezTo>
                    <a:pt x="127000" y="99522"/>
                    <a:pt x="128058" y="2156"/>
                    <a:pt x="152400" y="39"/>
                  </a:cubicBezTo>
                  <a:cubicBezTo>
                    <a:pt x="176742" y="-2078"/>
                    <a:pt x="221192" y="82589"/>
                    <a:pt x="247650" y="88939"/>
                  </a:cubicBezTo>
                  <a:cubicBezTo>
                    <a:pt x="274108" y="95289"/>
                    <a:pt x="311150" y="38139"/>
                    <a:pt x="311150" y="38139"/>
                  </a:cubicBezTo>
                  <a:lnTo>
                    <a:pt x="311150" y="38139"/>
                  </a:lnTo>
                </a:path>
              </a:pathLst>
            </a:custGeom>
            <a:grpFill/>
            <a:ln w="25400">
              <a:solidFill>
                <a:srgbClr val="FF0000"/>
              </a:solidFill>
              <a:prstDash val="sys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Flowchart: Connector 8"/>
          <p:cNvSpPr/>
          <p:nvPr/>
        </p:nvSpPr>
        <p:spPr bwMode="auto">
          <a:xfrm flipH="1">
            <a:off x="4897976" y="1484784"/>
            <a:ext cx="144018" cy="144016"/>
          </a:xfrm>
          <a:prstGeom prst="flowChartConnector">
            <a:avLst/>
          </a:prstGeom>
          <a:solidFill>
            <a:srgbClr val="8E200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5" name="Group 12"/>
          <p:cNvGrpSpPr/>
          <p:nvPr/>
        </p:nvGrpSpPr>
        <p:grpSpPr>
          <a:xfrm>
            <a:off x="3033931" y="5733256"/>
            <a:ext cx="3454888" cy="400110"/>
            <a:chOff x="2700173" y="5621178"/>
            <a:chExt cx="3454888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3368823" y="5621178"/>
              <a:ext cx="22682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O(log 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  <a:r>
                <a:rPr lang="en-US" b="1" dirty="0"/>
                <a:t> </a:t>
              </a:r>
              <a:r>
                <a:rPr lang="en-US" b="1" dirty="0" smtClean="0"/>
                <a:t>trees</a:t>
              </a:r>
            </a:p>
          </p:txBody>
        </p:sp>
        <p:cxnSp>
          <p:nvCxnSpPr>
            <p:cNvPr id="10" name="Straight Arrow Connector 9"/>
            <p:cNvCxnSpPr>
              <a:stCxn id="6" idx="3"/>
            </p:cNvCxnSpPr>
            <p:nvPr/>
          </p:nvCxnSpPr>
          <p:spPr bwMode="auto">
            <a:xfrm flipV="1">
              <a:off x="5637076" y="5816511"/>
              <a:ext cx="517985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1"/>
            </p:cNvCxnSpPr>
            <p:nvPr/>
          </p:nvCxnSpPr>
          <p:spPr bwMode="auto">
            <a:xfrm flipH="1">
              <a:off x="2700173" y="5821233"/>
              <a:ext cx="66865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3" name="Rectangle 132"/>
          <p:cNvSpPr/>
          <p:nvPr/>
        </p:nvSpPr>
        <p:spPr>
          <a:xfrm>
            <a:off x="6652225" y="395953"/>
            <a:ext cx="3089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O(log </a:t>
            </a:r>
            <a:r>
              <a:rPr lang="en-US" sz="3200" b="1" i="1" dirty="0" smtClean="0">
                <a:solidFill>
                  <a:srgbClr val="C00000"/>
                </a:solidFill>
              </a:rPr>
              <a:t>n + t 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858448" y="5524200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x</a:t>
            </a:r>
            <a:r>
              <a:rPr lang="en-US" sz="1600" b="1" i="1" baseline="-25000" dirty="0" smtClean="0"/>
              <a:t>l</a:t>
            </a:r>
            <a:endParaRPr lang="en-US" sz="1600" b="1" i="1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277330" y="55387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/>
              <a:t>x</a:t>
            </a:r>
            <a:r>
              <a:rPr lang="en-US" sz="1600" b="1" i="1" baseline="-25000" dirty="0" err="1" smtClean="0"/>
              <a:t>r</a:t>
            </a:r>
            <a:endParaRPr lang="en-US" sz="1600" b="1" i="1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532620" y="4602614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i="1" dirty="0" err="1" smtClean="0">
                <a:solidFill>
                  <a:srgbClr val="FF0000"/>
                </a:solidFill>
              </a:rPr>
              <a:t>y</a:t>
            </a:r>
            <a:r>
              <a:rPr lang="da-DK" sz="1600" b="1" i="1" baseline="-25000" dirty="0" err="1" smtClean="0">
                <a:solidFill>
                  <a:srgbClr val="FF0000"/>
                </a:solidFill>
              </a:rPr>
              <a:t>b</a:t>
            </a:r>
            <a:endParaRPr lang="en-US" sz="1600" b="1" i="1" baseline="-25000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 rot="19559861">
            <a:off x="2049703" y="2196096"/>
            <a:ext cx="2720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Priority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tree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918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3" grpId="0" animBg="1"/>
      <p:bldP spid="123" grpId="1" animBg="1"/>
      <p:bldP spid="80" grpId="0" animBg="1"/>
      <p:bldP spid="133" grpId="0"/>
      <p:bldP spid="135" grpId="0"/>
      <p:bldP spid="140" grpId="0"/>
      <p:bldP spid="1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-Shape 114"/>
          <p:cNvSpPr/>
          <p:nvPr/>
        </p:nvSpPr>
        <p:spPr bwMode="auto">
          <a:xfrm>
            <a:off x="2492028" y="3284984"/>
            <a:ext cx="288032" cy="216024"/>
          </a:xfrm>
          <a:prstGeom prst="corner">
            <a:avLst>
              <a:gd name="adj1" fmla="val 0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L-Shape 115"/>
          <p:cNvSpPr/>
          <p:nvPr/>
        </p:nvSpPr>
        <p:spPr bwMode="auto">
          <a:xfrm>
            <a:off x="2792760" y="3501008"/>
            <a:ext cx="365472" cy="181992"/>
          </a:xfrm>
          <a:prstGeom prst="corner">
            <a:avLst>
              <a:gd name="adj1" fmla="val 0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6" name="Group 183"/>
          <p:cNvGrpSpPr/>
          <p:nvPr/>
        </p:nvGrpSpPr>
        <p:grpSpPr>
          <a:xfrm>
            <a:off x="1532620" y="2924944"/>
            <a:ext cx="504056" cy="684076"/>
            <a:chOff x="3728864" y="2312876"/>
            <a:chExt cx="504056" cy="684076"/>
          </a:xfrm>
        </p:grpSpPr>
        <p:sp>
          <p:nvSpPr>
            <p:cNvPr id="185" name="L-Shape 184"/>
            <p:cNvSpPr/>
            <p:nvPr/>
          </p:nvSpPr>
          <p:spPr bwMode="auto">
            <a:xfrm>
              <a:off x="3728864" y="2312876"/>
              <a:ext cx="252028" cy="360040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6" name="L-Shape 185"/>
            <p:cNvSpPr/>
            <p:nvPr/>
          </p:nvSpPr>
          <p:spPr bwMode="auto">
            <a:xfrm>
              <a:off x="4016896" y="2672916"/>
              <a:ext cx="216024" cy="32403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85132" y="3140968"/>
            <a:ext cx="811684" cy="529332"/>
            <a:chOff x="2197100" y="3140968"/>
            <a:chExt cx="811684" cy="529332"/>
          </a:xfrm>
        </p:grpSpPr>
        <p:sp>
          <p:nvSpPr>
            <p:cNvPr id="117" name="Rectangle 116"/>
            <p:cNvSpPr/>
            <p:nvPr/>
          </p:nvSpPr>
          <p:spPr bwMode="auto">
            <a:xfrm>
              <a:off x="2197100" y="3140968"/>
              <a:ext cx="811684" cy="1038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504728" y="3140968"/>
              <a:ext cx="504056" cy="3769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889250" y="3140968"/>
              <a:ext cx="119534" cy="52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52" y="333375"/>
            <a:ext cx="9437948" cy="706438"/>
          </a:xfrm>
        </p:spPr>
        <p:txBody>
          <a:bodyPr/>
          <a:lstStyle/>
          <a:p>
            <a:r>
              <a:rPr lang="en-US" sz="2800" dirty="0" smtClean="0"/>
              <a:t>Orthogonal Range MAXIMA Reporting</a:t>
            </a:r>
            <a:br>
              <a:rPr lang="en-US" sz="2800" dirty="0" smtClean="0"/>
            </a:br>
            <a:r>
              <a:rPr lang="en-US" sz="2800" dirty="0" smtClean="0"/>
              <a:t>alias “Generalized Planar SKYLINE Operator”</a:t>
            </a:r>
            <a:endParaRPr lang="en-US" sz="2800" dirty="0"/>
          </a:p>
        </p:txBody>
      </p:sp>
      <p:sp>
        <p:nvSpPr>
          <p:cNvPr id="140" name="Rectangle 139"/>
          <p:cNvSpPr/>
          <p:nvPr/>
        </p:nvSpPr>
        <p:spPr bwMode="auto">
          <a:xfrm>
            <a:off x="2216697" y="1808820"/>
            <a:ext cx="108012" cy="20522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2000673" y="1880828"/>
            <a:ext cx="324036" cy="17281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1820652" y="1844824"/>
            <a:ext cx="504055" cy="144016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1532620" y="1808820"/>
            <a:ext cx="792087" cy="11161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1136576" y="1808820"/>
            <a:ext cx="1188132" cy="68407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424608" y="1808820"/>
            <a:ext cx="900100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136576" y="1772816"/>
            <a:ext cx="3168352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1424608" y="1808820"/>
            <a:ext cx="2844316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2432720" y="1808820"/>
            <a:ext cx="1872208" cy="93610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2720752" y="1808820"/>
            <a:ext cx="158417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3368824" y="1808820"/>
            <a:ext cx="936104" cy="13321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3764868" y="1808820"/>
            <a:ext cx="540060" cy="16921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908884" y="1808820"/>
            <a:ext cx="396044" cy="23042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3" name="Flowchart: Connector 8"/>
          <p:cNvSpPr/>
          <p:nvPr/>
        </p:nvSpPr>
        <p:spPr bwMode="auto">
          <a:xfrm flipH="1">
            <a:off x="1195507" y="389705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4" name="Flowchart: Connector 8"/>
          <p:cNvSpPr/>
          <p:nvPr/>
        </p:nvSpPr>
        <p:spPr bwMode="auto">
          <a:xfrm flipH="1">
            <a:off x="1502775" y="288842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5" name="Flowchart: Connector 8"/>
          <p:cNvSpPr/>
          <p:nvPr/>
        </p:nvSpPr>
        <p:spPr bwMode="auto">
          <a:xfrm flipH="1">
            <a:off x="1784648" y="324898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6" name="Flowchart: Connector 8"/>
          <p:cNvSpPr/>
          <p:nvPr/>
        </p:nvSpPr>
        <p:spPr bwMode="auto">
          <a:xfrm flipH="1">
            <a:off x="1951591" y="355647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7" name="Flowchart: Connector 8"/>
          <p:cNvSpPr/>
          <p:nvPr/>
        </p:nvSpPr>
        <p:spPr bwMode="auto">
          <a:xfrm flipH="1">
            <a:off x="920552" y="296094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8" name="Flowchart: Connector 8"/>
          <p:cNvSpPr/>
          <p:nvPr/>
        </p:nvSpPr>
        <p:spPr bwMode="auto">
          <a:xfrm flipH="1">
            <a:off x="2168374" y="380850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9" name="Flowchart: Connector 8"/>
          <p:cNvSpPr/>
          <p:nvPr/>
        </p:nvSpPr>
        <p:spPr bwMode="auto">
          <a:xfrm flipH="1">
            <a:off x="1100572" y="355647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0" name="Flowchart: Connector 8"/>
          <p:cNvSpPr/>
          <p:nvPr/>
        </p:nvSpPr>
        <p:spPr bwMode="auto">
          <a:xfrm flipH="1">
            <a:off x="2591279" y="414069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1" name="Flowchart: Connector 8"/>
          <p:cNvSpPr/>
          <p:nvPr/>
        </p:nvSpPr>
        <p:spPr bwMode="auto">
          <a:xfrm flipH="1">
            <a:off x="3139723" y="362848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2" name="Flowchart: Connector 8"/>
          <p:cNvSpPr/>
          <p:nvPr/>
        </p:nvSpPr>
        <p:spPr bwMode="auto">
          <a:xfrm flipH="1">
            <a:off x="3008784" y="398852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" name="Flowchart: Connector 8"/>
          <p:cNvSpPr/>
          <p:nvPr/>
        </p:nvSpPr>
        <p:spPr bwMode="auto">
          <a:xfrm flipH="1">
            <a:off x="2448751" y="319695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" name="Flowchart: Connector 8"/>
          <p:cNvSpPr/>
          <p:nvPr/>
        </p:nvSpPr>
        <p:spPr bwMode="auto">
          <a:xfrm flipH="1">
            <a:off x="2745167" y="3477587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5" name="Flowchart: Connector 8"/>
          <p:cNvSpPr/>
          <p:nvPr/>
        </p:nvSpPr>
        <p:spPr bwMode="auto">
          <a:xfrm flipH="1">
            <a:off x="3421839" y="387213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6" name="L-Shape 165"/>
          <p:cNvSpPr/>
          <p:nvPr/>
        </p:nvSpPr>
        <p:spPr bwMode="auto">
          <a:xfrm>
            <a:off x="1136576" y="2456892"/>
            <a:ext cx="288032" cy="144016"/>
          </a:xfrm>
          <a:prstGeom prst="corner">
            <a:avLst>
              <a:gd name="adj1" fmla="val 0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0" name="Group 166"/>
          <p:cNvGrpSpPr/>
          <p:nvPr/>
        </p:nvGrpSpPr>
        <p:grpSpPr>
          <a:xfrm>
            <a:off x="1424608" y="2609292"/>
            <a:ext cx="2484276" cy="1503784"/>
            <a:chOff x="3656856" y="1997224"/>
            <a:chExt cx="2484276" cy="1503784"/>
          </a:xfrm>
        </p:grpSpPr>
        <p:sp>
          <p:nvSpPr>
            <p:cNvPr id="168" name="L-Shape 167"/>
            <p:cNvSpPr/>
            <p:nvPr/>
          </p:nvSpPr>
          <p:spPr bwMode="auto">
            <a:xfrm>
              <a:off x="3656856" y="1997224"/>
              <a:ext cx="1008112" cy="135632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9" name="L-Shape 168"/>
            <p:cNvSpPr/>
            <p:nvPr/>
          </p:nvSpPr>
          <p:spPr bwMode="auto">
            <a:xfrm>
              <a:off x="4664968" y="2132856"/>
              <a:ext cx="288032" cy="288032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0" name="L-Shape 169"/>
            <p:cNvSpPr/>
            <p:nvPr/>
          </p:nvSpPr>
          <p:spPr bwMode="auto">
            <a:xfrm>
              <a:off x="4953000" y="2420888"/>
              <a:ext cx="648072" cy="14401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1" name="L-Shape 170"/>
            <p:cNvSpPr/>
            <p:nvPr/>
          </p:nvSpPr>
          <p:spPr bwMode="auto">
            <a:xfrm>
              <a:off x="5601072" y="2564904"/>
              <a:ext cx="396044" cy="396044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2" name="L-Shape 171"/>
            <p:cNvSpPr/>
            <p:nvPr/>
          </p:nvSpPr>
          <p:spPr bwMode="auto">
            <a:xfrm>
              <a:off x="5997116" y="2924944"/>
              <a:ext cx="144016" cy="576064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73" name="Flowchart: Connector 8"/>
          <p:cNvSpPr/>
          <p:nvPr/>
        </p:nvSpPr>
        <p:spPr bwMode="auto">
          <a:xfrm flipH="1">
            <a:off x="1663559" y="402453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1" name="Group 173"/>
          <p:cNvGrpSpPr/>
          <p:nvPr/>
        </p:nvGrpSpPr>
        <p:grpSpPr>
          <a:xfrm>
            <a:off x="5165812" y="1700808"/>
            <a:ext cx="399256" cy="504056"/>
            <a:chOff x="1721024" y="4149080"/>
            <a:chExt cx="495672" cy="504056"/>
          </a:xfrm>
        </p:grpSpPr>
        <p:sp>
          <p:nvSpPr>
            <p:cNvPr id="175" name="L-Shape 174"/>
            <p:cNvSpPr/>
            <p:nvPr/>
          </p:nvSpPr>
          <p:spPr bwMode="auto">
            <a:xfrm>
              <a:off x="1721024" y="42210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6" name="L-Shape 175"/>
            <p:cNvSpPr/>
            <p:nvPr/>
          </p:nvSpPr>
          <p:spPr bwMode="auto">
            <a:xfrm>
              <a:off x="1793032" y="42930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7" name="L-Shape 176"/>
            <p:cNvSpPr/>
            <p:nvPr/>
          </p:nvSpPr>
          <p:spPr bwMode="auto">
            <a:xfrm>
              <a:off x="1865040" y="436510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8" name="L-Shape 177"/>
            <p:cNvSpPr/>
            <p:nvPr/>
          </p:nvSpPr>
          <p:spPr bwMode="auto">
            <a:xfrm>
              <a:off x="1937048" y="443711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9" name="L-Shape 178"/>
            <p:cNvSpPr/>
            <p:nvPr/>
          </p:nvSpPr>
          <p:spPr bwMode="auto">
            <a:xfrm>
              <a:off x="2009056" y="45091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0" name="L-Shape 179"/>
            <p:cNvSpPr/>
            <p:nvPr/>
          </p:nvSpPr>
          <p:spPr bwMode="auto">
            <a:xfrm>
              <a:off x="2081064" y="45811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1" name="L-Shape 180"/>
            <p:cNvSpPr/>
            <p:nvPr/>
          </p:nvSpPr>
          <p:spPr bwMode="auto">
            <a:xfrm>
              <a:off x="1829036" y="4149080"/>
              <a:ext cx="387660" cy="40442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183" name="Straight Connector 182"/>
          <p:cNvCxnSpPr/>
          <p:nvPr/>
        </p:nvCxnSpPr>
        <p:spPr bwMode="auto">
          <a:xfrm>
            <a:off x="2324708" y="1808820"/>
            <a:ext cx="0" cy="27003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86"/>
          <p:cNvGrpSpPr/>
          <p:nvPr/>
        </p:nvGrpSpPr>
        <p:grpSpPr>
          <a:xfrm>
            <a:off x="1424608" y="2636912"/>
            <a:ext cx="792088" cy="1224136"/>
            <a:chOff x="3620852" y="2024844"/>
            <a:chExt cx="792088" cy="1224136"/>
          </a:xfrm>
        </p:grpSpPr>
        <p:sp>
          <p:nvSpPr>
            <p:cNvPr id="189" name="L-Shape 188"/>
            <p:cNvSpPr/>
            <p:nvPr/>
          </p:nvSpPr>
          <p:spPr bwMode="auto">
            <a:xfrm>
              <a:off x="4196916" y="2996952"/>
              <a:ext cx="216024" cy="25202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8" name="L-Shape 187"/>
            <p:cNvSpPr/>
            <p:nvPr/>
          </p:nvSpPr>
          <p:spPr bwMode="auto">
            <a:xfrm>
              <a:off x="3620852" y="2024844"/>
              <a:ext cx="72008" cy="288032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90" name="Flowchart: Connector 8"/>
          <p:cNvSpPr/>
          <p:nvPr/>
        </p:nvSpPr>
        <p:spPr bwMode="auto">
          <a:xfrm flipH="1">
            <a:off x="1098104" y="242410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1" name="Flowchart: Connector 8"/>
          <p:cNvSpPr/>
          <p:nvPr/>
        </p:nvSpPr>
        <p:spPr bwMode="auto">
          <a:xfrm flipH="1">
            <a:off x="1375527" y="2568122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2" name="Flowchart: Connector 8"/>
          <p:cNvSpPr/>
          <p:nvPr/>
        </p:nvSpPr>
        <p:spPr bwMode="auto">
          <a:xfrm flipH="1">
            <a:off x="2393511" y="271213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3" name="Flowchart: Connector 8"/>
          <p:cNvSpPr/>
          <p:nvPr/>
        </p:nvSpPr>
        <p:spPr bwMode="auto">
          <a:xfrm flipH="1">
            <a:off x="2689927" y="2992767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4" name="Flowchart: Connector 8"/>
          <p:cNvSpPr/>
          <p:nvPr/>
        </p:nvSpPr>
        <p:spPr bwMode="auto">
          <a:xfrm flipH="1">
            <a:off x="3332820" y="3127648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5" name="Flowchart: Connector 8"/>
          <p:cNvSpPr/>
          <p:nvPr/>
        </p:nvSpPr>
        <p:spPr bwMode="auto">
          <a:xfrm flipH="1">
            <a:off x="3726396" y="350422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6" name="Flowchart: Connector 8"/>
          <p:cNvSpPr/>
          <p:nvPr/>
        </p:nvSpPr>
        <p:spPr bwMode="auto">
          <a:xfrm flipH="1">
            <a:off x="3870412" y="4060534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3" name="Group 196"/>
          <p:cNvGrpSpPr/>
          <p:nvPr/>
        </p:nvGrpSpPr>
        <p:grpSpPr>
          <a:xfrm>
            <a:off x="1856656" y="1808820"/>
            <a:ext cx="2448272" cy="1764196"/>
            <a:chOff x="4052900" y="1196752"/>
            <a:chExt cx="2448272" cy="1764196"/>
          </a:xfrm>
        </p:grpSpPr>
        <p:sp>
          <p:nvSpPr>
            <p:cNvPr id="198" name="L-Shape 197"/>
            <p:cNvSpPr/>
            <p:nvPr/>
          </p:nvSpPr>
          <p:spPr bwMode="auto">
            <a:xfrm>
              <a:off x="4196916" y="1196752"/>
              <a:ext cx="2304256" cy="1620180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9" name="Multiply 198"/>
            <p:cNvSpPr/>
            <p:nvPr/>
          </p:nvSpPr>
          <p:spPr bwMode="auto">
            <a:xfrm>
              <a:off x="4052900" y="2672916"/>
              <a:ext cx="288032" cy="288032"/>
            </a:xfrm>
            <a:prstGeom prst="mathMultiply">
              <a:avLst>
                <a:gd name="adj1" fmla="val 0"/>
              </a:avLst>
            </a:prstGeom>
            <a:noFill/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" name="Group 199"/>
          <p:cNvGrpSpPr/>
          <p:nvPr/>
        </p:nvGrpSpPr>
        <p:grpSpPr>
          <a:xfrm>
            <a:off x="2792760" y="1808820"/>
            <a:ext cx="1512168" cy="2628292"/>
            <a:chOff x="4989004" y="1196752"/>
            <a:chExt cx="1512168" cy="2628292"/>
          </a:xfrm>
        </p:grpSpPr>
        <p:sp>
          <p:nvSpPr>
            <p:cNvPr id="201" name="L-Shape 200"/>
            <p:cNvSpPr/>
            <p:nvPr/>
          </p:nvSpPr>
          <p:spPr bwMode="auto">
            <a:xfrm>
              <a:off x="5133020" y="1196752"/>
              <a:ext cx="1368152" cy="2484276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2" name="Multiply 201"/>
            <p:cNvSpPr/>
            <p:nvPr/>
          </p:nvSpPr>
          <p:spPr bwMode="auto">
            <a:xfrm>
              <a:off x="4989004" y="3537012"/>
              <a:ext cx="288032" cy="288032"/>
            </a:xfrm>
            <a:prstGeom prst="mathMultiply">
              <a:avLst>
                <a:gd name="adj1" fmla="val 0"/>
              </a:avLst>
            </a:prstGeom>
            <a:noFill/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202"/>
          <p:cNvGrpSpPr/>
          <p:nvPr/>
        </p:nvGrpSpPr>
        <p:grpSpPr>
          <a:xfrm>
            <a:off x="5205028" y="2708920"/>
            <a:ext cx="377009" cy="684076"/>
            <a:chOff x="1712640" y="4833156"/>
            <a:chExt cx="468052" cy="684076"/>
          </a:xfrm>
        </p:grpSpPr>
        <p:sp>
          <p:nvSpPr>
            <p:cNvPr id="204" name="L-Shape 203"/>
            <p:cNvSpPr/>
            <p:nvPr/>
          </p:nvSpPr>
          <p:spPr bwMode="auto">
            <a:xfrm>
              <a:off x="1712640" y="494955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5" name="L-Shape 204"/>
            <p:cNvSpPr/>
            <p:nvPr/>
          </p:nvSpPr>
          <p:spPr bwMode="auto">
            <a:xfrm>
              <a:off x="1784648" y="502156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6" name="L-Shape 205"/>
            <p:cNvSpPr/>
            <p:nvPr/>
          </p:nvSpPr>
          <p:spPr bwMode="auto">
            <a:xfrm>
              <a:off x="1856656" y="509356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7" name="L-Shape 206"/>
            <p:cNvSpPr/>
            <p:nvPr/>
          </p:nvSpPr>
          <p:spPr bwMode="auto">
            <a:xfrm>
              <a:off x="1928664" y="516557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8" name="L-Shape 207"/>
            <p:cNvSpPr/>
            <p:nvPr/>
          </p:nvSpPr>
          <p:spPr bwMode="auto">
            <a:xfrm>
              <a:off x="2000672" y="523758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9" name="L-Shape 208"/>
            <p:cNvSpPr/>
            <p:nvPr/>
          </p:nvSpPr>
          <p:spPr bwMode="auto">
            <a:xfrm>
              <a:off x="2072680" y="530959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10" name="Straight Connector 209"/>
            <p:cNvCxnSpPr/>
            <p:nvPr/>
          </p:nvCxnSpPr>
          <p:spPr bwMode="auto">
            <a:xfrm>
              <a:off x="2180692" y="4833156"/>
              <a:ext cx="0" cy="684076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1" name="Content Placeholder 2"/>
          <p:cNvSpPr txBox="1">
            <a:spLocks/>
          </p:cNvSpPr>
          <p:nvPr/>
        </p:nvSpPr>
        <p:spPr bwMode="auto">
          <a:xfrm>
            <a:off x="5673080" y="1484784"/>
            <a:ext cx="412490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sz="1800" b="1" dirty="0" smtClean="0">
                <a:solidFill>
                  <a:srgbClr val="BA2A12"/>
                </a:solidFill>
              </a:rPr>
              <a:t>Dominance Maxima Queries</a:t>
            </a:r>
          </a:p>
          <a:p>
            <a:pPr marL="0" lvl="3" indent="0">
              <a:buNone/>
            </a:pPr>
            <a:r>
              <a:rPr lang="en-US" sz="1400" dirty="0" smtClean="0"/>
              <a:t>Report </a:t>
            </a:r>
            <a:r>
              <a:rPr lang="en-US" sz="1400" b="1" dirty="0" smtClean="0">
                <a:solidFill>
                  <a:srgbClr val="BA2A12"/>
                </a:solidFill>
              </a:rPr>
              <a:t>all maximal points</a:t>
            </a:r>
            <a:r>
              <a:rPr lang="en-US" sz="1400" dirty="0" smtClean="0"/>
              <a:t> among </a:t>
            </a:r>
          </a:p>
          <a:p>
            <a:pPr marL="0" lvl="3" indent="0">
              <a:buNone/>
            </a:pPr>
            <a:r>
              <a:rPr lang="en-US" sz="1400" dirty="0" smtClean="0"/>
              <a:t>points with </a:t>
            </a:r>
            <a:r>
              <a:rPr lang="en-US" sz="1400" i="1" dirty="0" smtClean="0"/>
              <a:t>x</a:t>
            </a:r>
            <a:r>
              <a:rPr lang="en-US" sz="1400" dirty="0" smtClean="0"/>
              <a:t> in [</a:t>
            </a:r>
            <a:r>
              <a:rPr lang="en-US" sz="1400" i="1" dirty="0" smtClean="0"/>
              <a:t>x</a:t>
            </a:r>
            <a:r>
              <a:rPr lang="en-US" sz="1400" i="1" baseline="-25000" dirty="0" smtClean="0"/>
              <a:t>l</a:t>
            </a:r>
            <a:r>
              <a:rPr lang="en-US" sz="1400" dirty="0" smtClean="0"/>
              <a:t>,+∞) and </a:t>
            </a:r>
            <a:r>
              <a:rPr lang="en-US" sz="1400" i="1" dirty="0" smtClean="0"/>
              <a:t>y</a:t>
            </a:r>
            <a:r>
              <a:rPr lang="en-US" sz="1400" dirty="0" smtClean="0"/>
              <a:t> in [</a:t>
            </a:r>
            <a:r>
              <a:rPr lang="en-US" sz="1400" i="1" dirty="0" err="1" smtClean="0"/>
              <a:t>y</a:t>
            </a:r>
            <a:r>
              <a:rPr lang="en-US" sz="1400" i="1" baseline="-25000" dirty="0" err="1" smtClean="0"/>
              <a:t>b</a:t>
            </a:r>
            <a:r>
              <a:rPr lang="en-US" sz="1400" dirty="0" smtClean="0"/>
              <a:t>,+∞)</a:t>
            </a:r>
          </a:p>
          <a:p>
            <a:pPr marL="0" lvl="3" indent="0">
              <a:buNone/>
            </a:pPr>
            <a:endParaRPr lang="en-US" sz="1400" b="1" dirty="0" smtClean="0">
              <a:solidFill>
                <a:srgbClr val="BA2A12"/>
              </a:solidFill>
            </a:endParaRPr>
          </a:p>
          <a:p>
            <a:pPr marL="0" lvl="3" indent="0">
              <a:buNone/>
            </a:pPr>
            <a:r>
              <a:rPr lang="en-US" sz="1800" b="1" dirty="0" smtClean="0">
                <a:solidFill>
                  <a:srgbClr val="BA2A12"/>
                </a:solidFill>
              </a:rPr>
              <a:t>Contour Maxima Queries</a:t>
            </a:r>
          </a:p>
          <a:p>
            <a:pPr marL="0" lvl="2" indent="0">
              <a:buNone/>
            </a:pPr>
            <a:r>
              <a:rPr lang="en-US" sz="1400" dirty="0" smtClean="0"/>
              <a:t>Report </a:t>
            </a:r>
            <a:r>
              <a:rPr lang="en-US" sz="1400" b="1" dirty="0" smtClean="0">
                <a:solidFill>
                  <a:srgbClr val="BA2A12"/>
                </a:solidFill>
              </a:rPr>
              <a:t>all maximal points </a:t>
            </a:r>
            <a:r>
              <a:rPr lang="en-US" sz="1400" dirty="0" smtClean="0">
                <a:solidFill>
                  <a:srgbClr val="000000"/>
                </a:solidFill>
              </a:rPr>
              <a:t>among </a:t>
            </a:r>
          </a:p>
          <a:p>
            <a:pPr marL="0" lvl="2" indent="0">
              <a:buNone/>
            </a:pPr>
            <a:r>
              <a:rPr lang="en-US" sz="1400" dirty="0" smtClean="0"/>
              <a:t>points </a:t>
            </a:r>
            <a:r>
              <a:rPr lang="en-US" sz="1400" dirty="0"/>
              <a:t>with </a:t>
            </a:r>
            <a:r>
              <a:rPr lang="en-US" sz="1400" i="1" dirty="0"/>
              <a:t>x</a:t>
            </a:r>
            <a:r>
              <a:rPr lang="en-US" sz="1400" dirty="0"/>
              <a:t> in </a:t>
            </a:r>
            <a:r>
              <a:rPr lang="en-US" sz="1400" dirty="0" smtClean="0"/>
              <a:t>(-∞,</a:t>
            </a:r>
            <a:r>
              <a:rPr lang="en-US" sz="1400" dirty="0"/>
              <a:t> </a:t>
            </a:r>
            <a:r>
              <a:rPr lang="en-US" sz="1400" i="1" dirty="0" err="1" smtClean="0"/>
              <a:t>x</a:t>
            </a:r>
            <a:r>
              <a:rPr lang="en-US" sz="1400" i="1" baseline="-25000" dirty="0" err="1" smtClean="0"/>
              <a:t>r</a:t>
            </a:r>
            <a:r>
              <a:rPr lang="en-US" sz="1400" dirty="0" smtClean="0"/>
              <a:t>]</a:t>
            </a:r>
            <a:endParaRPr lang="da-DK" sz="1400" baseline="-25000" dirty="0" smtClean="0">
              <a:solidFill>
                <a:srgbClr val="000000"/>
              </a:solidFill>
            </a:endParaRPr>
          </a:p>
          <a:p>
            <a:pPr marL="0" lvl="2" indent="0">
              <a:buNone/>
            </a:pPr>
            <a:endParaRPr lang="en-US" sz="1800" b="1" dirty="0" smtClean="0">
              <a:solidFill>
                <a:srgbClr val="BA2A12"/>
              </a:solidFill>
            </a:endParaRPr>
          </a:p>
          <a:p>
            <a:pPr marL="0" lvl="2" indent="0">
              <a:buNone/>
            </a:pPr>
            <a:r>
              <a:rPr lang="en-US" sz="1800" b="1" dirty="0" smtClean="0">
                <a:solidFill>
                  <a:srgbClr val="BA2A12"/>
                </a:solidFill>
              </a:rPr>
              <a:t>3-Sided </a:t>
            </a:r>
            <a:r>
              <a:rPr lang="en-US" sz="1800" b="1" dirty="0" smtClean="0">
                <a:solidFill>
                  <a:srgbClr val="BA2A12"/>
                </a:solidFill>
              </a:rPr>
              <a:t>Maxima Queries</a:t>
            </a:r>
          </a:p>
          <a:p>
            <a:pPr marL="0" lvl="2" indent="0">
              <a:buNone/>
            </a:pPr>
            <a:r>
              <a:rPr lang="en-US" sz="1400" dirty="0" smtClean="0"/>
              <a:t>Report </a:t>
            </a:r>
            <a:r>
              <a:rPr lang="en-US" sz="1400" b="1" dirty="0" smtClean="0">
                <a:solidFill>
                  <a:srgbClr val="BA2A12"/>
                </a:solidFill>
              </a:rPr>
              <a:t>all maximal points </a:t>
            </a:r>
            <a:r>
              <a:rPr lang="en-US" sz="1400" dirty="0" smtClean="0">
                <a:solidFill>
                  <a:srgbClr val="000000"/>
                </a:solidFill>
              </a:rPr>
              <a:t>among </a:t>
            </a:r>
          </a:p>
          <a:p>
            <a:pPr marL="0" lvl="2" indent="0">
              <a:buNone/>
            </a:pPr>
            <a:r>
              <a:rPr lang="en-US" sz="1400" dirty="0" smtClean="0"/>
              <a:t>points with </a:t>
            </a:r>
            <a:r>
              <a:rPr lang="en-US" sz="1400" i="1" dirty="0" smtClean="0"/>
              <a:t>x</a:t>
            </a:r>
            <a:r>
              <a:rPr lang="en-US" sz="1400" dirty="0" smtClean="0"/>
              <a:t> in [</a:t>
            </a:r>
            <a:r>
              <a:rPr lang="en-US" sz="1400" i="1" dirty="0" smtClean="0"/>
              <a:t>x</a:t>
            </a:r>
            <a:r>
              <a:rPr lang="en-US" sz="1400" i="1" baseline="-25000" dirty="0" smtClean="0"/>
              <a:t>l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x</a:t>
            </a:r>
            <a:r>
              <a:rPr lang="en-US" sz="1400" i="1" baseline="-25000" dirty="0" err="1" smtClean="0"/>
              <a:t>r</a:t>
            </a:r>
            <a:r>
              <a:rPr lang="en-US" sz="1400" dirty="0" smtClean="0"/>
              <a:t>] and </a:t>
            </a:r>
            <a:r>
              <a:rPr lang="en-US" sz="1400" i="1" dirty="0" smtClean="0"/>
              <a:t>y</a:t>
            </a:r>
            <a:r>
              <a:rPr lang="en-US" sz="1400" dirty="0" smtClean="0"/>
              <a:t> in [</a:t>
            </a:r>
            <a:r>
              <a:rPr lang="en-US" sz="1400" i="1" dirty="0" err="1" smtClean="0"/>
              <a:t>y</a:t>
            </a:r>
            <a:r>
              <a:rPr lang="en-US" sz="1400" i="1" baseline="-25000" dirty="0" err="1" smtClean="0"/>
              <a:t>b</a:t>
            </a:r>
            <a:r>
              <a:rPr lang="en-US" sz="1400" dirty="0" smtClean="0"/>
              <a:t>,+∞)</a:t>
            </a:r>
            <a:endParaRPr lang="en-US" sz="1800" b="1" dirty="0" smtClean="0">
              <a:solidFill>
                <a:srgbClr val="BA2A12"/>
              </a:solidFill>
            </a:endParaRPr>
          </a:p>
          <a:p>
            <a:pPr marL="0" lvl="2" indent="0">
              <a:buNone/>
            </a:pPr>
            <a:endParaRPr lang="en-US" sz="1800" dirty="0" smtClean="0"/>
          </a:p>
          <a:p>
            <a:pPr marL="0" lvl="2" indent="0">
              <a:buNone/>
            </a:pPr>
            <a:r>
              <a:rPr lang="en-US" sz="1800" b="1" dirty="0" smtClean="0">
                <a:solidFill>
                  <a:srgbClr val="BA2A12"/>
                </a:solidFill>
              </a:rPr>
              <a:t>4-Sided Maxima Queries</a:t>
            </a:r>
          </a:p>
          <a:p>
            <a:pPr marL="0" lvl="2" indent="0">
              <a:buNone/>
            </a:pPr>
            <a:r>
              <a:rPr lang="en-US" sz="1400" dirty="0" smtClean="0"/>
              <a:t>Report </a:t>
            </a:r>
            <a:r>
              <a:rPr lang="en-US" sz="1400" b="1" dirty="0" smtClean="0">
                <a:solidFill>
                  <a:srgbClr val="BA2A12"/>
                </a:solidFill>
              </a:rPr>
              <a:t>all maximal points </a:t>
            </a:r>
            <a:r>
              <a:rPr lang="en-US" sz="1400" dirty="0" smtClean="0">
                <a:solidFill>
                  <a:srgbClr val="000000"/>
                </a:solidFill>
              </a:rPr>
              <a:t>among </a:t>
            </a:r>
          </a:p>
          <a:p>
            <a:pPr marL="0" lvl="2" indent="0">
              <a:buNone/>
            </a:pPr>
            <a:r>
              <a:rPr lang="en-US" sz="1400" dirty="0" smtClean="0"/>
              <a:t>points with </a:t>
            </a:r>
            <a:r>
              <a:rPr lang="en-US" sz="1400" i="1" dirty="0" smtClean="0"/>
              <a:t>x</a:t>
            </a:r>
            <a:r>
              <a:rPr lang="en-US" sz="1400" dirty="0" smtClean="0"/>
              <a:t> in [</a:t>
            </a:r>
            <a:r>
              <a:rPr lang="en-US" sz="1400" i="1" dirty="0" smtClean="0"/>
              <a:t>x</a:t>
            </a:r>
            <a:r>
              <a:rPr lang="en-US" sz="1400" i="1" baseline="-25000" dirty="0" smtClean="0"/>
              <a:t>l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x</a:t>
            </a:r>
            <a:r>
              <a:rPr lang="en-US" sz="1400" i="1" baseline="-25000" dirty="0" err="1" smtClean="0"/>
              <a:t>r</a:t>
            </a:r>
            <a:r>
              <a:rPr lang="en-US" sz="1400" dirty="0" smtClean="0"/>
              <a:t>] and </a:t>
            </a:r>
            <a:r>
              <a:rPr lang="en-US" sz="1400" i="1" dirty="0" smtClean="0"/>
              <a:t>y</a:t>
            </a:r>
            <a:r>
              <a:rPr lang="en-US" sz="1400" dirty="0" smtClean="0"/>
              <a:t> in [</a:t>
            </a:r>
            <a:r>
              <a:rPr lang="en-US" sz="1400" i="1" dirty="0" err="1" smtClean="0"/>
              <a:t>y</a:t>
            </a:r>
            <a:r>
              <a:rPr lang="en-US" sz="1400" i="1" baseline="-25000" dirty="0" err="1" smtClean="0"/>
              <a:t>b</a:t>
            </a:r>
            <a:r>
              <a:rPr lang="en-US" sz="1400" dirty="0" err="1" smtClean="0"/>
              <a:t>,</a:t>
            </a:r>
            <a:r>
              <a:rPr lang="en-US" sz="1400" i="1" dirty="0" err="1" smtClean="0"/>
              <a:t>y</a:t>
            </a:r>
            <a:r>
              <a:rPr lang="en-US" sz="1400" i="1" baseline="-25000" dirty="0" err="1" smtClean="0"/>
              <a:t>t</a:t>
            </a:r>
            <a:r>
              <a:rPr lang="en-US" sz="1400" dirty="0" smtClean="0"/>
              <a:t>]</a:t>
            </a:r>
            <a:endParaRPr lang="en-US" sz="1800" b="1" dirty="0" smtClean="0">
              <a:solidFill>
                <a:srgbClr val="BA2A12"/>
              </a:solidFill>
            </a:endParaRPr>
          </a:p>
        </p:txBody>
      </p:sp>
      <p:grpSp>
        <p:nvGrpSpPr>
          <p:cNvPr id="18" name="Group 211"/>
          <p:cNvGrpSpPr/>
          <p:nvPr/>
        </p:nvGrpSpPr>
        <p:grpSpPr>
          <a:xfrm>
            <a:off x="1316596" y="1808820"/>
            <a:ext cx="1008112" cy="2124236"/>
            <a:chOff x="3512840" y="1196752"/>
            <a:chExt cx="1008112" cy="2124236"/>
          </a:xfrm>
        </p:grpSpPr>
        <p:sp>
          <p:nvSpPr>
            <p:cNvPr id="213" name="L-Shape 212"/>
            <p:cNvSpPr/>
            <p:nvPr/>
          </p:nvSpPr>
          <p:spPr bwMode="auto">
            <a:xfrm>
              <a:off x="3673799" y="1196752"/>
              <a:ext cx="847153" cy="1983894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4" name="Multiply 213"/>
            <p:cNvSpPr/>
            <p:nvPr/>
          </p:nvSpPr>
          <p:spPr bwMode="auto">
            <a:xfrm>
              <a:off x="3512840" y="3032956"/>
              <a:ext cx="288032" cy="288032"/>
            </a:xfrm>
            <a:prstGeom prst="mathMultiply">
              <a:avLst>
                <a:gd name="adj1" fmla="val 0"/>
              </a:avLst>
            </a:prstGeom>
            <a:noFill/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26" name="Flowchart: Connector 8"/>
          <p:cNvSpPr/>
          <p:nvPr/>
        </p:nvSpPr>
        <p:spPr bwMode="auto">
          <a:xfrm flipH="1">
            <a:off x="1519543" y="339299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7" name="Flowchart: Connector 8"/>
          <p:cNvSpPr/>
          <p:nvPr/>
        </p:nvSpPr>
        <p:spPr bwMode="auto">
          <a:xfrm flipH="1">
            <a:off x="1604628" y="3628486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8" name="Flowchart: Connector 8"/>
          <p:cNvSpPr/>
          <p:nvPr/>
        </p:nvSpPr>
        <p:spPr bwMode="auto">
          <a:xfrm flipH="1">
            <a:off x="1208584" y="324898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776536" y="1772816"/>
            <a:ext cx="0" cy="275779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776536" y="4545124"/>
            <a:ext cx="3528392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5"/>
          <p:cNvGrpSpPr/>
          <p:nvPr/>
        </p:nvGrpSpPr>
        <p:grpSpPr>
          <a:xfrm>
            <a:off x="5205028" y="5119092"/>
            <a:ext cx="360040" cy="434144"/>
            <a:chOff x="5169024" y="4831060"/>
            <a:chExt cx="360040" cy="434144"/>
          </a:xfrm>
        </p:grpSpPr>
        <p:grpSp>
          <p:nvGrpSpPr>
            <p:cNvPr id="25" name="Group 98"/>
            <p:cNvGrpSpPr/>
            <p:nvPr/>
          </p:nvGrpSpPr>
          <p:grpSpPr>
            <a:xfrm>
              <a:off x="5169024" y="4833156"/>
              <a:ext cx="360040" cy="432048"/>
              <a:chOff x="2468724" y="4797152"/>
              <a:chExt cx="360040" cy="432048"/>
            </a:xfrm>
          </p:grpSpPr>
          <p:cxnSp>
            <p:nvCxnSpPr>
              <p:cNvPr id="100" name="Straight Connector 99"/>
              <p:cNvCxnSpPr/>
              <p:nvPr/>
            </p:nvCxnSpPr>
            <p:spPr bwMode="auto">
              <a:xfrm>
                <a:off x="2468724" y="4797152"/>
                <a:ext cx="0" cy="432048"/>
              </a:xfrm>
              <a:prstGeom prst="line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>
                <a:off x="2468724" y="5229200"/>
                <a:ext cx="3600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6" name="Group 102"/>
              <p:cNvGrpSpPr/>
              <p:nvPr/>
            </p:nvGrpSpPr>
            <p:grpSpPr>
              <a:xfrm>
                <a:off x="2504728" y="4905164"/>
                <a:ext cx="288032" cy="288032"/>
                <a:chOff x="1721024" y="4221088"/>
                <a:chExt cx="288032" cy="288032"/>
              </a:xfrm>
            </p:grpSpPr>
            <p:sp>
              <p:nvSpPr>
                <p:cNvPr id="105" name="L-Shape 104"/>
                <p:cNvSpPr/>
                <p:nvPr/>
              </p:nvSpPr>
              <p:spPr bwMode="auto">
                <a:xfrm>
                  <a:off x="1721024" y="4221088"/>
                  <a:ext cx="72008" cy="72008"/>
                </a:xfrm>
                <a:prstGeom prst="corner">
                  <a:avLst>
                    <a:gd name="adj1" fmla="val 0"/>
                    <a:gd name="adj2" fmla="val 0"/>
                  </a:avLst>
                </a:prstGeom>
                <a:noFill/>
                <a:ln w="2857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742950" marR="0" indent="-2857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A2A12"/>
                    </a:buClr>
                    <a:buSzTx/>
                    <a:buFont typeface="Wingdings" pitchFamily="2" charset="2"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06" name="L-Shape 105"/>
                <p:cNvSpPr/>
                <p:nvPr/>
              </p:nvSpPr>
              <p:spPr bwMode="auto">
                <a:xfrm>
                  <a:off x="1793032" y="4293096"/>
                  <a:ext cx="72008" cy="72008"/>
                </a:xfrm>
                <a:prstGeom prst="corner">
                  <a:avLst>
                    <a:gd name="adj1" fmla="val 0"/>
                    <a:gd name="adj2" fmla="val 0"/>
                  </a:avLst>
                </a:prstGeom>
                <a:noFill/>
                <a:ln w="2857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742950" marR="0" indent="-2857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A2A12"/>
                    </a:buClr>
                    <a:buSzTx/>
                    <a:buFont typeface="Wingdings" pitchFamily="2" charset="2"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07" name="L-Shape 106"/>
                <p:cNvSpPr/>
                <p:nvPr/>
              </p:nvSpPr>
              <p:spPr bwMode="auto">
                <a:xfrm>
                  <a:off x="1865040" y="4365104"/>
                  <a:ext cx="72008" cy="72008"/>
                </a:xfrm>
                <a:prstGeom prst="corner">
                  <a:avLst>
                    <a:gd name="adj1" fmla="val 0"/>
                    <a:gd name="adj2" fmla="val 0"/>
                  </a:avLst>
                </a:prstGeom>
                <a:noFill/>
                <a:ln w="2857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742950" marR="0" indent="-2857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A2A12"/>
                    </a:buClr>
                    <a:buSzTx/>
                    <a:buFont typeface="Wingdings" pitchFamily="2" charset="2"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08" name="L-Shape 107"/>
                <p:cNvSpPr/>
                <p:nvPr/>
              </p:nvSpPr>
              <p:spPr bwMode="auto">
                <a:xfrm>
                  <a:off x="1937048" y="4437112"/>
                  <a:ext cx="72008" cy="72008"/>
                </a:xfrm>
                <a:prstGeom prst="corner">
                  <a:avLst>
                    <a:gd name="adj1" fmla="val 0"/>
                    <a:gd name="adj2" fmla="val 0"/>
                  </a:avLst>
                </a:prstGeom>
                <a:noFill/>
                <a:ln w="2857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742950" marR="0" indent="-2857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A2A12"/>
                    </a:buClr>
                    <a:buSzTx/>
                    <a:buFont typeface="Wingdings" pitchFamily="2" charset="2"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</p:grpSp>
          <p:cxnSp>
            <p:nvCxnSpPr>
              <p:cNvPr id="104" name="Straight Connector 103"/>
              <p:cNvCxnSpPr/>
              <p:nvPr/>
            </p:nvCxnSpPr>
            <p:spPr bwMode="auto">
              <a:xfrm>
                <a:off x="2828764" y="4797152"/>
                <a:ext cx="0" cy="432048"/>
              </a:xfrm>
              <a:prstGeom prst="line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9" name="Straight Connector 108"/>
            <p:cNvCxnSpPr/>
            <p:nvPr/>
          </p:nvCxnSpPr>
          <p:spPr bwMode="auto">
            <a:xfrm>
              <a:off x="5169024" y="4831060"/>
              <a:ext cx="360040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Rectangle 6"/>
          <p:cNvSpPr/>
          <p:nvPr/>
        </p:nvSpPr>
        <p:spPr bwMode="auto">
          <a:xfrm>
            <a:off x="2288704" y="3140968"/>
            <a:ext cx="1008112" cy="122413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4" name="Flowchart: Connector 8"/>
          <p:cNvSpPr/>
          <p:nvPr/>
        </p:nvSpPr>
        <p:spPr bwMode="auto">
          <a:xfrm flipH="1">
            <a:off x="2504728" y="3789040"/>
            <a:ext cx="85085" cy="8854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288" y="1988840"/>
            <a:ext cx="25026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BA2A12"/>
                </a:solidFill>
              </a:rPr>
              <a:t>Maximal Points</a:t>
            </a:r>
            <a:endParaRPr lang="en-US" sz="1400" b="1" dirty="0"/>
          </a:p>
          <a:p>
            <a:r>
              <a:rPr lang="en-US" sz="1400" dirty="0" smtClean="0"/>
              <a:t>	</a:t>
            </a:r>
            <a:endParaRPr lang="en-US" sz="1600" dirty="0"/>
          </a:p>
          <a:p>
            <a:endParaRPr lang="en-US" sz="1600" dirty="0">
              <a:solidFill>
                <a:srgbClr val="BA2A1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4172" y="2384884"/>
            <a:ext cx="1614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BA2A12"/>
                </a:solidFill>
              </a:rPr>
              <a:t>Maximal Point</a:t>
            </a:r>
            <a:endParaRPr lang="en-US" sz="1200" dirty="0"/>
          </a:p>
        </p:txBody>
      </p:sp>
      <p:grpSp>
        <p:nvGrpSpPr>
          <p:cNvPr id="28" name="Group 9"/>
          <p:cNvGrpSpPr/>
          <p:nvPr/>
        </p:nvGrpSpPr>
        <p:grpSpPr>
          <a:xfrm>
            <a:off x="340936" y="3187576"/>
            <a:ext cx="1929616" cy="1649646"/>
            <a:chOff x="340936" y="3187576"/>
            <a:chExt cx="1929616" cy="1649646"/>
          </a:xfrm>
        </p:grpSpPr>
        <p:sp>
          <p:nvSpPr>
            <p:cNvPr id="5" name="TextBox 4"/>
            <p:cNvSpPr txBox="1"/>
            <p:nvPr/>
          </p:nvSpPr>
          <p:spPr>
            <a:xfrm>
              <a:off x="1856656" y="4437112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x</a:t>
              </a:r>
              <a:r>
                <a:rPr lang="en-US" b="1" i="1" baseline="-25000" dirty="0" smtClean="0"/>
                <a:t>l</a:t>
              </a:r>
              <a:endParaRPr lang="en-US" b="1" i="1" baseline="-25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40936" y="3187576"/>
              <a:ext cx="471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y</a:t>
              </a:r>
              <a:r>
                <a:rPr lang="en-US" b="1" i="1" baseline="-25000" dirty="0" err="1" smtClean="0"/>
                <a:t>b</a:t>
              </a:r>
              <a:endParaRPr lang="en-US" b="1" i="1" baseline="-25000" dirty="0"/>
            </a:p>
          </p:txBody>
        </p:sp>
      </p:grpSp>
      <p:grpSp>
        <p:nvGrpSpPr>
          <p:cNvPr id="29" name="Group 10"/>
          <p:cNvGrpSpPr/>
          <p:nvPr/>
        </p:nvGrpSpPr>
        <p:grpSpPr>
          <a:xfrm>
            <a:off x="340936" y="4005064"/>
            <a:ext cx="2865720" cy="828092"/>
            <a:chOff x="340936" y="4005064"/>
            <a:chExt cx="2865720" cy="828092"/>
          </a:xfrm>
        </p:grpSpPr>
        <p:sp>
          <p:nvSpPr>
            <p:cNvPr id="126" name="TextBox 125"/>
            <p:cNvSpPr txBox="1"/>
            <p:nvPr/>
          </p:nvSpPr>
          <p:spPr>
            <a:xfrm>
              <a:off x="2792760" y="4433046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x</a:t>
              </a:r>
              <a:r>
                <a:rPr lang="en-US" b="1" i="1" baseline="-25000" dirty="0" smtClean="0"/>
                <a:t>l</a:t>
              </a:r>
              <a:endParaRPr lang="en-US" b="1" i="1" baseline="-25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40936" y="4005064"/>
              <a:ext cx="471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y</a:t>
              </a:r>
              <a:r>
                <a:rPr lang="en-US" b="1" i="1" baseline="-25000" dirty="0" err="1" smtClean="0"/>
                <a:t>b</a:t>
              </a:r>
              <a:endParaRPr lang="en-US" b="1" i="1" baseline="-25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2144688" y="443711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x</a:t>
            </a:r>
            <a:r>
              <a:rPr lang="en-US" b="1" i="1" baseline="-25000" dirty="0" err="1" smtClean="0"/>
              <a:t>r</a:t>
            </a:r>
            <a:endParaRPr lang="en-US" b="1" i="1" baseline="-25000" dirty="0"/>
          </a:p>
        </p:txBody>
      </p:sp>
      <p:grpSp>
        <p:nvGrpSpPr>
          <p:cNvPr id="30" name="Group 11"/>
          <p:cNvGrpSpPr/>
          <p:nvPr/>
        </p:nvGrpSpPr>
        <p:grpSpPr>
          <a:xfrm>
            <a:off x="344488" y="3501008"/>
            <a:ext cx="1350000" cy="1336214"/>
            <a:chOff x="344488" y="3501008"/>
            <a:chExt cx="1350000" cy="1336214"/>
          </a:xfrm>
        </p:grpSpPr>
        <p:sp>
          <p:nvSpPr>
            <p:cNvPr id="131" name="TextBox 130"/>
            <p:cNvSpPr txBox="1"/>
            <p:nvPr/>
          </p:nvSpPr>
          <p:spPr>
            <a:xfrm>
              <a:off x="344488" y="3501008"/>
              <a:ext cx="471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y</a:t>
              </a:r>
              <a:r>
                <a:rPr lang="en-US" b="1" i="1" baseline="-25000" dirty="0" err="1" smtClean="0"/>
                <a:t>b</a:t>
              </a:r>
              <a:endParaRPr lang="en-US" b="1" i="1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280592" y="4437112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x</a:t>
              </a:r>
              <a:r>
                <a:rPr lang="en-US" b="1" i="1" baseline="-25000" dirty="0" smtClean="0"/>
                <a:t>l</a:t>
              </a:r>
              <a:endParaRPr lang="en-US" b="1" i="1" baseline="-25000" dirty="0"/>
            </a:p>
          </p:txBody>
        </p:sp>
      </p:grpSp>
      <p:cxnSp>
        <p:nvCxnSpPr>
          <p:cNvPr id="135" name="Straight Connector 134"/>
          <p:cNvCxnSpPr/>
          <p:nvPr/>
        </p:nvCxnSpPr>
        <p:spPr bwMode="auto">
          <a:xfrm>
            <a:off x="2322612" y="1804566"/>
            <a:ext cx="0" cy="199501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19"/>
          <p:cNvGrpSpPr/>
          <p:nvPr/>
        </p:nvGrpSpPr>
        <p:grpSpPr>
          <a:xfrm>
            <a:off x="776536" y="3429000"/>
            <a:ext cx="1224136" cy="1080120"/>
            <a:chOff x="776536" y="3429000"/>
            <a:chExt cx="1224136" cy="108012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776536" y="3429000"/>
              <a:ext cx="122413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flipV="1">
              <a:off x="2000672" y="3429000"/>
              <a:ext cx="0" cy="108012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9" name="Group 228"/>
          <p:cNvGrpSpPr/>
          <p:nvPr/>
        </p:nvGrpSpPr>
        <p:grpSpPr>
          <a:xfrm>
            <a:off x="776536" y="4293096"/>
            <a:ext cx="2160240" cy="216024"/>
            <a:chOff x="776536" y="3429000"/>
            <a:chExt cx="1224136" cy="1080120"/>
          </a:xfrm>
        </p:grpSpPr>
        <p:cxnSp>
          <p:nvCxnSpPr>
            <p:cNvPr id="230" name="Straight Connector 229"/>
            <p:cNvCxnSpPr/>
            <p:nvPr/>
          </p:nvCxnSpPr>
          <p:spPr bwMode="auto">
            <a:xfrm>
              <a:off x="776536" y="3429000"/>
              <a:ext cx="122413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flipV="1">
              <a:off x="2000672" y="3429000"/>
              <a:ext cx="0" cy="108012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2" name="Group 231"/>
          <p:cNvGrpSpPr/>
          <p:nvPr/>
        </p:nvGrpSpPr>
        <p:grpSpPr>
          <a:xfrm>
            <a:off x="776536" y="3789040"/>
            <a:ext cx="683964" cy="744860"/>
            <a:chOff x="776536" y="3429000"/>
            <a:chExt cx="1224136" cy="1080120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776536" y="3429000"/>
              <a:ext cx="122413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 bwMode="auto">
            <a:xfrm flipV="1">
              <a:off x="2000672" y="3429000"/>
              <a:ext cx="0" cy="108012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35" name="Straight Connector 234"/>
          <p:cNvCxnSpPr/>
          <p:nvPr/>
        </p:nvCxnSpPr>
        <p:spPr bwMode="auto">
          <a:xfrm flipV="1">
            <a:off x="2324100" y="3789040"/>
            <a:ext cx="0" cy="74486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43" name="Group 21"/>
          <p:cNvGrpSpPr/>
          <p:nvPr/>
        </p:nvGrpSpPr>
        <p:grpSpPr>
          <a:xfrm>
            <a:off x="344488" y="2918594"/>
            <a:ext cx="3230408" cy="1914562"/>
            <a:chOff x="344488" y="2918594"/>
            <a:chExt cx="3230408" cy="1914562"/>
          </a:xfrm>
        </p:grpSpPr>
        <p:sp>
          <p:nvSpPr>
            <p:cNvPr id="21" name="TextBox 20"/>
            <p:cNvSpPr txBox="1"/>
            <p:nvPr/>
          </p:nvSpPr>
          <p:spPr>
            <a:xfrm>
              <a:off x="2143528" y="4433046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x</a:t>
              </a:r>
              <a:r>
                <a:rPr lang="en-US" b="1" i="1" baseline="-25000" dirty="0" smtClean="0"/>
                <a:t>l</a:t>
              </a:r>
              <a:endParaRPr lang="en-US" b="1" i="1" baseline="-250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133750" y="443304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x</a:t>
              </a:r>
              <a:r>
                <a:rPr lang="en-US" b="1" i="1" baseline="-25000" dirty="0" err="1" smtClean="0"/>
                <a:t>r</a:t>
              </a:r>
              <a:endParaRPr lang="en-US" b="1" i="1" baseline="-25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44488" y="4083610"/>
              <a:ext cx="471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y</a:t>
              </a:r>
              <a:r>
                <a:rPr lang="en-US" b="1" i="1" baseline="-25000" dirty="0" err="1" smtClean="0"/>
                <a:t>b</a:t>
              </a:r>
              <a:endParaRPr lang="en-US" b="1" i="1" baseline="-250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2614" y="2918594"/>
              <a:ext cx="429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y</a:t>
              </a:r>
              <a:r>
                <a:rPr lang="en-US" b="1" i="1" baseline="-25000" dirty="0" err="1" smtClean="0"/>
                <a:t>t</a:t>
              </a:r>
              <a:endParaRPr lang="en-US" b="1" i="1" baseline="-25000" dirty="0"/>
            </a:p>
          </p:txBody>
        </p:sp>
      </p:grpSp>
      <p:grpSp>
        <p:nvGrpSpPr>
          <p:cNvPr id="244" name="Group 26"/>
          <p:cNvGrpSpPr/>
          <p:nvPr/>
        </p:nvGrpSpPr>
        <p:grpSpPr>
          <a:xfrm>
            <a:off x="776536" y="3140968"/>
            <a:ext cx="2520280" cy="1368152"/>
            <a:chOff x="776536" y="3140968"/>
            <a:chExt cx="2520280" cy="1368152"/>
          </a:xfrm>
        </p:grpSpPr>
        <p:cxnSp>
          <p:nvCxnSpPr>
            <p:cNvPr id="239" name="Straight Connector 238"/>
            <p:cNvCxnSpPr/>
            <p:nvPr/>
          </p:nvCxnSpPr>
          <p:spPr bwMode="auto">
            <a:xfrm>
              <a:off x="776536" y="3140968"/>
              <a:ext cx="1512168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/>
            <p:nvPr/>
          </p:nvCxnSpPr>
          <p:spPr bwMode="auto">
            <a:xfrm>
              <a:off x="776536" y="4365104"/>
              <a:ext cx="1512168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/>
            <p:nvPr/>
          </p:nvCxnSpPr>
          <p:spPr bwMode="auto">
            <a:xfrm>
              <a:off x="2288704" y="4365104"/>
              <a:ext cx="0" cy="14401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/>
            <p:cNvCxnSpPr/>
            <p:nvPr/>
          </p:nvCxnSpPr>
          <p:spPr bwMode="auto">
            <a:xfrm>
              <a:off x="3296816" y="4365104"/>
              <a:ext cx="0" cy="14401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4" name="Group 98"/>
          <p:cNvGrpSpPr/>
          <p:nvPr/>
        </p:nvGrpSpPr>
        <p:grpSpPr>
          <a:xfrm>
            <a:off x="5205028" y="3971156"/>
            <a:ext cx="360040" cy="432048"/>
            <a:chOff x="2468724" y="4797152"/>
            <a:chExt cx="360040" cy="432048"/>
          </a:xfrm>
        </p:grpSpPr>
        <p:cxnSp>
          <p:nvCxnSpPr>
            <p:cNvPr id="197" name="Straight Connector 196"/>
            <p:cNvCxnSpPr/>
            <p:nvPr/>
          </p:nvCxnSpPr>
          <p:spPr bwMode="auto">
            <a:xfrm>
              <a:off x="2468724" y="4797152"/>
              <a:ext cx="0" cy="43204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>
              <a:off x="2468724" y="5229200"/>
              <a:ext cx="360040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3" name="Group 102"/>
            <p:cNvGrpSpPr/>
            <p:nvPr/>
          </p:nvGrpSpPr>
          <p:grpSpPr>
            <a:xfrm>
              <a:off x="2504728" y="4905164"/>
              <a:ext cx="288032" cy="288032"/>
              <a:chOff x="1721024" y="4221088"/>
              <a:chExt cx="288032" cy="288032"/>
            </a:xfrm>
          </p:grpSpPr>
          <p:sp>
            <p:nvSpPr>
              <p:cNvPr id="215" name="L-Shape 214"/>
              <p:cNvSpPr/>
              <p:nvPr/>
            </p:nvSpPr>
            <p:spPr bwMode="auto">
              <a:xfrm>
                <a:off x="1721024" y="4221088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17" name="L-Shape 216"/>
              <p:cNvSpPr/>
              <p:nvPr/>
            </p:nvSpPr>
            <p:spPr bwMode="auto">
              <a:xfrm>
                <a:off x="1793032" y="4293096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20" name="L-Shape 219"/>
              <p:cNvSpPr/>
              <p:nvPr/>
            </p:nvSpPr>
            <p:spPr bwMode="auto">
              <a:xfrm>
                <a:off x="1865040" y="4365104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45" name="L-Shape 244"/>
              <p:cNvSpPr/>
              <p:nvPr/>
            </p:nvSpPr>
            <p:spPr bwMode="auto">
              <a:xfrm>
                <a:off x="1937048" y="4437112"/>
                <a:ext cx="72008" cy="72008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cxnSp>
          <p:nvCxnSpPr>
            <p:cNvPr id="212" name="Straight Connector 211"/>
            <p:cNvCxnSpPr/>
            <p:nvPr/>
          </p:nvCxnSpPr>
          <p:spPr bwMode="auto">
            <a:xfrm>
              <a:off x="2828764" y="4797152"/>
              <a:ext cx="0" cy="43204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6" name="Content Placeholder 2"/>
          <p:cNvSpPr txBox="1">
            <a:spLocks/>
          </p:cNvSpPr>
          <p:nvPr/>
        </p:nvSpPr>
        <p:spPr bwMode="auto">
          <a:xfrm>
            <a:off x="0" y="6057292"/>
            <a:ext cx="990600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Static maximal points in O(</a:t>
            </a:r>
            <a:r>
              <a:rPr lang="en-US" i="1" dirty="0" err="1" smtClean="0"/>
              <a:t>n∙</a:t>
            </a:r>
            <a:r>
              <a:rPr lang="en-US" dirty="0" err="1" smtClean="0"/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time </a:t>
            </a:r>
            <a:r>
              <a:rPr lang="en-US" sz="1800" dirty="0" smtClean="0"/>
              <a:t>[Kung, </a:t>
            </a:r>
            <a:r>
              <a:rPr lang="en-US" sz="1800" dirty="0" err="1" smtClean="0"/>
              <a:t>Luccio</a:t>
            </a:r>
            <a:r>
              <a:rPr lang="en-US" sz="1800" dirty="0" smtClean="0"/>
              <a:t>, </a:t>
            </a:r>
            <a:r>
              <a:rPr lang="en-US" sz="1800" dirty="0" err="1" smtClean="0"/>
              <a:t>Preparata</a:t>
            </a:r>
            <a:r>
              <a:rPr lang="en-US" sz="1800" dirty="0" smtClean="0"/>
              <a:t>, J.ACM</a:t>
            </a:r>
            <a:r>
              <a:rPr lang="fr-FR" sz="1800" dirty="0" smtClean="0"/>
              <a:t>’</a:t>
            </a:r>
            <a:r>
              <a:rPr lang="en-US" sz="1800" dirty="0"/>
              <a:t>75</a:t>
            </a:r>
            <a:r>
              <a:rPr lang="en-US" sz="1800" dirty="0" smtClean="0"/>
              <a:t>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2179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40" grpId="0" animBg="1"/>
      <p:bldP spid="140" grpId="1" animBg="1"/>
      <p:bldP spid="140" grpId="2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1" grpId="2" animBg="1"/>
      <p:bldP spid="151" grpId="3" animBg="1"/>
      <p:bldP spid="152" grpId="0" animBg="1"/>
      <p:bldP spid="152" grpId="1" animBg="1"/>
      <p:bldP spid="152" grpId="2" animBg="1"/>
      <p:bldP spid="152" grpId="3" animBg="1"/>
      <p:bldP spid="166" grpId="0" animBg="1"/>
      <p:bldP spid="166" grpId="1" animBg="1"/>
      <p:bldP spid="166" grpId="2" animBg="1"/>
      <p:bldP spid="166" grpId="3" animBg="1"/>
      <p:bldP spid="211" grpId="0" uiExpand="1" build="allAtOnce"/>
      <p:bldP spid="7" grpId="0" animBg="1"/>
      <p:bldP spid="3" grpId="0"/>
      <p:bldP spid="3" grpId="1"/>
      <p:bldP spid="4" grpId="0"/>
      <p:bldP spid="4" grpId="1"/>
      <p:bldP spid="130" grpId="0"/>
      <p:bldP spid="130" grpId="1"/>
      <p:bldP spid="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349250"/>
            <a:ext cx="8915400" cy="706438"/>
          </a:xfrm>
        </p:spPr>
        <p:txBody>
          <a:bodyPr/>
          <a:lstStyle/>
          <a:p>
            <a:pPr eaLnBrk="1" hangingPunct="1"/>
            <a:r>
              <a:rPr lang="en-US" dirty="0" smtClean="0"/>
              <a:t>Dynamic Range Maxima Reporting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3011694"/>
              </p:ext>
            </p:extLst>
          </p:nvPr>
        </p:nvGraphicFramePr>
        <p:xfrm>
          <a:off x="308484" y="1880828"/>
          <a:ext cx="9279509" cy="34209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121914"/>
                <a:gridCol w="1036955"/>
                <a:gridCol w="1783080"/>
                <a:gridCol w="1319530"/>
                <a:gridCol w="1014412"/>
                <a:gridCol w="1003618"/>
              </a:tblGrid>
              <a:tr h="612000">
                <a:tc>
                  <a:txBody>
                    <a:bodyPr/>
                    <a:lstStyle/>
                    <a:p>
                      <a:endParaRPr lang="en-US" b="0" i="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0" i="0" dirty="0" smtClean="0"/>
                        <a:t>Space</a:t>
                      </a:r>
                      <a:endParaRPr lang="en-US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Insert</a:t>
                      </a:r>
                      <a:endParaRPr lang="en-US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Delete</a:t>
                      </a:r>
                      <a:endParaRPr lang="en-US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2A12"/>
                    </a:solidFill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err="1" smtClean="0"/>
                        <a:t>Overmars</a:t>
                      </a:r>
                      <a:r>
                        <a:rPr lang="en-US" sz="1600" b="0" i="0" dirty="0" smtClean="0"/>
                        <a:t>, van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Leeuwen</a:t>
                      </a:r>
                      <a:r>
                        <a:rPr lang="en-US" sz="1600" b="0" i="0" baseline="0" dirty="0" smtClean="0"/>
                        <a:t> ‘81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0" i="1" dirty="0" smtClean="0"/>
                        <a:t>n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  <a:r>
                        <a:rPr lang="en-US" sz="1600" b="0" i="0" dirty="0" smtClean="0"/>
                        <a:t> + </a:t>
                      </a:r>
                      <a:r>
                        <a:rPr lang="en-US" sz="1600" b="0" i="1" dirty="0" smtClean="0"/>
                        <a:t>t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log</a:t>
                      </a:r>
                      <a:r>
                        <a:rPr lang="en-US" sz="1600" b="0" i="0" baseline="30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</a:t>
                      </a:r>
                      <a:r>
                        <a:rPr lang="en-US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 </a:t>
                      </a:r>
                      <a:r>
                        <a:rPr lang="en-US" sz="1600" b="0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+ </a:t>
                      </a:r>
                      <a:r>
                        <a:rPr lang="en-US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1600" b="0" i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log</a:t>
                      </a:r>
                      <a:r>
                        <a:rPr lang="en-US" sz="1600" b="0" i="0" baseline="30000" dirty="0" smtClean="0"/>
                        <a:t>2  </a:t>
                      </a:r>
                      <a:r>
                        <a:rPr lang="en-US" sz="1600" b="0" i="1" dirty="0" smtClean="0"/>
                        <a:t>n</a:t>
                      </a:r>
                      <a:endParaRPr lang="en-US" sz="1600" b="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6788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/>
                        <a:t>Frederickson, Rodger ‘90</a:t>
                      </a:r>
                      <a:endParaRPr lang="en-US" sz="1600" b="0" i="0" baseline="0" dirty="0" smtClean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0" i="1" dirty="0" smtClean="0"/>
                        <a:t>n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  <a:r>
                        <a:rPr lang="en-US" sz="1600" b="0" i="0" dirty="0" smtClean="0"/>
                        <a:t> + </a:t>
                      </a:r>
                      <a:r>
                        <a:rPr lang="en-US" sz="1600" b="0" i="1" dirty="0" smtClean="0"/>
                        <a:t>t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log</a:t>
                      </a:r>
                      <a:r>
                        <a:rPr lang="en-US" sz="1600" b="0" i="0" baseline="30000" dirty="0" smtClean="0"/>
                        <a:t>2 </a:t>
                      </a:r>
                      <a:r>
                        <a:rPr lang="en-US" sz="1600" b="0" i="1" dirty="0" smtClean="0"/>
                        <a:t>n </a:t>
                      </a:r>
                      <a:r>
                        <a:rPr lang="en-US" sz="1600" b="0" i="0" dirty="0" smtClean="0"/>
                        <a:t>+ </a:t>
                      </a:r>
                      <a:r>
                        <a:rPr lang="en-US" sz="1600" b="0" i="1" dirty="0" smtClean="0"/>
                        <a:t>t</a:t>
                      </a:r>
                    </a:p>
                    <a:p>
                      <a:pPr algn="ctr"/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  <a:r>
                        <a:rPr lang="en-US" sz="1600" b="0" i="0" dirty="0" smtClean="0"/>
                        <a:t>(1+</a:t>
                      </a:r>
                      <a:r>
                        <a:rPr lang="en-US" sz="1600" b="0" i="1" dirty="0" smtClean="0"/>
                        <a:t>t</a:t>
                      </a:r>
                      <a:r>
                        <a:rPr lang="en-US" sz="1600" b="0" i="0" dirty="0" smtClean="0"/>
                        <a:t>)</a:t>
                      </a:r>
                      <a:endParaRPr lang="en-US" sz="1600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log</a:t>
                      </a:r>
                      <a:r>
                        <a:rPr lang="en-US" sz="1600" b="0" i="0" baseline="30000" dirty="0" smtClean="0"/>
                        <a:t>2  </a:t>
                      </a:r>
                      <a:r>
                        <a:rPr lang="en-US" sz="1600" b="0" i="1" dirty="0" smtClean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err="1" smtClean="0"/>
                        <a:t>Janardan</a:t>
                      </a:r>
                      <a:r>
                        <a:rPr lang="en-US" sz="1600" b="0" i="0" baseline="0" dirty="0" smtClean="0"/>
                        <a:t> ‘91</a:t>
                      </a:r>
                      <a:endParaRPr lang="en-US" sz="1600" b="0" i="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0" i="1" dirty="0" smtClean="0"/>
                        <a:t>n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  <a:r>
                        <a:rPr lang="en-US" sz="1600" b="0" i="0" dirty="0" smtClean="0"/>
                        <a:t> + </a:t>
                      </a:r>
                      <a:r>
                        <a:rPr lang="en-US" sz="1600" b="0" i="1" dirty="0" smtClean="0"/>
                        <a:t>t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b="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log</a:t>
                      </a:r>
                      <a:r>
                        <a:rPr lang="en-US" sz="1600" b="0" i="0" baseline="30000" dirty="0" smtClean="0"/>
                        <a:t>2  </a:t>
                      </a:r>
                      <a:r>
                        <a:rPr lang="en-US" sz="1600" b="0" i="1" dirty="0" smtClean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err="1" smtClean="0"/>
                        <a:t>Kapoor</a:t>
                      </a:r>
                      <a:r>
                        <a:rPr lang="en-US" sz="1600" b="0" i="0" dirty="0" smtClean="0"/>
                        <a:t> ‘00</a:t>
                      </a:r>
                      <a:endParaRPr lang="en-US" sz="1600" b="0" i="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0" i="1" dirty="0" smtClean="0"/>
                        <a:t>n</a:t>
                      </a:r>
                      <a:endParaRPr lang="en-US" sz="1600" b="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  <a:r>
                        <a:rPr lang="en-US" sz="1600" b="0" i="0" dirty="0" smtClean="0"/>
                        <a:t> + </a:t>
                      </a:r>
                      <a:r>
                        <a:rPr lang="en-US" sz="1600" b="0" i="1" dirty="0" smtClean="0"/>
                        <a:t>t</a:t>
                      </a:r>
                      <a:r>
                        <a:rPr lang="el-GR" sz="1600" b="0" i="0" baseline="0" dirty="0" smtClean="0"/>
                        <a:t> </a:t>
                      </a:r>
                      <a:r>
                        <a:rPr lang="en-US" sz="1600" b="0" i="0" dirty="0" err="1" smtClean="0">
                          <a:solidFill>
                            <a:srgbClr val="C00000"/>
                          </a:solidFill>
                        </a:rPr>
                        <a:t>amo</a:t>
                      </a:r>
                      <a:r>
                        <a:rPr lang="en-US" sz="1600" b="0" i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16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-</a:t>
                      </a:r>
                      <a:endParaRPr lang="en-US" sz="1600" b="0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log </a:t>
                      </a:r>
                      <a:r>
                        <a:rPr lang="en-US" sz="1600" b="0" i="1" dirty="0" smtClean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000">
                <a:tc rowSpan="2"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bg1"/>
                          </a:solidFill>
                        </a:rPr>
                        <a:t>[ICALP </a:t>
                      </a:r>
                      <a:r>
                        <a:rPr lang="fr-FR" sz="1800" b="0" i="0" dirty="0" smtClean="0">
                          <a:solidFill>
                            <a:schemeClr val="bg1"/>
                          </a:solidFill>
                        </a:rPr>
                        <a:t>’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</a:rPr>
                        <a:t>11]</a:t>
                      </a:r>
                      <a:endParaRPr lang="en-US" b="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log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/ </a:t>
                      </a:r>
                      <a:r>
                        <a:rPr lang="en-US" sz="1600" b="0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0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+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16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log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n 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/ </a:t>
                      </a:r>
                      <a:r>
                        <a:rPr lang="en-US" sz="1600" b="0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0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1600" b="0" i="0" dirty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rgbClr val="BA2A1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12000">
                <a:tc vMerge="1">
                  <a:txBody>
                    <a:bodyPr/>
                    <a:lstStyle/>
                    <a:p>
                      <a:pPr algn="r"/>
                      <a:endParaRPr lang="en-US" sz="1600" b="1" i="0" dirty="0">
                        <a:solidFill>
                          <a:srgbClr val="BA2A1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600" b="0" i="0" dirty="0" err="1" smtClean="0">
                          <a:solidFill>
                            <a:schemeClr val="bg1"/>
                          </a:solidFill>
                        </a:rPr>
                        <a:t>∙log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log</a:t>
                      </a:r>
                      <a:r>
                        <a:rPr lang="en-US" sz="1600" b="0" i="0" baseline="300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/ </a:t>
                      </a:r>
                      <a:r>
                        <a:rPr lang="en-US" sz="1600" b="0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0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+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16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rgbClr val="BA2A1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log</a:t>
                      </a:r>
                      <a:r>
                        <a:rPr lang="en-US" sz="1600" b="0" i="0" baseline="300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/ </a:t>
                      </a:r>
                      <a:r>
                        <a:rPr lang="en-US" sz="1600" b="0" i="0" dirty="0" err="1" smtClean="0">
                          <a:solidFill>
                            <a:srgbClr val="00B050"/>
                          </a:solidFill>
                        </a:rPr>
                        <a:t>loglog</a:t>
                      </a:r>
                      <a:r>
                        <a:rPr lang="en-US" sz="1600" b="0" i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0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1600" b="0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b="1" i="0" dirty="0">
                        <a:solidFill>
                          <a:srgbClr val="BA2A1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0"/>
          <p:cNvGrpSpPr/>
          <p:nvPr/>
        </p:nvGrpSpPr>
        <p:grpSpPr>
          <a:xfrm>
            <a:off x="6609184" y="1931035"/>
            <a:ext cx="360040" cy="526437"/>
            <a:chOff x="6069124" y="1916832"/>
            <a:chExt cx="468052" cy="684076"/>
          </a:xfrm>
        </p:grpSpPr>
        <p:sp>
          <p:nvSpPr>
            <p:cNvPr id="49" name="L-Shape 48"/>
            <p:cNvSpPr/>
            <p:nvPr/>
          </p:nvSpPr>
          <p:spPr bwMode="auto">
            <a:xfrm>
              <a:off x="6069124" y="20332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0" name="L-Shape 49"/>
            <p:cNvSpPr/>
            <p:nvPr/>
          </p:nvSpPr>
          <p:spPr bwMode="auto">
            <a:xfrm>
              <a:off x="6141132" y="21052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1" name="L-Shape 50"/>
            <p:cNvSpPr/>
            <p:nvPr/>
          </p:nvSpPr>
          <p:spPr bwMode="auto">
            <a:xfrm>
              <a:off x="6213140" y="21772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L-Shape 51"/>
            <p:cNvSpPr/>
            <p:nvPr/>
          </p:nvSpPr>
          <p:spPr bwMode="auto">
            <a:xfrm>
              <a:off x="6285148" y="224925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L-Shape 52"/>
            <p:cNvSpPr/>
            <p:nvPr/>
          </p:nvSpPr>
          <p:spPr bwMode="auto">
            <a:xfrm>
              <a:off x="6357156" y="232126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4" name="L-Shape 53"/>
            <p:cNvSpPr/>
            <p:nvPr/>
          </p:nvSpPr>
          <p:spPr bwMode="auto">
            <a:xfrm>
              <a:off x="6429164" y="239326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6537176" y="1916832"/>
              <a:ext cx="0" cy="684076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41"/>
          <p:cNvGrpSpPr/>
          <p:nvPr/>
        </p:nvGrpSpPr>
        <p:grpSpPr>
          <a:xfrm>
            <a:off x="5219786" y="1970471"/>
            <a:ext cx="381286" cy="450997"/>
            <a:chOff x="4412940" y="1808820"/>
            <a:chExt cx="495672" cy="504056"/>
          </a:xfrm>
        </p:grpSpPr>
        <p:sp>
          <p:nvSpPr>
            <p:cNvPr id="43" name="L-Shape 42"/>
            <p:cNvSpPr/>
            <p:nvPr/>
          </p:nvSpPr>
          <p:spPr bwMode="auto">
            <a:xfrm>
              <a:off x="4412940" y="18808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4" name="L-Shape 43"/>
            <p:cNvSpPr/>
            <p:nvPr/>
          </p:nvSpPr>
          <p:spPr bwMode="auto">
            <a:xfrm>
              <a:off x="4484948" y="19528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L-Shape 44"/>
            <p:cNvSpPr/>
            <p:nvPr/>
          </p:nvSpPr>
          <p:spPr bwMode="auto">
            <a:xfrm>
              <a:off x="4556956" y="20248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6" name="L-Shape 45"/>
            <p:cNvSpPr/>
            <p:nvPr/>
          </p:nvSpPr>
          <p:spPr bwMode="auto">
            <a:xfrm>
              <a:off x="4628964" y="209685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" name="L-Shape 46"/>
            <p:cNvSpPr/>
            <p:nvPr/>
          </p:nvSpPr>
          <p:spPr bwMode="auto">
            <a:xfrm>
              <a:off x="4700972" y="216886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L-Shape 47"/>
            <p:cNvSpPr/>
            <p:nvPr/>
          </p:nvSpPr>
          <p:spPr bwMode="auto">
            <a:xfrm>
              <a:off x="4772980" y="224086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6" name="L-Shape 55"/>
            <p:cNvSpPr/>
            <p:nvPr/>
          </p:nvSpPr>
          <p:spPr bwMode="auto">
            <a:xfrm>
              <a:off x="4520952" y="1808820"/>
              <a:ext cx="387660" cy="40442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8877436" y="533779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rgbClr val="00B050"/>
                </a:solidFill>
              </a:rPr>
              <a:t>RAM</a:t>
            </a:r>
            <a:endParaRPr lang="en-US" sz="1600" b="1" dirty="0">
              <a:solidFill>
                <a:srgbClr val="00B050"/>
              </a:solidFill>
            </a:endParaRPr>
          </a:p>
        </p:txBody>
      </p:sp>
      <p:grpSp>
        <p:nvGrpSpPr>
          <p:cNvPr id="101" name="Group 31"/>
          <p:cNvGrpSpPr/>
          <p:nvPr/>
        </p:nvGrpSpPr>
        <p:grpSpPr>
          <a:xfrm>
            <a:off x="2468724" y="4761728"/>
            <a:ext cx="419348" cy="479255"/>
            <a:chOff x="6969224" y="2194260"/>
            <a:chExt cx="360040" cy="432048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6969224" y="2194260"/>
              <a:ext cx="0" cy="43204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6969224" y="2626308"/>
              <a:ext cx="360040" cy="0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L-Shape 103"/>
            <p:cNvSpPr/>
            <p:nvPr/>
          </p:nvSpPr>
          <p:spPr bwMode="auto">
            <a:xfrm>
              <a:off x="7005228" y="230227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5" name="L-Shape 104"/>
            <p:cNvSpPr/>
            <p:nvPr/>
          </p:nvSpPr>
          <p:spPr bwMode="auto">
            <a:xfrm>
              <a:off x="7077236" y="237428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6" name="L-Shape 105"/>
            <p:cNvSpPr/>
            <p:nvPr/>
          </p:nvSpPr>
          <p:spPr bwMode="auto">
            <a:xfrm>
              <a:off x="7149244" y="24462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7" name="L-Shape 106"/>
            <p:cNvSpPr/>
            <p:nvPr/>
          </p:nvSpPr>
          <p:spPr bwMode="auto">
            <a:xfrm>
              <a:off x="7221252" y="25182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7329264" y="2194260"/>
              <a:ext cx="0" cy="43204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6969224" y="2200102"/>
              <a:ext cx="360040" cy="0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40"/>
          <p:cNvGrpSpPr/>
          <p:nvPr/>
        </p:nvGrpSpPr>
        <p:grpSpPr>
          <a:xfrm>
            <a:off x="2468724" y="4149660"/>
            <a:ext cx="419348" cy="479255"/>
            <a:chOff x="6969224" y="2194260"/>
            <a:chExt cx="360040" cy="432048"/>
          </a:xfrm>
        </p:grpSpPr>
        <p:cxnSp>
          <p:nvCxnSpPr>
            <p:cNvPr id="111" name="Straight Connector 110"/>
            <p:cNvCxnSpPr/>
            <p:nvPr/>
          </p:nvCxnSpPr>
          <p:spPr bwMode="auto">
            <a:xfrm>
              <a:off x="6969224" y="2194260"/>
              <a:ext cx="0" cy="432048"/>
            </a:xfrm>
            <a:prstGeom prst="line">
              <a:avLst/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6969224" y="2626308"/>
              <a:ext cx="360040" cy="0"/>
            </a:xfrm>
            <a:prstGeom prst="line">
              <a:avLst/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L-Shape 112"/>
            <p:cNvSpPr/>
            <p:nvPr/>
          </p:nvSpPr>
          <p:spPr bwMode="auto">
            <a:xfrm>
              <a:off x="7005228" y="230227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4" name="L-Shape 113"/>
            <p:cNvSpPr/>
            <p:nvPr/>
          </p:nvSpPr>
          <p:spPr bwMode="auto">
            <a:xfrm>
              <a:off x="7077236" y="237428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5" name="L-Shape 114"/>
            <p:cNvSpPr/>
            <p:nvPr/>
          </p:nvSpPr>
          <p:spPr bwMode="auto">
            <a:xfrm>
              <a:off x="7149244" y="24462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6" name="L-Shape 115"/>
            <p:cNvSpPr/>
            <p:nvPr/>
          </p:nvSpPr>
          <p:spPr bwMode="auto">
            <a:xfrm>
              <a:off x="7221252" y="25182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 bwMode="auto">
            <a:xfrm>
              <a:off x="7329264" y="2194260"/>
              <a:ext cx="0" cy="432048"/>
            </a:xfrm>
            <a:prstGeom prst="line">
              <a:avLst/>
            </a:prstGeom>
            <a:noFill/>
            <a:ln w="25400" cap="rnd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808007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92" y="333375"/>
            <a:ext cx="8517396" cy="7064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Overmars</a:t>
            </a:r>
            <a:r>
              <a:rPr lang="en-US" dirty="0" smtClean="0"/>
              <a:t>, van </a:t>
            </a:r>
            <a:r>
              <a:rPr lang="en-US" dirty="0" err="1" smtClean="0"/>
              <a:t>Leeuwen</a:t>
            </a:r>
            <a:r>
              <a:rPr lang="en-US" dirty="0" smtClean="0"/>
              <a:t> </a:t>
            </a:r>
            <a:r>
              <a:rPr lang="en-US" sz="2400" dirty="0" smtClean="0"/>
              <a:t>[JCSS ’81]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3506839" y="3645024"/>
            <a:ext cx="504056" cy="5760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4010895" y="3645024"/>
            <a:ext cx="504056" cy="5760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559067" y="3645024"/>
            <a:ext cx="504056" cy="5760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6063123" y="3645024"/>
            <a:ext cx="504056" cy="5760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4010895" y="2240868"/>
            <a:ext cx="1044116" cy="7200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055011" y="2240868"/>
            <a:ext cx="1008112" cy="7200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L-Shape 41"/>
          <p:cNvSpPr/>
          <p:nvPr/>
        </p:nvSpPr>
        <p:spPr bwMode="auto">
          <a:xfrm>
            <a:off x="3182803" y="443711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L-Shape 42"/>
          <p:cNvSpPr/>
          <p:nvPr/>
        </p:nvSpPr>
        <p:spPr bwMode="auto">
          <a:xfrm>
            <a:off x="3284814" y="453312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L-Shape 43"/>
          <p:cNvSpPr/>
          <p:nvPr/>
        </p:nvSpPr>
        <p:spPr bwMode="auto">
          <a:xfrm>
            <a:off x="3386826" y="462913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L-Shape 44"/>
          <p:cNvSpPr/>
          <p:nvPr/>
        </p:nvSpPr>
        <p:spPr bwMode="auto">
          <a:xfrm>
            <a:off x="3488837" y="472514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L-Shape 45"/>
          <p:cNvSpPr/>
          <p:nvPr/>
        </p:nvSpPr>
        <p:spPr bwMode="auto">
          <a:xfrm>
            <a:off x="3590848" y="482115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L-Shape 46"/>
          <p:cNvSpPr/>
          <p:nvPr/>
        </p:nvSpPr>
        <p:spPr bwMode="auto">
          <a:xfrm>
            <a:off x="3692860" y="491716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L-Shape 48"/>
          <p:cNvSpPr/>
          <p:nvPr/>
        </p:nvSpPr>
        <p:spPr bwMode="auto">
          <a:xfrm>
            <a:off x="5235031" y="479715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L-Shape 49"/>
          <p:cNvSpPr/>
          <p:nvPr/>
        </p:nvSpPr>
        <p:spPr bwMode="auto">
          <a:xfrm>
            <a:off x="5337042" y="489316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L-Shape 50"/>
          <p:cNvSpPr/>
          <p:nvPr/>
        </p:nvSpPr>
        <p:spPr bwMode="auto">
          <a:xfrm>
            <a:off x="5439054" y="498917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L-Shape 51"/>
          <p:cNvSpPr/>
          <p:nvPr/>
        </p:nvSpPr>
        <p:spPr bwMode="auto">
          <a:xfrm>
            <a:off x="5541065" y="508518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L-Shape 52"/>
          <p:cNvSpPr/>
          <p:nvPr/>
        </p:nvSpPr>
        <p:spPr bwMode="auto">
          <a:xfrm>
            <a:off x="5643076" y="518119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L-Shape 53"/>
          <p:cNvSpPr/>
          <p:nvPr/>
        </p:nvSpPr>
        <p:spPr bwMode="auto">
          <a:xfrm>
            <a:off x="5745088" y="527720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L-Shape 55"/>
          <p:cNvSpPr/>
          <p:nvPr/>
        </p:nvSpPr>
        <p:spPr bwMode="auto">
          <a:xfrm>
            <a:off x="4334931" y="461713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7" name="L-Shape 56"/>
          <p:cNvSpPr/>
          <p:nvPr/>
        </p:nvSpPr>
        <p:spPr bwMode="auto">
          <a:xfrm>
            <a:off x="4436942" y="471314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8" name="L-Shape 57"/>
          <p:cNvSpPr/>
          <p:nvPr/>
        </p:nvSpPr>
        <p:spPr bwMode="auto">
          <a:xfrm>
            <a:off x="4538954" y="480915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L-Shape 58"/>
          <p:cNvSpPr/>
          <p:nvPr/>
        </p:nvSpPr>
        <p:spPr bwMode="auto">
          <a:xfrm>
            <a:off x="4640965" y="4905164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L-Shape 59"/>
          <p:cNvSpPr/>
          <p:nvPr/>
        </p:nvSpPr>
        <p:spPr bwMode="auto">
          <a:xfrm>
            <a:off x="4742976" y="500117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1" name="L-Shape 60"/>
          <p:cNvSpPr/>
          <p:nvPr/>
        </p:nvSpPr>
        <p:spPr bwMode="auto">
          <a:xfrm>
            <a:off x="4844988" y="5097185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3" name="L-Shape 62"/>
          <p:cNvSpPr/>
          <p:nvPr/>
        </p:nvSpPr>
        <p:spPr bwMode="auto">
          <a:xfrm>
            <a:off x="6279147" y="486916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L-Shape 63"/>
          <p:cNvSpPr/>
          <p:nvPr/>
        </p:nvSpPr>
        <p:spPr bwMode="auto">
          <a:xfrm>
            <a:off x="6381158" y="496517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L-Shape 64"/>
          <p:cNvSpPr/>
          <p:nvPr/>
        </p:nvSpPr>
        <p:spPr bwMode="auto">
          <a:xfrm>
            <a:off x="6483170" y="506118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6" name="L-Shape 65"/>
          <p:cNvSpPr/>
          <p:nvPr/>
        </p:nvSpPr>
        <p:spPr bwMode="auto">
          <a:xfrm>
            <a:off x="6585181" y="515719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L-Shape 66"/>
          <p:cNvSpPr/>
          <p:nvPr/>
        </p:nvSpPr>
        <p:spPr bwMode="auto">
          <a:xfrm>
            <a:off x="6687192" y="525320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8" name="L-Shape 67"/>
          <p:cNvSpPr/>
          <p:nvPr/>
        </p:nvSpPr>
        <p:spPr bwMode="auto">
          <a:xfrm>
            <a:off x="6789204" y="534921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010895" y="3645024"/>
            <a:ext cx="0" cy="154817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6063123" y="3645024"/>
            <a:ext cx="0" cy="154817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5055011" y="2240868"/>
            <a:ext cx="0" cy="154817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6" idx="3"/>
            <a:endCxn id="44" idx="3"/>
          </p:cNvCxnSpPr>
          <p:nvPr/>
        </p:nvCxnSpPr>
        <p:spPr bwMode="auto">
          <a:xfrm flipH="1">
            <a:off x="3386826" y="4617132"/>
            <a:ext cx="948105" cy="120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63" idx="3"/>
            <a:endCxn id="50" idx="3"/>
          </p:cNvCxnSpPr>
          <p:nvPr/>
        </p:nvCxnSpPr>
        <p:spPr bwMode="auto">
          <a:xfrm flipH="1">
            <a:off x="5337042" y="4869160"/>
            <a:ext cx="942105" cy="2400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L-Shape 79"/>
          <p:cNvSpPr/>
          <p:nvPr/>
        </p:nvSpPr>
        <p:spPr bwMode="auto">
          <a:xfrm>
            <a:off x="3230808" y="306896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" name="L-Shape 80"/>
          <p:cNvSpPr/>
          <p:nvPr/>
        </p:nvSpPr>
        <p:spPr bwMode="auto">
          <a:xfrm>
            <a:off x="3332819" y="316497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" name="L-Shape 81"/>
          <p:cNvSpPr/>
          <p:nvPr/>
        </p:nvSpPr>
        <p:spPr bwMode="auto">
          <a:xfrm>
            <a:off x="4382936" y="324898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3" name="L-Shape 82"/>
          <p:cNvSpPr/>
          <p:nvPr/>
        </p:nvSpPr>
        <p:spPr bwMode="auto">
          <a:xfrm>
            <a:off x="4484947" y="334499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L-Shape 83"/>
          <p:cNvSpPr/>
          <p:nvPr/>
        </p:nvSpPr>
        <p:spPr bwMode="auto">
          <a:xfrm>
            <a:off x="4586959" y="344100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5" name="L-Shape 84"/>
          <p:cNvSpPr/>
          <p:nvPr/>
        </p:nvSpPr>
        <p:spPr bwMode="auto">
          <a:xfrm>
            <a:off x="4688970" y="353701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L-Shape 85"/>
          <p:cNvSpPr/>
          <p:nvPr/>
        </p:nvSpPr>
        <p:spPr bwMode="auto">
          <a:xfrm>
            <a:off x="4790981" y="363302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7" name="L-Shape 86"/>
          <p:cNvSpPr/>
          <p:nvPr/>
        </p:nvSpPr>
        <p:spPr bwMode="auto">
          <a:xfrm>
            <a:off x="4892993" y="372903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8" name="Straight Connector 87"/>
          <p:cNvCxnSpPr>
            <a:stCxn id="82" idx="3"/>
          </p:cNvCxnSpPr>
          <p:nvPr/>
        </p:nvCxnSpPr>
        <p:spPr bwMode="auto">
          <a:xfrm flipH="1">
            <a:off x="3434831" y="3248980"/>
            <a:ext cx="948105" cy="120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L-Shape 88"/>
          <p:cNvSpPr/>
          <p:nvPr/>
        </p:nvSpPr>
        <p:spPr bwMode="auto">
          <a:xfrm>
            <a:off x="5385048" y="342900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0" name="L-Shape 89"/>
          <p:cNvSpPr/>
          <p:nvPr/>
        </p:nvSpPr>
        <p:spPr bwMode="auto">
          <a:xfrm>
            <a:off x="6429164" y="3501008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1" name="L-Shape 90"/>
          <p:cNvSpPr/>
          <p:nvPr/>
        </p:nvSpPr>
        <p:spPr bwMode="auto">
          <a:xfrm>
            <a:off x="6531175" y="3597019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2" name="L-Shape 91"/>
          <p:cNvSpPr/>
          <p:nvPr/>
        </p:nvSpPr>
        <p:spPr bwMode="auto">
          <a:xfrm>
            <a:off x="6633187" y="3693029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3" name="L-Shape 92"/>
          <p:cNvSpPr/>
          <p:nvPr/>
        </p:nvSpPr>
        <p:spPr bwMode="auto">
          <a:xfrm>
            <a:off x="6735198" y="378904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4" name="L-Shape 93"/>
          <p:cNvSpPr/>
          <p:nvPr/>
        </p:nvSpPr>
        <p:spPr bwMode="auto">
          <a:xfrm>
            <a:off x="6837209" y="388505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5" name="L-Shape 94"/>
          <p:cNvSpPr/>
          <p:nvPr/>
        </p:nvSpPr>
        <p:spPr bwMode="auto">
          <a:xfrm>
            <a:off x="6939221" y="398106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6" name="Straight Connector 95"/>
          <p:cNvCxnSpPr>
            <a:stCxn id="90" idx="3"/>
          </p:cNvCxnSpPr>
          <p:nvPr/>
        </p:nvCxnSpPr>
        <p:spPr bwMode="auto">
          <a:xfrm flipH="1">
            <a:off x="5487059" y="3501008"/>
            <a:ext cx="942105" cy="2400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L-Shape 96"/>
          <p:cNvSpPr/>
          <p:nvPr/>
        </p:nvSpPr>
        <p:spPr bwMode="auto">
          <a:xfrm>
            <a:off x="3230808" y="173681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8" name="L-Shape 97"/>
          <p:cNvSpPr/>
          <p:nvPr/>
        </p:nvSpPr>
        <p:spPr bwMode="auto">
          <a:xfrm>
            <a:off x="3332819" y="183282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9" name="L-Shape 98"/>
          <p:cNvSpPr/>
          <p:nvPr/>
        </p:nvSpPr>
        <p:spPr bwMode="auto">
          <a:xfrm>
            <a:off x="4382936" y="191683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0" name="L-Shape 99"/>
          <p:cNvSpPr/>
          <p:nvPr/>
        </p:nvSpPr>
        <p:spPr bwMode="auto">
          <a:xfrm>
            <a:off x="4484947" y="201284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1" name="Straight Connector 100"/>
          <p:cNvCxnSpPr>
            <a:stCxn id="99" idx="3"/>
          </p:cNvCxnSpPr>
          <p:nvPr/>
        </p:nvCxnSpPr>
        <p:spPr bwMode="auto">
          <a:xfrm flipH="1">
            <a:off x="3434831" y="1916832"/>
            <a:ext cx="948105" cy="120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L-Shape 101"/>
          <p:cNvSpPr/>
          <p:nvPr/>
        </p:nvSpPr>
        <p:spPr bwMode="auto">
          <a:xfrm>
            <a:off x="5385048" y="209685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3" name="L-Shape 102"/>
          <p:cNvSpPr/>
          <p:nvPr/>
        </p:nvSpPr>
        <p:spPr bwMode="auto">
          <a:xfrm>
            <a:off x="6429164" y="2168860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L-Shape 103"/>
          <p:cNvSpPr/>
          <p:nvPr/>
        </p:nvSpPr>
        <p:spPr bwMode="auto">
          <a:xfrm>
            <a:off x="6531175" y="226487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5" name="L-Shape 104"/>
          <p:cNvSpPr/>
          <p:nvPr/>
        </p:nvSpPr>
        <p:spPr bwMode="auto">
          <a:xfrm>
            <a:off x="6633187" y="2360881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6" name="L-Shape 105"/>
          <p:cNvSpPr/>
          <p:nvPr/>
        </p:nvSpPr>
        <p:spPr bwMode="auto">
          <a:xfrm>
            <a:off x="6735198" y="2456892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7" name="L-Shape 106"/>
          <p:cNvSpPr/>
          <p:nvPr/>
        </p:nvSpPr>
        <p:spPr bwMode="auto">
          <a:xfrm>
            <a:off x="6837209" y="255290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8" name="L-Shape 107"/>
          <p:cNvSpPr/>
          <p:nvPr/>
        </p:nvSpPr>
        <p:spPr bwMode="auto">
          <a:xfrm>
            <a:off x="6939221" y="2648913"/>
            <a:ext cx="102011" cy="96011"/>
          </a:xfrm>
          <a:prstGeom prst="corner">
            <a:avLst>
              <a:gd name="adj1" fmla="val 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9" name="Straight Connector 108"/>
          <p:cNvCxnSpPr>
            <a:stCxn id="103" idx="3"/>
          </p:cNvCxnSpPr>
          <p:nvPr/>
        </p:nvCxnSpPr>
        <p:spPr bwMode="auto">
          <a:xfrm flipH="1">
            <a:off x="5487059" y="2168860"/>
            <a:ext cx="942105" cy="2400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0" idx="0"/>
            <a:endCxn id="102" idx="3"/>
          </p:cNvCxnSpPr>
          <p:nvPr/>
        </p:nvCxnSpPr>
        <p:spPr bwMode="auto">
          <a:xfrm flipV="1">
            <a:off x="4586958" y="2096852"/>
            <a:ext cx="798090" cy="1200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4586959" y="3429000"/>
            <a:ext cx="798090" cy="1200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1" name="Group 41"/>
          <p:cNvGrpSpPr/>
          <p:nvPr/>
        </p:nvGrpSpPr>
        <p:grpSpPr>
          <a:xfrm>
            <a:off x="1316596" y="5930331"/>
            <a:ext cx="381286" cy="450997"/>
            <a:chOff x="4412940" y="1808820"/>
            <a:chExt cx="495672" cy="504056"/>
          </a:xfrm>
        </p:grpSpPr>
        <p:sp>
          <p:nvSpPr>
            <p:cNvPr id="73" name="L-Shape 72"/>
            <p:cNvSpPr/>
            <p:nvPr/>
          </p:nvSpPr>
          <p:spPr bwMode="auto">
            <a:xfrm>
              <a:off x="4412940" y="18808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L-Shape 73"/>
            <p:cNvSpPr/>
            <p:nvPr/>
          </p:nvSpPr>
          <p:spPr bwMode="auto">
            <a:xfrm>
              <a:off x="4484948" y="195283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L-Shape 74"/>
            <p:cNvSpPr/>
            <p:nvPr/>
          </p:nvSpPr>
          <p:spPr bwMode="auto">
            <a:xfrm>
              <a:off x="4556956" y="202484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L-Shape 75"/>
            <p:cNvSpPr/>
            <p:nvPr/>
          </p:nvSpPr>
          <p:spPr bwMode="auto">
            <a:xfrm>
              <a:off x="4628964" y="209685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L-Shape 77"/>
            <p:cNvSpPr/>
            <p:nvPr/>
          </p:nvSpPr>
          <p:spPr bwMode="auto">
            <a:xfrm>
              <a:off x="4700972" y="216886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L-Shape 78"/>
            <p:cNvSpPr/>
            <p:nvPr/>
          </p:nvSpPr>
          <p:spPr bwMode="auto">
            <a:xfrm>
              <a:off x="4772980" y="224086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0" name="L-Shape 109"/>
            <p:cNvSpPr/>
            <p:nvPr/>
          </p:nvSpPr>
          <p:spPr bwMode="auto">
            <a:xfrm>
              <a:off x="4520952" y="1808820"/>
              <a:ext cx="387660" cy="40442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1784610" y="5900714"/>
            <a:ext cx="2361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O(log </a:t>
            </a:r>
            <a:r>
              <a:rPr lang="en-US" sz="2400" b="1" i="1" dirty="0" smtClean="0">
                <a:solidFill>
                  <a:srgbClr val="C00000"/>
                </a:solidFill>
              </a:rPr>
              <a:t>n + t 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313040" y="5913276"/>
            <a:ext cx="3424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Updates: O(log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990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5" grpId="0" animBg="1"/>
      <p:bldP spid="86" grpId="0" animBg="1"/>
      <p:bldP spid="87" grpId="0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3" grpId="0"/>
      <p:bldP spid="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Connector 144"/>
          <p:cNvCxnSpPr/>
          <p:nvPr/>
        </p:nvCxnSpPr>
        <p:spPr bwMode="auto">
          <a:xfrm flipV="1">
            <a:off x="4953000" y="4288710"/>
            <a:ext cx="2088232" cy="25400"/>
          </a:xfrm>
          <a:prstGeom prst="line">
            <a:avLst/>
          </a:prstGeom>
          <a:noFill/>
          <a:ln w="254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V="1">
            <a:off x="3613150" y="4432548"/>
            <a:ext cx="1365250" cy="25400"/>
          </a:xfrm>
          <a:prstGeom prst="line">
            <a:avLst/>
          </a:prstGeom>
          <a:noFill/>
          <a:ln w="25400" cap="flat" cmpd="sng" algn="ctr">
            <a:solidFill>
              <a:srgbClr val="00FF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31"/>
          <p:cNvGrpSpPr/>
          <p:nvPr/>
        </p:nvGrpSpPr>
        <p:grpSpPr>
          <a:xfrm>
            <a:off x="5025008" y="2611760"/>
            <a:ext cx="1944216" cy="1465312"/>
            <a:chOff x="5025008" y="2179712"/>
            <a:chExt cx="1872208" cy="1465312"/>
          </a:xfrm>
        </p:grpSpPr>
        <p:sp>
          <p:nvSpPr>
            <p:cNvPr id="131" name="Snip Same Side Corner Rectangle 130"/>
            <p:cNvSpPr/>
            <p:nvPr/>
          </p:nvSpPr>
          <p:spPr>
            <a:xfrm>
              <a:off x="5025008" y="2540000"/>
              <a:ext cx="1872208" cy="1105024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/>
            <p:cNvSpPr/>
            <p:nvPr/>
          </p:nvSpPr>
          <p:spPr>
            <a:xfrm>
              <a:off x="5575300" y="2179712"/>
              <a:ext cx="774700" cy="36663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4" name="Straight Connector 123"/>
          <p:cNvCxnSpPr>
            <a:stCxn id="40" idx="4"/>
          </p:cNvCxnSpPr>
          <p:nvPr/>
        </p:nvCxnSpPr>
        <p:spPr bwMode="auto">
          <a:xfrm>
            <a:off x="3618756" y="4149080"/>
            <a:ext cx="0" cy="17281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134"/>
          <p:cNvGrpSpPr/>
          <p:nvPr/>
        </p:nvGrpSpPr>
        <p:grpSpPr>
          <a:xfrm>
            <a:off x="3752850" y="3170560"/>
            <a:ext cx="1212850" cy="906512"/>
            <a:chOff x="3752850" y="2738512"/>
            <a:chExt cx="1212850" cy="906512"/>
          </a:xfrm>
        </p:grpSpPr>
        <p:sp>
          <p:nvSpPr>
            <p:cNvPr id="133" name="Isosceles Triangle 132"/>
            <p:cNvSpPr/>
            <p:nvPr/>
          </p:nvSpPr>
          <p:spPr>
            <a:xfrm>
              <a:off x="3752850" y="2738512"/>
              <a:ext cx="1212850" cy="487164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759200" y="3212976"/>
              <a:ext cx="1193800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</p:grpSp>
      <p:cxnSp>
        <p:nvCxnSpPr>
          <p:cNvPr id="136" name="Straight Connector 135"/>
          <p:cNvCxnSpPr/>
          <p:nvPr/>
        </p:nvCxnSpPr>
        <p:spPr bwMode="auto">
          <a:xfrm>
            <a:off x="4971306" y="4149080"/>
            <a:ext cx="0" cy="17281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>
            <a:off x="7009656" y="4117330"/>
            <a:ext cx="0" cy="17281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Structure - Tournament Tree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6831558" y="5229200"/>
            <a:ext cx="144016" cy="144016"/>
          </a:xfrm>
          <a:prstGeom prst="ellipse">
            <a:avLst/>
          </a:prstGeom>
          <a:solidFill>
            <a:srgbClr val="FF66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082554" y="465313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858418" y="5085184"/>
            <a:ext cx="144016" cy="144016"/>
          </a:xfrm>
          <a:prstGeom prst="ellipse">
            <a:avLst/>
          </a:prstGeom>
          <a:solidFill>
            <a:srgbClr val="66006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817096" y="4221088"/>
            <a:ext cx="144016" cy="144016"/>
          </a:xfrm>
          <a:prstGeom prst="ellipse">
            <a:avLst/>
          </a:prstGeom>
          <a:solidFill>
            <a:srgbClr val="3737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090666" y="4941168"/>
            <a:ext cx="144016" cy="144016"/>
          </a:xfrm>
          <a:prstGeom prst="ellipse">
            <a:avLst/>
          </a:prstGeom>
          <a:solidFill>
            <a:srgbClr val="CCEC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546748" y="4005064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42794" y="4725144"/>
            <a:ext cx="144016" cy="144016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286476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322480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4016896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 flipV="1">
            <a:off x="4376936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02500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 flipV="1">
            <a:off x="5385048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6177136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 flipV="1">
            <a:off x="6537176" y="3140968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3224808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3800872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5385048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 flipV="1">
            <a:off x="5961112" y="2636912"/>
            <a:ext cx="576064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3800872" y="1916832"/>
            <a:ext cx="1152128" cy="7200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 flipV="1">
            <a:off x="4953000" y="1916832"/>
            <a:ext cx="1008112" cy="7200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4658618" y="4365104"/>
            <a:ext cx="144016" cy="144016"/>
          </a:xfrm>
          <a:prstGeom prst="ellipse">
            <a:avLst/>
          </a:prstGeom>
          <a:solidFill>
            <a:srgbClr val="00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67271" y="2384884"/>
            <a:ext cx="16862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Copy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Maximum </a:t>
            </a:r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82" name="Oval 81"/>
          <p:cNvSpPr/>
          <p:nvPr/>
        </p:nvSpPr>
        <p:spPr bwMode="auto">
          <a:xfrm>
            <a:off x="3550940" y="3608958"/>
            <a:ext cx="113412" cy="108012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83" name="Straight Arrow Connector 82"/>
          <p:cNvCxnSpPr>
            <a:stCxn id="82" idx="1"/>
            <a:endCxn id="84" idx="5"/>
          </p:cNvCxnSpPr>
          <p:nvPr/>
        </p:nvCxnSpPr>
        <p:spPr bwMode="auto">
          <a:xfrm flipH="1" flipV="1">
            <a:off x="3249603" y="3186554"/>
            <a:ext cx="317946" cy="438222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Oval 83"/>
          <p:cNvSpPr/>
          <p:nvPr/>
        </p:nvSpPr>
        <p:spPr bwMode="auto">
          <a:xfrm>
            <a:off x="3152800" y="3094360"/>
            <a:ext cx="113412" cy="108012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678273" y="3563372"/>
            <a:ext cx="113412" cy="108012"/>
          </a:xfrm>
          <a:prstGeom prst="ellipse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99" name="Straight Arrow Connector 98"/>
          <p:cNvCxnSpPr>
            <a:stCxn id="98" idx="1"/>
            <a:endCxn id="100" idx="5"/>
          </p:cNvCxnSpPr>
          <p:nvPr/>
        </p:nvCxnSpPr>
        <p:spPr bwMode="auto">
          <a:xfrm flipH="1" flipV="1">
            <a:off x="4401731" y="3161154"/>
            <a:ext cx="293151" cy="418036"/>
          </a:xfrm>
          <a:prstGeom prst="straightConnector1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4304928" y="3068960"/>
            <a:ext cx="113412" cy="108012"/>
          </a:xfrm>
          <a:prstGeom prst="ellipse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686385" y="3563372"/>
            <a:ext cx="113412" cy="108012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10" name="Straight Arrow Connector 109"/>
          <p:cNvCxnSpPr>
            <a:stCxn id="109" idx="1"/>
            <a:endCxn id="111" idx="5"/>
          </p:cNvCxnSpPr>
          <p:nvPr/>
        </p:nvCxnSpPr>
        <p:spPr bwMode="auto">
          <a:xfrm flipH="1" flipV="1">
            <a:off x="5409843" y="3161154"/>
            <a:ext cx="293151" cy="418036"/>
          </a:xfrm>
          <a:prstGeom prst="straightConnector1">
            <a:avLst/>
          </a:pr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Oval 110"/>
          <p:cNvSpPr/>
          <p:nvPr/>
        </p:nvSpPr>
        <p:spPr bwMode="auto">
          <a:xfrm>
            <a:off x="5313040" y="3068960"/>
            <a:ext cx="113412" cy="108012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 flipH="1" flipV="1">
            <a:off x="6530826" y="3124076"/>
            <a:ext cx="360040" cy="5040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Oval 112"/>
          <p:cNvSpPr/>
          <p:nvPr/>
        </p:nvSpPr>
        <p:spPr bwMode="auto">
          <a:xfrm>
            <a:off x="6124178" y="3573016"/>
            <a:ext cx="113412" cy="1080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14" name="Straight Arrow Connector 113"/>
          <p:cNvCxnSpPr>
            <a:stCxn id="113" idx="7"/>
            <a:endCxn id="115" idx="3"/>
          </p:cNvCxnSpPr>
          <p:nvPr/>
        </p:nvCxnSpPr>
        <p:spPr bwMode="auto">
          <a:xfrm flipV="1">
            <a:off x="6220981" y="3176012"/>
            <a:ext cx="292546" cy="412822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Oval 114"/>
          <p:cNvSpPr/>
          <p:nvPr/>
        </p:nvSpPr>
        <p:spPr bwMode="auto">
          <a:xfrm>
            <a:off x="6496918" y="3083818"/>
            <a:ext cx="113412" cy="1080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16" name="Straight Arrow Connector 115"/>
          <p:cNvCxnSpPr>
            <a:stCxn id="84" idx="7"/>
            <a:endCxn id="117" idx="3"/>
          </p:cNvCxnSpPr>
          <p:nvPr/>
        </p:nvCxnSpPr>
        <p:spPr bwMode="auto">
          <a:xfrm flipV="1">
            <a:off x="3249603" y="2676148"/>
            <a:ext cx="514920" cy="434030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3747914" y="2583954"/>
            <a:ext cx="113412" cy="108012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18" name="Straight Arrow Connector 117"/>
          <p:cNvCxnSpPr>
            <a:endCxn id="119" idx="3"/>
          </p:cNvCxnSpPr>
          <p:nvPr/>
        </p:nvCxnSpPr>
        <p:spPr bwMode="auto">
          <a:xfrm flipV="1">
            <a:off x="5427747" y="2657098"/>
            <a:ext cx="508570" cy="446730"/>
          </a:xfrm>
          <a:prstGeom prst="straightConnector1">
            <a:avLst/>
          </a:pr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5919708" y="2564904"/>
            <a:ext cx="113412" cy="108012"/>
          </a:xfrm>
          <a:prstGeom prst="ellipse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20" name="Straight Arrow Connector 119"/>
          <p:cNvCxnSpPr>
            <a:stCxn id="117" idx="7"/>
            <a:endCxn id="121" idx="3"/>
          </p:cNvCxnSpPr>
          <p:nvPr/>
        </p:nvCxnSpPr>
        <p:spPr bwMode="auto">
          <a:xfrm flipV="1">
            <a:off x="3844717" y="1939548"/>
            <a:ext cx="1062806" cy="660224"/>
          </a:xfrm>
          <a:prstGeom prst="straightConnector1">
            <a:avLst/>
          </a:prstGeom>
          <a:noFill/>
          <a:ln w="38100" cap="flat" cmpd="sng" algn="ctr">
            <a:solidFill>
              <a:srgbClr val="BA2A1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1" name="Oval 120"/>
          <p:cNvSpPr/>
          <p:nvPr/>
        </p:nvSpPr>
        <p:spPr bwMode="auto">
          <a:xfrm>
            <a:off x="4890914" y="1847354"/>
            <a:ext cx="113412" cy="108012"/>
          </a:xfrm>
          <a:prstGeom prst="ellipse">
            <a:avLst/>
          </a:prstGeom>
          <a:solidFill>
            <a:srgbClr val="BA2A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flipV="1">
            <a:off x="2682652" y="4049266"/>
            <a:ext cx="4444206" cy="4554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271578" y="1664804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Right(</a:t>
            </a:r>
            <a:r>
              <a:rPr lang="en-US" b="1" i="1" dirty="0" smtClean="0"/>
              <a:t>u</a:t>
            </a:r>
            <a:r>
              <a:rPr lang="en-US" b="1" dirty="0" smtClean="0"/>
              <a:t>)</a:t>
            </a:r>
            <a:r>
              <a:rPr lang="en-US" b="1" dirty="0" smtClean="0">
                <a:solidFill>
                  <a:srgbClr val="BA2A12"/>
                </a:solidFill>
              </a:rPr>
              <a:t> = </a:t>
            </a:r>
            <a:endParaRPr lang="en-US" b="1" dirty="0">
              <a:solidFill>
                <a:srgbClr val="BA2A12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329264" y="1808820"/>
            <a:ext cx="144016" cy="144016"/>
          </a:xfrm>
          <a:prstGeom prst="ellipse">
            <a:avLst/>
          </a:prstGeom>
          <a:solidFill>
            <a:srgbClr val="3737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7005228" y="1808820"/>
            <a:ext cx="144016" cy="144016"/>
          </a:xfrm>
          <a:prstGeom prst="ellipse">
            <a:avLst/>
          </a:prstGeom>
          <a:solidFill>
            <a:srgbClr val="00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85592" y="155272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</a:t>
            </a:r>
            <a:endParaRPr lang="en-US" b="1" i="1" dirty="0">
              <a:solidFill>
                <a:srgbClr val="BA2A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048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 animBg="1"/>
      <p:bldP spid="98" grpId="0" animBg="1"/>
      <p:bldP spid="100" grpId="0" animBg="1"/>
      <p:bldP spid="109" grpId="0" animBg="1"/>
      <p:bldP spid="111" grpId="0" animBg="1"/>
      <p:bldP spid="113" grpId="0" animBg="1"/>
      <p:bldP spid="115" grpId="0" animBg="1"/>
      <p:bldP spid="117" grpId="0" animBg="1"/>
      <p:bldP spid="119" grpId="0" animBg="1"/>
      <p:bldP spid="121" grpId="0" animBg="1"/>
      <p:bldP spid="57" grpId="0"/>
      <p:bldP spid="58" grpId="0" animBg="1"/>
      <p:bldP spid="59" grpId="0" animBg="1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Box 217"/>
          <p:cNvSpPr txBox="1"/>
          <p:nvPr/>
        </p:nvSpPr>
        <p:spPr>
          <a:xfrm>
            <a:off x="4520952" y="1156682"/>
            <a:ext cx="2328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BA2A12"/>
                </a:solidFill>
              </a:rPr>
              <a:t>MAX(              )</a:t>
            </a:r>
            <a:endParaRPr lang="en-US" b="1" dirty="0">
              <a:solidFill>
                <a:srgbClr val="BA2A12"/>
              </a:solidFill>
            </a:endParaRPr>
          </a:p>
        </p:txBody>
      </p:sp>
      <p:sp>
        <p:nvSpPr>
          <p:cNvPr id="102" name="Isosceles Triangle 101"/>
          <p:cNvSpPr/>
          <p:nvPr/>
        </p:nvSpPr>
        <p:spPr bwMode="auto">
          <a:xfrm>
            <a:off x="3193058" y="2780928"/>
            <a:ext cx="504056" cy="216024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3" name="Isosceles Triangle 102"/>
          <p:cNvSpPr/>
          <p:nvPr/>
        </p:nvSpPr>
        <p:spPr bwMode="auto">
          <a:xfrm>
            <a:off x="4304928" y="2579633"/>
            <a:ext cx="1008112" cy="417319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Isosceles Triangle 103"/>
          <p:cNvSpPr/>
          <p:nvPr/>
        </p:nvSpPr>
        <p:spPr bwMode="auto">
          <a:xfrm>
            <a:off x="5313040" y="2384884"/>
            <a:ext cx="1440160" cy="612068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5" name="Isosceles Triangle 104"/>
          <p:cNvSpPr/>
          <p:nvPr/>
        </p:nvSpPr>
        <p:spPr bwMode="auto">
          <a:xfrm>
            <a:off x="6753200" y="2276872"/>
            <a:ext cx="1872208" cy="720080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1" name="Isosceles Triangle 100"/>
          <p:cNvSpPr/>
          <p:nvPr/>
        </p:nvSpPr>
        <p:spPr bwMode="auto">
          <a:xfrm>
            <a:off x="3682256" y="2670823"/>
            <a:ext cx="597644" cy="324036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4" name="Group 125"/>
          <p:cNvGrpSpPr/>
          <p:nvPr/>
        </p:nvGrpSpPr>
        <p:grpSpPr>
          <a:xfrm>
            <a:off x="5774060" y="4250432"/>
            <a:ext cx="564886" cy="701300"/>
            <a:chOff x="1721024" y="4221088"/>
            <a:chExt cx="432048" cy="432048"/>
          </a:xfrm>
        </p:grpSpPr>
        <p:sp>
          <p:nvSpPr>
            <p:cNvPr id="127" name="L-Shape 126"/>
            <p:cNvSpPr/>
            <p:nvPr/>
          </p:nvSpPr>
          <p:spPr bwMode="auto">
            <a:xfrm>
              <a:off x="1721024" y="42210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8" name="L-Shape 127"/>
            <p:cNvSpPr/>
            <p:nvPr/>
          </p:nvSpPr>
          <p:spPr bwMode="auto">
            <a:xfrm>
              <a:off x="1793032" y="42930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9" name="L-Shape 128"/>
            <p:cNvSpPr/>
            <p:nvPr/>
          </p:nvSpPr>
          <p:spPr bwMode="auto">
            <a:xfrm>
              <a:off x="1865040" y="436510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0" name="L-Shape 129"/>
            <p:cNvSpPr/>
            <p:nvPr/>
          </p:nvSpPr>
          <p:spPr bwMode="auto">
            <a:xfrm>
              <a:off x="1937048" y="443711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1" name="L-Shape 130"/>
            <p:cNvSpPr/>
            <p:nvPr/>
          </p:nvSpPr>
          <p:spPr bwMode="auto">
            <a:xfrm>
              <a:off x="2009056" y="4509120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2" name="L-Shape 131"/>
            <p:cNvSpPr/>
            <p:nvPr/>
          </p:nvSpPr>
          <p:spPr bwMode="auto">
            <a:xfrm>
              <a:off x="2081064" y="458112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" name="Group 139"/>
          <p:cNvGrpSpPr/>
          <p:nvPr/>
        </p:nvGrpSpPr>
        <p:grpSpPr>
          <a:xfrm>
            <a:off x="3944890" y="4005059"/>
            <a:ext cx="376591" cy="467533"/>
            <a:chOff x="1721024" y="4221088"/>
            <a:chExt cx="288032" cy="288032"/>
          </a:xfrm>
        </p:grpSpPr>
        <p:sp>
          <p:nvSpPr>
            <p:cNvPr id="141" name="L-Shape 140"/>
            <p:cNvSpPr/>
            <p:nvPr/>
          </p:nvSpPr>
          <p:spPr bwMode="auto">
            <a:xfrm>
              <a:off x="1721024" y="42210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2" name="L-Shape 141"/>
            <p:cNvSpPr/>
            <p:nvPr/>
          </p:nvSpPr>
          <p:spPr bwMode="auto">
            <a:xfrm>
              <a:off x="1793032" y="42930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3" name="L-Shape 142"/>
            <p:cNvSpPr/>
            <p:nvPr/>
          </p:nvSpPr>
          <p:spPr bwMode="auto">
            <a:xfrm>
              <a:off x="1865040" y="436510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4" name="L-Shape 143"/>
            <p:cNvSpPr/>
            <p:nvPr/>
          </p:nvSpPr>
          <p:spPr bwMode="auto">
            <a:xfrm>
              <a:off x="1937048" y="4437112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6" name="Group 146"/>
          <p:cNvGrpSpPr/>
          <p:nvPr/>
        </p:nvGrpSpPr>
        <p:grpSpPr>
          <a:xfrm>
            <a:off x="6333852" y="4950558"/>
            <a:ext cx="282443" cy="350650"/>
            <a:chOff x="1721024" y="4221088"/>
            <a:chExt cx="216024" cy="216024"/>
          </a:xfrm>
        </p:grpSpPr>
        <p:sp>
          <p:nvSpPr>
            <p:cNvPr id="148" name="L-Shape 147"/>
            <p:cNvSpPr/>
            <p:nvPr/>
          </p:nvSpPr>
          <p:spPr bwMode="auto">
            <a:xfrm>
              <a:off x="1721024" y="42210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9" name="L-Shape 148"/>
            <p:cNvSpPr/>
            <p:nvPr/>
          </p:nvSpPr>
          <p:spPr bwMode="auto">
            <a:xfrm>
              <a:off x="1793032" y="42930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0" name="L-Shape 149"/>
            <p:cNvSpPr/>
            <p:nvPr/>
          </p:nvSpPr>
          <p:spPr bwMode="auto">
            <a:xfrm>
              <a:off x="1865040" y="436510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6753200" y="4983584"/>
            <a:ext cx="185950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Tournament Tree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08584" y="2996952"/>
            <a:ext cx="0" cy="2592288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625408" y="2996952"/>
            <a:ext cx="0" cy="2808312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304928" y="3356992"/>
            <a:ext cx="15518" cy="238884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208584" y="3356992"/>
            <a:ext cx="738998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1856656" y="4941168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257256" y="4911576"/>
            <a:ext cx="144016" cy="144016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4608" y="4797152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13040" y="3356992"/>
            <a:ext cx="15518" cy="238884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753200" y="3429000"/>
            <a:ext cx="15518" cy="238884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009056" y="4509120"/>
            <a:ext cx="144016" cy="144016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936776" y="4581128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208584" y="4585320"/>
            <a:ext cx="115212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360712" y="3789040"/>
            <a:ext cx="79208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3694956" y="3911848"/>
            <a:ext cx="609972" cy="2120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370586" y="4653136"/>
            <a:ext cx="93610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385048" y="4225280"/>
            <a:ext cx="136815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2648744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868688" y="3861048"/>
            <a:ext cx="144016" cy="144016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5699360" y="4149080"/>
            <a:ext cx="144016" cy="144016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586610" y="4581128"/>
            <a:ext cx="144016" cy="144016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2360712" y="3356992"/>
            <a:ext cx="15518" cy="238884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802634" y="4725144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7" name="Group 20"/>
          <p:cNvGrpSpPr/>
          <p:nvPr/>
        </p:nvGrpSpPr>
        <p:grpSpPr>
          <a:xfrm>
            <a:off x="4088904" y="4365104"/>
            <a:ext cx="4248472" cy="1088504"/>
            <a:chOff x="4088904" y="4365104"/>
            <a:chExt cx="4248472" cy="1088504"/>
          </a:xfrm>
        </p:grpSpPr>
        <p:sp>
          <p:nvSpPr>
            <p:cNvPr id="34" name="Oval 33"/>
            <p:cNvSpPr/>
            <p:nvPr/>
          </p:nvSpPr>
          <p:spPr bwMode="auto">
            <a:xfrm>
              <a:off x="4088904" y="4365104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465168" y="4571738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961112" y="4427722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7689304" y="5165576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8193360" y="5309592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7113240" y="5229200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249144" y="4787762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457056" y="5003786"/>
              <a:ext cx="144016" cy="1440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95" name="Oval 94"/>
          <p:cNvSpPr/>
          <p:nvPr/>
        </p:nvSpPr>
        <p:spPr bwMode="auto">
          <a:xfrm>
            <a:off x="5090666" y="4941168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730626" y="5517232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2864768" y="3933056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9" name="Isosceles Triangle 98"/>
          <p:cNvSpPr/>
          <p:nvPr/>
        </p:nvSpPr>
        <p:spPr bwMode="auto">
          <a:xfrm>
            <a:off x="1208584" y="2384884"/>
            <a:ext cx="1152128" cy="61206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0" name="Isosceles Triangle 99"/>
          <p:cNvSpPr/>
          <p:nvPr/>
        </p:nvSpPr>
        <p:spPr bwMode="auto">
          <a:xfrm>
            <a:off x="2360712" y="2492896"/>
            <a:ext cx="792088" cy="504056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2" name="Group 3"/>
          <p:cNvGrpSpPr/>
          <p:nvPr/>
        </p:nvGrpSpPr>
        <p:grpSpPr>
          <a:xfrm>
            <a:off x="3061340" y="1252054"/>
            <a:ext cx="235476" cy="4481202"/>
            <a:chOff x="3578498" y="1264630"/>
            <a:chExt cx="235476" cy="4481202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3688348" y="3356992"/>
              <a:ext cx="15518" cy="2388840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Oval 65"/>
            <p:cNvSpPr/>
            <p:nvPr/>
          </p:nvSpPr>
          <p:spPr bwMode="auto">
            <a:xfrm>
              <a:off x="3578498" y="3245891"/>
              <a:ext cx="223367" cy="223367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3633614" y="2943994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58" name="Straight Arrow Connector 157"/>
            <p:cNvCxnSpPr>
              <a:stCxn id="157" idx="0"/>
              <a:endCxn id="159" idx="4"/>
            </p:cNvCxnSpPr>
            <p:nvPr/>
          </p:nvCxnSpPr>
          <p:spPr bwMode="auto">
            <a:xfrm flipV="1">
              <a:off x="3690320" y="2780928"/>
              <a:ext cx="0" cy="163066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9" name="Oval 158"/>
            <p:cNvSpPr/>
            <p:nvPr/>
          </p:nvSpPr>
          <p:spPr bwMode="auto">
            <a:xfrm>
              <a:off x="3633614" y="2672916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60" name="Straight Arrow Connector 159"/>
            <p:cNvCxnSpPr>
              <a:stCxn id="159" idx="0"/>
              <a:endCxn id="161" idx="4"/>
            </p:cNvCxnSpPr>
            <p:nvPr/>
          </p:nvCxnSpPr>
          <p:spPr bwMode="auto">
            <a:xfrm flipV="1">
              <a:off x="3690320" y="2564904"/>
              <a:ext cx="0" cy="108012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1" name="Oval 160"/>
            <p:cNvSpPr/>
            <p:nvPr/>
          </p:nvSpPr>
          <p:spPr bwMode="auto">
            <a:xfrm>
              <a:off x="3633614" y="2456892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73" name="Straight Arrow Connector 172"/>
            <p:cNvCxnSpPr>
              <a:stCxn id="161" idx="0"/>
              <a:endCxn id="174" idx="4"/>
            </p:cNvCxnSpPr>
            <p:nvPr/>
          </p:nvCxnSpPr>
          <p:spPr bwMode="auto">
            <a:xfrm flipV="1">
              <a:off x="3690320" y="2348880"/>
              <a:ext cx="0" cy="108012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4" name="Oval 173"/>
            <p:cNvSpPr/>
            <p:nvPr/>
          </p:nvSpPr>
          <p:spPr bwMode="auto">
            <a:xfrm>
              <a:off x="3633614" y="2240868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76" name="Straight Arrow Connector 175"/>
            <p:cNvCxnSpPr>
              <a:stCxn id="174" idx="0"/>
              <a:endCxn id="177" idx="4"/>
            </p:cNvCxnSpPr>
            <p:nvPr/>
          </p:nvCxnSpPr>
          <p:spPr bwMode="auto">
            <a:xfrm flipV="1">
              <a:off x="3690320" y="2132856"/>
              <a:ext cx="0" cy="108012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7" name="Oval 176"/>
            <p:cNvSpPr/>
            <p:nvPr/>
          </p:nvSpPr>
          <p:spPr bwMode="auto">
            <a:xfrm>
              <a:off x="3633614" y="2024844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83" name="Straight Arrow Connector 182"/>
            <p:cNvCxnSpPr>
              <a:stCxn id="177" idx="0"/>
              <a:endCxn id="184" idx="4"/>
            </p:cNvCxnSpPr>
            <p:nvPr/>
          </p:nvCxnSpPr>
          <p:spPr bwMode="auto">
            <a:xfrm flipV="1">
              <a:off x="3690320" y="1916832"/>
              <a:ext cx="0" cy="108012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4" name="Oval 183"/>
            <p:cNvSpPr/>
            <p:nvPr/>
          </p:nvSpPr>
          <p:spPr bwMode="auto">
            <a:xfrm>
              <a:off x="3633614" y="1808820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85" name="Straight Arrow Connector 184"/>
            <p:cNvCxnSpPr>
              <a:stCxn id="184" idx="0"/>
              <a:endCxn id="186" idx="4"/>
            </p:cNvCxnSpPr>
            <p:nvPr/>
          </p:nvCxnSpPr>
          <p:spPr bwMode="auto">
            <a:xfrm flipV="1">
              <a:off x="3690320" y="1700808"/>
              <a:ext cx="0" cy="108012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6" name="Oval 185"/>
            <p:cNvSpPr/>
            <p:nvPr/>
          </p:nvSpPr>
          <p:spPr bwMode="auto">
            <a:xfrm>
              <a:off x="3633614" y="1592796"/>
              <a:ext cx="113412" cy="108012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87" name="Straight Arrow Connector 186"/>
            <p:cNvCxnSpPr>
              <a:stCxn id="186" idx="0"/>
              <a:endCxn id="188" idx="4"/>
            </p:cNvCxnSpPr>
            <p:nvPr/>
          </p:nvCxnSpPr>
          <p:spPr bwMode="auto">
            <a:xfrm flipV="1">
              <a:off x="3690320" y="1484784"/>
              <a:ext cx="8074" cy="108012"/>
            </a:xfrm>
            <a:prstGeom prst="straightConnector1">
              <a:avLst/>
            </a:prstGeom>
            <a:noFill/>
            <a:ln w="25400" cap="flat" cmpd="sng" algn="ctr">
              <a:solidFill>
                <a:srgbClr val="BA2A1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8" name="Oval 187"/>
            <p:cNvSpPr/>
            <p:nvPr/>
          </p:nvSpPr>
          <p:spPr bwMode="auto">
            <a:xfrm>
              <a:off x="3582813" y="1264630"/>
              <a:ext cx="231161" cy="220154"/>
            </a:xfrm>
            <a:prstGeom prst="ellipse">
              <a:avLst/>
            </a:prstGeom>
            <a:solidFill>
              <a:srgbClr val="BA2A1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224" name="Straight Connector 223"/>
          <p:cNvCxnSpPr>
            <a:stCxn id="159" idx="6"/>
          </p:cNvCxnSpPr>
          <p:nvPr/>
        </p:nvCxnSpPr>
        <p:spPr bwMode="auto">
          <a:xfrm>
            <a:off x="3229868" y="2714346"/>
            <a:ext cx="265678" cy="5400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174" idx="6"/>
            <a:endCxn id="103" idx="0"/>
          </p:cNvCxnSpPr>
          <p:nvPr/>
        </p:nvCxnSpPr>
        <p:spPr bwMode="auto">
          <a:xfrm>
            <a:off x="3229868" y="2282298"/>
            <a:ext cx="1579116" cy="29733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177" idx="2"/>
            <a:endCxn id="100" idx="0"/>
          </p:cNvCxnSpPr>
          <p:nvPr/>
        </p:nvCxnSpPr>
        <p:spPr bwMode="auto">
          <a:xfrm flipH="1">
            <a:off x="2756756" y="2066274"/>
            <a:ext cx="359700" cy="42662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4" name="Straight Connector 243"/>
          <p:cNvCxnSpPr>
            <a:stCxn id="184" idx="6"/>
            <a:endCxn id="104" idx="0"/>
          </p:cNvCxnSpPr>
          <p:nvPr/>
        </p:nvCxnSpPr>
        <p:spPr bwMode="auto">
          <a:xfrm>
            <a:off x="3229868" y="1850250"/>
            <a:ext cx="2803252" cy="53463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stCxn id="186" idx="2"/>
            <a:endCxn id="99" idx="0"/>
          </p:cNvCxnSpPr>
          <p:nvPr/>
        </p:nvCxnSpPr>
        <p:spPr bwMode="auto">
          <a:xfrm flipH="1">
            <a:off x="1784648" y="1634226"/>
            <a:ext cx="1331808" cy="7506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stCxn id="188" idx="6"/>
            <a:endCxn id="105" idx="0"/>
          </p:cNvCxnSpPr>
          <p:nvPr/>
        </p:nvCxnSpPr>
        <p:spPr bwMode="auto">
          <a:xfrm>
            <a:off x="3296816" y="1362131"/>
            <a:ext cx="4392488" cy="91474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265"/>
          <p:cNvGrpSpPr/>
          <p:nvPr/>
        </p:nvGrpSpPr>
        <p:grpSpPr>
          <a:xfrm>
            <a:off x="1712640" y="2344750"/>
            <a:ext cx="147910" cy="690550"/>
            <a:chOff x="1659682" y="2276872"/>
            <a:chExt cx="231161" cy="868226"/>
          </a:xfrm>
          <a:solidFill>
            <a:schemeClr val="tx1"/>
          </a:solidFill>
        </p:grpSpPr>
        <p:sp>
          <p:nvSpPr>
            <p:cNvPr id="259" name="Oval 258"/>
            <p:cNvSpPr/>
            <p:nvPr/>
          </p:nvSpPr>
          <p:spPr bwMode="auto">
            <a:xfrm>
              <a:off x="1710483" y="3037086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60" name="Straight Arrow Connector 259"/>
            <p:cNvCxnSpPr>
              <a:stCxn id="259" idx="0"/>
              <a:endCxn id="261" idx="4"/>
            </p:cNvCxnSpPr>
            <p:nvPr/>
          </p:nvCxnSpPr>
          <p:spPr bwMode="auto">
            <a:xfrm flipV="1">
              <a:off x="1767189" y="2929074"/>
              <a:ext cx="0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1" name="Oval 260"/>
            <p:cNvSpPr/>
            <p:nvPr/>
          </p:nvSpPr>
          <p:spPr bwMode="auto">
            <a:xfrm>
              <a:off x="1710483" y="2821062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62" name="Straight Arrow Connector 261"/>
            <p:cNvCxnSpPr>
              <a:stCxn id="261" idx="0"/>
              <a:endCxn id="263" idx="4"/>
            </p:cNvCxnSpPr>
            <p:nvPr/>
          </p:nvCxnSpPr>
          <p:spPr bwMode="auto">
            <a:xfrm flipV="1">
              <a:off x="1767189" y="2713050"/>
              <a:ext cx="0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3" name="Oval 262"/>
            <p:cNvSpPr/>
            <p:nvPr/>
          </p:nvSpPr>
          <p:spPr bwMode="auto">
            <a:xfrm>
              <a:off x="1710483" y="2605038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64" name="Straight Arrow Connector 263"/>
            <p:cNvCxnSpPr>
              <a:stCxn id="263" idx="0"/>
              <a:endCxn id="265" idx="4"/>
            </p:cNvCxnSpPr>
            <p:nvPr/>
          </p:nvCxnSpPr>
          <p:spPr bwMode="auto">
            <a:xfrm flipV="1">
              <a:off x="1767189" y="2497026"/>
              <a:ext cx="8074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5" name="Oval 264"/>
            <p:cNvSpPr/>
            <p:nvPr/>
          </p:nvSpPr>
          <p:spPr bwMode="auto">
            <a:xfrm>
              <a:off x="1659682" y="2276872"/>
              <a:ext cx="231161" cy="22015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1" name="Group 266"/>
          <p:cNvGrpSpPr/>
          <p:nvPr/>
        </p:nvGrpSpPr>
        <p:grpSpPr>
          <a:xfrm>
            <a:off x="2677840" y="2414600"/>
            <a:ext cx="135210" cy="608000"/>
            <a:chOff x="1659682" y="2276872"/>
            <a:chExt cx="231161" cy="868226"/>
          </a:xfrm>
          <a:solidFill>
            <a:schemeClr val="tx1"/>
          </a:solidFill>
        </p:grpSpPr>
        <p:sp>
          <p:nvSpPr>
            <p:cNvPr id="268" name="Oval 267"/>
            <p:cNvSpPr/>
            <p:nvPr/>
          </p:nvSpPr>
          <p:spPr bwMode="auto">
            <a:xfrm>
              <a:off x="1710483" y="3037086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69" name="Straight Arrow Connector 268"/>
            <p:cNvCxnSpPr>
              <a:stCxn id="268" idx="0"/>
              <a:endCxn id="270" idx="4"/>
            </p:cNvCxnSpPr>
            <p:nvPr/>
          </p:nvCxnSpPr>
          <p:spPr bwMode="auto">
            <a:xfrm flipV="1">
              <a:off x="1767189" y="2929074"/>
              <a:ext cx="0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0" name="Oval 269"/>
            <p:cNvSpPr/>
            <p:nvPr/>
          </p:nvSpPr>
          <p:spPr bwMode="auto">
            <a:xfrm>
              <a:off x="1710483" y="2821062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71" name="Straight Arrow Connector 270"/>
            <p:cNvCxnSpPr>
              <a:stCxn id="270" idx="0"/>
              <a:endCxn id="272" idx="4"/>
            </p:cNvCxnSpPr>
            <p:nvPr/>
          </p:nvCxnSpPr>
          <p:spPr bwMode="auto">
            <a:xfrm flipV="1">
              <a:off x="1767189" y="2713050"/>
              <a:ext cx="0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2" name="Oval 271"/>
            <p:cNvSpPr/>
            <p:nvPr/>
          </p:nvSpPr>
          <p:spPr bwMode="auto">
            <a:xfrm>
              <a:off x="1710483" y="2605038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73" name="Straight Arrow Connector 272"/>
            <p:cNvCxnSpPr>
              <a:stCxn id="272" idx="0"/>
              <a:endCxn id="274" idx="4"/>
            </p:cNvCxnSpPr>
            <p:nvPr/>
          </p:nvCxnSpPr>
          <p:spPr bwMode="auto">
            <a:xfrm flipV="1">
              <a:off x="1767189" y="2497026"/>
              <a:ext cx="8074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4" name="Oval 273"/>
            <p:cNvSpPr/>
            <p:nvPr/>
          </p:nvSpPr>
          <p:spPr bwMode="auto">
            <a:xfrm>
              <a:off x="1659682" y="2276872"/>
              <a:ext cx="231161" cy="22015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85" name="Straight Connector 84"/>
          <p:cNvCxnSpPr/>
          <p:nvPr/>
        </p:nvCxnSpPr>
        <p:spPr bwMode="auto">
          <a:xfrm>
            <a:off x="3156992" y="4195688"/>
            <a:ext cx="499864" cy="41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3296816" y="4127872"/>
            <a:ext cx="144016" cy="144016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641338" y="3356992"/>
            <a:ext cx="15518" cy="238884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3440832" y="4941168"/>
            <a:ext cx="144016" cy="14401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8" name="Straight Connector 227"/>
          <p:cNvCxnSpPr>
            <a:stCxn id="101" idx="0"/>
            <a:endCxn id="161" idx="6"/>
          </p:cNvCxnSpPr>
          <p:nvPr/>
        </p:nvCxnSpPr>
        <p:spPr bwMode="auto">
          <a:xfrm flipH="1" flipV="1">
            <a:off x="3229868" y="2498322"/>
            <a:ext cx="751210" cy="1725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Oval 277"/>
          <p:cNvSpPr/>
          <p:nvPr/>
        </p:nvSpPr>
        <p:spPr bwMode="auto">
          <a:xfrm>
            <a:off x="3939013" y="2961818"/>
            <a:ext cx="82347" cy="7247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79" name="Straight Arrow Connector 278"/>
          <p:cNvCxnSpPr>
            <a:stCxn id="278" idx="0"/>
            <a:endCxn id="280" idx="4"/>
          </p:cNvCxnSpPr>
          <p:nvPr/>
        </p:nvCxnSpPr>
        <p:spPr bwMode="auto">
          <a:xfrm flipV="1">
            <a:off x="3980186" y="2889339"/>
            <a:ext cx="0" cy="7247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0" name="Oval 279"/>
          <p:cNvSpPr/>
          <p:nvPr/>
        </p:nvSpPr>
        <p:spPr bwMode="auto">
          <a:xfrm>
            <a:off x="3939013" y="2816861"/>
            <a:ext cx="82347" cy="7247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81" name="Straight Arrow Connector 280"/>
          <p:cNvCxnSpPr>
            <a:stCxn id="280" idx="0"/>
            <a:endCxn id="282" idx="4"/>
          </p:cNvCxnSpPr>
          <p:nvPr/>
        </p:nvCxnSpPr>
        <p:spPr bwMode="auto">
          <a:xfrm flipV="1">
            <a:off x="3980186" y="2744382"/>
            <a:ext cx="5862" cy="7247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2" name="Oval 281"/>
          <p:cNvSpPr/>
          <p:nvPr/>
        </p:nvSpPr>
        <p:spPr bwMode="auto">
          <a:xfrm>
            <a:off x="3902127" y="2596654"/>
            <a:ext cx="167843" cy="14772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grpSp>
        <p:nvGrpSpPr>
          <p:cNvPr id="33" name="Group 282"/>
          <p:cNvGrpSpPr/>
          <p:nvPr/>
        </p:nvGrpSpPr>
        <p:grpSpPr>
          <a:xfrm>
            <a:off x="4735240" y="2503496"/>
            <a:ext cx="154260" cy="525453"/>
            <a:chOff x="1659682" y="2276872"/>
            <a:chExt cx="231161" cy="652202"/>
          </a:xfrm>
          <a:solidFill>
            <a:schemeClr val="tx1"/>
          </a:solidFill>
        </p:grpSpPr>
        <p:sp>
          <p:nvSpPr>
            <p:cNvPr id="284" name="Oval 283"/>
            <p:cNvSpPr/>
            <p:nvPr/>
          </p:nvSpPr>
          <p:spPr bwMode="auto">
            <a:xfrm>
              <a:off x="1710483" y="2821062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85" name="Straight Arrow Connector 284"/>
            <p:cNvCxnSpPr>
              <a:stCxn id="284" idx="0"/>
              <a:endCxn id="286" idx="4"/>
            </p:cNvCxnSpPr>
            <p:nvPr/>
          </p:nvCxnSpPr>
          <p:spPr bwMode="auto">
            <a:xfrm flipV="1">
              <a:off x="1767189" y="2713050"/>
              <a:ext cx="0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1710483" y="2605038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87" name="Straight Arrow Connector 286"/>
            <p:cNvCxnSpPr>
              <a:stCxn id="286" idx="0"/>
              <a:endCxn id="288" idx="4"/>
            </p:cNvCxnSpPr>
            <p:nvPr/>
          </p:nvCxnSpPr>
          <p:spPr bwMode="auto">
            <a:xfrm flipV="1">
              <a:off x="1767189" y="2497026"/>
              <a:ext cx="8074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8" name="Oval 287"/>
            <p:cNvSpPr/>
            <p:nvPr/>
          </p:nvSpPr>
          <p:spPr bwMode="auto">
            <a:xfrm>
              <a:off x="1659682" y="2276872"/>
              <a:ext cx="231161" cy="22015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5" name="Group 288"/>
          <p:cNvGrpSpPr/>
          <p:nvPr/>
        </p:nvGrpSpPr>
        <p:grpSpPr>
          <a:xfrm>
            <a:off x="3371776" y="2713047"/>
            <a:ext cx="141560" cy="322253"/>
            <a:chOff x="1659682" y="2276872"/>
            <a:chExt cx="231161" cy="436178"/>
          </a:xfrm>
          <a:solidFill>
            <a:schemeClr val="tx1"/>
          </a:solidFill>
        </p:grpSpPr>
        <p:sp>
          <p:nvSpPr>
            <p:cNvPr id="292" name="Oval 291"/>
            <p:cNvSpPr/>
            <p:nvPr/>
          </p:nvSpPr>
          <p:spPr bwMode="auto">
            <a:xfrm>
              <a:off x="1710483" y="2605038"/>
              <a:ext cx="113412" cy="10801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3" name="Straight Arrow Connector 292"/>
            <p:cNvCxnSpPr>
              <a:stCxn id="292" idx="0"/>
              <a:endCxn id="294" idx="4"/>
            </p:cNvCxnSpPr>
            <p:nvPr/>
          </p:nvCxnSpPr>
          <p:spPr bwMode="auto">
            <a:xfrm flipV="1">
              <a:off x="1767189" y="2497026"/>
              <a:ext cx="8074" cy="10801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4" name="Oval 293"/>
            <p:cNvSpPr/>
            <p:nvPr/>
          </p:nvSpPr>
          <p:spPr bwMode="auto">
            <a:xfrm>
              <a:off x="1659682" y="2276872"/>
              <a:ext cx="231161" cy="22015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l-GR" sz="2000" b="0" i="0" u="sng" strike="noStrike" cap="none" normalizeH="0" baseline="0" dirty="0" smtClean="0">
                <a:ln>
                  <a:noFill/>
                </a:ln>
                <a:solidFill>
                  <a:srgbClr val="BA2A12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96" name="Oval 295"/>
          <p:cNvSpPr/>
          <p:nvPr/>
        </p:nvSpPr>
        <p:spPr bwMode="auto">
          <a:xfrm>
            <a:off x="5996854" y="2935112"/>
            <a:ext cx="66337" cy="8748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7" name="Straight Arrow Connector 296"/>
          <p:cNvCxnSpPr>
            <a:stCxn id="296" idx="0"/>
            <a:endCxn id="298" idx="4"/>
          </p:cNvCxnSpPr>
          <p:nvPr/>
        </p:nvCxnSpPr>
        <p:spPr bwMode="auto">
          <a:xfrm flipV="1">
            <a:off x="6030023" y="2847624"/>
            <a:ext cx="0" cy="8748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8" name="Oval 297"/>
          <p:cNvSpPr/>
          <p:nvPr/>
        </p:nvSpPr>
        <p:spPr bwMode="auto">
          <a:xfrm>
            <a:off x="5996854" y="2760136"/>
            <a:ext cx="66337" cy="8748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299" name="Straight Arrow Connector 298"/>
          <p:cNvCxnSpPr>
            <a:stCxn id="298" idx="0"/>
            <a:endCxn id="300" idx="4"/>
          </p:cNvCxnSpPr>
          <p:nvPr/>
        </p:nvCxnSpPr>
        <p:spPr bwMode="auto">
          <a:xfrm flipV="1">
            <a:off x="6030023" y="2672648"/>
            <a:ext cx="0" cy="8748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0" name="Oval 299"/>
          <p:cNvSpPr/>
          <p:nvPr/>
        </p:nvSpPr>
        <p:spPr bwMode="auto">
          <a:xfrm>
            <a:off x="5996854" y="2585160"/>
            <a:ext cx="66337" cy="8748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1" name="Straight Arrow Connector 300"/>
          <p:cNvCxnSpPr>
            <a:stCxn id="300" idx="0"/>
            <a:endCxn id="302" idx="4"/>
          </p:cNvCxnSpPr>
          <p:nvPr/>
        </p:nvCxnSpPr>
        <p:spPr bwMode="auto">
          <a:xfrm flipV="1">
            <a:off x="6030023" y="2497671"/>
            <a:ext cx="4723" cy="8748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2" name="Oval 301"/>
          <p:cNvSpPr/>
          <p:nvPr/>
        </p:nvSpPr>
        <p:spPr bwMode="auto">
          <a:xfrm>
            <a:off x="5967140" y="2319350"/>
            <a:ext cx="135210" cy="178321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304" name="Oval 303"/>
          <p:cNvSpPr/>
          <p:nvPr/>
        </p:nvSpPr>
        <p:spPr bwMode="auto">
          <a:xfrm>
            <a:off x="7644295" y="2803342"/>
            <a:ext cx="72567" cy="8590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5" name="Straight Arrow Connector 304"/>
          <p:cNvCxnSpPr>
            <a:stCxn id="304" idx="0"/>
            <a:endCxn id="306" idx="4"/>
          </p:cNvCxnSpPr>
          <p:nvPr/>
        </p:nvCxnSpPr>
        <p:spPr bwMode="auto">
          <a:xfrm flipV="1">
            <a:off x="7680579" y="2717434"/>
            <a:ext cx="0" cy="8590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6" name="Oval 305"/>
          <p:cNvSpPr/>
          <p:nvPr/>
        </p:nvSpPr>
        <p:spPr bwMode="auto">
          <a:xfrm>
            <a:off x="7644295" y="2631526"/>
            <a:ext cx="72567" cy="8590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7" name="Straight Arrow Connector 306"/>
          <p:cNvCxnSpPr>
            <a:stCxn id="306" idx="0"/>
            <a:endCxn id="308" idx="4"/>
          </p:cNvCxnSpPr>
          <p:nvPr/>
        </p:nvCxnSpPr>
        <p:spPr bwMode="auto">
          <a:xfrm flipV="1">
            <a:off x="7680579" y="2545617"/>
            <a:ext cx="0" cy="8590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8" name="Oval 307"/>
          <p:cNvSpPr/>
          <p:nvPr/>
        </p:nvSpPr>
        <p:spPr bwMode="auto">
          <a:xfrm>
            <a:off x="7644295" y="2459709"/>
            <a:ext cx="72567" cy="8590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09" name="Straight Arrow Connector 308"/>
          <p:cNvCxnSpPr>
            <a:stCxn id="308" idx="0"/>
            <a:endCxn id="310" idx="4"/>
          </p:cNvCxnSpPr>
          <p:nvPr/>
        </p:nvCxnSpPr>
        <p:spPr bwMode="auto">
          <a:xfrm flipV="1">
            <a:off x="7680579" y="2373801"/>
            <a:ext cx="5166" cy="85908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0" name="Oval 309"/>
          <p:cNvSpPr/>
          <p:nvPr/>
        </p:nvSpPr>
        <p:spPr bwMode="auto">
          <a:xfrm>
            <a:off x="7611790" y="2198700"/>
            <a:ext cx="147910" cy="175101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sp>
        <p:nvSpPr>
          <p:cNvPr id="311" name="Oval 310"/>
          <p:cNvSpPr/>
          <p:nvPr/>
        </p:nvSpPr>
        <p:spPr bwMode="auto">
          <a:xfrm>
            <a:off x="7644295" y="2962092"/>
            <a:ext cx="72567" cy="8590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rgbClr val="BA2A12"/>
              </a:solidFill>
              <a:effectLst/>
              <a:latin typeface="Verdana" pitchFamily="34" charset="0"/>
            </a:endParaRPr>
          </a:p>
        </p:txBody>
      </p:sp>
      <p:cxnSp>
        <p:nvCxnSpPr>
          <p:cNvPr id="312" name="Straight Arrow Connector 311"/>
          <p:cNvCxnSpPr>
            <a:stCxn id="311" idx="0"/>
            <a:endCxn id="304" idx="4"/>
          </p:cNvCxnSpPr>
          <p:nvPr/>
        </p:nvCxnSpPr>
        <p:spPr bwMode="auto">
          <a:xfrm flipV="1">
            <a:off x="7680579" y="2889250"/>
            <a:ext cx="0" cy="72842"/>
          </a:xfrm>
          <a:prstGeom prst="straightConnector1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6" name="Group 154"/>
          <p:cNvGrpSpPr/>
          <p:nvPr/>
        </p:nvGrpSpPr>
        <p:grpSpPr>
          <a:xfrm>
            <a:off x="7329264" y="5063976"/>
            <a:ext cx="282443" cy="350650"/>
            <a:chOff x="1721024" y="4221088"/>
            <a:chExt cx="216024" cy="216024"/>
          </a:xfrm>
        </p:grpSpPr>
        <p:sp>
          <p:nvSpPr>
            <p:cNvPr id="156" name="L-Shape 155"/>
            <p:cNvSpPr/>
            <p:nvPr/>
          </p:nvSpPr>
          <p:spPr bwMode="auto">
            <a:xfrm>
              <a:off x="1721024" y="4221088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2" name="L-Shape 161"/>
            <p:cNvSpPr/>
            <p:nvPr/>
          </p:nvSpPr>
          <p:spPr bwMode="auto">
            <a:xfrm>
              <a:off x="1793032" y="4293096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3" name="L-Shape 162"/>
            <p:cNvSpPr/>
            <p:nvPr/>
          </p:nvSpPr>
          <p:spPr bwMode="auto">
            <a:xfrm>
              <a:off x="1865040" y="4365104"/>
              <a:ext cx="72008" cy="72008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7" name="Group 229"/>
          <p:cNvGrpSpPr/>
          <p:nvPr/>
        </p:nvGrpSpPr>
        <p:grpSpPr>
          <a:xfrm>
            <a:off x="3656856" y="4221088"/>
            <a:ext cx="3632823" cy="758265"/>
            <a:chOff x="3656856" y="4221088"/>
            <a:chExt cx="3632823" cy="758265"/>
          </a:xfrm>
        </p:grpSpPr>
        <p:cxnSp>
          <p:nvCxnSpPr>
            <p:cNvPr id="196" name="Straight Connector 195"/>
            <p:cNvCxnSpPr/>
            <p:nvPr/>
          </p:nvCxnSpPr>
          <p:spPr bwMode="auto">
            <a:xfrm>
              <a:off x="3656856" y="4221088"/>
              <a:ext cx="2097533" cy="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>
              <a:off x="5313040" y="4977172"/>
              <a:ext cx="1976639" cy="218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TextBox 2"/>
          <p:cNvSpPr txBox="1"/>
          <p:nvPr/>
        </p:nvSpPr>
        <p:spPr>
          <a:xfrm>
            <a:off x="5283871" y="1156682"/>
            <a:ext cx="141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Right(</a:t>
            </a:r>
            <a:r>
              <a:rPr lang="en-US" b="1" i="1" dirty="0" smtClean="0"/>
              <a:t>u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219" name="Straight Connector 218"/>
          <p:cNvCxnSpPr/>
          <p:nvPr/>
        </p:nvCxnSpPr>
        <p:spPr bwMode="auto">
          <a:xfrm flipV="1">
            <a:off x="3162302" y="3933056"/>
            <a:ext cx="680988" cy="394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236"/>
          <p:cNvGrpSpPr/>
          <p:nvPr/>
        </p:nvGrpSpPr>
        <p:grpSpPr>
          <a:xfrm>
            <a:off x="4136441" y="4236057"/>
            <a:ext cx="2481753" cy="1052537"/>
            <a:chOff x="4136441" y="4236057"/>
            <a:chExt cx="2481753" cy="1052537"/>
          </a:xfrm>
        </p:grpSpPr>
        <p:grpSp>
          <p:nvGrpSpPr>
            <p:cNvPr id="47" name="Group 230"/>
            <p:cNvGrpSpPr/>
            <p:nvPr/>
          </p:nvGrpSpPr>
          <p:grpSpPr>
            <a:xfrm>
              <a:off x="6435141" y="5070025"/>
              <a:ext cx="183053" cy="218569"/>
              <a:chOff x="7434208" y="5184325"/>
              <a:chExt cx="183053" cy="218569"/>
            </a:xfrm>
          </p:grpSpPr>
          <p:sp>
            <p:nvSpPr>
              <p:cNvPr id="220" name="L-Shape 219"/>
              <p:cNvSpPr/>
              <p:nvPr/>
            </p:nvSpPr>
            <p:spPr bwMode="auto">
              <a:xfrm>
                <a:off x="7434208" y="5184325"/>
                <a:ext cx="94148" cy="116883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21" name="L-Shape 220"/>
              <p:cNvSpPr/>
              <p:nvPr/>
            </p:nvSpPr>
            <p:spPr bwMode="auto">
              <a:xfrm>
                <a:off x="7523113" y="5286011"/>
                <a:ext cx="94148" cy="116883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48" name="Group 222"/>
            <p:cNvGrpSpPr/>
            <p:nvPr/>
          </p:nvGrpSpPr>
          <p:grpSpPr>
            <a:xfrm>
              <a:off x="4136441" y="4236057"/>
              <a:ext cx="178820" cy="231268"/>
              <a:chOff x="7434208" y="5184325"/>
              <a:chExt cx="178820" cy="231268"/>
            </a:xfrm>
          </p:grpSpPr>
          <p:sp>
            <p:nvSpPr>
              <p:cNvPr id="234" name="L-Shape 233"/>
              <p:cNvSpPr/>
              <p:nvPr/>
            </p:nvSpPr>
            <p:spPr bwMode="auto">
              <a:xfrm>
                <a:off x="7434208" y="5184325"/>
                <a:ext cx="94148" cy="116883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35" name="L-Shape 234"/>
              <p:cNvSpPr/>
              <p:nvPr/>
            </p:nvSpPr>
            <p:spPr bwMode="auto">
              <a:xfrm>
                <a:off x="7518880" y="5298710"/>
                <a:ext cx="94148" cy="116883"/>
              </a:xfrm>
              <a:prstGeom prst="corner">
                <a:avLst>
                  <a:gd name="adj1" fmla="val 0"/>
                  <a:gd name="adj2" fmla="val 0"/>
                </a:avLst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742950" marR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236" name="L-Shape 235"/>
            <p:cNvSpPr/>
            <p:nvPr/>
          </p:nvSpPr>
          <p:spPr bwMode="auto">
            <a:xfrm>
              <a:off x="6346550" y="5013176"/>
              <a:ext cx="113516" cy="49891"/>
            </a:xfrm>
            <a:prstGeom prst="corner">
              <a:avLst>
                <a:gd name="adj1" fmla="val 0"/>
                <a:gd name="adj2" fmla="val 0"/>
              </a:avLst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2720752" y="1099344"/>
            <a:ext cx="367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</a:t>
            </a:r>
            <a:endParaRPr lang="en-US" b="1" i="1" dirty="0"/>
          </a:p>
        </p:txBody>
      </p:sp>
      <p:sp>
        <p:nvSpPr>
          <p:cNvPr id="180" name="Rectangle 179"/>
          <p:cNvSpPr/>
          <p:nvPr/>
        </p:nvSpPr>
        <p:spPr>
          <a:xfrm>
            <a:off x="7689304" y="980728"/>
            <a:ext cx="219803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Find </a:t>
            </a:r>
            <a:r>
              <a:rPr lang="en-US" b="1" dirty="0" smtClean="0"/>
              <a:t>next</a:t>
            </a:r>
            <a:r>
              <a:rPr lang="en-US" dirty="0" smtClean="0"/>
              <a:t> point</a:t>
            </a:r>
          </a:p>
          <a:p>
            <a:r>
              <a:rPr lang="en-US" dirty="0" smtClean="0"/>
              <a:t>to be reported</a:t>
            </a:r>
          </a:p>
          <a:p>
            <a:r>
              <a:rPr lang="en-US" dirty="0" smtClean="0"/>
              <a:t>in </a:t>
            </a:r>
            <a:r>
              <a:rPr lang="en-US" b="1" dirty="0" smtClean="0">
                <a:solidFill>
                  <a:srgbClr val="BA2A12"/>
                </a:solidFill>
              </a:rPr>
              <a:t>O(1)</a:t>
            </a:r>
            <a:r>
              <a:rPr lang="en-US" dirty="0" smtClean="0"/>
              <a:t> time</a:t>
            </a:r>
            <a:endParaRPr lang="en-US" dirty="0"/>
          </a:p>
        </p:txBody>
      </p:sp>
      <p:cxnSp>
        <p:nvCxnSpPr>
          <p:cNvPr id="164" name="Straight Connector 163"/>
          <p:cNvCxnSpPr/>
          <p:nvPr/>
        </p:nvCxnSpPr>
        <p:spPr bwMode="auto">
          <a:xfrm>
            <a:off x="842224" y="5265204"/>
            <a:ext cx="8143224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488504" y="5070666"/>
            <a:ext cx="317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i="1" dirty="0" smtClean="0">
                <a:solidFill>
                  <a:srgbClr val="FF0000"/>
                </a:solidFill>
              </a:rPr>
              <a:t>y</a:t>
            </a:r>
            <a:endParaRPr lang="en-US" sz="1600" b="1" i="1" baseline="-25000" dirty="0">
              <a:solidFill>
                <a:srgbClr val="FF0000"/>
              </a:solidFill>
            </a:endParaRPr>
          </a:p>
        </p:txBody>
      </p:sp>
      <p:sp>
        <p:nvSpPr>
          <p:cNvPr id="167" name="L-Shape 166"/>
          <p:cNvSpPr/>
          <p:nvPr/>
        </p:nvSpPr>
        <p:spPr bwMode="auto">
          <a:xfrm>
            <a:off x="7437276" y="5255489"/>
            <a:ext cx="72008" cy="45719"/>
          </a:xfrm>
          <a:prstGeom prst="corner">
            <a:avLst>
              <a:gd name="adj1" fmla="val 0"/>
              <a:gd name="adj2" fmla="val 0"/>
            </a:avLst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8" name="L-Shape 167"/>
          <p:cNvSpPr/>
          <p:nvPr/>
        </p:nvSpPr>
        <p:spPr bwMode="auto">
          <a:xfrm>
            <a:off x="7515646" y="5301208"/>
            <a:ext cx="94148" cy="116883"/>
          </a:xfrm>
          <a:prstGeom prst="corner">
            <a:avLst>
              <a:gd name="adj1" fmla="val 0"/>
              <a:gd name="adj2" fmla="val 0"/>
            </a:avLst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61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16" grpId="0" animBg="1"/>
      <p:bldP spid="20" grpId="0" animBg="1"/>
      <p:bldP spid="31" grpId="0" animBg="1"/>
      <p:bldP spid="32" grpId="0" animBg="1"/>
      <p:bldP spid="78" grpId="0" animBg="1"/>
      <p:bldP spid="81" grpId="0" animBg="1"/>
      <p:bldP spid="14" grpId="0" animBg="1"/>
      <p:bldP spid="95" grpId="0" animBg="1"/>
      <p:bldP spid="96" grpId="0" animBg="1"/>
      <p:bldP spid="98" grpId="0" animBg="1"/>
      <p:bldP spid="18" grpId="0" animBg="1"/>
      <p:bldP spid="97" grpId="0" animBg="1"/>
      <p:bldP spid="165" grpId="0"/>
      <p:bldP spid="167" grpId="0" animBg="1"/>
      <p:bldP spid="168" grpId="0" animBg="1"/>
    </p:bldLst>
  </p:timing>
</p:sld>
</file>

<file path=ppt/theme/theme1.xml><?xml version="1.0" encoding="utf-8"?>
<a:theme xmlns:a="http://schemas.openxmlformats.org/drawingml/2006/main" name="au">
  <a:themeElements>
    <a:clrScheme name="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18876</TotalTime>
  <Words>765</Words>
  <Application>Microsoft Office PowerPoint</Application>
  <PresentationFormat>A4 Paper (210x297 mm)</PresentationFormat>
  <Paragraphs>220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</vt:lpstr>
      <vt:lpstr>Dynamic Planar  Range Maxima Queries  (presented at ICALP 2011)      Gerth Stølting Brodal Aarhus University    Kostas Tsakalidis</vt:lpstr>
      <vt:lpstr>Orthogonal Range Queries</vt:lpstr>
      <vt:lpstr>Priority Search Tree [McCreight’75] </vt:lpstr>
      <vt:lpstr>3-Sided Reporting Queries</vt:lpstr>
      <vt:lpstr>Orthogonal Range MAXIMA Reporting alias “Generalized Planar SKYLINE Operator”</vt:lpstr>
      <vt:lpstr>Dynamic Range Maxima Reporting</vt:lpstr>
      <vt:lpstr> Overmars, van Leeuwen [JCSS ’81]</vt:lpstr>
      <vt:lpstr>Our Structure - Tournament Tree</vt:lpstr>
      <vt:lpstr>Tournament Tree</vt:lpstr>
      <vt:lpstr>Computation of MAX(Right(u))</vt:lpstr>
      <vt:lpstr>Update Operation</vt:lpstr>
      <vt:lpstr>Priority Queues with Attrition</vt:lpstr>
      <vt:lpstr>Partial Persistent Data Structures</vt:lpstr>
      <vt:lpstr>     Dominance Range Maxima Queries</vt:lpstr>
      <vt:lpstr>     Contour Range Maxima Queries</vt:lpstr>
      <vt:lpstr>3-Sided Range Maxima Queries</vt:lpstr>
      <vt:lpstr>     RAM – O(log n/loglog n + t)</vt:lpstr>
      <vt:lpstr>4-Sided Range MAXIMA Reporting  and Rectangular Visibility Queries</vt:lpstr>
      <vt:lpstr>      4-sided Range Maxima Queries</vt:lpstr>
      <vt:lpstr>Thank You     Gerth Stølting Brodal Aarhus University</vt:lpstr>
    </vt:vector>
  </TitlesOfParts>
  <Company>Daimi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Michael Kristensen</dc:creator>
  <cp:lastModifiedBy>Gerth Stølting Brodal</cp:lastModifiedBy>
  <cp:revision>2301</cp:revision>
  <dcterms:created xsi:type="dcterms:W3CDTF">2006-01-26T18:25:33Z</dcterms:created>
  <dcterms:modified xsi:type="dcterms:W3CDTF">2011-10-10T20:49:10Z</dcterms:modified>
</cp:coreProperties>
</file>