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5" r:id="rId11"/>
    <p:sldId id="263" r:id="rId12"/>
    <p:sldId id="266" r:id="rId13"/>
    <p:sldId id="275" r:id="rId14"/>
    <p:sldId id="274" r:id="rId15"/>
    <p:sldId id="270" r:id="rId16"/>
    <p:sldId id="269" r:id="rId17"/>
    <p:sldId id="271" r:id="rId18"/>
    <p:sldId id="272" r:id="rId19"/>
    <p:sldId id="273" r:id="rId20"/>
    <p:sldId id="264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FF"/>
    <a:srgbClr val="008000"/>
    <a:srgbClr val="666666"/>
    <a:srgbClr val="FF6464"/>
    <a:srgbClr val="3232FF"/>
    <a:srgbClr val="0000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87275" autoAdjust="0"/>
  </p:normalViewPr>
  <p:slideViewPr>
    <p:cSldViewPr>
      <p:cViewPr varScale="1">
        <p:scale>
          <a:sx n="115" d="100"/>
          <a:sy n="115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5AB6-73B6-46CA-9C75-29A78BA558FB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7D4B6-174C-4832-B8DE-CF34FDE91E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97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All images by SVG, </a:t>
            </a:r>
            <a:r>
              <a:rPr lang="da-DK" dirty="0" err="1" smtClean="0"/>
              <a:t>initially</a:t>
            </a:r>
            <a:r>
              <a:rPr lang="da-DK" dirty="0" smtClean="0"/>
              <a:t> not </a:t>
            </a:r>
            <a:r>
              <a:rPr lang="da-DK" dirty="0" err="1" smtClean="0"/>
              <a:t>supported</a:t>
            </a:r>
            <a:r>
              <a:rPr lang="da-DK" dirty="0" smtClean="0"/>
              <a:t> by Internet Explorer (</a:t>
            </a:r>
            <a:r>
              <a:rPr lang="da-DK" dirty="0" err="1" smtClean="0"/>
              <a:t>designed</a:t>
            </a:r>
            <a:r>
              <a:rPr lang="da-DK" dirty="0" smtClean="0"/>
              <a:t> </a:t>
            </a:r>
            <a:r>
              <a:rPr lang="da-DK" baseline="0" dirty="0" smtClean="0"/>
              <a:t>with </a:t>
            </a:r>
            <a:r>
              <a:rPr lang="da-DK" baseline="0" dirty="0" err="1" smtClean="0"/>
              <a:t>Firefox</a:t>
            </a:r>
            <a:r>
              <a:rPr lang="da-DK" baseline="0" dirty="0" smtClean="0"/>
              <a:t>)</a:t>
            </a:r>
          </a:p>
          <a:p>
            <a:r>
              <a:rPr lang="da-DK" baseline="0" dirty="0" smtClean="0"/>
              <a:t>2012: </a:t>
            </a:r>
            <a:r>
              <a:rPr lang="da-DK" baseline="0" dirty="0" err="1" smtClean="0"/>
              <a:t>Updated</a:t>
            </a:r>
            <a:r>
              <a:rPr lang="da-DK" baseline="0" dirty="0" smtClean="0"/>
              <a:t> html from ”</a:t>
            </a:r>
            <a:r>
              <a:rPr lang="da-DK" baseline="0" dirty="0" err="1" smtClean="0"/>
              <a:t>Embed</a:t>
            </a:r>
            <a:r>
              <a:rPr lang="da-DK" baseline="0" dirty="0" smtClean="0"/>
              <a:t>” to ”Object” tags, and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works</a:t>
            </a:r>
            <a:r>
              <a:rPr lang="da-DK" baseline="0" dirty="0" smtClean="0"/>
              <a:t> with Internet Explorer 9.0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D4B6-174C-4832-B8DE-CF34FDE91EA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77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text_other_side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dermine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grid</a:t>
            </a:r>
            <a:endParaRPr lang="da-DK" baseline="0" dirty="0" smtClean="0"/>
          </a:p>
          <a:p>
            <a:r>
              <a:rPr lang="da-DK" baseline="0" dirty="0" err="1" smtClean="0"/>
              <a:t>backside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figure</a:t>
            </a:r>
            <a:r>
              <a:rPr lang="da-DK" baseline="0" dirty="0" smtClean="0"/>
              <a:t> out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ears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should</a:t>
            </a:r>
            <a:r>
              <a:rPr lang="da-DK" baseline="0" dirty="0" smtClean="0"/>
              <a:t> flip </a:t>
            </a:r>
            <a:r>
              <a:rPr lang="da-DK" baseline="0" dirty="0" err="1" smtClean="0"/>
              <a:t>color</a:t>
            </a:r>
            <a:endParaRPr lang="da-DK" baseline="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D4B6-174C-4832-B8DE-CF34FDE91EA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84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folded</a:t>
            </a:r>
            <a:r>
              <a:rPr lang="da-DK" dirty="0" smtClean="0"/>
              <a:t>,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crosses </a:t>
            </a:r>
            <a:r>
              <a:rPr lang="da-DK" baseline="0" dirty="0" err="1" smtClean="0"/>
              <a:t>inside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ontop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circle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cross</a:t>
            </a:r>
            <a:r>
              <a:rPr lang="da-DK" baseline="0" dirty="0" smtClean="0"/>
              <a:t> not visible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7D4B6-174C-4832-B8DE-CF34FDE91EA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6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41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47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2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005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86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34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0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1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24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6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95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A0ED-DD48-40D0-89A8-939A98B48A1D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59DF8-787C-4DA8-9641-41D8B28A644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9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2062136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4089" r="24700"/>
          <a:stretch/>
        </p:blipFill>
        <p:spPr bwMode="auto">
          <a:xfrm>
            <a:off x="2180375" y="0"/>
            <a:ext cx="4740995" cy="55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0" y="556533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bg1"/>
                </a:solidFill>
              </a:rPr>
              <a:t>Gerth </a:t>
            </a:r>
            <a:r>
              <a:rPr lang="da-DK" sz="3200" b="1" dirty="0" err="1" smtClean="0">
                <a:solidFill>
                  <a:schemeClr val="bg1"/>
                </a:solidFill>
              </a:rPr>
              <a:t>Stølting</a:t>
            </a:r>
            <a:r>
              <a:rPr lang="da-DK" sz="3200" b="1" dirty="0" smtClean="0">
                <a:solidFill>
                  <a:schemeClr val="bg1"/>
                </a:solidFill>
              </a:rPr>
              <a:t> Brodal</a:t>
            </a:r>
          </a:p>
          <a:p>
            <a:pPr algn="ctr">
              <a:spcAft>
                <a:spcPts val="1200"/>
              </a:spcAft>
            </a:pPr>
            <a:r>
              <a:rPr lang="da-DK" dirty="0" smtClean="0">
                <a:solidFill>
                  <a:schemeClr val="bg1"/>
                </a:solidFill>
              </a:rPr>
              <a:t>Aarhus Universitet</a:t>
            </a:r>
          </a:p>
          <a:p>
            <a:pPr algn="ctr"/>
            <a:r>
              <a:rPr lang="da-DK" dirty="0" smtClean="0">
                <a:solidFill>
                  <a:schemeClr val="bg1"/>
                </a:solidFill>
              </a:rPr>
              <a:t>www.cs.au.dk/~gerth/julehjerter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788" y="4756811"/>
            <a:ext cx="9036424" cy="16823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47126" b="67100"/>
          <a:stretch/>
        </p:blipFill>
        <p:spPr bwMode="auto">
          <a:xfrm>
            <a:off x="2555776" y="179347"/>
            <a:ext cx="4028964" cy="399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81135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$letter["A"] = 'l 50,-100 l 50,100 l -20,0 l -10,-20 l -40,0 l -10,20 z';</a:t>
            </a:r>
          </a:p>
          <a:p>
            <a:r>
              <a:rPr lang="en-US" sz="1600" dirty="0" smtClean="0">
                <a:solidFill>
                  <a:srgbClr val="6464FF"/>
                </a:solidFill>
                <a:latin typeface="Courier New" pitchFamily="49" charset="0"/>
                <a:cs typeface="Courier New" pitchFamily="49" charset="0"/>
              </a:rPr>
              <a:t> $</a:t>
            </a:r>
            <a:r>
              <a:rPr lang="en-US" sz="1600" dirty="0" err="1" smtClean="0">
                <a:solidFill>
                  <a:srgbClr val="6464FF"/>
                </a:solidFill>
                <a:latin typeface="Courier New" pitchFamily="49" charset="0"/>
                <a:cs typeface="Courier New" pitchFamily="49" charset="0"/>
              </a:rPr>
              <a:t>LUcut</a:t>
            </a:r>
            <a:r>
              <a:rPr lang="en-US" sz="1600" dirty="0" smtClean="0">
                <a:solidFill>
                  <a:srgbClr val="6464FF"/>
                </a:solidFill>
                <a:latin typeface="Courier New" pitchFamily="49" charset="0"/>
                <a:cs typeface="Courier New" pitchFamily="49" charset="0"/>
              </a:rPr>
              <a:t>["A"] = 'm -10,-50 l 35,0 l 25,-50 l 0,-10 </a:t>
            </a:r>
          </a:p>
          <a:p>
            <a:r>
              <a:rPr lang="en-US" sz="1600" dirty="0">
                <a:solidFill>
                  <a:srgbClr val="6464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6464FF"/>
                </a:solidFill>
                <a:latin typeface="Courier New" pitchFamily="49" charset="0"/>
                <a:cs typeface="Courier New" pitchFamily="49" charset="0"/>
              </a:rPr>
              <a:t>               m 0,120 l 0,-30 l 20,0 l 10,20 l 20,0 l -25,-50 l 35,0';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FF6464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600" dirty="0" err="1" smtClean="0">
                <a:solidFill>
                  <a:srgbClr val="FF6464"/>
                </a:solidFill>
                <a:latin typeface="Courier New" pitchFamily="49" charset="0"/>
                <a:cs typeface="Courier New" pitchFamily="49" charset="0"/>
              </a:rPr>
              <a:t>DRcut</a:t>
            </a:r>
            <a:r>
              <a:rPr lang="en-US" sz="1600" dirty="0" smtClean="0">
                <a:solidFill>
                  <a:srgbClr val="FF6464"/>
                </a:solidFill>
                <a:latin typeface="Courier New" pitchFamily="49" charset="0"/>
                <a:cs typeface="Courier New" pitchFamily="49" charset="0"/>
              </a:rPr>
              <a:t>["A"] = 'm 50,10 l 0,-30 l -20,0 l -10,20 l -20,0 l 25,-50 l -35,0</a:t>
            </a:r>
          </a:p>
          <a:p>
            <a:r>
              <a:rPr lang="en-US" sz="1600" dirty="0" smtClean="0">
                <a:solidFill>
                  <a:srgbClr val="FF6464"/>
                </a:solidFill>
                <a:latin typeface="Courier New" pitchFamily="49" charset="0"/>
                <a:cs typeface="Courier New" pitchFamily="49" charset="0"/>
              </a:rPr>
              <a:t>                m 120,0 l -35,0 l -25,-50 l 0,-10';</a:t>
            </a:r>
          </a:p>
          <a:p>
            <a:r>
              <a:rPr lang="en-US" sz="1600" dirty="0" smtClean="0">
                <a:solidFill>
                  <a:srgbClr val="66FF66"/>
                </a:solidFill>
                <a:latin typeface="Courier New" pitchFamily="49" charset="0"/>
                <a:cs typeface="Courier New" pitchFamily="49" charset="0"/>
              </a:rPr>
              <a:t>  $hole["A"] = 'm 40,-40 l 10,-20 l 10,20 z';</a:t>
            </a:r>
            <a:endParaRPr lang="da-DK" sz="1600" dirty="0">
              <a:solidFill>
                <a:srgbClr val="66FF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69844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(0,0)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17934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>(100,-100)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2555777" y="6394775"/>
            <a:ext cx="375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 smtClean="0">
                <a:solidFill>
                  <a:schemeClr val="bg1"/>
                </a:solidFill>
              </a:rPr>
              <a:t>definitions.php</a:t>
            </a: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555775" y="4139787"/>
            <a:ext cx="4028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 smtClean="0">
                <a:solidFill>
                  <a:schemeClr val="bg1"/>
                </a:solidFill>
              </a:rPr>
              <a:t>letters.php?debug</a:t>
            </a:r>
            <a:r>
              <a:rPr lang="da-DK" dirty="0" smtClean="0">
                <a:solidFill>
                  <a:schemeClr val="bg1"/>
                </a:solidFill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23234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da-DK" dirty="0" err="1" smtClean="0">
                <a:solidFill>
                  <a:schemeClr val="bg1"/>
                </a:solidFill>
              </a:rPr>
              <a:t>preview.php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4716016" y="6289574"/>
            <a:ext cx="4194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dirty="0" err="1" smtClean="0">
                <a:solidFill>
                  <a:schemeClr val="bg1"/>
                </a:solidFill>
              </a:rPr>
              <a:t>text</a:t>
            </a:r>
            <a:r>
              <a:rPr lang="da-DK" sz="1400" dirty="0" smtClean="0">
                <a:solidFill>
                  <a:schemeClr val="bg1"/>
                </a:solidFill>
              </a:rPr>
              <a:t>=</a:t>
            </a:r>
            <a:r>
              <a:rPr lang="da-DK" sz="1400" dirty="0" err="1">
                <a:solidFill>
                  <a:schemeClr val="bg1"/>
                </a:solidFill>
              </a:rPr>
              <a:t>j</a:t>
            </a:r>
            <a:r>
              <a:rPr lang="da-DK" sz="1400" dirty="0" err="1" smtClean="0">
                <a:solidFill>
                  <a:schemeClr val="bg1"/>
                </a:solidFill>
              </a:rPr>
              <a:t>ul&amp;text_other_side</a:t>
            </a:r>
            <a:r>
              <a:rPr lang="da-DK" sz="1400" dirty="0" smtClean="0">
                <a:solidFill>
                  <a:schemeClr val="bg1"/>
                </a:solidFill>
              </a:rPr>
              <a:t>=god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2409"/>
          <a:stretch/>
        </p:blipFill>
        <p:spPr bwMode="auto">
          <a:xfrm>
            <a:off x="230978" y="1249574"/>
            <a:ext cx="419700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0800000" flipV="1">
            <a:off x="230978" y="6289574"/>
            <a:ext cx="4197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dirty="0" err="1" smtClean="0">
                <a:solidFill>
                  <a:schemeClr val="bg1"/>
                </a:solidFill>
              </a:rPr>
              <a:t>backside</a:t>
            </a:r>
            <a:r>
              <a:rPr lang="da-DK" sz="1400" dirty="0" smtClean="0">
                <a:solidFill>
                  <a:schemeClr val="bg1"/>
                </a:solidFill>
              </a:rPr>
              <a:t>=1&amp;text=</a:t>
            </a:r>
            <a:r>
              <a:rPr lang="da-DK" sz="1400" dirty="0" err="1" smtClean="0">
                <a:solidFill>
                  <a:schemeClr val="bg1"/>
                </a:solidFill>
              </a:rPr>
              <a:t>god&amp;text_other_side</a:t>
            </a:r>
            <a:r>
              <a:rPr lang="da-DK" sz="1400" dirty="0" smtClean="0">
                <a:solidFill>
                  <a:schemeClr val="bg1"/>
                </a:solidFill>
              </a:rPr>
              <a:t>=</a:t>
            </a:r>
            <a:r>
              <a:rPr lang="da-DK" sz="1400" dirty="0" err="1">
                <a:solidFill>
                  <a:schemeClr val="bg1"/>
                </a:solidFill>
              </a:rPr>
              <a:t>j</a:t>
            </a:r>
            <a:r>
              <a:rPr lang="da-DK" sz="1400" dirty="0" err="1" smtClean="0">
                <a:solidFill>
                  <a:schemeClr val="bg1"/>
                </a:solidFill>
              </a:rPr>
              <a:t>ul&amp;debug</a:t>
            </a:r>
            <a:r>
              <a:rPr lang="da-DK" sz="1400" dirty="0" smtClean="0">
                <a:solidFill>
                  <a:schemeClr val="bg1"/>
                </a:solidFill>
              </a:rPr>
              <a:t>=1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b="12537"/>
          <a:stretch/>
        </p:blipFill>
        <p:spPr bwMode="auto">
          <a:xfrm>
            <a:off x="4716016" y="1249574"/>
            <a:ext cx="420618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9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800" dirty="0" err="1" smtClean="0">
                <a:solidFill>
                  <a:schemeClr val="bg1"/>
                </a:solidFill>
              </a:rPr>
              <a:t>template.php?piece</a:t>
            </a:r>
            <a:r>
              <a:rPr lang="da-DK" sz="1800" dirty="0" smtClean="0">
                <a:solidFill>
                  <a:schemeClr val="bg1"/>
                </a:solidFill>
              </a:rPr>
              <a:t>=1&amp;text_front=</a:t>
            </a:r>
            <a:r>
              <a:rPr lang="da-DK" sz="1800" dirty="0" err="1" smtClean="0">
                <a:solidFill>
                  <a:schemeClr val="bg1"/>
                </a:solidFill>
              </a:rPr>
              <a:t>god&amp;text_back</a:t>
            </a:r>
            <a:r>
              <a:rPr lang="da-DK" sz="1800" dirty="0" smtClean="0">
                <a:solidFill>
                  <a:schemeClr val="bg1"/>
                </a:solidFill>
              </a:rPr>
              <a:t>=jul</a:t>
            </a:r>
            <a:endParaRPr lang="da-DK" sz="1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5" b="22305"/>
          <a:stretch/>
        </p:blipFill>
        <p:spPr bwMode="auto">
          <a:xfrm>
            <a:off x="612440" y="260648"/>
            <a:ext cx="7920000" cy="282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059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 smtClean="0">
                <a:solidFill>
                  <a:schemeClr val="bg1"/>
                </a:solidFill>
              </a:rPr>
              <a:t>template.php?piece</a:t>
            </a:r>
            <a:r>
              <a:rPr lang="da-DK" dirty="0" smtClean="0">
                <a:solidFill>
                  <a:schemeClr val="bg1"/>
                </a:solidFill>
              </a:rPr>
              <a:t>=0&amp;text_front=</a:t>
            </a:r>
            <a:r>
              <a:rPr lang="da-DK" dirty="0" err="1" smtClean="0">
                <a:solidFill>
                  <a:schemeClr val="bg1"/>
                </a:solidFill>
              </a:rPr>
              <a:t>god&amp;text_back</a:t>
            </a:r>
            <a:r>
              <a:rPr lang="da-DK" dirty="0" smtClean="0">
                <a:solidFill>
                  <a:schemeClr val="bg1"/>
                </a:solidFill>
              </a:rPr>
              <a:t>=jul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7" b="18509"/>
          <a:stretch/>
        </p:blipFill>
        <p:spPr bwMode="auto">
          <a:xfrm>
            <a:off x="612440" y="3645024"/>
            <a:ext cx="7920000" cy="279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1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7050"/>
          </a:xfrm>
        </p:spPr>
      </p:pic>
    </p:spTree>
    <p:extLst>
      <p:ext uri="{BB962C8B-B14F-4D97-AF65-F5344CB8AC3E}">
        <p14:creationId xmlns:p14="http://schemas.microsoft.com/office/powerpoint/2010/main" val="1825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9460"/>
            <a:ext cx="5669753" cy="6763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61399" y="2195425"/>
            <a:ext cx="6881434" cy="2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5800" y="1517868"/>
            <a:ext cx="5832648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Hvad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det</a:t>
            </a:r>
            <a:r>
              <a:rPr lang="en-US" b="1" dirty="0" smtClean="0">
                <a:solidFill>
                  <a:schemeClr val="bg1"/>
                </a:solidFill>
              </a:rPr>
              <a:t> 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" r="160"/>
          <a:stretch/>
        </p:blipFill>
        <p:spPr>
          <a:xfrm rot="5400000">
            <a:off x="2748841" y="787663"/>
            <a:ext cx="3666566" cy="54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627074"/>
            <a:ext cx="2257425" cy="4067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www.rodekors.dk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52" t="4736" r="6826" b="4803"/>
          <a:stretch/>
        </p:blipFill>
        <p:spPr>
          <a:xfrm rot="499940">
            <a:off x="5932519" y="1981407"/>
            <a:ext cx="2232249" cy="40324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950">
            <a:off x="638139" y="2132808"/>
            <a:ext cx="2914144" cy="41372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31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3077">
            <a:off x="385127" y="646629"/>
            <a:ext cx="6715125" cy="2867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810">
            <a:off x="1057679" y="3766236"/>
            <a:ext cx="7545487" cy="2508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13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</a:rPr>
              <a:t>Torben </a:t>
            </a:r>
            <a:r>
              <a:rPr lang="en-US" sz="3200" b="1" dirty="0" err="1">
                <a:solidFill>
                  <a:schemeClr val="bg1"/>
                </a:solidFill>
              </a:rPr>
              <a:t>Ægidius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Mogensen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hjemmesider.diku.dk</a:t>
            </a:r>
            <a:r>
              <a:rPr lang="en-US" sz="3200" dirty="0">
                <a:solidFill>
                  <a:schemeClr val="bg1"/>
                </a:solidFill>
              </a:rPr>
              <a:t>/~</a:t>
            </a:r>
            <a:r>
              <a:rPr lang="en-US" sz="3200" dirty="0" err="1" smtClean="0">
                <a:solidFill>
                  <a:schemeClr val="bg1"/>
                </a:solidFill>
              </a:rPr>
              <a:t>torbenm</a:t>
            </a:r>
            <a:r>
              <a:rPr lang="en-US" sz="3200" dirty="0" smtClean="0">
                <a:solidFill>
                  <a:schemeClr val="bg1"/>
                </a:solidFill>
              </a:rPr>
              <a:t>/hearts.pdf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679" y="3972664"/>
            <a:ext cx="2540004" cy="269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6" r="4769"/>
          <a:stretch/>
        </p:blipFill>
        <p:spPr>
          <a:xfrm>
            <a:off x="1115616" y="1506272"/>
            <a:ext cx="4240770" cy="5159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200" y="1506272"/>
            <a:ext cx="2509481" cy="23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Julehjerte</a:t>
            </a:r>
            <a:r>
              <a:rPr lang="en-US" b="1" dirty="0" smtClean="0">
                <a:solidFill>
                  <a:schemeClr val="bg1"/>
                </a:solidFill>
              </a:rPr>
              <a:t> Designer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755576" y="787219"/>
            <a:ext cx="7808251" cy="5522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/>
          <p:cNvSpPr/>
          <p:nvPr/>
        </p:nvSpPr>
        <p:spPr>
          <a:xfrm>
            <a:off x="4556914" y="2308343"/>
            <a:ext cx="144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5949418" y="2308343"/>
            <a:ext cx="2520000" cy="25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818630" y="2308343"/>
            <a:ext cx="2520000" cy="252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2065183" y="2308343"/>
            <a:ext cx="252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4693895" y="2308343"/>
            <a:ext cx="2520000" cy="25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5949418" y="2308343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818630" y="2308343"/>
            <a:ext cx="2520000" cy="25200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Left Brace 18"/>
          <p:cNvSpPr/>
          <p:nvPr/>
        </p:nvSpPr>
        <p:spPr>
          <a:xfrm rot="5400000">
            <a:off x="3239660" y="893681"/>
            <a:ext cx="180000" cy="252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19509" y="3566719"/>
            <a:ext cx="1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58971" y="3566719"/>
            <a:ext cx="1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6333" y="17168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/>
              <a:t>x</a:t>
            </a:r>
            <a:endParaRPr lang="da-DK" i="1" dirty="0"/>
          </a:p>
        </p:txBody>
      </p:sp>
      <p:sp>
        <p:nvSpPr>
          <p:cNvPr id="23" name="Left Brace 22"/>
          <p:cNvSpPr/>
          <p:nvPr/>
        </p:nvSpPr>
        <p:spPr>
          <a:xfrm rot="5400000" flipH="1">
            <a:off x="4585607" y="4871953"/>
            <a:ext cx="108000" cy="108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3829519" y="4941168"/>
            <a:ext cx="162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extra</a:t>
            </a:r>
            <a:r>
              <a:rPr lang="da-DK" dirty="0" smtClean="0"/>
              <a:t> (1-2 mm)</a:t>
            </a:r>
            <a:endParaRPr lang="da-DK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635054" y="2315969"/>
            <a:ext cx="0" cy="252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40657" y="1847681"/>
            <a:ext cx="0" cy="396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1661" y="1537318"/>
            <a:ext cx="162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fold</a:t>
            </a:r>
            <a:endParaRPr lang="da-DK" dirty="0"/>
          </a:p>
        </p:txBody>
      </p:sp>
      <p:sp>
        <p:nvSpPr>
          <p:cNvPr id="34" name="Left Brace 33"/>
          <p:cNvSpPr/>
          <p:nvPr/>
        </p:nvSpPr>
        <p:spPr>
          <a:xfrm>
            <a:off x="4369599" y="2347628"/>
            <a:ext cx="180000" cy="241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TextBox 34"/>
          <p:cNvSpPr txBox="1"/>
          <p:nvPr/>
        </p:nvSpPr>
        <p:spPr>
          <a:xfrm>
            <a:off x="4045543" y="335962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x</a:t>
            </a:r>
            <a:endParaRPr lang="da-DK" i="1" dirty="0"/>
          </a:p>
        </p:txBody>
      </p:sp>
      <p:sp>
        <p:nvSpPr>
          <p:cNvPr id="41" name="Left Brace 40"/>
          <p:cNvSpPr/>
          <p:nvPr/>
        </p:nvSpPr>
        <p:spPr>
          <a:xfrm rot="5400000">
            <a:off x="5863615" y="893681"/>
            <a:ext cx="180000" cy="252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TextBox 41"/>
          <p:cNvSpPr txBox="1"/>
          <p:nvPr/>
        </p:nvSpPr>
        <p:spPr>
          <a:xfrm>
            <a:off x="5760288" y="17168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/>
              <a:t>x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5006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2" grpId="0"/>
      <p:bldP spid="23" grpId="0" animBg="1"/>
      <p:bldP spid="24" grpId="0"/>
      <p:bldP spid="33" grpId="0"/>
      <p:bldP spid="34" grpId="0" animBg="1"/>
      <p:bldP spid="35" grpId="0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13199"/>
          <a:stretch/>
        </p:blipFill>
        <p:spPr bwMode="auto">
          <a:xfrm>
            <a:off x="2141835" y="0"/>
            <a:ext cx="4806429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" y="556533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bg1"/>
                </a:solidFill>
              </a:rPr>
              <a:t>Gerth </a:t>
            </a:r>
            <a:r>
              <a:rPr lang="da-DK" sz="3200" b="1" dirty="0" err="1" smtClean="0">
                <a:solidFill>
                  <a:schemeClr val="bg1"/>
                </a:solidFill>
              </a:rPr>
              <a:t>Stølting</a:t>
            </a:r>
            <a:r>
              <a:rPr lang="da-DK" sz="3200" b="1" dirty="0" smtClean="0">
                <a:solidFill>
                  <a:schemeClr val="bg1"/>
                </a:solidFill>
              </a:rPr>
              <a:t> Brodal</a:t>
            </a:r>
          </a:p>
          <a:p>
            <a:pPr algn="ctr">
              <a:spcAft>
                <a:spcPts val="1200"/>
              </a:spcAft>
            </a:pPr>
            <a:r>
              <a:rPr lang="da-DK" dirty="0" smtClean="0">
                <a:solidFill>
                  <a:schemeClr val="bg1"/>
                </a:solidFill>
              </a:rPr>
              <a:t>Aarhus Universitet</a:t>
            </a:r>
          </a:p>
          <a:p>
            <a:pPr algn="ctr"/>
            <a:r>
              <a:rPr lang="da-DK" dirty="0" smtClean="0">
                <a:solidFill>
                  <a:schemeClr val="bg1"/>
                </a:solidFill>
              </a:rPr>
              <a:t>www.cs.au.dk/~gerth/julehjerter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3568" y="850755"/>
            <a:ext cx="3600000" cy="3600000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/>
          <p:nvPr/>
        </p:nvSpPr>
        <p:spPr>
          <a:xfrm>
            <a:off x="683568" y="2637312"/>
            <a:ext cx="3600000" cy="360000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4932440" y="850755"/>
            <a:ext cx="3600000" cy="3600000"/>
          </a:xfrm>
          <a:prstGeom prst="ellipse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/>
          <p:cNvSpPr/>
          <p:nvPr/>
        </p:nvSpPr>
        <p:spPr>
          <a:xfrm>
            <a:off x="4932440" y="2637312"/>
            <a:ext cx="3600000" cy="36000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2637312"/>
            <a:ext cx="360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932440" y="2636912"/>
            <a:ext cx="3600000" cy="3600400"/>
            <a:chOff x="4932440" y="2636912"/>
            <a:chExt cx="3600000" cy="3600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132173" y="2637312"/>
              <a:ext cx="0" cy="3600000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332306" y="2636912"/>
              <a:ext cx="0" cy="3600000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932440" y="2637312"/>
              <a:ext cx="360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1883701" y="2637312"/>
            <a:ext cx="0" cy="36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83834" y="2636912"/>
            <a:ext cx="0" cy="36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 rot="18900000">
            <a:off x="4110505" y="757351"/>
            <a:ext cx="3600000" cy="3600000"/>
          </a:xfrm>
          <a:prstGeom prst="ellipse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Oval 4"/>
          <p:cNvSpPr/>
          <p:nvPr/>
        </p:nvSpPr>
        <p:spPr>
          <a:xfrm rot="18900000">
            <a:off x="1573169" y="768114"/>
            <a:ext cx="3600000" cy="3600000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/>
          <p:nvPr/>
        </p:nvSpPr>
        <p:spPr>
          <a:xfrm rot="18900000">
            <a:off x="2836456" y="2031401"/>
            <a:ext cx="3600000" cy="360000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 28"/>
          <p:cNvSpPr/>
          <p:nvPr/>
        </p:nvSpPr>
        <p:spPr>
          <a:xfrm rot="18900000">
            <a:off x="4038658" y="1531928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/>
        </p:nvSpPr>
        <p:spPr>
          <a:xfrm rot="18900000">
            <a:off x="4036962" y="4927927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/>
        </p:nvSpPr>
        <p:spPr>
          <a:xfrm rot="18900000">
            <a:off x="5736846" y="3230116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 rot="18900000">
            <a:off x="2338868" y="3231718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/>
        </p:nvSpPr>
        <p:spPr>
          <a:xfrm rot="18900000">
            <a:off x="4036452" y="3229790"/>
            <a:ext cx="1202400" cy="12024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 rot="18900000" flipV="1">
            <a:off x="4212286" y="2455571"/>
            <a:ext cx="0" cy="36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8900000" flipV="1">
            <a:off x="5060625" y="1606666"/>
            <a:ext cx="0" cy="36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8900000" flipH="1" flipV="1">
            <a:off x="2412325" y="3405445"/>
            <a:ext cx="3601777" cy="40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8900000" flipH="1" flipV="1">
            <a:off x="3261042" y="4254162"/>
            <a:ext cx="3601777" cy="40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7" idx="4"/>
          </p:cNvCxnSpPr>
          <p:nvPr/>
        </p:nvCxnSpPr>
        <p:spPr>
          <a:xfrm rot="18900000">
            <a:off x="5910505" y="757352"/>
            <a:ext cx="0" cy="360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8900000">
            <a:off x="1563664" y="2558609"/>
            <a:ext cx="360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8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3568" y="850755"/>
            <a:ext cx="3600000" cy="5386557"/>
            <a:chOff x="683568" y="850755"/>
            <a:chExt cx="3600000" cy="5386557"/>
          </a:xfrm>
        </p:grpSpPr>
        <p:sp>
          <p:nvSpPr>
            <p:cNvPr id="5" name="Oval 4"/>
            <p:cNvSpPr/>
            <p:nvPr/>
          </p:nvSpPr>
          <p:spPr>
            <a:xfrm>
              <a:off x="683568" y="850755"/>
              <a:ext cx="3600000" cy="360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3568" y="2637312"/>
              <a:ext cx="3600000" cy="36000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1883701" y="2637312"/>
              <a:ext cx="0" cy="3600000"/>
            </a:xfrm>
            <a:prstGeom prst="line">
              <a:avLst/>
            </a:prstGeom>
            <a:ln w="5715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083834" y="2636912"/>
              <a:ext cx="0" cy="1198800"/>
            </a:xfrm>
            <a:prstGeom prst="line">
              <a:avLst/>
            </a:prstGeom>
            <a:ln w="57150" cap="flat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083834" y="5038512"/>
              <a:ext cx="0" cy="1198800"/>
            </a:xfrm>
            <a:prstGeom prst="line">
              <a:avLst/>
            </a:prstGeom>
            <a:ln w="57150" cap="flat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ie 1"/>
            <p:cNvSpPr/>
            <p:nvPr/>
          </p:nvSpPr>
          <p:spPr>
            <a:xfrm>
              <a:off x="2482634" y="3850884"/>
              <a:ext cx="1202400" cy="1202400"/>
            </a:xfrm>
            <a:prstGeom prst="pie">
              <a:avLst>
                <a:gd name="adj1" fmla="val 16139215"/>
                <a:gd name="adj2" fmla="val 5435385"/>
              </a:avLst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987824" y="3885351"/>
              <a:ext cx="129294" cy="1141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83568" y="2637312"/>
              <a:ext cx="360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860032" y="850755"/>
            <a:ext cx="3600000" cy="5386557"/>
            <a:chOff x="683568" y="850755"/>
            <a:chExt cx="3600000" cy="5386557"/>
          </a:xfrm>
        </p:grpSpPr>
        <p:sp>
          <p:nvSpPr>
            <p:cNvPr id="35" name="Oval 34"/>
            <p:cNvSpPr/>
            <p:nvPr/>
          </p:nvSpPr>
          <p:spPr>
            <a:xfrm>
              <a:off x="683568" y="850755"/>
              <a:ext cx="3600000" cy="36000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568" y="2637312"/>
              <a:ext cx="3600000" cy="3600000"/>
            </a:xfrm>
            <a:prstGeom prst="rect">
              <a:avLst/>
            </a:prstGeom>
            <a:solidFill>
              <a:srgbClr val="FF00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1883701" y="2637312"/>
              <a:ext cx="0" cy="3600000"/>
            </a:xfrm>
            <a:prstGeom prst="line">
              <a:avLst/>
            </a:prstGeom>
            <a:ln w="5715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083834" y="2636912"/>
              <a:ext cx="0" cy="1198800"/>
            </a:xfrm>
            <a:prstGeom prst="line">
              <a:avLst/>
            </a:prstGeom>
            <a:ln w="57150" cap="flat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083834" y="5038512"/>
              <a:ext cx="0" cy="1198800"/>
            </a:xfrm>
            <a:prstGeom prst="line">
              <a:avLst/>
            </a:prstGeom>
            <a:ln w="57150" cap="flat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ie 39"/>
            <p:cNvSpPr/>
            <p:nvPr/>
          </p:nvSpPr>
          <p:spPr>
            <a:xfrm>
              <a:off x="2482634" y="3850884"/>
              <a:ext cx="1202400" cy="1202400"/>
            </a:xfrm>
            <a:prstGeom prst="pie">
              <a:avLst>
                <a:gd name="adj1" fmla="val 16139215"/>
                <a:gd name="adj2" fmla="val 5435385"/>
              </a:avLst>
            </a:prstGeom>
            <a:solidFill>
              <a:srgbClr val="FF0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87824" y="3885351"/>
              <a:ext cx="129294" cy="11414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83568" y="2637312"/>
              <a:ext cx="3600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8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 rot="18900000">
            <a:off x="1573169" y="768114"/>
            <a:ext cx="3600000" cy="3600000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 rot="18900000">
            <a:off x="4110505" y="757351"/>
            <a:ext cx="3600000" cy="3600000"/>
          </a:xfrm>
          <a:prstGeom prst="ellipse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/>
          <p:cNvSpPr/>
          <p:nvPr/>
        </p:nvSpPr>
        <p:spPr>
          <a:xfrm rot="18900000">
            <a:off x="2836456" y="2031401"/>
            <a:ext cx="3600000" cy="360000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ie 34"/>
          <p:cNvSpPr/>
          <p:nvPr/>
        </p:nvSpPr>
        <p:spPr>
          <a:xfrm>
            <a:off x="4456414" y="2816111"/>
            <a:ext cx="1202400" cy="1202400"/>
          </a:xfrm>
          <a:prstGeom prst="pie">
            <a:avLst>
              <a:gd name="adj1" fmla="val 13456809"/>
              <a:gd name="adj2" fmla="val 2651628"/>
            </a:avLst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6" name="Pie 35"/>
          <p:cNvSpPr/>
          <p:nvPr/>
        </p:nvSpPr>
        <p:spPr>
          <a:xfrm>
            <a:off x="3609002" y="2815090"/>
            <a:ext cx="1202400" cy="1202400"/>
          </a:xfrm>
          <a:prstGeom prst="pie">
            <a:avLst>
              <a:gd name="adj1" fmla="val 8078870"/>
              <a:gd name="adj2" fmla="val 18945902"/>
            </a:avLst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900000">
            <a:off x="4038658" y="1531928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/>
        </p:nvSpPr>
        <p:spPr>
          <a:xfrm rot="18900000">
            <a:off x="4036962" y="4927927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/>
        </p:nvSpPr>
        <p:spPr>
          <a:xfrm rot="18900000">
            <a:off x="5736846" y="3230116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 rot="18900000">
            <a:off x="2338868" y="3231718"/>
            <a:ext cx="1198800" cy="11988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rot="18900000">
            <a:off x="1563664" y="2558609"/>
            <a:ext cx="360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 19"/>
          <p:cNvSpPr/>
          <p:nvPr/>
        </p:nvSpPr>
        <p:spPr>
          <a:xfrm>
            <a:off x="4459425" y="2805466"/>
            <a:ext cx="1202400" cy="1202400"/>
          </a:xfrm>
          <a:prstGeom prst="pie">
            <a:avLst>
              <a:gd name="adj1" fmla="val 13456809"/>
              <a:gd name="adj2" fmla="val 2651628"/>
            </a:avLst>
          </a:prstGeom>
          <a:solidFill>
            <a:srgbClr val="FF0000"/>
          </a:solidFill>
          <a:ln w="57150">
            <a:solidFill>
              <a:srgbClr val="646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8900000">
            <a:off x="4036452" y="3229790"/>
            <a:ext cx="1202400" cy="1202400"/>
          </a:xfrm>
          <a:prstGeom prst="rect">
            <a:avLst/>
          </a:prstGeom>
          <a:solidFill>
            <a:srgbClr val="FF0000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490493" y="3829423"/>
            <a:ext cx="845753" cy="847773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790379" y="2128206"/>
            <a:ext cx="853535" cy="850802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8900000" flipV="1">
            <a:off x="4212286" y="2455571"/>
            <a:ext cx="0" cy="3600000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e 2"/>
          <p:cNvSpPr/>
          <p:nvPr/>
        </p:nvSpPr>
        <p:spPr>
          <a:xfrm>
            <a:off x="3626645" y="2822735"/>
            <a:ext cx="1202400" cy="1202400"/>
          </a:xfrm>
          <a:prstGeom prst="pie">
            <a:avLst>
              <a:gd name="adj1" fmla="val 8078870"/>
              <a:gd name="adj2" fmla="val 18945902"/>
            </a:avLst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8900000">
            <a:off x="4042714" y="3234969"/>
            <a:ext cx="1202400" cy="1163434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615891" y="2131328"/>
            <a:ext cx="874603" cy="856931"/>
          </a:xfrm>
          <a:prstGeom prst="line">
            <a:avLst/>
          </a:prstGeom>
          <a:ln w="57150" cap="flat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939652" y="3831402"/>
            <a:ext cx="850726" cy="847522"/>
          </a:xfrm>
          <a:prstGeom prst="line">
            <a:avLst/>
          </a:prstGeom>
          <a:ln w="57150" cap="flat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787834" y="3840907"/>
            <a:ext cx="1692530" cy="1687457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8900000" flipH="1" flipV="1">
            <a:off x="3261042" y="4254162"/>
            <a:ext cx="3601777" cy="400"/>
          </a:xfrm>
          <a:prstGeom prst="line">
            <a:avLst/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7" idx="4"/>
          </p:cNvCxnSpPr>
          <p:nvPr/>
        </p:nvCxnSpPr>
        <p:spPr>
          <a:xfrm rot="18900000">
            <a:off x="5910505" y="757352"/>
            <a:ext cx="0" cy="360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2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13123"/>
          <a:stretch/>
        </p:blipFill>
        <p:spPr bwMode="auto">
          <a:xfrm>
            <a:off x="1736794" y="0"/>
            <a:ext cx="5616624" cy="650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3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767" r="2723" b="19807"/>
          <a:stretch/>
        </p:blipFill>
        <p:spPr bwMode="auto">
          <a:xfrm>
            <a:off x="395608" y="81376"/>
            <a:ext cx="5040488" cy="67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5400000" flipV="1">
            <a:off x="-3118944" y="3262710"/>
            <a:ext cx="673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>www.cs.au.dk/~gerth/julehjerter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268760"/>
            <a:ext cx="3491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HTML + CSS + PHP + SVG</a:t>
            </a: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(32 Kb)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2841898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err="1" smtClean="0">
                <a:solidFill>
                  <a:schemeClr val="bg1"/>
                </a:solidFill>
              </a:rPr>
              <a:t>index.php</a:t>
            </a:r>
            <a:endParaRPr lang="da-DK" sz="2800" b="1" dirty="0" smtClean="0">
              <a:solidFill>
                <a:schemeClr val="bg1"/>
              </a:solidFill>
            </a:endParaRPr>
          </a:p>
          <a:p>
            <a:r>
              <a:rPr lang="da-DK" sz="2800" b="1" dirty="0" smtClean="0">
                <a:solidFill>
                  <a:schemeClr val="bg1"/>
                </a:solidFill>
              </a:rPr>
              <a:t>style.css</a:t>
            </a:r>
          </a:p>
          <a:p>
            <a:endParaRPr lang="da-DK" sz="2800" b="1" dirty="0" smtClean="0">
              <a:solidFill>
                <a:schemeClr val="bg1"/>
              </a:solidFill>
            </a:endParaRPr>
          </a:p>
          <a:p>
            <a:r>
              <a:rPr lang="da-DK" sz="2800" b="1" dirty="0" err="1" smtClean="0">
                <a:solidFill>
                  <a:schemeClr val="bg1"/>
                </a:solidFill>
              </a:rPr>
              <a:t>preview.php</a:t>
            </a:r>
            <a:endParaRPr lang="da-DK" sz="2800" b="1" dirty="0" smtClean="0">
              <a:solidFill>
                <a:schemeClr val="bg1"/>
              </a:solidFill>
            </a:endParaRPr>
          </a:p>
          <a:p>
            <a:r>
              <a:rPr lang="da-DK" sz="2800" b="1" dirty="0" err="1" smtClean="0">
                <a:solidFill>
                  <a:schemeClr val="bg1"/>
                </a:solidFill>
              </a:rPr>
              <a:t>template.php</a:t>
            </a:r>
            <a:endParaRPr lang="da-DK" sz="2800" b="1" dirty="0" smtClean="0">
              <a:solidFill>
                <a:schemeClr val="bg1"/>
              </a:solidFill>
            </a:endParaRPr>
          </a:p>
          <a:p>
            <a:r>
              <a:rPr lang="da-DK" sz="2800" b="1" dirty="0" err="1" smtClean="0">
                <a:solidFill>
                  <a:schemeClr val="bg1"/>
                </a:solidFill>
              </a:rPr>
              <a:t>letters.php</a:t>
            </a:r>
            <a:endParaRPr lang="da-DK" sz="2800" b="1" dirty="0" smtClean="0">
              <a:solidFill>
                <a:schemeClr val="bg1"/>
              </a:solidFill>
            </a:endParaRPr>
          </a:p>
          <a:p>
            <a:endParaRPr lang="da-DK" sz="2800" b="1" dirty="0">
              <a:solidFill>
                <a:schemeClr val="bg1"/>
              </a:solidFill>
            </a:endParaRPr>
          </a:p>
          <a:p>
            <a:r>
              <a:rPr lang="da-DK" sz="2800" b="1" dirty="0" err="1" smtClean="0">
                <a:solidFill>
                  <a:schemeClr val="bg1"/>
                </a:solidFill>
              </a:rPr>
              <a:t>definitions.php</a:t>
            </a:r>
            <a:endParaRPr lang="da-DK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95776" y="18864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481031" y="116672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1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60032" y="1916872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81031" y="2663806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4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10721" y="3181309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1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4168" y="4221088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724168" y="4653136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3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24128" y="5085224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smtClean="0">
                <a:solidFill>
                  <a:schemeClr val="tx1"/>
                </a:solidFill>
              </a:rPr>
              <a:t>4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24128" y="5949320"/>
            <a:ext cx="360000" cy="3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2052" name="Group 2051"/>
          <p:cNvGrpSpPr/>
          <p:nvPr/>
        </p:nvGrpSpPr>
        <p:grpSpPr>
          <a:xfrm>
            <a:off x="7812360" y="4401088"/>
            <a:ext cx="1008112" cy="1728232"/>
            <a:chOff x="7812360" y="4401088"/>
            <a:chExt cx="1008112" cy="1728232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8460432" y="6129320"/>
              <a:ext cx="360040" cy="0"/>
            </a:xfrm>
            <a:prstGeom prst="straightConnector1">
              <a:avLst/>
            </a:prstGeom>
            <a:ln w="38100" cap="rnd">
              <a:solidFill>
                <a:schemeClr val="bg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820472" y="4401088"/>
              <a:ext cx="0" cy="1728232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00392" y="4401088"/>
              <a:ext cx="72008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812360" y="5301208"/>
              <a:ext cx="1008112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252792" y="4851148"/>
              <a:ext cx="567680" cy="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7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/>
          <a:stretch/>
        </p:blipFill>
        <p:spPr bwMode="auto">
          <a:xfrm>
            <a:off x="366823" y="297344"/>
            <a:ext cx="3903227" cy="62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800000" flipV="1">
            <a:off x="1319512" y="6473001"/>
            <a:ext cx="199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 smtClean="0">
                <a:solidFill>
                  <a:schemeClr val="bg1"/>
                </a:solidFill>
              </a:rPr>
              <a:t>letters.php</a:t>
            </a:r>
            <a:endParaRPr lang="da-DK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b="1"/>
          <a:stretch/>
        </p:blipFill>
        <p:spPr bwMode="auto">
          <a:xfrm>
            <a:off x="4860032" y="297344"/>
            <a:ext cx="3897828" cy="62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 rot="10800000" flipV="1">
            <a:off x="5269962" y="6473000"/>
            <a:ext cx="307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 err="1" smtClean="0">
                <a:solidFill>
                  <a:schemeClr val="bg1"/>
                </a:solidFill>
              </a:rPr>
              <a:t>letters.php?debug</a:t>
            </a:r>
            <a:r>
              <a:rPr lang="da-DK" dirty="0" smtClean="0">
                <a:solidFill>
                  <a:schemeClr val="bg1"/>
                </a:solidFill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7885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296</Words>
  <Application>Microsoft Office PowerPoint</Application>
  <PresentationFormat>On-screen Show (4:3)</PresentationFormat>
  <Paragraphs>60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preview.php</vt:lpstr>
      <vt:lpstr>PowerPoint Presentation</vt:lpstr>
      <vt:lpstr>PowerPoint Presentation</vt:lpstr>
      <vt:lpstr>PowerPoint Presentation</vt:lpstr>
      <vt:lpstr>Hvad er det ?</vt:lpstr>
      <vt:lpstr>www.rodekors.dk</vt:lpstr>
      <vt:lpstr>PowerPoint Presentation</vt:lpstr>
      <vt:lpstr>Torben Ægidius Mogensen hjemmesider.diku.dk/~torbenm/hearts.pdf</vt:lpstr>
      <vt:lpstr>Julehjerte Designer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40</cp:revision>
  <dcterms:created xsi:type="dcterms:W3CDTF">2012-11-25T12:21:34Z</dcterms:created>
  <dcterms:modified xsi:type="dcterms:W3CDTF">2018-11-21T07:33:38Z</dcterms:modified>
</cp:coreProperties>
</file>