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0" r:id="rId2"/>
    <p:sldId id="256" r:id="rId3"/>
    <p:sldId id="261" r:id="rId4"/>
    <p:sldId id="263" r:id="rId5"/>
    <p:sldId id="264" r:id="rId6"/>
    <p:sldId id="262" r:id="rId7"/>
    <p:sldId id="266" r:id="rId8"/>
    <p:sldId id="321" r:id="rId9"/>
    <p:sldId id="314" r:id="rId10"/>
    <p:sldId id="318" r:id="rId11"/>
    <p:sldId id="292" r:id="rId12"/>
    <p:sldId id="293" r:id="rId13"/>
    <p:sldId id="322" r:id="rId14"/>
    <p:sldId id="324" r:id="rId15"/>
    <p:sldId id="325" r:id="rId16"/>
    <p:sldId id="291" r:id="rId17"/>
    <p:sldId id="274" r:id="rId18"/>
    <p:sldId id="269" r:id="rId19"/>
    <p:sldId id="323" r:id="rId20"/>
    <p:sldId id="326" r:id="rId21"/>
    <p:sldId id="294" r:id="rId22"/>
    <p:sldId id="25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9685" autoAdjust="0"/>
    <p:restoredTop sz="79581" autoAdjust="0"/>
  </p:normalViewPr>
  <p:slideViewPr>
    <p:cSldViewPr>
      <p:cViewPr varScale="1">
        <p:scale>
          <a:sx n="55" d="100"/>
          <a:sy n="55" d="100"/>
        </p:scale>
        <p:origin x="-1476" y="-90"/>
      </p:cViewPr>
      <p:guideLst>
        <p:guide orient="horz" pos="2160"/>
        <p:guide pos="2880"/>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53158B-50AF-4F1E-83E0-726EC8864C8B}" type="datetimeFigureOut">
              <a:rPr lang="da-DK" smtClean="0"/>
              <a:t>12-02-2016</a:t>
            </a:fld>
            <a:endParaRPr lang="da-DK"/>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BF042D-E905-4688-B013-4D9F1BD5EC06}" type="slidenum">
              <a:rPr lang="da-DK" smtClean="0"/>
              <a:t>‹#›</a:t>
            </a:fld>
            <a:endParaRPr lang="da-DK"/>
          </a:p>
        </p:txBody>
      </p:sp>
    </p:spTree>
    <p:extLst>
      <p:ext uri="{BB962C8B-B14F-4D97-AF65-F5344CB8AC3E}">
        <p14:creationId xmlns:p14="http://schemas.microsoft.com/office/powerpoint/2010/main" val="2378220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smtClean="0"/>
              <a:t>While</a:t>
            </a:r>
            <a:r>
              <a:rPr lang="da-DK" dirty="0" smtClean="0"/>
              <a:t> </a:t>
            </a:r>
            <a:r>
              <a:rPr lang="da-DK" dirty="0" err="1" smtClean="0"/>
              <a:t>thinking</a:t>
            </a:r>
            <a:r>
              <a:rPr lang="da-DK" dirty="0" smtClean="0"/>
              <a:t> </a:t>
            </a:r>
            <a:r>
              <a:rPr lang="da-DK" dirty="0" err="1" smtClean="0"/>
              <a:t>about</a:t>
            </a:r>
            <a:r>
              <a:rPr lang="da-DK" baseline="0" dirty="0" smtClean="0"/>
              <a:t> </a:t>
            </a:r>
            <a:r>
              <a:rPr lang="da-DK" baseline="0" dirty="0" err="1" smtClean="0"/>
              <a:t>what</a:t>
            </a:r>
            <a:r>
              <a:rPr lang="da-DK" baseline="0" dirty="0" smtClean="0"/>
              <a:t> to </a:t>
            </a:r>
            <a:r>
              <a:rPr lang="da-DK" baseline="0" dirty="0" err="1" smtClean="0"/>
              <a:t>say</a:t>
            </a:r>
            <a:r>
              <a:rPr lang="da-DK" baseline="0" dirty="0" smtClean="0"/>
              <a:t> at </a:t>
            </a:r>
            <a:r>
              <a:rPr lang="da-DK" baseline="0" dirty="0" err="1" smtClean="0"/>
              <a:t>such</a:t>
            </a:r>
            <a:r>
              <a:rPr lang="da-DK" baseline="0" dirty="0" smtClean="0"/>
              <a:t> an </a:t>
            </a:r>
            <a:r>
              <a:rPr lang="da-DK" baseline="0" dirty="0" err="1" smtClean="0"/>
              <a:t>inaugaration</a:t>
            </a:r>
            <a:r>
              <a:rPr lang="da-DK" baseline="0" dirty="0" smtClean="0"/>
              <a:t> talk, had to look back...</a:t>
            </a:r>
          </a:p>
          <a:p>
            <a:r>
              <a:rPr lang="da-DK" baseline="0" dirty="0" smtClean="0"/>
              <a:t>Papers </a:t>
            </a:r>
            <a:r>
              <a:rPr lang="da-DK" baseline="0" dirty="0" err="1" smtClean="0"/>
              <a:t>listed</a:t>
            </a:r>
            <a:r>
              <a:rPr lang="da-DK" baseline="0" dirty="0" smtClean="0"/>
              <a:t> </a:t>
            </a:r>
            <a:r>
              <a:rPr lang="da-DK" baseline="0" dirty="0" err="1" smtClean="0"/>
              <a:t>are</a:t>
            </a:r>
            <a:r>
              <a:rPr lang="da-DK" baseline="0" dirty="0" smtClean="0"/>
              <a:t> </a:t>
            </a:r>
            <a:r>
              <a:rPr lang="da-DK" baseline="0" dirty="0" err="1" smtClean="0"/>
              <a:t>without</a:t>
            </a:r>
            <a:r>
              <a:rPr lang="da-DK" baseline="0" dirty="0" smtClean="0"/>
              <a:t> </a:t>
            </a:r>
            <a:r>
              <a:rPr lang="da-DK" baseline="0" dirty="0" err="1" smtClean="0"/>
              <a:t>doublicates</a:t>
            </a:r>
            <a:r>
              <a:rPr lang="da-DK" baseline="0" dirty="0" smtClean="0"/>
              <a:t> (i.e. journal versions </a:t>
            </a:r>
            <a:r>
              <a:rPr lang="da-DK" baseline="0" dirty="0" err="1" smtClean="0"/>
              <a:t>are</a:t>
            </a:r>
            <a:r>
              <a:rPr lang="da-DK" baseline="0" dirty="0" smtClean="0"/>
              <a:t> </a:t>
            </a:r>
            <a:r>
              <a:rPr lang="da-DK" baseline="0" dirty="0" err="1" smtClean="0"/>
              <a:t>typically</a:t>
            </a:r>
            <a:r>
              <a:rPr lang="da-DK" baseline="0" dirty="0" smtClean="0"/>
              <a:t> not </a:t>
            </a:r>
            <a:r>
              <a:rPr lang="da-DK" baseline="0" dirty="0" err="1" smtClean="0"/>
              <a:t>listed</a:t>
            </a:r>
            <a:r>
              <a:rPr lang="da-DK" baseline="0" dirty="0" smtClean="0"/>
              <a:t>)</a:t>
            </a:r>
            <a:endParaRPr lang="da-DK" dirty="0"/>
          </a:p>
        </p:txBody>
      </p:sp>
      <p:sp>
        <p:nvSpPr>
          <p:cNvPr id="4" name="Slide Number Placeholder 3"/>
          <p:cNvSpPr>
            <a:spLocks noGrp="1"/>
          </p:cNvSpPr>
          <p:nvPr>
            <p:ph type="sldNum" sz="quarter" idx="10"/>
          </p:nvPr>
        </p:nvSpPr>
        <p:spPr/>
        <p:txBody>
          <a:bodyPr/>
          <a:lstStyle/>
          <a:p>
            <a:fld id="{FCBF042D-E905-4688-B013-4D9F1BD5EC06}" type="slidenum">
              <a:rPr lang="da-DK" smtClean="0"/>
              <a:t>3</a:t>
            </a:fld>
            <a:endParaRPr lang="da-DK"/>
          </a:p>
        </p:txBody>
      </p:sp>
    </p:spTree>
    <p:extLst>
      <p:ext uri="{BB962C8B-B14F-4D97-AF65-F5344CB8AC3E}">
        <p14:creationId xmlns:p14="http://schemas.microsoft.com/office/powerpoint/2010/main" val="1939231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dirty="0" smtClean="0">
                <a:solidFill>
                  <a:schemeClr val="bg1">
                    <a:lumMod val="50000"/>
                  </a:schemeClr>
                </a:solidFill>
              </a:rPr>
              <a:t>Joint </a:t>
            </a:r>
            <a:r>
              <a:rPr lang="da-DK" sz="1200" dirty="0" err="1" smtClean="0">
                <a:solidFill>
                  <a:schemeClr val="bg1">
                    <a:lumMod val="50000"/>
                  </a:schemeClr>
                </a:solidFill>
              </a:rPr>
              <a:t>work</a:t>
            </a:r>
            <a:r>
              <a:rPr lang="da-DK" sz="1200" dirty="0" smtClean="0">
                <a:solidFill>
                  <a:schemeClr val="bg1">
                    <a:lumMod val="50000"/>
                  </a:schemeClr>
                </a:solidFill>
              </a:rPr>
              <a:t> with Djamal </a:t>
            </a:r>
            <a:r>
              <a:rPr lang="da-DK" sz="1200" dirty="0" err="1" smtClean="0">
                <a:solidFill>
                  <a:schemeClr val="bg1">
                    <a:lumMod val="50000"/>
                  </a:schemeClr>
                </a:solidFill>
              </a:rPr>
              <a:t>Belazzougui</a:t>
            </a:r>
            <a:r>
              <a:rPr lang="da-DK" sz="1200" dirty="0" smtClean="0">
                <a:solidFill>
                  <a:schemeClr val="bg1">
                    <a:lumMod val="50000"/>
                  </a:schemeClr>
                </a:solidFill>
              </a:rPr>
              <a:t> and Jesper Sindal Nielsen</a:t>
            </a:r>
          </a:p>
        </p:txBody>
      </p:sp>
      <p:sp>
        <p:nvSpPr>
          <p:cNvPr id="4" name="Slide Number Placeholder 3"/>
          <p:cNvSpPr>
            <a:spLocks noGrp="1"/>
          </p:cNvSpPr>
          <p:nvPr>
            <p:ph type="sldNum" sz="quarter" idx="10"/>
          </p:nvPr>
        </p:nvSpPr>
        <p:spPr/>
        <p:txBody>
          <a:bodyPr/>
          <a:lstStyle/>
          <a:p>
            <a:fld id="{FCBF042D-E905-4688-B013-4D9F1BD5EC06}" type="slidenum">
              <a:rPr lang="da-DK" smtClean="0"/>
              <a:t>12</a:t>
            </a:fld>
            <a:endParaRPr lang="da-DK"/>
          </a:p>
        </p:txBody>
      </p:sp>
    </p:spTree>
    <p:extLst>
      <p:ext uri="{BB962C8B-B14F-4D97-AF65-F5344CB8AC3E}">
        <p14:creationId xmlns:p14="http://schemas.microsoft.com/office/powerpoint/2010/main" val="1954763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Censor (Joan</a:t>
            </a:r>
            <a:r>
              <a:rPr lang="da-DK" baseline="0" dirty="0" smtClean="0"/>
              <a:t> </a:t>
            </a:r>
            <a:r>
              <a:rPr lang="da-DK" baseline="0" dirty="0" err="1" smtClean="0"/>
              <a:t>Boyar</a:t>
            </a:r>
            <a:r>
              <a:rPr lang="da-DK" baseline="0" dirty="0" smtClean="0"/>
              <a:t>) – </a:t>
            </a:r>
            <a:r>
              <a:rPr lang="da-DK" baseline="0" dirty="0" err="1" smtClean="0"/>
              <a:t>strange</a:t>
            </a:r>
            <a:r>
              <a:rPr lang="da-DK" baseline="0" dirty="0" smtClean="0"/>
              <a:t> </a:t>
            </a:r>
            <a:r>
              <a:rPr lang="da-DK" baseline="0" dirty="0" err="1" smtClean="0"/>
              <a:t>section</a:t>
            </a:r>
            <a:r>
              <a:rPr lang="da-DK" baseline="0" dirty="0" smtClean="0"/>
              <a:t>, </a:t>
            </a:r>
            <a:r>
              <a:rPr lang="da-DK" baseline="0" dirty="0" err="1" smtClean="0"/>
              <a:t>questionable</a:t>
            </a:r>
            <a:r>
              <a:rPr lang="da-DK" baseline="0" dirty="0" smtClean="0"/>
              <a:t> if it </a:t>
            </a:r>
            <a:r>
              <a:rPr lang="da-DK" baseline="0" dirty="0" err="1" smtClean="0"/>
              <a:t>will</a:t>
            </a:r>
            <a:r>
              <a:rPr lang="da-DK" baseline="0" dirty="0" smtClean="0"/>
              <a:t> </a:t>
            </a:r>
            <a:r>
              <a:rPr lang="da-DK" baseline="0" dirty="0" err="1" smtClean="0"/>
              <a:t>be</a:t>
            </a:r>
            <a:r>
              <a:rPr lang="da-DK" baseline="0" dirty="0" smtClean="0"/>
              <a:t> </a:t>
            </a:r>
            <a:r>
              <a:rPr lang="da-DK" baseline="0" dirty="0" err="1" smtClean="0"/>
              <a:t>usefull</a:t>
            </a:r>
            <a:r>
              <a:rPr lang="da-DK" baseline="0" dirty="0" smtClean="0"/>
              <a:t>.</a:t>
            </a:r>
            <a:endParaRPr lang="da-DK" dirty="0"/>
          </a:p>
        </p:txBody>
      </p:sp>
      <p:sp>
        <p:nvSpPr>
          <p:cNvPr id="4" name="Slide Number Placeholder 3"/>
          <p:cNvSpPr>
            <a:spLocks noGrp="1"/>
          </p:cNvSpPr>
          <p:nvPr>
            <p:ph type="sldNum" sz="quarter" idx="10"/>
          </p:nvPr>
        </p:nvSpPr>
        <p:spPr/>
        <p:txBody>
          <a:bodyPr/>
          <a:lstStyle/>
          <a:p>
            <a:fld id="{FCBF042D-E905-4688-B013-4D9F1BD5EC06}" type="slidenum">
              <a:rPr lang="da-DK" smtClean="0"/>
              <a:t>14</a:t>
            </a:fld>
            <a:endParaRPr lang="da-DK"/>
          </a:p>
        </p:txBody>
      </p:sp>
    </p:spTree>
    <p:extLst>
      <p:ext uri="{BB962C8B-B14F-4D97-AF65-F5344CB8AC3E}">
        <p14:creationId xmlns:p14="http://schemas.microsoft.com/office/powerpoint/2010/main" val="3752475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Slides from 1994</a:t>
            </a:r>
            <a:endParaRPr lang="da-DK" dirty="0"/>
          </a:p>
        </p:txBody>
      </p:sp>
      <p:sp>
        <p:nvSpPr>
          <p:cNvPr id="4" name="Slide Number Placeholder 3"/>
          <p:cNvSpPr>
            <a:spLocks noGrp="1"/>
          </p:cNvSpPr>
          <p:nvPr>
            <p:ph type="sldNum" sz="quarter" idx="10"/>
          </p:nvPr>
        </p:nvSpPr>
        <p:spPr/>
        <p:txBody>
          <a:bodyPr/>
          <a:lstStyle/>
          <a:p>
            <a:fld id="{FCBF042D-E905-4688-B013-4D9F1BD5EC06}" type="slidenum">
              <a:rPr lang="da-DK" smtClean="0"/>
              <a:t>16</a:t>
            </a:fld>
            <a:endParaRPr lang="da-DK"/>
          </a:p>
        </p:txBody>
      </p:sp>
    </p:spTree>
    <p:extLst>
      <p:ext uri="{BB962C8B-B14F-4D97-AF65-F5344CB8AC3E}">
        <p14:creationId xmlns:p14="http://schemas.microsoft.com/office/powerpoint/2010/main" val="3371120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First</a:t>
            </a:r>
            <a:r>
              <a:rPr lang="da-DK" baseline="0" dirty="0" smtClean="0"/>
              <a:t> </a:t>
            </a:r>
            <a:r>
              <a:rPr lang="da-DK" baseline="0" dirty="0" err="1" smtClean="0"/>
              <a:t>academic</a:t>
            </a:r>
            <a:r>
              <a:rPr lang="da-DK" baseline="0" dirty="0" smtClean="0"/>
              <a:t> talk (on </a:t>
            </a:r>
            <a:r>
              <a:rPr lang="da-DK" baseline="0" dirty="0" err="1" smtClean="0"/>
              <a:t>PhD</a:t>
            </a:r>
            <a:r>
              <a:rPr lang="da-DK" baseline="0" dirty="0" smtClean="0"/>
              <a:t> part A)</a:t>
            </a:r>
            <a:endParaRPr lang="da-DK" dirty="0"/>
          </a:p>
        </p:txBody>
      </p:sp>
      <p:sp>
        <p:nvSpPr>
          <p:cNvPr id="4" name="Slide Number Placeholder 3"/>
          <p:cNvSpPr>
            <a:spLocks noGrp="1"/>
          </p:cNvSpPr>
          <p:nvPr>
            <p:ph type="sldNum" sz="quarter" idx="10"/>
          </p:nvPr>
        </p:nvSpPr>
        <p:spPr/>
        <p:txBody>
          <a:bodyPr/>
          <a:lstStyle/>
          <a:p>
            <a:fld id="{FCBF042D-E905-4688-B013-4D9F1BD5EC06}" type="slidenum">
              <a:rPr lang="da-DK" smtClean="0"/>
              <a:t>17</a:t>
            </a:fld>
            <a:endParaRPr lang="da-DK"/>
          </a:p>
        </p:txBody>
      </p:sp>
    </p:spTree>
    <p:extLst>
      <p:ext uri="{BB962C8B-B14F-4D97-AF65-F5344CB8AC3E}">
        <p14:creationId xmlns:p14="http://schemas.microsoft.com/office/powerpoint/2010/main" val="3206354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FH07</a:t>
            </a:r>
            <a:r>
              <a:rPr lang="da-DK" baseline="0" dirty="0" smtClean="0"/>
              <a:t> = </a:t>
            </a:r>
            <a:r>
              <a:rPr lang="da-DK" dirty="0" smtClean="0"/>
              <a:t>Fischer</a:t>
            </a:r>
            <a:r>
              <a:rPr lang="da-DK" baseline="0" dirty="0" smtClean="0"/>
              <a:t> &amp; </a:t>
            </a:r>
            <a:r>
              <a:rPr lang="da-DK" baseline="0" dirty="0" err="1" smtClean="0"/>
              <a:t>Heun</a:t>
            </a:r>
            <a:r>
              <a:rPr lang="da-DK" baseline="0" dirty="0" smtClean="0"/>
              <a:t>, ESCAPE 2007</a:t>
            </a:r>
          </a:p>
          <a:p>
            <a:r>
              <a:rPr lang="da-DK" baseline="0" dirty="0" smtClean="0"/>
              <a:t>DLW09 = </a:t>
            </a:r>
            <a:r>
              <a:rPr lang="da-DK" baseline="0" dirty="0" err="1" smtClean="0"/>
              <a:t>Demaine</a:t>
            </a:r>
            <a:r>
              <a:rPr lang="da-DK" baseline="0" dirty="0" smtClean="0"/>
              <a:t>, Landau &amp; </a:t>
            </a:r>
            <a:r>
              <a:rPr lang="da-DK" baseline="0" dirty="0" err="1" smtClean="0"/>
              <a:t>Weiman</a:t>
            </a:r>
            <a:r>
              <a:rPr lang="da-DK" baseline="0" dirty="0" smtClean="0"/>
              <a:t> ICALP 2009</a:t>
            </a:r>
          </a:p>
          <a:p>
            <a:r>
              <a:rPr lang="da-DK" sz="1200" baseline="0" dirty="0" smtClean="0">
                <a:solidFill>
                  <a:schemeClr val="bg1">
                    <a:lumMod val="65000"/>
                  </a:schemeClr>
                </a:solidFill>
              </a:rPr>
              <a:t>AY10 = </a:t>
            </a:r>
            <a:r>
              <a:rPr lang="da-DK" sz="1200" baseline="0" dirty="0" err="1" smtClean="0">
                <a:solidFill>
                  <a:schemeClr val="bg1">
                    <a:lumMod val="65000"/>
                  </a:schemeClr>
                </a:solidFill>
              </a:rPr>
              <a:t>Atallah</a:t>
            </a:r>
            <a:r>
              <a:rPr lang="da-DK" sz="1200" baseline="0" dirty="0" smtClean="0">
                <a:solidFill>
                  <a:schemeClr val="bg1">
                    <a:lumMod val="65000"/>
                  </a:schemeClr>
                </a:solidFill>
              </a:rPr>
              <a:t>, Yuan SODA 2010</a:t>
            </a:r>
            <a:endParaRPr lang="da-DK" baseline="0" dirty="0" smtClean="0"/>
          </a:p>
          <a:p>
            <a:r>
              <a:rPr lang="da-DK" dirty="0" smtClean="0"/>
              <a:t>F10 = Fischer</a:t>
            </a:r>
            <a:r>
              <a:rPr lang="da-DK" baseline="0" dirty="0" smtClean="0"/>
              <a:t> STACS 2010</a:t>
            </a:r>
          </a:p>
          <a:p>
            <a:pPr marL="0" marR="0" indent="0" algn="l" defTabSz="914400" rtl="0" eaLnBrk="1" fontAlgn="auto" latinLnBrk="0" hangingPunct="1">
              <a:lnSpc>
                <a:spcPct val="100000"/>
              </a:lnSpc>
              <a:spcBef>
                <a:spcPts val="0"/>
              </a:spcBef>
              <a:spcAft>
                <a:spcPts val="0"/>
              </a:spcAft>
              <a:buClrTx/>
              <a:buSzTx/>
              <a:buFontTx/>
              <a:buNone/>
              <a:tabLst/>
              <a:defRPr/>
            </a:pPr>
            <a:r>
              <a:rPr lang="da-DK" baseline="0" dirty="0" smtClean="0"/>
              <a:t>ESA13 = Brodal, Brodnik, </a:t>
            </a:r>
            <a:r>
              <a:rPr lang="da-DK" baseline="0" dirty="0" err="1" smtClean="0"/>
              <a:t>Davoodi</a:t>
            </a:r>
            <a:endParaRPr lang="da-DK"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a-DK" baseline="0" dirty="0" smtClean="0"/>
              <a:t>ESA12 = Brodal, </a:t>
            </a:r>
            <a:r>
              <a:rPr lang="da-DK" baseline="0" dirty="0" err="1" smtClean="0"/>
              <a:t>Davoodi</a:t>
            </a:r>
            <a:r>
              <a:rPr lang="da-DK" baseline="0" dirty="0" smtClean="0"/>
              <a:t>, </a:t>
            </a:r>
            <a:r>
              <a:rPr lang="da-DK" baseline="0" dirty="0" err="1" smtClean="0"/>
              <a:t>Lewenstein</a:t>
            </a:r>
            <a:r>
              <a:rPr lang="da-DK" baseline="0" dirty="0" smtClean="0"/>
              <a:t>, Raman, </a:t>
            </a:r>
            <a:r>
              <a:rPr lang="da-DK" baseline="0" dirty="0" err="1" smtClean="0"/>
              <a:t>Ra</a:t>
            </a:r>
            <a:endParaRPr lang="da-D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a-DK" baseline="0" dirty="0" smtClean="0"/>
              <a:t>ESA10 = Brodal, </a:t>
            </a:r>
            <a:r>
              <a:rPr lang="da-DK" baseline="0" dirty="0" err="1" smtClean="0"/>
              <a:t>Davoodi</a:t>
            </a:r>
            <a:r>
              <a:rPr lang="da-DK" baseline="0" dirty="0" smtClean="0"/>
              <a:t>, </a:t>
            </a:r>
            <a:r>
              <a:rPr lang="da-DK" baseline="0" dirty="0" err="1" smtClean="0"/>
              <a:t>Rao</a:t>
            </a:r>
            <a:endParaRPr lang="da-DK" baseline="0" dirty="0" smtClean="0"/>
          </a:p>
        </p:txBody>
      </p:sp>
      <p:sp>
        <p:nvSpPr>
          <p:cNvPr id="4" name="Slide Number Placeholder 3"/>
          <p:cNvSpPr>
            <a:spLocks noGrp="1"/>
          </p:cNvSpPr>
          <p:nvPr>
            <p:ph type="sldNum" sz="quarter" idx="10"/>
          </p:nvPr>
        </p:nvSpPr>
        <p:spPr/>
        <p:txBody>
          <a:bodyPr/>
          <a:lstStyle/>
          <a:p>
            <a:fld id="{9D6DCF9C-2EED-495F-B901-FC5EAB500D65}" type="slidenum">
              <a:rPr lang="da-DK" smtClean="0"/>
              <a:t>21</a:t>
            </a:fld>
            <a:endParaRPr lang="da-DK"/>
          </a:p>
        </p:txBody>
      </p:sp>
    </p:spTree>
    <p:extLst>
      <p:ext uri="{BB962C8B-B14F-4D97-AF65-F5344CB8AC3E}">
        <p14:creationId xmlns:p14="http://schemas.microsoft.com/office/powerpoint/2010/main" val="1462234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smtClean="0"/>
              <a:t>Exsamples</a:t>
            </a:r>
            <a:r>
              <a:rPr lang="da-DK" dirty="0" smtClean="0"/>
              <a:t>:</a:t>
            </a:r>
            <a:r>
              <a:rPr lang="da-DK" baseline="0" dirty="0" smtClean="0"/>
              <a:t> Edvin, </a:t>
            </a:r>
            <a:r>
              <a:rPr lang="da-DK" baseline="0" dirty="0" err="1" smtClean="0"/>
              <a:t>orientation</a:t>
            </a:r>
            <a:r>
              <a:rPr lang="da-DK" baseline="0" dirty="0" smtClean="0"/>
              <a:t> in </a:t>
            </a:r>
            <a:r>
              <a:rPr lang="da-DK" baseline="0" dirty="0" err="1" smtClean="0"/>
              <a:t>graphs</a:t>
            </a:r>
            <a:r>
              <a:rPr lang="da-DK" baseline="0" dirty="0" smtClean="0"/>
              <a:t>; Kostas, cache performance for </a:t>
            </a:r>
            <a:r>
              <a:rPr lang="da-DK" baseline="0" dirty="0" err="1" smtClean="0"/>
              <a:t>hierarchical</a:t>
            </a:r>
            <a:r>
              <a:rPr lang="da-DK" baseline="0" dirty="0" smtClean="0"/>
              <a:t> </a:t>
            </a:r>
            <a:r>
              <a:rPr lang="da-DK" baseline="0" dirty="0" err="1" smtClean="0"/>
              <a:t>decomposition</a:t>
            </a:r>
            <a:r>
              <a:rPr lang="da-DK" baseline="0" dirty="0" smtClean="0"/>
              <a:t> of </a:t>
            </a:r>
            <a:r>
              <a:rPr lang="da-DK" baseline="0" dirty="0" err="1" smtClean="0"/>
              <a:t>phylogenetic</a:t>
            </a:r>
            <a:r>
              <a:rPr lang="da-DK" baseline="0" dirty="0" smtClean="0"/>
              <a:t> </a:t>
            </a:r>
            <a:r>
              <a:rPr lang="da-DK" baseline="0" dirty="0" err="1" smtClean="0"/>
              <a:t>trees</a:t>
            </a:r>
            <a:endParaRPr lang="da-DK" dirty="0"/>
          </a:p>
        </p:txBody>
      </p:sp>
      <p:sp>
        <p:nvSpPr>
          <p:cNvPr id="4" name="Slide Number Placeholder 3"/>
          <p:cNvSpPr>
            <a:spLocks noGrp="1"/>
          </p:cNvSpPr>
          <p:nvPr>
            <p:ph type="sldNum" sz="quarter" idx="10"/>
          </p:nvPr>
        </p:nvSpPr>
        <p:spPr/>
        <p:txBody>
          <a:bodyPr/>
          <a:lstStyle/>
          <a:p>
            <a:fld id="{FCBF042D-E905-4688-B013-4D9F1BD5EC06}" type="slidenum">
              <a:rPr lang="da-DK" smtClean="0"/>
              <a:t>22</a:t>
            </a:fld>
            <a:endParaRPr lang="da-DK"/>
          </a:p>
        </p:txBody>
      </p:sp>
    </p:spTree>
    <p:extLst>
      <p:ext uri="{BB962C8B-B14F-4D97-AF65-F5344CB8AC3E}">
        <p14:creationId xmlns:p14="http://schemas.microsoft.com/office/powerpoint/2010/main" val="3701628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smtClean="0"/>
              <a:t>Thanks</a:t>
            </a:r>
            <a:r>
              <a:rPr lang="da-DK" baseline="0" dirty="0" smtClean="0"/>
              <a:t> to all </a:t>
            </a:r>
            <a:r>
              <a:rPr lang="da-DK" baseline="0" dirty="0" err="1" smtClean="0"/>
              <a:t>my</a:t>
            </a:r>
            <a:r>
              <a:rPr lang="da-DK" baseline="0" dirty="0" smtClean="0"/>
              <a:t> </a:t>
            </a:r>
            <a:r>
              <a:rPr lang="da-DK" baseline="0" dirty="0" err="1" smtClean="0"/>
              <a:t>coauthors</a:t>
            </a:r>
            <a:r>
              <a:rPr lang="da-DK" baseline="0" dirty="0" smtClean="0"/>
              <a:t> (</a:t>
            </a:r>
            <a:r>
              <a:rPr lang="da-DK" baseline="0" dirty="0" err="1" smtClean="0"/>
              <a:t>since</a:t>
            </a:r>
            <a:r>
              <a:rPr lang="da-DK" baseline="0" dirty="0" smtClean="0"/>
              <a:t> 1996, 85 </a:t>
            </a:r>
            <a:r>
              <a:rPr lang="da-DK" baseline="0" dirty="0" err="1" smtClean="0"/>
              <a:t>coauthors</a:t>
            </a:r>
            <a:r>
              <a:rPr lang="da-DK" baseline="0" dirty="0" smtClean="0"/>
              <a:t>) – </a:t>
            </a:r>
            <a:r>
              <a:rPr lang="da-DK" baseline="0" dirty="0" err="1" smtClean="0"/>
              <a:t>often</a:t>
            </a:r>
            <a:r>
              <a:rPr lang="da-DK" baseline="0" dirty="0" smtClean="0"/>
              <a:t> </a:t>
            </a:r>
            <a:r>
              <a:rPr lang="da-DK" baseline="0" dirty="0" err="1" smtClean="0"/>
              <a:t>doing</a:t>
            </a:r>
            <a:r>
              <a:rPr lang="da-DK" baseline="0" dirty="0" smtClean="0"/>
              <a:t> the </a:t>
            </a:r>
            <a:r>
              <a:rPr lang="da-DK" baseline="0" dirty="0" err="1" smtClean="0"/>
              <a:t>hard</a:t>
            </a:r>
            <a:r>
              <a:rPr lang="da-DK" baseline="0" dirty="0" smtClean="0"/>
              <a:t> </a:t>
            </a:r>
            <a:r>
              <a:rPr lang="da-DK" baseline="0" dirty="0" err="1" smtClean="0"/>
              <a:t>work</a:t>
            </a:r>
            <a:r>
              <a:rPr lang="da-DK" baseline="0" dirty="0" smtClean="0"/>
              <a:t> of putting </a:t>
            </a:r>
            <a:r>
              <a:rPr lang="da-DK" baseline="0" dirty="0" err="1" smtClean="0"/>
              <a:t>things</a:t>
            </a:r>
            <a:r>
              <a:rPr lang="da-DK" baseline="0" dirty="0" smtClean="0"/>
              <a:t> </a:t>
            </a:r>
            <a:r>
              <a:rPr lang="da-DK" baseline="0" dirty="0" err="1" smtClean="0"/>
              <a:t>together</a:t>
            </a:r>
            <a:r>
              <a:rPr lang="da-DK" baseline="0" dirty="0" smtClean="0"/>
              <a:t>, but </a:t>
            </a:r>
            <a:r>
              <a:rPr lang="da-DK" baseline="0" dirty="0" err="1" smtClean="0"/>
              <a:t>also</a:t>
            </a:r>
            <a:r>
              <a:rPr lang="da-DK" baseline="0" dirty="0" smtClean="0"/>
              <a:t> for </a:t>
            </a:r>
            <a:r>
              <a:rPr lang="da-DK" baseline="0" dirty="0" err="1" smtClean="0"/>
              <a:t>pulling</a:t>
            </a:r>
            <a:r>
              <a:rPr lang="da-DK" baseline="0" dirty="0" smtClean="0"/>
              <a:t> </a:t>
            </a:r>
            <a:r>
              <a:rPr lang="da-DK" baseline="0" dirty="0" err="1" smtClean="0"/>
              <a:t>my</a:t>
            </a:r>
            <a:r>
              <a:rPr lang="da-DK" baseline="0" dirty="0" smtClean="0"/>
              <a:t> research </a:t>
            </a:r>
            <a:r>
              <a:rPr lang="da-DK" baseline="0" dirty="0" err="1" smtClean="0"/>
              <a:t>into</a:t>
            </a:r>
            <a:r>
              <a:rPr lang="da-DK" baseline="0" dirty="0" smtClean="0"/>
              <a:t> new </a:t>
            </a:r>
            <a:r>
              <a:rPr lang="da-DK" baseline="0" dirty="0" err="1" smtClean="0"/>
              <a:t>directions</a:t>
            </a:r>
            <a:endParaRPr lang="da-DK" baseline="0" dirty="0" smtClean="0"/>
          </a:p>
          <a:p>
            <a:endParaRPr lang="da-DK" baseline="0" dirty="0" smtClean="0"/>
          </a:p>
          <a:p>
            <a:r>
              <a:rPr lang="da-DK" baseline="0" dirty="0" smtClean="0"/>
              <a:t>Bold = </a:t>
            </a:r>
            <a:r>
              <a:rPr lang="da-DK" baseline="0" dirty="0" err="1" smtClean="0"/>
              <a:t>coauthored</a:t>
            </a:r>
            <a:r>
              <a:rPr lang="da-DK" baseline="0" dirty="0" smtClean="0"/>
              <a:t> 5+ </a:t>
            </a:r>
            <a:r>
              <a:rPr lang="da-DK" baseline="0" dirty="0" err="1" smtClean="0"/>
              <a:t>papers</a:t>
            </a:r>
            <a:endParaRPr lang="da-DK" baseline="0" dirty="0" smtClean="0"/>
          </a:p>
          <a:p>
            <a:endParaRPr lang="da-DK" baseline="0" dirty="0" smtClean="0"/>
          </a:p>
          <a:p>
            <a:r>
              <a:rPr lang="da-DK" sz="1200" b="0" i="0" u="none" strike="noStrike" kern="1200" dirty="0" smtClean="0">
                <a:solidFill>
                  <a:schemeClr val="tx1"/>
                </a:solidFill>
                <a:effectLst/>
                <a:latin typeface="+mn-lt"/>
                <a:ea typeface="+mn-ea"/>
                <a:cs typeface="+mn-cs"/>
              </a:rPr>
              <a:t>Rolf Fagerberg</a:t>
            </a:r>
            <a:r>
              <a:rPr lang="da-DK" dirty="0" smtClean="0"/>
              <a:t> </a:t>
            </a:r>
            <a:r>
              <a:rPr lang="da-DK" sz="1200" b="0" i="0" u="none" strike="noStrike" kern="1200" dirty="0" smtClean="0">
                <a:solidFill>
                  <a:schemeClr val="tx1"/>
                </a:solidFill>
                <a:effectLst/>
                <a:latin typeface="+mn-lt"/>
                <a:ea typeface="+mn-ea"/>
                <a:cs typeface="+mn-cs"/>
              </a:rPr>
              <a:t>27</a:t>
            </a:r>
            <a:r>
              <a:rPr lang="da-DK" dirty="0" smtClean="0"/>
              <a:t> </a:t>
            </a:r>
            <a:r>
              <a:rPr lang="da-DK" sz="1200" b="0" i="0" u="none" strike="noStrike" kern="1200" dirty="0" smtClean="0">
                <a:solidFill>
                  <a:schemeClr val="tx1"/>
                </a:solidFill>
                <a:effectLst/>
                <a:latin typeface="+mn-lt"/>
                <a:ea typeface="+mn-ea"/>
                <a:cs typeface="+mn-cs"/>
              </a:rPr>
              <a:t>Christian Nørgaard Storm Pedersen</a:t>
            </a:r>
            <a:r>
              <a:rPr lang="da-DK" dirty="0" smtClean="0"/>
              <a:t> </a:t>
            </a:r>
            <a:r>
              <a:rPr lang="da-DK" sz="1200" b="0" i="0" u="none" strike="noStrike" kern="1200" dirty="0" smtClean="0">
                <a:solidFill>
                  <a:schemeClr val="tx1"/>
                </a:solidFill>
                <a:effectLst/>
                <a:latin typeface="+mn-lt"/>
                <a:ea typeface="+mn-ea"/>
                <a:cs typeface="+mn-cs"/>
              </a:rPr>
              <a:t>14</a:t>
            </a:r>
            <a:r>
              <a:rPr lang="da-DK" dirty="0" smtClean="0"/>
              <a:t> </a:t>
            </a:r>
            <a:r>
              <a:rPr lang="da-DK" sz="1200" b="0" i="0" u="none" strike="noStrike" kern="1200" dirty="0" smtClean="0">
                <a:solidFill>
                  <a:schemeClr val="tx1"/>
                </a:solidFill>
                <a:effectLst/>
                <a:latin typeface="+mn-lt"/>
                <a:ea typeface="+mn-ea"/>
                <a:cs typeface="+mn-cs"/>
              </a:rPr>
              <a:t>Lars Arge</a:t>
            </a:r>
            <a:r>
              <a:rPr lang="da-DK" dirty="0" smtClean="0"/>
              <a:t> </a:t>
            </a:r>
            <a:r>
              <a:rPr lang="da-DK" sz="1200" b="0" i="0" u="none" strike="noStrike" kern="1200" dirty="0" smtClean="0">
                <a:solidFill>
                  <a:schemeClr val="tx1"/>
                </a:solidFill>
                <a:effectLst/>
                <a:latin typeface="+mn-lt"/>
                <a:ea typeface="+mn-ea"/>
                <a:cs typeface="+mn-cs"/>
              </a:rPr>
              <a:t>8</a:t>
            </a:r>
            <a:r>
              <a:rPr lang="da-DK" dirty="0" smtClean="0"/>
              <a:t> </a:t>
            </a:r>
            <a:r>
              <a:rPr lang="da-DK" sz="1200" b="0" i="0" u="none" strike="noStrike" kern="1200" dirty="0" smtClean="0">
                <a:solidFill>
                  <a:schemeClr val="tx1"/>
                </a:solidFill>
                <a:effectLst/>
                <a:latin typeface="+mn-lt"/>
                <a:ea typeface="+mn-ea"/>
                <a:cs typeface="+mn-cs"/>
              </a:rPr>
              <a:t>Thomas Mailund</a:t>
            </a:r>
            <a:r>
              <a:rPr lang="da-DK" dirty="0" smtClean="0"/>
              <a:t> </a:t>
            </a:r>
            <a:r>
              <a:rPr lang="da-DK" sz="1200" b="0" i="0" u="none" strike="noStrike" kern="1200" dirty="0" smtClean="0">
                <a:solidFill>
                  <a:schemeClr val="tx1"/>
                </a:solidFill>
                <a:effectLst/>
                <a:latin typeface="+mn-lt"/>
                <a:ea typeface="+mn-ea"/>
                <a:cs typeface="+mn-cs"/>
              </a:rPr>
              <a:t>7</a:t>
            </a:r>
            <a:r>
              <a:rPr lang="da-DK" dirty="0" smtClean="0"/>
              <a:t> </a:t>
            </a:r>
            <a:r>
              <a:rPr lang="da-DK" sz="1200" b="0" i="0" u="none" strike="noStrike" kern="1200" dirty="0" smtClean="0">
                <a:solidFill>
                  <a:schemeClr val="tx1"/>
                </a:solidFill>
                <a:effectLst/>
                <a:latin typeface="+mn-lt"/>
                <a:ea typeface="+mn-ea"/>
                <a:cs typeface="+mn-cs"/>
              </a:rPr>
              <a:t>Allan Grønlund Jørgensen</a:t>
            </a:r>
            <a:r>
              <a:rPr lang="da-DK" dirty="0" smtClean="0"/>
              <a:t> </a:t>
            </a:r>
            <a:r>
              <a:rPr lang="da-DK" sz="1200" b="0" i="0" u="none" strike="noStrike" kern="1200" dirty="0" smtClean="0">
                <a:solidFill>
                  <a:schemeClr val="tx1"/>
                </a:solidFill>
                <a:effectLst/>
                <a:latin typeface="+mn-lt"/>
                <a:ea typeface="+mn-ea"/>
                <a:cs typeface="+mn-cs"/>
              </a:rPr>
              <a:t>7</a:t>
            </a:r>
            <a:r>
              <a:rPr lang="da-DK" dirty="0" smtClean="0"/>
              <a:t> </a:t>
            </a:r>
            <a:r>
              <a:rPr lang="da-DK" sz="1200" b="0" i="0" u="none" strike="noStrike" kern="1200" dirty="0" smtClean="0">
                <a:solidFill>
                  <a:schemeClr val="tx1"/>
                </a:solidFill>
                <a:effectLst/>
                <a:latin typeface="+mn-lt"/>
                <a:ea typeface="+mn-ea"/>
                <a:cs typeface="+mn-cs"/>
              </a:rPr>
              <a:t>Gabriel </a:t>
            </a:r>
            <a:r>
              <a:rPr lang="da-DK" sz="1200" b="0" i="0" u="none" strike="noStrike" kern="1200" dirty="0" err="1" smtClean="0">
                <a:solidFill>
                  <a:schemeClr val="tx1"/>
                </a:solidFill>
                <a:effectLst/>
                <a:latin typeface="+mn-lt"/>
                <a:ea typeface="+mn-ea"/>
                <a:cs typeface="+mn-cs"/>
              </a:rPr>
              <a:t>Moruz</a:t>
            </a:r>
            <a:r>
              <a:rPr lang="da-DK" dirty="0" smtClean="0"/>
              <a:t> </a:t>
            </a:r>
            <a:r>
              <a:rPr lang="da-DK" sz="1200" b="0" i="0" u="none" strike="noStrike" kern="1200" dirty="0" smtClean="0">
                <a:solidFill>
                  <a:schemeClr val="tx1"/>
                </a:solidFill>
                <a:effectLst/>
                <a:latin typeface="+mn-lt"/>
                <a:ea typeface="+mn-ea"/>
                <a:cs typeface="+mn-cs"/>
              </a:rPr>
              <a:t>7</a:t>
            </a:r>
            <a:r>
              <a:rPr lang="da-DK" dirty="0" smtClean="0"/>
              <a:t> </a:t>
            </a:r>
            <a:r>
              <a:rPr lang="da-DK" sz="1200" b="0" i="0" u="none" strike="noStrike" kern="1200" dirty="0" smtClean="0">
                <a:solidFill>
                  <a:schemeClr val="tx1"/>
                </a:solidFill>
                <a:effectLst/>
                <a:latin typeface="+mn-lt"/>
                <a:ea typeface="+mn-ea"/>
                <a:cs typeface="+mn-cs"/>
              </a:rPr>
              <a:t>Kostas </a:t>
            </a:r>
            <a:r>
              <a:rPr lang="da-DK" sz="1200" b="0" i="0" u="none" strike="noStrike" kern="1200" dirty="0" err="1" smtClean="0">
                <a:solidFill>
                  <a:schemeClr val="tx1"/>
                </a:solidFill>
                <a:effectLst/>
                <a:latin typeface="+mn-lt"/>
                <a:ea typeface="+mn-ea"/>
                <a:cs typeface="+mn-cs"/>
              </a:rPr>
              <a:t>Tsichlas</a:t>
            </a:r>
            <a:r>
              <a:rPr lang="da-DK" dirty="0" smtClean="0"/>
              <a:t> </a:t>
            </a:r>
            <a:r>
              <a:rPr lang="da-DK" sz="1200" b="0" i="0" u="none" strike="noStrike" kern="1200" dirty="0" smtClean="0">
                <a:solidFill>
                  <a:schemeClr val="tx1"/>
                </a:solidFill>
                <a:effectLst/>
                <a:latin typeface="+mn-lt"/>
                <a:ea typeface="+mn-ea"/>
                <a:cs typeface="+mn-cs"/>
              </a:rPr>
              <a:t>6</a:t>
            </a:r>
            <a:r>
              <a:rPr lang="da-DK" dirty="0" smtClean="0"/>
              <a:t> </a:t>
            </a:r>
            <a:r>
              <a:rPr lang="da-DK" sz="1200" b="0" i="0" u="none" strike="noStrike" kern="1200" dirty="0" smtClean="0">
                <a:solidFill>
                  <a:schemeClr val="tx1"/>
                </a:solidFill>
                <a:effectLst/>
                <a:latin typeface="+mn-lt"/>
                <a:ea typeface="+mn-ea"/>
                <a:cs typeface="+mn-cs"/>
              </a:rPr>
              <a:t>S </a:t>
            </a:r>
            <a:r>
              <a:rPr lang="da-DK" sz="1200" b="0" i="0" u="none" strike="noStrike" kern="1200" dirty="0" err="1" smtClean="0">
                <a:solidFill>
                  <a:schemeClr val="tx1"/>
                </a:solidFill>
                <a:effectLst/>
                <a:latin typeface="+mn-lt"/>
                <a:ea typeface="+mn-ea"/>
                <a:cs typeface="+mn-cs"/>
              </a:rPr>
              <a:t>Srinivasa</a:t>
            </a:r>
            <a:r>
              <a:rPr lang="da-DK" sz="1200" b="0" i="0" u="none" strike="noStrike" kern="1200" dirty="0" smtClean="0">
                <a:solidFill>
                  <a:schemeClr val="tx1"/>
                </a:solidFill>
                <a:effectLst/>
                <a:latin typeface="+mn-lt"/>
                <a:ea typeface="+mn-ea"/>
                <a:cs typeface="+mn-cs"/>
              </a:rPr>
              <a:t> </a:t>
            </a:r>
            <a:r>
              <a:rPr lang="da-DK" sz="1200" b="0" i="0" u="none" strike="noStrike" kern="1200" dirty="0" err="1" smtClean="0">
                <a:solidFill>
                  <a:schemeClr val="tx1"/>
                </a:solidFill>
                <a:effectLst/>
                <a:latin typeface="+mn-lt"/>
                <a:ea typeface="+mn-ea"/>
                <a:cs typeface="+mn-cs"/>
              </a:rPr>
              <a:t>Rao</a:t>
            </a:r>
            <a:r>
              <a:rPr lang="da-DK" dirty="0" smtClean="0"/>
              <a:t> </a:t>
            </a:r>
            <a:r>
              <a:rPr lang="da-DK" sz="1200" b="0" i="0" u="none" strike="noStrike" kern="1200" dirty="0" smtClean="0">
                <a:solidFill>
                  <a:schemeClr val="tx1"/>
                </a:solidFill>
                <a:effectLst/>
                <a:latin typeface="+mn-lt"/>
                <a:ea typeface="+mn-ea"/>
                <a:cs typeface="+mn-cs"/>
              </a:rPr>
              <a:t>6</a:t>
            </a:r>
            <a:r>
              <a:rPr lang="da-DK" dirty="0" smtClean="0"/>
              <a:t> </a:t>
            </a:r>
            <a:r>
              <a:rPr lang="da-DK" sz="1200" b="0" i="0" u="none" strike="noStrike" kern="1200" dirty="0" smtClean="0">
                <a:solidFill>
                  <a:schemeClr val="tx1"/>
                </a:solidFill>
                <a:effectLst/>
                <a:latin typeface="+mn-lt"/>
                <a:ea typeface="+mn-ea"/>
                <a:cs typeface="+mn-cs"/>
              </a:rPr>
              <a:t>Riko Jacob</a:t>
            </a:r>
            <a:r>
              <a:rPr lang="da-DK" dirty="0" smtClean="0"/>
              <a:t> </a:t>
            </a:r>
            <a:r>
              <a:rPr lang="da-DK" sz="1200" b="0" i="0" u="none" strike="noStrike" kern="1200" dirty="0" smtClean="0">
                <a:solidFill>
                  <a:schemeClr val="tx1"/>
                </a:solidFill>
                <a:effectLst/>
                <a:latin typeface="+mn-lt"/>
                <a:ea typeface="+mn-ea"/>
                <a:cs typeface="+mn-cs"/>
              </a:rPr>
              <a:t>5</a:t>
            </a:r>
            <a:r>
              <a:rPr lang="da-DK" dirty="0" smtClean="0"/>
              <a:t> </a:t>
            </a:r>
            <a:r>
              <a:rPr lang="da-DK" sz="1200" b="0" i="0" u="none" strike="noStrike" kern="1200" dirty="0" err="1" smtClean="0">
                <a:solidFill>
                  <a:schemeClr val="tx1"/>
                </a:solidFill>
                <a:effectLst/>
                <a:latin typeface="+mn-lt"/>
                <a:ea typeface="+mn-ea"/>
                <a:cs typeface="+mn-cs"/>
              </a:rPr>
              <a:t>Pooya</a:t>
            </a:r>
            <a:r>
              <a:rPr lang="da-DK" sz="1200" b="0" i="0" u="none" strike="noStrike" kern="1200" dirty="0" smtClean="0">
                <a:solidFill>
                  <a:schemeClr val="tx1"/>
                </a:solidFill>
                <a:effectLst/>
                <a:latin typeface="+mn-lt"/>
                <a:ea typeface="+mn-ea"/>
                <a:cs typeface="+mn-cs"/>
              </a:rPr>
              <a:t> </a:t>
            </a:r>
            <a:r>
              <a:rPr lang="da-DK" sz="1200" b="0" i="0" u="none" strike="noStrike" kern="1200" dirty="0" err="1" smtClean="0">
                <a:solidFill>
                  <a:schemeClr val="tx1"/>
                </a:solidFill>
                <a:effectLst/>
                <a:latin typeface="+mn-lt"/>
                <a:ea typeface="+mn-ea"/>
                <a:cs typeface="+mn-cs"/>
              </a:rPr>
              <a:t>Davoodi</a:t>
            </a:r>
            <a:r>
              <a:rPr lang="da-DK" dirty="0" smtClean="0"/>
              <a:t> </a:t>
            </a:r>
            <a:r>
              <a:rPr lang="da-DK" sz="1200" b="0" i="0" u="none" strike="noStrike" kern="1200" dirty="0" smtClean="0">
                <a:solidFill>
                  <a:schemeClr val="tx1"/>
                </a:solidFill>
                <a:effectLst/>
                <a:latin typeface="+mn-lt"/>
                <a:ea typeface="+mn-ea"/>
                <a:cs typeface="+mn-cs"/>
              </a:rPr>
              <a:t>4</a:t>
            </a:r>
            <a:r>
              <a:rPr lang="da-DK" dirty="0" smtClean="0"/>
              <a:t> </a:t>
            </a:r>
            <a:r>
              <a:rPr lang="da-DK" sz="1200" b="0" i="0" u="none" strike="noStrike" kern="1200" dirty="0" err="1" smtClean="0">
                <a:solidFill>
                  <a:schemeClr val="tx1"/>
                </a:solidFill>
                <a:effectLst/>
                <a:latin typeface="+mn-lt"/>
                <a:ea typeface="+mn-ea"/>
                <a:cs typeface="+mn-cs"/>
              </a:rPr>
              <a:t>Spyros</a:t>
            </a:r>
            <a:r>
              <a:rPr lang="da-DK" sz="1200" b="0" i="0" u="none" strike="noStrike" kern="1200" dirty="0" smtClean="0">
                <a:solidFill>
                  <a:schemeClr val="tx1"/>
                </a:solidFill>
                <a:effectLst/>
                <a:latin typeface="+mn-lt"/>
                <a:ea typeface="+mn-ea"/>
                <a:cs typeface="+mn-cs"/>
              </a:rPr>
              <a:t> </a:t>
            </a:r>
            <a:r>
              <a:rPr lang="da-DK" sz="1200" b="0" i="0" u="none" strike="noStrike" kern="1200" dirty="0" err="1" smtClean="0">
                <a:solidFill>
                  <a:schemeClr val="tx1"/>
                </a:solidFill>
                <a:effectLst/>
                <a:latin typeface="+mn-lt"/>
                <a:ea typeface="+mn-ea"/>
                <a:cs typeface="+mn-cs"/>
              </a:rPr>
              <a:t>Sioutas</a:t>
            </a:r>
            <a:r>
              <a:rPr lang="da-DK" dirty="0" smtClean="0"/>
              <a:t> </a:t>
            </a:r>
            <a:r>
              <a:rPr lang="da-DK" sz="1200" b="0" i="0" u="none" strike="noStrike" kern="1200" dirty="0" smtClean="0">
                <a:solidFill>
                  <a:schemeClr val="tx1"/>
                </a:solidFill>
                <a:effectLst/>
                <a:latin typeface="+mn-lt"/>
                <a:ea typeface="+mn-ea"/>
                <a:cs typeface="+mn-cs"/>
              </a:rPr>
              <a:t>4</a:t>
            </a:r>
            <a:r>
              <a:rPr lang="da-DK" dirty="0" smtClean="0"/>
              <a:t> </a:t>
            </a:r>
            <a:r>
              <a:rPr lang="da-DK" sz="1200" b="0" i="0" u="none" strike="noStrike" kern="1200" dirty="0" smtClean="0">
                <a:solidFill>
                  <a:schemeClr val="tx1"/>
                </a:solidFill>
                <a:effectLst/>
                <a:latin typeface="+mn-lt"/>
                <a:ea typeface="+mn-ea"/>
                <a:cs typeface="+mn-cs"/>
              </a:rPr>
              <a:t>Andreas Sand</a:t>
            </a:r>
            <a:r>
              <a:rPr lang="da-DK" dirty="0" smtClean="0"/>
              <a:t> </a:t>
            </a:r>
            <a:r>
              <a:rPr lang="da-DK" sz="1200" b="0" i="0" u="none" strike="noStrike" kern="1200" dirty="0" smtClean="0">
                <a:solidFill>
                  <a:schemeClr val="tx1"/>
                </a:solidFill>
                <a:effectLst/>
                <a:latin typeface="+mn-lt"/>
                <a:ea typeface="+mn-ea"/>
                <a:cs typeface="+mn-cs"/>
              </a:rPr>
              <a:t>4</a:t>
            </a:r>
            <a:r>
              <a:rPr lang="da-DK" dirty="0" smtClean="0"/>
              <a:t> </a:t>
            </a:r>
            <a:r>
              <a:rPr lang="da-DK" sz="1200" b="0" i="0" u="none" strike="noStrike" kern="1200" dirty="0" smtClean="0">
                <a:solidFill>
                  <a:schemeClr val="tx1"/>
                </a:solidFill>
                <a:effectLst/>
                <a:latin typeface="+mn-lt"/>
                <a:ea typeface="+mn-ea"/>
                <a:cs typeface="+mn-cs"/>
              </a:rPr>
              <a:t>Jakob Truelsen</a:t>
            </a:r>
            <a:r>
              <a:rPr lang="da-DK" dirty="0" smtClean="0"/>
              <a:t> </a:t>
            </a:r>
            <a:r>
              <a:rPr lang="da-DK" sz="1200" b="0" i="0" u="none" strike="noStrike" kern="1200" dirty="0" smtClean="0">
                <a:solidFill>
                  <a:schemeClr val="tx1"/>
                </a:solidFill>
                <a:effectLst/>
                <a:latin typeface="+mn-lt"/>
                <a:ea typeface="+mn-ea"/>
                <a:cs typeface="+mn-cs"/>
              </a:rPr>
              <a:t>4</a:t>
            </a:r>
            <a:r>
              <a:rPr lang="da-DK" dirty="0" smtClean="0"/>
              <a:t> </a:t>
            </a:r>
            <a:r>
              <a:rPr lang="da-DK" sz="1200" b="0" i="0" u="none" strike="noStrike" kern="1200" dirty="0" smtClean="0">
                <a:solidFill>
                  <a:schemeClr val="tx1"/>
                </a:solidFill>
                <a:effectLst/>
                <a:latin typeface="+mn-lt"/>
                <a:ea typeface="+mn-ea"/>
                <a:cs typeface="+mn-cs"/>
              </a:rPr>
              <a:t>Stephen Alstrup</a:t>
            </a:r>
            <a:r>
              <a:rPr lang="da-DK" dirty="0" smtClean="0"/>
              <a:t> </a:t>
            </a:r>
            <a:r>
              <a:rPr lang="da-DK" sz="1200" b="0" i="0" u="none" strike="noStrike" kern="1200" dirty="0" smtClean="0">
                <a:solidFill>
                  <a:schemeClr val="tx1"/>
                </a:solidFill>
                <a:effectLst/>
                <a:latin typeface="+mn-lt"/>
                <a:ea typeface="+mn-ea"/>
                <a:cs typeface="+mn-cs"/>
              </a:rPr>
              <a:t>4</a:t>
            </a:r>
            <a:r>
              <a:rPr lang="da-DK" dirty="0" smtClean="0"/>
              <a:t> </a:t>
            </a:r>
            <a:r>
              <a:rPr lang="da-DK" sz="1200" b="0" i="0" u="none" strike="noStrike" kern="1200" dirty="0" smtClean="0">
                <a:solidFill>
                  <a:schemeClr val="tx1"/>
                </a:solidFill>
                <a:effectLst/>
                <a:latin typeface="+mn-lt"/>
                <a:ea typeface="+mn-ea"/>
                <a:cs typeface="+mn-cs"/>
              </a:rPr>
              <a:t>Theis </a:t>
            </a:r>
            <a:r>
              <a:rPr lang="da-DK" sz="1200" b="0" i="0" u="none" strike="noStrike" kern="1200" dirty="0" err="1" smtClean="0">
                <a:solidFill>
                  <a:schemeClr val="tx1"/>
                </a:solidFill>
                <a:effectLst/>
                <a:latin typeface="+mn-lt"/>
                <a:ea typeface="+mn-ea"/>
                <a:cs typeface="+mn-cs"/>
              </a:rPr>
              <a:t>Rauhe</a:t>
            </a:r>
            <a:r>
              <a:rPr lang="da-DK" dirty="0" smtClean="0"/>
              <a:t> </a:t>
            </a:r>
            <a:r>
              <a:rPr lang="da-DK" sz="1200" b="0" i="0" u="none" strike="noStrike" kern="1200" dirty="0" smtClean="0">
                <a:solidFill>
                  <a:schemeClr val="tx1"/>
                </a:solidFill>
                <a:effectLst/>
                <a:latin typeface="+mn-lt"/>
                <a:ea typeface="+mn-ea"/>
                <a:cs typeface="+mn-cs"/>
              </a:rPr>
              <a:t>4</a:t>
            </a:r>
            <a:r>
              <a:rPr lang="da-DK" dirty="0" smtClean="0"/>
              <a:t> </a:t>
            </a:r>
            <a:r>
              <a:rPr lang="da-DK" sz="1200" b="0" i="0" u="none" strike="noStrike" kern="1200" dirty="0" smtClean="0">
                <a:solidFill>
                  <a:schemeClr val="tx1"/>
                </a:solidFill>
                <a:effectLst/>
                <a:latin typeface="+mn-lt"/>
                <a:ea typeface="+mn-ea"/>
                <a:cs typeface="+mn-cs"/>
              </a:rPr>
              <a:t>Anna </a:t>
            </a:r>
            <a:r>
              <a:rPr lang="da-DK" sz="1200" b="0" i="0" u="none" strike="noStrike" kern="1200" dirty="0" err="1" smtClean="0">
                <a:solidFill>
                  <a:schemeClr val="tx1"/>
                </a:solidFill>
                <a:effectLst/>
                <a:latin typeface="+mn-lt"/>
                <a:ea typeface="+mn-ea"/>
                <a:cs typeface="+mn-cs"/>
              </a:rPr>
              <a:t>Östlin</a:t>
            </a:r>
            <a:r>
              <a:rPr lang="da-DK" dirty="0" smtClean="0"/>
              <a:t> </a:t>
            </a:r>
            <a:r>
              <a:rPr lang="da-DK" sz="1200" b="0" i="0" u="none" strike="noStrike" kern="1200" dirty="0" smtClean="0">
                <a:solidFill>
                  <a:schemeClr val="tx1"/>
                </a:solidFill>
                <a:effectLst/>
                <a:latin typeface="+mn-lt"/>
                <a:ea typeface="+mn-ea"/>
                <a:cs typeface="+mn-cs"/>
              </a:rPr>
              <a:t>3</a:t>
            </a:r>
            <a:r>
              <a:rPr lang="da-DK" dirty="0" smtClean="0"/>
              <a:t> </a:t>
            </a:r>
            <a:r>
              <a:rPr lang="da-DK" sz="1200" b="0" i="0" u="none" strike="noStrike" kern="1200" dirty="0" smtClean="0">
                <a:solidFill>
                  <a:schemeClr val="tx1"/>
                </a:solidFill>
                <a:effectLst/>
                <a:latin typeface="+mn-lt"/>
                <a:ea typeface="+mn-ea"/>
                <a:cs typeface="+mn-cs"/>
              </a:rPr>
              <a:t>Thomas Mølhave</a:t>
            </a:r>
            <a:r>
              <a:rPr lang="da-DK" dirty="0" smtClean="0"/>
              <a:t> </a:t>
            </a:r>
            <a:r>
              <a:rPr lang="da-DK" sz="1200" b="0" i="0" u="none" strike="noStrike" kern="1200" dirty="0" smtClean="0">
                <a:solidFill>
                  <a:schemeClr val="tx1"/>
                </a:solidFill>
                <a:effectLst/>
                <a:latin typeface="+mn-lt"/>
                <a:ea typeface="+mn-ea"/>
                <a:cs typeface="+mn-cs"/>
              </a:rPr>
              <a:t>3</a:t>
            </a:r>
            <a:r>
              <a:rPr lang="da-DK" dirty="0" smtClean="0"/>
              <a:t> </a:t>
            </a:r>
            <a:r>
              <a:rPr lang="da-DK" sz="1200" b="0" i="0" u="none" strike="noStrike" kern="1200" dirty="0" smtClean="0">
                <a:solidFill>
                  <a:schemeClr val="tx1"/>
                </a:solidFill>
                <a:effectLst/>
                <a:latin typeface="+mn-lt"/>
                <a:ea typeface="+mn-ea"/>
                <a:cs typeface="+mn-cs"/>
              </a:rPr>
              <a:t>Irit </a:t>
            </a:r>
            <a:r>
              <a:rPr lang="da-DK" sz="1200" b="0" i="0" u="none" strike="noStrike" kern="1200" dirty="0" err="1" smtClean="0">
                <a:solidFill>
                  <a:schemeClr val="tx1"/>
                </a:solidFill>
                <a:effectLst/>
                <a:latin typeface="+mn-lt"/>
                <a:ea typeface="+mn-ea"/>
                <a:cs typeface="+mn-cs"/>
              </a:rPr>
              <a:t>Katriel</a:t>
            </a:r>
            <a:r>
              <a:rPr lang="da-DK" dirty="0" smtClean="0"/>
              <a:t> </a:t>
            </a:r>
            <a:r>
              <a:rPr lang="da-DK" sz="1200" b="0" i="0" u="none" strike="noStrike" kern="1200" dirty="0" smtClean="0">
                <a:solidFill>
                  <a:schemeClr val="tx1"/>
                </a:solidFill>
                <a:effectLst/>
                <a:latin typeface="+mn-lt"/>
                <a:ea typeface="+mn-ea"/>
                <a:cs typeface="+mn-cs"/>
              </a:rPr>
              <a:t>3</a:t>
            </a:r>
            <a:r>
              <a:rPr lang="da-DK" dirty="0" smtClean="0"/>
              <a:t> </a:t>
            </a:r>
            <a:r>
              <a:rPr lang="da-DK" sz="1200" b="0" i="0" u="none" strike="noStrike" kern="1200" dirty="0" smtClean="0">
                <a:solidFill>
                  <a:schemeClr val="tx1"/>
                </a:solidFill>
                <a:effectLst/>
                <a:latin typeface="+mn-lt"/>
                <a:ea typeface="+mn-ea"/>
                <a:cs typeface="+mn-cs"/>
              </a:rPr>
              <a:t>Loukas Georgiadis</a:t>
            </a:r>
            <a:r>
              <a:rPr lang="da-DK" dirty="0" smtClean="0"/>
              <a:t> </a:t>
            </a:r>
            <a:r>
              <a:rPr lang="da-DK" sz="1200" b="0" i="0" u="none" strike="noStrike" kern="1200" dirty="0" smtClean="0">
                <a:solidFill>
                  <a:schemeClr val="tx1"/>
                </a:solidFill>
                <a:effectLst/>
                <a:latin typeface="+mn-lt"/>
                <a:ea typeface="+mn-ea"/>
                <a:cs typeface="+mn-cs"/>
              </a:rPr>
              <a:t>3</a:t>
            </a:r>
            <a:r>
              <a:rPr lang="da-DK" dirty="0" smtClean="0"/>
              <a:t> </a:t>
            </a:r>
            <a:r>
              <a:rPr lang="da-DK" sz="1200" b="0" i="0" u="none" strike="noStrike" kern="1200" dirty="0" smtClean="0">
                <a:solidFill>
                  <a:schemeClr val="tx1"/>
                </a:solidFill>
                <a:effectLst/>
                <a:latin typeface="+mn-lt"/>
                <a:ea typeface="+mn-ea"/>
                <a:cs typeface="+mn-cs"/>
              </a:rPr>
              <a:t>Konstantinos </a:t>
            </a:r>
            <a:r>
              <a:rPr lang="da-DK" sz="1200" b="0" i="0" u="none" strike="noStrike" kern="1200" dirty="0" err="1" smtClean="0">
                <a:solidFill>
                  <a:schemeClr val="tx1"/>
                </a:solidFill>
                <a:effectLst/>
                <a:latin typeface="+mn-lt"/>
                <a:ea typeface="+mn-ea"/>
                <a:cs typeface="+mn-cs"/>
              </a:rPr>
              <a:t>Tsakalidis</a:t>
            </a:r>
            <a:r>
              <a:rPr lang="da-DK" dirty="0" smtClean="0"/>
              <a:t> </a:t>
            </a:r>
            <a:r>
              <a:rPr lang="da-DK" sz="1200" b="0" i="0" u="none" strike="noStrike" kern="1200" dirty="0" smtClean="0">
                <a:solidFill>
                  <a:schemeClr val="tx1"/>
                </a:solidFill>
                <a:effectLst/>
                <a:latin typeface="+mn-lt"/>
                <a:ea typeface="+mn-ea"/>
                <a:cs typeface="+mn-cs"/>
              </a:rPr>
              <a:t>3</a:t>
            </a:r>
            <a:r>
              <a:rPr lang="da-DK" dirty="0" smtClean="0"/>
              <a:t> </a:t>
            </a:r>
            <a:r>
              <a:rPr lang="da-DK" sz="1200" b="0" i="0" u="none" strike="noStrike" kern="1200" dirty="0" smtClean="0">
                <a:solidFill>
                  <a:schemeClr val="tx1"/>
                </a:solidFill>
                <a:effectLst/>
                <a:latin typeface="+mn-lt"/>
                <a:ea typeface="+mn-ea"/>
                <a:cs typeface="+mn-cs"/>
              </a:rPr>
              <a:t>Morten Kragelund Holt</a:t>
            </a:r>
            <a:r>
              <a:rPr lang="da-DK" dirty="0" smtClean="0"/>
              <a:t> </a:t>
            </a:r>
            <a:r>
              <a:rPr lang="da-DK" sz="1200" b="0" i="0" u="none" strike="noStrike" kern="1200" dirty="0" smtClean="0">
                <a:solidFill>
                  <a:schemeClr val="tx1"/>
                </a:solidFill>
                <a:effectLst/>
                <a:latin typeface="+mn-lt"/>
                <a:ea typeface="+mn-ea"/>
                <a:cs typeface="+mn-cs"/>
              </a:rPr>
              <a:t>3</a:t>
            </a:r>
            <a:r>
              <a:rPr lang="da-DK" dirty="0" smtClean="0"/>
              <a:t> </a:t>
            </a:r>
            <a:r>
              <a:rPr lang="da-DK" sz="1200" b="0" i="0" u="none" strike="noStrike" kern="1200" dirty="0" smtClean="0">
                <a:solidFill>
                  <a:schemeClr val="tx1"/>
                </a:solidFill>
                <a:effectLst/>
                <a:latin typeface="+mn-lt"/>
                <a:ea typeface="+mn-ea"/>
                <a:cs typeface="+mn-cs"/>
              </a:rPr>
              <a:t>Jens Johansen</a:t>
            </a:r>
            <a:r>
              <a:rPr lang="da-DK" dirty="0" smtClean="0"/>
              <a:t> </a:t>
            </a:r>
            <a:r>
              <a:rPr lang="da-DK" sz="1200" b="0" i="0" u="none" strike="noStrike" kern="1200" dirty="0" smtClean="0">
                <a:solidFill>
                  <a:schemeClr val="tx1"/>
                </a:solidFill>
                <a:effectLst/>
                <a:latin typeface="+mn-lt"/>
                <a:ea typeface="+mn-ea"/>
                <a:cs typeface="+mn-cs"/>
              </a:rPr>
              <a:t>3</a:t>
            </a:r>
            <a:r>
              <a:rPr lang="da-DK" dirty="0" smtClean="0"/>
              <a:t> </a:t>
            </a:r>
            <a:r>
              <a:rPr lang="da-DK" sz="1200" b="0" i="0" u="none" strike="noStrike" kern="1200" dirty="0" smtClean="0">
                <a:solidFill>
                  <a:schemeClr val="tx1"/>
                </a:solidFill>
                <a:effectLst/>
                <a:latin typeface="+mn-lt"/>
                <a:ea typeface="+mn-ea"/>
                <a:cs typeface="+mn-cs"/>
              </a:rPr>
              <a:t>Christos </a:t>
            </a:r>
            <a:r>
              <a:rPr lang="da-DK" sz="1200" b="0" i="0" u="none" strike="noStrike" kern="1200" dirty="0" err="1" smtClean="0">
                <a:solidFill>
                  <a:schemeClr val="tx1"/>
                </a:solidFill>
                <a:effectLst/>
                <a:latin typeface="+mn-lt"/>
                <a:ea typeface="+mn-ea"/>
                <a:cs typeface="+mn-cs"/>
              </a:rPr>
              <a:t>Makris</a:t>
            </a:r>
            <a:r>
              <a:rPr lang="da-DK" dirty="0" smtClean="0"/>
              <a:t> </a:t>
            </a:r>
            <a:r>
              <a:rPr lang="da-DK" sz="1200" b="0" i="0" u="none" strike="noStrike" kern="1200" dirty="0" smtClean="0">
                <a:solidFill>
                  <a:schemeClr val="tx1"/>
                </a:solidFill>
                <a:effectLst/>
                <a:latin typeface="+mn-lt"/>
                <a:ea typeface="+mn-ea"/>
                <a:cs typeface="+mn-cs"/>
              </a:rPr>
              <a:t>3</a:t>
            </a:r>
            <a:r>
              <a:rPr lang="da-DK" dirty="0" smtClean="0"/>
              <a:t> </a:t>
            </a:r>
            <a:r>
              <a:rPr lang="da-DK" sz="1200" b="0" i="0" u="none" strike="noStrike" kern="1200" dirty="0" smtClean="0">
                <a:solidFill>
                  <a:schemeClr val="tx1"/>
                </a:solidFill>
                <a:effectLst/>
                <a:latin typeface="+mn-lt"/>
                <a:ea typeface="+mn-ea"/>
                <a:cs typeface="+mn-cs"/>
              </a:rPr>
              <a:t>Jesper Sindahl Nielsen</a:t>
            </a:r>
            <a:r>
              <a:rPr lang="da-DK" dirty="0" smtClean="0"/>
              <a:t> </a:t>
            </a:r>
            <a:r>
              <a:rPr lang="da-DK" sz="1200" b="0" i="0" u="none" strike="noStrike" kern="1200" dirty="0" smtClean="0">
                <a:solidFill>
                  <a:schemeClr val="tx1"/>
                </a:solidFill>
                <a:effectLst/>
                <a:latin typeface="+mn-lt"/>
                <a:ea typeface="+mn-ea"/>
                <a:cs typeface="+mn-cs"/>
              </a:rPr>
              <a:t>3</a:t>
            </a:r>
            <a:r>
              <a:rPr lang="da-DK" dirty="0" smtClean="0"/>
              <a:t> </a:t>
            </a:r>
            <a:r>
              <a:rPr lang="da-DK" sz="1200" b="0" i="0" u="none" strike="noStrike" kern="1200" dirty="0" smtClean="0">
                <a:solidFill>
                  <a:schemeClr val="tx1"/>
                </a:solidFill>
                <a:effectLst/>
                <a:latin typeface="+mn-lt"/>
                <a:ea typeface="+mn-ea"/>
                <a:cs typeface="+mn-cs"/>
              </a:rPr>
              <a:t>Rune Bang Lyngsø</a:t>
            </a:r>
            <a:r>
              <a:rPr lang="da-DK" dirty="0" smtClean="0"/>
              <a:t> </a:t>
            </a:r>
            <a:r>
              <a:rPr lang="da-DK" sz="1200" b="0" i="0" u="none" strike="noStrike" kern="1200" dirty="0" smtClean="0">
                <a:solidFill>
                  <a:schemeClr val="tx1"/>
                </a:solidFill>
                <a:effectLst/>
                <a:latin typeface="+mn-lt"/>
                <a:ea typeface="+mn-ea"/>
                <a:cs typeface="+mn-cs"/>
              </a:rPr>
              <a:t>2</a:t>
            </a:r>
            <a:r>
              <a:rPr lang="da-DK" dirty="0" smtClean="0"/>
              <a:t> </a:t>
            </a:r>
            <a:r>
              <a:rPr lang="da-DK" sz="1200" b="0" i="0" u="none" strike="noStrike" kern="1200" dirty="0" smtClean="0">
                <a:solidFill>
                  <a:schemeClr val="tx1"/>
                </a:solidFill>
                <a:effectLst/>
                <a:latin typeface="+mn-lt"/>
                <a:ea typeface="+mn-ea"/>
                <a:cs typeface="+mn-cs"/>
              </a:rPr>
              <a:t>Martin </a:t>
            </a:r>
            <a:r>
              <a:rPr lang="da-DK" sz="1200" b="0" i="0" u="none" strike="noStrike" kern="1200" dirty="0" err="1" smtClean="0">
                <a:solidFill>
                  <a:schemeClr val="tx1"/>
                </a:solidFill>
                <a:effectLst/>
                <a:latin typeface="+mn-lt"/>
                <a:ea typeface="+mn-ea"/>
                <a:cs typeface="+mn-cs"/>
              </a:rPr>
              <a:t>Stissing</a:t>
            </a:r>
            <a:r>
              <a:rPr lang="da-DK" dirty="0" smtClean="0"/>
              <a:t> </a:t>
            </a:r>
            <a:r>
              <a:rPr lang="da-DK" sz="1200" b="0" i="0" u="none" strike="noStrike" kern="1200" dirty="0" smtClean="0">
                <a:solidFill>
                  <a:schemeClr val="tx1"/>
                </a:solidFill>
                <a:effectLst/>
                <a:latin typeface="+mn-lt"/>
                <a:ea typeface="+mn-ea"/>
                <a:cs typeface="+mn-cs"/>
              </a:rPr>
              <a:t>2</a:t>
            </a:r>
            <a:r>
              <a:rPr lang="da-DK" dirty="0" smtClean="0"/>
              <a:t> </a:t>
            </a:r>
            <a:r>
              <a:rPr lang="da-DK" sz="1200" b="0" i="0" u="none" strike="noStrike" kern="1200" dirty="0" smtClean="0">
                <a:solidFill>
                  <a:schemeClr val="tx1"/>
                </a:solidFill>
                <a:effectLst/>
                <a:latin typeface="+mn-lt"/>
                <a:ea typeface="+mn-ea"/>
                <a:cs typeface="+mn-cs"/>
              </a:rPr>
              <a:t>George </a:t>
            </a:r>
            <a:r>
              <a:rPr lang="da-DK" sz="1200" b="0" i="0" u="none" strike="noStrike" kern="1200" dirty="0" err="1" smtClean="0">
                <a:solidFill>
                  <a:schemeClr val="tx1"/>
                </a:solidFill>
                <a:effectLst/>
                <a:latin typeface="+mn-lt"/>
                <a:ea typeface="+mn-ea"/>
                <a:cs typeface="+mn-cs"/>
              </a:rPr>
              <a:t>Lagogiannis</a:t>
            </a:r>
            <a:r>
              <a:rPr lang="da-DK" dirty="0" smtClean="0"/>
              <a:t> </a:t>
            </a:r>
            <a:r>
              <a:rPr lang="da-DK" sz="1200" b="0" i="0" u="none" strike="noStrike" kern="1200" dirty="0" smtClean="0">
                <a:solidFill>
                  <a:schemeClr val="tx1"/>
                </a:solidFill>
                <a:effectLst/>
                <a:latin typeface="+mn-lt"/>
                <a:ea typeface="+mn-ea"/>
                <a:cs typeface="+mn-cs"/>
              </a:rPr>
              <a:t>2</a:t>
            </a:r>
            <a:r>
              <a:rPr lang="da-DK" dirty="0" smtClean="0"/>
              <a:t> </a:t>
            </a:r>
            <a:r>
              <a:rPr lang="da-DK" sz="1200" b="0" i="0" u="none" strike="noStrike" kern="1200" dirty="0" smtClean="0">
                <a:solidFill>
                  <a:schemeClr val="tx1"/>
                </a:solidFill>
                <a:effectLst/>
                <a:latin typeface="+mn-lt"/>
                <a:ea typeface="+mn-ea"/>
                <a:cs typeface="+mn-cs"/>
              </a:rPr>
              <a:t>Michael A Bender</a:t>
            </a:r>
            <a:r>
              <a:rPr lang="da-DK" dirty="0" smtClean="0"/>
              <a:t> </a:t>
            </a:r>
            <a:r>
              <a:rPr lang="da-DK" sz="1200" b="0" i="0" u="none" strike="noStrike" kern="1200" dirty="0" smtClean="0">
                <a:solidFill>
                  <a:schemeClr val="tx1"/>
                </a:solidFill>
                <a:effectLst/>
                <a:latin typeface="+mn-lt"/>
                <a:ea typeface="+mn-ea"/>
                <a:cs typeface="+mn-cs"/>
              </a:rPr>
              <a:t>2</a:t>
            </a:r>
            <a:r>
              <a:rPr lang="da-DK" dirty="0" smtClean="0"/>
              <a:t> </a:t>
            </a:r>
            <a:r>
              <a:rPr lang="da-DK" sz="1200" b="0" i="0" u="none" strike="noStrike" kern="1200" dirty="0" smtClean="0">
                <a:solidFill>
                  <a:schemeClr val="tx1"/>
                </a:solidFill>
                <a:effectLst/>
                <a:latin typeface="+mn-lt"/>
                <a:ea typeface="+mn-ea"/>
                <a:cs typeface="+mn-cs"/>
              </a:rPr>
              <a:t>Erik D </a:t>
            </a:r>
            <a:r>
              <a:rPr lang="da-DK" sz="1200" b="0" i="0" u="none" strike="noStrike" kern="1200" dirty="0" err="1" smtClean="0">
                <a:solidFill>
                  <a:schemeClr val="tx1"/>
                </a:solidFill>
                <a:effectLst/>
                <a:latin typeface="+mn-lt"/>
                <a:ea typeface="+mn-ea"/>
                <a:cs typeface="+mn-cs"/>
              </a:rPr>
              <a:t>Demaine</a:t>
            </a:r>
            <a:r>
              <a:rPr lang="da-DK" dirty="0" smtClean="0"/>
              <a:t> </a:t>
            </a:r>
            <a:r>
              <a:rPr lang="da-DK" sz="1200" b="0" i="0" u="none" strike="noStrike" kern="1200" dirty="0" smtClean="0">
                <a:solidFill>
                  <a:schemeClr val="tx1"/>
                </a:solidFill>
                <a:effectLst/>
                <a:latin typeface="+mn-lt"/>
                <a:ea typeface="+mn-ea"/>
                <a:cs typeface="+mn-cs"/>
              </a:rPr>
              <a:t>2</a:t>
            </a:r>
            <a:r>
              <a:rPr lang="da-DK" dirty="0" smtClean="0"/>
              <a:t> </a:t>
            </a:r>
            <a:r>
              <a:rPr lang="da-DK" sz="1200" b="0" i="0" u="none" strike="noStrike" kern="1200" dirty="0" smtClean="0">
                <a:solidFill>
                  <a:schemeClr val="tx1"/>
                </a:solidFill>
                <a:effectLst/>
                <a:latin typeface="+mn-lt"/>
                <a:ea typeface="+mn-ea"/>
                <a:cs typeface="+mn-cs"/>
              </a:rPr>
              <a:t>Christos D </a:t>
            </a:r>
            <a:r>
              <a:rPr lang="da-DK" sz="1200" b="0" i="0" u="none" strike="noStrike" kern="1200" dirty="0" err="1" smtClean="0">
                <a:solidFill>
                  <a:schemeClr val="tx1"/>
                </a:solidFill>
                <a:effectLst/>
                <a:latin typeface="+mn-lt"/>
                <a:ea typeface="+mn-ea"/>
                <a:cs typeface="+mn-cs"/>
              </a:rPr>
              <a:t>Zaroliagis</a:t>
            </a:r>
            <a:r>
              <a:rPr lang="da-DK" dirty="0" smtClean="0"/>
              <a:t> </a:t>
            </a:r>
            <a:r>
              <a:rPr lang="da-DK" sz="1200" b="0" i="0" u="none" strike="noStrike" kern="1200" dirty="0" smtClean="0">
                <a:solidFill>
                  <a:schemeClr val="tx1"/>
                </a:solidFill>
                <a:effectLst/>
                <a:latin typeface="+mn-lt"/>
                <a:ea typeface="+mn-ea"/>
                <a:cs typeface="+mn-cs"/>
              </a:rPr>
              <a:t>2</a:t>
            </a:r>
            <a:r>
              <a:rPr lang="da-DK" dirty="0" smtClean="0"/>
              <a:t> </a:t>
            </a:r>
            <a:r>
              <a:rPr lang="da-DK" sz="1200" b="0" i="0" u="none" strike="noStrike" kern="1200" dirty="0" err="1" smtClean="0">
                <a:solidFill>
                  <a:schemeClr val="tx1"/>
                </a:solidFill>
                <a:effectLst/>
                <a:latin typeface="+mn-lt"/>
                <a:ea typeface="+mn-ea"/>
                <a:cs typeface="+mn-cs"/>
              </a:rPr>
              <a:t>Athanasios</a:t>
            </a:r>
            <a:r>
              <a:rPr lang="da-DK" sz="1200" b="0" i="0" u="none" strike="noStrike" kern="1200" dirty="0" smtClean="0">
                <a:solidFill>
                  <a:schemeClr val="tx1"/>
                </a:solidFill>
                <a:effectLst/>
                <a:latin typeface="+mn-lt"/>
                <a:ea typeface="+mn-ea"/>
                <a:cs typeface="+mn-cs"/>
              </a:rPr>
              <a:t> </a:t>
            </a:r>
            <a:r>
              <a:rPr lang="da-DK" sz="1200" b="0" i="0" u="none" strike="noStrike" kern="1200" dirty="0" err="1" smtClean="0">
                <a:solidFill>
                  <a:schemeClr val="tx1"/>
                </a:solidFill>
                <a:effectLst/>
                <a:latin typeface="+mn-lt"/>
                <a:ea typeface="+mn-ea"/>
                <a:cs typeface="+mn-cs"/>
              </a:rPr>
              <a:t>Tsakalidis</a:t>
            </a:r>
            <a:r>
              <a:rPr lang="da-DK" dirty="0" smtClean="0"/>
              <a:t> </a:t>
            </a:r>
            <a:r>
              <a:rPr lang="da-DK" sz="1200" b="0" i="0" u="none" strike="noStrike" kern="1200" dirty="0" smtClean="0">
                <a:solidFill>
                  <a:schemeClr val="tx1"/>
                </a:solidFill>
                <a:effectLst/>
                <a:latin typeface="+mn-lt"/>
                <a:ea typeface="+mn-ea"/>
                <a:cs typeface="+mn-cs"/>
              </a:rPr>
              <a:t>2</a:t>
            </a:r>
            <a:r>
              <a:rPr lang="da-DK" dirty="0" smtClean="0"/>
              <a:t> </a:t>
            </a:r>
            <a:r>
              <a:rPr lang="da-DK" sz="1200" b="0" i="0" u="none" strike="noStrike" kern="1200" dirty="0" smtClean="0">
                <a:solidFill>
                  <a:schemeClr val="tx1"/>
                </a:solidFill>
                <a:effectLst/>
                <a:latin typeface="+mn-lt"/>
                <a:ea typeface="+mn-ea"/>
                <a:cs typeface="+mn-cs"/>
              </a:rPr>
              <a:t>Norbert </a:t>
            </a:r>
            <a:r>
              <a:rPr lang="da-DK" sz="1200" b="0" i="0" u="none" strike="noStrike" kern="1200" dirty="0" err="1" smtClean="0">
                <a:solidFill>
                  <a:schemeClr val="tx1"/>
                </a:solidFill>
                <a:effectLst/>
                <a:latin typeface="+mn-lt"/>
                <a:ea typeface="+mn-ea"/>
                <a:cs typeface="+mn-cs"/>
              </a:rPr>
              <a:t>Zeh</a:t>
            </a:r>
            <a:r>
              <a:rPr lang="da-DK" dirty="0" smtClean="0"/>
              <a:t> </a:t>
            </a:r>
            <a:r>
              <a:rPr lang="da-DK" sz="1200" b="0" i="0" u="none" strike="noStrike" kern="1200" dirty="0" smtClean="0">
                <a:solidFill>
                  <a:schemeClr val="tx1"/>
                </a:solidFill>
                <a:effectLst/>
                <a:latin typeface="+mn-lt"/>
                <a:ea typeface="+mn-ea"/>
                <a:cs typeface="+mn-cs"/>
              </a:rPr>
              <a:t>2</a:t>
            </a:r>
            <a:r>
              <a:rPr lang="da-DK" dirty="0" smtClean="0"/>
              <a:t> </a:t>
            </a:r>
            <a:r>
              <a:rPr lang="da-DK" sz="1200" b="0" i="0" u="none" strike="noStrike" kern="1200" dirty="0" smtClean="0">
                <a:solidFill>
                  <a:schemeClr val="tx1"/>
                </a:solidFill>
                <a:effectLst/>
                <a:latin typeface="+mn-lt"/>
                <a:ea typeface="+mn-ea"/>
                <a:cs typeface="+mn-cs"/>
              </a:rPr>
              <a:t>Mark Greve</a:t>
            </a:r>
            <a:r>
              <a:rPr lang="da-DK" dirty="0" smtClean="0"/>
              <a:t> </a:t>
            </a:r>
            <a:r>
              <a:rPr lang="da-DK" sz="1200" b="0" i="0" u="none" strike="noStrike" kern="1200" dirty="0" smtClean="0">
                <a:solidFill>
                  <a:schemeClr val="tx1"/>
                </a:solidFill>
                <a:effectLst/>
                <a:latin typeface="+mn-lt"/>
                <a:ea typeface="+mn-ea"/>
                <a:cs typeface="+mn-cs"/>
              </a:rPr>
              <a:t>2</a:t>
            </a:r>
            <a:r>
              <a:rPr lang="da-DK" dirty="0" smtClean="0"/>
              <a:t> </a:t>
            </a:r>
            <a:r>
              <a:rPr lang="da-DK" sz="1200" b="0" i="0" u="none" strike="noStrike" kern="1200" dirty="0" smtClean="0">
                <a:solidFill>
                  <a:schemeClr val="tx1"/>
                </a:solidFill>
                <a:effectLst/>
                <a:latin typeface="+mn-lt"/>
                <a:ea typeface="+mn-ea"/>
                <a:cs typeface="+mn-cs"/>
              </a:rPr>
              <a:t>Casper Kejlberg-Rasmussen</a:t>
            </a:r>
            <a:r>
              <a:rPr lang="da-DK" dirty="0" smtClean="0"/>
              <a:t> </a:t>
            </a:r>
            <a:r>
              <a:rPr lang="da-DK" sz="1200" b="0" i="0" u="none" strike="noStrike" kern="1200" dirty="0" smtClean="0">
                <a:solidFill>
                  <a:schemeClr val="tx1"/>
                </a:solidFill>
                <a:effectLst/>
                <a:latin typeface="+mn-lt"/>
                <a:ea typeface="+mn-ea"/>
                <a:cs typeface="+mn-cs"/>
              </a:rPr>
              <a:t>2</a:t>
            </a:r>
            <a:r>
              <a:rPr lang="da-DK" dirty="0" smtClean="0"/>
              <a:t> </a:t>
            </a:r>
            <a:r>
              <a:rPr lang="da-DK" sz="1200" b="0" i="0" u="none" strike="noStrike" kern="1200" dirty="0" smtClean="0">
                <a:solidFill>
                  <a:schemeClr val="tx1"/>
                </a:solidFill>
                <a:effectLst/>
                <a:latin typeface="+mn-lt"/>
                <a:ea typeface="+mn-ea"/>
                <a:cs typeface="+mn-cs"/>
              </a:rPr>
              <a:t>J Ian </a:t>
            </a:r>
            <a:r>
              <a:rPr lang="da-DK" sz="1200" b="0" i="0" u="none" strike="noStrike" kern="1200" dirty="0" err="1" smtClean="0">
                <a:solidFill>
                  <a:schemeClr val="tx1"/>
                </a:solidFill>
                <a:effectLst/>
                <a:latin typeface="+mn-lt"/>
                <a:ea typeface="+mn-ea"/>
                <a:cs typeface="+mn-cs"/>
              </a:rPr>
              <a:t>Munro</a:t>
            </a:r>
            <a:r>
              <a:rPr lang="da-DK" dirty="0" smtClean="0"/>
              <a:t> </a:t>
            </a:r>
            <a:r>
              <a:rPr lang="da-DK" sz="1200" b="0" i="0" u="none" strike="noStrike" kern="1200" dirty="0" smtClean="0">
                <a:solidFill>
                  <a:schemeClr val="tx1"/>
                </a:solidFill>
                <a:effectLst/>
                <a:latin typeface="+mn-lt"/>
                <a:ea typeface="+mn-ea"/>
                <a:cs typeface="+mn-cs"/>
              </a:rPr>
              <a:t>2</a:t>
            </a:r>
            <a:r>
              <a:rPr lang="da-DK" dirty="0" smtClean="0"/>
              <a:t> </a:t>
            </a:r>
            <a:r>
              <a:rPr lang="da-DK" sz="1200" b="0" i="0" u="none" strike="noStrike" kern="1200" dirty="0" smtClean="0">
                <a:solidFill>
                  <a:schemeClr val="tx1"/>
                </a:solidFill>
                <a:effectLst/>
                <a:latin typeface="+mn-lt"/>
                <a:ea typeface="+mn-ea"/>
                <a:cs typeface="+mn-cs"/>
              </a:rPr>
              <a:t>John </a:t>
            </a:r>
            <a:r>
              <a:rPr lang="da-DK" sz="1200" b="0" i="0" u="none" strike="noStrike" kern="1200" dirty="0" err="1" smtClean="0">
                <a:solidFill>
                  <a:schemeClr val="tx1"/>
                </a:solidFill>
                <a:effectLst/>
                <a:latin typeface="+mn-lt"/>
                <a:ea typeface="+mn-ea"/>
                <a:cs typeface="+mn-cs"/>
              </a:rPr>
              <a:t>Iacono</a:t>
            </a:r>
            <a:r>
              <a:rPr lang="da-DK" dirty="0" smtClean="0"/>
              <a:t> </a:t>
            </a:r>
            <a:r>
              <a:rPr lang="da-DK" sz="1200" b="0" i="0" u="none" strike="noStrike" kern="1200" dirty="0" smtClean="0">
                <a:solidFill>
                  <a:schemeClr val="tx1"/>
                </a:solidFill>
                <a:effectLst/>
                <a:latin typeface="+mn-lt"/>
                <a:ea typeface="+mn-ea"/>
                <a:cs typeface="+mn-cs"/>
              </a:rPr>
              <a:t>2</a:t>
            </a:r>
            <a:r>
              <a:rPr lang="da-DK" dirty="0" smtClean="0"/>
              <a:t> </a:t>
            </a:r>
            <a:endParaRPr lang="da-DK" dirty="0"/>
          </a:p>
        </p:txBody>
      </p:sp>
      <p:sp>
        <p:nvSpPr>
          <p:cNvPr id="4" name="Slide Number Placeholder 3"/>
          <p:cNvSpPr>
            <a:spLocks noGrp="1"/>
          </p:cNvSpPr>
          <p:nvPr>
            <p:ph type="sldNum" sz="quarter" idx="10"/>
          </p:nvPr>
        </p:nvSpPr>
        <p:spPr/>
        <p:txBody>
          <a:bodyPr/>
          <a:lstStyle/>
          <a:p>
            <a:fld id="{FCBF042D-E905-4688-B013-4D9F1BD5EC06}" type="slidenum">
              <a:rPr lang="da-DK" smtClean="0"/>
              <a:t>4</a:t>
            </a:fld>
            <a:endParaRPr lang="da-DK"/>
          </a:p>
        </p:txBody>
      </p:sp>
    </p:spTree>
    <p:extLst>
      <p:ext uri="{BB962C8B-B14F-4D97-AF65-F5344CB8AC3E}">
        <p14:creationId xmlns:p14="http://schemas.microsoft.com/office/powerpoint/2010/main" val="1174475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Applied wordle.net</a:t>
            </a:r>
            <a:r>
              <a:rPr lang="da-DK" baseline="0" dirty="0" smtClean="0"/>
              <a:t> to the </a:t>
            </a:r>
            <a:r>
              <a:rPr lang="da-DK" baseline="0" dirty="0" err="1" smtClean="0"/>
              <a:t>titles</a:t>
            </a:r>
            <a:r>
              <a:rPr lang="da-DK" baseline="0" dirty="0" smtClean="0"/>
              <a:t> of all </a:t>
            </a:r>
            <a:r>
              <a:rPr lang="da-DK" baseline="0" dirty="0" err="1" smtClean="0"/>
              <a:t>my</a:t>
            </a:r>
            <a:r>
              <a:rPr lang="da-DK" baseline="0" dirty="0" smtClean="0"/>
              <a:t> </a:t>
            </a:r>
            <a:r>
              <a:rPr lang="da-DK" baseline="0" dirty="0" err="1" smtClean="0"/>
              <a:t>papers</a:t>
            </a:r>
            <a:r>
              <a:rPr lang="da-DK" baseline="0" dirty="0" smtClean="0"/>
              <a:t>... Listed </a:t>
            </a:r>
            <a:r>
              <a:rPr lang="da-DK" baseline="0" dirty="0" err="1" smtClean="0"/>
              <a:t>are</a:t>
            </a:r>
            <a:r>
              <a:rPr lang="da-DK" baseline="0" dirty="0" smtClean="0"/>
              <a:t> the 150 top </a:t>
            </a:r>
            <a:r>
              <a:rPr lang="da-DK" baseline="0" dirty="0" err="1" smtClean="0"/>
              <a:t>words</a:t>
            </a:r>
            <a:r>
              <a:rPr lang="da-DK" baseline="0" dirty="0" smtClean="0"/>
              <a:t>.</a:t>
            </a:r>
            <a:endParaRPr lang="da-DK" dirty="0"/>
          </a:p>
        </p:txBody>
      </p:sp>
      <p:sp>
        <p:nvSpPr>
          <p:cNvPr id="4" name="Slide Number Placeholder 3"/>
          <p:cNvSpPr>
            <a:spLocks noGrp="1"/>
          </p:cNvSpPr>
          <p:nvPr>
            <p:ph type="sldNum" sz="quarter" idx="10"/>
          </p:nvPr>
        </p:nvSpPr>
        <p:spPr/>
        <p:txBody>
          <a:bodyPr/>
          <a:lstStyle/>
          <a:p>
            <a:fld id="{FCBF042D-E905-4688-B013-4D9F1BD5EC06}" type="slidenum">
              <a:rPr lang="da-DK" smtClean="0"/>
              <a:t>5</a:t>
            </a:fld>
            <a:endParaRPr lang="da-DK"/>
          </a:p>
        </p:txBody>
      </p:sp>
    </p:spTree>
    <p:extLst>
      <p:ext uri="{BB962C8B-B14F-4D97-AF65-F5344CB8AC3E}">
        <p14:creationId xmlns:p14="http://schemas.microsoft.com/office/powerpoint/2010/main" val="2540277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FCBF042D-E905-4688-B013-4D9F1BD5EC06}" type="slidenum">
              <a:rPr lang="da-DK" smtClean="0"/>
              <a:t>6</a:t>
            </a:fld>
            <a:endParaRPr lang="da-DK"/>
          </a:p>
        </p:txBody>
      </p:sp>
    </p:spTree>
    <p:extLst>
      <p:ext uri="{BB962C8B-B14F-4D97-AF65-F5344CB8AC3E}">
        <p14:creationId xmlns:p14="http://schemas.microsoft.com/office/powerpoint/2010/main" val="2423351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smtClean="0"/>
              <a:t>Goal</a:t>
            </a:r>
            <a:r>
              <a:rPr lang="da-DK" dirty="0" smtClean="0"/>
              <a:t> understand</a:t>
            </a:r>
            <a:r>
              <a:rPr lang="da-DK" baseline="0" dirty="0" smtClean="0"/>
              <a:t> the </a:t>
            </a:r>
            <a:r>
              <a:rPr lang="da-DK" baseline="0" dirty="0" err="1" smtClean="0"/>
              <a:t>limitations</a:t>
            </a:r>
            <a:r>
              <a:rPr lang="da-DK" baseline="0" dirty="0" smtClean="0"/>
              <a:t> of the models</a:t>
            </a:r>
          </a:p>
          <a:p>
            <a:r>
              <a:rPr lang="da-DK" baseline="0" dirty="0" err="1" smtClean="0"/>
              <a:t>Simultaniously</a:t>
            </a:r>
            <a:r>
              <a:rPr lang="da-DK" baseline="0" dirty="0" smtClean="0"/>
              <a:t> implicit and cache </a:t>
            </a:r>
            <a:r>
              <a:rPr lang="da-DK" baseline="0" dirty="0" err="1" smtClean="0"/>
              <a:t>oblivious</a:t>
            </a:r>
            <a:r>
              <a:rPr lang="da-DK" baseline="0" dirty="0" smtClean="0"/>
              <a:t> ?</a:t>
            </a:r>
            <a:endParaRPr lang="da-DK" dirty="0"/>
          </a:p>
        </p:txBody>
      </p:sp>
      <p:sp>
        <p:nvSpPr>
          <p:cNvPr id="4" name="Slide Number Placeholder 3"/>
          <p:cNvSpPr>
            <a:spLocks noGrp="1"/>
          </p:cNvSpPr>
          <p:nvPr>
            <p:ph type="sldNum" sz="quarter" idx="10"/>
          </p:nvPr>
        </p:nvSpPr>
        <p:spPr/>
        <p:txBody>
          <a:bodyPr/>
          <a:lstStyle/>
          <a:p>
            <a:fld id="{FCBF042D-E905-4688-B013-4D9F1BD5EC06}" type="slidenum">
              <a:rPr lang="da-DK" smtClean="0"/>
              <a:t>7</a:t>
            </a:fld>
            <a:endParaRPr lang="da-DK"/>
          </a:p>
        </p:txBody>
      </p:sp>
    </p:spTree>
    <p:extLst>
      <p:ext uri="{BB962C8B-B14F-4D97-AF65-F5344CB8AC3E}">
        <p14:creationId xmlns:p14="http://schemas.microsoft.com/office/powerpoint/2010/main" val="92178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smtClean="0"/>
              <a:t>Recusive</a:t>
            </a:r>
            <a:r>
              <a:rPr lang="da-DK" dirty="0" smtClean="0"/>
              <a:t> van Emde Boas layout</a:t>
            </a:r>
          </a:p>
          <a:p>
            <a:r>
              <a:rPr lang="da-DK" dirty="0" err="1" smtClean="0"/>
              <a:t>Inadequate</a:t>
            </a:r>
            <a:r>
              <a:rPr lang="da-DK" dirty="0" smtClean="0"/>
              <a:t> model</a:t>
            </a:r>
            <a:r>
              <a:rPr lang="da-DK" baseline="0" dirty="0" smtClean="0"/>
              <a:t> – </a:t>
            </a:r>
            <a:r>
              <a:rPr lang="da-DK" baseline="0" dirty="0" err="1" smtClean="0"/>
              <a:t>traditional</a:t>
            </a:r>
            <a:r>
              <a:rPr lang="da-DK" baseline="0" dirty="0" smtClean="0"/>
              <a:t> RAM model, but not sufficient.</a:t>
            </a:r>
            <a:endParaRPr lang="da-DK" dirty="0" smtClean="0"/>
          </a:p>
          <a:p>
            <a:r>
              <a:rPr lang="da-DK" dirty="0" smtClean="0"/>
              <a:t>Recent </a:t>
            </a:r>
            <a:r>
              <a:rPr lang="da-DK" dirty="0" err="1" smtClean="0"/>
              <a:t>work</a:t>
            </a:r>
            <a:r>
              <a:rPr lang="da-DK" dirty="0" smtClean="0"/>
              <a:t> (Pat </a:t>
            </a:r>
            <a:r>
              <a:rPr lang="da-DK" dirty="0" err="1" smtClean="0"/>
              <a:t>Morin</a:t>
            </a:r>
            <a:r>
              <a:rPr lang="da-DK" dirty="0" smtClean="0"/>
              <a:t>, Paul-Virak </a:t>
            </a:r>
            <a:r>
              <a:rPr lang="da-DK" dirty="0" err="1" smtClean="0"/>
              <a:t>Khuong</a:t>
            </a:r>
            <a:r>
              <a:rPr lang="da-DK" dirty="0" smtClean="0"/>
              <a:t> 2015) </a:t>
            </a:r>
            <a:r>
              <a:rPr lang="da-DK" dirty="0" err="1" smtClean="0"/>
              <a:t>showed</a:t>
            </a:r>
            <a:r>
              <a:rPr lang="da-DK" baseline="0" dirty="0" smtClean="0"/>
              <a:t> </a:t>
            </a:r>
            <a:r>
              <a:rPr lang="da-DK" baseline="0" dirty="0" err="1" smtClean="0"/>
              <a:t>importance</a:t>
            </a:r>
            <a:r>
              <a:rPr lang="da-DK" baseline="0" dirty="0" smtClean="0"/>
              <a:t> of </a:t>
            </a:r>
            <a:r>
              <a:rPr lang="da-DK" baseline="0" dirty="0" err="1" smtClean="0"/>
              <a:t>prefetching</a:t>
            </a:r>
            <a:r>
              <a:rPr lang="da-DK" baseline="0" dirty="0" smtClean="0"/>
              <a:t> and the difference </a:t>
            </a:r>
            <a:r>
              <a:rPr lang="da-DK" baseline="0" dirty="0" err="1" smtClean="0"/>
              <a:t>between</a:t>
            </a:r>
            <a:r>
              <a:rPr lang="da-DK" baseline="0" dirty="0" smtClean="0"/>
              <a:t> standard </a:t>
            </a:r>
            <a:r>
              <a:rPr lang="da-DK" baseline="0" dirty="0" err="1" smtClean="0"/>
              <a:t>CPUs</a:t>
            </a:r>
            <a:r>
              <a:rPr lang="da-DK" baseline="0" dirty="0" smtClean="0"/>
              <a:t> and energi </a:t>
            </a:r>
            <a:r>
              <a:rPr lang="da-DK" baseline="0" dirty="0" err="1" smtClean="0"/>
              <a:t>saving</a:t>
            </a:r>
            <a:r>
              <a:rPr lang="da-DK" baseline="0" dirty="0" smtClean="0"/>
              <a:t> </a:t>
            </a:r>
            <a:r>
              <a:rPr lang="da-DK" baseline="0" dirty="0" err="1" smtClean="0"/>
              <a:t>CPUs</a:t>
            </a:r>
            <a:endParaRPr lang="da-DK" dirty="0"/>
          </a:p>
        </p:txBody>
      </p:sp>
      <p:sp>
        <p:nvSpPr>
          <p:cNvPr id="4" name="Slide Number Placeholder 3"/>
          <p:cNvSpPr>
            <a:spLocks noGrp="1"/>
          </p:cNvSpPr>
          <p:nvPr>
            <p:ph type="sldNum" sz="quarter" idx="10"/>
          </p:nvPr>
        </p:nvSpPr>
        <p:spPr/>
        <p:txBody>
          <a:bodyPr/>
          <a:lstStyle/>
          <a:p>
            <a:fld id="{FCBF042D-E905-4688-B013-4D9F1BD5EC06}" type="slidenum">
              <a:rPr lang="da-DK" smtClean="0"/>
              <a:t>8</a:t>
            </a:fld>
            <a:endParaRPr lang="da-DK"/>
          </a:p>
        </p:txBody>
      </p:sp>
    </p:spTree>
    <p:extLst>
      <p:ext uri="{BB962C8B-B14F-4D97-AF65-F5344CB8AC3E}">
        <p14:creationId xmlns:p14="http://schemas.microsoft.com/office/powerpoint/2010/main" val="2761426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D1DEDE24-655C-4B9E-973A-10D56C5245B8}"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smtClean="0"/>
          </a:p>
          <a:p>
            <a:r>
              <a:rPr lang="da-DK" dirty="0" smtClean="0"/>
              <a:t>Pat Nicholson from Bells Labs –</a:t>
            </a:r>
            <a:r>
              <a:rPr lang="da-DK" baseline="0" dirty="0" smtClean="0"/>
              <a:t> ”I </a:t>
            </a:r>
            <a:r>
              <a:rPr lang="da-DK" baseline="0" dirty="0" err="1" smtClean="0"/>
              <a:t>wasted</a:t>
            </a:r>
            <a:r>
              <a:rPr lang="da-DK" baseline="0" dirty="0" smtClean="0"/>
              <a:t> a </a:t>
            </a:r>
            <a:r>
              <a:rPr lang="da-DK" baseline="0" dirty="0" err="1" smtClean="0"/>
              <a:t>lot</a:t>
            </a:r>
            <a:r>
              <a:rPr lang="da-DK" baseline="0" dirty="0" smtClean="0"/>
              <a:t> of time on </a:t>
            </a:r>
            <a:r>
              <a:rPr lang="da-DK" baseline="0" dirty="0" err="1" smtClean="0"/>
              <a:t>this</a:t>
            </a:r>
            <a:r>
              <a:rPr lang="da-DK" baseline="0" dirty="0" smtClean="0"/>
              <a:t> problem”</a:t>
            </a:r>
            <a:endParaRPr lang="da-DK" dirty="0"/>
          </a:p>
        </p:txBody>
      </p:sp>
      <p:sp>
        <p:nvSpPr>
          <p:cNvPr id="4" name="Slide Number Placeholder 3"/>
          <p:cNvSpPr>
            <a:spLocks noGrp="1"/>
          </p:cNvSpPr>
          <p:nvPr>
            <p:ph type="sldNum" sz="quarter" idx="10"/>
          </p:nvPr>
        </p:nvSpPr>
        <p:spPr/>
        <p:txBody>
          <a:bodyPr/>
          <a:lstStyle/>
          <a:p>
            <a:fld id="{D1DEDE24-655C-4B9E-973A-10D56C5245B8}"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SWAT 2014</a:t>
            </a:r>
            <a:r>
              <a:rPr lang="da-DK" baseline="0" dirty="0" smtClean="0"/>
              <a:t> </a:t>
            </a:r>
            <a:r>
              <a:rPr lang="da-DK" baseline="0" dirty="0" err="1" smtClean="0"/>
              <a:t>paper</a:t>
            </a:r>
            <a:r>
              <a:rPr lang="da-DK" baseline="0" dirty="0" smtClean="0"/>
              <a:t>: </a:t>
            </a:r>
            <a:r>
              <a:rPr lang="da-DK" baseline="0" dirty="0" err="1" smtClean="0"/>
              <a:t>Describes</a:t>
            </a:r>
            <a:r>
              <a:rPr lang="da-DK" baseline="0" dirty="0" smtClean="0"/>
              <a:t> </a:t>
            </a:r>
            <a:r>
              <a:rPr lang="da-DK" baseline="0" dirty="0" err="1" smtClean="0"/>
              <a:t>how</a:t>
            </a:r>
            <a:r>
              <a:rPr lang="da-DK" baseline="0" dirty="0" smtClean="0"/>
              <a:t> to </a:t>
            </a:r>
            <a:r>
              <a:rPr lang="da-DK" baseline="0" dirty="0" err="1" smtClean="0"/>
              <a:t>construct</a:t>
            </a:r>
            <a:r>
              <a:rPr lang="da-DK" baseline="0" dirty="0" smtClean="0"/>
              <a:t>  the Patricia </a:t>
            </a:r>
            <a:r>
              <a:rPr lang="da-DK" baseline="0" dirty="0" err="1" smtClean="0"/>
              <a:t>trie</a:t>
            </a:r>
            <a:r>
              <a:rPr lang="da-DK" baseline="0" dirty="0" smtClean="0"/>
              <a:t> </a:t>
            </a:r>
            <a:r>
              <a:rPr lang="da-DK" baseline="0" dirty="0" err="1" smtClean="0"/>
              <a:t>efficiently</a:t>
            </a:r>
            <a:r>
              <a:rPr lang="da-DK" baseline="0" dirty="0" smtClean="0"/>
              <a:t> + </a:t>
            </a:r>
            <a:r>
              <a:rPr lang="da-DK" baseline="0" dirty="0" err="1" smtClean="0"/>
              <a:t>use</a:t>
            </a:r>
            <a:r>
              <a:rPr lang="da-DK" baseline="0" dirty="0" smtClean="0"/>
              <a:t> </a:t>
            </a:r>
            <a:r>
              <a:rPr lang="da-DK" baseline="0" dirty="0" err="1" smtClean="0"/>
              <a:t>leaf</a:t>
            </a:r>
            <a:r>
              <a:rPr lang="da-DK" baseline="0" dirty="0" smtClean="0"/>
              <a:t> information to </a:t>
            </a:r>
            <a:r>
              <a:rPr lang="da-DK" baseline="0" dirty="0" err="1" smtClean="0"/>
              <a:t>permute</a:t>
            </a:r>
            <a:r>
              <a:rPr lang="da-DK" baseline="0" dirty="0" smtClean="0"/>
              <a:t> in O(n) time</a:t>
            </a:r>
            <a:endParaRPr lang="da-DK" dirty="0"/>
          </a:p>
        </p:txBody>
      </p:sp>
      <p:sp>
        <p:nvSpPr>
          <p:cNvPr id="4" name="Slide Number Placeholder 3"/>
          <p:cNvSpPr>
            <a:spLocks noGrp="1"/>
          </p:cNvSpPr>
          <p:nvPr>
            <p:ph type="sldNum" sz="quarter" idx="10"/>
          </p:nvPr>
        </p:nvSpPr>
        <p:spPr/>
        <p:txBody>
          <a:bodyPr/>
          <a:lstStyle/>
          <a:p>
            <a:fld id="{929A528C-265C-4D9F-BA8A-0D0999DADEA3}" type="slidenum">
              <a:rPr lang="da-DK" smtClean="0"/>
              <a:t>11</a:t>
            </a:fld>
            <a:endParaRPr lang="da-DK"/>
          </a:p>
        </p:txBody>
      </p:sp>
    </p:spTree>
    <p:extLst>
      <p:ext uri="{BB962C8B-B14F-4D97-AF65-F5344CB8AC3E}">
        <p14:creationId xmlns:p14="http://schemas.microsoft.com/office/powerpoint/2010/main" val="3074608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a-DK"/>
          </a:p>
        </p:txBody>
      </p:sp>
      <p:sp>
        <p:nvSpPr>
          <p:cNvPr id="4" name="Date Placeholder 3"/>
          <p:cNvSpPr>
            <a:spLocks noGrp="1"/>
          </p:cNvSpPr>
          <p:nvPr>
            <p:ph type="dt" sz="half" idx="10"/>
          </p:nvPr>
        </p:nvSpPr>
        <p:spPr/>
        <p:txBody>
          <a:bodyPr/>
          <a:lstStyle/>
          <a:p>
            <a:fld id="{8B5702D3-EB8A-46C5-9D5F-A88FF797FDBC}" type="datetimeFigureOut">
              <a:rPr lang="da-DK" smtClean="0"/>
              <a:t>12-02-2016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80927347-BF6D-42FD-9563-DA04A3465E99}" type="slidenum">
              <a:rPr lang="da-DK" smtClean="0"/>
              <a:t>‹#›</a:t>
            </a:fld>
            <a:endParaRPr lang="da-DK"/>
          </a:p>
        </p:txBody>
      </p:sp>
    </p:spTree>
    <p:extLst>
      <p:ext uri="{BB962C8B-B14F-4D97-AF65-F5344CB8AC3E}">
        <p14:creationId xmlns:p14="http://schemas.microsoft.com/office/powerpoint/2010/main" val="1070506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fld id="{8B5702D3-EB8A-46C5-9D5F-A88FF797FDBC}" type="datetimeFigureOut">
              <a:rPr lang="da-DK" smtClean="0"/>
              <a:t>12-02-2016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80927347-BF6D-42FD-9563-DA04A3465E99}" type="slidenum">
              <a:rPr lang="da-DK" smtClean="0"/>
              <a:t>‹#›</a:t>
            </a:fld>
            <a:endParaRPr lang="da-DK"/>
          </a:p>
        </p:txBody>
      </p:sp>
    </p:spTree>
    <p:extLst>
      <p:ext uri="{BB962C8B-B14F-4D97-AF65-F5344CB8AC3E}">
        <p14:creationId xmlns:p14="http://schemas.microsoft.com/office/powerpoint/2010/main" val="2077851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fld id="{8B5702D3-EB8A-46C5-9D5F-A88FF797FDBC}" type="datetimeFigureOut">
              <a:rPr lang="da-DK" smtClean="0"/>
              <a:t>12-02-2016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80927347-BF6D-42FD-9563-DA04A3465E99}" type="slidenum">
              <a:rPr lang="da-DK" smtClean="0"/>
              <a:t>‹#›</a:t>
            </a:fld>
            <a:endParaRPr lang="da-DK"/>
          </a:p>
        </p:txBody>
      </p:sp>
    </p:spTree>
    <p:extLst>
      <p:ext uri="{BB962C8B-B14F-4D97-AF65-F5344CB8AC3E}">
        <p14:creationId xmlns:p14="http://schemas.microsoft.com/office/powerpoint/2010/main" val="1088912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da-DK" dirty="0"/>
          </a:p>
        </p:txBody>
      </p:sp>
      <p:sp>
        <p:nvSpPr>
          <p:cNvPr id="3" name="Content Placeholder 2"/>
          <p:cNvSpPr>
            <a:spLocks noGrp="1"/>
          </p:cNvSpPr>
          <p:nvPr>
            <p:ph idx="1"/>
          </p:nvPr>
        </p:nvSpPr>
        <p:spPr/>
        <p:txBody>
          <a:bodyPr/>
          <a:lstStyle>
            <a:lvl1pPr marL="342900" indent="-342900">
              <a:buClr>
                <a:srgbClr val="C00000"/>
              </a:buClr>
              <a:buFont typeface="Wingdings" panose="05000000000000000000" pitchFamily="2" charset="2"/>
              <a:buChar cha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a-DK" dirty="0"/>
          </a:p>
        </p:txBody>
      </p:sp>
      <p:sp>
        <p:nvSpPr>
          <p:cNvPr id="4" name="Date Placeholder 3"/>
          <p:cNvSpPr>
            <a:spLocks noGrp="1"/>
          </p:cNvSpPr>
          <p:nvPr>
            <p:ph type="dt" sz="half" idx="10"/>
          </p:nvPr>
        </p:nvSpPr>
        <p:spPr/>
        <p:txBody>
          <a:bodyPr/>
          <a:lstStyle/>
          <a:p>
            <a:fld id="{8B5702D3-EB8A-46C5-9D5F-A88FF797FDBC}" type="datetimeFigureOut">
              <a:rPr lang="da-DK" smtClean="0"/>
              <a:t>12-02-2016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80927347-BF6D-42FD-9563-DA04A3465E99}" type="slidenum">
              <a:rPr lang="da-DK" smtClean="0"/>
              <a:t>‹#›</a:t>
            </a:fld>
            <a:endParaRPr lang="da-DK"/>
          </a:p>
        </p:txBody>
      </p:sp>
    </p:spTree>
    <p:extLst>
      <p:ext uri="{BB962C8B-B14F-4D97-AF65-F5344CB8AC3E}">
        <p14:creationId xmlns:p14="http://schemas.microsoft.com/office/powerpoint/2010/main" val="37843065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a-D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5702D3-EB8A-46C5-9D5F-A88FF797FDBC}" type="datetimeFigureOut">
              <a:rPr lang="da-DK" smtClean="0"/>
              <a:t>12-02-2016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80927347-BF6D-42FD-9563-DA04A3465E99}" type="slidenum">
              <a:rPr lang="da-DK" smtClean="0"/>
              <a:t>‹#›</a:t>
            </a:fld>
            <a:endParaRPr lang="da-DK"/>
          </a:p>
        </p:txBody>
      </p:sp>
    </p:spTree>
    <p:extLst>
      <p:ext uri="{BB962C8B-B14F-4D97-AF65-F5344CB8AC3E}">
        <p14:creationId xmlns:p14="http://schemas.microsoft.com/office/powerpoint/2010/main" val="384244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Date Placeholder 4"/>
          <p:cNvSpPr>
            <a:spLocks noGrp="1"/>
          </p:cNvSpPr>
          <p:nvPr>
            <p:ph type="dt" sz="half" idx="10"/>
          </p:nvPr>
        </p:nvSpPr>
        <p:spPr/>
        <p:txBody>
          <a:bodyPr/>
          <a:lstStyle/>
          <a:p>
            <a:fld id="{8B5702D3-EB8A-46C5-9D5F-A88FF797FDBC}" type="datetimeFigureOut">
              <a:rPr lang="da-DK" smtClean="0"/>
              <a:t>12-02-2016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80927347-BF6D-42FD-9563-DA04A3465E99}" type="slidenum">
              <a:rPr lang="da-DK" smtClean="0"/>
              <a:t>‹#›</a:t>
            </a:fld>
            <a:endParaRPr lang="da-DK"/>
          </a:p>
        </p:txBody>
      </p:sp>
    </p:spTree>
    <p:extLst>
      <p:ext uri="{BB962C8B-B14F-4D97-AF65-F5344CB8AC3E}">
        <p14:creationId xmlns:p14="http://schemas.microsoft.com/office/powerpoint/2010/main" val="1417624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7" name="Date Placeholder 6"/>
          <p:cNvSpPr>
            <a:spLocks noGrp="1"/>
          </p:cNvSpPr>
          <p:nvPr>
            <p:ph type="dt" sz="half" idx="10"/>
          </p:nvPr>
        </p:nvSpPr>
        <p:spPr/>
        <p:txBody>
          <a:bodyPr/>
          <a:lstStyle/>
          <a:p>
            <a:fld id="{8B5702D3-EB8A-46C5-9D5F-A88FF797FDBC}" type="datetimeFigureOut">
              <a:rPr lang="da-DK" smtClean="0"/>
              <a:t>12-02-2016</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80927347-BF6D-42FD-9563-DA04A3465E99}" type="slidenum">
              <a:rPr lang="da-DK" smtClean="0"/>
              <a:t>‹#›</a:t>
            </a:fld>
            <a:endParaRPr lang="da-DK"/>
          </a:p>
        </p:txBody>
      </p:sp>
    </p:spTree>
    <p:extLst>
      <p:ext uri="{BB962C8B-B14F-4D97-AF65-F5344CB8AC3E}">
        <p14:creationId xmlns:p14="http://schemas.microsoft.com/office/powerpoint/2010/main" val="3526764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Date Placeholder 2"/>
          <p:cNvSpPr>
            <a:spLocks noGrp="1"/>
          </p:cNvSpPr>
          <p:nvPr>
            <p:ph type="dt" sz="half" idx="10"/>
          </p:nvPr>
        </p:nvSpPr>
        <p:spPr/>
        <p:txBody>
          <a:bodyPr/>
          <a:lstStyle/>
          <a:p>
            <a:fld id="{8B5702D3-EB8A-46C5-9D5F-A88FF797FDBC}" type="datetimeFigureOut">
              <a:rPr lang="da-DK" smtClean="0"/>
              <a:t>12-02-2016</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80927347-BF6D-42FD-9563-DA04A3465E99}" type="slidenum">
              <a:rPr lang="da-DK" smtClean="0"/>
              <a:t>‹#›</a:t>
            </a:fld>
            <a:endParaRPr lang="da-DK"/>
          </a:p>
        </p:txBody>
      </p:sp>
    </p:spTree>
    <p:extLst>
      <p:ext uri="{BB962C8B-B14F-4D97-AF65-F5344CB8AC3E}">
        <p14:creationId xmlns:p14="http://schemas.microsoft.com/office/powerpoint/2010/main" val="2971346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5702D3-EB8A-46C5-9D5F-A88FF797FDBC}" type="datetimeFigureOut">
              <a:rPr lang="da-DK" smtClean="0"/>
              <a:t>12-02-2016</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80927347-BF6D-42FD-9563-DA04A3465E99}" type="slidenum">
              <a:rPr lang="da-DK" smtClean="0"/>
              <a:t>‹#›</a:t>
            </a:fld>
            <a:endParaRPr lang="da-DK"/>
          </a:p>
        </p:txBody>
      </p:sp>
    </p:spTree>
    <p:extLst>
      <p:ext uri="{BB962C8B-B14F-4D97-AF65-F5344CB8AC3E}">
        <p14:creationId xmlns:p14="http://schemas.microsoft.com/office/powerpoint/2010/main" val="2363515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a-D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5702D3-EB8A-46C5-9D5F-A88FF797FDBC}" type="datetimeFigureOut">
              <a:rPr lang="da-DK" smtClean="0"/>
              <a:t>12-02-2016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80927347-BF6D-42FD-9563-DA04A3465E99}" type="slidenum">
              <a:rPr lang="da-DK" smtClean="0"/>
              <a:t>‹#›</a:t>
            </a:fld>
            <a:endParaRPr lang="da-DK"/>
          </a:p>
        </p:txBody>
      </p:sp>
    </p:spTree>
    <p:extLst>
      <p:ext uri="{BB962C8B-B14F-4D97-AF65-F5344CB8AC3E}">
        <p14:creationId xmlns:p14="http://schemas.microsoft.com/office/powerpoint/2010/main" val="615336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5702D3-EB8A-46C5-9D5F-A88FF797FDBC}" type="datetimeFigureOut">
              <a:rPr lang="da-DK" smtClean="0"/>
              <a:t>12-02-2016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80927347-BF6D-42FD-9563-DA04A3465E99}" type="slidenum">
              <a:rPr lang="da-DK" smtClean="0"/>
              <a:t>‹#›</a:t>
            </a:fld>
            <a:endParaRPr lang="da-DK"/>
          </a:p>
        </p:txBody>
      </p:sp>
    </p:spTree>
    <p:extLst>
      <p:ext uri="{BB962C8B-B14F-4D97-AF65-F5344CB8AC3E}">
        <p14:creationId xmlns:p14="http://schemas.microsoft.com/office/powerpoint/2010/main" val="3984752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da-DK"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5702D3-EB8A-46C5-9D5F-A88FF797FDBC}" type="datetimeFigureOut">
              <a:rPr lang="da-DK" smtClean="0"/>
              <a:t>12-02-2016</a:t>
            </a:fld>
            <a:endParaRPr lang="da-DK"/>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927347-BF6D-42FD-9563-DA04A3465E99}" type="slidenum">
              <a:rPr lang="da-DK" smtClean="0"/>
              <a:t>‹#›</a:t>
            </a:fld>
            <a:endParaRPr lang="da-DK"/>
          </a:p>
        </p:txBody>
      </p:sp>
    </p:spTree>
    <p:extLst>
      <p:ext uri="{BB962C8B-B14F-4D97-AF65-F5344CB8AC3E}">
        <p14:creationId xmlns:p14="http://schemas.microsoft.com/office/powerpoint/2010/main" val="3082728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1"/>
          <p:cNvSpPr/>
          <p:nvPr/>
        </p:nvSpPr>
        <p:spPr>
          <a:xfrm>
            <a:off x="179512" y="1268760"/>
            <a:ext cx="8784976" cy="5400600"/>
          </a:xfrm>
          <a:prstGeom prst="roundRect">
            <a:avLst>
              <a:gd name="adj" fmla="val 6790"/>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lumMod val="50000"/>
                    <a:lumOff val="50000"/>
                  </a:schemeClr>
                </a:solidFill>
              </a:rPr>
              <a:t>Efficient data structures are the core of many algorithms and the design of data structures is a classical topic covered in most introductory text books on algorithms. Most algorithmic text books assume that a good approximation of a computer is the RAM (Random Access Machine) model of computation, where it assumed that each memory access and register computation takes one time unit. The high popularity of the RAM model in algorithm and data structure design is due to the model’s simplicity while traditionally allowing for a good estimate of running time on actual computers. Unfortunately, modern computer architectures deviate from the classical RAM model in many aspects, invalidating the basic assumption of  unit cost for each primitive instruction. This fact has sparked a lot of algorithmic research trying to model the essential bottlenecks in modern computer hardware and to understand the inherent trade-offs between the different limitations</a:t>
            </a:r>
            <a:r>
              <a:rPr lang="en-US" sz="2000" dirty="0" smtClean="0">
                <a:solidFill>
                  <a:schemeClr val="tx1">
                    <a:lumMod val="50000"/>
                    <a:lumOff val="50000"/>
                  </a:schemeClr>
                </a:solidFill>
              </a:rPr>
              <a:t>.</a:t>
            </a:r>
          </a:p>
          <a:p>
            <a:endParaRPr lang="en-US" sz="2000" dirty="0">
              <a:solidFill>
                <a:schemeClr val="tx1">
                  <a:lumMod val="50000"/>
                  <a:lumOff val="50000"/>
                </a:schemeClr>
              </a:solidFill>
            </a:endParaRPr>
          </a:p>
          <a:p>
            <a:r>
              <a:rPr lang="en-US" sz="2000" dirty="0">
                <a:solidFill>
                  <a:schemeClr val="tx1">
                    <a:lumMod val="50000"/>
                    <a:lumOff val="50000"/>
                  </a:schemeClr>
                </a:solidFill>
              </a:rPr>
              <a:t>This talk will provide an overview of various directions in data structures ­­­­research for various models of computation.</a:t>
            </a:r>
          </a:p>
        </p:txBody>
      </p:sp>
      <p:sp>
        <p:nvSpPr>
          <p:cNvPr id="4" name="Title 1"/>
          <p:cNvSpPr>
            <a:spLocks noGrp="1"/>
          </p:cNvSpPr>
          <p:nvPr>
            <p:ph type="title"/>
          </p:nvPr>
        </p:nvSpPr>
        <p:spPr>
          <a:xfrm>
            <a:off x="457200" y="-27384"/>
            <a:ext cx="8229600" cy="1143000"/>
          </a:xfrm>
        </p:spPr>
        <p:txBody>
          <a:bodyPr/>
          <a:lstStyle/>
          <a:p>
            <a:r>
              <a:rPr lang="da-DK" dirty="0" smtClean="0"/>
              <a:t>Abstract</a:t>
            </a:r>
            <a:endParaRPr lang="da-DK" dirty="0"/>
          </a:p>
        </p:txBody>
      </p:sp>
    </p:spTree>
    <p:extLst>
      <p:ext uri="{BB962C8B-B14F-4D97-AF65-F5344CB8AC3E}">
        <p14:creationId xmlns:p14="http://schemas.microsoft.com/office/powerpoint/2010/main" val="158507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rot="363265" flipH="1">
            <a:off x="6103363" y="5475989"/>
            <a:ext cx="1331640" cy="563789"/>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err="1">
                <a:solidFill>
                  <a:schemeClr val="bg1"/>
                </a:solidFill>
              </a:rPr>
              <a:t>Ridiculous</a:t>
            </a:r>
            <a:endParaRPr lang="da-DK" dirty="0">
              <a:solidFill>
                <a:schemeClr val="bg1"/>
              </a:solidFill>
            </a:endParaRPr>
          </a:p>
        </p:txBody>
      </p:sp>
      <p:sp>
        <p:nvSpPr>
          <p:cNvPr id="2" name="Oval 1"/>
          <p:cNvSpPr/>
          <p:nvPr/>
        </p:nvSpPr>
        <p:spPr>
          <a:xfrm>
            <a:off x="4948575" y="5157191"/>
            <a:ext cx="1135593" cy="936104"/>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101" name="Table 100"/>
          <p:cNvGraphicFramePr>
            <a:graphicFrameLocks noGrp="1"/>
          </p:cNvGraphicFramePr>
          <p:nvPr>
            <p:extLst>
              <p:ext uri="{D42A27DB-BD31-4B8C-83A1-F6EECF244321}">
                <p14:modId xmlns:p14="http://schemas.microsoft.com/office/powerpoint/2010/main" val="2207869776"/>
              </p:ext>
            </p:extLst>
          </p:nvPr>
        </p:nvGraphicFramePr>
        <p:xfrm>
          <a:off x="107504" y="188640"/>
          <a:ext cx="2232248" cy="6583680"/>
        </p:xfrm>
        <a:graphic>
          <a:graphicData uri="http://schemas.openxmlformats.org/drawingml/2006/table">
            <a:tbl>
              <a:tblPr firstRow="1" bandRow="1">
                <a:tableStyleId>{2D5ABB26-0587-4C30-8999-92F81FD0307C}</a:tableStyleId>
              </a:tblPr>
              <a:tblGrid>
                <a:gridCol w="1218036"/>
                <a:gridCol w="1014212"/>
              </a:tblGrid>
              <a:tr h="309708">
                <a:tc>
                  <a:txBody>
                    <a:bodyPr/>
                    <a:lstStyle/>
                    <a:p>
                      <a:pPr algn="ctr"/>
                      <a:r>
                        <a:rPr lang="da-DK" sz="2400" b="1" dirty="0" smtClean="0">
                          <a:solidFill>
                            <a:schemeClr val="tx1"/>
                          </a:solidFill>
                        </a:rPr>
                        <a:t>Decimal</a:t>
                      </a:r>
                      <a:endParaRPr lang="en-US" sz="2400" b="1" dirty="0">
                        <a:solidFill>
                          <a:schemeClr val="tx1"/>
                        </a:solidFill>
                      </a:endParaRPr>
                    </a:p>
                  </a:txBody>
                  <a:tcPr marL="0" marR="0" marT="0" marB="0" anchor="ctr"/>
                </a:tc>
                <a:tc>
                  <a:txBody>
                    <a:bodyPr/>
                    <a:lstStyle/>
                    <a:p>
                      <a:pPr algn="ctr"/>
                      <a:endParaRPr lang="en-US" sz="2400" b="1" i="1" dirty="0">
                        <a:solidFill>
                          <a:schemeClr val="tx1"/>
                        </a:solidFill>
                      </a:endParaRPr>
                    </a:p>
                  </a:txBody>
                  <a:tcPr marL="0" marR="0" marT="0" marB="0" anchor="ctr"/>
                </a:tc>
              </a:tr>
              <a:tr h="309708">
                <a:tc>
                  <a:txBody>
                    <a:bodyPr/>
                    <a:lstStyle/>
                    <a:p>
                      <a:pPr algn="ctr"/>
                      <a:r>
                        <a:rPr lang="da-DK" sz="2400" b="1" dirty="0" smtClean="0">
                          <a:solidFill>
                            <a:schemeClr val="tx1"/>
                          </a:solidFill>
                        </a:rPr>
                        <a:t>0</a:t>
                      </a:r>
                      <a:endParaRPr lang="en-US" sz="2400" b="1" dirty="0">
                        <a:solidFill>
                          <a:schemeClr val="tx1"/>
                        </a:solidFill>
                      </a:endParaRPr>
                    </a:p>
                  </a:txBody>
                  <a:tcPr marL="0" marR="0" marT="0" marB="0"/>
                </a:tc>
                <a:tc>
                  <a:txBody>
                    <a:bodyPr/>
                    <a:lstStyle/>
                    <a:p>
                      <a:pPr algn="ctr"/>
                      <a:r>
                        <a:rPr lang="da-DK" sz="2400" b="1" u="sng" dirty="0" smtClean="0">
                          <a:solidFill>
                            <a:schemeClr val="tx1"/>
                          </a:solidFill>
                        </a:rPr>
                        <a:t>0</a:t>
                      </a:r>
                      <a:r>
                        <a:rPr lang="da-DK" sz="2400" b="1" dirty="0" smtClean="0">
                          <a:solidFill>
                            <a:schemeClr val="tx1"/>
                          </a:solidFill>
                        </a:rPr>
                        <a:t>0</a:t>
                      </a:r>
                      <a:r>
                        <a:rPr lang="da-DK" sz="2400" b="1" u="sng" dirty="0" smtClean="0">
                          <a:solidFill>
                            <a:schemeClr val="tx1"/>
                          </a:solidFill>
                        </a:rPr>
                        <a:t>00</a:t>
                      </a:r>
                      <a:endParaRPr lang="en-US" sz="2400" b="1" u="sng" dirty="0">
                        <a:solidFill>
                          <a:schemeClr val="tx1"/>
                        </a:solidFill>
                      </a:endParaRPr>
                    </a:p>
                  </a:txBody>
                  <a:tcPr marL="0" marR="0" marT="0" marB="0"/>
                </a:tc>
              </a:tr>
              <a:tr h="309708">
                <a:tc>
                  <a:txBody>
                    <a:bodyPr/>
                    <a:lstStyle/>
                    <a:p>
                      <a:pPr algn="ctr"/>
                      <a:r>
                        <a:rPr lang="da-DK" sz="2400" b="1" dirty="0" smtClean="0">
                          <a:solidFill>
                            <a:schemeClr val="tx1"/>
                          </a:solidFill>
                        </a:rPr>
                        <a:t>1</a:t>
                      </a:r>
                      <a:endParaRPr lang="en-US" sz="2400" b="1" dirty="0">
                        <a:solidFill>
                          <a:schemeClr val="tx1"/>
                        </a:solidFill>
                      </a:endParaRPr>
                    </a:p>
                  </a:txBody>
                  <a:tcPr marL="0" marR="0" marT="0" marB="0"/>
                </a:tc>
                <a:tc>
                  <a:txBody>
                    <a:bodyPr/>
                    <a:lstStyle/>
                    <a:p>
                      <a:pPr algn="ctr"/>
                      <a:r>
                        <a:rPr lang="da-DK" sz="2400" b="1" u="none" dirty="0" smtClean="0">
                          <a:solidFill>
                            <a:schemeClr val="tx1"/>
                          </a:solidFill>
                        </a:rPr>
                        <a:t>0</a:t>
                      </a:r>
                      <a:r>
                        <a:rPr lang="da-DK" sz="2400" b="1" u="sng" dirty="0" smtClean="0">
                          <a:solidFill>
                            <a:schemeClr val="tx1"/>
                          </a:solidFill>
                        </a:rPr>
                        <a:t>00</a:t>
                      </a:r>
                      <a:r>
                        <a:rPr lang="da-DK" sz="2400" b="1" u="sng" dirty="0" smtClean="0">
                          <a:solidFill>
                            <a:srgbClr val="C00000"/>
                          </a:solidFill>
                        </a:rPr>
                        <a:t>1</a:t>
                      </a:r>
                      <a:endParaRPr lang="en-US" sz="2400" b="1" u="sng" dirty="0">
                        <a:solidFill>
                          <a:srgbClr val="C00000"/>
                        </a:solidFill>
                      </a:endParaRPr>
                    </a:p>
                  </a:txBody>
                  <a:tcPr marL="0" marR="0" marT="0" marB="0"/>
                </a:tc>
              </a:tr>
              <a:tr h="309708">
                <a:tc>
                  <a:txBody>
                    <a:bodyPr/>
                    <a:lstStyle/>
                    <a:p>
                      <a:pPr algn="ctr"/>
                      <a:r>
                        <a:rPr lang="da-DK" sz="2400" b="1" dirty="0" smtClean="0">
                          <a:solidFill>
                            <a:schemeClr val="tx1"/>
                          </a:solidFill>
                        </a:rPr>
                        <a:t>2</a:t>
                      </a:r>
                      <a:endParaRPr lang="en-US" sz="2400" b="1" dirty="0">
                        <a:solidFill>
                          <a:schemeClr val="tx1"/>
                        </a:solidFill>
                      </a:endParaRPr>
                    </a:p>
                  </a:txBody>
                  <a:tcPr marL="0" marR="0" marT="0" marB="0"/>
                </a:tc>
                <a:tc>
                  <a:txBody>
                    <a:bodyPr/>
                    <a:lstStyle/>
                    <a:p>
                      <a:pPr algn="ctr"/>
                      <a:r>
                        <a:rPr lang="da-DK" sz="2400" b="1" u="sng" dirty="0" smtClean="0">
                          <a:solidFill>
                            <a:schemeClr val="tx1"/>
                          </a:solidFill>
                        </a:rPr>
                        <a:t>0</a:t>
                      </a:r>
                      <a:r>
                        <a:rPr lang="da-DK" sz="2400" b="1" u="none" dirty="0" smtClean="0">
                          <a:solidFill>
                            <a:srgbClr val="C00000"/>
                          </a:solidFill>
                        </a:rPr>
                        <a:t>1</a:t>
                      </a:r>
                      <a:r>
                        <a:rPr lang="da-DK" sz="2400" b="1" u="sng" dirty="0" smtClean="0">
                          <a:solidFill>
                            <a:schemeClr val="tx1"/>
                          </a:solidFill>
                        </a:rPr>
                        <a:t>0</a:t>
                      </a:r>
                      <a:r>
                        <a:rPr lang="da-DK" sz="2400" b="1" u="sng" dirty="0" smtClean="0">
                          <a:solidFill>
                            <a:srgbClr val="C00000"/>
                          </a:solidFill>
                        </a:rPr>
                        <a:t>0</a:t>
                      </a:r>
                      <a:endParaRPr lang="en-US" sz="2400" b="1" u="sng" dirty="0">
                        <a:solidFill>
                          <a:srgbClr val="C00000"/>
                        </a:solidFill>
                      </a:endParaRPr>
                    </a:p>
                  </a:txBody>
                  <a:tcPr marL="0" marR="0" marT="0" marB="0"/>
                </a:tc>
              </a:tr>
              <a:tr h="309708">
                <a:tc>
                  <a:txBody>
                    <a:bodyPr/>
                    <a:lstStyle/>
                    <a:p>
                      <a:pPr algn="ctr"/>
                      <a:r>
                        <a:rPr lang="da-DK" sz="2400" b="1" dirty="0" smtClean="0">
                          <a:solidFill>
                            <a:schemeClr val="tx1"/>
                          </a:solidFill>
                        </a:rPr>
                        <a:t>3</a:t>
                      </a:r>
                      <a:endParaRPr lang="en-US" sz="2400" b="1" dirty="0">
                        <a:solidFill>
                          <a:schemeClr val="tx1"/>
                        </a:solidFill>
                      </a:endParaRPr>
                    </a:p>
                  </a:txBody>
                  <a:tcPr marL="0" marR="0" marT="0" marB="0"/>
                </a:tc>
                <a:tc>
                  <a:txBody>
                    <a:bodyPr/>
                    <a:lstStyle/>
                    <a:p>
                      <a:pPr algn="ctr"/>
                      <a:r>
                        <a:rPr lang="da-DK" sz="2400" b="1" u="sng" dirty="0" smtClean="0">
                          <a:solidFill>
                            <a:schemeClr val="tx1"/>
                          </a:solidFill>
                        </a:rPr>
                        <a:t>01</a:t>
                      </a:r>
                      <a:r>
                        <a:rPr lang="da-DK" sz="2400" b="1" u="none" dirty="0" smtClean="0">
                          <a:solidFill>
                            <a:schemeClr val="tx1"/>
                          </a:solidFill>
                        </a:rPr>
                        <a:t>0</a:t>
                      </a:r>
                      <a:r>
                        <a:rPr lang="da-DK" sz="2400" b="1" u="sng" dirty="0" smtClean="0">
                          <a:solidFill>
                            <a:srgbClr val="C00000"/>
                          </a:solidFill>
                        </a:rPr>
                        <a:t>1</a:t>
                      </a:r>
                      <a:endParaRPr lang="en-US" sz="2400" b="1" u="sng" dirty="0">
                        <a:solidFill>
                          <a:srgbClr val="C00000"/>
                        </a:solidFill>
                      </a:endParaRPr>
                    </a:p>
                  </a:txBody>
                  <a:tcPr marL="0" marR="0" marT="0" marB="0"/>
                </a:tc>
              </a:tr>
              <a:tr h="309708">
                <a:tc>
                  <a:txBody>
                    <a:bodyPr/>
                    <a:lstStyle/>
                    <a:p>
                      <a:pPr algn="ctr"/>
                      <a:r>
                        <a:rPr lang="da-DK" sz="2400" b="1" dirty="0" smtClean="0">
                          <a:solidFill>
                            <a:schemeClr val="tx1"/>
                          </a:solidFill>
                        </a:rPr>
                        <a:t>4</a:t>
                      </a:r>
                      <a:endParaRPr lang="en-US" sz="2400" b="1" dirty="0">
                        <a:solidFill>
                          <a:schemeClr val="tx1"/>
                        </a:solidFill>
                      </a:endParaRPr>
                    </a:p>
                  </a:txBody>
                  <a:tcPr marL="0" marR="0" marT="0" marB="0"/>
                </a:tc>
                <a:tc>
                  <a:txBody>
                    <a:bodyPr/>
                    <a:lstStyle/>
                    <a:p>
                      <a:pPr algn="ctr"/>
                      <a:r>
                        <a:rPr lang="da-DK" sz="2400" b="1" u="sng" dirty="0" smtClean="0">
                          <a:solidFill>
                            <a:srgbClr val="C00000"/>
                          </a:solidFill>
                        </a:rPr>
                        <a:t>1</a:t>
                      </a:r>
                      <a:r>
                        <a:rPr lang="da-DK" sz="2400" b="1" u="sng" dirty="0" smtClean="0">
                          <a:solidFill>
                            <a:schemeClr val="tx1"/>
                          </a:solidFill>
                        </a:rPr>
                        <a:t>1</a:t>
                      </a:r>
                      <a:r>
                        <a:rPr lang="da-DK" sz="2400" b="1" u="none" dirty="0" smtClean="0">
                          <a:solidFill>
                            <a:schemeClr val="tx1"/>
                          </a:solidFill>
                        </a:rPr>
                        <a:t>0</a:t>
                      </a:r>
                      <a:r>
                        <a:rPr lang="da-DK" sz="2400" b="1" u="sng" dirty="0" smtClean="0">
                          <a:solidFill>
                            <a:schemeClr val="tx1"/>
                          </a:solidFill>
                        </a:rPr>
                        <a:t>1</a:t>
                      </a:r>
                      <a:endParaRPr lang="en-US" sz="2400" b="1" u="sng" dirty="0">
                        <a:solidFill>
                          <a:schemeClr val="tx1"/>
                        </a:solidFill>
                      </a:endParaRPr>
                    </a:p>
                  </a:txBody>
                  <a:tcPr marL="0" marR="0" marT="0" marB="0"/>
                </a:tc>
              </a:tr>
              <a:tr h="309708">
                <a:tc>
                  <a:txBody>
                    <a:bodyPr/>
                    <a:lstStyle/>
                    <a:p>
                      <a:pPr algn="ctr"/>
                      <a:r>
                        <a:rPr lang="da-DK" sz="2400" b="1" dirty="0" smtClean="0">
                          <a:solidFill>
                            <a:schemeClr val="tx1"/>
                          </a:solidFill>
                        </a:rPr>
                        <a:t>5</a:t>
                      </a:r>
                      <a:endParaRPr lang="en-US" sz="2400" b="1" dirty="0">
                        <a:solidFill>
                          <a:schemeClr val="tx1"/>
                        </a:solidFill>
                      </a:endParaRPr>
                    </a:p>
                  </a:txBody>
                  <a:tcPr marL="0" marR="0" marT="0" marB="0"/>
                </a:tc>
                <a:tc>
                  <a:txBody>
                    <a:bodyPr/>
                    <a:lstStyle/>
                    <a:p>
                      <a:pPr algn="ctr"/>
                      <a:r>
                        <a:rPr lang="da-DK" sz="2400" b="1" i="0" u="none" dirty="0" smtClean="0">
                          <a:solidFill>
                            <a:schemeClr val="tx1"/>
                          </a:solidFill>
                        </a:rPr>
                        <a:t>1</a:t>
                      </a:r>
                      <a:r>
                        <a:rPr lang="da-DK" sz="2400" b="1" i="0" u="sng" dirty="0" smtClean="0">
                          <a:solidFill>
                            <a:srgbClr val="C00000"/>
                          </a:solidFill>
                        </a:rPr>
                        <a:t>0</a:t>
                      </a:r>
                      <a:r>
                        <a:rPr lang="da-DK" sz="2400" b="1" i="0" u="sng" dirty="0" smtClean="0">
                          <a:solidFill>
                            <a:schemeClr val="tx1"/>
                          </a:solidFill>
                        </a:rPr>
                        <a:t>01</a:t>
                      </a:r>
                      <a:endParaRPr lang="en-US" sz="2400" b="1" i="0" u="sng" dirty="0">
                        <a:solidFill>
                          <a:schemeClr val="tx1"/>
                        </a:solidFill>
                      </a:endParaRPr>
                    </a:p>
                  </a:txBody>
                  <a:tcPr marL="0" marR="0" marT="0" marB="0"/>
                </a:tc>
              </a:tr>
              <a:tr h="309708">
                <a:tc>
                  <a:txBody>
                    <a:bodyPr/>
                    <a:lstStyle/>
                    <a:p>
                      <a:pPr algn="ctr"/>
                      <a:r>
                        <a:rPr lang="da-DK" sz="2400" b="1" dirty="0" smtClean="0">
                          <a:solidFill>
                            <a:schemeClr val="tx1"/>
                          </a:solidFill>
                        </a:rPr>
                        <a:t>6</a:t>
                      </a:r>
                      <a:endParaRPr lang="en-US" sz="2400" b="1" dirty="0">
                        <a:solidFill>
                          <a:schemeClr val="tx1"/>
                        </a:solidFill>
                      </a:endParaRPr>
                    </a:p>
                  </a:txBody>
                  <a:tcPr marL="0" marR="0" marT="0" marB="0"/>
                </a:tc>
                <a:tc>
                  <a:txBody>
                    <a:bodyPr/>
                    <a:lstStyle/>
                    <a:p>
                      <a:pPr algn="ctr"/>
                      <a:r>
                        <a:rPr lang="da-DK" sz="2400" b="1" u="sng" dirty="0" smtClean="0">
                          <a:solidFill>
                            <a:schemeClr val="tx1"/>
                          </a:solidFill>
                        </a:rPr>
                        <a:t>1</a:t>
                      </a:r>
                      <a:r>
                        <a:rPr lang="da-DK" sz="2400" b="1" u="none" dirty="0" smtClean="0">
                          <a:solidFill>
                            <a:srgbClr val="C00000"/>
                          </a:solidFill>
                        </a:rPr>
                        <a:t>1</a:t>
                      </a:r>
                      <a:r>
                        <a:rPr lang="da-DK" sz="2400" b="1" u="sng" dirty="0" smtClean="0">
                          <a:solidFill>
                            <a:schemeClr val="tx1"/>
                          </a:solidFill>
                        </a:rPr>
                        <a:t>0</a:t>
                      </a:r>
                      <a:r>
                        <a:rPr lang="da-DK" sz="2400" b="1" u="sng" dirty="0" smtClean="0">
                          <a:solidFill>
                            <a:srgbClr val="C00000"/>
                          </a:solidFill>
                        </a:rPr>
                        <a:t>0</a:t>
                      </a:r>
                      <a:endParaRPr lang="en-US" sz="2400" b="1" u="sng" dirty="0">
                        <a:solidFill>
                          <a:srgbClr val="C00000"/>
                        </a:solidFill>
                      </a:endParaRPr>
                    </a:p>
                  </a:txBody>
                  <a:tcPr marL="0" marR="0" marT="0" marB="0"/>
                </a:tc>
              </a:tr>
              <a:tr h="309708">
                <a:tc>
                  <a:txBody>
                    <a:bodyPr/>
                    <a:lstStyle/>
                    <a:p>
                      <a:pPr algn="ctr"/>
                      <a:r>
                        <a:rPr lang="da-DK" sz="2400" b="1" dirty="0" smtClean="0">
                          <a:solidFill>
                            <a:schemeClr val="tx1"/>
                          </a:solidFill>
                        </a:rPr>
                        <a:t>7</a:t>
                      </a:r>
                      <a:endParaRPr lang="en-US" sz="2400" b="1" dirty="0">
                        <a:solidFill>
                          <a:schemeClr val="tx1"/>
                        </a:solidFill>
                      </a:endParaRPr>
                    </a:p>
                  </a:txBody>
                  <a:tcPr marL="0" marR="0" marT="0" marB="0"/>
                </a:tc>
                <a:tc>
                  <a:txBody>
                    <a:bodyPr/>
                    <a:lstStyle/>
                    <a:p>
                      <a:pPr algn="ctr"/>
                      <a:r>
                        <a:rPr lang="da-DK" sz="2400" b="1" u="sng" dirty="0" smtClean="0">
                          <a:solidFill>
                            <a:schemeClr val="tx1"/>
                          </a:solidFill>
                        </a:rPr>
                        <a:t>1</a:t>
                      </a:r>
                      <a:r>
                        <a:rPr lang="da-DK" sz="2400" b="1" u="none" dirty="0" smtClean="0">
                          <a:solidFill>
                            <a:schemeClr val="tx1"/>
                          </a:solidFill>
                        </a:rPr>
                        <a:t>1</a:t>
                      </a:r>
                      <a:r>
                        <a:rPr lang="da-DK" sz="2400" b="1" u="sng" dirty="0" smtClean="0">
                          <a:solidFill>
                            <a:srgbClr val="C00000"/>
                          </a:solidFill>
                        </a:rPr>
                        <a:t>1</a:t>
                      </a:r>
                      <a:r>
                        <a:rPr lang="da-DK" sz="2400" b="1" u="sng" dirty="0" smtClean="0">
                          <a:solidFill>
                            <a:schemeClr val="tx1"/>
                          </a:solidFill>
                        </a:rPr>
                        <a:t>0</a:t>
                      </a:r>
                      <a:endParaRPr lang="en-US" sz="2400" b="1" u="sng" dirty="0">
                        <a:solidFill>
                          <a:schemeClr val="tx1"/>
                        </a:solidFill>
                      </a:endParaRPr>
                    </a:p>
                  </a:txBody>
                  <a:tcPr marL="0" marR="0" marT="0" marB="0"/>
                </a:tc>
              </a:tr>
              <a:tr h="309708">
                <a:tc>
                  <a:txBody>
                    <a:bodyPr/>
                    <a:lstStyle/>
                    <a:p>
                      <a:pPr algn="ctr"/>
                      <a:r>
                        <a:rPr lang="da-DK" sz="2400" b="1" dirty="0" smtClean="0">
                          <a:solidFill>
                            <a:schemeClr val="tx1"/>
                          </a:solidFill>
                        </a:rPr>
                        <a:t>8</a:t>
                      </a:r>
                      <a:endParaRPr lang="en-US" sz="2400" b="1" dirty="0">
                        <a:solidFill>
                          <a:schemeClr val="tx1"/>
                        </a:solidFill>
                      </a:endParaRPr>
                    </a:p>
                  </a:txBody>
                  <a:tcPr marL="0" marR="0" marT="0" marB="0"/>
                </a:tc>
                <a:tc>
                  <a:txBody>
                    <a:bodyPr/>
                    <a:lstStyle/>
                    <a:p>
                      <a:pPr algn="ctr"/>
                      <a:r>
                        <a:rPr lang="da-DK" sz="2400" b="1" u="sng" dirty="0" smtClean="0">
                          <a:solidFill>
                            <a:srgbClr val="C00000"/>
                          </a:solidFill>
                        </a:rPr>
                        <a:t>0</a:t>
                      </a:r>
                      <a:r>
                        <a:rPr lang="da-DK" sz="2400" b="1" u="none" dirty="0" smtClean="0">
                          <a:solidFill>
                            <a:schemeClr val="tx1"/>
                          </a:solidFill>
                        </a:rPr>
                        <a:t>1</a:t>
                      </a:r>
                      <a:r>
                        <a:rPr lang="da-DK" sz="2400" b="1" u="sng" dirty="0" smtClean="0">
                          <a:solidFill>
                            <a:schemeClr val="tx1"/>
                          </a:solidFill>
                        </a:rPr>
                        <a:t>10</a:t>
                      </a:r>
                      <a:endParaRPr lang="en-US" sz="2400" b="1" u="sng" dirty="0">
                        <a:solidFill>
                          <a:schemeClr val="tx1"/>
                        </a:solidFill>
                      </a:endParaRPr>
                    </a:p>
                  </a:txBody>
                  <a:tcPr marL="0" marR="0" marT="0" marB="0"/>
                </a:tc>
              </a:tr>
              <a:tr h="309708">
                <a:tc>
                  <a:txBody>
                    <a:bodyPr/>
                    <a:lstStyle/>
                    <a:p>
                      <a:pPr algn="ctr"/>
                      <a:r>
                        <a:rPr lang="da-DK" sz="2400" b="1" dirty="0" smtClean="0">
                          <a:solidFill>
                            <a:schemeClr val="tx1"/>
                          </a:solidFill>
                        </a:rPr>
                        <a:t>9</a:t>
                      </a:r>
                      <a:endParaRPr lang="en-US" sz="2400" b="1" dirty="0">
                        <a:solidFill>
                          <a:schemeClr val="tx1"/>
                        </a:solidFill>
                      </a:endParaRPr>
                    </a:p>
                  </a:txBody>
                  <a:tcPr marL="0" marR="0" marT="0" marB="0"/>
                </a:tc>
                <a:tc>
                  <a:txBody>
                    <a:bodyPr/>
                    <a:lstStyle/>
                    <a:p>
                      <a:pPr algn="ctr"/>
                      <a:r>
                        <a:rPr lang="da-DK" sz="2400" b="1" u="sng" dirty="0" smtClean="0">
                          <a:solidFill>
                            <a:schemeClr val="tx1"/>
                          </a:solidFill>
                        </a:rPr>
                        <a:t>01</a:t>
                      </a:r>
                      <a:r>
                        <a:rPr lang="da-DK" sz="2400" b="1" u="none" dirty="0" smtClean="0">
                          <a:solidFill>
                            <a:schemeClr val="tx1"/>
                          </a:solidFill>
                        </a:rPr>
                        <a:t>1</a:t>
                      </a:r>
                      <a:r>
                        <a:rPr lang="da-DK" sz="2400" b="1" u="sng" dirty="0" smtClean="0">
                          <a:solidFill>
                            <a:srgbClr val="C00000"/>
                          </a:solidFill>
                        </a:rPr>
                        <a:t>1</a:t>
                      </a:r>
                      <a:endParaRPr lang="en-US" sz="2400" b="1" u="sng" dirty="0">
                        <a:solidFill>
                          <a:srgbClr val="C00000"/>
                        </a:solidFill>
                      </a:endParaRPr>
                    </a:p>
                  </a:txBody>
                  <a:tcPr marL="0" marR="0" marT="0" marB="0"/>
                </a:tc>
              </a:tr>
              <a:tr h="309708">
                <a:tc>
                  <a:txBody>
                    <a:bodyPr/>
                    <a:lstStyle/>
                    <a:p>
                      <a:pPr algn="ctr"/>
                      <a:r>
                        <a:rPr lang="da-DK" sz="2400" b="1" dirty="0" smtClean="0">
                          <a:solidFill>
                            <a:schemeClr val="tx1"/>
                          </a:solidFill>
                        </a:rPr>
                        <a:t>10</a:t>
                      </a:r>
                      <a:endParaRPr lang="en-US" sz="2400" b="1" dirty="0">
                        <a:solidFill>
                          <a:schemeClr val="tx1"/>
                        </a:solidFill>
                      </a:endParaRPr>
                    </a:p>
                  </a:txBody>
                  <a:tcPr marL="0" marR="0" marT="0" marB="0"/>
                </a:tc>
                <a:tc>
                  <a:txBody>
                    <a:bodyPr/>
                    <a:lstStyle/>
                    <a:p>
                      <a:pPr algn="ctr"/>
                      <a:r>
                        <a:rPr lang="da-DK" sz="2400" b="1" u="sng" dirty="0" smtClean="0">
                          <a:solidFill>
                            <a:srgbClr val="C00000"/>
                          </a:solidFill>
                        </a:rPr>
                        <a:t>1</a:t>
                      </a:r>
                      <a:r>
                        <a:rPr lang="da-DK" sz="2400" b="1" u="sng" dirty="0" smtClean="0">
                          <a:solidFill>
                            <a:schemeClr val="tx1"/>
                          </a:solidFill>
                        </a:rPr>
                        <a:t>1</a:t>
                      </a:r>
                      <a:r>
                        <a:rPr lang="da-DK" sz="2400" b="1" u="none" dirty="0" smtClean="0">
                          <a:solidFill>
                            <a:schemeClr val="tx1"/>
                          </a:solidFill>
                        </a:rPr>
                        <a:t>1</a:t>
                      </a:r>
                      <a:r>
                        <a:rPr lang="da-DK" sz="2400" b="1" u="sng" dirty="0" smtClean="0">
                          <a:solidFill>
                            <a:schemeClr val="tx1"/>
                          </a:solidFill>
                        </a:rPr>
                        <a:t>1</a:t>
                      </a:r>
                      <a:endParaRPr lang="en-US" sz="2400" b="1" u="sng" dirty="0">
                        <a:solidFill>
                          <a:schemeClr val="tx1"/>
                        </a:solidFill>
                      </a:endParaRPr>
                    </a:p>
                  </a:txBody>
                  <a:tcPr marL="0" marR="0" marT="0" marB="0"/>
                </a:tc>
              </a:tr>
              <a:tr h="309708">
                <a:tc>
                  <a:txBody>
                    <a:bodyPr/>
                    <a:lstStyle/>
                    <a:p>
                      <a:pPr algn="ctr"/>
                      <a:r>
                        <a:rPr lang="da-DK" sz="2400" b="1" dirty="0" smtClean="0">
                          <a:solidFill>
                            <a:schemeClr val="tx1"/>
                          </a:solidFill>
                        </a:rPr>
                        <a:t>11</a:t>
                      </a:r>
                      <a:endParaRPr lang="en-US" sz="2400" b="1" dirty="0">
                        <a:solidFill>
                          <a:schemeClr val="tx1"/>
                        </a:solidFill>
                      </a:endParaRPr>
                    </a:p>
                  </a:txBody>
                  <a:tcPr marL="0" marR="0" marT="0" marB="0"/>
                </a:tc>
                <a:tc>
                  <a:txBody>
                    <a:bodyPr/>
                    <a:lstStyle/>
                    <a:p>
                      <a:pPr algn="ctr"/>
                      <a:r>
                        <a:rPr lang="da-DK" sz="2400" b="1" u="none" dirty="0" smtClean="0">
                          <a:solidFill>
                            <a:schemeClr val="tx1"/>
                          </a:solidFill>
                        </a:rPr>
                        <a:t>1</a:t>
                      </a:r>
                      <a:r>
                        <a:rPr lang="da-DK" sz="2400" b="1" u="sng" dirty="0" smtClean="0">
                          <a:solidFill>
                            <a:srgbClr val="C00000"/>
                          </a:solidFill>
                        </a:rPr>
                        <a:t>0</a:t>
                      </a:r>
                      <a:r>
                        <a:rPr lang="da-DK" sz="2400" b="1" u="sng" dirty="0" smtClean="0">
                          <a:solidFill>
                            <a:schemeClr val="tx1"/>
                          </a:solidFill>
                        </a:rPr>
                        <a:t>11</a:t>
                      </a:r>
                      <a:endParaRPr lang="en-US" sz="2400" b="1" u="sng" dirty="0">
                        <a:solidFill>
                          <a:schemeClr val="tx1"/>
                        </a:solidFill>
                      </a:endParaRPr>
                    </a:p>
                  </a:txBody>
                  <a:tcPr marL="0" marR="0" marT="0" marB="0"/>
                </a:tc>
              </a:tr>
              <a:tr h="309708">
                <a:tc>
                  <a:txBody>
                    <a:bodyPr/>
                    <a:lstStyle/>
                    <a:p>
                      <a:pPr algn="ctr"/>
                      <a:r>
                        <a:rPr lang="da-DK" sz="2400" b="1" dirty="0" smtClean="0">
                          <a:solidFill>
                            <a:schemeClr val="tx1"/>
                          </a:solidFill>
                        </a:rPr>
                        <a:t>12</a:t>
                      </a:r>
                      <a:endParaRPr lang="en-US" sz="2400" b="1" dirty="0">
                        <a:solidFill>
                          <a:schemeClr val="tx1"/>
                        </a:solidFill>
                      </a:endParaRPr>
                    </a:p>
                  </a:txBody>
                  <a:tcPr marL="0" marR="0" marT="0" marB="0"/>
                </a:tc>
                <a:tc>
                  <a:txBody>
                    <a:bodyPr/>
                    <a:lstStyle/>
                    <a:p>
                      <a:pPr algn="ctr"/>
                      <a:r>
                        <a:rPr lang="da-DK" sz="2400" b="1" u="sng" dirty="0" smtClean="0">
                          <a:solidFill>
                            <a:schemeClr val="tx1"/>
                          </a:solidFill>
                        </a:rPr>
                        <a:t>1</a:t>
                      </a:r>
                      <a:r>
                        <a:rPr lang="da-DK" sz="2400" b="1" u="none" dirty="0" smtClean="0">
                          <a:solidFill>
                            <a:schemeClr val="tx1"/>
                          </a:solidFill>
                        </a:rPr>
                        <a:t>0</a:t>
                      </a:r>
                      <a:r>
                        <a:rPr lang="da-DK" sz="2400" b="1" u="sng" dirty="0" smtClean="0">
                          <a:solidFill>
                            <a:srgbClr val="C00000"/>
                          </a:solidFill>
                        </a:rPr>
                        <a:t>00</a:t>
                      </a:r>
                      <a:endParaRPr lang="en-US" sz="2400" b="1" u="sng" dirty="0">
                        <a:solidFill>
                          <a:srgbClr val="C00000"/>
                        </a:solidFill>
                      </a:endParaRPr>
                    </a:p>
                  </a:txBody>
                  <a:tcPr marL="0" marR="0" marT="0" marB="0"/>
                </a:tc>
              </a:tr>
              <a:tr h="309708">
                <a:tc>
                  <a:txBody>
                    <a:bodyPr/>
                    <a:lstStyle/>
                    <a:p>
                      <a:pPr algn="ctr"/>
                      <a:r>
                        <a:rPr lang="da-DK" sz="2400" b="1" dirty="0" smtClean="0">
                          <a:solidFill>
                            <a:schemeClr val="tx1"/>
                          </a:solidFill>
                        </a:rPr>
                        <a:t>13</a:t>
                      </a:r>
                      <a:endParaRPr lang="en-US" sz="2400" b="1" dirty="0">
                        <a:solidFill>
                          <a:schemeClr val="tx1"/>
                        </a:solidFill>
                      </a:endParaRPr>
                    </a:p>
                  </a:txBody>
                  <a:tcPr marL="0" marR="0" marT="0" marB="0"/>
                </a:tc>
                <a:tc>
                  <a:txBody>
                    <a:bodyPr/>
                    <a:lstStyle/>
                    <a:p>
                      <a:pPr algn="ctr"/>
                      <a:r>
                        <a:rPr lang="da-DK" sz="2400" b="1" u="sng" dirty="0" smtClean="0">
                          <a:solidFill>
                            <a:schemeClr val="tx1"/>
                          </a:solidFill>
                        </a:rPr>
                        <a:t>1</a:t>
                      </a:r>
                      <a:r>
                        <a:rPr lang="da-DK" sz="2400" b="1" u="none" dirty="0" smtClean="0">
                          <a:solidFill>
                            <a:schemeClr val="tx1"/>
                          </a:solidFill>
                        </a:rPr>
                        <a:t>0</a:t>
                      </a:r>
                      <a:r>
                        <a:rPr lang="da-DK" sz="2400" b="1" u="sng" dirty="0" smtClean="0">
                          <a:solidFill>
                            <a:srgbClr val="C00000"/>
                          </a:solidFill>
                        </a:rPr>
                        <a:t>1</a:t>
                      </a:r>
                      <a:r>
                        <a:rPr lang="da-DK" sz="2400" b="1" u="sng" dirty="0" smtClean="0">
                          <a:solidFill>
                            <a:schemeClr val="tx1"/>
                          </a:solidFill>
                        </a:rPr>
                        <a:t>0</a:t>
                      </a:r>
                      <a:endParaRPr lang="en-US" sz="2400" b="1" u="sng" dirty="0">
                        <a:solidFill>
                          <a:schemeClr val="tx1"/>
                        </a:solidFill>
                      </a:endParaRPr>
                    </a:p>
                  </a:txBody>
                  <a:tcPr marL="0" marR="0" marT="0" marB="0"/>
                </a:tc>
              </a:tr>
              <a:tr h="309708">
                <a:tc>
                  <a:txBody>
                    <a:bodyPr/>
                    <a:lstStyle/>
                    <a:p>
                      <a:pPr algn="ctr"/>
                      <a:r>
                        <a:rPr lang="da-DK" sz="2400" b="1" dirty="0" smtClean="0">
                          <a:solidFill>
                            <a:schemeClr val="tx1"/>
                          </a:solidFill>
                        </a:rPr>
                        <a:t>14</a:t>
                      </a:r>
                      <a:endParaRPr lang="en-US" sz="2400" b="1" dirty="0">
                        <a:solidFill>
                          <a:schemeClr val="tx1"/>
                        </a:solidFill>
                      </a:endParaRPr>
                    </a:p>
                  </a:txBody>
                  <a:tcPr marL="0" marR="0" marT="0" marB="0"/>
                </a:tc>
                <a:tc>
                  <a:txBody>
                    <a:bodyPr/>
                    <a:lstStyle/>
                    <a:p>
                      <a:pPr algn="ctr"/>
                      <a:r>
                        <a:rPr lang="da-DK" sz="2400" b="1" u="sng" dirty="0" smtClean="0">
                          <a:solidFill>
                            <a:srgbClr val="C00000"/>
                          </a:solidFill>
                        </a:rPr>
                        <a:t>0</a:t>
                      </a:r>
                      <a:r>
                        <a:rPr lang="da-DK" sz="2400" b="1" u="none" dirty="0" smtClean="0">
                          <a:solidFill>
                            <a:schemeClr val="tx1"/>
                          </a:solidFill>
                        </a:rPr>
                        <a:t>0</a:t>
                      </a:r>
                      <a:r>
                        <a:rPr lang="da-DK" sz="2400" b="1" u="sng" dirty="0" smtClean="0">
                          <a:solidFill>
                            <a:schemeClr val="tx1"/>
                          </a:solidFill>
                        </a:rPr>
                        <a:t>10</a:t>
                      </a:r>
                      <a:endParaRPr lang="en-US" sz="2400" b="1" u="sng" dirty="0">
                        <a:solidFill>
                          <a:schemeClr val="tx1"/>
                        </a:solidFill>
                      </a:endParaRPr>
                    </a:p>
                  </a:txBody>
                  <a:tcPr marL="0" marR="0" marT="0" marB="0"/>
                </a:tc>
              </a:tr>
              <a:tr h="309708">
                <a:tc>
                  <a:txBody>
                    <a:bodyPr/>
                    <a:lstStyle/>
                    <a:p>
                      <a:pPr algn="ctr"/>
                      <a:r>
                        <a:rPr lang="da-DK" sz="2400" b="1" dirty="0" smtClean="0">
                          <a:solidFill>
                            <a:schemeClr val="tx1"/>
                          </a:solidFill>
                        </a:rPr>
                        <a:t>15</a:t>
                      </a:r>
                      <a:endParaRPr lang="en-US" sz="2400" b="1" dirty="0">
                        <a:solidFill>
                          <a:schemeClr val="tx1"/>
                        </a:solidFill>
                      </a:endParaRPr>
                    </a:p>
                  </a:txBody>
                  <a:tcPr marL="0" marR="0" marT="0" marB="0"/>
                </a:tc>
                <a:tc>
                  <a:txBody>
                    <a:bodyPr/>
                    <a:lstStyle/>
                    <a:p>
                      <a:pPr algn="ctr"/>
                      <a:r>
                        <a:rPr lang="da-DK" sz="2400" b="1" u="none" dirty="0" smtClean="0">
                          <a:solidFill>
                            <a:schemeClr val="tx1"/>
                          </a:solidFill>
                        </a:rPr>
                        <a:t>0</a:t>
                      </a:r>
                      <a:r>
                        <a:rPr lang="da-DK" sz="2400" b="1" u="sng" dirty="0" smtClean="0">
                          <a:solidFill>
                            <a:schemeClr val="tx1"/>
                          </a:solidFill>
                        </a:rPr>
                        <a:t>01</a:t>
                      </a:r>
                      <a:r>
                        <a:rPr lang="da-DK" sz="2400" b="1" u="sng" dirty="0" smtClean="0">
                          <a:solidFill>
                            <a:srgbClr val="C00000"/>
                          </a:solidFill>
                        </a:rPr>
                        <a:t>1</a:t>
                      </a:r>
                      <a:endParaRPr lang="en-US" sz="2400" b="1" u="sng" dirty="0">
                        <a:solidFill>
                          <a:srgbClr val="C00000"/>
                        </a:solidFill>
                      </a:endParaRPr>
                    </a:p>
                  </a:txBody>
                  <a:tcPr marL="0" marR="0" marT="0" marB="0"/>
                </a:tc>
              </a:tr>
              <a:tr h="309708">
                <a:tc>
                  <a:txBody>
                    <a:bodyPr/>
                    <a:lstStyle/>
                    <a:p>
                      <a:pPr algn="ctr"/>
                      <a:r>
                        <a:rPr lang="da-DK" sz="2400" b="1" dirty="0" smtClean="0">
                          <a:solidFill>
                            <a:schemeClr val="tx1"/>
                          </a:solidFill>
                        </a:rPr>
                        <a:t>0</a:t>
                      </a:r>
                      <a:endParaRPr lang="en-US" sz="2400" b="1" dirty="0">
                        <a:solidFill>
                          <a:schemeClr val="tx1"/>
                        </a:solidFill>
                      </a:endParaRPr>
                    </a:p>
                  </a:txBody>
                  <a:tcPr marL="0" marR="0" marT="0" marB="0"/>
                </a:tc>
                <a:tc>
                  <a:txBody>
                    <a:bodyPr/>
                    <a:lstStyle/>
                    <a:p>
                      <a:pPr algn="ctr"/>
                      <a:r>
                        <a:rPr lang="da-DK" sz="2400" b="1" u="sng" dirty="0" smtClean="0">
                          <a:solidFill>
                            <a:schemeClr val="tx1"/>
                          </a:solidFill>
                        </a:rPr>
                        <a:t>0</a:t>
                      </a:r>
                      <a:r>
                        <a:rPr lang="da-DK" sz="2400" b="1" dirty="0" smtClean="0">
                          <a:solidFill>
                            <a:schemeClr val="tx1"/>
                          </a:solidFill>
                        </a:rPr>
                        <a:t>0</a:t>
                      </a:r>
                      <a:r>
                        <a:rPr lang="da-DK" sz="2400" b="1" u="sng" dirty="0" smtClean="0">
                          <a:solidFill>
                            <a:srgbClr val="C00000"/>
                          </a:solidFill>
                        </a:rPr>
                        <a:t>00</a:t>
                      </a:r>
                      <a:endParaRPr lang="en-US" sz="2400" b="1" u="sng" dirty="0">
                        <a:solidFill>
                          <a:srgbClr val="C00000"/>
                        </a:solidFill>
                      </a:endParaRPr>
                    </a:p>
                  </a:txBody>
                  <a:tcPr marL="0" marR="0" marT="0" marB="0"/>
                </a:tc>
              </a:tr>
            </a:tbl>
          </a:graphicData>
        </a:graphic>
      </p:graphicFrame>
      <p:sp>
        <p:nvSpPr>
          <p:cNvPr id="5" name="TextBox 4"/>
          <p:cNvSpPr txBox="1"/>
          <p:nvPr/>
        </p:nvSpPr>
        <p:spPr>
          <a:xfrm>
            <a:off x="1321048" y="233352"/>
            <a:ext cx="1085568" cy="338554"/>
          </a:xfrm>
          <a:prstGeom prst="rect">
            <a:avLst/>
          </a:prstGeom>
          <a:noFill/>
        </p:spPr>
        <p:txBody>
          <a:bodyPr wrap="square" rtlCol="0">
            <a:spAutoFit/>
          </a:bodyPr>
          <a:lstStyle/>
          <a:p>
            <a:pPr algn="ctr"/>
            <a:r>
              <a:rPr lang="da-DK" sz="1600" b="1" i="1" dirty="0" smtClean="0"/>
              <a:t>b</a:t>
            </a:r>
            <a:r>
              <a:rPr lang="da-DK" sz="1600" b="1" baseline="-25000" dirty="0" smtClean="0"/>
              <a:t>3</a:t>
            </a:r>
            <a:r>
              <a:rPr lang="da-DK" sz="1600" b="1" i="1" dirty="0" smtClean="0"/>
              <a:t>b</a:t>
            </a:r>
            <a:r>
              <a:rPr lang="da-DK" sz="1600" b="1" baseline="-25000" dirty="0" smtClean="0"/>
              <a:t>2</a:t>
            </a:r>
            <a:r>
              <a:rPr lang="da-DK" sz="1600" b="1" i="1" dirty="0" smtClean="0"/>
              <a:t>b</a:t>
            </a:r>
            <a:r>
              <a:rPr lang="da-DK" sz="1600" b="1" baseline="-25000" dirty="0" smtClean="0"/>
              <a:t>1</a:t>
            </a:r>
            <a:r>
              <a:rPr lang="da-DK" sz="1600" b="1" i="1" dirty="0" smtClean="0"/>
              <a:t>b</a:t>
            </a:r>
            <a:r>
              <a:rPr lang="da-DK" sz="1600" b="1" baseline="-25000" dirty="0" smtClean="0"/>
              <a:t>0</a:t>
            </a:r>
            <a:endParaRPr lang="en-US" sz="1600" b="1" baseline="-25000" dirty="0"/>
          </a:p>
        </p:txBody>
      </p:sp>
      <p:grpSp>
        <p:nvGrpSpPr>
          <p:cNvPr id="102" name="Group 101"/>
          <p:cNvGrpSpPr>
            <a:grpSpLocks noChangeAspect="1"/>
          </p:cNvGrpSpPr>
          <p:nvPr/>
        </p:nvGrpSpPr>
        <p:grpSpPr>
          <a:xfrm>
            <a:off x="3203848" y="1412775"/>
            <a:ext cx="4716000" cy="2437076"/>
            <a:chOff x="2946880" y="1700808"/>
            <a:chExt cx="5828880" cy="3012190"/>
          </a:xfrm>
        </p:grpSpPr>
        <p:sp>
          <p:nvSpPr>
            <p:cNvPr id="54" name="TextBox 53"/>
            <p:cNvSpPr txBox="1"/>
            <p:nvPr/>
          </p:nvSpPr>
          <p:spPr>
            <a:xfrm>
              <a:off x="5535400" y="4256509"/>
              <a:ext cx="1296143" cy="456489"/>
            </a:xfrm>
            <a:prstGeom prst="rect">
              <a:avLst/>
            </a:prstGeom>
            <a:noFill/>
          </p:spPr>
          <p:txBody>
            <a:bodyPr wrap="square" rtlCol="0">
              <a:spAutoFit/>
            </a:bodyPr>
            <a:lstStyle/>
            <a:p>
              <a:pPr algn="ctr"/>
              <a:r>
                <a:rPr lang="da-DK" b="1" dirty="0" smtClean="0"/>
                <a:t>-</a:t>
              </a:r>
              <a:r>
                <a:rPr lang="da-DK" b="1" dirty="0" smtClean="0">
                  <a:solidFill>
                    <a:srgbClr val="C00000"/>
                  </a:solidFill>
                </a:rPr>
                <a:t>1</a:t>
              </a:r>
              <a:r>
                <a:rPr lang="da-DK" b="1" dirty="0" smtClean="0"/>
                <a:t>-</a:t>
              </a:r>
              <a:r>
                <a:rPr lang="da-DK" b="1" dirty="0" smtClean="0">
                  <a:solidFill>
                    <a:srgbClr val="C00000"/>
                  </a:solidFill>
                </a:rPr>
                <a:t>0</a:t>
              </a:r>
              <a:endParaRPr lang="en-US" b="1" dirty="0" smtClean="0">
                <a:solidFill>
                  <a:srgbClr val="C00000"/>
                </a:solidFill>
              </a:endParaRPr>
            </a:p>
          </p:txBody>
        </p:sp>
        <p:sp>
          <p:nvSpPr>
            <p:cNvPr id="6" name="TextBox 5"/>
            <p:cNvSpPr txBox="1"/>
            <p:nvPr/>
          </p:nvSpPr>
          <p:spPr>
            <a:xfrm>
              <a:off x="5418680" y="1700808"/>
              <a:ext cx="864096" cy="570611"/>
            </a:xfrm>
            <a:prstGeom prst="rect">
              <a:avLst/>
            </a:prstGeom>
            <a:noFill/>
          </p:spPr>
          <p:txBody>
            <a:bodyPr wrap="square" rtlCol="0">
              <a:spAutoFit/>
            </a:bodyPr>
            <a:lstStyle/>
            <a:p>
              <a:pPr algn="ctr"/>
              <a:r>
                <a:rPr lang="da-DK" sz="2400" b="1" i="1" dirty="0" smtClean="0"/>
                <a:t>b</a:t>
              </a:r>
              <a:r>
                <a:rPr lang="da-DK" sz="2400" b="1" baseline="-25000" dirty="0" smtClean="0"/>
                <a:t>0</a:t>
              </a:r>
              <a:endParaRPr lang="en-US" sz="2400" b="1" baseline="-25000" dirty="0"/>
            </a:p>
          </p:txBody>
        </p:sp>
        <p:sp>
          <p:nvSpPr>
            <p:cNvPr id="10" name="TextBox 9"/>
            <p:cNvSpPr txBox="1"/>
            <p:nvPr/>
          </p:nvSpPr>
          <p:spPr>
            <a:xfrm>
              <a:off x="4126304" y="2591613"/>
              <a:ext cx="864096" cy="570611"/>
            </a:xfrm>
            <a:prstGeom prst="rect">
              <a:avLst/>
            </a:prstGeom>
            <a:noFill/>
          </p:spPr>
          <p:txBody>
            <a:bodyPr wrap="square" rtlCol="0">
              <a:spAutoFit/>
            </a:bodyPr>
            <a:lstStyle/>
            <a:p>
              <a:pPr algn="ctr"/>
              <a:r>
                <a:rPr lang="da-DK" sz="2400" b="1" i="1" dirty="0" smtClean="0"/>
                <a:t>b</a:t>
              </a:r>
              <a:r>
                <a:rPr lang="da-DK" sz="2400" b="1" baseline="-25000" dirty="0" smtClean="0"/>
                <a:t>1</a:t>
              </a:r>
              <a:endParaRPr lang="en-US" sz="2400" b="1" baseline="-25000" dirty="0"/>
            </a:p>
          </p:txBody>
        </p:sp>
        <p:sp>
          <p:nvSpPr>
            <p:cNvPr id="11" name="TextBox 10"/>
            <p:cNvSpPr txBox="1"/>
            <p:nvPr/>
          </p:nvSpPr>
          <p:spPr>
            <a:xfrm>
              <a:off x="6111464" y="3392412"/>
              <a:ext cx="864096" cy="570611"/>
            </a:xfrm>
            <a:prstGeom prst="rect">
              <a:avLst/>
            </a:prstGeom>
            <a:noFill/>
          </p:spPr>
          <p:txBody>
            <a:bodyPr wrap="square" rtlCol="0">
              <a:spAutoFit/>
            </a:bodyPr>
            <a:lstStyle/>
            <a:p>
              <a:pPr algn="ctr"/>
              <a:r>
                <a:rPr lang="da-DK" sz="2400" b="1" i="1" dirty="0" smtClean="0"/>
                <a:t>b</a:t>
              </a:r>
              <a:r>
                <a:rPr lang="da-DK" sz="2400" b="1" baseline="-25000" dirty="0" smtClean="0"/>
                <a:t>1</a:t>
              </a:r>
              <a:endParaRPr lang="en-US" sz="2400" b="1" baseline="-25000" dirty="0"/>
            </a:p>
          </p:txBody>
        </p:sp>
        <p:sp>
          <p:nvSpPr>
            <p:cNvPr id="27" name="TextBox 26"/>
            <p:cNvSpPr txBox="1"/>
            <p:nvPr/>
          </p:nvSpPr>
          <p:spPr>
            <a:xfrm>
              <a:off x="2946880" y="4256508"/>
              <a:ext cx="1296143" cy="456489"/>
            </a:xfrm>
            <a:prstGeom prst="rect">
              <a:avLst/>
            </a:prstGeom>
            <a:noFill/>
          </p:spPr>
          <p:txBody>
            <a:bodyPr wrap="square" rtlCol="0">
              <a:spAutoFit/>
            </a:bodyPr>
            <a:lstStyle/>
            <a:p>
              <a:pPr algn="ctr"/>
              <a:r>
                <a:rPr lang="da-DK" b="1" dirty="0" smtClean="0"/>
                <a:t>---</a:t>
              </a:r>
              <a:r>
                <a:rPr lang="da-DK" b="1" dirty="0" smtClean="0">
                  <a:solidFill>
                    <a:srgbClr val="C00000"/>
                  </a:solidFill>
                </a:rPr>
                <a:t>1</a:t>
              </a:r>
              <a:endParaRPr lang="en-US" b="1" dirty="0" smtClean="0">
                <a:solidFill>
                  <a:srgbClr val="C00000"/>
                </a:solidFill>
              </a:endParaRPr>
            </a:p>
          </p:txBody>
        </p:sp>
        <p:sp>
          <p:nvSpPr>
            <p:cNvPr id="28" name="TextBox 27"/>
            <p:cNvSpPr txBox="1"/>
            <p:nvPr/>
          </p:nvSpPr>
          <p:spPr>
            <a:xfrm>
              <a:off x="3591185" y="4256508"/>
              <a:ext cx="1296143" cy="456489"/>
            </a:xfrm>
            <a:prstGeom prst="rect">
              <a:avLst/>
            </a:prstGeom>
            <a:noFill/>
          </p:spPr>
          <p:txBody>
            <a:bodyPr wrap="square" rtlCol="0">
              <a:spAutoFit/>
            </a:bodyPr>
            <a:lstStyle/>
            <a:p>
              <a:pPr algn="ctr"/>
              <a:r>
                <a:rPr lang="da-DK" b="1" dirty="0" smtClean="0"/>
                <a:t>--</a:t>
              </a:r>
              <a:r>
                <a:rPr lang="da-DK" b="1" dirty="0" smtClean="0">
                  <a:solidFill>
                    <a:srgbClr val="C00000"/>
                  </a:solidFill>
                </a:rPr>
                <a:t>1</a:t>
              </a:r>
              <a:r>
                <a:rPr lang="da-DK" b="1" dirty="0" smtClean="0"/>
                <a:t>-</a:t>
              </a:r>
              <a:endParaRPr lang="en-US" b="1" dirty="0" smtClean="0"/>
            </a:p>
          </p:txBody>
        </p:sp>
        <p:sp>
          <p:nvSpPr>
            <p:cNvPr id="29" name="TextBox 28"/>
            <p:cNvSpPr txBox="1"/>
            <p:nvPr/>
          </p:nvSpPr>
          <p:spPr>
            <a:xfrm>
              <a:off x="4239255" y="4256508"/>
              <a:ext cx="1296143" cy="456489"/>
            </a:xfrm>
            <a:prstGeom prst="rect">
              <a:avLst/>
            </a:prstGeom>
            <a:noFill/>
          </p:spPr>
          <p:txBody>
            <a:bodyPr wrap="square" rtlCol="0">
              <a:spAutoFit/>
            </a:bodyPr>
            <a:lstStyle/>
            <a:p>
              <a:pPr algn="ctr"/>
              <a:r>
                <a:rPr lang="da-DK" b="1" dirty="0" smtClean="0"/>
                <a:t>---</a:t>
              </a:r>
              <a:r>
                <a:rPr lang="da-DK" b="1" dirty="0" smtClean="0">
                  <a:solidFill>
                    <a:srgbClr val="C00000"/>
                  </a:solidFill>
                </a:rPr>
                <a:t>1</a:t>
              </a:r>
              <a:endParaRPr lang="en-US" b="1" dirty="0" smtClean="0">
                <a:solidFill>
                  <a:srgbClr val="C00000"/>
                </a:solidFill>
              </a:endParaRPr>
            </a:p>
          </p:txBody>
        </p:sp>
        <p:sp>
          <p:nvSpPr>
            <p:cNvPr id="30" name="TextBox 29"/>
            <p:cNvSpPr txBox="1"/>
            <p:nvPr/>
          </p:nvSpPr>
          <p:spPr>
            <a:xfrm>
              <a:off x="4887327" y="4256508"/>
              <a:ext cx="1296143" cy="456489"/>
            </a:xfrm>
            <a:prstGeom prst="rect">
              <a:avLst/>
            </a:prstGeom>
            <a:noFill/>
          </p:spPr>
          <p:txBody>
            <a:bodyPr wrap="square" rtlCol="0">
              <a:spAutoFit/>
            </a:bodyPr>
            <a:lstStyle/>
            <a:p>
              <a:pPr algn="ctr"/>
              <a:r>
                <a:rPr lang="da-DK" b="1" dirty="0" smtClean="0">
                  <a:solidFill>
                    <a:srgbClr val="C00000"/>
                  </a:solidFill>
                </a:rPr>
                <a:t>0</a:t>
              </a:r>
              <a:r>
                <a:rPr lang="da-DK" b="1" dirty="0" smtClean="0"/>
                <a:t>---</a:t>
              </a:r>
              <a:endParaRPr lang="en-US" b="1" dirty="0" smtClean="0"/>
            </a:p>
          </p:txBody>
        </p:sp>
        <p:sp>
          <p:nvSpPr>
            <p:cNvPr id="53" name="TextBox 52"/>
            <p:cNvSpPr txBox="1"/>
            <p:nvPr/>
          </p:nvSpPr>
          <p:spPr>
            <a:xfrm>
              <a:off x="6183472" y="4256508"/>
              <a:ext cx="1296143" cy="456489"/>
            </a:xfrm>
            <a:prstGeom prst="rect">
              <a:avLst/>
            </a:prstGeom>
            <a:noFill/>
          </p:spPr>
          <p:txBody>
            <a:bodyPr wrap="square" rtlCol="0">
              <a:spAutoFit/>
            </a:bodyPr>
            <a:lstStyle/>
            <a:p>
              <a:pPr algn="ctr"/>
              <a:r>
                <a:rPr lang="da-DK" b="1" dirty="0" smtClean="0"/>
                <a:t>--</a:t>
              </a:r>
              <a:r>
                <a:rPr lang="da-DK" b="1" dirty="0" smtClean="0">
                  <a:solidFill>
                    <a:srgbClr val="C00000"/>
                  </a:solidFill>
                </a:rPr>
                <a:t>00</a:t>
              </a:r>
              <a:endParaRPr lang="en-US" b="1" dirty="0" smtClean="0">
                <a:solidFill>
                  <a:srgbClr val="C00000"/>
                </a:solidFill>
              </a:endParaRPr>
            </a:p>
          </p:txBody>
        </p:sp>
        <p:sp>
          <p:nvSpPr>
            <p:cNvPr id="55" name="TextBox 54"/>
            <p:cNvSpPr txBox="1"/>
            <p:nvPr/>
          </p:nvSpPr>
          <p:spPr>
            <a:xfrm>
              <a:off x="6831544" y="4256508"/>
              <a:ext cx="1296143" cy="456489"/>
            </a:xfrm>
            <a:prstGeom prst="rect">
              <a:avLst/>
            </a:prstGeom>
            <a:noFill/>
          </p:spPr>
          <p:txBody>
            <a:bodyPr wrap="square" rtlCol="0">
              <a:spAutoFit/>
            </a:bodyPr>
            <a:lstStyle/>
            <a:p>
              <a:pPr algn="ctr"/>
              <a:r>
                <a:rPr lang="da-DK" b="1" dirty="0" smtClean="0">
                  <a:solidFill>
                    <a:srgbClr val="C00000"/>
                  </a:solidFill>
                </a:rPr>
                <a:t>1</a:t>
              </a:r>
              <a:r>
                <a:rPr lang="da-DK" b="1" dirty="0" smtClean="0"/>
                <a:t>---</a:t>
              </a:r>
              <a:endParaRPr lang="en-US" b="1" dirty="0" smtClean="0"/>
            </a:p>
          </p:txBody>
        </p:sp>
        <p:sp>
          <p:nvSpPr>
            <p:cNvPr id="56" name="TextBox 55"/>
            <p:cNvSpPr txBox="1"/>
            <p:nvPr/>
          </p:nvSpPr>
          <p:spPr>
            <a:xfrm>
              <a:off x="7479617" y="4256505"/>
              <a:ext cx="1296143" cy="456489"/>
            </a:xfrm>
            <a:prstGeom prst="rect">
              <a:avLst/>
            </a:prstGeom>
            <a:noFill/>
          </p:spPr>
          <p:txBody>
            <a:bodyPr wrap="square" rtlCol="0">
              <a:spAutoFit/>
            </a:bodyPr>
            <a:lstStyle/>
            <a:p>
              <a:pPr algn="ctr"/>
              <a:r>
                <a:rPr lang="da-DK" b="1" dirty="0" smtClean="0"/>
                <a:t>-</a:t>
              </a:r>
              <a:r>
                <a:rPr lang="da-DK" b="1" dirty="0" smtClean="0">
                  <a:solidFill>
                    <a:srgbClr val="C00000"/>
                  </a:solidFill>
                </a:rPr>
                <a:t>0</a:t>
              </a:r>
              <a:r>
                <a:rPr lang="da-DK" b="1" dirty="0" smtClean="0"/>
                <a:t>--</a:t>
              </a:r>
              <a:endParaRPr lang="en-US" b="1" dirty="0" smtClean="0"/>
            </a:p>
          </p:txBody>
        </p:sp>
        <p:sp>
          <p:nvSpPr>
            <p:cNvPr id="57" name="TextBox 56"/>
            <p:cNvSpPr txBox="1"/>
            <p:nvPr/>
          </p:nvSpPr>
          <p:spPr>
            <a:xfrm>
              <a:off x="3519176" y="3392411"/>
              <a:ext cx="864096" cy="570611"/>
            </a:xfrm>
            <a:prstGeom prst="rect">
              <a:avLst/>
            </a:prstGeom>
            <a:noFill/>
          </p:spPr>
          <p:txBody>
            <a:bodyPr wrap="square" rtlCol="0">
              <a:spAutoFit/>
            </a:bodyPr>
            <a:lstStyle/>
            <a:p>
              <a:pPr algn="ctr"/>
              <a:r>
                <a:rPr lang="da-DK" sz="2400" b="1" i="1" dirty="0" smtClean="0"/>
                <a:t>b</a:t>
              </a:r>
              <a:r>
                <a:rPr lang="da-DK" sz="2400" b="1" baseline="-25000" dirty="0" smtClean="0"/>
                <a:t>3</a:t>
              </a:r>
              <a:endParaRPr lang="en-US" sz="2400" b="1" baseline="-25000" dirty="0"/>
            </a:p>
          </p:txBody>
        </p:sp>
        <p:sp>
          <p:nvSpPr>
            <p:cNvPr id="58" name="TextBox 57"/>
            <p:cNvSpPr txBox="1"/>
            <p:nvPr/>
          </p:nvSpPr>
          <p:spPr>
            <a:xfrm>
              <a:off x="4815320" y="3392411"/>
              <a:ext cx="864096" cy="570611"/>
            </a:xfrm>
            <a:prstGeom prst="rect">
              <a:avLst/>
            </a:prstGeom>
            <a:noFill/>
          </p:spPr>
          <p:txBody>
            <a:bodyPr wrap="square" rtlCol="0">
              <a:spAutoFit/>
            </a:bodyPr>
            <a:lstStyle/>
            <a:p>
              <a:pPr algn="ctr"/>
              <a:r>
                <a:rPr lang="da-DK" sz="2400" b="1" i="1" dirty="0" smtClean="0"/>
                <a:t>b</a:t>
              </a:r>
              <a:r>
                <a:rPr lang="da-DK" sz="2400" b="1" baseline="-25000" dirty="0" smtClean="0"/>
                <a:t>3</a:t>
              </a:r>
              <a:endParaRPr lang="en-US" sz="2400" b="1" baseline="-25000" dirty="0"/>
            </a:p>
          </p:txBody>
        </p:sp>
        <p:sp>
          <p:nvSpPr>
            <p:cNvPr id="59" name="TextBox 58"/>
            <p:cNvSpPr txBox="1"/>
            <p:nvPr/>
          </p:nvSpPr>
          <p:spPr>
            <a:xfrm>
              <a:off x="7407608" y="3392411"/>
              <a:ext cx="864096" cy="570611"/>
            </a:xfrm>
            <a:prstGeom prst="rect">
              <a:avLst/>
            </a:prstGeom>
            <a:noFill/>
          </p:spPr>
          <p:txBody>
            <a:bodyPr wrap="square" rtlCol="0">
              <a:spAutoFit/>
            </a:bodyPr>
            <a:lstStyle/>
            <a:p>
              <a:pPr algn="ctr"/>
              <a:r>
                <a:rPr lang="da-DK" sz="2400" b="1" i="1" dirty="0" smtClean="0"/>
                <a:t>b</a:t>
              </a:r>
              <a:r>
                <a:rPr lang="da-DK" sz="2400" b="1" baseline="-25000" dirty="0" smtClean="0"/>
                <a:t>3</a:t>
              </a:r>
              <a:endParaRPr lang="en-US" sz="2400" b="1" baseline="-25000" dirty="0"/>
            </a:p>
          </p:txBody>
        </p:sp>
        <p:sp>
          <p:nvSpPr>
            <p:cNvPr id="60" name="TextBox 59"/>
            <p:cNvSpPr txBox="1"/>
            <p:nvPr/>
          </p:nvSpPr>
          <p:spPr>
            <a:xfrm>
              <a:off x="6677647" y="2591613"/>
              <a:ext cx="864096" cy="570611"/>
            </a:xfrm>
            <a:prstGeom prst="rect">
              <a:avLst/>
            </a:prstGeom>
            <a:noFill/>
          </p:spPr>
          <p:txBody>
            <a:bodyPr wrap="square" rtlCol="0">
              <a:spAutoFit/>
            </a:bodyPr>
            <a:lstStyle/>
            <a:p>
              <a:pPr algn="ctr"/>
              <a:r>
                <a:rPr lang="da-DK" sz="2400" b="1" i="1" dirty="0" smtClean="0"/>
                <a:t>b</a:t>
              </a:r>
              <a:r>
                <a:rPr lang="da-DK" sz="2400" b="1" baseline="-25000" dirty="0" smtClean="0"/>
                <a:t>2</a:t>
              </a:r>
              <a:endParaRPr lang="en-US" sz="2400" b="1" baseline="-25000" dirty="0"/>
            </a:p>
          </p:txBody>
        </p:sp>
        <p:grpSp>
          <p:nvGrpSpPr>
            <p:cNvPr id="65" name="Group 64"/>
            <p:cNvGrpSpPr/>
            <p:nvPr/>
          </p:nvGrpSpPr>
          <p:grpSpPr>
            <a:xfrm>
              <a:off x="3419872" y="3886588"/>
              <a:ext cx="1107416" cy="441928"/>
              <a:chOff x="224224" y="3347112"/>
              <a:chExt cx="1107416" cy="441928"/>
            </a:xfrm>
          </p:grpSpPr>
          <p:cxnSp>
            <p:nvCxnSpPr>
              <p:cNvPr id="17" name="Straight Connector 16"/>
              <p:cNvCxnSpPr/>
              <p:nvPr/>
            </p:nvCxnSpPr>
            <p:spPr>
              <a:xfrm rot="16200000" flipH="1">
                <a:off x="827596" y="3500996"/>
                <a:ext cx="359976" cy="2159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4224" y="3347112"/>
                <a:ext cx="1107416" cy="380408"/>
              </a:xfrm>
              <a:prstGeom prst="rect">
                <a:avLst/>
              </a:prstGeom>
              <a:noFill/>
            </p:spPr>
            <p:txBody>
              <a:bodyPr wrap="square" rtlCol="0">
                <a:spAutoFit/>
              </a:bodyPr>
              <a:lstStyle/>
              <a:p>
                <a:r>
                  <a:rPr lang="da-DK" sz="1400" dirty="0" smtClean="0"/>
                  <a:t>0             1</a:t>
                </a:r>
                <a:endParaRPr lang="en-US" sz="1400" dirty="0"/>
              </a:p>
            </p:txBody>
          </p:sp>
          <p:cxnSp>
            <p:nvCxnSpPr>
              <p:cNvPr id="62" name="Straight Connector 61"/>
              <p:cNvCxnSpPr/>
              <p:nvPr/>
            </p:nvCxnSpPr>
            <p:spPr>
              <a:xfrm rot="5400000">
                <a:off x="323528" y="3501008"/>
                <a:ext cx="360040" cy="2160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4698600" y="3886588"/>
              <a:ext cx="1107416" cy="441928"/>
              <a:chOff x="224224" y="3347112"/>
              <a:chExt cx="1107416" cy="441928"/>
            </a:xfrm>
          </p:grpSpPr>
          <p:cxnSp>
            <p:nvCxnSpPr>
              <p:cNvPr id="67" name="Straight Connector 66"/>
              <p:cNvCxnSpPr/>
              <p:nvPr/>
            </p:nvCxnSpPr>
            <p:spPr>
              <a:xfrm rot="16200000" flipH="1">
                <a:off x="827596" y="3500996"/>
                <a:ext cx="359976" cy="2159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24224" y="3347112"/>
                <a:ext cx="1107416" cy="380408"/>
              </a:xfrm>
              <a:prstGeom prst="rect">
                <a:avLst/>
              </a:prstGeom>
              <a:noFill/>
            </p:spPr>
            <p:txBody>
              <a:bodyPr wrap="square" rtlCol="0">
                <a:spAutoFit/>
              </a:bodyPr>
              <a:lstStyle/>
              <a:p>
                <a:r>
                  <a:rPr lang="da-DK" sz="1400" dirty="0" smtClean="0"/>
                  <a:t>0             1</a:t>
                </a:r>
                <a:endParaRPr lang="en-US" sz="1400" dirty="0"/>
              </a:p>
            </p:txBody>
          </p:sp>
          <p:cxnSp>
            <p:nvCxnSpPr>
              <p:cNvPr id="69" name="Straight Connector 68"/>
              <p:cNvCxnSpPr/>
              <p:nvPr/>
            </p:nvCxnSpPr>
            <p:spPr>
              <a:xfrm rot="5400000">
                <a:off x="323528" y="3501008"/>
                <a:ext cx="360040" cy="2160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a:off x="5994744" y="3896468"/>
              <a:ext cx="1107416" cy="441928"/>
              <a:chOff x="224224" y="3347112"/>
              <a:chExt cx="1107416" cy="441928"/>
            </a:xfrm>
          </p:grpSpPr>
          <p:cxnSp>
            <p:nvCxnSpPr>
              <p:cNvPr id="71" name="Straight Connector 70"/>
              <p:cNvCxnSpPr/>
              <p:nvPr/>
            </p:nvCxnSpPr>
            <p:spPr>
              <a:xfrm rot="16200000" flipH="1">
                <a:off x="827596" y="3500996"/>
                <a:ext cx="359976" cy="2159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24224" y="3347112"/>
                <a:ext cx="1107416" cy="380408"/>
              </a:xfrm>
              <a:prstGeom prst="rect">
                <a:avLst/>
              </a:prstGeom>
              <a:noFill/>
            </p:spPr>
            <p:txBody>
              <a:bodyPr wrap="square" rtlCol="0">
                <a:spAutoFit/>
              </a:bodyPr>
              <a:lstStyle/>
              <a:p>
                <a:r>
                  <a:rPr lang="da-DK" sz="1400" dirty="0" smtClean="0"/>
                  <a:t>0             1</a:t>
                </a:r>
                <a:endParaRPr lang="en-US" sz="1400" dirty="0"/>
              </a:p>
            </p:txBody>
          </p:sp>
          <p:cxnSp>
            <p:nvCxnSpPr>
              <p:cNvPr id="73" name="Straight Connector 72"/>
              <p:cNvCxnSpPr/>
              <p:nvPr/>
            </p:nvCxnSpPr>
            <p:spPr>
              <a:xfrm rot="5400000">
                <a:off x="323528" y="3501008"/>
                <a:ext cx="360040" cy="2160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7308304" y="3896468"/>
              <a:ext cx="1107416" cy="441928"/>
              <a:chOff x="224224" y="3347112"/>
              <a:chExt cx="1107416" cy="441928"/>
            </a:xfrm>
          </p:grpSpPr>
          <p:cxnSp>
            <p:nvCxnSpPr>
              <p:cNvPr id="75" name="Straight Connector 74"/>
              <p:cNvCxnSpPr/>
              <p:nvPr/>
            </p:nvCxnSpPr>
            <p:spPr>
              <a:xfrm rot="16200000" flipH="1">
                <a:off x="827596" y="3500996"/>
                <a:ext cx="359976" cy="2159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224224" y="3347112"/>
                <a:ext cx="1107416" cy="380408"/>
              </a:xfrm>
              <a:prstGeom prst="rect">
                <a:avLst/>
              </a:prstGeom>
              <a:noFill/>
            </p:spPr>
            <p:txBody>
              <a:bodyPr wrap="square" rtlCol="0">
                <a:spAutoFit/>
              </a:bodyPr>
              <a:lstStyle/>
              <a:p>
                <a:r>
                  <a:rPr lang="da-DK" sz="1400" dirty="0" smtClean="0"/>
                  <a:t>0             1</a:t>
                </a:r>
                <a:endParaRPr lang="en-US" sz="1400" dirty="0"/>
              </a:p>
            </p:txBody>
          </p:sp>
          <p:cxnSp>
            <p:nvCxnSpPr>
              <p:cNvPr id="77" name="Straight Connector 76"/>
              <p:cNvCxnSpPr/>
              <p:nvPr/>
            </p:nvCxnSpPr>
            <p:spPr>
              <a:xfrm rot="5400000">
                <a:off x="323528" y="3501008"/>
                <a:ext cx="360040" cy="2160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3937576" y="3100612"/>
              <a:ext cx="1368152" cy="435816"/>
              <a:chOff x="134800" y="3353224"/>
              <a:chExt cx="1368152" cy="435816"/>
            </a:xfrm>
          </p:grpSpPr>
          <p:cxnSp>
            <p:nvCxnSpPr>
              <p:cNvPr id="79" name="Straight Connector 78"/>
              <p:cNvCxnSpPr/>
              <p:nvPr/>
            </p:nvCxnSpPr>
            <p:spPr>
              <a:xfrm rot="16200000" flipH="1">
                <a:off x="899572" y="3429020"/>
                <a:ext cx="360040" cy="36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134800" y="3353224"/>
                <a:ext cx="1368152" cy="380408"/>
              </a:xfrm>
              <a:prstGeom prst="rect">
                <a:avLst/>
              </a:prstGeom>
              <a:noFill/>
            </p:spPr>
            <p:txBody>
              <a:bodyPr wrap="square" rtlCol="0">
                <a:spAutoFit/>
              </a:bodyPr>
              <a:lstStyle/>
              <a:p>
                <a:r>
                  <a:rPr lang="da-DK" sz="1400" dirty="0" smtClean="0"/>
                  <a:t>0                1</a:t>
                </a:r>
                <a:endParaRPr lang="en-US" sz="1400" dirty="0"/>
              </a:p>
            </p:txBody>
          </p:sp>
          <p:cxnSp>
            <p:nvCxnSpPr>
              <p:cNvPr id="81" name="Straight Connector 80"/>
              <p:cNvCxnSpPr/>
              <p:nvPr/>
            </p:nvCxnSpPr>
            <p:spPr>
              <a:xfrm rot="5400000">
                <a:off x="251520" y="3429000"/>
                <a:ext cx="360040" cy="360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6498800" y="3104380"/>
              <a:ext cx="1368152" cy="435816"/>
              <a:chOff x="134800" y="3353224"/>
              <a:chExt cx="1368152" cy="435816"/>
            </a:xfrm>
          </p:grpSpPr>
          <p:cxnSp>
            <p:nvCxnSpPr>
              <p:cNvPr id="86" name="Straight Connector 85"/>
              <p:cNvCxnSpPr/>
              <p:nvPr/>
            </p:nvCxnSpPr>
            <p:spPr>
              <a:xfrm rot="16200000" flipH="1">
                <a:off x="899572" y="3429020"/>
                <a:ext cx="360040" cy="360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134800" y="3353224"/>
                <a:ext cx="1368152" cy="380408"/>
              </a:xfrm>
              <a:prstGeom prst="rect">
                <a:avLst/>
              </a:prstGeom>
              <a:noFill/>
            </p:spPr>
            <p:txBody>
              <a:bodyPr wrap="square" rtlCol="0">
                <a:spAutoFit/>
              </a:bodyPr>
              <a:lstStyle/>
              <a:p>
                <a:r>
                  <a:rPr lang="da-DK" sz="1400" dirty="0" smtClean="0"/>
                  <a:t>0                1</a:t>
                </a:r>
                <a:endParaRPr lang="en-US" sz="1400" dirty="0"/>
              </a:p>
            </p:txBody>
          </p:sp>
          <p:cxnSp>
            <p:nvCxnSpPr>
              <p:cNvPr id="88" name="Straight Connector 87"/>
              <p:cNvCxnSpPr/>
              <p:nvPr/>
            </p:nvCxnSpPr>
            <p:spPr>
              <a:xfrm rot="5400000">
                <a:off x="251520" y="3429000"/>
                <a:ext cx="360040" cy="360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4743312" y="2217344"/>
              <a:ext cx="2160240" cy="671012"/>
              <a:chOff x="-369256" y="3402292"/>
              <a:chExt cx="2160240" cy="671012"/>
            </a:xfrm>
          </p:grpSpPr>
          <p:cxnSp>
            <p:nvCxnSpPr>
              <p:cNvPr id="90" name="Straight Connector 89"/>
              <p:cNvCxnSpPr/>
              <p:nvPr/>
            </p:nvCxnSpPr>
            <p:spPr>
              <a:xfrm>
                <a:off x="899592" y="3429000"/>
                <a:ext cx="891392" cy="5722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108519" y="3402292"/>
                <a:ext cx="1872209" cy="380408"/>
              </a:xfrm>
              <a:prstGeom prst="rect">
                <a:avLst/>
              </a:prstGeom>
              <a:noFill/>
            </p:spPr>
            <p:txBody>
              <a:bodyPr wrap="square" rtlCol="0">
                <a:spAutoFit/>
              </a:bodyPr>
              <a:lstStyle/>
              <a:p>
                <a:r>
                  <a:rPr lang="da-DK" sz="1400" dirty="0" smtClean="0"/>
                  <a:t>0                          1</a:t>
                </a:r>
                <a:endParaRPr lang="en-US" sz="1400" dirty="0"/>
              </a:p>
            </p:txBody>
          </p:sp>
          <p:cxnSp>
            <p:nvCxnSpPr>
              <p:cNvPr id="92" name="Straight Connector 91"/>
              <p:cNvCxnSpPr/>
              <p:nvPr/>
            </p:nvCxnSpPr>
            <p:spPr>
              <a:xfrm rot="10800000" flipV="1">
                <a:off x="-369256" y="3429000"/>
                <a:ext cx="980816" cy="64430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9" name="TextBox 98"/>
          <p:cNvSpPr txBox="1"/>
          <p:nvPr/>
        </p:nvSpPr>
        <p:spPr>
          <a:xfrm>
            <a:off x="4067944" y="3933055"/>
            <a:ext cx="3024336" cy="830997"/>
          </a:xfrm>
          <a:prstGeom prst="rect">
            <a:avLst/>
          </a:prstGeom>
          <a:solidFill>
            <a:srgbClr val="FFFF00"/>
          </a:solidFill>
          <a:ln w="19050">
            <a:solidFill>
              <a:schemeClr val="tx1"/>
            </a:solidFill>
          </a:ln>
        </p:spPr>
        <p:txBody>
          <a:bodyPr wrap="square" rtlCol="0">
            <a:spAutoFit/>
          </a:bodyPr>
          <a:lstStyle/>
          <a:p>
            <a:pPr algn="ctr"/>
            <a:r>
              <a:rPr lang="da-DK" sz="2400" b="1" u="sng" dirty="0" err="1" smtClean="0"/>
              <a:t>Always</a:t>
            </a:r>
            <a:r>
              <a:rPr lang="da-DK" sz="2400" b="1" u="sng" dirty="0" smtClean="0"/>
              <a:t> </a:t>
            </a:r>
            <a:r>
              <a:rPr lang="da-DK" sz="2400" b="1" u="sng" dirty="0" err="1" smtClean="0"/>
              <a:t>reads</a:t>
            </a:r>
            <a:r>
              <a:rPr lang="da-DK" sz="2400" b="1" u="sng" dirty="0" smtClean="0"/>
              <a:t> 3 bits</a:t>
            </a:r>
          </a:p>
          <a:p>
            <a:pPr algn="ctr"/>
            <a:r>
              <a:rPr lang="da-DK" sz="2400" b="1" dirty="0" err="1" smtClean="0">
                <a:solidFill>
                  <a:srgbClr val="C00000"/>
                </a:solidFill>
              </a:rPr>
              <a:t>Always</a:t>
            </a:r>
            <a:r>
              <a:rPr lang="da-DK" sz="2400" b="1" dirty="0" smtClean="0">
                <a:solidFill>
                  <a:srgbClr val="C00000"/>
                </a:solidFill>
              </a:rPr>
              <a:t> </a:t>
            </a:r>
            <a:r>
              <a:rPr lang="da-DK" sz="2400" b="1" dirty="0" err="1" smtClean="0">
                <a:solidFill>
                  <a:srgbClr val="C00000"/>
                </a:solidFill>
              </a:rPr>
              <a:t>writes</a:t>
            </a:r>
            <a:r>
              <a:rPr lang="da-DK" sz="2400" b="1" dirty="0" smtClean="0">
                <a:solidFill>
                  <a:srgbClr val="C00000"/>
                </a:solidFill>
              </a:rPr>
              <a:t> ≤ 2 bits</a:t>
            </a:r>
            <a:endParaRPr lang="en-US" sz="2400" b="1" dirty="0">
              <a:solidFill>
                <a:srgbClr val="C00000"/>
              </a:solidFill>
            </a:endParaRPr>
          </a:p>
        </p:txBody>
      </p:sp>
      <p:sp>
        <p:nvSpPr>
          <p:cNvPr id="61" name="Content Placeholder 2"/>
          <p:cNvSpPr>
            <a:spLocks noGrp="1"/>
          </p:cNvSpPr>
          <p:nvPr>
            <p:ph idx="1"/>
          </p:nvPr>
        </p:nvSpPr>
        <p:spPr>
          <a:xfrm>
            <a:off x="3419872" y="4941168"/>
            <a:ext cx="4589924" cy="1944216"/>
          </a:xfrm>
        </p:spPr>
        <p:txBody>
          <a:bodyPr>
            <a:normAutofit/>
          </a:bodyPr>
          <a:lstStyle/>
          <a:p>
            <a:pPr>
              <a:spcBef>
                <a:spcPts val="600"/>
              </a:spcBef>
              <a:buNone/>
            </a:pPr>
            <a:r>
              <a:rPr lang="da-DK" sz="1800" b="1" dirty="0" smtClean="0">
                <a:solidFill>
                  <a:srgbClr val="C00000"/>
                </a:solidFill>
              </a:rPr>
              <a:t>General case</a:t>
            </a:r>
          </a:p>
          <a:p>
            <a:pPr>
              <a:spcBef>
                <a:spcPts val="600"/>
              </a:spcBef>
              <a:buNone/>
            </a:pPr>
            <a:r>
              <a:rPr lang="da-DK" sz="1800" i="1" dirty="0" smtClean="0"/>
              <a:t>	n</a:t>
            </a:r>
            <a:r>
              <a:rPr lang="da-DK" sz="1800" dirty="0" smtClean="0"/>
              <a:t>-bit </a:t>
            </a:r>
            <a:r>
              <a:rPr lang="da-DK" sz="1800" dirty="0" err="1" smtClean="0"/>
              <a:t>counter</a:t>
            </a:r>
            <a:r>
              <a:rPr lang="da-DK" sz="1800" dirty="0" smtClean="0"/>
              <a:t> </a:t>
            </a:r>
            <a:r>
              <a:rPr lang="da-DK" sz="1800" b="1" i="1" dirty="0" smtClean="0">
                <a:solidFill>
                  <a:schemeClr val="tx2"/>
                </a:solidFill>
              </a:rPr>
              <a:t>n</a:t>
            </a:r>
            <a:r>
              <a:rPr lang="da-DK" sz="1800" b="1" dirty="0" smtClean="0">
                <a:solidFill>
                  <a:schemeClr val="tx2"/>
                </a:solidFill>
              </a:rPr>
              <a:t>-1 </a:t>
            </a:r>
            <a:r>
              <a:rPr lang="da-DK" sz="1800" b="1" dirty="0" err="1" smtClean="0">
                <a:solidFill>
                  <a:schemeClr val="tx2"/>
                </a:solidFill>
              </a:rPr>
              <a:t>reads</a:t>
            </a:r>
            <a:r>
              <a:rPr lang="da-DK" sz="1800" dirty="0" smtClean="0"/>
              <a:t> and 3 </a:t>
            </a:r>
            <a:r>
              <a:rPr lang="da-DK" sz="1800" dirty="0" err="1" smtClean="0"/>
              <a:t>writes</a:t>
            </a:r>
            <a:endParaRPr lang="da-DK" sz="1800" dirty="0" smtClean="0"/>
          </a:p>
          <a:p>
            <a:pPr>
              <a:spcBef>
                <a:spcPts val="600"/>
              </a:spcBef>
              <a:buNone/>
            </a:pPr>
            <a:r>
              <a:rPr lang="da-DK" sz="1800" dirty="0" smtClean="0"/>
              <a:t>	</a:t>
            </a:r>
            <a:r>
              <a:rPr lang="da-DK" sz="1800" dirty="0" err="1" smtClean="0"/>
              <a:t>lower</a:t>
            </a:r>
            <a:r>
              <a:rPr lang="da-DK" sz="1800" dirty="0" smtClean="0"/>
              <a:t> </a:t>
            </a:r>
            <a:r>
              <a:rPr lang="da-DK" sz="1800" dirty="0" err="1" smtClean="0"/>
              <a:t>bound</a:t>
            </a:r>
            <a:r>
              <a:rPr lang="da-DK" sz="1800" dirty="0" smtClean="0"/>
              <a:t> </a:t>
            </a:r>
            <a:r>
              <a:rPr lang="da-DK" sz="1800" dirty="0"/>
              <a:t>log</a:t>
            </a:r>
            <a:r>
              <a:rPr lang="da-DK" sz="1800" baseline="-25000" dirty="0"/>
              <a:t>2</a:t>
            </a:r>
            <a:r>
              <a:rPr lang="da-DK" sz="1800" dirty="0"/>
              <a:t> </a:t>
            </a:r>
            <a:r>
              <a:rPr lang="da-DK" sz="1800" i="1" dirty="0" smtClean="0"/>
              <a:t>n </a:t>
            </a:r>
            <a:r>
              <a:rPr lang="da-DK" sz="1800" dirty="0" err="1" smtClean="0"/>
              <a:t>reads</a:t>
            </a:r>
            <a:endParaRPr lang="da-DK" sz="1800" dirty="0" smtClean="0"/>
          </a:p>
          <a:p>
            <a:pPr>
              <a:spcBef>
                <a:spcPts val="600"/>
              </a:spcBef>
              <a:buNone/>
            </a:pPr>
            <a:r>
              <a:rPr lang="da-DK" sz="1800" b="1" dirty="0" smtClean="0">
                <a:solidFill>
                  <a:srgbClr val="C00000"/>
                </a:solidFill>
              </a:rPr>
              <a:t>Redundant </a:t>
            </a:r>
            <a:r>
              <a:rPr lang="da-DK" sz="1800" b="1" dirty="0" err="1" smtClean="0">
                <a:solidFill>
                  <a:srgbClr val="C00000"/>
                </a:solidFill>
              </a:rPr>
              <a:t>counters</a:t>
            </a:r>
            <a:endParaRPr lang="da-DK" sz="1800" b="1" dirty="0" smtClean="0">
              <a:solidFill>
                <a:srgbClr val="C00000"/>
              </a:solidFill>
            </a:endParaRPr>
          </a:p>
          <a:p>
            <a:pPr>
              <a:spcBef>
                <a:spcPts val="600"/>
              </a:spcBef>
              <a:buNone/>
            </a:pPr>
            <a:r>
              <a:rPr lang="da-DK" sz="1800" dirty="0" smtClean="0"/>
              <a:t>	</a:t>
            </a:r>
            <a:r>
              <a:rPr lang="da-DK" sz="1800" dirty="0" err="1" smtClean="0"/>
              <a:t>use</a:t>
            </a:r>
            <a:r>
              <a:rPr lang="da-DK" sz="1800" dirty="0" smtClean="0"/>
              <a:t> 1 </a:t>
            </a:r>
            <a:r>
              <a:rPr lang="da-DK" sz="1800" dirty="0" err="1" smtClean="0"/>
              <a:t>extra</a:t>
            </a:r>
            <a:r>
              <a:rPr lang="da-DK" sz="1800" dirty="0" smtClean="0"/>
              <a:t> bit → </a:t>
            </a:r>
            <a:r>
              <a:rPr lang="el-GR" sz="1800" dirty="0" smtClean="0"/>
              <a:t>Θ</a:t>
            </a:r>
            <a:r>
              <a:rPr lang="da-DK" sz="1800" dirty="0" smtClean="0"/>
              <a:t>(log </a:t>
            </a:r>
            <a:r>
              <a:rPr lang="da-DK" sz="1800" i="1" dirty="0" smtClean="0"/>
              <a:t>n</a:t>
            </a:r>
            <a:r>
              <a:rPr lang="da-DK" sz="1800" dirty="0" smtClean="0"/>
              <a:t>) </a:t>
            </a:r>
            <a:r>
              <a:rPr lang="da-DK" sz="1800" dirty="0" err="1" smtClean="0"/>
              <a:t>reads</a:t>
            </a:r>
            <a:r>
              <a:rPr lang="da-DK" sz="1800" dirty="0" smtClean="0"/>
              <a:t> sufficient</a:t>
            </a:r>
            <a:endParaRPr lang="en-US" sz="1400" dirty="0"/>
          </a:p>
        </p:txBody>
      </p:sp>
      <p:sp>
        <p:nvSpPr>
          <p:cNvPr id="64" name="Rectangle 63"/>
          <p:cNvSpPr/>
          <p:nvPr/>
        </p:nvSpPr>
        <p:spPr>
          <a:xfrm>
            <a:off x="8028384" y="6372036"/>
            <a:ext cx="977640" cy="369332"/>
          </a:xfrm>
          <a:prstGeom prst="rect">
            <a:avLst/>
          </a:prstGeom>
        </p:spPr>
        <p:txBody>
          <a:bodyPr wrap="none">
            <a:spAutoFit/>
          </a:bodyPr>
          <a:lstStyle/>
          <a:p>
            <a:r>
              <a:rPr lang="da-DK" b="1" dirty="0" smtClean="0">
                <a:solidFill>
                  <a:srgbClr val="C00000"/>
                </a:solidFill>
              </a:rPr>
              <a:t>TAMC11</a:t>
            </a:r>
            <a:endParaRPr lang="da-DK" b="1" dirty="0">
              <a:solidFill>
                <a:srgbClr val="C00000"/>
              </a:solidFill>
            </a:endParaRPr>
          </a:p>
        </p:txBody>
      </p:sp>
      <p:sp>
        <p:nvSpPr>
          <p:cNvPr id="83" name="Title 1"/>
          <p:cNvSpPr>
            <a:spLocks noGrp="1"/>
          </p:cNvSpPr>
          <p:nvPr>
            <p:ph type="title"/>
          </p:nvPr>
        </p:nvSpPr>
        <p:spPr>
          <a:xfrm>
            <a:off x="3779912" y="269776"/>
            <a:ext cx="5328592" cy="1143000"/>
          </a:xfrm>
        </p:spPr>
        <p:txBody>
          <a:bodyPr>
            <a:normAutofit fontScale="90000"/>
          </a:bodyPr>
          <a:lstStyle/>
          <a:p>
            <a:pPr algn="r"/>
            <a:r>
              <a:rPr lang="da-DK" dirty="0" err="1" smtClean="0"/>
              <a:t>Example</a:t>
            </a:r>
            <a:r>
              <a:rPr lang="da-DK" dirty="0" smtClean="0"/>
              <a:t> 2 : </a:t>
            </a:r>
            <a:br>
              <a:rPr lang="da-DK" dirty="0" smtClean="0"/>
            </a:br>
            <a:r>
              <a:rPr lang="da-DK" dirty="0" err="1" smtClean="0"/>
              <a:t>Counting</a:t>
            </a:r>
            <a:r>
              <a:rPr lang="da-DK" dirty="0" smtClean="0"/>
              <a:t> [ Bit-</a:t>
            </a:r>
            <a:r>
              <a:rPr lang="da-DK" dirty="0" err="1" smtClean="0"/>
              <a:t>probe</a:t>
            </a:r>
            <a:r>
              <a:rPr lang="da-DK" dirty="0" smtClean="0"/>
              <a:t> ]</a:t>
            </a:r>
            <a:endParaRPr lang="da-DK" dirty="0"/>
          </a:p>
        </p:txBody>
      </p:sp>
    </p:spTree>
    <p:extLst>
      <p:ext uri="{BB962C8B-B14F-4D97-AF65-F5344CB8AC3E}">
        <p14:creationId xmlns:p14="http://schemas.microsoft.com/office/powerpoint/2010/main" val="401476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2000"/>
                                        <p:tgtEl>
                                          <p:spTgt spid="99"/>
                                        </p:tgtEl>
                                      </p:cBhvr>
                                    </p:animEffect>
                                  </p:childTnLst>
                                </p:cTn>
                              </p:par>
                              <p:par>
                                <p:cTn id="8" presetID="10" presetClass="entr" presetSubtype="0" fill="hold"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2000"/>
                                        <p:tgtEl>
                                          <p:spTgt spid="10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fade">
                                      <p:cBhvr>
                                        <p:cTn id="15" dur="2000"/>
                                        <p:tgtEl>
                                          <p:spTgt spid="10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1">
                                            <p:txEl>
                                              <p:pRg st="0" end="0"/>
                                            </p:txEl>
                                          </p:spTgt>
                                        </p:tgtEl>
                                        <p:attrNameLst>
                                          <p:attrName>style.visibility</p:attrName>
                                        </p:attrNameLst>
                                      </p:cBhvr>
                                      <p:to>
                                        <p:strVal val="visible"/>
                                      </p:to>
                                    </p:set>
                                    <p:animEffect transition="in" filter="fade">
                                      <p:cBhvr>
                                        <p:cTn id="23" dur="2000"/>
                                        <p:tgtEl>
                                          <p:spTgt spid="61">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1">
                                            <p:txEl>
                                              <p:pRg st="1" end="1"/>
                                            </p:txEl>
                                          </p:spTgt>
                                        </p:tgtEl>
                                        <p:attrNameLst>
                                          <p:attrName>style.visibility</p:attrName>
                                        </p:attrNameLst>
                                      </p:cBhvr>
                                      <p:to>
                                        <p:strVal val="visible"/>
                                      </p:to>
                                    </p:set>
                                    <p:animEffect transition="in" filter="fade">
                                      <p:cBhvr>
                                        <p:cTn id="26" dur="2000"/>
                                        <p:tgtEl>
                                          <p:spTgt spid="61">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1">
                                            <p:txEl>
                                              <p:pRg st="2" end="2"/>
                                            </p:txEl>
                                          </p:spTgt>
                                        </p:tgtEl>
                                        <p:attrNameLst>
                                          <p:attrName>style.visibility</p:attrName>
                                        </p:attrNameLst>
                                      </p:cBhvr>
                                      <p:to>
                                        <p:strVal val="visible"/>
                                      </p:to>
                                    </p:set>
                                    <p:animEffect transition="in" filter="fade">
                                      <p:cBhvr>
                                        <p:cTn id="29" dur="2000"/>
                                        <p:tgtEl>
                                          <p:spTgt spid="6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1">
                                            <p:txEl>
                                              <p:pRg st="3" end="3"/>
                                            </p:txEl>
                                          </p:spTgt>
                                        </p:tgtEl>
                                        <p:attrNameLst>
                                          <p:attrName>style.visibility</p:attrName>
                                        </p:attrNameLst>
                                      </p:cBhvr>
                                      <p:to>
                                        <p:strVal val="visible"/>
                                      </p:to>
                                    </p:set>
                                    <p:animEffect transition="in" filter="fade">
                                      <p:cBhvr>
                                        <p:cTn id="42" dur="2000"/>
                                        <p:tgtEl>
                                          <p:spTgt spid="61">
                                            <p:txEl>
                                              <p:pRg st="3" end="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1">
                                            <p:txEl>
                                              <p:pRg st="4" end="4"/>
                                            </p:txEl>
                                          </p:spTgt>
                                        </p:tgtEl>
                                        <p:attrNameLst>
                                          <p:attrName>style.visibility</p:attrName>
                                        </p:attrNameLst>
                                      </p:cBhvr>
                                      <p:to>
                                        <p:strVal val="visible"/>
                                      </p:to>
                                    </p:set>
                                    <p:animEffect transition="in" filter="fade">
                                      <p:cBhvr>
                                        <p:cTn id="45" dur="2000"/>
                                        <p:tgtEl>
                                          <p:spTgt spid="6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5" grpId="0"/>
      <p:bldP spid="9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2" name="Table 211"/>
          <p:cNvGraphicFramePr>
            <a:graphicFrameLocks noGrp="1"/>
          </p:cNvGraphicFramePr>
          <p:nvPr>
            <p:extLst>
              <p:ext uri="{D42A27DB-BD31-4B8C-83A1-F6EECF244321}">
                <p14:modId xmlns:p14="http://schemas.microsoft.com/office/powerpoint/2010/main" val="2464929618"/>
              </p:ext>
            </p:extLst>
          </p:nvPr>
        </p:nvGraphicFramePr>
        <p:xfrm>
          <a:off x="997993" y="2636912"/>
          <a:ext cx="7890430" cy="487680"/>
        </p:xfrm>
        <a:graphic>
          <a:graphicData uri="http://schemas.openxmlformats.org/drawingml/2006/table">
            <a:tbl>
              <a:tblPr firstRow="1" bandRow="1">
                <a:tableStyleId>{5C22544A-7EE6-4342-B048-85BDC9FD1C3A}</a:tableStyleId>
              </a:tblPr>
              <a:tblGrid>
                <a:gridCol w="789043"/>
                <a:gridCol w="789043"/>
                <a:gridCol w="789043"/>
                <a:gridCol w="789043"/>
                <a:gridCol w="789043"/>
                <a:gridCol w="789043"/>
                <a:gridCol w="789043"/>
                <a:gridCol w="789043"/>
                <a:gridCol w="789043"/>
                <a:gridCol w="789043"/>
              </a:tblGrid>
              <a:tr h="288032">
                <a:tc>
                  <a:txBody>
                    <a:bodyPr/>
                    <a:lstStyle/>
                    <a:p>
                      <a:pPr algn="ctr"/>
                      <a:r>
                        <a:rPr lang="da-DK" sz="3200" b="1" dirty="0" smtClean="0">
                          <a:solidFill>
                            <a:schemeClr val="tx1"/>
                          </a:solidFill>
                        </a:rPr>
                        <a:t>58</a:t>
                      </a:r>
                      <a:endParaRPr lang="da-DK" sz="3200" b="1" dirty="0">
                        <a:solidFill>
                          <a:schemeClr val="tx1"/>
                        </a:solidFill>
                      </a:endParaRPr>
                    </a:p>
                  </a:txBody>
                  <a:tcPr marL="0" marR="0" marT="0" marB="0" anchor="ctr">
                    <a:noFill/>
                  </a:tcPr>
                </a:tc>
                <a:tc>
                  <a:txBody>
                    <a:bodyPr/>
                    <a:lstStyle/>
                    <a:p>
                      <a:pPr algn="ctr"/>
                      <a:r>
                        <a:rPr lang="da-DK" sz="3200" b="1" dirty="0" smtClean="0">
                          <a:solidFill>
                            <a:schemeClr val="tx1"/>
                          </a:solidFill>
                        </a:rPr>
                        <a:t>13</a:t>
                      </a:r>
                      <a:endParaRPr lang="da-DK" sz="3200" b="1" dirty="0">
                        <a:solidFill>
                          <a:schemeClr val="tx1"/>
                        </a:solidFill>
                      </a:endParaRPr>
                    </a:p>
                  </a:txBody>
                  <a:tcPr marL="0" marR="0" marT="0" marB="0" anchor="ctr">
                    <a:noFill/>
                  </a:tcPr>
                </a:tc>
                <a:tc>
                  <a:txBody>
                    <a:bodyPr/>
                    <a:lstStyle/>
                    <a:p>
                      <a:pPr algn="ctr"/>
                      <a:r>
                        <a:rPr lang="da-DK" sz="3200" b="1" dirty="0" smtClean="0">
                          <a:solidFill>
                            <a:schemeClr val="tx1"/>
                          </a:solidFill>
                        </a:rPr>
                        <a:t>138</a:t>
                      </a:r>
                      <a:endParaRPr lang="da-DK" sz="3200" b="1" dirty="0">
                        <a:solidFill>
                          <a:schemeClr val="tx1"/>
                        </a:solidFill>
                      </a:endParaRPr>
                    </a:p>
                  </a:txBody>
                  <a:tcPr marL="0" marR="0" marT="0" marB="0" anchor="ctr">
                    <a:noFill/>
                  </a:tcPr>
                </a:tc>
                <a:tc>
                  <a:txBody>
                    <a:bodyPr/>
                    <a:lstStyle/>
                    <a:p>
                      <a:pPr algn="ctr"/>
                      <a:r>
                        <a:rPr lang="da-DK" sz="3200" b="1" dirty="0" smtClean="0">
                          <a:solidFill>
                            <a:schemeClr val="tx1"/>
                          </a:solidFill>
                        </a:rPr>
                        <a:t>55</a:t>
                      </a:r>
                      <a:endParaRPr lang="da-DK" sz="3200" b="1" dirty="0">
                        <a:solidFill>
                          <a:schemeClr val="tx1"/>
                        </a:solidFill>
                      </a:endParaRPr>
                    </a:p>
                  </a:txBody>
                  <a:tcPr marL="0" marR="0" marT="0" marB="0" anchor="ctr">
                    <a:noFill/>
                  </a:tcPr>
                </a:tc>
                <a:tc>
                  <a:txBody>
                    <a:bodyPr/>
                    <a:lstStyle/>
                    <a:p>
                      <a:pPr algn="ctr"/>
                      <a:r>
                        <a:rPr lang="da-DK" sz="3200" b="1" dirty="0" smtClean="0">
                          <a:solidFill>
                            <a:schemeClr val="tx1"/>
                          </a:solidFill>
                        </a:rPr>
                        <a:t>141</a:t>
                      </a:r>
                      <a:endParaRPr lang="da-DK" sz="3200" b="1" dirty="0">
                        <a:solidFill>
                          <a:schemeClr val="tx1"/>
                        </a:solidFill>
                      </a:endParaRPr>
                    </a:p>
                  </a:txBody>
                  <a:tcPr marL="0" marR="0" marT="0" marB="0" anchor="ctr">
                    <a:noFill/>
                  </a:tcPr>
                </a:tc>
                <a:tc>
                  <a:txBody>
                    <a:bodyPr/>
                    <a:lstStyle/>
                    <a:p>
                      <a:pPr algn="ctr"/>
                      <a:r>
                        <a:rPr lang="da-DK" sz="3200" b="1" dirty="0" smtClean="0">
                          <a:solidFill>
                            <a:schemeClr val="tx1"/>
                          </a:solidFill>
                        </a:rPr>
                        <a:t>137</a:t>
                      </a:r>
                      <a:endParaRPr lang="da-DK" sz="3200" b="1" dirty="0">
                        <a:solidFill>
                          <a:schemeClr val="tx1"/>
                        </a:solidFill>
                      </a:endParaRPr>
                    </a:p>
                  </a:txBody>
                  <a:tcPr marL="0" marR="0" marT="0" marB="0" anchor="ctr">
                    <a:noFill/>
                  </a:tcPr>
                </a:tc>
                <a:tc>
                  <a:txBody>
                    <a:bodyPr/>
                    <a:lstStyle/>
                    <a:p>
                      <a:pPr algn="ctr"/>
                      <a:r>
                        <a:rPr lang="da-DK" sz="3200" b="1" dirty="0" smtClean="0">
                          <a:solidFill>
                            <a:schemeClr val="tx1"/>
                          </a:solidFill>
                        </a:rPr>
                        <a:t>11</a:t>
                      </a:r>
                      <a:endParaRPr lang="da-DK" sz="3200" b="1" dirty="0">
                        <a:solidFill>
                          <a:schemeClr val="tx1"/>
                        </a:solidFill>
                      </a:endParaRPr>
                    </a:p>
                  </a:txBody>
                  <a:tcPr marL="0" marR="0" marT="0" marB="0" anchor="ctr">
                    <a:noFill/>
                  </a:tcPr>
                </a:tc>
                <a:tc>
                  <a:txBody>
                    <a:bodyPr/>
                    <a:lstStyle/>
                    <a:p>
                      <a:pPr algn="ctr"/>
                      <a:r>
                        <a:rPr lang="da-DK" sz="3200" b="1" dirty="0" smtClean="0">
                          <a:solidFill>
                            <a:schemeClr val="tx1"/>
                          </a:solidFill>
                        </a:rPr>
                        <a:t>53</a:t>
                      </a:r>
                      <a:endParaRPr lang="da-DK" sz="3200" b="1" dirty="0">
                        <a:solidFill>
                          <a:schemeClr val="tx1"/>
                        </a:solidFill>
                      </a:endParaRPr>
                    </a:p>
                  </a:txBody>
                  <a:tcPr marL="0" marR="0" marT="0" marB="0" anchor="ctr">
                    <a:noFill/>
                  </a:tcPr>
                </a:tc>
                <a:tc>
                  <a:txBody>
                    <a:bodyPr/>
                    <a:lstStyle/>
                    <a:p>
                      <a:pPr algn="ctr"/>
                      <a:r>
                        <a:rPr lang="da-DK" sz="3200" b="1" dirty="0" smtClean="0">
                          <a:solidFill>
                            <a:schemeClr val="tx1"/>
                          </a:solidFill>
                        </a:rPr>
                        <a:t>10</a:t>
                      </a:r>
                      <a:endParaRPr lang="da-DK" sz="3200" b="1" dirty="0">
                        <a:solidFill>
                          <a:schemeClr val="tx1"/>
                        </a:solidFill>
                      </a:endParaRPr>
                    </a:p>
                  </a:txBody>
                  <a:tcPr marL="0" marR="0" marT="0" marB="0" anchor="ctr">
                    <a:noFill/>
                  </a:tcPr>
                </a:tc>
                <a:tc>
                  <a:txBody>
                    <a:bodyPr/>
                    <a:lstStyle/>
                    <a:p>
                      <a:pPr algn="ctr"/>
                      <a:r>
                        <a:rPr lang="da-DK" sz="3200" b="1" dirty="0" smtClean="0">
                          <a:solidFill>
                            <a:schemeClr val="tx1"/>
                          </a:solidFill>
                        </a:rPr>
                        <a:t>54</a:t>
                      </a:r>
                      <a:endParaRPr lang="da-DK" sz="3200" b="1" dirty="0">
                        <a:solidFill>
                          <a:schemeClr val="tx1"/>
                        </a:solidFill>
                      </a:endParaRPr>
                    </a:p>
                  </a:txBody>
                  <a:tcPr marL="0" marR="0" marT="0" marB="0" anchor="ctr">
                    <a:noFill/>
                  </a:tcPr>
                </a:tc>
              </a:tr>
            </a:tbl>
          </a:graphicData>
        </a:graphic>
      </p:graphicFrame>
      <p:sp>
        <p:nvSpPr>
          <p:cNvPr id="2" name="Title 1"/>
          <p:cNvSpPr>
            <a:spLocks noGrp="1"/>
          </p:cNvSpPr>
          <p:nvPr>
            <p:ph type="title"/>
          </p:nvPr>
        </p:nvSpPr>
        <p:spPr>
          <a:xfrm>
            <a:off x="0" y="274638"/>
            <a:ext cx="9144000" cy="1143000"/>
          </a:xfrm>
        </p:spPr>
        <p:txBody>
          <a:bodyPr>
            <a:normAutofit/>
          </a:bodyPr>
          <a:lstStyle/>
          <a:p>
            <a:r>
              <a:rPr lang="da-DK" dirty="0" err="1" smtClean="0"/>
              <a:t>Example</a:t>
            </a:r>
            <a:r>
              <a:rPr lang="da-DK" dirty="0" smtClean="0"/>
              <a:t> 3 : </a:t>
            </a:r>
            <a:r>
              <a:rPr lang="da-DK" dirty="0" err="1" smtClean="0"/>
              <a:t>Integer</a:t>
            </a:r>
            <a:r>
              <a:rPr lang="da-DK" dirty="0" smtClean="0"/>
              <a:t> </a:t>
            </a:r>
            <a:r>
              <a:rPr lang="da-DK" dirty="0" err="1" smtClean="0"/>
              <a:t>Sorting</a:t>
            </a:r>
            <a:r>
              <a:rPr lang="da-DK" dirty="0" smtClean="0"/>
              <a:t> [ RAM ]</a:t>
            </a:r>
            <a:endParaRPr lang="da-DK" dirty="0"/>
          </a:p>
        </p:txBody>
      </p:sp>
      <p:graphicFrame>
        <p:nvGraphicFramePr>
          <p:cNvPr id="209" name="Table 208"/>
          <p:cNvGraphicFramePr>
            <a:graphicFrameLocks noGrp="1"/>
          </p:cNvGraphicFramePr>
          <p:nvPr>
            <p:extLst>
              <p:ext uri="{D42A27DB-BD31-4B8C-83A1-F6EECF244321}">
                <p14:modId xmlns:p14="http://schemas.microsoft.com/office/powerpoint/2010/main" val="1497720541"/>
              </p:ext>
            </p:extLst>
          </p:nvPr>
        </p:nvGraphicFramePr>
        <p:xfrm>
          <a:off x="997993" y="4995073"/>
          <a:ext cx="7890430" cy="288032"/>
        </p:xfrm>
        <a:graphic>
          <a:graphicData uri="http://schemas.openxmlformats.org/drawingml/2006/table">
            <a:tbl>
              <a:tblPr firstRow="1" bandRow="1">
                <a:tableStyleId>{5C22544A-7EE6-4342-B048-85BDC9FD1C3A}</a:tableStyleId>
              </a:tblPr>
              <a:tblGrid>
                <a:gridCol w="789043"/>
                <a:gridCol w="789043"/>
                <a:gridCol w="789043"/>
                <a:gridCol w="789043"/>
                <a:gridCol w="789043"/>
                <a:gridCol w="789043"/>
                <a:gridCol w="789043"/>
                <a:gridCol w="789043"/>
                <a:gridCol w="789043"/>
                <a:gridCol w="789043"/>
              </a:tblGrid>
              <a:tr h="288032">
                <a:tc>
                  <a:txBody>
                    <a:bodyPr/>
                    <a:lstStyle/>
                    <a:p>
                      <a:pPr algn="ctr"/>
                      <a:r>
                        <a:rPr lang="da-DK" sz="1400" b="0" dirty="0" smtClean="0">
                          <a:solidFill>
                            <a:schemeClr val="bg1">
                              <a:lumMod val="50000"/>
                            </a:schemeClr>
                          </a:solidFill>
                        </a:rPr>
                        <a:t>00001010</a:t>
                      </a:r>
                      <a:endParaRPr lang="da-DK" sz="1400" b="0" dirty="0">
                        <a:solidFill>
                          <a:schemeClr val="bg1">
                            <a:lumMod val="50000"/>
                          </a:schemeClr>
                        </a:solidFill>
                      </a:endParaRPr>
                    </a:p>
                  </a:txBody>
                  <a:tcPr marL="0" marR="0" marT="0" marB="0" anchor="ctr">
                    <a:noFill/>
                  </a:tcPr>
                </a:tc>
                <a:tc>
                  <a:txBody>
                    <a:bodyPr/>
                    <a:lstStyle/>
                    <a:p>
                      <a:pPr algn="ctr"/>
                      <a:r>
                        <a:rPr lang="da-DK" sz="1400" b="0" dirty="0" smtClean="0">
                          <a:solidFill>
                            <a:schemeClr val="bg1">
                              <a:lumMod val="50000"/>
                            </a:schemeClr>
                          </a:solidFill>
                        </a:rPr>
                        <a:t>00001010</a:t>
                      </a:r>
                      <a:endParaRPr lang="da-DK" sz="1400" b="0" dirty="0">
                        <a:solidFill>
                          <a:schemeClr val="bg1">
                            <a:lumMod val="50000"/>
                          </a:schemeClr>
                        </a:solidFill>
                      </a:endParaRPr>
                    </a:p>
                  </a:txBody>
                  <a:tcPr marL="0" marR="0" marT="0" marB="0" anchor="ctr">
                    <a:noFill/>
                  </a:tcPr>
                </a:tc>
                <a:tc>
                  <a:txBody>
                    <a:bodyPr/>
                    <a:lstStyle/>
                    <a:p>
                      <a:pPr algn="ctr"/>
                      <a:r>
                        <a:rPr lang="da-DK" sz="1400" b="0" dirty="0" smtClean="0">
                          <a:solidFill>
                            <a:schemeClr val="bg1">
                              <a:lumMod val="50000"/>
                            </a:schemeClr>
                          </a:solidFill>
                        </a:rPr>
                        <a:t>00001101</a:t>
                      </a:r>
                      <a:endParaRPr lang="da-DK" sz="1400" b="0" dirty="0">
                        <a:solidFill>
                          <a:schemeClr val="bg1">
                            <a:lumMod val="50000"/>
                          </a:schemeClr>
                        </a:solidFill>
                      </a:endParaRPr>
                    </a:p>
                  </a:txBody>
                  <a:tcPr marL="0" marR="0" marT="0" marB="0" anchor="ctr">
                    <a:noFill/>
                  </a:tcPr>
                </a:tc>
                <a:tc>
                  <a:txBody>
                    <a:bodyPr/>
                    <a:lstStyle/>
                    <a:p>
                      <a:pPr algn="ctr"/>
                      <a:r>
                        <a:rPr lang="da-DK" sz="1400" b="0" dirty="0" smtClean="0">
                          <a:solidFill>
                            <a:schemeClr val="bg1">
                              <a:lumMod val="50000"/>
                            </a:schemeClr>
                          </a:solidFill>
                        </a:rPr>
                        <a:t>00110101</a:t>
                      </a:r>
                      <a:endParaRPr lang="da-DK" sz="1400" b="0" dirty="0">
                        <a:solidFill>
                          <a:schemeClr val="bg1">
                            <a:lumMod val="50000"/>
                          </a:schemeClr>
                        </a:solidFill>
                      </a:endParaRPr>
                    </a:p>
                  </a:txBody>
                  <a:tcPr marL="0" marR="0" marT="0" marB="0" anchor="ctr">
                    <a:noFill/>
                  </a:tcPr>
                </a:tc>
                <a:tc>
                  <a:txBody>
                    <a:bodyPr/>
                    <a:lstStyle/>
                    <a:p>
                      <a:pPr algn="ctr"/>
                      <a:r>
                        <a:rPr lang="da-DK" sz="1400" b="0" dirty="0" smtClean="0">
                          <a:solidFill>
                            <a:schemeClr val="bg1">
                              <a:lumMod val="50000"/>
                            </a:schemeClr>
                          </a:solidFill>
                        </a:rPr>
                        <a:t>00110110</a:t>
                      </a:r>
                      <a:endParaRPr lang="da-DK" sz="1400" b="0" dirty="0">
                        <a:solidFill>
                          <a:schemeClr val="bg1">
                            <a:lumMod val="50000"/>
                          </a:schemeClr>
                        </a:solidFill>
                      </a:endParaRPr>
                    </a:p>
                  </a:txBody>
                  <a:tcPr marL="0" marR="0" marT="0" marB="0" anchor="ctr">
                    <a:noFill/>
                  </a:tcPr>
                </a:tc>
                <a:tc>
                  <a:txBody>
                    <a:bodyPr/>
                    <a:lstStyle/>
                    <a:p>
                      <a:pPr algn="ctr"/>
                      <a:r>
                        <a:rPr lang="da-DK" sz="1400" b="0" dirty="0" smtClean="0">
                          <a:solidFill>
                            <a:schemeClr val="bg1">
                              <a:lumMod val="50000"/>
                            </a:schemeClr>
                          </a:solidFill>
                        </a:rPr>
                        <a:t>00110111</a:t>
                      </a:r>
                      <a:endParaRPr lang="da-DK" sz="1400" b="0" dirty="0">
                        <a:solidFill>
                          <a:schemeClr val="bg1">
                            <a:lumMod val="50000"/>
                          </a:schemeClr>
                        </a:solidFill>
                      </a:endParaRPr>
                    </a:p>
                  </a:txBody>
                  <a:tcPr marL="0" marR="0" marT="0" marB="0" anchor="ctr">
                    <a:noFill/>
                  </a:tcPr>
                </a:tc>
                <a:tc>
                  <a:txBody>
                    <a:bodyPr/>
                    <a:lstStyle/>
                    <a:p>
                      <a:pPr algn="ctr"/>
                      <a:r>
                        <a:rPr lang="da-DK" sz="1400" b="0" dirty="0" smtClean="0">
                          <a:solidFill>
                            <a:schemeClr val="bg1">
                              <a:lumMod val="50000"/>
                            </a:schemeClr>
                          </a:solidFill>
                        </a:rPr>
                        <a:t>00111010</a:t>
                      </a:r>
                      <a:endParaRPr lang="da-DK" sz="1400" b="0" dirty="0">
                        <a:solidFill>
                          <a:schemeClr val="bg1">
                            <a:lumMod val="50000"/>
                          </a:schemeClr>
                        </a:solidFill>
                      </a:endParaRPr>
                    </a:p>
                  </a:txBody>
                  <a:tcPr marL="0" marR="0" marT="0" marB="0" anchor="ctr">
                    <a:noFill/>
                  </a:tcPr>
                </a:tc>
                <a:tc>
                  <a:txBody>
                    <a:bodyPr/>
                    <a:lstStyle/>
                    <a:p>
                      <a:pPr algn="ctr"/>
                      <a:r>
                        <a:rPr lang="da-DK" sz="1400" b="0" dirty="0" smtClean="0">
                          <a:solidFill>
                            <a:schemeClr val="bg1">
                              <a:lumMod val="50000"/>
                            </a:schemeClr>
                          </a:solidFill>
                        </a:rPr>
                        <a:t>10001001</a:t>
                      </a:r>
                      <a:endParaRPr lang="da-DK" sz="1400" b="0" dirty="0">
                        <a:solidFill>
                          <a:schemeClr val="bg1">
                            <a:lumMod val="50000"/>
                          </a:schemeClr>
                        </a:solidFill>
                      </a:endParaRPr>
                    </a:p>
                  </a:txBody>
                  <a:tcPr marL="0" marR="0" marT="0" marB="0" anchor="ctr">
                    <a:noFill/>
                  </a:tcPr>
                </a:tc>
                <a:tc>
                  <a:txBody>
                    <a:bodyPr/>
                    <a:lstStyle/>
                    <a:p>
                      <a:pPr algn="ctr"/>
                      <a:r>
                        <a:rPr lang="da-DK" sz="1400" b="0" dirty="0" smtClean="0">
                          <a:solidFill>
                            <a:schemeClr val="bg1">
                              <a:lumMod val="50000"/>
                            </a:schemeClr>
                          </a:solidFill>
                        </a:rPr>
                        <a:t>10001010</a:t>
                      </a:r>
                      <a:endParaRPr lang="da-DK" sz="1400" b="0" dirty="0">
                        <a:solidFill>
                          <a:schemeClr val="bg1">
                            <a:lumMod val="50000"/>
                          </a:schemeClr>
                        </a:solidFill>
                      </a:endParaRPr>
                    </a:p>
                  </a:txBody>
                  <a:tcPr marL="0" marR="0" marT="0" marB="0" anchor="ctr">
                    <a:noFill/>
                  </a:tcPr>
                </a:tc>
                <a:tc>
                  <a:txBody>
                    <a:bodyPr/>
                    <a:lstStyle/>
                    <a:p>
                      <a:pPr algn="ctr"/>
                      <a:r>
                        <a:rPr lang="da-DK" sz="1400" b="0" dirty="0" smtClean="0">
                          <a:solidFill>
                            <a:schemeClr val="bg1">
                              <a:lumMod val="50000"/>
                            </a:schemeClr>
                          </a:solidFill>
                        </a:rPr>
                        <a:t>10001101</a:t>
                      </a:r>
                      <a:endParaRPr lang="da-DK" sz="1400" b="0" dirty="0">
                        <a:solidFill>
                          <a:schemeClr val="bg1">
                            <a:lumMod val="50000"/>
                          </a:schemeClr>
                        </a:solidFill>
                      </a:endParaRPr>
                    </a:p>
                  </a:txBody>
                  <a:tcPr marL="0" marR="0" marT="0" marB="0" anchor="ctr">
                    <a:noFill/>
                  </a:tcPr>
                </a:tc>
              </a:tr>
            </a:tbl>
          </a:graphicData>
        </a:graphic>
      </p:graphicFrame>
      <p:graphicFrame>
        <p:nvGraphicFramePr>
          <p:cNvPr id="210" name="Table 209"/>
          <p:cNvGraphicFramePr>
            <a:graphicFrameLocks noGrp="1"/>
          </p:cNvGraphicFramePr>
          <p:nvPr>
            <p:extLst>
              <p:ext uri="{D42A27DB-BD31-4B8C-83A1-F6EECF244321}">
                <p14:modId xmlns:p14="http://schemas.microsoft.com/office/powerpoint/2010/main" val="2953698916"/>
              </p:ext>
            </p:extLst>
          </p:nvPr>
        </p:nvGraphicFramePr>
        <p:xfrm>
          <a:off x="1002050" y="4653136"/>
          <a:ext cx="7890430" cy="426720"/>
        </p:xfrm>
        <a:graphic>
          <a:graphicData uri="http://schemas.openxmlformats.org/drawingml/2006/table">
            <a:tbl>
              <a:tblPr firstRow="1" bandRow="1">
                <a:tableStyleId>{5C22544A-7EE6-4342-B048-85BDC9FD1C3A}</a:tableStyleId>
              </a:tblPr>
              <a:tblGrid>
                <a:gridCol w="789043"/>
                <a:gridCol w="789043"/>
                <a:gridCol w="789043"/>
                <a:gridCol w="789043"/>
                <a:gridCol w="789043"/>
                <a:gridCol w="789043"/>
                <a:gridCol w="789043"/>
                <a:gridCol w="789043"/>
                <a:gridCol w="789043"/>
                <a:gridCol w="789043"/>
              </a:tblGrid>
              <a:tr h="288032">
                <a:tc>
                  <a:txBody>
                    <a:bodyPr/>
                    <a:lstStyle/>
                    <a:p>
                      <a:pPr algn="ctr"/>
                      <a:r>
                        <a:rPr lang="da-DK" sz="2800" b="1" dirty="0" smtClean="0">
                          <a:solidFill>
                            <a:schemeClr val="tx1"/>
                          </a:solidFill>
                        </a:rPr>
                        <a:t>10</a:t>
                      </a:r>
                      <a:endParaRPr lang="da-DK" sz="28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2800" b="1" dirty="0" smtClean="0">
                          <a:solidFill>
                            <a:schemeClr val="tx1"/>
                          </a:solidFill>
                        </a:rPr>
                        <a:t>11</a:t>
                      </a:r>
                      <a:endParaRPr lang="da-DK" sz="28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2800" b="1" dirty="0" smtClean="0">
                          <a:solidFill>
                            <a:schemeClr val="tx1"/>
                          </a:solidFill>
                        </a:rPr>
                        <a:t>13</a:t>
                      </a:r>
                      <a:endParaRPr lang="da-DK" sz="28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2800" b="1" dirty="0" smtClean="0">
                          <a:solidFill>
                            <a:schemeClr val="tx1"/>
                          </a:solidFill>
                        </a:rPr>
                        <a:t>53</a:t>
                      </a:r>
                      <a:endParaRPr lang="da-DK" sz="28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2800" b="1" dirty="0" smtClean="0">
                          <a:solidFill>
                            <a:schemeClr val="tx1"/>
                          </a:solidFill>
                        </a:rPr>
                        <a:t>54</a:t>
                      </a:r>
                      <a:endParaRPr lang="da-DK" sz="28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2800" b="1" dirty="0" smtClean="0">
                          <a:solidFill>
                            <a:schemeClr val="tx1"/>
                          </a:solidFill>
                        </a:rPr>
                        <a:t>55</a:t>
                      </a:r>
                      <a:endParaRPr lang="da-DK" sz="28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2800" b="1" dirty="0" smtClean="0">
                          <a:solidFill>
                            <a:schemeClr val="tx1"/>
                          </a:solidFill>
                        </a:rPr>
                        <a:t>58</a:t>
                      </a:r>
                      <a:endParaRPr lang="da-DK" sz="28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2800" b="1" dirty="0" smtClean="0">
                          <a:solidFill>
                            <a:schemeClr val="tx1"/>
                          </a:solidFill>
                        </a:rPr>
                        <a:t>137</a:t>
                      </a:r>
                      <a:endParaRPr lang="da-DK" sz="28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2800" b="1" dirty="0" smtClean="0">
                          <a:solidFill>
                            <a:schemeClr val="tx1"/>
                          </a:solidFill>
                        </a:rPr>
                        <a:t>138</a:t>
                      </a:r>
                      <a:endParaRPr lang="da-DK" sz="28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2800" b="1" dirty="0" smtClean="0">
                          <a:solidFill>
                            <a:schemeClr val="tx1"/>
                          </a:solidFill>
                        </a:rPr>
                        <a:t>141</a:t>
                      </a:r>
                      <a:endParaRPr lang="da-DK" sz="2800" b="1" dirty="0">
                        <a:solidFill>
                          <a:schemeClr val="tx1"/>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graphicFrame>
        <p:nvGraphicFramePr>
          <p:cNvPr id="211" name="Table 210"/>
          <p:cNvGraphicFramePr>
            <a:graphicFrameLocks noGrp="1"/>
          </p:cNvGraphicFramePr>
          <p:nvPr>
            <p:extLst>
              <p:ext uri="{D42A27DB-BD31-4B8C-83A1-F6EECF244321}">
                <p14:modId xmlns:p14="http://schemas.microsoft.com/office/powerpoint/2010/main" val="2037032478"/>
              </p:ext>
            </p:extLst>
          </p:nvPr>
        </p:nvGraphicFramePr>
        <p:xfrm>
          <a:off x="993936" y="2996952"/>
          <a:ext cx="7890430" cy="288032"/>
        </p:xfrm>
        <a:graphic>
          <a:graphicData uri="http://schemas.openxmlformats.org/drawingml/2006/table">
            <a:tbl>
              <a:tblPr firstRow="1" bandRow="1">
                <a:tableStyleId>{5C22544A-7EE6-4342-B048-85BDC9FD1C3A}</a:tableStyleId>
              </a:tblPr>
              <a:tblGrid>
                <a:gridCol w="789043"/>
                <a:gridCol w="789043"/>
                <a:gridCol w="789043"/>
                <a:gridCol w="789043"/>
                <a:gridCol w="789043"/>
                <a:gridCol w="789043"/>
                <a:gridCol w="789043"/>
                <a:gridCol w="789043"/>
                <a:gridCol w="789043"/>
                <a:gridCol w="789043"/>
              </a:tblGrid>
              <a:tr h="288032">
                <a:tc>
                  <a:txBody>
                    <a:bodyPr/>
                    <a:lstStyle/>
                    <a:p>
                      <a:pPr algn="ctr"/>
                      <a:r>
                        <a:rPr lang="da-DK" sz="1400" b="0" dirty="0" smtClean="0">
                          <a:solidFill>
                            <a:schemeClr val="bg1">
                              <a:lumMod val="50000"/>
                            </a:schemeClr>
                          </a:solidFill>
                        </a:rPr>
                        <a:t>00111010</a:t>
                      </a:r>
                      <a:endParaRPr lang="da-DK" sz="1400" b="0" dirty="0">
                        <a:solidFill>
                          <a:schemeClr val="bg1">
                            <a:lumMod val="50000"/>
                          </a:schemeClr>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1400" b="0" dirty="0" smtClean="0">
                          <a:solidFill>
                            <a:schemeClr val="bg1">
                              <a:lumMod val="50000"/>
                            </a:schemeClr>
                          </a:solidFill>
                        </a:rPr>
                        <a:t>00001101</a:t>
                      </a:r>
                      <a:endParaRPr lang="da-DK" sz="1400" b="0" dirty="0">
                        <a:solidFill>
                          <a:schemeClr val="bg1">
                            <a:lumMod val="50000"/>
                          </a:schemeClr>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1400" b="0" dirty="0" smtClean="0">
                          <a:solidFill>
                            <a:schemeClr val="bg1">
                              <a:lumMod val="50000"/>
                            </a:schemeClr>
                          </a:solidFill>
                        </a:rPr>
                        <a:t>10001010</a:t>
                      </a:r>
                      <a:endParaRPr lang="da-DK" sz="1400" b="0" dirty="0">
                        <a:solidFill>
                          <a:schemeClr val="bg1">
                            <a:lumMod val="50000"/>
                          </a:schemeClr>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1400" b="0" dirty="0" smtClean="0">
                          <a:solidFill>
                            <a:schemeClr val="bg1">
                              <a:lumMod val="50000"/>
                            </a:schemeClr>
                          </a:solidFill>
                        </a:rPr>
                        <a:t>00110111</a:t>
                      </a:r>
                      <a:endParaRPr lang="da-DK" sz="1400" b="0" dirty="0">
                        <a:solidFill>
                          <a:schemeClr val="bg1">
                            <a:lumMod val="50000"/>
                          </a:schemeClr>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1400" b="0" dirty="0" smtClean="0">
                          <a:solidFill>
                            <a:schemeClr val="bg1">
                              <a:lumMod val="50000"/>
                            </a:schemeClr>
                          </a:solidFill>
                        </a:rPr>
                        <a:t>10001101</a:t>
                      </a:r>
                      <a:endParaRPr lang="da-DK" sz="1400" b="0" dirty="0">
                        <a:solidFill>
                          <a:schemeClr val="bg1">
                            <a:lumMod val="50000"/>
                          </a:schemeClr>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1400" b="0" dirty="0" smtClean="0">
                          <a:solidFill>
                            <a:schemeClr val="bg1">
                              <a:lumMod val="50000"/>
                            </a:schemeClr>
                          </a:solidFill>
                        </a:rPr>
                        <a:t>10001001</a:t>
                      </a:r>
                      <a:endParaRPr lang="da-DK" sz="1400" b="0" dirty="0">
                        <a:solidFill>
                          <a:schemeClr val="bg1">
                            <a:lumMod val="50000"/>
                          </a:schemeClr>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1400" b="0" dirty="0" smtClean="0">
                          <a:solidFill>
                            <a:schemeClr val="bg1">
                              <a:lumMod val="50000"/>
                            </a:schemeClr>
                          </a:solidFill>
                        </a:rPr>
                        <a:t>00001010</a:t>
                      </a:r>
                      <a:endParaRPr lang="da-DK" sz="1400" b="0" dirty="0">
                        <a:solidFill>
                          <a:schemeClr val="bg1">
                            <a:lumMod val="50000"/>
                          </a:schemeClr>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1400" b="0" dirty="0" smtClean="0">
                          <a:solidFill>
                            <a:schemeClr val="bg1">
                              <a:lumMod val="50000"/>
                            </a:schemeClr>
                          </a:solidFill>
                        </a:rPr>
                        <a:t>00110101</a:t>
                      </a:r>
                      <a:endParaRPr lang="da-DK" sz="1400" b="0" dirty="0">
                        <a:solidFill>
                          <a:schemeClr val="bg1">
                            <a:lumMod val="50000"/>
                          </a:schemeClr>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1400" b="0" dirty="0" smtClean="0">
                          <a:solidFill>
                            <a:schemeClr val="bg1">
                              <a:lumMod val="50000"/>
                            </a:schemeClr>
                          </a:solidFill>
                        </a:rPr>
                        <a:t>00001010</a:t>
                      </a:r>
                      <a:endParaRPr lang="da-DK" sz="1400" b="0" dirty="0">
                        <a:solidFill>
                          <a:schemeClr val="bg1">
                            <a:lumMod val="50000"/>
                          </a:schemeClr>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1400" b="0" dirty="0" smtClean="0">
                          <a:solidFill>
                            <a:schemeClr val="bg1">
                              <a:lumMod val="50000"/>
                            </a:schemeClr>
                          </a:solidFill>
                        </a:rPr>
                        <a:t>00110110</a:t>
                      </a:r>
                      <a:endParaRPr lang="da-DK" sz="1400" b="0" dirty="0">
                        <a:solidFill>
                          <a:schemeClr val="bg1">
                            <a:lumMod val="50000"/>
                          </a:schemeClr>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214" name="TextBox 213"/>
          <p:cNvSpPr txBox="1"/>
          <p:nvPr/>
        </p:nvSpPr>
        <p:spPr>
          <a:xfrm>
            <a:off x="251520" y="2708920"/>
            <a:ext cx="720080" cy="369332"/>
          </a:xfrm>
          <a:prstGeom prst="rect">
            <a:avLst/>
          </a:prstGeom>
          <a:noFill/>
        </p:spPr>
        <p:txBody>
          <a:bodyPr wrap="square" rtlCol="0">
            <a:spAutoFit/>
          </a:bodyPr>
          <a:lstStyle/>
          <a:p>
            <a:pPr algn="r"/>
            <a:r>
              <a:rPr lang="da-DK" b="1" dirty="0" smtClean="0"/>
              <a:t>Input</a:t>
            </a:r>
            <a:endParaRPr lang="da-DK" b="1" dirty="0"/>
          </a:p>
        </p:txBody>
      </p:sp>
      <p:sp>
        <p:nvSpPr>
          <p:cNvPr id="215" name="TextBox 214"/>
          <p:cNvSpPr txBox="1"/>
          <p:nvPr/>
        </p:nvSpPr>
        <p:spPr>
          <a:xfrm>
            <a:off x="107504" y="4697749"/>
            <a:ext cx="864096" cy="369332"/>
          </a:xfrm>
          <a:prstGeom prst="rect">
            <a:avLst/>
          </a:prstGeom>
          <a:noFill/>
        </p:spPr>
        <p:txBody>
          <a:bodyPr wrap="square" rtlCol="0">
            <a:spAutoFit/>
          </a:bodyPr>
          <a:lstStyle/>
          <a:p>
            <a:pPr algn="r"/>
            <a:r>
              <a:rPr lang="da-DK" b="1" dirty="0" smtClean="0"/>
              <a:t>Output</a:t>
            </a:r>
            <a:endParaRPr lang="da-DK" b="1" dirty="0"/>
          </a:p>
        </p:txBody>
      </p:sp>
      <p:sp>
        <p:nvSpPr>
          <p:cNvPr id="216" name="Down Arrow 215"/>
          <p:cNvSpPr/>
          <p:nvPr/>
        </p:nvSpPr>
        <p:spPr>
          <a:xfrm>
            <a:off x="4312546" y="3698929"/>
            <a:ext cx="502753" cy="576064"/>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218" name="Table 217"/>
          <p:cNvGraphicFramePr>
            <a:graphicFrameLocks noGrp="1"/>
          </p:cNvGraphicFramePr>
          <p:nvPr>
            <p:extLst>
              <p:ext uri="{D42A27DB-BD31-4B8C-83A1-F6EECF244321}">
                <p14:modId xmlns:p14="http://schemas.microsoft.com/office/powerpoint/2010/main" val="3173688433"/>
              </p:ext>
            </p:extLst>
          </p:nvPr>
        </p:nvGraphicFramePr>
        <p:xfrm>
          <a:off x="1006235" y="2492896"/>
          <a:ext cx="7890430" cy="288032"/>
        </p:xfrm>
        <a:graphic>
          <a:graphicData uri="http://schemas.openxmlformats.org/drawingml/2006/table">
            <a:tbl>
              <a:tblPr firstRow="1" bandRow="1">
                <a:tableStyleId>{5C22544A-7EE6-4342-B048-85BDC9FD1C3A}</a:tableStyleId>
              </a:tblPr>
              <a:tblGrid>
                <a:gridCol w="789043"/>
                <a:gridCol w="789043"/>
                <a:gridCol w="789043"/>
                <a:gridCol w="789043"/>
                <a:gridCol w="789043"/>
                <a:gridCol w="789043"/>
                <a:gridCol w="789043"/>
                <a:gridCol w="789043"/>
                <a:gridCol w="789043"/>
                <a:gridCol w="789043"/>
              </a:tblGrid>
              <a:tr h="288032">
                <a:tc>
                  <a:txBody>
                    <a:bodyPr/>
                    <a:lstStyle/>
                    <a:p>
                      <a:pPr algn="ctr"/>
                      <a:r>
                        <a:rPr lang="da-DK" sz="1400" b="0" dirty="0" smtClean="0">
                          <a:solidFill>
                            <a:srgbClr val="00B050"/>
                          </a:solidFill>
                        </a:rPr>
                        <a:t>1</a:t>
                      </a:r>
                      <a:endParaRPr lang="da-DK" sz="1400" b="0" dirty="0">
                        <a:solidFill>
                          <a:srgbClr val="00B050"/>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1400" b="0" dirty="0" smtClean="0">
                          <a:solidFill>
                            <a:srgbClr val="00B050"/>
                          </a:solidFill>
                        </a:rPr>
                        <a:t>2</a:t>
                      </a:r>
                      <a:endParaRPr lang="da-DK" sz="1400" b="0" dirty="0">
                        <a:solidFill>
                          <a:srgbClr val="00B050"/>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1400" b="0" dirty="0" smtClean="0">
                          <a:solidFill>
                            <a:srgbClr val="00B050"/>
                          </a:solidFill>
                        </a:rPr>
                        <a:t>3</a:t>
                      </a:r>
                      <a:endParaRPr lang="da-DK" sz="1400" b="0" dirty="0">
                        <a:solidFill>
                          <a:srgbClr val="00B050"/>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1400" b="0" dirty="0" smtClean="0">
                          <a:solidFill>
                            <a:srgbClr val="00B050"/>
                          </a:solidFill>
                        </a:rPr>
                        <a:t>4</a:t>
                      </a:r>
                      <a:endParaRPr lang="da-DK" sz="1400" b="0" dirty="0">
                        <a:solidFill>
                          <a:srgbClr val="00B050"/>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1400" b="0" dirty="0" smtClean="0">
                          <a:solidFill>
                            <a:srgbClr val="00B050"/>
                          </a:solidFill>
                        </a:rPr>
                        <a:t>5</a:t>
                      </a:r>
                      <a:endParaRPr lang="da-DK" sz="1400" b="0" dirty="0">
                        <a:solidFill>
                          <a:srgbClr val="00B050"/>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1400" b="0" dirty="0" smtClean="0">
                          <a:solidFill>
                            <a:srgbClr val="00B050"/>
                          </a:solidFill>
                        </a:rPr>
                        <a:t>6</a:t>
                      </a:r>
                      <a:endParaRPr lang="da-DK" sz="1400" b="0" dirty="0">
                        <a:solidFill>
                          <a:srgbClr val="00B050"/>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1400" b="0" dirty="0" smtClean="0">
                          <a:solidFill>
                            <a:srgbClr val="00B050"/>
                          </a:solidFill>
                        </a:rPr>
                        <a:t>7</a:t>
                      </a:r>
                      <a:endParaRPr lang="da-DK" sz="1400" b="0" dirty="0">
                        <a:solidFill>
                          <a:srgbClr val="00B050"/>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1400" b="0" dirty="0" smtClean="0">
                          <a:solidFill>
                            <a:srgbClr val="00B050"/>
                          </a:solidFill>
                        </a:rPr>
                        <a:t>8</a:t>
                      </a:r>
                      <a:endParaRPr lang="da-DK" sz="1400" b="0" dirty="0">
                        <a:solidFill>
                          <a:srgbClr val="00B050"/>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1400" b="0" dirty="0" smtClean="0">
                          <a:solidFill>
                            <a:srgbClr val="00B050"/>
                          </a:solidFill>
                        </a:rPr>
                        <a:t>9</a:t>
                      </a:r>
                      <a:endParaRPr lang="da-DK" sz="1400" b="0" dirty="0">
                        <a:solidFill>
                          <a:srgbClr val="00B050"/>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a-DK" sz="1400" b="0" dirty="0" smtClean="0">
                          <a:solidFill>
                            <a:srgbClr val="00B050"/>
                          </a:solidFill>
                        </a:rPr>
                        <a:t>10</a:t>
                      </a:r>
                      <a:endParaRPr lang="da-DK" sz="1400" b="0" dirty="0">
                        <a:solidFill>
                          <a:srgbClr val="00B050"/>
                        </a:solidFill>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232" name="Left Brace 231"/>
          <p:cNvSpPr/>
          <p:nvPr/>
        </p:nvSpPr>
        <p:spPr>
          <a:xfrm rot="16200000">
            <a:off x="2140680" y="2907992"/>
            <a:ext cx="72007" cy="720080"/>
          </a:xfrm>
          <a:prstGeom prst="leftBrac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233" name="TextBox 232"/>
          <p:cNvSpPr txBox="1"/>
          <p:nvPr/>
        </p:nvSpPr>
        <p:spPr>
          <a:xfrm>
            <a:off x="1783303" y="3232591"/>
            <a:ext cx="792088" cy="369332"/>
          </a:xfrm>
          <a:prstGeom prst="rect">
            <a:avLst/>
          </a:prstGeom>
          <a:noFill/>
        </p:spPr>
        <p:txBody>
          <a:bodyPr wrap="square" rtlCol="0">
            <a:spAutoFit/>
          </a:bodyPr>
          <a:lstStyle/>
          <a:p>
            <a:r>
              <a:rPr lang="da-DK" i="1" dirty="0" smtClean="0">
                <a:solidFill>
                  <a:srgbClr val="C00000"/>
                </a:solidFill>
              </a:rPr>
              <a:t>w </a:t>
            </a:r>
            <a:r>
              <a:rPr lang="da-DK" dirty="0" smtClean="0">
                <a:solidFill>
                  <a:srgbClr val="C00000"/>
                </a:solidFill>
              </a:rPr>
              <a:t>bits</a:t>
            </a:r>
            <a:endParaRPr lang="da-DK" dirty="0">
              <a:solidFill>
                <a:srgbClr val="C00000"/>
              </a:solidFill>
            </a:endParaRPr>
          </a:p>
        </p:txBody>
      </p:sp>
      <p:sp>
        <p:nvSpPr>
          <p:cNvPr id="236" name="TextBox 235"/>
          <p:cNvSpPr txBox="1"/>
          <p:nvPr/>
        </p:nvSpPr>
        <p:spPr>
          <a:xfrm>
            <a:off x="7740352" y="2204864"/>
            <a:ext cx="1296144" cy="369332"/>
          </a:xfrm>
          <a:prstGeom prst="rect">
            <a:avLst/>
          </a:prstGeom>
          <a:noFill/>
        </p:spPr>
        <p:txBody>
          <a:bodyPr wrap="square" rtlCol="0">
            <a:spAutoFit/>
          </a:bodyPr>
          <a:lstStyle/>
          <a:p>
            <a:pPr algn="r"/>
            <a:r>
              <a:rPr lang="da-DK" i="1" dirty="0" smtClean="0">
                <a:solidFill>
                  <a:srgbClr val="00B050"/>
                </a:solidFill>
              </a:rPr>
              <a:t>n </a:t>
            </a:r>
            <a:r>
              <a:rPr lang="da-DK" dirty="0" err="1" smtClean="0">
                <a:solidFill>
                  <a:srgbClr val="00B050"/>
                </a:solidFill>
              </a:rPr>
              <a:t>integers</a:t>
            </a:r>
            <a:endParaRPr lang="da-DK" dirty="0">
              <a:solidFill>
                <a:srgbClr val="00B050"/>
              </a:solidFill>
            </a:endParaRPr>
          </a:p>
        </p:txBody>
      </p:sp>
    </p:spTree>
    <p:extLst>
      <p:ext uri="{BB962C8B-B14F-4D97-AF65-F5344CB8AC3E}">
        <p14:creationId xmlns:p14="http://schemas.microsoft.com/office/powerpoint/2010/main" val="350958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500"/>
                                        <p:tgtEl>
                                          <p:spTgt spid="214"/>
                                        </p:tgtEl>
                                      </p:cBhvr>
                                    </p:animEffect>
                                  </p:childTnLst>
                                </p:cTn>
                              </p:par>
                              <p:par>
                                <p:cTn id="8" presetID="10" presetClass="entr" presetSubtype="0" fill="hold" nodeType="withEffect">
                                  <p:stCondLst>
                                    <p:cond delay="0"/>
                                  </p:stCondLst>
                                  <p:childTnLst>
                                    <p:set>
                                      <p:cBhvr>
                                        <p:cTn id="9" dur="1" fill="hold">
                                          <p:stCondLst>
                                            <p:cond delay="0"/>
                                          </p:stCondLst>
                                        </p:cTn>
                                        <p:tgtEl>
                                          <p:spTgt spid="212"/>
                                        </p:tgtEl>
                                        <p:attrNameLst>
                                          <p:attrName>style.visibility</p:attrName>
                                        </p:attrNameLst>
                                      </p:cBhvr>
                                      <p:to>
                                        <p:strVal val="visible"/>
                                      </p:to>
                                    </p:set>
                                    <p:animEffect transition="in" filter="fade">
                                      <p:cBhvr>
                                        <p:cTn id="10" dur="500"/>
                                        <p:tgtEl>
                                          <p:spTgt spid="2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5"/>
                                        </p:tgtEl>
                                        <p:attrNameLst>
                                          <p:attrName>style.visibility</p:attrName>
                                        </p:attrNameLst>
                                      </p:cBhvr>
                                      <p:to>
                                        <p:strVal val="visible"/>
                                      </p:to>
                                    </p:set>
                                    <p:animEffect transition="in" filter="fade">
                                      <p:cBhvr>
                                        <p:cTn id="15" dur="500"/>
                                        <p:tgtEl>
                                          <p:spTgt spid="215"/>
                                        </p:tgtEl>
                                      </p:cBhvr>
                                    </p:animEffect>
                                  </p:childTnLst>
                                </p:cTn>
                              </p:par>
                              <p:par>
                                <p:cTn id="16" presetID="10" presetClass="entr" presetSubtype="0" fill="hold" nodeType="withEffect">
                                  <p:stCondLst>
                                    <p:cond delay="0"/>
                                  </p:stCondLst>
                                  <p:childTnLst>
                                    <p:set>
                                      <p:cBhvr>
                                        <p:cTn id="17" dur="1" fill="hold">
                                          <p:stCondLst>
                                            <p:cond delay="0"/>
                                          </p:stCondLst>
                                        </p:cTn>
                                        <p:tgtEl>
                                          <p:spTgt spid="210"/>
                                        </p:tgtEl>
                                        <p:attrNameLst>
                                          <p:attrName>style.visibility</p:attrName>
                                        </p:attrNameLst>
                                      </p:cBhvr>
                                      <p:to>
                                        <p:strVal val="visible"/>
                                      </p:to>
                                    </p:set>
                                    <p:animEffect transition="in" filter="fade">
                                      <p:cBhvr>
                                        <p:cTn id="18" dur="500"/>
                                        <p:tgtEl>
                                          <p:spTgt spid="2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6"/>
                                        </p:tgtEl>
                                        <p:attrNameLst>
                                          <p:attrName>style.visibility</p:attrName>
                                        </p:attrNameLst>
                                      </p:cBhvr>
                                      <p:to>
                                        <p:strVal val="visible"/>
                                      </p:to>
                                    </p:set>
                                    <p:animEffect transition="in" filter="fade">
                                      <p:cBhvr>
                                        <p:cTn id="21" dur="500"/>
                                        <p:tgtEl>
                                          <p:spTgt spid="2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1"/>
                                        </p:tgtEl>
                                        <p:attrNameLst>
                                          <p:attrName>style.visibility</p:attrName>
                                        </p:attrNameLst>
                                      </p:cBhvr>
                                      <p:to>
                                        <p:strVal val="visible"/>
                                      </p:to>
                                    </p:set>
                                    <p:animEffect transition="in" filter="fade">
                                      <p:cBhvr>
                                        <p:cTn id="26" dur="500"/>
                                        <p:tgtEl>
                                          <p:spTgt spid="211"/>
                                        </p:tgtEl>
                                      </p:cBhvr>
                                    </p:animEffect>
                                  </p:childTnLst>
                                </p:cTn>
                              </p:par>
                              <p:par>
                                <p:cTn id="27" presetID="10" presetClass="entr" presetSubtype="0" fill="hold" nodeType="withEffect">
                                  <p:stCondLst>
                                    <p:cond delay="0"/>
                                  </p:stCondLst>
                                  <p:childTnLst>
                                    <p:set>
                                      <p:cBhvr>
                                        <p:cTn id="28" dur="1" fill="hold">
                                          <p:stCondLst>
                                            <p:cond delay="0"/>
                                          </p:stCondLst>
                                        </p:cTn>
                                        <p:tgtEl>
                                          <p:spTgt spid="209"/>
                                        </p:tgtEl>
                                        <p:attrNameLst>
                                          <p:attrName>style.visibility</p:attrName>
                                        </p:attrNameLst>
                                      </p:cBhvr>
                                      <p:to>
                                        <p:strVal val="visible"/>
                                      </p:to>
                                    </p:set>
                                    <p:animEffect transition="in" filter="fade">
                                      <p:cBhvr>
                                        <p:cTn id="29" dur="500"/>
                                        <p:tgtEl>
                                          <p:spTgt spid="20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2"/>
                                        </p:tgtEl>
                                        <p:attrNameLst>
                                          <p:attrName>style.visibility</p:attrName>
                                        </p:attrNameLst>
                                      </p:cBhvr>
                                      <p:to>
                                        <p:strVal val="visible"/>
                                      </p:to>
                                    </p:set>
                                    <p:animEffect transition="in" filter="fade">
                                      <p:cBhvr>
                                        <p:cTn id="34" dur="500"/>
                                        <p:tgtEl>
                                          <p:spTgt spid="2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3"/>
                                        </p:tgtEl>
                                        <p:attrNameLst>
                                          <p:attrName>style.visibility</p:attrName>
                                        </p:attrNameLst>
                                      </p:cBhvr>
                                      <p:to>
                                        <p:strVal val="visible"/>
                                      </p:to>
                                    </p:set>
                                    <p:animEffect transition="in" filter="fade">
                                      <p:cBhvr>
                                        <p:cTn id="37" dur="500"/>
                                        <p:tgtEl>
                                          <p:spTgt spid="23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6"/>
                                        </p:tgtEl>
                                        <p:attrNameLst>
                                          <p:attrName>style.visibility</p:attrName>
                                        </p:attrNameLst>
                                      </p:cBhvr>
                                      <p:to>
                                        <p:strVal val="visible"/>
                                      </p:to>
                                    </p:set>
                                    <p:animEffect transition="in" filter="fade">
                                      <p:cBhvr>
                                        <p:cTn id="40" dur="500"/>
                                        <p:tgtEl>
                                          <p:spTgt spid="236"/>
                                        </p:tgtEl>
                                      </p:cBhvr>
                                    </p:animEffect>
                                  </p:childTnLst>
                                </p:cTn>
                              </p:par>
                              <p:par>
                                <p:cTn id="41" presetID="10" presetClass="entr" presetSubtype="0" fill="hold" nodeType="withEffect">
                                  <p:stCondLst>
                                    <p:cond delay="0"/>
                                  </p:stCondLst>
                                  <p:childTnLst>
                                    <p:set>
                                      <p:cBhvr>
                                        <p:cTn id="42" dur="1" fill="hold">
                                          <p:stCondLst>
                                            <p:cond delay="0"/>
                                          </p:stCondLst>
                                        </p:cTn>
                                        <p:tgtEl>
                                          <p:spTgt spid="218"/>
                                        </p:tgtEl>
                                        <p:attrNameLst>
                                          <p:attrName>style.visibility</p:attrName>
                                        </p:attrNameLst>
                                      </p:cBhvr>
                                      <p:to>
                                        <p:strVal val="visible"/>
                                      </p:to>
                                    </p:set>
                                    <p:animEffect transition="in" filter="fade">
                                      <p:cBhvr>
                                        <p:cTn id="43" dur="5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15" grpId="0"/>
      <p:bldP spid="216" grpId="0" animBg="1"/>
      <p:bldP spid="232" grpId="0" animBg="1"/>
      <p:bldP spid="233" grpId="0"/>
      <p:bldP spid="2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p:cNvCxnSpPr/>
          <p:nvPr/>
        </p:nvCxnSpPr>
        <p:spPr>
          <a:xfrm>
            <a:off x="5373547" y="1822048"/>
            <a:ext cx="1152136"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868416" y="1324144"/>
            <a:ext cx="287193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4" name="Content Placeholder 3"/>
              <p:cNvGraphicFramePr>
                <a:graphicFrameLocks noGrp="1"/>
              </p:cNvGraphicFramePr>
              <p:nvPr>
                <p:ph idx="1"/>
                <p:extLst>
                  <p:ext uri="{D42A27DB-BD31-4B8C-83A1-F6EECF244321}">
                    <p14:modId xmlns:p14="http://schemas.microsoft.com/office/powerpoint/2010/main" val="2549286265"/>
                  </p:ext>
                </p:extLst>
              </p:nvPr>
            </p:nvGraphicFramePr>
            <p:xfrm>
              <a:off x="343771" y="2492896"/>
              <a:ext cx="8620717" cy="4211438"/>
            </p:xfrm>
            <a:graphic>
              <a:graphicData uri="http://schemas.openxmlformats.org/drawingml/2006/table">
                <a:tbl>
                  <a:tblPr firstRow="1" bandRow="1">
                    <a:tableStyleId>{2D5ABB26-0587-4C30-8999-92F81FD0307C}</a:tableStyleId>
                  </a:tblPr>
                  <a:tblGrid>
                    <a:gridCol w="3252343"/>
                    <a:gridCol w="2040763"/>
                    <a:gridCol w="3327611"/>
                  </a:tblGrid>
                  <a:tr h="370840">
                    <a:tc>
                      <a:txBody>
                        <a:bodyPr/>
                        <a:lstStyle/>
                        <a:p>
                          <a:r>
                            <a:rPr lang="da-DK" dirty="0" err="1" smtClean="0"/>
                            <a:t>Bucket</a:t>
                          </a:r>
                          <a:r>
                            <a:rPr lang="da-DK" dirty="0" smtClean="0"/>
                            <a:t> sort</a:t>
                          </a:r>
                          <a:endParaRPr lang="da-DK"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a-DK" dirty="0" smtClean="0"/>
                            <a:t>O(</a:t>
                          </a:r>
                          <a:r>
                            <a:rPr lang="da-DK" i="1" dirty="0" smtClean="0"/>
                            <a:t>n</a:t>
                          </a:r>
                          <a:r>
                            <a:rPr lang="da-DK" dirty="0" smtClean="0"/>
                            <a:t>+2</a:t>
                          </a:r>
                          <a:r>
                            <a:rPr lang="da-DK" i="1" baseline="30000" dirty="0" smtClean="0"/>
                            <a:t>w</a:t>
                          </a:r>
                          <a:r>
                            <a:rPr lang="da-DK" dirty="0" smtClean="0"/>
                            <a:t>)</a:t>
                          </a:r>
                          <a:endParaRPr lang="da-DK" dirty="0"/>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da-DK" dirty="0"/>
                        </a:p>
                      </a:txBody>
                      <a:tcPr marL="90000" marR="0" marT="46800" marB="46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70840">
                    <a:tc>
                      <a:txBody>
                        <a:bodyPr/>
                        <a:lstStyle/>
                        <a:p>
                          <a:r>
                            <a:rPr lang="da-DK" dirty="0" smtClean="0"/>
                            <a:t>Radix sort</a:t>
                          </a:r>
                          <a:r>
                            <a:rPr lang="da-DK" baseline="0" dirty="0" smtClean="0"/>
                            <a:t>;</a:t>
                          </a:r>
                          <a:r>
                            <a:rPr lang="da-DK" dirty="0" smtClean="0"/>
                            <a:t> </a:t>
                          </a:r>
                          <a:r>
                            <a:rPr lang="da-DK" dirty="0" err="1" smtClean="0"/>
                            <a:t>Hollerith</a:t>
                          </a:r>
                          <a:r>
                            <a:rPr lang="da-DK" dirty="0" smtClean="0"/>
                            <a:t> 1887</a:t>
                          </a:r>
                          <a:endParaRPr lang="da-DK"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14:m>
                            <m:oMathPara xmlns:m="http://schemas.openxmlformats.org/officeDocument/2006/math">
                              <m:oMathParaPr>
                                <m:jc m:val="centerGroup"/>
                              </m:oMathParaPr>
                              <m:oMath xmlns:m="http://schemas.openxmlformats.org/officeDocument/2006/math">
                                <m:r>
                                  <m:rPr>
                                    <m:nor/>
                                  </m:rPr>
                                  <a:rPr lang="da-DK" sz="1800" kern="1200" smtClean="0"/>
                                  <m:t>O</m:t>
                                </m:r>
                                <m:d>
                                  <m:dPr>
                                    <m:ctrlPr>
                                      <a:rPr lang="da-DK" sz="1800" i="1" kern="1200" smtClean="0">
                                        <a:latin typeface="Cambria Math"/>
                                      </a:rPr>
                                    </m:ctrlPr>
                                  </m:dPr>
                                  <m:e>
                                    <m:r>
                                      <m:rPr>
                                        <m:nor/>
                                      </m:rPr>
                                      <a:rPr lang="da-DK" sz="1800" i="1" kern="1200" smtClean="0"/>
                                      <m:t>n</m:t>
                                    </m:r>
                                    <m:f>
                                      <m:fPr>
                                        <m:ctrlPr>
                                          <a:rPr lang="da-DK" i="1" smtClean="0">
                                            <a:latin typeface="Cambria Math"/>
                                          </a:rPr>
                                        </m:ctrlPr>
                                      </m:fPr>
                                      <m:num>
                                        <m:r>
                                          <m:rPr>
                                            <m:nor/>
                                          </m:rPr>
                                          <a:rPr lang="da-DK" sz="1800" i="1" kern="1200" smtClean="0"/>
                                          <m:t>w</m:t>
                                        </m:r>
                                      </m:num>
                                      <m:den>
                                        <m:func>
                                          <m:funcPr>
                                            <m:ctrlPr>
                                              <a:rPr lang="da-DK" i="1" smtClean="0">
                                                <a:latin typeface="Cambria Math"/>
                                              </a:rPr>
                                            </m:ctrlPr>
                                          </m:funcPr>
                                          <m:fName>
                                            <m:r>
                                              <m:rPr>
                                                <m:nor/>
                                              </m:rPr>
                                              <a:rPr lang="da-DK" sz="1800" kern="1200" smtClean="0"/>
                                              <m:t>log</m:t>
                                            </m:r>
                                          </m:fName>
                                          <m:e>
                                            <m:r>
                                              <m:rPr>
                                                <m:nor/>
                                              </m:rPr>
                                              <a:rPr lang="da-DK" sz="1800" i="1" kern="1200" smtClean="0"/>
                                              <m:t>n</m:t>
                                            </m:r>
                                          </m:e>
                                        </m:func>
                                      </m:den>
                                    </m:f>
                                  </m:e>
                                </m:d>
                              </m:oMath>
                            </m:oMathPara>
                          </a14:m>
                          <a:endParaRPr lang="da-DK" dirty="0">
                            <a:latin typeface="+mj-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da-DK"/>
                        </a:p>
                      </a:txBody>
                      <a:tcPr marL="90000" marR="0" marT="46800" marB="46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70840">
                    <a:tc>
                      <a:txBody>
                        <a:bodyPr/>
                        <a:lstStyle/>
                        <a:p>
                          <a:r>
                            <a:rPr lang="da-DK" dirty="0" smtClean="0"/>
                            <a:t>van Emde Boas 1975</a:t>
                          </a:r>
                        </a:p>
                        <a:p>
                          <a:r>
                            <a:rPr lang="da-DK" dirty="0" err="1" smtClean="0"/>
                            <a:t>Willard</a:t>
                          </a:r>
                          <a:r>
                            <a:rPr lang="da-DK" dirty="0" smtClean="0"/>
                            <a:t> 1983</a:t>
                          </a:r>
                          <a:endParaRPr lang="da-DK"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da-DK" sz="1800" kern="1200" smtClean="0"/>
                                  <m:t>O</m:t>
                                </m:r>
                                <m:d>
                                  <m:dPr>
                                    <m:ctrlPr>
                                      <a:rPr lang="da-DK" sz="1800" i="1" kern="1200" smtClean="0">
                                        <a:latin typeface="Cambria Math"/>
                                      </a:rPr>
                                    </m:ctrlPr>
                                  </m:dPr>
                                  <m:e>
                                    <m:r>
                                      <m:rPr>
                                        <m:nor/>
                                      </m:rPr>
                                      <a:rPr lang="da-DK" sz="1800" i="1" kern="1200" smtClean="0"/>
                                      <m:t>n</m:t>
                                    </m:r>
                                    <m:func>
                                      <m:funcPr>
                                        <m:ctrlPr>
                                          <a:rPr lang="da-DK" sz="1800" i="1" kern="1200" smtClean="0">
                                            <a:latin typeface="Cambria Math"/>
                                          </a:rPr>
                                        </m:ctrlPr>
                                      </m:funcPr>
                                      <m:fName>
                                        <m:r>
                                          <m:rPr>
                                            <m:nor/>
                                          </m:rPr>
                                          <a:rPr lang="da-DK" sz="1800" kern="1200" smtClean="0"/>
                                          <m:t>log</m:t>
                                        </m:r>
                                      </m:fName>
                                      <m:e>
                                        <m:r>
                                          <m:rPr>
                                            <m:nor/>
                                          </m:rPr>
                                          <a:rPr lang="da-DK" sz="1800" i="1" kern="1200" smtClean="0"/>
                                          <m:t>w</m:t>
                                        </m:r>
                                      </m:e>
                                    </m:func>
                                  </m:e>
                                </m:d>
                              </m:oMath>
                            </m:oMathPara>
                          </a14:m>
                          <a:endParaRPr lang="da-DK" sz="1800" kern="1200" dirty="0">
                            <a:solidFill>
                              <a:schemeClr val="dk1"/>
                            </a:solidFill>
                            <a:latin typeface="+mn-lt"/>
                            <a:ea typeface="+mn-ea"/>
                            <a:cs typeface="+mn-cs"/>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da-DK" dirty="0" smtClean="0"/>
                            <a:t>superlinear</a:t>
                          </a:r>
                          <a:r>
                            <a:rPr lang="da-DK" baseline="0" dirty="0" smtClean="0"/>
                            <a:t> </a:t>
                          </a:r>
                          <a:r>
                            <a:rPr lang="da-DK" baseline="0" dirty="0" err="1" smtClean="0"/>
                            <a:t>space</a:t>
                          </a:r>
                          <a:endParaRPr lang="da-DK" baseline="0" dirty="0" smtClean="0"/>
                        </a:p>
                        <a:p>
                          <a:r>
                            <a:rPr lang="da-DK" dirty="0" err="1" smtClean="0"/>
                            <a:t>expected</a:t>
                          </a:r>
                          <a:endParaRPr lang="da-DK" dirty="0"/>
                        </a:p>
                      </a:txBody>
                      <a:tcPr marL="90000" marR="0" marT="46800" marB="46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70840">
                    <a:tc>
                      <a:txBody>
                        <a:bodyPr/>
                        <a:lstStyle/>
                        <a:p>
                          <a:r>
                            <a:rPr lang="da-DK" dirty="0" err="1" smtClean="0"/>
                            <a:t>Kirkpatrick</a:t>
                          </a:r>
                          <a:r>
                            <a:rPr lang="da-DK" baseline="0" dirty="0" smtClean="0"/>
                            <a:t> and </a:t>
                          </a:r>
                          <a:r>
                            <a:rPr lang="da-DK" baseline="0" dirty="0" err="1" smtClean="0"/>
                            <a:t>Reicsh</a:t>
                          </a:r>
                          <a:r>
                            <a:rPr lang="da-DK" baseline="0" dirty="0" smtClean="0"/>
                            <a:t> 1983</a:t>
                          </a:r>
                          <a:endParaRPr lang="da-DK"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da-DK" sz="1800" kern="1200" smtClean="0"/>
                                  <m:t>O</m:t>
                                </m:r>
                                <m:d>
                                  <m:dPr>
                                    <m:ctrlPr>
                                      <a:rPr lang="da-DK" sz="1800" i="1" kern="1200" smtClean="0">
                                        <a:latin typeface="Cambria Math"/>
                                      </a:rPr>
                                    </m:ctrlPr>
                                  </m:dPr>
                                  <m:e>
                                    <m:r>
                                      <m:rPr>
                                        <m:nor/>
                                      </m:rPr>
                                      <a:rPr lang="da-DK" sz="1800" i="1" kern="1200" smtClean="0"/>
                                      <m:t>n</m:t>
                                    </m:r>
                                    <m:r>
                                      <m:rPr>
                                        <m:nor/>
                                      </m:rPr>
                                      <a:rPr lang="da-DK" sz="1800" b="0" i="0" kern="1200" smtClean="0"/>
                                      <m:t> </m:t>
                                    </m:r>
                                    <m:r>
                                      <m:rPr>
                                        <m:nor/>
                                      </m:rPr>
                                      <a:rPr lang="da-DK" sz="1800" b="0" i="0" kern="1200" smtClean="0">
                                        <a:latin typeface="+mj-lt"/>
                                      </a:rPr>
                                      <m:t>log</m:t>
                                    </m:r>
                                    <m:f>
                                      <m:fPr>
                                        <m:ctrlPr>
                                          <a:rPr lang="da-DK" i="1" smtClean="0">
                                            <a:latin typeface="Cambria Math"/>
                                          </a:rPr>
                                        </m:ctrlPr>
                                      </m:fPr>
                                      <m:num>
                                        <m:r>
                                          <m:rPr>
                                            <m:nor/>
                                          </m:rPr>
                                          <a:rPr lang="da-DK" sz="1800" i="1" kern="1200" smtClean="0"/>
                                          <m:t>w</m:t>
                                        </m:r>
                                      </m:num>
                                      <m:den>
                                        <m:func>
                                          <m:funcPr>
                                            <m:ctrlPr>
                                              <a:rPr lang="da-DK" i="1" smtClean="0">
                                                <a:latin typeface="Cambria Math"/>
                                              </a:rPr>
                                            </m:ctrlPr>
                                          </m:funcPr>
                                          <m:fName>
                                            <m:r>
                                              <m:rPr>
                                                <m:nor/>
                                              </m:rPr>
                                              <a:rPr lang="da-DK" sz="1800" kern="1200" smtClean="0"/>
                                              <m:t>log</m:t>
                                            </m:r>
                                          </m:fName>
                                          <m:e>
                                            <m:r>
                                              <m:rPr>
                                                <m:nor/>
                                              </m:rPr>
                                              <a:rPr lang="da-DK" sz="1800" i="1" kern="1200" smtClean="0"/>
                                              <m:t>n</m:t>
                                            </m:r>
                                          </m:e>
                                        </m:func>
                                      </m:den>
                                    </m:f>
                                  </m:e>
                                </m:d>
                              </m:oMath>
                            </m:oMathPara>
                          </a14:m>
                          <a:endParaRPr lang="da-DK" sz="1800" kern="1200" dirty="0">
                            <a:solidFill>
                              <a:schemeClr val="dk1"/>
                            </a:solidFill>
                            <a:latin typeface="+mn-lt"/>
                            <a:ea typeface="+mn-ea"/>
                            <a:cs typeface="+mn-cs"/>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da-DK" dirty="0"/>
                        </a:p>
                      </a:txBody>
                      <a:tcPr marL="90000" marR="0" marT="46800" marB="46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70840">
                    <a:tc>
                      <a:txBody>
                        <a:bodyPr/>
                        <a:lstStyle/>
                        <a:p>
                          <a:r>
                            <a:rPr lang="da-DK" dirty="0" err="1" smtClean="0"/>
                            <a:t>Merge</a:t>
                          </a:r>
                          <a:r>
                            <a:rPr lang="da-DK" dirty="0" smtClean="0"/>
                            <a:t> sort:</a:t>
                          </a:r>
                          <a:r>
                            <a:rPr lang="da-DK" baseline="0" dirty="0" smtClean="0"/>
                            <a:t> </a:t>
                          </a:r>
                          <a:r>
                            <a:rPr lang="da-DK" dirty="0" smtClean="0"/>
                            <a:t>von Neumann</a:t>
                          </a:r>
                          <a:r>
                            <a:rPr lang="da-DK" baseline="0" dirty="0" smtClean="0"/>
                            <a:t> </a:t>
                          </a:r>
                          <a:r>
                            <a:rPr lang="da-DK" dirty="0" smtClean="0"/>
                            <a:t>1945</a:t>
                          </a:r>
                          <a:endParaRPr lang="da-DK"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da-DK" sz="1800" kern="1200" smtClean="0"/>
                                  <m:t>O</m:t>
                                </m:r>
                                <m:d>
                                  <m:dPr>
                                    <m:ctrlPr>
                                      <a:rPr lang="da-DK" sz="1800" i="1" kern="1200" smtClean="0">
                                        <a:latin typeface="Cambria Math"/>
                                      </a:rPr>
                                    </m:ctrlPr>
                                  </m:dPr>
                                  <m:e>
                                    <m:r>
                                      <m:rPr>
                                        <m:nor/>
                                      </m:rPr>
                                      <a:rPr lang="da-DK" sz="1800" i="1" kern="1200" smtClean="0"/>
                                      <m:t>n</m:t>
                                    </m:r>
                                    <m:func>
                                      <m:funcPr>
                                        <m:ctrlPr>
                                          <a:rPr lang="da-DK" sz="1800" i="1" kern="1200" smtClean="0">
                                            <a:latin typeface="Cambria Math"/>
                                          </a:rPr>
                                        </m:ctrlPr>
                                      </m:funcPr>
                                      <m:fName>
                                        <m:r>
                                          <m:rPr>
                                            <m:nor/>
                                          </m:rPr>
                                          <a:rPr lang="da-DK" sz="1800" kern="1200" smtClean="0"/>
                                          <m:t>log</m:t>
                                        </m:r>
                                      </m:fName>
                                      <m:e>
                                        <m:r>
                                          <m:rPr>
                                            <m:nor/>
                                          </m:rPr>
                                          <a:rPr lang="da-DK" sz="1800" i="1" kern="1200" smtClean="0"/>
                                          <m:t>n</m:t>
                                        </m:r>
                                      </m:e>
                                    </m:func>
                                  </m:e>
                                </m:d>
                              </m:oMath>
                            </m:oMathPara>
                          </a14:m>
                          <a:endParaRPr lang="da-DK" sz="1800" kern="1200" dirty="0">
                            <a:solidFill>
                              <a:schemeClr val="dk1"/>
                            </a:solidFill>
                            <a:latin typeface="+mj-lt"/>
                            <a:ea typeface="+mn-ea"/>
                            <a:cs typeface="+mn-cs"/>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da-DK" dirty="0" err="1" smtClean="0"/>
                            <a:t>comparison</a:t>
                          </a:r>
                          <a:r>
                            <a:rPr lang="da-DK" dirty="0" smtClean="0"/>
                            <a:t> </a:t>
                          </a:r>
                          <a:r>
                            <a:rPr lang="da-DK" dirty="0" err="1" smtClean="0"/>
                            <a:t>based</a:t>
                          </a:r>
                          <a:r>
                            <a:rPr lang="da-DK" dirty="0" smtClean="0"/>
                            <a:t> optimal</a:t>
                          </a:r>
                          <a:endParaRPr lang="da-DK" dirty="0"/>
                        </a:p>
                      </a:txBody>
                      <a:tcPr marL="90000" marR="0" marT="46800" marB="46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70840">
                    <a:tc>
                      <a:txBody>
                        <a:bodyPr/>
                        <a:lstStyle/>
                        <a:p>
                          <a:r>
                            <a:rPr lang="da-DK" dirty="0" smtClean="0"/>
                            <a:t>Thorup and Han</a:t>
                          </a:r>
                          <a:r>
                            <a:rPr lang="da-DK" baseline="0" dirty="0" smtClean="0"/>
                            <a:t> 2002</a:t>
                          </a:r>
                          <a:endParaRPr lang="da-DK"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da-DK" sz="1800" u="none" kern="1200" smtClean="0"/>
                                  <m:t>O</m:t>
                                </m:r>
                                <m:d>
                                  <m:dPr>
                                    <m:ctrlPr>
                                      <a:rPr lang="da-DK" sz="1800" i="1" u="none" kern="1200" smtClean="0">
                                        <a:latin typeface="Cambria Math"/>
                                      </a:rPr>
                                    </m:ctrlPr>
                                  </m:dPr>
                                  <m:e>
                                    <m:r>
                                      <m:rPr>
                                        <m:nor/>
                                      </m:rPr>
                                      <a:rPr lang="da-DK" sz="1800" i="1" u="none" kern="1200" smtClean="0"/>
                                      <m:t>n</m:t>
                                    </m:r>
                                    <m:rad>
                                      <m:radPr>
                                        <m:degHide m:val="on"/>
                                        <m:ctrlPr>
                                          <a:rPr lang="da-DK" i="1" u="none" smtClean="0">
                                            <a:latin typeface="Cambria Math"/>
                                          </a:rPr>
                                        </m:ctrlPr>
                                      </m:radPr>
                                      <m:deg/>
                                      <m:e>
                                        <m:func>
                                          <m:funcPr>
                                            <m:ctrlPr>
                                              <a:rPr lang="da-DK" i="1" u="none" smtClean="0">
                                                <a:latin typeface="Cambria Math"/>
                                              </a:rPr>
                                            </m:ctrlPr>
                                          </m:funcPr>
                                          <m:fName>
                                            <m:r>
                                              <m:rPr>
                                                <m:nor/>
                                              </m:rPr>
                                              <a:rPr lang="da-DK" i="0" u="none" smtClean="0">
                                                <a:latin typeface="+mj-lt"/>
                                              </a:rPr>
                                              <m:t>log</m:t>
                                            </m:r>
                                          </m:fName>
                                          <m:e>
                                            <m:r>
                                              <m:rPr>
                                                <m:nor/>
                                              </m:rPr>
                                              <a:rPr lang="da-DK" b="0" i="0" u="none" smtClean="0">
                                                <a:latin typeface="+mj-lt"/>
                                              </a:rPr>
                                              <m:t>(</m:t>
                                            </m:r>
                                            <m:r>
                                              <m:rPr>
                                                <m:nor/>
                                              </m:rPr>
                                              <a:rPr lang="da-DK" b="0" i="1" u="none" smtClean="0">
                                                <a:latin typeface="+mj-lt"/>
                                              </a:rPr>
                                              <m:t>w</m:t>
                                            </m:r>
                                            <m:r>
                                              <m:rPr>
                                                <m:nor/>
                                              </m:rPr>
                                              <a:rPr lang="da-DK" b="0" i="0" u="none" smtClean="0">
                                                <a:latin typeface="+mj-lt"/>
                                              </a:rPr>
                                              <m:t>/</m:t>
                                            </m:r>
                                            <m:r>
                                              <m:rPr>
                                                <m:nor/>
                                              </m:rPr>
                                              <a:rPr lang="da-DK" b="0" i="0" u="none" smtClean="0">
                                                <a:latin typeface="+mj-lt"/>
                                              </a:rPr>
                                              <m:t>log</m:t>
                                            </m:r>
                                            <m:r>
                                              <m:rPr>
                                                <m:nor/>
                                              </m:rPr>
                                              <a:rPr lang="da-DK" b="0" i="0" u="none" smtClean="0">
                                                <a:latin typeface="+mj-lt"/>
                                              </a:rPr>
                                              <m:t> </m:t>
                                            </m:r>
                                            <m:r>
                                              <m:rPr>
                                                <m:nor/>
                                              </m:rPr>
                                              <a:rPr lang="da-DK" b="0" i="1" u="none" smtClean="0">
                                                <a:latin typeface="+mj-lt"/>
                                              </a:rPr>
                                              <m:t>n</m:t>
                                            </m:r>
                                            <m:r>
                                              <m:rPr>
                                                <m:nor/>
                                              </m:rPr>
                                              <a:rPr lang="da-DK" b="0" i="0" u="none" smtClean="0">
                                                <a:latin typeface="+mj-lt"/>
                                              </a:rPr>
                                              <m:t>)</m:t>
                                            </m:r>
                                          </m:e>
                                        </m:func>
                                      </m:e>
                                    </m:rad>
                                  </m:e>
                                </m:d>
                              </m:oMath>
                            </m:oMathPara>
                          </a14:m>
                          <a:endParaRPr lang="da-DK" sz="1800" u="none" kern="1200" dirty="0" smtClean="0"/>
                        </a:p>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da-DK" sz="1800" u="none" kern="1200" smtClean="0"/>
                                  <m:t>O</m:t>
                                </m:r>
                                <m:d>
                                  <m:dPr>
                                    <m:ctrlPr>
                                      <a:rPr lang="da-DK" sz="1800" i="1" u="none" kern="1200" smtClean="0">
                                        <a:latin typeface="Cambria Math"/>
                                      </a:rPr>
                                    </m:ctrlPr>
                                  </m:dPr>
                                  <m:e>
                                    <m:r>
                                      <m:rPr>
                                        <m:nor/>
                                      </m:rPr>
                                      <a:rPr lang="da-DK" sz="1800" i="1" u="none" kern="1200" smtClean="0"/>
                                      <m:t>n</m:t>
                                    </m:r>
                                    <m:rad>
                                      <m:radPr>
                                        <m:degHide m:val="on"/>
                                        <m:ctrlPr>
                                          <a:rPr lang="da-DK" i="1" u="none" smtClean="0">
                                            <a:latin typeface="Cambria Math"/>
                                          </a:rPr>
                                        </m:ctrlPr>
                                      </m:radPr>
                                      <m:deg/>
                                      <m:e>
                                        <m:func>
                                          <m:funcPr>
                                            <m:ctrlPr>
                                              <a:rPr lang="da-DK" i="1" u="none" smtClean="0">
                                                <a:latin typeface="Cambria Math"/>
                                              </a:rPr>
                                            </m:ctrlPr>
                                          </m:funcPr>
                                          <m:fName>
                                            <m:r>
                                              <m:rPr>
                                                <m:nor/>
                                              </m:rPr>
                                              <a:rPr lang="da-DK" u="none" smtClean="0"/>
                                              <m:t>log</m:t>
                                            </m:r>
                                          </m:fName>
                                          <m:e>
                                            <m:func>
                                              <m:funcPr>
                                                <m:ctrlPr>
                                                  <a:rPr lang="da-DK" i="1" u="none" smtClean="0">
                                                    <a:latin typeface="Cambria Math"/>
                                                  </a:rPr>
                                                </m:ctrlPr>
                                              </m:funcPr>
                                              <m:fName>
                                                <m:r>
                                                  <m:rPr>
                                                    <m:nor/>
                                                  </m:rPr>
                                                  <a:rPr lang="da-DK" u="none" smtClean="0"/>
                                                  <m:t>log</m:t>
                                                </m:r>
                                              </m:fName>
                                              <m:e>
                                                <m:r>
                                                  <m:rPr>
                                                    <m:nor/>
                                                  </m:rPr>
                                                  <a:rPr lang="da-DK" i="1" u="none" smtClean="0"/>
                                                  <m:t>n</m:t>
                                                </m:r>
                                              </m:e>
                                            </m:func>
                                          </m:e>
                                        </m:func>
                                      </m:e>
                                    </m:rad>
                                  </m:e>
                                </m:d>
                              </m:oMath>
                            </m:oMathPara>
                          </a14:m>
                          <a:endParaRPr lang="da-DK" u="none" dirty="0">
                            <a:latin typeface="+mn-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da-DK" dirty="0" err="1" smtClean="0"/>
                            <a:t>expected</a:t>
                          </a:r>
                          <a:endParaRPr lang="da-DK" dirty="0"/>
                        </a:p>
                      </a:txBody>
                      <a:tcPr marL="90000" marR="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70840">
                    <a:tc>
                      <a:txBody>
                        <a:bodyPr/>
                        <a:lstStyle/>
                        <a:p>
                          <a:r>
                            <a:rPr lang="da-DK" dirty="0" smtClean="0"/>
                            <a:t>Andersson et al. 1998</a:t>
                          </a:r>
                          <a:endParaRPr lang="da-DK"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dirty="0" smtClean="0"/>
                            <a:t>O(</a:t>
                          </a:r>
                          <a:r>
                            <a:rPr lang="da-DK" i="1" dirty="0" smtClean="0"/>
                            <a:t>n</a:t>
                          </a:r>
                          <a:r>
                            <a:rPr lang="da-DK" dirty="0" smtClean="0"/>
                            <a:t>)</a:t>
                          </a:r>
                          <a:endParaRPr lang="da-DK" dirty="0">
                            <a:latin typeface="+mn-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err="1" smtClean="0"/>
                            <a:t>expected</a:t>
                          </a:r>
                          <a:r>
                            <a:rPr lang="da-DK" dirty="0" smtClean="0"/>
                            <a:t>, </a:t>
                          </a:r>
                          <a14:m>
                            <m:oMath xmlns:m="http://schemas.openxmlformats.org/officeDocument/2006/math">
                              <m:r>
                                <m:rPr>
                                  <m:nor/>
                                </m:rPr>
                                <a:rPr lang="da-DK" i="1" smtClean="0"/>
                                <m:t>w</m:t>
                              </m:r>
                              <m:r>
                                <m:rPr>
                                  <m:nor/>
                                </m:rPr>
                                <a:rPr lang="da-DK" b="0" i="0" smtClean="0"/>
                                <m:t> </m:t>
                              </m:r>
                              <m:r>
                                <m:rPr>
                                  <m:nor/>
                                </m:rPr>
                                <a:rPr lang="da-DK" i="0" smtClean="0"/>
                                <m:t>≥</m:t>
                              </m:r>
                              <m:r>
                                <m:rPr>
                                  <m:nor/>
                                </m:rPr>
                                <a:rPr lang="da-DK" b="0" i="0" smtClean="0"/>
                                <m:t> </m:t>
                              </m:r>
                              <m:r>
                                <m:rPr>
                                  <m:nor/>
                                </m:rPr>
                                <a:rPr lang="el-GR" i="0" smtClean="0"/>
                                <m:t>Ω</m:t>
                              </m:r>
                              <m:d>
                                <m:dPr>
                                  <m:ctrlPr>
                                    <a:rPr lang="el-GR" i="1" smtClean="0">
                                      <a:latin typeface="Cambria Math"/>
                                    </a:rPr>
                                  </m:ctrlPr>
                                </m:dPr>
                                <m:e>
                                  <m:sSup>
                                    <m:sSupPr>
                                      <m:ctrlPr>
                                        <a:rPr lang="el-GR" i="1" smtClean="0">
                                          <a:latin typeface="Cambria Math"/>
                                        </a:rPr>
                                      </m:ctrlPr>
                                    </m:sSupPr>
                                    <m:e>
                                      <m:r>
                                        <m:rPr>
                                          <m:nor/>
                                        </m:rPr>
                                        <a:rPr lang="da-DK" i="0" smtClean="0"/>
                                        <m:t>log</m:t>
                                      </m:r>
                                    </m:e>
                                    <m:sup>
                                      <m:r>
                                        <m:rPr>
                                          <m:nor/>
                                        </m:rPr>
                                        <a:rPr lang="da-DK" i="0" smtClean="0"/>
                                        <m:t>2+</m:t>
                                      </m:r>
                                      <m:r>
                                        <m:rPr>
                                          <m:nor/>
                                        </m:rPr>
                                        <a:rPr lang="da-DK" i="0" smtClean="0">
                                          <a:solidFill>
                                            <a:srgbClr val="C00000"/>
                                          </a:solidFill>
                                        </a:rPr>
                                        <m:t>ε</m:t>
                                      </m:r>
                                    </m:sup>
                                  </m:sSup>
                                  <m:r>
                                    <m:rPr>
                                      <m:nor/>
                                    </m:rPr>
                                    <a:rPr lang="da-DK" i="1" smtClean="0"/>
                                    <m:t>n</m:t>
                                  </m:r>
                                </m:e>
                              </m:d>
                            </m:oMath>
                          </a14:m>
                          <a:endParaRPr lang="da-DK" dirty="0"/>
                        </a:p>
                      </a:txBody>
                      <a:tcPr marL="90000" marR="0" marT="46800" marB="46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70840">
                    <a:tc>
                      <a:txBody>
                        <a:bodyPr/>
                        <a:lstStyle/>
                        <a:p>
                          <a:r>
                            <a:rPr lang="da-DK" b="1" dirty="0" smtClean="0">
                              <a:solidFill>
                                <a:srgbClr val="C00000"/>
                              </a:solidFill>
                            </a:rPr>
                            <a:t>SWAT14</a:t>
                          </a:r>
                          <a:endParaRPr lang="da-DK" b="1" dirty="0">
                            <a:solidFill>
                              <a:srgbClr val="C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dirty="0" smtClean="0"/>
                            <a:t>O(</a:t>
                          </a:r>
                          <a:r>
                            <a:rPr lang="da-DK" i="1" dirty="0" smtClean="0"/>
                            <a:t>n</a:t>
                          </a:r>
                          <a:r>
                            <a:rPr lang="da-DK" dirty="0" smtClean="0"/>
                            <a:t>)</a:t>
                          </a:r>
                          <a:endParaRPr lang="da-DK" dirty="0" smtClean="0">
                            <a:latin typeface="+mn-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smtClean="0"/>
                            <a:t>expected, </a:t>
                          </a:r>
                          <a14:m>
                            <m:oMath xmlns:m="http://schemas.openxmlformats.org/officeDocument/2006/math">
                              <m:r>
                                <m:rPr>
                                  <m:nor/>
                                </m:rPr>
                                <a:rPr lang="da-DK" i="1" smtClean="0">
                                  <a:latin typeface="+mj-lt"/>
                                </a:rPr>
                                <m:t>w</m:t>
                              </m:r>
                              <m:r>
                                <m:rPr>
                                  <m:nor/>
                                </m:rPr>
                                <a:rPr lang="da-DK" b="0" i="0" smtClean="0">
                                  <a:latin typeface="+mj-lt"/>
                                </a:rPr>
                                <m:t> </m:t>
                              </m:r>
                              <m:r>
                                <m:rPr>
                                  <m:nor/>
                                </m:rPr>
                                <a:rPr lang="da-DK" i="0" smtClean="0">
                                  <a:latin typeface="+mj-lt"/>
                                </a:rPr>
                                <m:t>≥</m:t>
                              </m:r>
                              <m:r>
                                <m:rPr>
                                  <m:nor/>
                                </m:rPr>
                                <a:rPr lang="da-DK" b="0" i="0" smtClean="0">
                                  <a:latin typeface="+mj-lt"/>
                                </a:rPr>
                                <m:t> </m:t>
                              </m:r>
                              <m:r>
                                <m:rPr>
                                  <m:nor/>
                                </m:rPr>
                                <a:rPr lang="el-GR" i="0" smtClean="0">
                                  <a:latin typeface="+mj-lt"/>
                                </a:rPr>
                                <m:t>Ω</m:t>
                              </m:r>
                              <m:d>
                                <m:dPr>
                                  <m:ctrlPr>
                                    <a:rPr lang="el-GR" i="1" smtClean="0">
                                      <a:latin typeface="Cambria Math"/>
                                    </a:rPr>
                                  </m:ctrlPr>
                                </m:dPr>
                                <m:e>
                                  <m:sSup>
                                    <m:sSupPr>
                                      <m:ctrlPr>
                                        <a:rPr lang="el-GR" i="1" smtClean="0">
                                          <a:latin typeface="Cambria Math"/>
                                        </a:rPr>
                                      </m:ctrlPr>
                                    </m:sSupPr>
                                    <m:e>
                                      <m:r>
                                        <m:rPr>
                                          <m:nor/>
                                        </m:rPr>
                                        <a:rPr lang="da-DK" i="0" smtClean="0">
                                          <a:latin typeface="+mj-lt"/>
                                        </a:rPr>
                                        <m:t>log</m:t>
                                      </m:r>
                                    </m:e>
                                    <m:sup>
                                      <m:r>
                                        <m:rPr>
                                          <m:nor/>
                                        </m:rPr>
                                        <a:rPr lang="da-DK" i="0" smtClean="0">
                                          <a:latin typeface="+mj-lt"/>
                                        </a:rPr>
                                        <m:t>2</m:t>
                                      </m:r>
                                    </m:sup>
                                  </m:sSup>
                                  <m:r>
                                    <m:rPr>
                                      <m:nor/>
                                    </m:rPr>
                                    <a:rPr lang="da-DK" i="1" smtClean="0">
                                      <a:latin typeface="+mj-lt"/>
                                    </a:rPr>
                                    <m:t>n</m:t>
                                  </m:r>
                                  <m:func>
                                    <m:funcPr>
                                      <m:ctrlPr>
                                        <a:rPr lang="da-DK" b="0" i="1" smtClean="0">
                                          <a:latin typeface="Cambria Math"/>
                                        </a:rPr>
                                      </m:ctrlPr>
                                    </m:funcPr>
                                    <m:fName>
                                      <m:r>
                                        <a:rPr lang="da-DK" b="0" i="1" smtClean="0">
                                          <a:latin typeface="Cambria Math"/>
                                          <a:ea typeface="Cambria Math"/>
                                        </a:rPr>
                                        <m:t>∙</m:t>
                                      </m:r>
                                      <m:r>
                                        <m:rPr>
                                          <m:nor/>
                                        </m:rPr>
                                        <a:rPr lang="da-DK" b="0" i="0" smtClean="0">
                                          <a:solidFill>
                                            <a:srgbClr val="C00000"/>
                                          </a:solidFill>
                                          <a:latin typeface="+mj-lt"/>
                                        </a:rPr>
                                        <m:t>log</m:t>
                                      </m:r>
                                    </m:fName>
                                    <m:e>
                                      <m:func>
                                        <m:funcPr>
                                          <m:ctrlPr>
                                            <a:rPr lang="da-DK" b="0" i="1" smtClean="0">
                                              <a:solidFill>
                                                <a:srgbClr val="C00000"/>
                                              </a:solidFill>
                                              <a:latin typeface="Cambria Math"/>
                                            </a:rPr>
                                          </m:ctrlPr>
                                        </m:funcPr>
                                        <m:fName>
                                          <m:r>
                                            <m:rPr>
                                              <m:nor/>
                                            </m:rPr>
                                            <a:rPr lang="da-DK" b="0" i="0" smtClean="0">
                                              <a:solidFill>
                                                <a:srgbClr val="C00000"/>
                                              </a:solidFill>
                                              <a:latin typeface="+mj-lt"/>
                                            </a:rPr>
                                            <m:t>log</m:t>
                                          </m:r>
                                        </m:fName>
                                        <m:e>
                                          <m:r>
                                            <m:rPr>
                                              <m:nor/>
                                            </m:rPr>
                                            <a:rPr lang="da-DK" b="0" i="0" smtClean="0">
                                              <a:solidFill>
                                                <a:srgbClr val="C00000"/>
                                              </a:solidFill>
                                              <a:latin typeface="+mj-lt"/>
                                            </a:rPr>
                                            <m:t>n</m:t>
                                          </m:r>
                                        </m:e>
                                      </m:func>
                                    </m:e>
                                  </m:func>
                                </m:e>
                              </m:d>
                            </m:oMath>
                          </a14:m>
                          <a:endParaRPr lang="da-DK" dirty="0">
                            <a:latin typeface="+mj-lt"/>
                          </a:endParaRPr>
                        </a:p>
                      </a:txBody>
                      <a:tcPr marL="90000" marR="0" marT="46800" marB="46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bl>
              </a:graphicData>
            </a:graphic>
          </p:graphicFrame>
        </mc:Choice>
        <mc:Fallback xmlns="">
          <p:graphicFrame>
            <p:nvGraphicFramePr>
              <p:cNvPr id="4" name="Content Placeholder 3"/>
              <p:cNvGraphicFramePr>
                <a:graphicFrameLocks noGrp="1"/>
              </p:cNvGraphicFramePr>
              <p:nvPr>
                <p:ph idx="1"/>
                <p:extLst>
                  <p:ext uri="{D42A27DB-BD31-4B8C-83A1-F6EECF244321}">
                    <p14:modId xmlns:p14="http://schemas.microsoft.com/office/powerpoint/2010/main" val="2549286265"/>
                  </p:ext>
                </p:extLst>
              </p:nvPr>
            </p:nvGraphicFramePr>
            <p:xfrm>
              <a:off x="343771" y="2492896"/>
              <a:ext cx="8620717" cy="4211438"/>
            </p:xfrm>
            <a:graphic>
              <a:graphicData uri="http://schemas.openxmlformats.org/drawingml/2006/table">
                <a:tbl>
                  <a:tblPr firstRow="1" bandRow="1">
                    <a:tableStyleId>{2D5ABB26-0587-4C30-8999-92F81FD0307C}</a:tableStyleId>
                  </a:tblPr>
                  <a:tblGrid>
                    <a:gridCol w="3252343"/>
                    <a:gridCol w="2040763"/>
                    <a:gridCol w="3327611"/>
                  </a:tblGrid>
                  <a:tr h="370840">
                    <a:tc>
                      <a:txBody>
                        <a:bodyPr/>
                        <a:lstStyle/>
                        <a:p>
                          <a:r>
                            <a:rPr lang="da-DK" dirty="0" err="1" smtClean="0"/>
                            <a:t>Bucket</a:t>
                          </a:r>
                          <a:r>
                            <a:rPr lang="da-DK" dirty="0" smtClean="0"/>
                            <a:t> sort</a:t>
                          </a:r>
                          <a:endParaRPr lang="da-DK"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a-DK" dirty="0" smtClean="0"/>
                            <a:t>O(</a:t>
                          </a:r>
                          <a:r>
                            <a:rPr lang="da-DK" i="1" dirty="0" smtClean="0"/>
                            <a:t>n</a:t>
                          </a:r>
                          <a:r>
                            <a:rPr lang="da-DK" dirty="0" smtClean="0"/>
                            <a:t>+2</a:t>
                          </a:r>
                          <a:r>
                            <a:rPr lang="da-DK" i="1" baseline="30000" dirty="0" smtClean="0"/>
                            <a:t>w</a:t>
                          </a:r>
                          <a:r>
                            <a:rPr lang="da-DK" dirty="0" smtClean="0"/>
                            <a:t>)</a:t>
                          </a:r>
                          <a:endParaRPr lang="da-DK" dirty="0"/>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da-DK" dirty="0"/>
                        </a:p>
                      </a:txBody>
                      <a:tcPr marL="90000" marR="0" marT="46800" marB="46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554160">
                    <a:tc>
                      <a:txBody>
                        <a:bodyPr/>
                        <a:lstStyle/>
                        <a:p>
                          <a:r>
                            <a:rPr lang="da-DK" dirty="0" smtClean="0"/>
                            <a:t>Radix sort</a:t>
                          </a:r>
                          <a:r>
                            <a:rPr lang="da-DK" baseline="0" dirty="0" smtClean="0"/>
                            <a:t>;</a:t>
                          </a:r>
                          <a:r>
                            <a:rPr lang="da-DK" dirty="0" smtClean="0"/>
                            <a:t> </a:t>
                          </a:r>
                          <a:r>
                            <a:rPr lang="da-DK" dirty="0" err="1" smtClean="0"/>
                            <a:t>Hollerith</a:t>
                          </a:r>
                          <a:r>
                            <a:rPr lang="da-DK" dirty="0" smtClean="0"/>
                            <a:t> 1887</a:t>
                          </a:r>
                          <a:endParaRPr lang="da-DK"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da-DK"/>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159403" t="-72527" r="-162985" b="-597802"/>
                          </a:stretch>
                        </a:blipFill>
                      </a:tcPr>
                    </a:tc>
                    <a:tc>
                      <a:txBody>
                        <a:bodyPr/>
                        <a:lstStyle/>
                        <a:p>
                          <a:endParaRPr lang="da-DK"/>
                        </a:p>
                      </a:txBody>
                      <a:tcPr marL="90000" marR="0" marT="46800" marB="46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642240">
                    <a:tc>
                      <a:txBody>
                        <a:bodyPr/>
                        <a:lstStyle/>
                        <a:p>
                          <a:r>
                            <a:rPr lang="da-DK" dirty="0" smtClean="0"/>
                            <a:t>van Emde Boas 1975</a:t>
                          </a:r>
                        </a:p>
                        <a:p>
                          <a:r>
                            <a:rPr lang="da-DK" dirty="0" err="1" smtClean="0"/>
                            <a:t>Willard</a:t>
                          </a:r>
                          <a:r>
                            <a:rPr lang="da-DK" dirty="0" smtClean="0"/>
                            <a:t> 1983</a:t>
                          </a:r>
                          <a:endParaRPr lang="da-DK"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da-DK"/>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159403" t="-149524" r="-162985" b="-418095"/>
                          </a:stretch>
                        </a:blipFill>
                      </a:tcPr>
                    </a:tc>
                    <a:tc>
                      <a:txBody>
                        <a:bodyPr/>
                        <a:lstStyle/>
                        <a:p>
                          <a:r>
                            <a:rPr lang="da-DK" dirty="0" smtClean="0"/>
                            <a:t>superlinear</a:t>
                          </a:r>
                          <a:r>
                            <a:rPr lang="da-DK" baseline="0" dirty="0" smtClean="0"/>
                            <a:t> </a:t>
                          </a:r>
                          <a:r>
                            <a:rPr lang="da-DK" baseline="0" dirty="0" err="1" smtClean="0"/>
                            <a:t>space</a:t>
                          </a:r>
                          <a:endParaRPr lang="da-DK" baseline="0" dirty="0" smtClean="0"/>
                        </a:p>
                        <a:p>
                          <a:r>
                            <a:rPr lang="da-DK" dirty="0" err="1" smtClean="0"/>
                            <a:t>expected</a:t>
                          </a:r>
                          <a:endParaRPr lang="da-DK" dirty="0"/>
                        </a:p>
                      </a:txBody>
                      <a:tcPr marL="90000" marR="0" marT="46800" marB="46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554160">
                    <a:tc>
                      <a:txBody>
                        <a:bodyPr/>
                        <a:lstStyle/>
                        <a:p>
                          <a:r>
                            <a:rPr lang="da-DK" dirty="0" err="1" smtClean="0"/>
                            <a:t>Kirkpatrick</a:t>
                          </a:r>
                          <a:r>
                            <a:rPr lang="da-DK" baseline="0" dirty="0" smtClean="0"/>
                            <a:t> and </a:t>
                          </a:r>
                          <a:r>
                            <a:rPr lang="da-DK" baseline="0" dirty="0" err="1" smtClean="0"/>
                            <a:t>Reicsh</a:t>
                          </a:r>
                          <a:r>
                            <a:rPr lang="da-DK" baseline="0" dirty="0" smtClean="0"/>
                            <a:t> 1983</a:t>
                          </a:r>
                          <a:endParaRPr lang="da-DK"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da-DK"/>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159403" t="-287912" r="-162985" b="-382418"/>
                          </a:stretch>
                        </a:blipFill>
                      </a:tcPr>
                    </a:tc>
                    <a:tc>
                      <a:txBody>
                        <a:bodyPr/>
                        <a:lstStyle/>
                        <a:p>
                          <a:endParaRPr lang="da-DK" dirty="0"/>
                        </a:p>
                      </a:txBody>
                      <a:tcPr marL="90000" marR="0" marT="46800" marB="46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70840">
                    <a:tc>
                      <a:txBody>
                        <a:bodyPr/>
                        <a:lstStyle/>
                        <a:p>
                          <a:r>
                            <a:rPr lang="da-DK" dirty="0" err="1" smtClean="0"/>
                            <a:t>Merge</a:t>
                          </a:r>
                          <a:r>
                            <a:rPr lang="da-DK" dirty="0" smtClean="0"/>
                            <a:t> sort:</a:t>
                          </a:r>
                          <a:r>
                            <a:rPr lang="da-DK" baseline="0" dirty="0" smtClean="0"/>
                            <a:t> </a:t>
                          </a:r>
                          <a:r>
                            <a:rPr lang="da-DK" dirty="0" smtClean="0"/>
                            <a:t>von Neumann</a:t>
                          </a:r>
                          <a:r>
                            <a:rPr lang="da-DK" baseline="0" dirty="0" smtClean="0"/>
                            <a:t> </a:t>
                          </a:r>
                          <a:r>
                            <a:rPr lang="da-DK" dirty="0" smtClean="0"/>
                            <a:t>1945</a:t>
                          </a:r>
                          <a:endParaRPr lang="da-DK"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da-DK"/>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159403" t="-578689" r="-162985" b="-470492"/>
                          </a:stretch>
                        </a:blipFill>
                      </a:tcPr>
                    </a:tc>
                    <a:tc>
                      <a:txBody>
                        <a:bodyPr/>
                        <a:lstStyle/>
                        <a:p>
                          <a:r>
                            <a:rPr lang="da-DK" dirty="0" err="1" smtClean="0"/>
                            <a:t>comparison</a:t>
                          </a:r>
                          <a:r>
                            <a:rPr lang="da-DK" dirty="0" smtClean="0"/>
                            <a:t> </a:t>
                          </a:r>
                          <a:r>
                            <a:rPr lang="da-DK" dirty="0" err="1" smtClean="0"/>
                            <a:t>based</a:t>
                          </a:r>
                          <a:r>
                            <a:rPr lang="da-DK" dirty="0" smtClean="0"/>
                            <a:t> optimal</a:t>
                          </a:r>
                          <a:endParaRPr lang="da-DK" dirty="0"/>
                        </a:p>
                      </a:txBody>
                      <a:tcPr marL="90000" marR="0" marT="46800" marB="46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710942">
                    <a:tc>
                      <a:txBody>
                        <a:bodyPr/>
                        <a:lstStyle/>
                        <a:p>
                          <a:r>
                            <a:rPr lang="da-DK" dirty="0" smtClean="0"/>
                            <a:t>Thorup and Han</a:t>
                          </a:r>
                          <a:r>
                            <a:rPr lang="da-DK" baseline="0" dirty="0" smtClean="0"/>
                            <a:t> 2002</a:t>
                          </a:r>
                          <a:endParaRPr lang="da-DK"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da-DK"/>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159403" t="-353846" r="-162985" b="-145299"/>
                          </a:stretch>
                        </a:blipFill>
                      </a:tcPr>
                    </a:tc>
                    <a:tc>
                      <a:txBody>
                        <a:bodyPr/>
                        <a:lstStyle/>
                        <a:p>
                          <a:r>
                            <a:rPr lang="da-DK" dirty="0" err="1" smtClean="0"/>
                            <a:t>expected</a:t>
                          </a:r>
                          <a:endParaRPr lang="da-DK" dirty="0"/>
                        </a:p>
                      </a:txBody>
                      <a:tcPr marL="90000" marR="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504128">
                    <a:tc>
                      <a:txBody>
                        <a:bodyPr/>
                        <a:lstStyle/>
                        <a:p>
                          <a:r>
                            <a:rPr lang="da-DK" dirty="0" smtClean="0"/>
                            <a:t>Andersson et al. 1998</a:t>
                          </a:r>
                          <a:endParaRPr lang="da-DK"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dirty="0" smtClean="0"/>
                            <a:t>O(</a:t>
                          </a:r>
                          <a:r>
                            <a:rPr lang="da-DK" i="1" dirty="0" smtClean="0"/>
                            <a:t>n</a:t>
                          </a:r>
                          <a:r>
                            <a:rPr lang="da-DK" dirty="0" smtClean="0"/>
                            <a:t>)</a:t>
                          </a:r>
                          <a:endParaRPr lang="da-DK" dirty="0">
                            <a:latin typeface="+mn-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da-DK"/>
                        </a:p>
                      </a:txBody>
                      <a:tcPr marL="90000" marR="0" marT="46800" marB="46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159158" t="-647561" b="-107317"/>
                          </a:stretch>
                        </a:blipFill>
                      </a:tcPr>
                    </a:tc>
                  </a:tr>
                  <a:tr h="504128">
                    <a:tc>
                      <a:txBody>
                        <a:bodyPr/>
                        <a:lstStyle/>
                        <a:p>
                          <a:r>
                            <a:rPr lang="da-DK" b="1" dirty="0" smtClean="0">
                              <a:solidFill>
                                <a:srgbClr val="C00000"/>
                              </a:solidFill>
                            </a:rPr>
                            <a:t>SWAT14</a:t>
                          </a:r>
                          <a:endParaRPr lang="da-DK" b="1" dirty="0">
                            <a:solidFill>
                              <a:srgbClr val="C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dirty="0" smtClean="0"/>
                            <a:t>O(</a:t>
                          </a:r>
                          <a:r>
                            <a:rPr lang="da-DK" i="1" dirty="0" smtClean="0"/>
                            <a:t>n</a:t>
                          </a:r>
                          <a:r>
                            <a:rPr lang="da-DK" dirty="0" smtClean="0"/>
                            <a:t>)</a:t>
                          </a:r>
                          <a:endParaRPr lang="da-DK" dirty="0" smtClean="0">
                            <a:latin typeface="+mn-lt"/>
                          </a:endParaRPr>
                        </a:p>
                      </a:txBody>
                      <a:tcPr marL="90000" marR="90000" marT="18000" marB="1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da-DK"/>
                        </a:p>
                      </a:txBody>
                      <a:tcPr marL="90000" marR="0" marT="46800" marB="468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1">
                          <a:blip r:embed="rId3"/>
                          <a:stretch>
                            <a:fillRect l="-159158" t="-738554" b="-6024"/>
                          </a:stretch>
                        </a:blipFill>
                      </a:tcPr>
                    </a:tc>
                  </a:tr>
                </a:tbl>
              </a:graphicData>
            </a:graphic>
          </p:graphicFrame>
        </mc:Fallback>
      </mc:AlternateContent>
      <p:cxnSp>
        <p:nvCxnSpPr>
          <p:cNvPr id="8" name="Straight Arrow Connector 7"/>
          <p:cNvCxnSpPr/>
          <p:nvPr/>
        </p:nvCxnSpPr>
        <p:spPr>
          <a:xfrm>
            <a:off x="4868416" y="2039362"/>
            <a:ext cx="2871936"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08376" y="116632"/>
            <a:ext cx="1872208" cy="338554"/>
          </a:xfrm>
          <a:prstGeom prst="rect">
            <a:avLst/>
          </a:prstGeom>
          <a:noFill/>
        </p:spPr>
        <p:txBody>
          <a:bodyPr wrap="square" rtlCol="0">
            <a:spAutoFit/>
          </a:bodyPr>
          <a:lstStyle/>
          <a:p>
            <a:r>
              <a:rPr lang="da-DK" sz="1600" dirty="0" smtClean="0"/>
              <a:t>Time per element</a:t>
            </a:r>
            <a:endParaRPr lang="da-DK" sz="1600" dirty="0"/>
          </a:p>
        </p:txBody>
      </p:sp>
      <p:sp>
        <p:nvSpPr>
          <p:cNvPr id="14" name="TextBox 13"/>
          <p:cNvSpPr txBox="1"/>
          <p:nvPr/>
        </p:nvSpPr>
        <p:spPr>
          <a:xfrm>
            <a:off x="7740352" y="1870085"/>
            <a:ext cx="360040" cy="338554"/>
          </a:xfrm>
          <a:prstGeom prst="rect">
            <a:avLst/>
          </a:prstGeom>
          <a:noFill/>
        </p:spPr>
        <p:txBody>
          <a:bodyPr wrap="square" rtlCol="0">
            <a:spAutoFit/>
          </a:bodyPr>
          <a:lstStyle/>
          <a:p>
            <a:r>
              <a:rPr lang="da-DK" sz="1600" i="1" dirty="0" smtClean="0"/>
              <a:t>w</a:t>
            </a:r>
            <a:endParaRPr lang="da-DK" sz="1600" i="1" dirty="0"/>
          </a:p>
        </p:txBody>
      </p:sp>
      <p:cxnSp>
        <p:nvCxnSpPr>
          <p:cNvPr id="16" name="Straight Connector 15"/>
          <p:cNvCxnSpPr/>
          <p:nvPr/>
        </p:nvCxnSpPr>
        <p:spPr>
          <a:xfrm>
            <a:off x="4868416" y="1823338"/>
            <a:ext cx="50405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372472" y="1967354"/>
            <a:ext cx="0"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524600" y="1967354"/>
            <a:ext cx="0"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812632" y="1967354"/>
            <a:ext cx="0"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812632" y="1823338"/>
            <a:ext cx="92772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524600" y="1823338"/>
            <a:ext cx="28803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5370066" y="1324144"/>
            <a:ext cx="1442566" cy="504254"/>
          </a:xfrm>
          <a:custGeom>
            <a:avLst/>
            <a:gdLst>
              <a:gd name="connsiteX0" fmla="*/ 0 w 1220268"/>
              <a:gd name="connsiteY0" fmla="*/ 527050 h 527050"/>
              <a:gd name="connsiteX1" fmla="*/ 206375 w 1220268"/>
              <a:gd name="connsiteY1" fmla="*/ 158750 h 527050"/>
              <a:gd name="connsiteX2" fmla="*/ 1149350 w 1220268"/>
              <a:gd name="connsiteY2" fmla="*/ 38100 h 527050"/>
              <a:gd name="connsiteX3" fmla="*/ 1152525 w 1220268"/>
              <a:gd name="connsiteY3" fmla="*/ 0 h 527050"/>
              <a:gd name="connsiteX0" fmla="*/ 0 w 1149350"/>
              <a:gd name="connsiteY0" fmla="*/ 488950 h 488950"/>
              <a:gd name="connsiteX1" fmla="*/ 206375 w 1149350"/>
              <a:gd name="connsiteY1" fmla="*/ 120650 h 488950"/>
              <a:gd name="connsiteX2" fmla="*/ 1149350 w 1149350"/>
              <a:gd name="connsiteY2" fmla="*/ 0 h 488950"/>
              <a:gd name="connsiteX0" fmla="*/ 0 w 1149350"/>
              <a:gd name="connsiteY0" fmla="*/ 488950 h 488950"/>
              <a:gd name="connsiteX1" fmla="*/ 206375 w 1149350"/>
              <a:gd name="connsiteY1" fmla="*/ 120650 h 488950"/>
              <a:gd name="connsiteX2" fmla="*/ 1149350 w 1149350"/>
              <a:gd name="connsiteY2" fmla="*/ 0 h 488950"/>
              <a:gd name="connsiteX0" fmla="*/ 0 w 1149350"/>
              <a:gd name="connsiteY0" fmla="*/ 488950 h 488950"/>
              <a:gd name="connsiteX1" fmla="*/ 206375 w 1149350"/>
              <a:gd name="connsiteY1" fmla="*/ 120650 h 488950"/>
              <a:gd name="connsiteX2" fmla="*/ 1149350 w 1149350"/>
              <a:gd name="connsiteY2" fmla="*/ 0 h 488950"/>
              <a:gd name="connsiteX0" fmla="*/ 0 w 1149350"/>
              <a:gd name="connsiteY0" fmla="*/ 488950 h 488950"/>
              <a:gd name="connsiteX1" fmla="*/ 495300 w 1149350"/>
              <a:gd name="connsiteY1" fmla="*/ 73025 h 488950"/>
              <a:gd name="connsiteX2" fmla="*/ 1149350 w 1149350"/>
              <a:gd name="connsiteY2" fmla="*/ 0 h 488950"/>
              <a:gd name="connsiteX0" fmla="*/ 0 w 1149350"/>
              <a:gd name="connsiteY0" fmla="*/ 489104 h 489104"/>
              <a:gd name="connsiteX1" fmla="*/ 425450 w 1149350"/>
              <a:gd name="connsiteY1" fmla="*/ 70004 h 489104"/>
              <a:gd name="connsiteX2" fmla="*/ 1149350 w 1149350"/>
              <a:gd name="connsiteY2" fmla="*/ 154 h 489104"/>
              <a:gd name="connsiteX0" fmla="*/ 0 w 1149350"/>
              <a:gd name="connsiteY0" fmla="*/ 488950 h 488950"/>
              <a:gd name="connsiteX1" fmla="*/ 425450 w 1149350"/>
              <a:gd name="connsiteY1" fmla="*/ 69850 h 488950"/>
              <a:gd name="connsiteX2" fmla="*/ 1149350 w 1149350"/>
              <a:gd name="connsiteY2" fmla="*/ 0 h 488950"/>
            </a:gdLst>
            <a:ahLst/>
            <a:cxnLst>
              <a:cxn ang="0">
                <a:pos x="connsiteX0" y="connsiteY0"/>
              </a:cxn>
              <a:cxn ang="0">
                <a:pos x="connsiteX1" y="connsiteY1"/>
              </a:cxn>
              <a:cxn ang="0">
                <a:pos x="connsiteX2" y="connsiteY2"/>
              </a:cxn>
            </a:cxnLst>
            <a:rect l="l" t="t" r="r" b="b"/>
            <a:pathLst>
              <a:path w="1149350" h="488950">
                <a:moveTo>
                  <a:pt x="0" y="488950"/>
                </a:moveTo>
                <a:cubicBezTo>
                  <a:pt x="7408" y="345546"/>
                  <a:pt x="218017" y="135467"/>
                  <a:pt x="425450" y="69850"/>
                </a:cubicBezTo>
                <a:cubicBezTo>
                  <a:pt x="632883" y="4233"/>
                  <a:pt x="982133" y="1058"/>
                  <a:pt x="1149350" y="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7" name="Straight Arrow Connector 6"/>
          <p:cNvCxnSpPr/>
          <p:nvPr/>
        </p:nvCxnSpPr>
        <p:spPr>
          <a:xfrm flipV="1">
            <a:off x="4868416" y="455186"/>
            <a:ext cx="0" cy="1584176"/>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516488" y="2073478"/>
            <a:ext cx="1220206" cy="307777"/>
          </a:xfrm>
          <a:prstGeom prst="rect">
            <a:avLst/>
          </a:prstGeom>
          <a:noFill/>
        </p:spPr>
        <p:txBody>
          <a:bodyPr wrap="none" rtlCol="0">
            <a:spAutoFit/>
          </a:bodyPr>
          <a:lstStyle/>
          <a:p>
            <a:r>
              <a:rPr lang="da-DK" sz="1400" dirty="0" smtClean="0"/>
              <a:t>log</a:t>
            </a:r>
            <a:r>
              <a:rPr lang="da-DK" sz="1400" baseline="30000" dirty="0" smtClean="0"/>
              <a:t>2</a:t>
            </a:r>
            <a:r>
              <a:rPr lang="da-DK" sz="1400" dirty="0" smtClean="0"/>
              <a:t> </a:t>
            </a:r>
            <a:r>
              <a:rPr lang="da-DK" sz="1400" i="1" dirty="0" err="1" smtClean="0"/>
              <a:t>n</a:t>
            </a:r>
            <a:r>
              <a:rPr lang="da-DK" sz="1400" dirty="0" err="1" smtClean="0"/>
              <a:t>·loglog</a:t>
            </a:r>
            <a:r>
              <a:rPr lang="da-DK" sz="1400" dirty="0" smtClean="0"/>
              <a:t> </a:t>
            </a:r>
            <a:r>
              <a:rPr lang="da-DK" sz="1400" i="1" dirty="0" smtClean="0"/>
              <a:t>n</a:t>
            </a:r>
            <a:endParaRPr lang="da-DK" sz="1400" i="1" dirty="0"/>
          </a:p>
        </p:txBody>
      </p:sp>
      <p:sp>
        <p:nvSpPr>
          <p:cNvPr id="33" name="TextBox 32"/>
          <p:cNvSpPr txBox="1"/>
          <p:nvPr/>
        </p:nvSpPr>
        <p:spPr>
          <a:xfrm>
            <a:off x="6664072" y="2073478"/>
            <a:ext cx="713657" cy="307777"/>
          </a:xfrm>
          <a:prstGeom prst="rect">
            <a:avLst/>
          </a:prstGeom>
          <a:noFill/>
        </p:spPr>
        <p:txBody>
          <a:bodyPr wrap="none" rtlCol="0">
            <a:spAutoFit/>
          </a:bodyPr>
          <a:lstStyle/>
          <a:p>
            <a:r>
              <a:rPr lang="da-DK" sz="1400" dirty="0" smtClean="0"/>
              <a:t>log</a:t>
            </a:r>
            <a:r>
              <a:rPr lang="da-DK" sz="1400" baseline="30000" dirty="0" smtClean="0"/>
              <a:t>2+</a:t>
            </a:r>
            <a:r>
              <a:rPr lang="el-GR" sz="1400" baseline="30000" dirty="0" smtClean="0"/>
              <a:t>ε</a:t>
            </a:r>
            <a:r>
              <a:rPr lang="da-DK" sz="1400" dirty="0" smtClean="0"/>
              <a:t> </a:t>
            </a:r>
            <a:r>
              <a:rPr lang="da-DK" sz="1400" i="1" dirty="0" smtClean="0"/>
              <a:t>n</a:t>
            </a:r>
            <a:endParaRPr lang="da-DK" sz="1400" i="1" dirty="0"/>
          </a:p>
        </p:txBody>
      </p:sp>
      <mc:AlternateContent xmlns:mc="http://schemas.openxmlformats.org/markup-compatibility/2006" xmlns:a14="http://schemas.microsoft.com/office/drawing/2010/main">
        <mc:Choice Requires="a14">
          <p:sp>
            <p:nvSpPr>
              <p:cNvPr id="35" name="Rectangle 34"/>
              <p:cNvSpPr/>
              <p:nvPr/>
            </p:nvSpPr>
            <p:spPr>
              <a:xfrm>
                <a:off x="3666376" y="1144786"/>
                <a:ext cx="1233286" cy="355610"/>
              </a:xfrm>
              <a:prstGeom prst="rect">
                <a:avLst/>
              </a:prstGeom>
            </p:spPr>
            <p:txBody>
              <a:bodyPr wrap="none">
                <a:spAutoFit/>
              </a:bodyPr>
              <a:lstStyle/>
              <a:p>
                <a:pPr/>
                <a14:m>
                  <m:oMathPara xmlns:m="http://schemas.openxmlformats.org/officeDocument/2006/math">
                    <m:oMathParaPr>
                      <m:jc m:val="right"/>
                    </m:oMathParaPr>
                    <m:oMath xmlns:m="http://schemas.openxmlformats.org/officeDocument/2006/math">
                      <m:r>
                        <m:rPr>
                          <m:nor/>
                        </m:rPr>
                        <a:rPr lang="da-DK" sz="1400"/>
                        <m:t>O</m:t>
                      </m:r>
                      <m:d>
                        <m:dPr>
                          <m:ctrlPr>
                            <a:rPr lang="da-DK" sz="1400" i="1">
                              <a:latin typeface="Cambria Math"/>
                            </a:rPr>
                          </m:ctrlPr>
                        </m:dPr>
                        <m:e>
                          <m:rad>
                            <m:radPr>
                              <m:degHide m:val="on"/>
                              <m:ctrlPr>
                                <a:rPr lang="da-DK" sz="1400" i="1">
                                  <a:latin typeface="Cambria Math"/>
                                </a:rPr>
                              </m:ctrlPr>
                            </m:radPr>
                            <m:deg/>
                            <m:e>
                              <m:func>
                                <m:funcPr>
                                  <m:ctrlPr>
                                    <a:rPr lang="da-DK" sz="1400" i="1">
                                      <a:latin typeface="Cambria Math"/>
                                    </a:rPr>
                                  </m:ctrlPr>
                                </m:funcPr>
                                <m:fName>
                                  <m:r>
                                    <m:rPr>
                                      <m:nor/>
                                    </m:rPr>
                                    <a:rPr lang="da-DK" sz="1400"/>
                                    <m:t>log</m:t>
                                  </m:r>
                                </m:fName>
                                <m:e>
                                  <m:func>
                                    <m:funcPr>
                                      <m:ctrlPr>
                                        <a:rPr lang="da-DK" sz="1400" i="1">
                                          <a:latin typeface="Cambria Math"/>
                                        </a:rPr>
                                      </m:ctrlPr>
                                    </m:funcPr>
                                    <m:fName>
                                      <m:r>
                                        <m:rPr>
                                          <m:nor/>
                                        </m:rPr>
                                        <a:rPr lang="da-DK" sz="1400"/>
                                        <m:t>log</m:t>
                                      </m:r>
                                    </m:fName>
                                    <m:e>
                                      <m:r>
                                        <m:rPr>
                                          <m:nor/>
                                        </m:rPr>
                                        <a:rPr lang="da-DK" sz="1400" i="1"/>
                                        <m:t>n</m:t>
                                      </m:r>
                                    </m:e>
                                  </m:func>
                                </m:e>
                              </m:func>
                            </m:e>
                          </m:rad>
                        </m:e>
                      </m:d>
                    </m:oMath>
                  </m:oMathPara>
                </a14:m>
                <a:endParaRPr lang="da-DK" sz="1400" dirty="0"/>
              </a:p>
            </p:txBody>
          </p:sp>
        </mc:Choice>
        <mc:Fallback xmlns="">
          <p:sp>
            <p:nvSpPr>
              <p:cNvPr id="35" name="Rectangle 34"/>
              <p:cNvSpPr>
                <a:spLocks noRot="1" noChangeAspect="1" noMove="1" noResize="1" noEditPoints="1" noAdjustHandles="1" noChangeArrowheads="1" noChangeShapeType="1" noTextEdit="1"/>
              </p:cNvSpPr>
              <p:nvPr/>
            </p:nvSpPr>
            <p:spPr>
              <a:xfrm>
                <a:off x="3666376" y="1144786"/>
                <a:ext cx="1233286" cy="355610"/>
              </a:xfrm>
              <a:prstGeom prst="rect">
                <a:avLst/>
              </a:prstGeom>
              <a:blipFill rotWithShape="1">
                <a:blip r:embed="rId4"/>
                <a:stretch>
                  <a:fillRect/>
                </a:stretch>
              </a:blipFill>
            </p:spPr>
            <p:txBody>
              <a:bodyPr/>
              <a:lstStyle/>
              <a:p>
                <a:r>
                  <a:rPr lang="da-DK">
                    <a:noFill/>
                  </a:rPr>
                  <a:t> </a:t>
                </a:r>
              </a:p>
            </p:txBody>
          </p:sp>
        </mc:Fallback>
      </mc:AlternateContent>
      <p:sp>
        <p:nvSpPr>
          <p:cNvPr id="36" name="TextBox 35"/>
          <p:cNvSpPr txBox="1"/>
          <p:nvPr/>
        </p:nvSpPr>
        <p:spPr>
          <a:xfrm>
            <a:off x="4398015" y="1696380"/>
            <a:ext cx="503664" cy="307777"/>
          </a:xfrm>
          <a:prstGeom prst="rect">
            <a:avLst/>
          </a:prstGeom>
          <a:noFill/>
        </p:spPr>
        <p:txBody>
          <a:bodyPr wrap="none" rtlCol="0">
            <a:spAutoFit/>
          </a:bodyPr>
          <a:lstStyle/>
          <a:p>
            <a:pPr algn="r"/>
            <a:r>
              <a:rPr lang="da-DK" sz="1400" dirty="0" smtClean="0"/>
              <a:t>O(1)</a:t>
            </a:r>
            <a:endParaRPr lang="da-DK" sz="1400" i="1" dirty="0"/>
          </a:p>
        </p:txBody>
      </p:sp>
      <p:sp>
        <p:nvSpPr>
          <p:cNvPr id="37" name="TextBox 36"/>
          <p:cNvSpPr txBox="1"/>
          <p:nvPr/>
        </p:nvSpPr>
        <p:spPr>
          <a:xfrm>
            <a:off x="5012432" y="2073478"/>
            <a:ext cx="538930" cy="307777"/>
          </a:xfrm>
          <a:prstGeom prst="rect">
            <a:avLst/>
          </a:prstGeom>
          <a:noFill/>
        </p:spPr>
        <p:txBody>
          <a:bodyPr wrap="none" rtlCol="0">
            <a:spAutoFit/>
          </a:bodyPr>
          <a:lstStyle/>
          <a:p>
            <a:r>
              <a:rPr lang="da-DK" sz="1400" dirty="0" smtClean="0"/>
              <a:t>log </a:t>
            </a:r>
            <a:r>
              <a:rPr lang="da-DK" sz="1400" i="1" dirty="0" smtClean="0"/>
              <a:t>n</a:t>
            </a:r>
            <a:endParaRPr lang="da-DK" sz="1400" i="1" dirty="0"/>
          </a:p>
        </p:txBody>
      </p:sp>
      <p:sp>
        <p:nvSpPr>
          <p:cNvPr id="38" name="Oval 37"/>
          <p:cNvSpPr/>
          <p:nvPr/>
        </p:nvSpPr>
        <p:spPr>
          <a:xfrm>
            <a:off x="5337547" y="1786255"/>
            <a:ext cx="72000" cy="7200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 name="Oval 38"/>
          <p:cNvSpPr/>
          <p:nvPr/>
        </p:nvSpPr>
        <p:spPr>
          <a:xfrm>
            <a:off x="6489683" y="1785238"/>
            <a:ext cx="72000" cy="7200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Oval 39"/>
          <p:cNvSpPr/>
          <p:nvPr/>
        </p:nvSpPr>
        <p:spPr>
          <a:xfrm>
            <a:off x="6775549" y="1785238"/>
            <a:ext cx="72000" cy="7200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Oval 40"/>
          <p:cNvSpPr/>
          <p:nvPr/>
        </p:nvSpPr>
        <p:spPr>
          <a:xfrm>
            <a:off x="5012432" y="1595522"/>
            <a:ext cx="180000" cy="18000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bg1"/>
                </a:solidFill>
              </a:rPr>
              <a:t>1</a:t>
            </a:r>
          </a:p>
        </p:txBody>
      </p:sp>
      <p:sp>
        <p:nvSpPr>
          <p:cNvPr id="42" name="Oval 41"/>
          <p:cNvSpPr/>
          <p:nvPr/>
        </p:nvSpPr>
        <p:spPr>
          <a:xfrm>
            <a:off x="6214384" y="1089168"/>
            <a:ext cx="180000" cy="18000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chemeClr val="bg1"/>
                </a:solidFill>
              </a:rPr>
              <a:t>2</a:t>
            </a:r>
            <a:endParaRPr lang="da-DK" sz="1400" dirty="0">
              <a:solidFill>
                <a:schemeClr val="bg1"/>
              </a:solidFill>
            </a:endParaRPr>
          </a:p>
        </p:txBody>
      </p:sp>
      <p:sp>
        <p:nvSpPr>
          <p:cNvPr id="43" name="Oval 42"/>
          <p:cNvSpPr/>
          <p:nvPr/>
        </p:nvSpPr>
        <p:spPr>
          <a:xfrm>
            <a:off x="7102564" y="1595522"/>
            <a:ext cx="180000" cy="18000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chemeClr val="bg1"/>
                </a:solidFill>
              </a:rPr>
              <a:t>3</a:t>
            </a:r>
            <a:endParaRPr lang="da-DK" sz="1400" dirty="0">
              <a:solidFill>
                <a:schemeClr val="bg1"/>
              </a:solidFill>
            </a:endParaRPr>
          </a:p>
        </p:txBody>
      </p:sp>
      <p:sp>
        <p:nvSpPr>
          <p:cNvPr id="44" name="Oval 43"/>
          <p:cNvSpPr/>
          <p:nvPr/>
        </p:nvSpPr>
        <p:spPr>
          <a:xfrm>
            <a:off x="90570" y="2595384"/>
            <a:ext cx="180000" cy="18000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a:solidFill>
                  <a:schemeClr val="bg1"/>
                </a:solidFill>
              </a:rPr>
              <a:t>1</a:t>
            </a:r>
          </a:p>
        </p:txBody>
      </p:sp>
      <p:sp>
        <p:nvSpPr>
          <p:cNvPr id="45" name="Oval 44"/>
          <p:cNvSpPr/>
          <p:nvPr/>
        </p:nvSpPr>
        <p:spPr>
          <a:xfrm>
            <a:off x="90570" y="5247868"/>
            <a:ext cx="180000" cy="18000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chemeClr val="bg1"/>
                </a:solidFill>
              </a:rPr>
              <a:t>2</a:t>
            </a:r>
            <a:endParaRPr lang="da-DK" sz="1400" dirty="0">
              <a:solidFill>
                <a:schemeClr val="bg1"/>
              </a:solidFill>
            </a:endParaRPr>
          </a:p>
        </p:txBody>
      </p:sp>
      <p:sp>
        <p:nvSpPr>
          <p:cNvPr id="46" name="Oval 45"/>
          <p:cNvSpPr/>
          <p:nvPr/>
        </p:nvSpPr>
        <p:spPr>
          <a:xfrm>
            <a:off x="90570" y="5877272"/>
            <a:ext cx="180000" cy="18000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chemeClr val="bg1"/>
                </a:solidFill>
              </a:rPr>
              <a:t>3</a:t>
            </a:r>
            <a:endParaRPr lang="da-DK" sz="1400" dirty="0">
              <a:solidFill>
                <a:schemeClr val="bg1"/>
              </a:solidFill>
            </a:endParaRPr>
          </a:p>
        </p:txBody>
      </p:sp>
      <p:sp>
        <p:nvSpPr>
          <p:cNvPr id="52" name="TextBox 51"/>
          <p:cNvSpPr txBox="1"/>
          <p:nvPr/>
        </p:nvSpPr>
        <p:spPr>
          <a:xfrm>
            <a:off x="6351499" y="1573688"/>
            <a:ext cx="668773" cy="261610"/>
          </a:xfrm>
          <a:prstGeom prst="rect">
            <a:avLst/>
          </a:prstGeom>
          <a:noFill/>
        </p:spPr>
        <p:txBody>
          <a:bodyPr wrap="none" rtlCol="0">
            <a:spAutoFit/>
          </a:bodyPr>
          <a:lstStyle/>
          <a:p>
            <a:r>
              <a:rPr lang="da-DK" sz="1100" dirty="0" smtClean="0">
                <a:solidFill>
                  <a:srgbClr val="C00000"/>
                </a:solidFill>
              </a:rPr>
              <a:t>SWAT14</a:t>
            </a:r>
            <a:endParaRPr lang="da-DK" sz="1100" i="1" dirty="0">
              <a:solidFill>
                <a:srgbClr val="C00000"/>
              </a:solidFill>
            </a:endParaRPr>
          </a:p>
        </p:txBody>
      </p:sp>
      <p:sp>
        <p:nvSpPr>
          <p:cNvPr id="34" name="TextBox 33"/>
          <p:cNvSpPr txBox="1"/>
          <p:nvPr/>
        </p:nvSpPr>
        <p:spPr>
          <a:xfrm>
            <a:off x="5834384" y="1412776"/>
            <a:ext cx="327334" cy="461665"/>
          </a:xfrm>
          <a:prstGeom prst="rect">
            <a:avLst/>
          </a:prstGeom>
          <a:noFill/>
        </p:spPr>
        <p:txBody>
          <a:bodyPr wrap="none" rtlCol="0">
            <a:spAutoFit/>
          </a:bodyPr>
          <a:lstStyle/>
          <a:p>
            <a:r>
              <a:rPr lang="da-DK" sz="2400" b="1" dirty="0">
                <a:solidFill>
                  <a:srgbClr val="C00000"/>
                </a:solidFill>
              </a:rPr>
              <a:t>?</a:t>
            </a:r>
            <a:endParaRPr lang="da-DK" sz="2400" b="1" i="1" dirty="0">
              <a:solidFill>
                <a:srgbClr val="C00000"/>
              </a:solidFill>
            </a:endParaRPr>
          </a:p>
        </p:txBody>
      </p:sp>
      <p:sp>
        <p:nvSpPr>
          <p:cNvPr id="47" name="Title 1"/>
          <p:cNvSpPr txBox="1">
            <a:spLocks/>
          </p:cNvSpPr>
          <p:nvPr/>
        </p:nvSpPr>
        <p:spPr>
          <a:xfrm>
            <a:off x="173985" y="-99392"/>
            <a:ext cx="4398015" cy="144384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C00000"/>
                </a:solidFill>
                <a:latin typeface="+mj-lt"/>
                <a:ea typeface="+mj-ea"/>
                <a:cs typeface="+mj-cs"/>
              </a:defRPr>
            </a:lvl1pPr>
          </a:lstStyle>
          <a:p>
            <a:r>
              <a:rPr lang="da-DK" sz="3200" dirty="0" err="1" smtClean="0"/>
              <a:t>Example</a:t>
            </a:r>
            <a:r>
              <a:rPr lang="da-DK" sz="3200" dirty="0" smtClean="0"/>
              <a:t> 3 : </a:t>
            </a:r>
          </a:p>
          <a:p>
            <a:r>
              <a:rPr lang="da-DK" sz="3200" dirty="0" err="1" smtClean="0"/>
              <a:t>Integer</a:t>
            </a:r>
            <a:r>
              <a:rPr lang="da-DK" sz="3200" dirty="0" smtClean="0"/>
              <a:t> </a:t>
            </a:r>
            <a:r>
              <a:rPr lang="da-DK" sz="3200" dirty="0" err="1" smtClean="0"/>
              <a:t>Sorting</a:t>
            </a:r>
            <a:r>
              <a:rPr lang="da-DK" sz="3200" dirty="0" smtClean="0"/>
              <a:t> [ RAM ]</a:t>
            </a:r>
            <a:endParaRPr lang="da-DK" sz="3200" dirty="0"/>
          </a:p>
        </p:txBody>
      </p:sp>
      <p:sp>
        <p:nvSpPr>
          <p:cNvPr id="48" name="Right Arrow 47"/>
          <p:cNvSpPr/>
          <p:nvPr/>
        </p:nvSpPr>
        <p:spPr>
          <a:xfrm rot="17360080" flipH="1">
            <a:off x="7801324" y="5263460"/>
            <a:ext cx="1614465" cy="723118"/>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dirty="0" smtClean="0">
                <a:solidFill>
                  <a:schemeClr val="tx1">
                    <a:lumMod val="75000"/>
                    <a:lumOff val="25000"/>
                  </a:schemeClr>
                </a:solidFill>
              </a:rPr>
              <a:t>Open w ≤ log</a:t>
            </a:r>
            <a:r>
              <a:rPr lang="da-DK" sz="1400" baseline="30000" dirty="0" smtClean="0">
                <a:solidFill>
                  <a:schemeClr val="tx1">
                    <a:lumMod val="75000"/>
                    <a:lumOff val="25000"/>
                  </a:schemeClr>
                </a:solidFill>
              </a:rPr>
              <a:t>2</a:t>
            </a:r>
            <a:r>
              <a:rPr lang="da-DK" sz="1400" dirty="0" smtClean="0">
                <a:solidFill>
                  <a:schemeClr val="tx1">
                    <a:lumMod val="75000"/>
                    <a:lumOff val="25000"/>
                  </a:schemeClr>
                </a:solidFill>
              </a:rPr>
              <a:t> n</a:t>
            </a:r>
            <a:endParaRPr lang="da-DK" sz="1400" dirty="0">
              <a:solidFill>
                <a:schemeClr val="tx1">
                  <a:lumMod val="75000"/>
                  <a:lumOff val="25000"/>
                </a:schemeClr>
              </a:solidFill>
            </a:endParaRPr>
          </a:p>
        </p:txBody>
      </p:sp>
    </p:spTree>
    <p:extLst>
      <p:ext uri="{BB962C8B-B14F-4D97-AF65-F5344CB8AC3E}">
        <p14:creationId xmlns:p14="http://schemas.microsoft.com/office/powerpoint/2010/main" val="344973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7504" y="114299"/>
            <a:ext cx="5180501" cy="6629401"/>
            <a:chOff x="107504" y="114299"/>
            <a:chExt cx="5180501" cy="6629401"/>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7149" t="2563" r="28438" b="6500"/>
            <a:stretch/>
          </p:blipFill>
          <p:spPr bwMode="auto">
            <a:xfrm>
              <a:off x="107504" y="114299"/>
              <a:ext cx="5180501" cy="66294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3268063" y="6309320"/>
              <a:ext cx="1952009" cy="369332"/>
            </a:xfrm>
            <a:prstGeom prst="rect">
              <a:avLst/>
            </a:prstGeom>
          </p:spPr>
          <p:txBody>
            <a:bodyPr wrap="none">
              <a:spAutoFit/>
            </a:bodyPr>
            <a:lstStyle/>
            <a:p>
              <a:r>
                <a:rPr lang="en-US" b="1" dirty="0">
                  <a:solidFill>
                    <a:srgbClr val="C00000"/>
                  </a:solidFill>
                </a:rPr>
                <a:t>Progress-Report94</a:t>
              </a:r>
              <a:endParaRPr lang="da-DK" dirty="0">
                <a:solidFill>
                  <a:srgbClr val="C00000"/>
                </a:solidFill>
              </a:endParaRPr>
            </a:p>
          </p:txBody>
        </p:sp>
      </p:grpSp>
      <p:sp>
        <p:nvSpPr>
          <p:cNvPr id="6" name="Rounded Rectangle 5"/>
          <p:cNvSpPr/>
          <p:nvPr/>
        </p:nvSpPr>
        <p:spPr>
          <a:xfrm>
            <a:off x="5580113" y="5517232"/>
            <a:ext cx="3312367" cy="79208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Open if </a:t>
            </a:r>
            <a:r>
              <a:rPr lang="da-DK" dirty="0" err="1" smtClean="0">
                <a:solidFill>
                  <a:schemeClr val="tx1"/>
                </a:solidFill>
              </a:rPr>
              <a:t>worst</a:t>
            </a:r>
            <a:r>
              <a:rPr lang="da-DK" dirty="0" smtClean="0">
                <a:solidFill>
                  <a:schemeClr val="tx1"/>
                </a:solidFill>
              </a:rPr>
              <a:t>-case</a:t>
            </a:r>
            <a:br>
              <a:rPr lang="da-DK" dirty="0" smtClean="0">
                <a:solidFill>
                  <a:schemeClr val="tx1"/>
                </a:solidFill>
              </a:rPr>
            </a:br>
            <a:r>
              <a:rPr lang="da-DK" dirty="0" smtClean="0">
                <a:solidFill>
                  <a:schemeClr val="tx1"/>
                </a:solidFill>
              </a:rPr>
              <a:t> </a:t>
            </a:r>
            <a:r>
              <a:rPr lang="da-DK" dirty="0" err="1" smtClean="0">
                <a:solidFill>
                  <a:schemeClr val="tx1"/>
                </a:solidFill>
              </a:rPr>
              <a:t>full</a:t>
            </a:r>
            <a:r>
              <a:rPr lang="da-DK" dirty="0" smtClean="0">
                <a:solidFill>
                  <a:schemeClr val="tx1"/>
                </a:solidFill>
              </a:rPr>
              <a:t> </a:t>
            </a:r>
            <a:r>
              <a:rPr lang="da-DK" dirty="0" err="1" smtClean="0">
                <a:solidFill>
                  <a:schemeClr val="tx1"/>
                </a:solidFill>
              </a:rPr>
              <a:t>persistence</a:t>
            </a:r>
            <a:r>
              <a:rPr lang="da-DK" dirty="0" smtClean="0">
                <a:solidFill>
                  <a:schemeClr val="tx1"/>
                </a:solidFill>
              </a:rPr>
              <a:t> </a:t>
            </a:r>
            <a:r>
              <a:rPr lang="da-DK" dirty="0" err="1" smtClean="0">
                <a:solidFill>
                  <a:schemeClr val="tx1"/>
                </a:solidFill>
              </a:rPr>
              <a:t>result</a:t>
            </a:r>
            <a:r>
              <a:rPr lang="da-DK" dirty="0" smtClean="0">
                <a:solidFill>
                  <a:schemeClr val="tx1"/>
                </a:solidFill>
              </a:rPr>
              <a:t> </a:t>
            </a:r>
            <a:r>
              <a:rPr lang="da-DK" dirty="0" err="1" smtClean="0">
                <a:solidFill>
                  <a:schemeClr val="tx1"/>
                </a:solidFill>
              </a:rPr>
              <a:t>exist</a:t>
            </a:r>
            <a:r>
              <a:rPr lang="da-DK" dirty="0" smtClean="0">
                <a:solidFill>
                  <a:schemeClr val="tx1"/>
                </a:solidFill>
              </a:rPr>
              <a:t> ?</a:t>
            </a:r>
            <a:endParaRPr lang="da-DK" dirty="0">
              <a:solidFill>
                <a:schemeClr val="tx1"/>
              </a:solidFill>
            </a:endParaRPr>
          </a:p>
        </p:txBody>
      </p:sp>
      <p:sp>
        <p:nvSpPr>
          <p:cNvPr id="12" name="TextBox 11"/>
          <p:cNvSpPr txBox="1"/>
          <p:nvPr/>
        </p:nvSpPr>
        <p:spPr>
          <a:xfrm>
            <a:off x="5580112" y="1916832"/>
            <a:ext cx="3312368" cy="1477328"/>
          </a:xfrm>
          <a:prstGeom prst="rect">
            <a:avLst/>
          </a:prstGeom>
          <a:solidFill>
            <a:schemeClr val="accent3">
              <a:lumMod val="20000"/>
              <a:lumOff val="80000"/>
            </a:schemeClr>
          </a:solidFill>
          <a:ln w="9525">
            <a:solidFill>
              <a:schemeClr val="tx1"/>
            </a:solidFill>
          </a:ln>
        </p:spPr>
        <p:txBody>
          <a:bodyPr wrap="square" rtlCol="0">
            <a:spAutoFit/>
          </a:bodyPr>
          <a:lstStyle/>
          <a:p>
            <a:r>
              <a:rPr lang="da-DK" b="1" dirty="0" err="1" smtClean="0">
                <a:solidFill>
                  <a:srgbClr val="C00000"/>
                </a:solidFill>
              </a:rPr>
              <a:t>Driscoll</a:t>
            </a:r>
            <a:r>
              <a:rPr lang="da-DK" b="1" dirty="0" smtClean="0">
                <a:solidFill>
                  <a:srgbClr val="C00000"/>
                </a:solidFill>
              </a:rPr>
              <a:t> et al. STOC86</a:t>
            </a:r>
          </a:p>
          <a:p>
            <a:r>
              <a:rPr lang="da-DK" dirty="0" smtClean="0"/>
              <a:t>General </a:t>
            </a:r>
            <a:r>
              <a:rPr lang="da-DK" dirty="0" err="1" smtClean="0"/>
              <a:t>techniques</a:t>
            </a:r>
            <a:r>
              <a:rPr lang="da-DK" dirty="0" smtClean="0"/>
              <a:t> to </a:t>
            </a:r>
            <a:r>
              <a:rPr lang="da-DK" dirty="0" err="1" smtClean="0"/>
              <a:t>make</a:t>
            </a:r>
            <a:r>
              <a:rPr lang="da-DK" dirty="0" smtClean="0"/>
              <a:t> data </a:t>
            </a:r>
            <a:r>
              <a:rPr lang="da-DK" dirty="0" err="1" smtClean="0"/>
              <a:t>structures</a:t>
            </a:r>
            <a:r>
              <a:rPr lang="da-DK" dirty="0" smtClean="0"/>
              <a:t> of </a:t>
            </a:r>
            <a:r>
              <a:rPr lang="da-DK" dirty="0" err="1" smtClean="0"/>
              <a:t>constant</a:t>
            </a:r>
            <a:r>
              <a:rPr lang="da-DK" dirty="0" smtClean="0"/>
              <a:t> </a:t>
            </a:r>
            <a:r>
              <a:rPr lang="da-DK" dirty="0" err="1" smtClean="0"/>
              <a:t>degree</a:t>
            </a:r>
            <a:r>
              <a:rPr lang="da-DK" dirty="0" smtClean="0"/>
              <a:t> </a:t>
            </a:r>
            <a:r>
              <a:rPr lang="da-DK" b="1" dirty="0" err="1" smtClean="0"/>
              <a:t>partial</a:t>
            </a:r>
            <a:r>
              <a:rPr lang="da-DK" b="1" dirty="0" smtClean="0"/>
              <a:t> </a:t>
            </a:r>
            <a:r>
              <a:rPr lang="da-DK" dirty="0" smtClean="0"/>
              <a:t>and </a:t>
            </a:r>
            <a:r>
              <a:rPr lang="da-DK" b="1" dirty="0" err="1" smtClean="0"/>
              <a:t>fully</a:t>
            </a:r>
            <a:r>
              <a:rPr lang="da-DK" b="1" dirty="0" smtClean="0"/>
              <a:t> </a:t>
            </a:r>
            <a:r>
              <a:rPr lang="da-DK" b="1" dirty="0" err="1" smtClean="0"/>
              <a:t>persistent</a:t>
            </a:r>
            <a:r>
              <a:rPr lang="da-DK" b="1" dirty="0" smtClean="0"/>
              <a:t> </a:t>
            </a:r>
            <a:r>
              <a:rPr lang="da-DK" dirty="0" smtClean="0"/>
              <a:t>with </a:t>
            </a:r>
            <a:r>
              <a:rPr lang="da-DK" dirty="0" err="1" smtClean="0"/>
              <a:t>constant</a:t>
            </a:r>
            <a:r>
              <a:rPr lang="da-DK" dirty="0" smtClean="0"/>
              <a:t> </a:t>
            </a:r>
            <a:r>
              <a:rPr lang="da-DK" b="1" dirty="0" err="1" smtClean="0"/>
              <a:t>amortized</a:t>
            </a:r>
            <a:r>
              <a:rPr lang="da-DK" b="1" dirty="0" smtClean="0"/>
              <a:t> </a:t>
            </a:r>
            <a:r>
              <a:rPr lang="da-DK" dirty="0" smtClean="0"/>
              <a:t>overhead.</a:t>
            </a:r>
          </a:p>
        </p:txBody>
      </p:sp>
      <p:grpSp>
        <p:nvGrpSpPr>
          <p:cNvPr id="11" name="Group 10"/>
          <p:cNvGrpSpPr/>
          <p:nvPr/>
        </p:nvGrpSpPr>
        <p:grpSpPr>
          <a:xfrm>
            <a:off x="5580112" y="3573016"/>
            <a:ext cx="3312368" cy="1754326"/>
            <a:chOff x="5580112" y="3573016"/>
            <a:chExt cx="3312368" cy="1754326"/>
          </a:xfrm>
        </p:grpSpPr>
        <p:sp>
          <p:nvSpPr>
            <p:cNvPr id="5" name="TextBox 4"/>
            <p:cNvSpPr txBox="1"/>
            <p:nvPr/>
          </p:nvSpPr>
          <p:spPr>
            <a:xfrm>
              <a:off x="5580112" y="3573016"/>
              <a:ext cx="3312368" cy="1754326"/>
            </a:xfrm>
            <a:prstGeom prst="rect">
              <a:avLst/>
            </a:prstGeom>
            <a:solidFill>
              <a:schemeClr val="accent3">
                <a:lumMod val="20000"/>
                <a:lumOff val="80000"/>
              </a:schemeClr>
            </a:solidFill>
            <a:ln w="9525">
              <a:solidFill>
                <a:schemeClr val="tx1"/>
              </a:solidFill>
            </a:ln>
          </p:spPr>
          <p:txBody>
            <a:bodyPr wrap="square" rIns="36000" rtlCol="0">
              <a:spAutoFit/>
            </a:bodyPr>
            <a:lstStyle/>
            <a:p>
              <a:r>
                <a:rPr lang="da-DK" b="1" dirty="0" err="1">
                  <a:solidFill>
                    <a:srgbClr val="C00000"/>
                  </a:solidFill>
                </a:rPr>
                <a:t>Theorem</a:t>
              </a:r>
              <a:endParaRPr lang="da-DK" b="1" dirty="0">
                <a:solidFill>
                  <a:srgbClr val="C00000"/>
                </a:solidFill>
              </a:endParaRPr>
            </a:p>
            <a:p>
              <a:r>
                <a:rPr lang="da-DK" dirty="0"/>
                <a:t>Pointer </a:t>
              </a:r>
              <a:r>
                <a:rPr lang="da-DK" dirty="0" err="1"/>
                <a:t>based</a:t>
              </a:r>
              <a:r>
                <a:rPr lang="da-DK" dirty="0"/>
                <a:t> data </a:t>
              </a:r>
              <a:r>
                <a:rPr lang="da-DK" dirty="0" err="1"/>
                <a:t>structures</a:t>
              </a:r>
              <a:r>
                <a:rPr lang="da-DK" dirty="0"/>
                <a:t> of </a:t>
              </a:r>
              <a:r>
                <a:rPr lang="da-DK" dirty="0" err="1"/>
                <a:t>constant</a:t>
              </a:r>
              <a:r>
                <a:rPr lang="da-DK" dirty="0"/>
                <a:t> </a:t>
              </a:r>
              <a:r>
                <a:rPr lang="da-DK" dirty="0" err="1"/>
                <a:t>degree</a:t>
              </a:r>
              <a:r>
                <a:rPr lang="da-DK" dirty="0"/>
                <a:t> </a:t>
              </a:r>
              <a:r>
                <a:rPr lang="da-DK" dirty="0" err="1"/>
                <a:t>can</a:t>
              </a:r>
              <a:r>
                <a:rPr lang="da-DK" dirty="0"/>
                <a:t> </a:t>
              </a:r>
              <a:r>
                <a:rPr lang="da-DK" dirty="0" err="1"/>
                <a:t>be</a:t>
              </a:r>
              <a:r>
                <a:rPr lang="da-DK" dirty="0"/>
                <a:t> made </a:t>
              </a:r>
              <a:r>
                <a:rPr lang="da-DK" b="1" dirty="0" err="1"/>
                <a:t>partial</a:t>
              </a:r>
              <a:r>
                <a:rPr lang="da-DK" b="1" dirty="0"/>
                <a:t> </a:t>
              </a:r>
              <a:r>
                <a:rPr lang="da-DK" b="1" dirty="0" err="1"/>
                <a:t>persistent</a:t>
              </a:r>
              <a:r>
                <a:rPr lang="da-DK" b="1" dirty="0"/>
                <a:t> </a:t>
              </a:r>
              <a:r>
                <a:rPr lang="da-DK" dirty="0"/>
                <a:t>with </a:t>
              </a:r>
              <a:r>
                <a:rPr lang="da-DK" b="1" dirty="0" err="1"/>
                <a:t>worst</a:t>
              </a:r>
              <a:r>
                <a:rPr lang="da-DK" b="1" dirty="0"/>
                <a:t>-case</a:t>
              </a:r>
              <a:r>
                <a:rPr lang="da-DK" dirty="0"/>
                <a:t> </a:t>
              </a:r>
              <a:r>
                <a:rPr lang="da-DK" dirty="0" err="1"/>
                <a:t>constant</a:t>
              </a:r>
              <a:r>
                <a:rPr lang="da-DK" dirty="0"/>
                <a:t> overhead.</a:t>
              </a:r>
            </a:p>
            <a:p>
              <a:endParaRPr lang="da-DK" dirty="0"/>
            </a:p>
          </p:txBody>
        </p:sp>
        <p:sp>
          <p:nvSpPr>
            <p:cNvPr id="13" name="Rectangle 12"/>
            <p:cNvSpPr/>
            <p:nvPr/>
          </p:nvSpPr>
          <p:spPr>
            <a:xfrm>
              <a:off x="8100392" y="4941168"/>
              <a:ext cx="769763" cy="369332"/>
            </a:xfrm>
            <a:prstGeom prst="rect">
              <a:avLst/>
            </a:prstGeom>
          </p:spPr>
          <p:txBody>
            <a:bodyPr wrap="none">
              <a:spAutoFit/>
            </a:bodyPr>
            <a:lstStyle/>
            <a:p>
              <a:r>
                <a:rPr lang="en-US" b="1" dirty="0" smtClean="0">
                  <a:solidFill>
                    <a:srgbClr val="C00000"/>
                  </a:solidFill>
                </a:rPr>
                <a:t>NJC96</a:t>
              </a:r>
              <a:endParaRPr lang="da-DK" dirty="0">
                <a:solidFill>
                  <a:srgbClr val="C00000"/>
                </a:solidFill>
              </a:endParaRPr>
            </a:p>
          </p:txBody>
        </p:sp>
      </p:grpSp>
      <p:sp>
        <p:nvSpPr>
          <p:cNvPr id="14" name="Title 1"/>
          <p:cNvSpPr>
            <a:spLocks noGrp="1"/>
          </p:cNvSpPr>
          <p:nvPr>
            <p:ph type="title"/>
          </p:nvPr>
        </p:nvSpPr>
        <p:spPr>
          <a:xfrm>
            <a:off x="5580112" y="332656"/>
            <a:ext cx="3312368" cy="1143000"/>
          </a:xfrm>
        </p:spPr>
        <p:txBody>
          <a:bodyPr>
            <a:normAutofit fontScale="90000"/>
          </a:bodyPr>
          <a:lstStyle/>
          <a:p>
            <a:r>
              <a:rPr lang="da-DK" dirty="0" err="1" smtClean="0"/>
              <a:t>Example</a:t>
            </a:r>
            <a:r>
              <a:rPr lang="da-DK" dirty="0" smtClean="0"/>
              <a:t> 4 : </a:t>
            </a:r>
            <a:br>
              <a:rPr lang="da-DK" dirty="0" smtClean="0"/>
            </a:br>
            <a:r>
              <a:rPr lang="da-DK" dirty="0" err="1" smtClean="0"/>
              <a:t>Persistence</a:t>
            </a:r>
            <a:r>
              <a:rPr lang="da-DK" dirty="0" smtClean="0"/>
              <a:t/>
            </a:r>
            <a:br>
              <a:rPr lang="da-DK" dirty="0" smtClean="0"/>
            </a:br>
            <a:r>
              <a:rPr lang="da-DK" sz="2000" dirty="0" smtClean="0"/>
              <a:t>[ Pointer Machine ]</a:t>
            </a:r>
            <a:endParaRPr lang="da-DK" sz="1100" dirty="0"/>
          </a:p>
        </p:txBody>
      </p:sp>
      <p:sp>
        <p:nvSpPr>
          <p:cNvPr id="7" name="TextBox 6"/>
          <p:cNvSpPr txBox="1"/>
          <p:nvPr/>
        </p:nvSpPr>
        <p:spPr>
          <a:xfrm>
            <a:off x="5580113" y="6381328"/>
            <a:ext cx="3312368" cy="369332"/>
          </a:xfrm>
          <a:prstGeom prst="rect">
            <a:avLst/>
          </a:prstGeom>
          <a:noFill/>
        </p:spPr>
        <p:txBody>
          <a:bodyPr wrap="square" rtlCol="0">
            <a:spAutoFit/>
          </a:bodyPr>
          <a:lstStyle/>
          <a:p>
            <a:pPr algn="ctr"/>
            <a:r>
              <a:rPr lang="da-DK" dirty="0" err="1" smtClean="0"/>
              <a:t>Fully</a:t>
            </a:r>
            <a:r>
              <a:rPr lang="da-DK" dirty="0" smtClean="0"/>
              <a:t> </a:t>
            </a:r>
            <a:r>
              <a:rPr lang="da-DK" dirty="0" err="1" smtClean="0"/>
              <a:t>persistent</a:t>
            </a:r>
            <a:r>
              <a:rPr lang="da-DK" dirty="0" smtClean="0"/>
              <a:t> B-</a:t>
            </a:r>
            <a:r>
              <a:rPr lang="da-DK" dirty="0" err="1" smtClean="0"/>
              <a:t>tree</a:t>
            </a:r>
            <a:r>
              <a:rPr lang="da-DK" dirty="0" smtClean="0"/>
              <a:t>   </a:t>
            </a:r>
            <a:r>
              <a:rPr lang="da-DK" b="1" dirty="0" smtClean="0">
                <a:solidFill>
                  <a:srgbClr val="C00000"/>
                </a:solidFill>
              </a:rPr>
              <a:t>SODA12</a:t>
            </a:r>
            <a:endParaRPr lang="da-DK" b="1" dirty="0">
              <a:solidFill>
                <a:srgbClr val="C00000"/>
              </a:solidFill>
            </a:endParaRPr>
          </a:p>
        </p:txBody>
      </p:sp>
    </p:spTree>
    <p:extLst>
      <p:ext uri="{BB962C8B-B14F-4D97-AF65-F5344CB8AC3E}">
        <p14:creationId xmlns:p14="http://schemas.microsoft.com/office/powerpoint/2010/main" val="92985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281" t="15000" r="17657" b="6749"/>
          <a:stretch/>
        </p:blipFill>
        <p:spPr bwMode="auto">
          <a:xfrm>
            <a:off x="323528" y="548680"/>
            <a:ext cx="8505686" cy="56166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7"/>
          <p:cNvSpPr/>
          <p:nvPr/>
        </p:nvSpPr>
        <p:spPr>
          <a:xfrm>
            <a:off x="3589288" y="6222876"/>
            <a:ext cx="1952009" cy="369332"/>
          </a:xfrm>
          <a:prstGeom prst="rect">
            <a:avLst/>
          </a:prstGeom>
        </p:spPr>
        <p:txBody>
          <a:bodyPr wrap="none">
            <a:spAutoFit/>
          </a:bodyPr>
          <a:lstStyle/>
          <a:p>
            <a:r>
              <a:rPr lang="da-DK" b="1" dirty="0" smtClean="0">
                <a:solidFill>
                  <a:srgbClr val="C00000"/>
                </a:solidFill>
              </a:rPr>
              <a:t>Progress-Report94</a:t>
            </a:r>
            <a:endParaRPr lang="da-DK" b="1" dirty="0">
              <a:solidFill>
                <a:srgbClr val="C00000"/>
              </a:solidFill>
            </a:endParaRPr>
          </a:p>
        </p:txBody>
      </p:sp>
    </p:spTree>
    <p:extLst>
      <p:ext uri="{BB962C8B-B14F-4D97-AF65-F5344CB8AC3E}">
        <p14:creationId xmlns:p14="http://schemas.microsoft.com/office/powerpoint/2010/main" val="318326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da-DK" sz="4000" dirty="0" err="1"/>
              <a:t>Example</a:t>
            </a:r>
            <a:r>
              <a:rPr lang="da-DK" sz="4000" dirty="0"/>
              <a:t> </a:t>
            </a:r>
            <a:r>
              <a:rPr lang="da-DK" sz="4000" dirty="0" smtClean="0"/>
              <a:t>5 : Finger Search </a:t>
            </a:r>
            <a:r>
              <a:rPr lang="da-DK" sz="4000" dirty="0" err="1" smtClean="0"/>
              <a:t>Trees</a:t>
            </a:r>
            <a:r>
              <a:rPr lang="da-DK" sz="4000" dirty="0" smtClean="0"/>
              <a:t> </a:t>
            </a:r>
            <a:br>
              <a:rPr lang="da-DK" sz="4000" dirty="0" smtClean="0"/>
            </a:br>
            <a:r>
              <a:rPr lang="da-DK" sz="2400" dirty="0" smtClean="0"/>
              <a:t>[ Pointer Machine ]</a:t>
            </a:r>
            <a:endParaRPr lang="da-DK" sz="2400" dirty="0"/>
          </a:p>
        </p:txBody>
      </p:sp>
      <p:sp>
        <p:nvSpPr>
          <p:cNvPr id="3" name="Content Placeholder 2"/>
          <p:cNvSpPr>
            <a:spLocks noGrp="1"/>
          </p:cNvSpPr>
          <p:nvPr>
            <p:ph idx="1"/>
          </p:nvPr>
        </p:nvSpPr>
        <p:spPr/>
        <p:txBody>
          <a:bodyPr/>
          <a:lstStyle/>
          <a:p>
            <a:endParaRPr lang="da-DK" dirty="0" smtClean="0"/>
          </a:p>
          <a:p>
            <a:r>
              <a:rPr lang="da-DK" dirty="0" err="1" smtClean="0"/>
              <a:t>Failed</a:t>
            </a:r>
            <a:r>
              <a:rPr lang="da-DK" dirty="0" smtClean="0"/>
              <a:t> to </a:t>
            </a:r>
            <a:r>
              <a:rPr lang="da-DK" dirty="0" err="1" smtClean="0"/>
              <a:t>solve</a:t>
            </a:r>
            <a:r>
              <a:rPr lang="da-DK" dirty="0" smtClean="0"/>
              <a:t> </a:t>
            </a:r>
            <a:r>
              <a:rPr lang="da-DK" dirty="0" err="1" smtClean="0"/>
              <a:t>cascaded</a:t>
            </a:r>
            <a:r>
              <a:rPr lang="da-DK" dirty="0" smtClean="0"/>
              <a:t> splittings in </a:t>
            </a:r>
            <a:r>
              <a:rPr lang="da-DK" dirty="0" err="1" smtClean="0"/>
              <a:t>full</a:t>
            </a:r>
            <a:r>
              <a:rPr lang="da-DK" dirty="0" smtClean="0"/>
              <a:t> </a:t>
            </a:r>
            <a:r>
              <a:rPr lang="da-DK" dirty="0" err="1" smtClean="0"/>
              <a:t>persistence</a:t>
            </a:r>
            <a:r>
              <a:rPr lang="da-DK" dirty="0" smtClean="0"/>
              <a:t> </a:t>
            </a:r>
            <a:r>
              <a:rPr lang="da-DK" dirty="0" err="1" smtClean="0"/>
              <a:t>technique</a:t>
            </a:r>
            <a:r>
              <a:rPr lang="da-DK" dirty="0" smtClean="0"/>
              <a:t> </a:t>
            </a:r>
          </a:p>
          <a:p>
            <a:endParaRPr lang="da-DK" dirty="0"/>
          </a:p>
          <a:p>
            <a:r>
              <a:rPr lang="da-DK" dirty="0" err="1" smtClean="0"/>
              <a:t>Turned</a:t>
            </a:r>
            <a:r>
              <a:rPr lang="da-DK" dirty="0" smtClean="0"/>
              <a:t> </a:t>
            </a:r>
            <a:r>
              <a:rPr lang="da-DK" dirty="0" err="1" smtClean="0"/>
              <a:t>towards</a:t>
            </a:r>
            <a:r>
              <a:rPr lang="da-DK" dirty="0" smtClean="0"/>
              <a:t> the </a:t>
            </a:r>
            <a:r>
              <a:rPr lang="da-DK" b="1" dirty="0" err="1" smtClean="0"/>
              <a:t>simpler</a:t>
            </a:r>
            <a:r>
              <a:rPr lang="da-DK" dirty="0" smtClean="0"/>
              <a:t> (but </a:t>
            </a:r>
            <a:r>
              <a:rPr lang="da-DK" dirty="0" err="1" smtClean="0"/>
              <a:t>related</a:t>
            </a:r>
            <a:r>
              <a:rPr lang="da-DK" dirty="0" smtClean="0"/>
              <a:t>) problem of </a:t>
            </a:r>
            <a:r>
              <a:rPr lang="da-DK" dirty="0" err="1" smtClean="0"/>
              <a:t>cascaded</a:t>
            </a:r>
            <a:r>
              <a:rPr lang="da-DK" dirty="0" smtClean="0"/>
              <a:t> splittings in (</a:t>
            </a:r>
            <a:r>
              <a:rPr lang="da-DK" dirty="0" err="1" smtClean="0"/>
              <a:t>a,b</a:t>
            </a:r>
            <a:r>
              <a:rPr lang="da-DK" dirty="0" smtClean="0"/>
              <a:t>)-</a:t>
            </a:r>
            <a:r>
              <a:rPr lang="da-DK" dirty="0" err="1" smtClean="0"/>
              <a:t>trees</a:t>
            </a:r>
            <a:r>
              <a:rPr lang="da-DK" dirty="0" smtClean="0"/>
              <a:t> with finger </a:t>
            </a:r>
            <a:r>
              <a:rPr lang="da-DK" dirty="0" err="1" smtClean="0"/>
              <a:t>search</a:t>
            </a:r>
            <a:endParaRPr lang="da-DK" dirty="0"/>
          </a:p>
        </p:txBody>
      </p:sp>
      <p:sp>
        <p:nvSpPr>
          <p:cNvPr id="4" name="Title 1"/>
          <p:cNvSpPr txBox="1">
            <a:spLocks/>
          </p:cNvSpPr>
          <p:nvPr/>
        </p:nvSpPr>
        <p:spPr>
          <a:xfrm>
            <a:off x="36512" y="-90264"/>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C00000"/>
                </a:solidFill>
                <a:latin typeface="+mj-lt"/>
                <a:ea typeface="+mj-ea"/>
                <a:cs typeface="+mj-cs"/>
              </a:defRPr>
            </a:lvl1pPr>
          </a:lstStyle>
          <a:p>
            <a:pPr algn="l"/>
            <a:endParaRPr lang="da-DK" sz="2200" dirty="0"/>
          </a:p>
        </p:txBody>
      </p:sp>
    </p:spTree>
    <p:extLst>
      <p:ext uri="{BB962C8B-B14F-4D97-AF65-F5344CB8AC3E}">
        <p14:creationId xmlns:p14="http://schemas.microsoft.com/office/powerpoint/2010/main" val="380194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433" t="18307" r="7913" b="63387"/>
          <a:stretch/>
        </p:blipFill>
        <p:spPr bwMode="auto">
          <a:xfrm>
            <a:off x="1115616" y="75890"/>
            <a:ext cx="6888638" cy="1227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62" t="9440" r="18963" b="24753"/>
          <a:stretch/>
        </p:blipFill>
        <p:spPr bwMode="auto">
          <a:xfrm>
            <a:off x="941628" y="1325376"/>
            <a:ext cx="7260743" cy="48563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63" t="36052" r="34844" b="51875"/>
          <a:stretch/>
        </p:blipFill>
        <p:spPr bwMode="auto">
          <a:xfrm>
            <a:off x="4860032" y="6351662"/>
            <a:ext cx="4099550" cy="506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852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33"/>
          <a:stretch/>
        </p:blipFill>
        <p:spPr bwMode="auto">
          <a:xfrm>
            <a:off x="179512" y="191264"/>
            <a:ext cx="4124321" cy="64754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Content Placeholder 2"/>
          <p:cNvSpPr>
            <a:spLocks noGrp="1"/>
          </p:cNvSpPr>
          <p:nvPr>
            <p:ph idx="1"/>
          </p:nvPr>
        </p:nvSpPr>
        <p:spPr>
          <a:xfrm rot="16200000">
            <a:off x="1061740" y="3193447"/>
            <a:ext cx="6839992" cy="395536"/>
          </a:xfrm>
        </p:spPr>
        <p:txBody>
          <a:bodyPr>
            <a:normAutofit/>
          </a:bodyPr>
          <a:lstStyle/>
          <a:p>
            <a:pPr marL="0" indent="0" algn="ctr">
              <a:buNone/>
            </a:pPr>
            <a:r>
              <a:rPr lang="en-US" sz="1200" dirty="0">
                <a:solidFill>
                  <a:schemeClr val="bg1"/>
                </a:solidFill>
              </a:rPr>
              <a:t>May </a:t>
            </a:r>
            <a:r>
              <a:rPr lang="en-US" sz="1200" dirty="0" smtClean="0">
                <a:solidFill>
                  <a:schemeClr val="bg1"/>
                </a:solidFill>
              </a:rPr>
              <a:t>1994, </a:t>
            </a:r>
            <a:r>
              <a:rPr lang="en-US" sz="1200" i="1" dirty="0">
                <a:solidFill>
                  <a:schemeClr val="bg1"/>
                </a:solidFill>
              </a:rPr>
              <a:t>Finger Search Trees</a:t>
            </a:r>
            <a:r>
              <a:rPr lang="en-US" sz="1200" dirty="0">
                <a:solidFill>
                  <a:schemeClr val="bg1"/>
                </a:solidFill>
              </a:rPr>
              <a:t>. BRICS Strategy Workshop. </a:t>
            </a:r>
            <a:r>
              <a:rPr lang="en-US" sz="1200" dirty="0" smtClean="0">
                <a:solidFill>
                  <a:schemeClr val="bg1"/>
                </a:solidFill>
              </a:rPr>
              <a:t> </a:t>
            </a:r>
            <a:r>
              <a:rPr lang="en-US" sz="1200" dirty="0" err="1">
                <a:solidFill>
                  <a:schemeClr val="bg1"/>
                </a:solidFill>
              </a:rPr>
              <a:t>Hjarnø</a:t>
            </a:r>
            <a:r>
              <a:rPr lang="en-US" sz="1200" dirty="0">
                <a:solidFill>
                  <a:schemeClr val="bg1"/>
                </a:solidFill>
              </a:rPr>
              <a:t>, Denmark</a:t>
            </a:r>
            <a:endParaRPr lang="da-DK" sz="1200" dirty="0">
              <a:solidFill>
                <a:schemeClr val="bg1"/>
              </a:solidFill>
            </a:endParaRPr>
          </a:p>
        </p:txBody>
      </p:sp>
      <p:sp>
        <p:nvSpPr>
          <p:cNvPr id="5" name="Content Placeholder 2"/>
          <p:cNvSpPr txBox="1">
            <a:spLocks/>
          </p:cNvSpPr>
          <p:nvPr/>
        </p:nvSpPr>
        <p:spPr>
          <a:xfrm>
            <a:off x="5724128" y="4509120"/>
            <a:ext cx="2962672" cy="16170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a-DK" dirty="0" smtClean="0"/>
              <a:t>Solution </a:t>
            </a:r>
            <a:r>
              <a:rPr lang="da-DK" dirty="0" err="1" smtClean="0"/>
              <a:t>presented</a:t>
            </a:r>
            <a:r>
              <a:rPr lang="da-DK" dirty="0" smtClean="0"/>
              <a:t> at STOC02</a:t>
            </a:r>
          </a:p>
        </p:txBody>
      </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88640"/>
            <a:ext cx="3996000" cy="28257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932" r="9156"/>
          <a:stretch/>
        </p:blipFill>
        <p:spPr bwMode="auto">
          <a:xfrm>
            <a:off x="4931307" y="3476340"/>
            <a:ext cx="3996000" cy="30490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Content Placeholder 2"/>
          <p:cNvSpPr txBox="1">
            <a:spLocks/>
          </p:cNvSpPr>
          <p:nvPr/>
        </p:nvSpPr>
        <p:spPr>
          <a:xfrm>
            <a:off x="4788024" y="3033464"/>
            <a:ext cx="4320480" cy="395536"/>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August </a:t>
            </a:r>
            <a:r>
              <a:rPr lang="en-US" sz="1600" dirty="0" smtClean="0">
                <a:solidFill>
                  <a:schemeClr val="bg1"/>
                </a:solidFill>
              </a:rPr>
              <a:t>1997, </a:t>
            </a:r>
            <a:r>
              <a:rPr lang="en-US" sz="1600" i="1" dirty="0" smtClean="0">
                <a:solidFill>
                  <a:schemeClr val="bg1"/>
                </a:solidFill>
              </a:rPr>
              <a:t>Finger </a:t>
            </a:r>
            <a:r>
              <a:rPr lang="en-US" sz="1600" i="1" dirty="0">
                <a:solidFill>
                  <a:schemeClr val="bg1"/>
                </a:solidFill>
              </a:rPr>
              <a:t>Search Trees with Constant Insertion Time</a:t>
            </a:r>
            <a:r>
              <a:rPr lang="en-US" sz="1600" dirty="0">
                <a:solidFill>
                  <a:schemeClr val="bg1"/>
                </a:solidFill>
              </a:rPr>
              <a:t>. </a:t>
            </a:r>
            <a:r>
              <a:rPr lang="en-US" sz="1600" dirty="0" smtClean="0">
                <a:solidFill>
                  <a:schemeClr val="bg1"/>
                </a:solidFill>
              </a:rPr>
              <a:t/>
            </a:r>
            <a:br>
              <a:rPr lang="en-US" sz="1600" dirty="0" smtClean="0">
                <a:solidFill>
                  <a:schemeClr val="bg1"/>
                </a:solidFill>
              </a:rPr>
            </a:br>
            <a:r>
              <a:rPr lang="en-US" sz="1600" dirty="0" err="1" smtClean="0">
                <a:solidFill>
                  <a:schemeClr val="bg1"/>
                </a:solidFill>
              </a:rPr>
              <a:t>Oberwolfach</a:t>
            </a:r>
            <a:r>
              <a:rPr lang="en-US" sz="1600" dirty="0" smtClean="0">
                <a:solidFill>
                  <a:schemeClr val="bg1"/>
                </a:solidFill>
              </a:rPr>
              <a:t> </a:t>
            </a:r>
            <a:r>
              <a:rPr lang="en-US" sz="1600" dirty="0">
                <a:solidFill>
                  <a:schemeClr val="bg1"/>
                </a:solidFill>
              </a:rPr>
              <a:t>Seminar on ``</a:t>
            </a:r>
            <a:r>
              <a:rPr lang="en-US" sz="1600" dirty="0" err="1">
                <a:solidFill>
                  <a:schemeClr val="bg1"/>
                </a:solidFill>
              </a:rPr>
              <a:t>Effiziente</a:t>
            </a:r>
            <a:r>
              <a:rPr lang="en-US" sz="1600" dirty="0">
                <a:solidFill>
                  <a:schemeClr val="bg1"/>
                </a:solidFill>
              </a:rPr>
              <a:t> </a:t>
            </a:r>
            <a:r>
              <a:rPr lang="en-US" sz="1600" dirty="0" err="1">
                <a:solidFill>
                  <a:schemeClr val="bg1"/>
                </a:solidFill>
              </a:rPr>
              <a:t>Algoritmen</a:t>
            </a:r>
            <a:r>
              <a:rPr lang="en-US" sz="1600" dirty="0">
                <a:solidFill>
                  <a:schemeClr val="bg1"/>
                </a:solidFill>
              </a:rPr>
              <a:t>''</a:t>
            </a:r>
            <a:endParaRPr lang="da-DK" sz="1600" dirty="0">
              <a:solidFill>
                <a:schemeClr val="bg1"/>
              </a:solidFill>
            </a:endParaRPr>
          </a:p>
        </p:txBody>
      </p:sp>
      <p:sp>
        <p:nvSpPr>
          <p:cNvPr id="9" name="Content Placeholder 2"/>
          <p:cNvSpPr txBox="1">
            <a:spLocks/>
          </p:cNvSpPr>
          <p:nvPr/>
        </p:nvSpPr>
        <p:spPr>
          <a:xfrm>
            <a:off x="4572000" y="6525344"/>
            <a:ext cx="4608512" cy="395536"/>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600" dirty="0" smtClean="0">
                <a:solidFill>
                  <a:schemeClr val="bg1"/>
                </a:solidFill>
              </a:rPr>
              <a:t>February 2002, </a:t>
            </a:r>
            <a:r>
              <a:rPr lang="en-US" sz="1600" i="1" dirty="0">
                <a:solidFill>
                  <a:schemeClr val="bg1"/>
                </a:solidFill>
              </a:rPr>
              <a:t>Optimal Finger Search Trees in the Pointer Machine</a:t>
            </a:r>
            <a:r>
              <a:rPr lang="en-US" sz="1600" dirty="0">
                <a:solidFill>
                  <a:schemeClr val="bg1"/>
                </a:solidFill>
              </a:rPr>
              <a:t>. </a:t>
            </a:r>
            <a:r>
              <a:rPr lang="en-US" sz="1600" dirty="0" err="1">
                <a:solidFill>
                  <a:schemeClr val="bg1"/>
                </a:solidFill>
              </a:rPr>
              <a:t>Dagstuhl</a:t>
            </a:r>
            <a:r>
              <a:rPr lang="en-US" sz="1600" dirty="0">
                <a:solidFill>
                  <a:schemeClr val="bg1"/>
                </a:solidFill>
              </a:rPr>
              <a:t> Seminar on ``Data Structures''</a:t>
            </a:r>
            <a:endParaRPr lang="da-DK" sz="1600" dirty="0">
              <a:solidFill>
                <a:schemeClr val="bg1"/>
              </a:solidFill>
            </a:endParaRPr>
          </a:p>
        </p:txBody>
      </p:sp>
    </p:spTree>
    <p:extLst>
      <p:ext uri="{BB962C8B-B14F-4D97-AF65-F5344CB8AC3E}">
        <p14:creationId xmlns:p14="http://schemas.microsoft.com/office/powerpoint/2010/main" val="121283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500"/>
                                        <p:tgtEl>
                                          <p:spTgt spid="41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https://www.dagstuhl.de/fileadmin/redaktion/Presse/Downloads/Dagstuhl_Schnee_Breit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870062"/>
            <a:ext cx="9144000" cy="31431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9512" y="1916832"/>
            <a:ext cx="2376264" cy="1008112"/>
          </a:xfrm>
        </p:spPr>
        <p:txBody>
          <a:bodyPr/>
          <a:lstStyle/>
          <a:p>
            <a:pPr algn="l"/>
            <a:r>
              <a:rPr lang="da-DK" dirty="0" err="1" smtClean="0">
                <a:solidFill>
                  <a:schemeClr val="bg1"/>
                </a:solidFill>
              </a:rPr>
              <a:t>Dagstuhl</a:t>
            </a:r>
            <a:endParaRPr lang="da-DK" dirty="0">
              <a:solidFill>
                <a:schemeClr val="bg1"/>
              </a:solidFill>
            </a:endParaRPr>
          </a:p>
        </p:txBody>
      </p:sp>
    </p:spTree>
    <p:extLst>
      <p:ext uri="{BB962C8B-B14F-4D97-AF65-F5344CB8AC3E}">
        <p14:creationId xmlns:p14="http://schemas.microsoft.com/office/powerpoint/2010/main" val="21835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wn Arrow 11"/>
          <p:cNvSpPr/>
          <p:nvPr/>
        </p:nvSpPr>
        <p:spPr>
          <a:xfrm rot="14535848">
            <a:off x="6499381" y="1128241"/>
            <a:ext cx="502753" cy="576064"/>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p:cNvSpPr>
            <a:spLocks noGrp="1"/>
          </p:cNvSpPr>
          <p:nvPr>
            <p:ph type="title"/>
          </p:nvPr>
        </p:nvSpPr>
        <p:spPr>
          <a:xfrm>
            <a:off x="0" y="-90264"/>
            <a:ext cx="9144000" cy="1143000"/>
          </a:xfrm>
        </p:spPr>
        <p:txBody>
          <a:bodyPr>
            <a:normAutofit/>
          </a:bodyPr>
          <a:lstStyle/>
          <a:p>
            <a:r>
              <a:rPr lang="da-DK" dirty="0" err="1" smtClean="0"/>
              <a:t>Example</a:t>
            </a:r>
            <a:r>
              <a:rPr lang="da-DK" dirty="0" smtClean="0"/>
              <a:t> 6 : Meldable </a:t>
            </a:r>
            <a:r>
              <a:rPr lang="da-DK" dirty="0" err="1" smtClean="0"/>
              <a:t>Priority</a:t>
            </a:r>
            <a:r>
              <a:rPr lang="da-DK" dirty="0" smtClean="0"/>
              <a:t> Queues </a:t>
            </a:r>
            <a:br>
              <a:rPr lang="da-DK" dirty="0" smtClean="0"/>
            </a:br>
            <a:r>
              <a:rPr lang="da-DK" sz="2200" dirty="0" smtClean="0"/>
              <a:t>[ RAM &amp; Pointer Machine &amp; </a:t>
            </a:r>
            <a:r>
              <a:rPr lang="da-DK" sz="2200" dirty="0" err="1" smtClean="0"/>
              <a:t>Functional</a:t>
            </a:r>
            <a:r>
              <a:rPr lang="da-DK" sz="2200" dirty="0" smtClean="0"/>
              <a:t> ]</a:t>
            </a:r>
            <a:endParaRPr lang="da-DK" sz="2200" dirty="0"/>
          </a:p>
        </p:txBody>
      </p:sp>
      <p:pic>
        <p:nvPicPr>
          <p:cNvPr id="2051"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5040" t="13343" r="20317" b="5390"/>
          <a:stretch/>
        </p:blipFill>
        <p:spPr bwMode="auto">
          <a:xfrm>
            <a:off x="107504" y="1065436"/>
            <a:ext cx="6088973" cy="47841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08" t="12500" r="20938" b="5000"/>
          <a:stretch/>
        </p:blipFill>
        <p:spPr bwMode="auto">
          <a:xfrm>
            <a:off x="581977" y="1464489"/>
            <a:ext cx="6102424" cy="48819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5292081" y="6458654"/>
            <a:ext cx="1944215" cy="369332"/>
          </a:xfrm>
          <a:prstGeom prst="rect">
            <a:avLst/>
          </a:prstGeom>
        </p:spPr>
        <p:txBody>
          <a:bodyPr wrap="square">
            <a:spAutoFit/>
          </a:bodyPr>
          <a:lstStyle/>
          <a:p>
            <a:r>
              <a:rPr lang="da-DK" b="1" dirty="0" smtClean="0">
                <a:solidFill>
                  <a:srgbClr val="C00000"/>
                </a:solidFill>
              </a:rPr>
              <a:t>SODA96 [ RAM ]</a:t>
            </a:r>
            <a:endParaRPr lang="da-DK" b="1" dirty="0">
              <a:solidFill>
                <a:srgbClr val="C00000"/>
              </a:solidFill>
            </a:endParaRPr>
          </a:p>
        </p:txBody>
      </p:sp>
      <p:sp>
        <p:nvSpPr>
          <p:cNvPr id="9" name="Rectangle 8"/>
          <p:cNvSpPr/>
          <p:nvPr/>
        </p:nvSpPr>
        <p:spPr>
          <a:xfrm>
            <a:off x="2987824" y="6453336"/>
            <a:ext cx="2016642" cy="369332"/>
          </a:xfrm>
          <a:prstGeom prst="rect">
            <a:avLst/>
          </a:prstGeom>
        </p:spPr>
        <p:txBody>
          <a:bodyPr wrap="none">
            <a:spAutoFit/>
          </a:bodyPr>
          <a:lstStyle/>
          <a:p>
            <a:r>
              <a:rPr lang="da-DK" b="1" dirty="0" smtClean="0">
                <a:solidFill>
                  <a:srgbClr val="C00000"/>
                </a:solidFill>
              </a:rPr>
              <a:t>WADS95 [ Pointer ]</a:t>
            </a:r>
            <a:endParaRPr lang="da-DK" b="1" dirty="0">
              <a:solidFill>
                <a:srgbClr val="C00000"/>
              </a:solidFill>
            </a:endParaRPr>
          </a:p>
        </p:txBody>
      </p:sp>
      <p:sp>
        <p:nvSpPr>
          <p:cNvPr id="10" name="Rectangle 9"/>
          <p:cNvSpPr/>
          <p:nvPr/>
        </p:nvSpPr>
        <p:spPr>
          <a:xfrm>
            <a:off x="7194619" y="6453336"/>
            <a:ext cx="1913885" cy="369332"/>
          </a:xfrm>
          <a:prstGeom prst="rect">
            <a:avLst/>
          </a:prstGeom>
        </p:spPr>
        <p:txBody>
          <a:bodyPr wrap="square">
            <a:spAutoFit/>
          </a:bodyPr>
          <a:lstStyle/>
          <a:p>
            <a:r>
              <a:rPr lang="da-DK" b="1" dirty="0" smtClean="0">
                <a:solidFill>
                  <a:srgbClr val="C00000"/>
                </a:solidFill>
              </a:rPr>
              <a:t>STOC12 [ Pointer ]</a:t>
            </a:r>
            <a:endParaRPr lang="da-DK" b="1" dirty="0">
              <a:solidFill>
                <a:srgbClr val="C00000"/>
              </a:solidFill>
            </a:endParaRPr>
          </a:p>
        </p:txBody>
      </p:sp>
      <p:pic>
        <p:nvPicPr>
          <p:cNvPr id="205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94" t="1500" r="6367" b="17125"/>
          <a:stretch/>
        </p:blipFill>
        <p:spPr bwMode="auto">
          <a:xfrm>
            <a:off x="1115616" y="1897177"/>
            <a:ext cx="7848872" cy="45601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7087482" y="980728"/>
            <a:ext cx="2036135" cy="369332"/>
          </a:xfrm>
          <a:prstGeom prst="rect">
            <a:avLst/>
          </a:prstGeom>
        </p:spPr>
        <p:txBody>
          <a:bodyPr wrap="none">
            <a:spAutoFit/>
          </a:bodyPr>
          <a:lstStyle/>
          <a:p>
            <a:r>
              <a:rPr lang="da-DK" b="1" dirty="0" smtClean="0">
                <a:solidFill>
                  <a:srgbClr val="C00000"/>
                </a:solidFill>
              </a:rPr>
              <a:t>JFP96 [ </a:t>
            </a:r>
            <a:r>
              <a:rPr lang="da-DK" b="1" dirty="0" err="1" smtClean="0">
                <a:solidFill>
                  <a:srgbClr val="C00000"/>
                </a:solidFill>
              </a:rPr>
              <a:t>Functional</a:t>
            </a:r>
            <a:r>
              <a:rPr lang="da-DK" b="1" dirty="0" smtClean="0">
                <a:solidFill>
                  <a:srgbClr val="C00000"/>
                </a:solidFill>
              </a:rPr>
              <a:t> ]</a:t>
            </a:r>
            <a:endParaRPr lang="da-DK" b="1" dirty="0">
              <a:solidFill>
                <a:srgbClr val="C00000"/>
              </a:solidFill>
            </a:endParaRPr>
          </a:p>
        </p:txBody>
      </p:sp>
    </p:spTree>
    <p:extLst>
      <p:ext uri="{BB962C8B-B14F-4D97-AF65-F5344CB8AC3E}">
        <p14:creationId xmlns:p14="http://schemas.microsoft.com/office/powerpoint/2010/main" val="229711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fade">
                                      <p:cBhvr>
                                        <p:cTn id="23" dur="500"/>
                                        <p:tgtEl>
                                          <p:spTgt spid="205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53"/>
                                        </p:tgtEl>
                                        <p:attrNameLst>
                                          <p:attrName>style.visibility</p:attrName>
                                        </p:attrNameLst>
                                      </p:cBhvr>
                                      <p:to>
                                        <p:strVal val="visible"/>
                                      </p:to>
                                    </p:set>
                                    <p:animEffect transition="in" filter="fade">
                                      <p:cBhvr>
                                        <p:cTn id="31" dur="500"/>
                                        <p:tgtEl>
                                          <p:spTgt spid="205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24744"/>
            <a:ext cx="9144000" cy="3024336"/>
          </a:xfrm>
        </p:spPr>
        <p:txBody>
          <a:bodyPr>
            <a:normAutofit/>
          </a:bodyPr>
          <a:lstStyle/>
          <a:p>
            <a:r>
              <a:rPr lang="en-US" sz="5400" b="1" dirty="0" smtClean="0">
                <a:solidFill>
                  <a:srgbClr val="C00000"/>
                </a:solidFill>
              </a:rPr>
              <a:t>Data </a:t>
            </a:r>
            <a:r>
              <a:rPr lang="en-US" sz="5400" b="1" dirty="0">
                <a:solidFill>
                  <a:srgbClr val="C00000"/>
                </a:solidFill>
              </a:rPr>
              <a:t>Structures </a:t>
            </a:r>
            <a:r>
              <a:rPr lang="en-US" sz="5400" b="1" dirty="0" smtClean="0">
                <a:solidFill>
                  <a:srgbClr val="C00000"/>
                </a:solidFill>
              </a:rPr>
              <a:t/>
            </a:r>
            <a:br>
              <a:rPr lang="en-US" sz="5400" b="1" dirty="0" smtClean="0">
                <a:solidFill>
                  <a:srgbClr val="C00000"/>
                </a:solidFill>
              </a:rPr>
            </a:br>
            <a:r>
              <a:rPr lang="en-US" b="1" dirty="0" smtClean="0">
                <a:solidFill>
                  <a:srgbClr val="C00000"/>
                </a:solidFill>
              </a:rPr>
              <a:t>and </a:t>
            </a:r>
            <a:r>
              <a:rPr lang="en-US" sz="5400" b="1" dirty="0" smtClean="0">
                <a:solidFill>
                  <a:srgbClr val="C00000"/>
                </a:solidFill>
              </a:rPr>
              <a:t/>
            </a:r>
            <a:br>
              <a:rPr lang="en-US" sz="5400" b="1" dirty="0" smtClean="0">
                <a:solidFill>
                  <a:srgbClr val="C00000"/>
                </a:solidFill>
              </a:rPr>
            </a:br>
            <a:r>
              <a:rPr lang="en-US" sz="5400" b="1" dirty="0" smtClean="0">
                <a:solidFill>
                  <a:srgbClr val="C00000"/>
                </a:solidFill>
              </a:rPr>
              <a:t>Models </a:t>
            </a:r>
            <a:r>
              <a:rPr lang="en-US" sz="5400" b="1" dirty="0">
                <a:solidFill>
                  <a:srgbClr val="C00000"/>
                </a:solidFill>
              </a:rPr>
              <a:t>of Computation</a:t>
            </a:r>
            <a:endParaRPr lang="da-DK" sz="5400" b="1" dirty="0">
              <a:solidFill>
                <a:srgbClr val="C00000"/>
              </a:solidFill>
            </a:endParaRPr>
          </a:p>
        </p:txBody>
      </p:sp>
      <p:sp>
        <p:nvSpPr>
          <p:cNvPr id="3" name="Subtitle 2"/>
          <p:cNvSpPr>
            <a:spLocks noGrp="1"/>
          </p:cNvSpPr>
          <p:nvPr>
            <p:ph type="subTitle" idx="1"/>
          </p:nvPr>
        </p:nvSpPr>
        <p:spPr>
          <a:xfrm>
            <a:off x="1371600" y="4891608"/>
            <a:ext cx="6400800" cy="841648"/>
          </a:xfrm>
        </p:spPr>
        <p:txBody>
          <a:bodyPr/>
          <a:lstStyle/>
          <a:p>
            <a:r>
              <a:rPr lang="da-DK" dirty="0" smtClean="0"/>
              <a:t>Gerth Stølting Brodal</a:t>
            </a:r>
            <a:endParaRPr lang="da-DK" dirty="0"/>
          </a:p>
        </p:txBody>
      </p:sp>
      <p:sp>
        <p:nvSpPr>
          <p:cNvPr id="4" name="TextBox 3"/>
          <p:cNvSpPr txBox="1"/>
          <p:nvPr/>
        </p:nvSpPr>
        <p:spPr>
          <a:xfrm>
            <a:off x="0" y="6453336"/>
            <a:ext cx="9144000" cy="369332"/>
          </a:xfrm>
          <a:prstGeom prst="rect">
            <a:avLst/>
          </a:prstGeom>
          <a:noFill/>
        </p:spPr>
        <p:txBody>
          <a:bodyPr wrap="square" rtlCol="0">
            <a:spAutoFit/>
          </a:bodyPr>
          <a:lstStyle/>
          <a:p>
            <a:pPr algn="ctr"/>
            <a:r>
              <a:rPr lang="da-DK" dirty="0" err="1" smtClean="0">
                <a:solidFill>
                  <a:schemeClr val="bg1">
                    <a:lumMod val="50000"/>
                  </a:schemeClr>
                </a:solidFill>
              </a:rPr>
              <a:t>Inauguration</a:t>
            </a:r>
            <a:r>
              <a:rPr lang="da-DK" dirty="0" smtClean="0">
                <a:solidFill>
                  <a:schemeClr val="bg1">
                    <a:lumMod val="50000"/>
                  </a:schemeClr>
                </a:solidFill>
              </a:rPr>
              <a:t> talk</a:t>
            </a:r>
            <a:r>
              <a:rPr lang="en-US" dirty="0" smtClean="0">
                <a:solidFill>
                  <a:schemeClr val="bg1">
                    <a:lumMod val="50000"/>
                  </a:schemeClr>
                </a:solidFill>
              </a:rPr>
              <a:t>, Department of Computer Science, Aarhus University, February 12, 2016</a:t>
            </a:r>
            <a:endParaRPr lang="da-DK" dirty="0">
              <a:solidFill>
                <a:schemeClr val="bg1">
                  <a:lumMod val="50000"/>
                </a:schemeClr>
              </a:solidFill>
            </a:endParaRPr>
          </a:p>
        </p:txBody>
      </p:sp>
    </p:spTree>
    <p:extLst>
      <p:ext uri="{BB962C8B-B14F-4D97-AF65-F5344CB8AC3E}">
        <p14:creationId xmlns:p14="http://schemas.microsoft.com/office/powerpoint/2010/main" val="388722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err="1" smtClean="0"/>
              <a:t>Example</a:t>
            </a:r>
            <a:r>
              <a:rPr lang="da-DK" dirty="0" smtClean="0"/>
              <a:t> </a:t>
            </a:r>
            <a:r>
              <a:rPr lang="da-DK" dirty="0"/>
              <a:t>7</a:t>
            </a:r>
            <a:r>
              <a:rPr lang="da-DK" dirty="0" smtClean="0"/>
              <a:t> : </a:t>
            </a:r>
            <a:br>
              <a:rPr lang="da-DK" dirty="0" smtClean="0"/>
            </a:br>
            <a:r>
              <a:rPr lang="da-DK" dirty="0" err="1" smtClean="0"/>
              <a:t>Functional</a:t>
            </a:r>
            <a:r>
              <a:rPr lang="da-DK" dirty="0" smtClean="0"/>
              <a:t> </a:t>
            </a:r>
            <a:r>
              <a:rPr lang="da-DK" dirty="0" err="1" smtClean="0"/>
              <a:t>Catenable</a:t>
            </a:r>
            <a:r>
              <a:rPr lang="da-DK" dirty="0" smtClean="0"/>
              <a:t> </a:t>
            </a:r>
            <a:r>
              <a:rPr lang="da-DK" dirty="0" err="1" smtClean="0"/>
              <a:t>Sorted</a:t>
            </a:r>
            <a:r>
              <a:rPr lang="da-DK" dirty="0" smtClean="0"/>
              <a:t> Lists</a:t>
            </a:r>
            <a:br>
              <a:rPr lang="da-DK" dirty="0" smtClean="0"/>
            </a:br>
            <a:r>
              <a:rPr lang="da-DK" sz="2700" dirty="0" smtClean="0"/>
              <a:t>[ </a:t>
            </a:r>
            <a:r>
              <a:rPr lang="da-DK" sz="2700" dirty="0" err="1" smtClean="0"/>
              <a:t>Functional</a:t>
            </a:r>
            <a:r>
              <a:rPr lang="da-DK" sz="2700" dirty="0" smtClean="0"/>
              <a:t> ] </a:t>
            </a:r>
            <a:endParaRPr lang="da-DK" sz="2700" dirty="0"/>
          </a:p>
        </p:txBody>
      </p:sp>
      <p:sp>
        <p:nvSpPr>
          <p:cNvPr id="3" name="Content Placeholder 2"/>
          <p:cNvSpPr>
            <a:spLocks noGrp="1"/>
          </p:cNvSpPr>
          <p:nvPr>
            <p:ph idx="1"/>
          </p:nvPr>
        </p:nvSpPr>
        <p:spPr>
          <a:xfrm>
            <a:off x="107504" y="1888232"/>
            <a:ext cx="9036496" cy="676672"/>
          </a:xfrm>
        </p:spPr>
        <p:txBody>
          <a:bodyPr/>
          <a:lstStyle/>
          <a:p>
            <a:r>
              <a:rPr lang="da-DK" dirty="0" err="1" smtClean="0"/>
              <a:t>Join</a:t>
            </a:r>
            <a:r>
              <a:rPr lang="da-DK" dirty="0" smtClean="0"/>
              <a:t>( </a:t>
            </a:r>
            <a:r>
              <a:rPr lang="da-DK" dirty="0" smtClean="0">
                <a:solidFill>
                  <a:srgbClr val="00B050"/>
                </a:solidFill>
              </a:rPr>
              <a:t>(1,3,9,11)</a:t>
            </a:r>
            <a:r>
              <a:rPr lang="da-DK" dirty="0" smtClean="0"/>
              <a:t>,</a:t>
            </a:r>
            <a:r>
              <a:rPr lang="da-DK" dirty="0" smtClean="0">
                <a:solidFill>
                  <a:srgbClr val="C00000"/>
                </a:solidFill>
              </a:rPr>
              <a:t>(14,19,21) </a:t>
            </a:r>
            <a:r>
              <a:rPr lang="da-DK" dirty="0" smtClean="0"/>
              <a:t>) → (</a:t>
            </a:r>
            <a:r>
              <a:rPr lang="da-DK" dirty="0" smtClean="0">
                <a:solidFill>
                  <a:srgbClr val="00B050"/>
                </a:solidFill>
              </a:rPr>
              <a:t>1,3,9,11</a:t>
            </a:r>
            <a:r>
              <a:rPr lang="da-DK" dirty="0" smtClean="0"/>
              <a:t>,</a:t>
            </a:r>
            <a:r>
              <a:rPr lang="da-DK" dirty="0" smtClean="0">
                <a:solidFill>
                  <a:srgbClr val="C00000"/>
                </a:solidFill>
              </a:rPr>
              <a:t>14,19,21</a:t>
            </a:r>
            <a:r>
              <a:rPr lang="da-DK" dirty="0" smtClean="0"/>
              <a:t>)</a:t>
            </a:r>
          </a:p>
          <a:p>
            <a:endParaRPr lang="da-DK"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104" t="31246" r="26710" b="11481"/>
          <a:stretch/>
        </p:blipFill>
        <p:spPr bwMode="auto">
          <a:xfrm>
            <a:off x="1367245" y="2830286"/>
            <a:ext cx="5974081" cy="3675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8244408" y="6381328"/>
            <a:ext cx="774315" cy="369332"/>
          </a:xfrm>
          <a:prstGeom prst="rect">
            <a:avLst/>
          </a:prstGeom>
        </p:spPr>
        <p:txBody>
          <a:bodyPr wrap="none">
            <a:spAutoFit/>
          </a:bodyPr>
          <a:lstStyle/>
          <a:p>
            <a:r>
              <a:rPr lang="da-DK" b="1" dirty="0" smtClean="0">
                <a:solidFill>
                  <a:srgbClr val="C00000"/>
                </a:solidFill>
              </a:rPr>
              <a:t>ESA06</a:t>
            </a:r>
            <a:endParaRPr lang="da-DK" b="1" dirty="0">
              <a:solidFill>
                <a:srgbClr val="C00000"/>
              </a:solidFill>
            </a:endParaRPr>
          </a:p>
        </p:txBody>
      </p:sp>
      <p:sp>
        <p:nvSpPr>
          <p:cNvPr id="7" name="Right Arrow 6"/>
          <p:cNvSpPr/>
          <p:nvPr/>
        </p:nvSpPr>
        <p:spPr>
          <a:xfrm rot="778506" flipH="1">
            <a:off x="7114138" y="5297456"/>
            <a:ext cx="1331640" cy="723118"/>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100" dirty="0" smtClean="0">
                <a:solidFill>
                  <a:schemeClr val="tx1">
                    <a:lumMod val="75000"/>
                    <a:lumOff val="25000"/>
                  </a:schemeClr>
                </a:solidFill>
              </a:rPr>
              <a:t>Open</a:t>
            </a:r>
            <a:endParaRPr lang="da-DK" sz="1100" dirty="0">
              <a:solidFill>
                <a:schemeClr val="tx1">
                  <a:lumMod val="75000"/>
                  <a:lumOff val="25000"/>
                </a:schemeClr>
              </a:solidFill>
            </a:endParaRPr>
          </a:p>
        </p:txBody>
      </p:sp>
      <p:sp>
        <p:nvSpPr>
          <p:cNvPr id="8" name="Right Arrow 7"/>
          <p:cNvSpPr/>
          <p:nvPr/>
        </p:nvSpPr>
        <p:spPr>
          <a:xfrm rot="778506" flipH="1">
            <a:off x="7131287" y="3641271"/>
            <a:ext cx="1331640" cy="723118"/>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100" dirty="0" err="1" smtClean="0">
                <a:solidFill>
                  <a:schemeClr val="tx1">
                    <a:lumMod val="75000"/>
                    <a:lumOff val="25000"/>
                  </a:schemeClr>
                </a:solidFill>
              </a:rPr>
              <a:t>Extend</a:t>
            </a:r>
            <a:r>
              <a:rPr lang="da-DK" sz="1100" dirty="0" smtClean="0">
                <a:solidFill>
                  <a:schemeClr val="tx1">
                    <a:lumMod val="75000"/>
                    <a:lumOff val="25000"/>
                  </a:schemeClr>
                </a:solidFill>
              </a:rPr>
              <a:t> to </a:t>
            </a:r>
            <a:br>
              <a:rPr lang="da-DK" sz="1100" dirty="0" smtClean="0">
                <a:solidFill>
                  <a:schemeClr val="tx1">
                    <a:lumMod val="75000"/>
                    <a:lumOff val="25000"/>
                  </a:schemeClr>
                </a:solidFill>
              </a:rPr>
            </a:br>
            <a:r>
              <a:rPr lang="da-DK" sz="1100" dirty="0" smtClean="0">
                <a:solidFill>
                  <a:schemeClr val="tx1">
                    <a:lumMod val="75000"/>
                    <a:lumOff val="25000"/>
                  </a:schemeClr>
                </a:solidFill>
              </a:rPr>
              <a:t>Finger Search ?</a:t>
            </a:r>
            <a:endParaRPr lang="da-DK" sz="1100" dirty="0">
              <a:solidFill>
                <a:schemeClr val="tx1">
                  <a:lumMod val="75000"/>
                  <a:lumOff val="25000"/>
                </a:schemeClr>
              </a:solidFill>
            </a:endParaRPr>
          </a:p>
        </p:txBody>
      </p:sp>
    </p:spTree>
    <p:extLst>
      <p:ext uri="{BB962C8B-B14F-4D97-AF65-F5344CB8AC3E}">
        <p14:creationId xmlns:p14="http://schemas.microsoft.com/office/powerpoint/2010/main" val="7741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568" y="53752"/>
            <a:ext cx="6584260" cy="1143000"/>
          </a:xfrm>
        </p:spPr>
        <p:txBody>
          <a:bodyPr>
            <a:normAutofit fontScale="90000"/>
          </a:bodyPr>
          <a:lstStyle/>
          <a:p>
            <a:r>
              <a:rPr lang="da-DK" dirty="0" smtClean="0"/>
              <a:t/>
            </a:r>
            <a:br>
              <a:rPr lang="da-DK" dirty="0" smtClean="0"/>
            </a:br>
            <a:r>
              <a:rPr lang="da-DK" dirty="0" err="1" smtClean="0"/>
              <a:t>Example</a:t>
            </a:r>
            <a:r>
              <a:rPr lang="da-DK" dirty="0" smtClean="0"/>
              <a:t> 8 :</a:t>
            </a:r>
            <a:r>
              <a:rPr lang="da-DK" dirty="0"/>
              <a:t/>
            </a:r>
            <a:br>
              <a:rPr lang="da-DK" dirty="0"/>
            </a:br>
            <a:r>
              <a:rPr lang="da-DK" dirty="0" smtClean="0"/>
              <a:t>Range Minimum </a:t>
            </a:r>
            <a:r>
              <a:rPr lang="da-DK" dirty="0" err="1" smtClean="0"/>
              <a:t>Queries</a:t>
            </a:r>
            <a:r>
              <a:rPr lang="da-DK" dirty="0" smtClean="0"/>
              <a:t> </a:t>
            </a:r>
            <a:br>
              <a:rPr lang="da-DK" dirty="0" smtClean="0"/>
            </a:br>
            <a:r>
              <a:rPr lang="da-DK" dirty="0" smtClean="0"/>
              <a:t>[ </a:t>
            </a:r>
            <a:r>
              <a:rPr lang="da-DK" dirty="0" err="1" smtClean="0"/>
              <a:t>Succinct</a:t>
            </a:r>
            <a:r>
              <a:rPr lang="da-DK" dirty="0" smtClean="0"/>
              <a:t> ]</a:t>
            </a:r>
            <a:endParaRPr lang="da-DK" dirty="0"/>
          </a:p>
        </p:txBody>
      </p:sp>
      <p:sp>
        <p:nvSpPr>
          <p:cNvPr id="22" name="Cloud 21"/>
          <p:cNvSpPr/>
          <p:nvPr/>
        </p:nvSpPr>
        <p:spPr>
          <a:xfrm>
            <a:off x="1619672" y="6027638"/>
            <a:ext cx="2666854" cy="764704"/>
          </a:xfrm>
          <a:prstGeom prst="cloud">
            <a:avLst/>
          </a:prstGeom>
          <a:solidFill>
            <a:srgbClr val="FFFF00">
              <a:alpha val="32157"/>
            </a:srgb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smtClean="0">
                <a:solidFill>
                  <a:schemeClr val="bg1">
                    <a:lumMod val="65000"/>
                  </a:schemeClr>
                </a:solidFill>
                <a:sym typeface="Symbol"/>
              </a:rPr>
              <a:t>better upper or lower bound ?</a:t>
            </a:r>
            <a:endParaRPr lang="en-US" dirty="0">
              <a:solidFill>
                <a:schemeClr val="bg1">
                  <a:lumMod val="6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40805849"/>
              </p:ext>
            </p:extLst>
          </p:nvPr>
        </p:nvGraphicFramePr>
        <p:xfrm>
          <a:off x="230173" y="2694098"/>
          <a:ext cx="8712112" cy="4032448"/>
        </p:xfrm>
        <a:graphic>
          <a:graphicData uri="http://schemas.openxmlformats.org/drawingml/2006/table">
            <a:tbl>
              <a:tblPr firstRow="1" bandRow="1">
                <a:tableStyleId>{2D5ABB26-0587-4C30-8999-92F81FD0307C}</a:tableStyleId>
              </a:tblPr>
              <a:tblGrid>
                <a:gridCol w="1008112"/>
                <a:gridCol w="3852000"/>
                <a:gridCol w="3852000"/>
              </a:tblGrid>
              <a:tr h="717010">
                <a:tc>
                  <a:txBody>
                    <a:bodyPr/>
                    <a:lstStyle/>
                    <a:p>
                      <a:pPr>
                        <a:spcAft>
                          <a:spcPts val="600"/>
                        </a:spcAft>
                      </a:pPr>
                      <a:endParaRPr lang="da-DK" sz="2400" dirty="0"/>
                    </a:p>
                  </a:txBody>
                  <a:tcPr marL="0" marR="0" marT="0" marB="0">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400"/>
                        </a:lnSpc>
                        <a:spcAft>
                          <a:spcPts val="0"/>
                        </a:spcAft>
                      </a:pPr>
                      <a:r>
                        <a:rPr lang="da-DK" sz="2400" b="1" dirty="0" err="1" smtClean="0"/>
                        <a:t>Indexing</a:t>
                      </a:r>
                      <a:r>
                        <a:rPr lang="da-DK" sz="2400" b="1" dirty="0" smtClean="0"/>
                        <a:t> Model</a:t>
                      </a:r>
                    </a:p>
                    <a:p>
                      <a:pPr algn="ctr">
                        <a:lnSpc>
                          <a:spcPts val="2400"/>
                        </a:lnSpc>
                        <a:spcAft>
                          <a:spcPts val="0"/>
                        </a:spcAft>
                      </a:pPr>
                      <a:r>
                        <a:rPr lang="da-DK" sz="2400" dirty="0" smtClean="0"/>
                        <a:t>(input </a:t>
                      </a:r>
                      <a:r>
                        <a:rPr lang="da-DK" sz="2400" dirty="0" err="1" smtClean="0"/>
                        <a:t>accessible</a:t>
                      </a:r>
                      <a:r>
                        <a:rPr lang="da-DK" sz="2400" dirty="0" smtClean="0"/>
                        <a:t>)</a:t>
                      </a:r>
                      <a:endParaRPr lang="da-DK"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ts val="2400"/>
                        </a:lnSpc>
                        <a:spcAft>
                          <a:spcPts val="0"/>
                        </a:spcAft>
                      </a:pPr>
                      <a:r>
                        <a:rPr lang="da-DK" sz="2400" b="1" dirty="0" smtClean="0"/>
                        <a:t>Encoding Model</a:t>
                      </a:r>
                    </a:p>
                    <a:p>
                      <a:pPr algn="ctr">
                        <a:lnSpc>
                          <a:spcPts val="2400"/>
                        </a:lnSpc>
                        <a:spcAft>
                          <a:spcPts val="600"/>
                        </a:spcAft>
                      </a:pPr>
                      <a:r>
                        <a:rPr lang="da-DK" sz="2400" dirty="0" smtClean="0"/>
                        <a:t>(input not</a:t>
                      </a:r>
                      <a:r>
                        <a:rPr lang="da-DK" sz="2400" baseline="0" dirty="0" smtClean="0"/>
                        <a:t> </a:t>
                      </a:r>
                      <a:r>
                        <a:rPr lang="da-DK" sz="2400" baseline="0" dirty="0" err="1" smtClean="0"/>
                        <a:t>accessable</a:t>
                      </a:r>
                      <a:r>
                        <a:rPr lang="da-DK" sz="2400" baseline="0" dirty="0" smtClean="0"/>
                        <a:t>)</a:t>
                      </a:r>
                      <a:endParaRPr lang="da-DK" sz="24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1105146">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da-DK" sz="2400" i="1" dirty="0" smtClean="0">
                          <a:solidFill>
                            <a:srgbClr val="C00000"/>
                          </a:solidFill>
                        </a:rPr>
                        <a:t>m</a:t>
                      </a:r>
                      <a:r>
                        <a:rPr lang="da-DK" sz="2400" dirty="0" smtClean="0"/>
                        <a:t> = </a:t>
                      </a:r>
                      <a:r>
                        <a:rPr lang="da-DK" sz="2400" dirty="0" smtClean="0">
                          <a:solidFill>
                            <a:srgbClr val="C00000"/>
                          </a:solidFill>
                        </a:rPr>
                        <a:t>1</a:t>
                      </a:r>
                    </a:p>
                    <a:p>
                      <a:pPr marL="0" marR="0" indent="0" algn="ctr" defTabSz="914400" rtl="0" eaLnBrk="1" fontAlgn="auto" latinLnBrk="0" hangingPunct="1">
                        <a:lnSpc>
                          <a:spcPct val="100000"/>
                        </a:lnSpc>
                        <a:spcBef>
                          <a:spcPts val="0"/>
                        </a:spcBef>
                        <a:spcAft>
                          <a:spcPts val="600"/>
                        </a:spcAft>
                        <a:buClrTx/>
                        <a:buSzTx/>
                        <a:buFontTx/>
                        <a:buNone/>
                        <a:tabLst/>
                        <a:defRPr/>
                      </a:pPr>
                      <a:r>
                        <a:rPr lang="da-DK" sz="2400" i="0" dirty="0" smtClean="0">
                          <a:solidFill>
                            <a:schemeClr val="tx1"/>
                          </a:solidFill>
                        </a:rPr>
                        <a:t>1D</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da-DK" sz="2000" baseline="0" dirty="0" smtClean="0">
                          <a:solidFill>
                            <a:srgbClr val="00B050"/>
                          </a:solidFill>
                        </a:rPr>
                        <a:t>2</a:t>
                      </a:r>
                      <a:r>
                        <a:rPr lang="da-DK" sz="2000" i="1" baseline="0" dirty="0" smtClean="0">
                          <a:solidFill>
                            <a:srgbClr val="00B050"/>
                          </a:solidFill>
                        </a:rPr>
                        <a:t>n</a:t>
                      </a:r>
                      <a:r>
                        <a:rPr lang="da-DK" sz="2000" baseline="0" dirty="0" smtClean="0">
                          <a:solidFill>
                            <a:srgbClr val="00B050"/>
                          </a:solidFill>
                        </a:rPr>
                        <a:t>+</a:t>
                      </a:r>
                      <a:r>
                        <a:rPr lang="da-DK" sz="2000" i="1" baseline="0" dirty="0" smtClean="0">
                          <a:solidFill>
                            <a:srgbClr val="00B050"/>
                          </a:solidFill>
                        </a:rPr>
                        <a:t>o</a:t>
                      </a:r>
                      <a:r>
                        <a:rPr lang="da-DK" sz="2000" baseline="0" dirty="0" smtClean="0">
                          <a:solidFill>
                            <a:srgbClr val="00B050"/>
                          </a:solidFill>
                        </a:rPr>
                        <a:t>(</a:t>
                      </a:r>
                      <a:r>
                        <a:rPr lang="da-DK" sz="2000" i="1" baseline="0" dirty="0" smtClean="0">
                          <a:solidFill>
                            <a:srgbClr val="00B050"/>
                          </a:solidFill>
                        </a:rPr>
                        <a:t>n</a:t>
                      </a:r>
                      <a:r>
                        <a:rPr lang="da-DK" sz="2000" baseline="0" dirty="0" smtClean="0">
                          <a:solidFill>
                            <a:srgbClr val="00B050"/>
                          </a:solidFill>
                        </a:rPr>
                        <a:t>) bits</a:t>
                      </a:r>
                      <a:r>
                        <a:rPr lang="da-DK" sz="2000" baseline="0" dirty="0" smtClean="0">
                          <a:solidFill>
                            <a:schemeClr val="tx1"/>
                          </a:solidFill>
                        </a:rPr>
                        <a:t>,</a:t>
                      </a:r>
                      <a:r>
                        <a:rPr lang="da-DK" sz="2000" baseline="0" dirty="0" smtClean="0">
                          <a:solidFill>
                            <a:srgbClr val="C00000"/>
                          </a:solidFill>
                        </a:rPr>
                        <a:t> </a:t>
                      </a:r>
                      <a:r>
                        <a:rPr lang="da-DK" sz="2000" i="1" baseline="0" dirty="0" smtClean="0">
                          <a:solidFill>
                            <a:srgbClr val="00B050"/>
                          </a:solidFill>
                        </a:rPr>
                        <a:t>O</a:t>
                      </a:r>
                      <a:r>
                        <a:rPr lang="da-DK" sz="2000" baseline="0" dirty="0" smtClean="0">
                          <a:solidFill>
                            <a:srgbClr val="00B050"/>
                          </a:solidFill>
                        </a:rPr>
                        <a:t>(1) time</a:t>
                      </a:r>
                      <a:r>
                        <a:rPr lang="da-DK" sz="2000" baseline="0" dirty="0" smtClean="0">
                          <a:solidFill>
                            <a:srgbClr val="C00000"/>
                          </a:solidFill>
                        </a:rPr>
                        <a:t> </a:t>
                      </a:r>
                      <a:r>
                        <a:rPr lang="da-DK" sz="2000" baseline="0" dirty="0" smtClean="0">
                          <a:solidFill>
                            <a:schemeClr val="bg1">
                              <a:lumMod val="65000"/>
                            </a:schemeClr>
                          </a:solidFill>
                        </a:rPr>
                        <a:t>[FH07]</a:t>
                      </a:r>
                    </a:p>
                    <a:p>
                      <a:pPr marL="0" marR="0" indent="0" algn="ctr" defTabSz="914400" rtl="0" eaLnBrk="1" fontAlgn="auto" latinLnBrk="0" hangingPunct="1">
                        <a:lnSpc>
                          <a:spcPct val="100000"/>
                        </a:lnSpc>
                        <a:spcBef>
                          <a:spcPts val="0"/>
                        </a:spcBef>
                        <a:spcAft>
                          <a:spcPts val="600"/>
                        </a:spcAft>
                        <a:buClrTx/>
                        <a:buSzTx/>
                        <a:buFontTx/>
                        <a:buNone/>
                        <a:tabLst/>
                        <a:defRPr/>
                      </a:pPr>
                      <a:r>
                        <a:rPr lang="da-DK" sz="2000" i="1" baseline="0" dirty="0" smtClean="0">
                          <a:solidFill>
                            <a:srgbClr val="00B050"/>
                          </a:solidFill>
                        </a:rPr>
                        <a:t>n</a:t>
                      </a:r>
                      <a:r>
                        <a:rPr lang="da-DK" sz="2000" baseline="0" dirty="0" smtClean="0">
                          <a:solidFill>
                            <a:srgbClr val="00B050"/>
                          </a:solidFill>
                        </a:rPr>
                        <a:t>/</a:t>
                      </a:r>
                      <a:r>
                        <a:rPr lang="da-DK" sz="2000" i="1" baseline="0" dirty="0" smtClean="0">
                          <a:solidFill>
                            <a:srgbClr val="00B050"/>
                          </a:solidFill>
                        </a:rPr>
                        <a:t>c</a:t>
                      </a:r>
                      <a:r>
                        <a:rPr lang="da-DK" sz="2000" baseline="0" dirty="0" smtClean="0"/>
                        <a:t> </a:t>
                      </a:r>
                      <a:r>
                        <a:rPr lang="da-DK" sz="2000" baseline="0" dirty="0" smtClean="0">
                          <a:solidFill>
                            <a:srgbClr val="00B050"/>
                          </a:solidFill>
                        </a:rPr>
                        <a:t>bits</a:t>
                      </a:r>
                      <a:r>
                        <a:rPr lang="da-DK" sz="2000" baseline="0" dirty="0" smtClean="0"/>
                        <a:t> </a:t>
                      </a:r>
                      <a:r>
                        <a:rPr lang="da-DK" sz="2000" baseline="0" dirty="0" smtClean="0">
                          <a:sym typeface="Symbol"/>
                        </a:rPr>
                        <a:t> </a:t>
                      </a:r>
                      <a:r>
                        <a:rPr lang="el-GR" sz="2000" baseline="0" dirty="0" smtClean="0">
                          <a:solidFill>
                            <a:srgbClr val="C00000"/>
                          </a:solidFill>
                        </a:rPr>
                        <a:t>Θ</a:t>
                      </a:r>
                      <a:r>
                        <a:rPr lang="da-DK" sz="2000" baseline="0" dirty="0" smtClean="0">
                          <a:solidFill>
                            <a:srgbClr val="C00000"/>
                          </a:solidFill>
                        </a:rPr>
                        <a:t>(</a:t>
                      </a:r>
                      <a:r>
                        <a:rPr lang="da-DK" sz="2000" i="1" baseline="0" dirty="0" smtClean="0">
                          <a:solidFill>
                            <a:srgbClr val="C00000"/>
                          </a:solidFill>
                        </a:rPr>
                        <a:t>c</a:t>
                      </a:r>
                      <a:r>
                        <a:rPr lang="da-DK" sz="2000" i="0" baseline="0" dirty="0" smtClean="0">
                          <a:solidFill>
                            <a:srgbClr val="C00000"/>
                          </a:solidFill>
                        </a:rPr>
                        <a:t>) time </a:t>
                      </a:r>
                      <a:r>
                        <a:rPr lang="da-DK" sz="2000" baseline="0" dirty="0" smtClean="0">
                          <a:solidFill>
                            <a:srgbClr val="C00000"/>
                          </a:solidFill>
                        </a:rPr>
                        <a:t>ESA10</a:t>
                      </a:r>
                      <a:endParaRPr lang="da-DK" sz="2000" baseline="0" dirty="0" smtClean="0">
                        <a:solidFill>
                          <a:schemeClr val="bg1">
                            <a:lumMod val="65000"/>
                          </a:schemeClr>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600"/>
                        </a:spcAft>
                      </a:pPr>
                      <a:r>
                        <a:rPr lang="da-DK" sz="2000" baseline="0" dirty="0" smtClean="0">
                          <a:solidFill>
                            <a:srgbClr val="C00000"/>
                          </a:solidFill>
                        </a:rPr>
                        <a:t>≥ 2</a:t>
                      </a:r>
                      <a:r>
                        <a:rPr lang="da-DK" sz="2000" i="1" baseline="0" dirty="0" smtClean="0">
                          <a:solidFill>
                            <a:srgbClr val="C00000"/>
                          </a:solidFill>
                        </a:rPr>
                        <a:t>n </a:t>
                      </a:r>
                      <a:r>
                        <a:rPr lang="da-DK" sz="2000" baseline="0" dirty="0" smtClean="0">
                          <a:solidFill>
                            <a:srgbClr val="C00000"/>
                          </a:solidFill>
                        </a:rPr>
                        <a:t>- </a:t>
                      </a:r>
                      <a:r>
                        <a:rPr lang="da-DK" sz="2000" i="1" baseline="0" dirty="0" smtClean="0">
                          <a:solidFill>
                            <a:srgbClr val="C00000"/>
                          </a:solidFill>
                        </a:rPr>
                        <a:t>O</a:t>
                      </a:r>
                      <a:r>
                        <a:rPr lang="da-DK" sz="2000" baseline="0" dirty="0" smtClean="0">
                          <a:solidFill>
                            <a:srgbClr val="C00000"/>
                          </a:solidFill>
                        </a:rPr>
                        <a:t>(log </a:t>
                      </a:r>
                      <a:r>
                        <a:rPr lang="da-DK" sz="2000" i="1" baseline="0" dirty="0" smtClean="0">
                          <a:solidFill>
                            <a:srgbClr val="C00000"/>
                          </a:solidFill>
                        </a:rPr>
                        <a:t>n</a:t>
                      </a:r>
                      <a:r>
                        <a:rPr lang="da-DK" sz="2000" baseline="0" dirty="0" smtClean="0">
                          <a:solidFill>
                            <a:srgbClr val="C00000"/>
                          </a:solidFill>
                        </a:rPr>
                        <a:t>) bits</a:t>
                      </a:r>
                    </a:p>
                    <a:p>
                      <a:pPr algn="ctr">
                        <a:spcAft>
                          <a:spcPts val="600"/>
                        </a:spcAft>
                      </a:pPr>
                      <a:r>
                        <a:rPr lang="da-DK" sz="2000" baseline="0" dirty="0" smtClean="0">
                          <a:solidFill>
                            <a:srgbClr val="00B050"/>
                          </a:solidFill>
                        </a:rPr>
                        <a:t>2</a:t>
                      </a:r>
                      <a:r>
                        <a:rPr lang="da-DK" sz="2000" i="1" baseline="0" dirty="0" smtClean="0">
                          <a:solidFill>
                            <a:srgbClr val="00B050"/>
                          </a:solidFill>
                        </a:rPr>
                        <a:t>n</a:t>
                      </a:r>
                      <a:r>
                        <a:rPr lang="da-DK" sz="2000" baseline="0" dirty="0" smtClean="0">
                          <a:solidFill>
                            <a:srgbClr val="00B050"/>
                          </a:solidFill>
                        </a:rPr>
                        <a:t>+</a:t>
                      </a:r>
                      <a:r>
                        <a:rPr lang="da-DK" sz="2000" i="1" baseline="0" dirty="0" smtClean="0">
                          <a:solidFill>
                            <a:srgbClr val="00B050"/>
                          </a:solidFill>
                        </a:rPr>
                        <a:t>o</a:t>
                      </a:r>
                      <a:r>
                        <a:rPr lang="da-DK" sz="2000" baseline="0" dirty="0" smtClean="0">
                          <a:solidFill>
                            <a:srgbClr val="00B050"/>
                          </a:solidFill>
                        </a:rPr>
                        <a:t>(</a:t>
                      </a:r>
                      <a:r>
                        <a:rPr lang="da-DK" sz="2000" i="1" baseline="0" dirty="0" smtClean="0">
                          <a:solidFill>
                            <a:srgbClr val="00B050"/>
                          </a:solidFill>
                        </a:rPr>
                        <a:t>n</a:t>
                      </a:r>
                      <a:r>
                        <a:rPr lang="da-DK" sz="2000" baseline="0" dirty="0" smtClean="0">
                          <a:solidFill>
                            <a:srgbClr val="00B050"/>
                          </a:solidFill>
                        </a:rPr>
                        <a:t>) bits</a:t>
                      </a:r>
                      <a:r>
                        <a:rPr lang="da-DK" sz="2000" baseline="0" dirty="0" smtClean="0">
                          <a:solidFill>
                            <a:schemeClr val="tx1"/>
                          </a:solidFill>
                        </a:rPr>
                        <a:t>,</a:t>
                      </a:r>
                      <a:r>
                        <a:rPr lang="da-DK" sz="2000" baseline="0" dirty="0" smtClean="0">
                          <a:solidFill>
                            <a:srgbClr val="C00000"/>
                          </a:solidFill>
                        </a:rPr>
                        <a:t> </a:t>
                      </a:r>
                      <a:r>
                        <a:rPr lang="da-DK" sz="2000" i="1" baseline="0" dirty="0" smtClean="0">
                          <a:solidFill>
                            <a:srgbClr val="00B050"/>
                          </a:solidFill>
                        </a:rPr>
                        <a:t>O</a:t>
                      </a:r>
                      <a:r>
                        <a:rPr lang="da-DK" sz="2000" baseline="0" dirty="0" smtClean="0">
                          <a:solidFill>
                            <a:srgbClr val="00B050"/>
                          </a:solidFill>
                        </a:rPr>
                        <a:t>(1) time</a:t>
                      </a:r>
                      <a:r>
                        <a:rPr lang="da-DK" sz="2000" baseline="0" dirty="0" smtClean="0">
                          <a:solidFill>
                            <a:srgbClr val="C00000"/>
                          </a:solidFill>
                        </a:rPr>
                        <a:t> </a:t>
                      </a:r>
                      <a:r>
                        <a:rPr lang="da-DK" sz="2000" baseline="0" dirty="0" smtClean="0">
                          <a:solidFill>
                            <a:schemeClr val="bg1">
                              <a:lumMod val="65000"/>
                            </a:schemeClr>
                          </a:solidFill>
                        </a:rPr>
                        <a:t>[F10]</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05146">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da-DK" sz="2400" i="0" dirty="0" smtClean="0">
                          <a:solidFill>
                            <a:srgbClr val="C00000"/>
                          </a:solidFill>
                        </a:rPr>
                        <a:t>1</a:t>
                      </a:r>
                      <a:r>
                        <a:rPr lang="da-DK" sz="800" i="0" dirty="0" smtClean="0">
                          <a:solidFill>
                            <a:srgbClr val="C00000"/>
                          </a:solidFill>
                        </a:rPr>
                        <a:t> </a:t>
                      </a:r>
                      <a:r>
                        <a:rPr lang="da-DK" sz="2400" i="0" dirty="0" smtClean="0">
                          <a:solidFill>
                            <a:schemeClr val="tx1"/>
                          </a:solidFill>
                        </a:rPr>
                        <a:t>&lt;</a:t>
                      </a:r>
                      <a:r>
                        <a:rPr lang="da-DK" sz="800" i="0" dirty="0" smtClean="0">
                          <a:solidFill>
                            <a:srgbClr val="C00000"/>
                          </a:solidFill>
                        </a:rPr>
                        <a:t> </a:t>
                      </a:r>
                      <a:r>
                        <a:rPr lang="da-DK" sz="2400" i="1" dirty="0" smtClean="0">
                          <a:solidFill>
                            <a:srgbClr val="C00000"/>
                          </a:solidFill>
                        </a:rPr>
                        <a:t>m</a:t>
                      </a:r>
                      <a:r>
                        <a:rPr lang="da-DK" sz="800" i="1" baseline="0" dirty="0" smtClean="0">
                          <a:solidFill>
                            <a:srgbClr val="C00000"/>
                          </a:solidFill>
                        </a:rPr>
                        <a:t> </a:t>
                      </a:r>
                      <a:r>
                        <a:rPr lang="da-DK" sz="2400" i="0" dirty="0" smtClean="0">
                          <a:solidFill>
                            <a:schemeClr val="tx1"/>
                          </a:solidFill>
                        </a:rPr>
                        <a:t>&lt;</a:t>
                      </a:r>
                      <a:r>
                        <a:rPr lang="da-DK" sz="800" i="0" dirty="0" smtClean="0">
                          <a:solidFill>
                            <a:schemeClr val="tx1"/>
                          </a:solidFill>
                        </a:rPr>
                        <a:t> </a:t>
                      </a:r>
                      <a:r>
                        <a:rPr lang="da-DK" sz="2400" i="1" dirty="0" smtClean="0">
                          <a:solidFill>
                            <a:srgbClr val="C00000"/>
                          </a:solidFill>
                        </a:rPr>
                        <a:t>n</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da-DK" sz="2000" i="1" baseline="0" dirty="0" smtClean="0">
                          <a:solidFill>
                            <a:srgbClr val="00B050"/>
                          </a:solidFill>
                        </a:rPr>
                        <a:t>O</a:t>
                      </a:r>
                      <a:r>
                        <a:rPr lang="da-DK" sz="2000" baseline="0" dirty="0" smtClean="0">
                          <a:solidFill>
                            <a:srgbClr val="00B050"/>
                          </a:solidFill>
                        </a:rPr>
                        <a:t>(</a:t>
                      </a:r>
                      <a:r>
                        <a:rPr lang="da-DK" sz="2000" i="1" baseline="0" dirty="0" err="1" smtClean="0">
                          <a:solidFill>
                            <a:srgbClr val="00B050"/>
                          </a:solidFill>
                        </a:rPr>
                        <a:t>mn</a:t>
                      </a:r>
                      <a:r>
                        <a:rPr lang="da-DK" sz="2000" i="0" baseline="0" dirty="0" err="1" smtClean="0">
                          <a:solidFill>
                            <a:srgbClr val="00B050"/>
                          </a:solidFill>
                          <a:sym typeface="Symbol"/>
                        </a:rPr>
                        <a:t></a:t>
                      </a:r>
                      <a:r>
                        <a:rPr lang="da-DK" sz="2000" baseline="0" dirty="0" err="1" smtClean="0">
                          <a:solidFill>
                            <a:srgbClr val="C00000"/>
                          </a:solidFill>
                        </a:rPr>
                        <a:t>log</a:t>
                      </a:r>
                      <a:r>
                        <a:rPr lang="da-DK" sz="2000" baseline="0" dirty="0" smtClean="0">
                          <a:solidFill>
                            <a:srgbClr val="C00000"/>
                          </a:solidFill>
                        </a:rPr>
                        <a:t> </a:t>
                      </a:r>
                      <a:r>
                        <a:rPr lang="da-DK" sz="2000" i="1" baseline="0" dirty="0" smtClean="0">
                          <a:solidFill>
                            <a:srgbClr val="C00000"/>
                          </a:solidFill>
                        </a:rPr>
                        <a:t>n</a:t>
                      </a:r>
                      <a:r>
                        <a:rPr lang="da-DK" sz="2000" baseline="0" dirty="0" smtClean="0">
                          <a:solidFill>
                            <a:srgbClr val="00B050"/>
                          </a:solidFill>
                        </a:rPr>
                        <a:t>) bits</a:t>
                      </a:r>
                      <a:r>
                        <a:rPr lang="da-DK" sz="2000" baseline="0" dirty="0" smtClean="0">
                          <a:solidFill>
                            <a:schemeClr val="tx1"/>
                          </a:solidFill>
                        </a:rPr>
                        <a:t>,</a:t>
                      </a:r>
                      <a:r>
                        <a:rPr lang="da-DK" sz="2000" baseline="0" dirty="0" smtClean="0">
                          <a:solidFill>
                            <a:srgbClr val="C00000"/>
                          </a:solidFill>
                        </a:rPr>
                        <a:t> </a:t>
                      </a:r>
                      <a:r>
                        <a:rPr lang="da-DK" sz="2000" i="1" baseline="0" dirty="0" smtClean="0">
                          <a:solidFill>
                            <a:srgbClr val="00B050"/>
                          </a:solidFill>
                        </a:rPr>
                        <a:t>O</a:t>
                      </a:r>
                      <a:r>
                        <a:rPr lang="da-DK" sz="2000" baseline="0" dirty="0" smtClean="0">
                          <a:solidFill>
                            <a:srgbClr val="00B050"/>
                          </a:solidFill>
                        </a:rPr>
                        <a:t>(1) time</a:t>
                      </a:r>
                      <a:r>
                        <a:rPr lang="da-DK" sz="2000" baseline="0" dirty="0" smtClean="0">
                          <a:solidFill>
                            <a:srgbClr val="C00000"/>
                          </a:solidFill>
                        </a:rPr>
                        <a:t> </a:t>
                      </a:r>
                      <a:r>
                        <a:rPr lang="da-DK" sz="2000" baseline="0" dirty="0" smtClean="0">
                          <a:solidFill>
                            <a:schemeClr val="bg1">
                              <a:lumMod val="65000"/>
                            </a:schemeClr>
                          </a:solidFill>
                        </a:rPr>
                        <a:t>[AY10]</a:t>
                      </a:r>
                    </a:p>
                    <a:p>
                      <a:pPr marL="0" marR="0" indent="0" algn="ctr" defTabSz="914400" rtl="0" eaLnBrk="1" fontAlgn="auto" latinLnBrk="0" hangingPunct="1">
                        <a:lnSpc>
                          <a:spcPct val="100000"/>
                        </a:lnSpc>
                        <a:spcBef>
                          <a:spcPts val="0"/>
                        </a:spcBef>
                        <a:spcAft>
                          <a:spcPts val="600"/>
                        </a:spcAft>
                        <a:buClrTx/>
                        <a:buSzTx/>
                        <a:buFontTx/>
                        <a:buNone/>
                        <a:tabLst/>
                        <a:defRPr/>
                      </a:pPr>
                      <a:r>
                        <a:rPr lang="da-DK" sz="2000" i="1" baseline="0" dirty="0" smtClean="0">
                          <a:solidFill>
                            <a:srgbClr val="00B050"/>
                          </a:solidFill>
                        </a:rPr>
                        <a:t>O</a:t>
                      </a:r>
                      <a:r>
                        <a:rPr lang="da-DK" sz="2000" baseline="0" dirty="0" smtClean="0">
                          <a:solidFill>
                            <a:srgbClr val="00B050"/>
                          </a:solidFill>
                        </a:rPr>
                        <a:t>(</a:t>
                      </a:r>
                      <a:r>
                        <a:rPr lang="da-DK" sz="2000" i="1" baseline="0" dirty="0" smtClean="0">
                          <a:solidFill>
                            <a:srgbClr val="00B050"/>
                          </a:solidFill>
                        </a:rPr>
                        <a:t>mn</a:t>
                      </a:r>
                      <a:r>
                        <a:rPr lang="da-DK" sz="2000" baseline="0" dirty="0" smtClean="0">
                          <a:solidFill>
                            <a:srgbClr val="00B050"/>
                          </a:solidFill>
                        </a:rPr>
                        <a:t>) bits</a:t>
                      </a:r>
                      <a:r>
                        <a:rPr lang="da-DK" sz="2000" baseline="0" dirty="0" smtClean="0">
                          <a:solidFill>
                            <a:schemeClr val="tx1"/>
                          </a:solidFill>
                        </a:rPr>
                        <a:t>,</a:t>
                      </a:r>
                      <a:r>
                        <a:rPr lang="da-DK" sz="2000" baseline="0" dirty="0" smtClean="0">
                          <a:solidFill>
                            <a:srgbClr val="C00000"/>
                          </a:solidFill>
                        </a:rPr>
                        <a:t> </a:t>
                      </a:r>
                      <a:r>
                        <a:rPr lang="da-DK" sz="2000" i="1" baseline="0" dirty="0" smtClean="0">
                          <a:solidFill>
                            <a:srgbClr val="00B050"/>
                          </a:solidFill>
                        </a:rPr>
                        <a:t>O</a:t>
                      </a:r>
                      <a:r>
                        <a:rPr lang="da-DK" sz="2000" baseline="0" dirty="0" smtClean="0">
                          <a:solidFill>
                            <a:srgbClr val="00B050"/>
                          </a:solidFill>
                        </a:rPr>
                        <a:t>(1) time</a:t>
                      </a:r>
                      <a:r>
                        <a:rPr lang="da-DK" sz="2000" baseline="0" dirty="0" smtClean="0">
                          <a:solidFill>
                            <a:srgbClr val="C00000"/>
                          </a:solidFill>
                        </a:rPr>
                        <a:t> ESA10</a:t>
                      </a:r>
                    </a:p>
                    <a:p>
                      <a:pPr marL="0" marR="0" indent="0" algn="ctr" defTabSz="914400" rtl="0" eaLnBrk="1" fontAlgn="auto" latinLnBrk="0" hangingPunct="1">
                        <a:lnSpc>
                          <a:spcPct val="100000"/>
                        </a:lnSpc>
                        <a:spcBef>
                          <a:spcPts val="0"/>
                        </a:spcBef>
                        <a:spcAft>
                          <a:spcPts val="600"/>
                        </a:spcAft>
                        <a:buClrTx/>
                        <a:buSzTx/>
                        <a:buFontTx/>
                        <a:buNone/>
                        <a:tabLst/>
                        <a:defRPr/>
                      </a:pPr>
                      <a:r>
                        <a:rPr lang="da-DK" sz="2000" i="1" baseline="0" dirty="0" smtClean="0">
                          <a:solidFill>
                            <a:srgbClr val="00B050"/>
                          </a:solidFill>
                        </a:rPr>
                        <a:t>mn</a:t>
                      </a:r>
                      <a:r>
                        <a:rPr lang="da-DK" sz="2000" baseline="0" dirty="0" smtClean="0">
                          <a:solidFill>
                            <a:srgbClr val="00B050"/>
                          </a:solidFill>
                        </a:rPr>
                        <a:t>/</a:t>
                      </a:r>
                      <a:r>
                        <a:rPr lang="da-DK" sz="2000" i="1" baseline="0" dirty="0" smtClean="0">
                          <a:solidFill>
                            <a:srgbClr val="00B050"/>
                          </a:solidFill>
                        </a:rPr>
                        <a:t>c</a:t>
                      </a:r>
                      <a:r>
                        <a:rPr lang="da-DK" sz="2000" baseline="0" dirty="0" smtClean="0"/>
                        <a:t> </a:t>
                      </a:r>
                      <a:r>
                        <a:rPr lang="da-DK" sz="2000" baseline="0" dirty="0" smtClean="0">
                          <a:solidFill>
                            <a:srgbClr val="00B050"/>
                          </a:solidFill>
                        </a:rPr>
                        <a:t>bits</a:t>
                      </a:r>
                      <a:r>
                        <a:rPr lang="da-DK" sz="2000" baseline="0" dirty="0" smtClean="0"/>
                        <a:t> </a:t>
                      </a:r>
                      <a:r>
                        <a:rPr lang="da-DK" sz="2000" baseline="0" dirty="0" smtClean="0">
                          <a:sym typeface="Symbol"/>
                        </a:rPr>
                        <a:t> </a:t>
                      </a:r>
                      <a:r>
                        <a:rPr lang="da-DK" sz="2000" baseline="0" dirty="0" smtClean="0">
                          <a:solidFill>
                            <a:srgbClr val="C00000"/>
                          </a:solidFill>
                        </a:rPr>
                        <a:t>Ω(</a:t>
                      </a:r>
                      <a:r>
                        <a:rPr lang="da-DK" sz="2000" i="1" baseline="0" dirty="0" smtClean="0">
                          <a:solidFill>
                            <a:srgbClr val="C00000"/>
                          </a:solidFill>
                        </a:rPr>
                        <a:t>c</a:t>
                      </a:r>
                      <a:r>
                        <a:rPr lang="da-DK" sz="2000" i="0" baseline="0" dirty="0" smtClean="0">
                          <a:solidFill>
                            <a:srgbClr val="C00000"/>
                          </a:solidFill>
                        </a:rPr>
                        <a:t>) time </a:t>
                      </a:r>
                      <a:r>
                        <a:rPr lang="da-DK" sz="2000" baseline="0" dirty="0" smtClean="0">
                          <a:solidFill>
                            <a:srgbClr val="C00000"/>
                          </a:solidFill>
                        </a:rPr>
                        <a:t>ESA10</a:t>
                      </a:r>
                      <a:endParaRPr lang="da-DK" sz="2000" baseline="0" dirty="0" smtClean="0">
                        <a:solidFill>
                          <a:schemeClr val="bg1">
                            <a:lumMod val="65000"/>
                          </a:schemeClr>
                        </a:solidFill>
                      </a:endParaRPr>
                    </a:p>
                    <a:p>
                      <a:pPr marL="0" marR="0" indent="0" algn="ctr" defTabSz="914400" rtl="0" eaLnBrk="1" fontAlgn="auto" latinLnBrk="0" hangingPunct="1">
                        <a:lnSpc>
                          <a:spcPct val="100000"/>
                        </a:lnSpc>
                        <a:spcBef>
                          <a:spcPts val="0"/>
                        </a:spcBef>
                        <a:spcAft>
                          <a:spcPts val="600"/>
                        </a:spcAft>
                        <a:buClrTx/>
                        <a:buSzTx/>
                        <a:buFont typeface="Symbol"/>
                        <a:buNone/>
                        <a:tabLst/>
                        <a:defRPr/>
                      </a:pPr>
                      <a:r>
                        <a:rPr lang="da-DK" sz="2000" i="1" baseline="0" dirty="0" smtClean="0">
                          <a:solidFill>
                            <a:srgbClr val="C00000"/>
                          </a:solidFill>
                          <a:sym typeface="Symbol"/>
                        </a:rPr>
                        <a:t>O</a:t>
                      </a:r>
                      <a:r>
                        <a:rPr lang="da-DK" sz="2000" baseline="0" dirty="0" smtClean="0">
                          <a:solidFill>
                            <a:srgbClr val="C00000"/>
                          </a:solidFill>
                        </a:rPr>
                        <a:t>(</a:t>
                      </a:r>
                      <a:r>
                        <a:rPr lang="da-DK" sz="2000" i="1" baseline="0" dirty="0" smtClean="0">
                          <a:solidFill>
                            <a:srgbClr val="C00000"/>
                          </a:solidFill>
                        </a:rPr>
                        <a:t>c</a:t>
                      </a:r>
                      <a:r>
                        <a:rPr lang="da-DK" sz="2000" i="0" baseline="0" dirty="0" smtClean="0">
                          <a:solidFill>
                            <a:srgbClr val="C00000"/>
                          </a:solidFill>
                          <a:sym typeface="Symbol"/>
                        </a:rPr>
                        <a:t></a:t>
                      </a:r>
                      <a:r>
                        <a:rPr lang="da-DK" sz="2000" i="0" baseline="0" dirty="0" smtClean="0">
                          <a:solidFill>
                            <a:srgbClr val="C00000"/>
                          </a:solidFill>
                        </a:rPr>
                        <a:t>log</a:t>
                      </a:r>
                      <a:r>
                        <a:rPr lang="da-DK" sz="2000" i="0" baseline="30000" dirty="0" smtClean="0">
                          <a:solidFill>
                            <a:srgbClr val="C00000"/>
                          </a:solidFill>
                        </a:rPr>
                        <a:t>2</a:t>
                      </a:r>
                      <a:r>
                        <a:rPr lang="da-DK" sz="2000" i="1" baseline="0" dirty="0" smtClean="0">
                          <a:solidFill>
                            <a:srgbClr val="C00000"/>
                          </a:solidFill>
                        </a:rPr>
                        <a:t> c</a:t>
                      </a:r>
                      <a:r>
                        <a:rPr lang="da-DK" sz="2000" i="0" baseline="0" dirty="0" smtClean="0">
                          <a:solidFill>
                            <a:srgbClr val="C00000"/>
                          </a:solidFill>
                        </a:rPr>
                        <a:t>) time </a:t>
                      </a:r>
                      <a:r>
                        <a:rPr lang="da-DK" sz="2000" baseline="0" dirty="0" smtClean="0">
                          <a:solidFill>
                            <a:srgbClr val="C00000"/>
                          </a:solidFill>
                        </a:rPr>
                        <a:t>ESA10</a:t>
                      </a:r>
                      <a:endParaRPr lang="da-DK" sz="2000" baseline="0" dirty="0" smtClean="0">
                        <a:solidFill>
                          <a:schemeClr val="bg1">
                            <a:lumMod val="65000"/>
                          </a:schemeClr>
                        </a:solidFill>
                      </a:endParaRPr>
                    </a:p>
                    <a:p>
                      <a:pPr marL="0" marR="0" indent="0" algn="ctr" defTabSz="914400" rtl="0" eaLnBrk="1" fontAlgn="auto" latinLnBrk="0" hangingPunct="1">
                        <a:lnSpc>
                          <a:spcPct val="100000"/>
                        </a:lnSpc>
                        <a:spcBef>
                          <a:spcPts val="0"/>
                        </a:spcBef>
                        <a:spcAft>
                          <a:spcPts val="600"/>
                        </a:spcAft>
                        <a:buClrTx/>
                        <a:buSzTx/>
                        <a:buFont typeface="Symbol"/>
                        <a:buNone/>
                        <a:tabLst/>
                        <a:defRPr/>
                      </a:pPr>
                      <a:r>
                        <a:rPr lang="da-DK" sz="2000" i="1" baseline="0" dirty="0" smtClean="0">
                          <a:solidFill>
                            <a:srgbClr val="C00000"/>
                          </a:solidFill>
                          <a:sym typeface="Symbol"/>
                        </a:rPr>
                        <a:t>O</a:t>
                      </a:r>
                      <a:r>
                        <a:rPr lang="da-DK" sz="2000" baseline="0" dirty="0" smtClean="0">
                          <a:solidFill>
                            <a:srgbClr val="C00000"/>
                          </a:solidFill>
                        </a:rPr>
                        <a:t>(</a:t>
                      </a:r>
                      <a:r>
                        <a:rPr lang="da-DK" sz="2000" i="1" baseline="0" dirty="0" err="1" smtClean="0">
                          <a:solidFill>
                            <a:srgbClr val="C00000"/>
                          </a:solidFill>
                        </a:rPr>
                        <a:t>c</a:t>
                      </a:r>
                      <a:r>
                        <a:rPr lang="da-DK" sz="2000" i="0" baseline="0" dirty="0" err="1" smtClean="0">
                          <a:solidFill>
                            <a:srgbClr val="C00000"/>
                          </a:solidFill>
                          <a:sym typeface="Symbol"/>
                        </a:rPr>
                        <a:t></a:t>
                      </a:r>
                      <a:r>
                        <a:rPr lang="da-DK" sz="2000" i="0" baseline="0" dirty="0" err="1" smtClean="0">
                          <a:solidFill>
                            <a:srgbClr val="C00000"/>
                          </a:solidFill>
                        </a:rPr>
                        <a:t>log</a:t>
                      </a:r>
                      <a:r>
                        <a:rPr lang="da-DK" sz="2000" i="1" baseline="0" dirty="0" smtClean="0">
                          <a:solidFill>
                            <a:srgbClr val="C00000"/>
                          </a:solidFill>
                        </a:rPr>
                        <a:t> c</a:t>
                      </a:r>
                      <a:r>
                        <a:rPr lang="da-DK" sz="2000" i="0" baseline="0" dirty="0" smtClean="0">
                          <a:solidFill>
                            <a:srgbClr val="C00000"/>
                          </a:solidFill>
                          <a:sym typeface="Symbol"/>
                        </a:rPr>
                        <a:t></a:t>
                      </a:r>
                      <a:r>
                        <a:rPr lang="da-DK" sz="2000" i="0" baseline="0" dirty="0" smtClean="0">
                          <a:solidFill>
                            <a:srgbClr val="C00000"/>
                          </a:solidFill>
                        </a:rPr>
                        <a:t>(</a:t>
                      </a:r>
                      <a:r>
                        <a:rPr lang="da-DK" sz="2000" i="0" baseline="0" dirty="0" err="1" smtClean="0">
                          <a:solidFill>
                            <a:srgbClr val="C00000"/>
                          </a:solidFill>
                        </a:rPr>
                        <a:t>loglog</a:t>
                      </a:r>
                      <a:r>
                        <a:rPr lang="da-DK" sz="2000" i="1" baseline="0" dirty="0" smtClean="0">
                          <a:solidFill>
                            <a:srgbClr val="C00000"/>
                          </a:solidFill>
                        </a:rPr>
                        <a:t> c</a:t>
                      </a:r>
                      <a:r>
                        <a:rPr lang="da-DK" sz="2000" i="0" baseline="0" dirty="0" smtClean="0">
                          <a:solidFill>
                            <a:srgbClr val="C00000"/>
                          </a:solidFill>
                        </a:rPr>
                        <a:t>)</a:t>
                      </a:r>
                      <a:r>
                        <a:rPr lang="da-DK" sz="2000" i="0" baseline="30000" dirty="0" smtClean="0">
                          <a:solidFill>
                            <a:srgbClr val="C00000"/>
                          </a:solidFill>
                        </a:rPr>
                        <a:t>2</a:t>
                      </a:r>
                      <a:r>
                        <a:rPr lang="da-DK" sz="2000" i="0" baseline="0" dirty="0" smtClean="0">
                          <a:solidFill>
                            <a:srgbClr val="C00000"/>
                          </a:solidFill>
                        </a:rPr>
                        <a:t>) time ESA12</a:t>
                      </a:r>
                      <a:endParaRPr lang="da-DK" sz="2000" baseline="0" dirty="0" smtClean="0">
                        <a:solidFill>
                          <a:srgbClr val="C0000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da-DK" sz="2000" baseline="0" dirty="0" smtClean="0">
                          <a:solidFill>
                            <a:srgbClr val="C00000"/>
                          </a:solidFill>
                        </a:rPr>
                        <a:t>Ω(</a:t>
                      </a:r>
                      <a:r>
                        <a:rPr lang="da-DK" sz="2000" i="1" baseline="0" dirty="0" err="1" smtClean="0">
                          <a:solidFill>
                            <a:srgbClr val="C00000"/>
                          </a:solidFill>
                        </a:rPr>
                        <a:t>mn</a:t>
                      </a:r>
                      <a:r>
                        <a:rPr lang="da-DK" sz="2000" i="0" baseline="0" dirty="0" err="1" smtClean="0">
                          <a:solidFill>
                            <a:srgbClr val="C00000"/>
                          </a:solidFill>
                          <a:sym typeface="Symbol"/>
                        </a:rPr>
                        <a:t></a:t>
                      </a:r>
                      <a:r>
                        <a:rPr lang="da-DK" sz="2000" baseline="0" dirty="0" err="1" smtClean="0">
                          <a:solidFill>
                            <a:srgbClr val="C00000"/>
                          </a:solidFill>
                        </a:rPr>
                        <a:t>log</a:t>
                      </a:r>
                      <a:r>
                        <a:rPr lang="da-DK" sz="2000" baseline="0" dirty="0" smtClean="0">
                          <a:solidFill>
                            <a:srgbClr val="C00000"/>
                          </a:solidFill>
                        </a:rPr>
                        <a:t> </a:t>
                      </a:r>
                      <a:r>
                        <a:rPr lang="da-DK" sz="2000" i="1" baseline="0" dirty="0" smtClean="0">
                          <a:solidFill>
                            <a:srgbClr val="C00000"/>
                          </a:solidFill>
                        </a:rPr>
                        <a:t>m</a:t>
                      </a:r>
                      <a:r>
                        <a:rPr lang="da-DK" sz="2000" baseline="0" dirty="0" smtClean="0">
                          <a:solidFill>
                            <a:srgbClr val="C00000"/>
                          </a:solidFill>
                        </a:rPr>
                        <a:t>) bits ESA10</a:t>
                      </a:r>
                    </a:p>
                    <a:p>
                      <a:pPr marL="0" marR="0" indent="0" algn="ctr" defTabSz="914400" rtl="0" eaLnBrk="1" fontAlgn="auto" latinLnBrk="0" hangingPunct="1">
                        <a:lnSpc>
                          <a:spcPct val="100000"/>
                        </a:lnSpc>
                        <a:spcBef>
                          <a:spcPts val="0"/>
                        </a:spcBef>
                        <a:spcAft>
                          <a:spcPts val="600"/>
                        </a:spcAft>
                        <a:buClrTx/>
                        <a:buSzTx/>
                        <a:buFontTx/>
                        <a:buNone/>
                        <a:tabLst/>
                        <a:defRPr/>
                      </a:pPr>
                      <a:r>
                        <a:rPr lang="da-DK" sz="2000" i="1" baseline="0" dirty="0" smtClean="0">
                          <a:solidFill>
                            <a:srgbClr val="00B050"/>
                          </a:solidFill>
                        </a:rPr>
                        <a:t>O</a:t>
                      </a:r>
                      <a:r>
                        <a:rPr lang="da-DK" sz="2000" baseline="0" dirty="0" smtClean="0">
                          <a:solidFill>
                            <a:srgbClr val="00B050"/>
                          </a:solidFill>
                        </a:rPr>
                        <a:t>(</a:t>
                      </a:r>
                      <a:r>
                        <a:rPr lang="da-DK" sz="2000" i="1" baseline="0" dirty="0" err="1" smtClean="0">
                          <a:solidFill>
                            <a:srgbClr val="00B050"/>
                          </a:solidFill>
                        </a:rPr>
                        <a:t>mn</a:t>
                      </a:r>
                      <a:r>
                        <a:rPr lang="da-DK" sz="2000" i="0" baseline="0" dirty="0" err="1" smtClean="0">
                          <a:solidFill>
                            <a:srgbClr val="00B050"/>
                          </a:solidFill>
                          <a:sym typeface="Symbol"/>
                        </a:rPr>
                        <a:t></a:t>
                      </a:r>
                      <a:r>
                        <a:rPr lang="da-DK" sz="2000" baseline="0" dirty="0" err="1" smtClean="0">
                          <a:solidFill>
                            <a:srgbClr val="00B050"/>
                          </a:solidFill>
                        </a:rPr>
                        <a:t>log</a:t>
                      </a:r>
                      <a:r>
                        <a:rPr lang="da-DK" sz="2000" baseline="0" dirty="0" smtClean="0">
                          <a:solidFill>
                            <a:srgbClr val="00B050"/>
                          </a:solidFill>
                        </a:rPr>
                        <a:t> </a:t>
                      </a:r>
                      <a:r>
                        <a:rPr lang="da-DK" sz="2000" i="1" baseline="0" dirty="0" smtClean="0">
                          <a:solidFill>
                            <a:srgbClr val="C00000"/>
                          </a:solidFill>
                        </a:rPr>
                        <a:t>n</a:t>
                      </a:r>
                      <a:r>
                        <a:rPr lang="da-DK" sz="2000" baseline="0" dirty="0" smtClean="0">
                          <a:solidFill>
                            <a:srgbClr val="00B050"/>
                          </a:solidFill>
                        </a:rPr>
                        <a:t>) bits</a:t>
                      </a:r>
                      <a:r>
                        <a:rPr lang="da-DK" sz="2000" baseline="0" dirty="0" smtClean="0">
                          <a:solidFill>
                            <a:schemeClr val="tx1"/>
                          </a:solidFill>
                        </a:rPr>
                        <a:t>,</a:t>
                      </a:r>
                      <a:r>
                        <a:rPr lang="da-DK" sz="2000" baseline="0" dirty="0" smtClean="0">
                          <a:solidFill>
                            <a:srgbClr val="C00000"/>
                          </a:solidFill>
                        </a:rPr>
                        <a:t> </a:t>
                      </a:r>
                      <a:r>
                        <a:rPr lang="da-DK" sz="2000" i="1" baseline="0" dirty="0" smtClean="0">
                          <a:solidFill>
                            <a:srgbClr val="00B050"/>
                          </a:solidFill>
                        </a:rPr>
                        <a:t>O</a:t>
                      </a:r>
                      <a:r>
                        <a:rPr lang="da-DK" sz="2000" baseline="0" dirty="0" smtClean="0">
                          <a:solidFill>
                            <a:srgbClr val="00B050"/>
                          </a:solidFill>
                        </a:rPr>
                        <a:t>(1) time</a:t>
                      </a:r>
                      <a:r>
                        <a:rPr lang="da-DK" sz="2000" baseline="0" dirty="0" smtClean="0">
                          <a:solidFill>
                            <a:srgbClr val="C00000"/>
                          </a:solidFill>
                        </a:rPr>
                        <a:t> ESA10</a:t>
                      </a:r>
                      <a:endParaRPr lang="da-DK" sz="2000" baseline="0" dirty="0" smtClean="0">
                        <a:solidFill>
                          <a:schemeClr val="bg1">
                            <a:lumMod val="65000"/>
                          </a:schemeClr>
                        </a:solidFill>
                      </a:endParaRPr>
                    </a:p>
                    <a:p>
                      <a:pPr marL="0" marR="0" indent="0" algn="ctr" defTabSz="914400" rtl="0" eaLnBrk="1" fontAlgn="auto" latinLnBrk="0" hangingPunct="1">
                        <a:lnSpc>
                          <a:spcPct val="100000"/>
                        </a:lnSpc>
                        <a:spcBef>
                          <a:spcPts val="0"/>
                        </a:spcBef>
                        <a:spcAft>
                          <a:spcPts val="600"/>
                        </a:spcAft>
                        <a:buClrTx/>
                        <a:buSzTx/>
                        <a:buFontTx/>
                        <a:buNone/>
                        <a:tabLst/>
                        <a:defRPr/>
                      </a:pPr>
                      <a:r>
                        <a:rPr lang="da-DK" sz="2000" i="1" baseline="0" dirty="0" smtClean="0">
                          <a:solidFill>
                            <a:srgbClr val="00B050"/>
                          </a:solidFill>
                        </a:rPr>
                        <a:t>O</a:t>
                      </a:r>
                      <a:r>
                        <a:rPr lang="da-DK" sz="2000" baseline="0" dirty="0" smtClean="0">
                          <a:solidFill>
                            <a:srgbClr val="00B050"/>
                          </a:solidFill>
                        </a:rPr>
                        <a:t>(</a:t>
                      </a:r>
                      <a:r>
                        <a:rPr lang="da-DK" sz="2000" i="1" baseline="0" dirty="0" err="1" smtClean="0">
                          <a:solidFill>
                            <a:srgbClr val="00B050"/>
                          </a:solidFill>
                        </a:rPr>
                        <a:t>mn</a:t>
                      </a:r>
                      <a:r>
                        <a:rPr lang="da-DK" sz="2000" i="0" baseline="0" dirty="0" err="1" smtClean="0">
                          <a:solidFill>
                            <a:srgbClr val="00B050"/>
                          </a:solidFill>
                          <a:sym typeface="Symbol"/>
                        </a:rPr>
                        <a:t></a:t>
                      </a:r>
                      <a:r>
                        <a:rPr lang="da-DK" sz="2000" baseline="0" dirty="0" err="1" smtClean="0">
                          <a:solidFill>
                            <a:srgbClr val="00B050"/>
                          </a:solidFill>
                        </a:rPr>
                        <a:t>log</a:t>
                      </a:r>
                      <a:r>
                        <a:rPr lang="da-DK" sz="2000" baseline="0" dirty="0" smtClean="0">
                          <a:solidFill>
                            <a:srgbClr val="00B050"/>
                          </a:solidFill>
                        </a:rPr>
                        <a:t> </a:t>
                      </a:r>
                      <a:r>
                        <a:rPr lang="da-DK" sz="2000" i="1" baseline="0" dirty="0" smtClean="0">
                          <a:solidFill>
                            <a:srgbClr val="00B050"/>
                          </a:solidFill>
                        </a:rPr>
                        <a:t>m</a:t>
                      </a:r>
                      <a:r>
                        <a:rPr lang="da-DK" sz="2000" baseline="0" dirty="0" smtClean="0">
                          <a:solidFill>
                            <a:srgbClr val="00B050"/>
                          </a:solidFill>
                        </a:rPr>
                        <a:t>) bits</a:t>
                      </a:r>
                      <a:r>
                        <a:rPr lang="da-DK" sz="2000" baseline="0" dirty="0" smtClean="0">
                          <a:solidFill>
                            <a:schemeClr val="tx1"/>
                          </a:solidFill>
                        </a:rPr>
                        <a:t>,</a:t>
                      </a:r>
                      <a:r>
                        <a:rPr lang="da-DK" sz="2000" baseline="0" dirty="0" smtClean="0">
                          <a:solidFill>
                            <a:srgbClr val="C00000"/>
                          </a:solidFill>
                        </a:rPr>
                        <a:t> </a:t>
                      </a:r>
                      <a:r>
                        <a:rPr lang="da-DK" sz="2000" i="1" baseline="0" dirty="0" smtClean="0">
                          <a:solidFill>
                            <a:srgbClr val="C00000"/>
                          </a:solidFill>
                        </a:rPr>
                        <a:t>O</a:t>
                      </a:r>
                      <a:r>
                        <a:rPr lang="da-DK" sz="2000" baseline="0" dirty="0" smtClean="0">
                          <a:solidFill>
                            <a:srgbClr val="C00000"/>
                          </a:solidFill>
                        </a:rPr>
                        <a:t>(</a:t>
                      </a:r>
                      <a:r>
                        <a:rPr lang="da-DK" sz="2000" i="1" baseline="0" dirty="0" smtClean="0">
                          <a:solidFill>
                            <a:srgbClr val="C00000"/>
                          </a:solidFill>
                        </a:rPr>
                        <a:t>mn</a:t>
                      </a:r>
                      <a:r>
                        <a:rPr lang="da-DK" sz="2000" baseline="0" dirty="0" smtClean="0">
                          <a:solidFill>
                            <a:srgbClr val="C00000"/>
                          </a:solidFill>
                        </a:rPr>
                        <a:t>) time ESA13</a:t>
                      </a:r>
                      <a:endParaRPr lang="da-DK" sz="2000" baseline="0" dirty="0" smtClean="0">
                        <a:solidFill>
                          <a:schemeClr val="bg1">
                            <a:lumMod val="65000"/>
                          </a:schemeClr>
                        </a:solidFill>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05146">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da-DK" sz="2400" i="1" dirty="0" smtClean="0">
                          <a:solidFill>
                            <a:srgbClr val="C00000"/>
                          </a:solidFill>
                        </a:rPr>
                        <a:t>m</a:t>
                      </a:r>
                      <a:r>
                        <a:rPr lang="da-DK" sz="2400" dirty="0" smtClean="0"/>
                        <a:t> = </a:t>
                      </a:r>
                      <a:r>
                        <a:rPr lang="da-DK" sz="2400" i="1" dirty="0" smtClean="0">
                          <a:solidFill>
                            <a:srgbClr val="C00000"/>
                          </a:solidFill>
                        </a:rPr>
                        <a:t>n</a:t>
                      </a:r>
                    </a:p>
                    <a:p>
                      <a:pPr marL="0" marR="0" indent="0" algn="ctr" defTabSz="914400" rtl="0" eaLnBrk="1" fontAlgn="auto" latinLnBrk="0" hangingPunct="1">
                        <a:lnSpc>
                          <a:spcPct val="100000"/>
                        </a:lnSpc>
                        <a:spcBef>
                          <a:spcPts val="0"/>
                        </a:spcBef>
                        <a:spcAft>
                          <a:spcPts val="600"/>
                        </a:spcAft>
                        <a:buClrTx/>
                        <a:buSzTx/>
                        <a:buFontTx/>
                        <a:buNone/>
                        <a:tabLst/>
                        <a:defRPr/>
                      </a:pPr>
                      <a:r>
                        <a:rPr lang="da-DK" sz="2000" i="0" dirty="0" err="1" smtClean="0">
                          <a:solidFill>
                            <a:schemeClr val="tx1"/>
                          </a:solidFill>
                        </a:rPr>
                        <a:t>squared</a:t>
                      </a:r>
                      <a:endParaRPr lang="da-DK" sz="2000" i="0" dirty="0" smtClean="0">
                        <a:solidFill>
                          <a:schemeClr val="tx1"/>
                        </a:solidFill>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vMerge="1">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endParaRPr lang="da-DK" sz="2000" baseline="0" dirty="0" smtClean="0">
                        <a:solidFill>
                          <a:srgbClr val="C00000"/>
                        </a:solidFil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l-GR" sz="2000" i="0" baseline="0" dirty="0" smtClean="0">
                          <a:solidFill>
                            <a:srgbClr val="00B050"/>
                          </a:solidFill>
                        </a:rPr>
                        <a:t>Θ</a:t>
                      </a:r>
                      <a:r>
                        <a:rPr lang="da-DK" sz="2000" baseline="0" dirty="0" smtClean="0">
                          <a:solidFill>
                            <a:srgbClr val="00B050"/>
                          </a:solidFill>
                        </a:rPr>
                        <a:t>(</a:t>
                      </a:r>
                      <a:r>
                        <a:rPr lang="da-DK" sz="2000" i="1" baseline="0" dirty="0" err="1" smtClean="0">
                          <a:solidFill>
                            <a:srgbClr val="00B050"/>
                          </a:solidFill>
                        </a:rPr>
                        <a:t>mn</a:t>
                      </a:r>
                      <a:r>
                        <a:rPr lang="da-DK" sz="2000" i="0" baseline="0" dirty="0" err="1" smtClean="0">
                          <a:solidFill>
                            <a:srgbClr val="00B050"/>
                          </a:solidFill>
                          <a:sym typeface="Symbol"/>
                        </a:rPr>
                        <a:t></a:t>
                      </a:r>
                      <a:r>
                        <a:rPr lang="da-DK" sz="2000" i="0" baseline="0" dirty="0" err="1" smtClean="0">
                          <a:solidFill>
                            <a:srgbClr val="00B050"/>
                          </a:solidFill>
                        </a:rPr>
                        <a:t>l</a:t>
                      </a:r>
                      <a:r>
                        <a:rPr lang="da-DK" sz="2000" baseline="0" dirty="0" err="1" smtClean="0">
                          <a:solidFill>
                            <a:srgbClr val="00B050"/>
                          </a:solidFill>
                        </a:rPr>
                        <a:t>og</a:t>
                      </a:r>
                      <a:r>
                        <a:rPr lang="da-DK" sz="2000" baseline="0" dirty="0" smtClean="0">
                          <a:solidFill>
                            <a:srgbClr val="00B050"/>
                          </a:solidFill>
                        </a:rPr>
                        <a:t> </a:t>
                      </a:r>
                      <a:r>
                        <a:rPr lang="da-DK" sz="2000" i="1" baseline="0" dirty="0" smtClean="0">
                          <a:solidFill>
                            <a:srgbClr val="00B050"/>
                          </a:solidFill>
                        </a:rPr>
                        <a:t>n</a:t>
                      </a:r>
                      <a:r>
                        <a:rPr lang="da-DK" sz="2000" baseline="0" dirty="0" smtClean="0">
                          <a:solidFill>
                            <a:srgbClr val="00B050"/>
                          </a:solidFill>
                        </a:rPr>
                        <a:t>) bits</a:t>
                      </a:r>
                      <a:r>
                        <a:rPr lang="da-DK" sz="2000" baseline="0" dirty="0" smtClean="0">
                          <a:solidFill>
                            <a:schemeClr val="tx1"/>
                          </a:solidFill>
                        </a:rPr>
                        <a:t>,</a:t>
                      </a:r>
                      <a:r>
                        <a:rPr lang="da-DK" sz="2000" baseline="0" dirty="0" smtClean="0">
                          <a:solidFill>
                            <a:srgbClr val="C00000"/>
                          </a:solidFill>
                        </a:rPr>
                        <a:t> </a:t>
                      </a:r>
                      <a:r>
                        <a:rPr lang="da-DK" sz="2000" i="1" baseline="0" dirty="0" smtClean="0">
                          <a:solidFill>
                            <a:srgbClr val="00B050"/>
                          </a:solidFill>
                        </a:rPr>
                        <a:t>O</a:t>
                      </a:r>
                      <a:r>
                        <a:rPr lang="da-DK" sz="2000" baseline="0" dirty="0" smtClean="0">
                          <a:solidFill>
                            <a:srgbClr val="00B050"/>
                          </a:solidFill>
                        </a:rPr>
                        <a:t>(1) time</a:t>
                      </a:r>
                      <a:r>
                        <a:rPr lang="da-DK" sz="2000" baseline="0" dirty="0" smtClean="0">
                          <a:solidFill>
                            <a:srgbClr val="C00000"/>
                          </a:solidFill>
                        </a:rPr>
                        <a:t> </a:t>
                      </a:r>
                      <a:r>
                        <a:rPr lang="da-DK" sz="2000" baseline="0" dirty="0" smtClean="0">
                          <a:solidFill>
                            <a:schemeClr val="bg1">
                              <a:lumMod val="65000"/>
                            </a:schemeClr>
                          </a:solidFill>
                        </a:rPr>
                        <a:t>[DLW09,AY10]</a:t>
                      </a:r>
                      <a:endParaRPr lang="da-DK" sz="2000" baseline="0" dirty="0" smtClean="0">
                        <a:solidFill>
                          <a:srgbClr val="C00000"/>
                        </a:solidFill>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2656042432"/>
              </p:ext>
            </p:extLst>
          </p:nvPr>
        </p:nvGraphicFramePr>
        <p:xfrm>
          <a:off x="5796136" y="324788"/>
          <a:ext cx="3002767" cy="2194560"/>
        </p:xfrm>
        <a:graphic>
          <a:graphicData uri="http://schemas.openxmlformats.org/drawingml/2006/table">
            <a:tbl>
              <a:tblPr firstRow="1" bandRow="1">
                <a:tableStyleId>{2D5ABB26-0587-4C30-8999-92F81FD0307C}</a:tableStyleId>
              </a:tblPr>
              <a:tblGrid>
                <a:gridCol w="421195"/>
                <a:gridCol w="430262"/>
                <a:gridCol w="430262"/>
                <a:gridCol w="430262"/>
                <a:gridCol w="430262"/>
                <a:gridCol w="430262"/>
                <a:gridCol w="430262"/>
              </a:tblGrid>
              <a:tr h="346837">
                <a:tc>
                  <a:txBody>
                    <a:bodyPr/>
                    <a:lstStyle/>
                    <a:p>
                      <a:pPr algn="ctr"/>
                      <a:endParaRPr lang="da-DK" b="0" dirty="0"/>
                    </a:p>
                  </a:txBody>
                  <a:tcPr/>
                </a:tc>
                <a:tc>
                  <a:txBody>
                    <a:bodyPr/>
                    <a:lstStyle/>
                    <a:p>
                      <a:pPr algn="ctr"/>
                      <a:r>
                        <a:rPr lang="da-DK" smtClean="0"/>
                        <a:t>1</a:t>
                      </a:r>
                      <a:endParaRPr lang="da-DK" b="0"/>
                    </a:p>
                  </a:txBody>
                  <a:tcPr>
                    <a:lnB w="28575" cap="flat" cmpd="sng" algn="ctr">
                      <a:solidFill>
                        <a:schemeClr val="bg1"/>
                      </a:solidFill>
                      <a:prstDash val="solid"/>
                      <a:round/>
                      <a:headEnd type="none" w="med" len="med"/>
                      <a:tailEnd type="none" w="med" len="med"/>
                    </a:lnB>
                  </a:tcPr>
                </a:tc>
                <a:tc>
                  <a:txBody>
                    <a:bodyPr/>
                    <a:lstStyle/>
                    <a:p>
                      <a:pPr algn="ctr"/>
                      <a:r>
                        <a:rPr lang="da-DK" smtClean="0"/>
                        <a:t>2</a:t>
                      </a:r>
                      <a:endParaRPr lang="da-DK" b="0"/>
                    </a:p>
                  </a:txBody>
                  <a:tcPr>
                    <a:lnB w="28575" cap="flat" cmpd="sng" algn="ctr">
                      <a:solidFill>
                        <a:schemeClr val="bg1"/>
                      </a:solidFill>
                      <a:prstDash val="solid"/>
                      <a:round/>
                      <a:headEnd type="none" w="med" len="med"/>
                      <a:tailEnd type="none" w="med" len="med"/>
                    </a:lnB>
                  </a:tcPr>
                </a:tc>
                <a:tc>
                  <a:txBody>
                    <a:bodyPr/>
                    <a:lstStyle/>
                    <a:p>
                      <a:pPr algn="ctr"/>
                      <a:r>
                        <a:rPr lang="da-DK" b="0" smtClean="0"/>
                        <a:t>3</a:t>
                      </a:r>
                      <a:endParaRPr lang="da-DK" b="0"/>
                    </a:p>
                  </a:txBody>
                  <a:tcPr>
                    <a:lnB w="28575" cap="flat" cmpd="sng" algn="ctr">
                      <a:solidFill>
                        <a:schemeClr val="bg1"/>
                      </a:solidFill>
                      <a:prstDash val="solid"/>
                      <a:round/>
                      <a:headEnd type="none" w="med" len="med"/>
                      <a:tailEnd type="none" w="med" len="med"/>
                    </a:lnB>
                  </a:tcPr>
                </a:tc>
                <a:tc>
                  <a:txBody>
                    <a:bodyPr/>
                    <a:lstStyle/>
                    <a:p>
                      <a:pPr algn="ctr"/>
                      <a:r>
                        <a:rPr lang="da-DK" b="0" smtClean="0"/>
                        <a:t>4</a:t>
                      </a:r>
                      <a:endParaRPr lang="da-DK" b="0"/>
                    </a:p>
                  </a:txBody>
                  <a:tcPr>
                    <a:lnB w="28575"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mtClean="0">
                          <a:sym typeface="Symbol"/>
                        </a:rPr>
                        <a:t></a:t>
                      </a:r>
                      <a:endParaRPr lang="da-DK" b="0" smtClean="0"/>
                    </a:p>
                  </a:txBody>
                  <a:tcPr>
                    <a:lnB w="28575" cap="flat" cmpd="sng" algn="ctr">
                      <a:solidFill>
                        <a:schemeClr val="bg1"/>
                      </a:solidFill>
                      <a:prstDash val="solid"/>
                      <a:round/>
                      <a:headEnd type="none" w="med" len="med"/>
                      <a:tailEnd type="none" w="med" len="med"/>
                    </a:lnB>
                  </a:tcPr>
                </a:tc>
                <a:tc>
                  <a:txBody>
                    <a:bodyPr/>
                    <a:lstStyle/>
                    <a:p>
                      <a:pPr algn="ctr"/>
                      <a:r>
                        <a:rPr lang="da-DK" i="1" smtClean="0">
                          <a:solidFill>
                            <a:srgbClr val="C00000"/>
                          </a:solidFill>
                        </a:rPr>
                        <a:t>n</a:t>
                      </a:r>
                      <a:endParaRPr lang="da-DK" b="0" i="1">
                        <a:solidFill>
                          <a:srgbClr val="C00000"/>
                        </a:solidFill>
                      </a:endParaRPr>
                    </a:p>
                  </a:txBody>
                  <a:tcPr>
                    <a:lnB w="28575" cap="flat" cmpd="sng" algn="ctr">
                      <a:solidFill>
                        <a:schemeClr val="bg1"/>
                      </a:solidFill>
                      <a:prstDash val="solid"/>
                      <a:round/>
                      <a:headEnd type="none" w="med" len="med"/>
                      <a:tailEnd type="none" w="med" len="med"/>
                    </a:lnB>
                  </a:tcPr>
                </a:tc>
              </a:tr>
              <a:tr h="346837">
                <a:tc>
                  <a:txBody>
                    <a:bodyPr/>
                    <a:lstStyle/>
                    <a:p>
                      <a:pPr algn="ctr"/>
                      <a:r>
                        <a:rPr lang="da-DK" smtClean="0"/>
                        <a:t>1</a:t>
                      </a:r>
                      <a:endParaRPr lang="da-DK" b="0"/>
                    </a:p>
                  </a:txBody>
                  <a:tcPr>
                    <a:lnR w="28575" cap="flat" cmpd="sng" algn="ctr">
                      <a:solidFill>
                        <a:schemeClr val="bg1"/>
                      </a:solidFill>
                      <a:prstDash val="solid"/>
                      <a:round/>
                      <a:headEnd type="none" w="med" len="med"/>
                      <a:tailEnd type="none" w="med" len="med"/>
                    </a:lnR>
                  </a:tcPr>
                </a:tc>
                <a:tc>
                  <a:txBody>
                    <a:bodyPr/>
                    <a:lstStyle/>
                    <a:p>
                      <a:pPr algn="ctr"/>
                      <a:r>
                        <a:rPr lang="da-DK" b="0" smtClean="0"/>
                        <a:t>3</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smtClean="0"/>
                        <a:t>1</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smtClean="0"/>
                        <a:t>3</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smtClean="0"/>
                        <a:t>42</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dirty="0" smtClean="0"/>
                        <a:t>12</a:t>
                      </a:r>
                      <a:endParaRPr lang="da-DK" b="0"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smtClean="0"/>
                        <a:t>8</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r>
              <a:tr h="346837">
                <a:tc>
                  <a:txBody>
                    <a:bodyPr/>
                    <a:lstStyle/>
                    <a:p>
                      <a:pPr algn="ctr"/>
                      <a:r>
                        <a:rPr lang="da-DK" dirty="0" smtClean="0"/>
                        <a:t>2</a:t>
                      </a:r>
                      <a:endParaRPr lang="da-DK" b="0" dirty="0"/>
                    </a:p>
                  </a:txBody>
                  <a:tcPr>
                    <a:lnR w="28575" cap="flat" cmpd="sng" algn="ctr">
                      <a:solidFill>
                        <a:schemeClr val="bg1"/>
                      </a:solidFill>
                      <a:prstDash val="solid"/>
                      <a:round/>
                      <a:headEnd type="none" w="med" len="med"/>
                      <a:tailEnd type="none" w="med" len="med"/>
                    </a:lnR>
                  </a:tcPr>
                </a:tc>
                <a:tc>
                  <a:txBody>
                    <a:bodyPr/>
                    <a:lstStyle/>
                    <a:p>
                      <a:pPr algn="ctr"/>
                      <a:r>
                        <a:rPr lang="da-DK" smtClean="0"/>
                        <a:t>7</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smtClean="0"/>
                        <a:t>14</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smtClean="0"/>
                        <a:t>6</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smtClean="0"/>
                        <a:t>11</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smtClean="0"/>
                        <a:t>15</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smtClean="0"/>
                        <a:t>37</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r>
              <a:tr h="346837">
                <a:tc>
                  <a:txBody>
                    <a:bodyPr/>
                    <a:lstStyle/>
                    <a:p>
                      <a:pPr algn="ctr"/>
                      <a:r>
                        <a:rPr lang="da-DK" b="0" smtClean="0"/>
                        <a:t>3</a:t>
                      </a:r>
                      <a:endParaRPr lang="da-DK" b="0"/>
                    </a:p>
                  </a:txBody>
                  <a:tcPr>
                    <a:lnR w="28575" cap="flat" cmpd="sng" algn="ctr">
                      <a:solidFill>
                        <a:schemeClr val="bg1"/>
                      </a:solidFill>
                      <a:prstDash val="solid"/>
                      <a:round/>
                      <a:headEnd type="none" w="med" len="med"/>
                      <a:tailEnd type="none" w="med" len="med"/>
                    </a:lnR>
                  </a:tcPr>
                </a:tc>
                <a:tc>
                  <a:txBody>
                    <a:bodyPr/>
                    <a:lstStyle/>
                    <a:p>
                      <a:pPr algn="ctr"/>
                      <a:r>
                        <a:rPr lang="da-DK" smtClean="0"/>
                        <a:t>13</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b="0" smtClean="0"/>
                        <a:t>99</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smtClean="0"/>
                        <a:t>21</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smtClean="0"/>
                        <a:t>27</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smtClean="0"/>
                        <a:t>44</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smtClean="0"/>
                        <a:t>16</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r>
              <a:tr h="3468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mtClean="0">
                          <a:sym typeface="Symbol"/>
                        </a:rPr>
                        <a:t></a:t>
                      </a:r>
                      <a:endParaRPr lang="da-DK" b="0" smtClean="0"/>
                    </a:p>
                    <a:p>
                      <a:pPr algn="ctr"/>
                      <a:endParaRPr lang="da-DK" b="0"/>
                    </a:p>
                  </a:txBody>
                  <a:tcPr vert="vert">
                    <a:lnR w="28575" cap="flat" cmpd="sng" algn="ctr">
                      <a:solidFill>
                        <a:schemeClr val="bg1"/>
                      </a:solidFill>
                      <a:prstDash val="solid"/>
                      <a:round/>
                      <a:headEnd type="none" w="med" len="med"/>
                      <a:tailEnd type="none" w="med" len="med"/>
                    </a:lnR>
                  </a:tcPr>
                </a:tc>
                <a:tc>
                  <a:txBody>
                    <a:bodyPr/>
                    <a:lstStyle/>
                    <a:p>
                      <a:pPr algn="ctr"/>
                      <a:r>
                        <a:rPr lang="da-DK" smtClean="0"/>
                        <a:t>23</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smtClean="0"/>
                        <a:t>28</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b="0" smtClean="0"/>
                        <a:t>5</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smtClean="0"/>
                        <a:t>13</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smtClean="0"/>
                        <a:t>4</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smtClean="0"/>
                        <a:t>47</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r>
              <a:tr h="3468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b="0" i="1" smtClean="0">
                          <a:solidFill>
                            <a:srgbClr val="C00000"/>
                          </a:solidFill>
                        </a:rPr>
                        <a:t>m</a:t>
                      </a:r>
                    </a:p>
                  </a:txBody>
                  <a:tcPr>
                    <a:lnR w="28575" cap="flat" cmpd="sng" algn="ctr">
                      <a:solidFill>
                        <a:schemeClr val="bg1"/>
                      </a:solidFill>
                      <a:prstDash val="solid"/>
                      <a:round/>
                      <a:headEnd type="none" w="med" len="med"/>
                      <a:tailEnd type="none" w="med" len="med"/>
                    </a:lnR>
                  </a:tcPr>
                </a:tc>
                <a:tc>
                  <a:txBody>
                    <a:bodyPr/>
                    <a:lstStyle/>
                    <a:p>
                      <a:pPr algn="ctr"/>
                      <a:r>
                        <a:rPr lang="da-DK" smtClean="0"/>
                        <a:t>34</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smtClean="0"/>
                        <a:t>24</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dirty="0" smtClean="0"/>
                        <a:t>1</a:t>
                      </a:r>
                      <a:endParaRPr lang="da-DK" b="0"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smtClean="0"/>
                        <a:t>24</a:t>
                      </a:r>
                      <a:endParaRPr lang="da-DK" b="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dirty="0" smtClean="0"/>
                        <a:t>9</a:t>
                      </a:r>
                      <a:endParaRPr lang="da-DK" b="0"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c>
                  <a:txBody>
                    <a:bodyPr/>
                    <a:lstStyle/>
                    <a:p>
                      <a:pPr algn="ctr"/>
                      <a:r>
                        <a:rPr lang="da-DK" dirty="0" smtClean="0"/>
                        <a:t>11</a:t>
                      </a:r>
                      <a:endParaRPr lang="da-DK" b="0"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solidFill>
                  </a:tcPr>
                </a:tc>
              </a:tr>
            </a:tbl>
          </a:graphicData>
        </a:graphic>
      </p:graphicFrame>
      <p:sp>
        <p:nvSpPr>
          <p:cNvPr id="21" name="Rectangle 20"/>
          <p:cNvSpPr/>
          <p:nvPr/>
        </p:nvSpPr>
        <p:spPr>
          <a:xfrm>
            <a:off x="6660232" y="1076486"/>
            <a:ext cx="1296144" cy="696330"/>
          </a:xfrm>
          <a:prstGeom prst="rect">
            <a:avLst/>
          </a:prstGeom>
          <a:solidFill>
            <a:srgbClr val="C00000">
              <a:alpha val="36863"/>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xtBox 22"/>
          <p:cNvSpPr txBox="1"/>
          <p:nvPr/>
        </p:nvSpPr>
        <p:spPr>
          <a:xfrm>
            <a:off x="8748464" y="1052736"/>
            <a:ext cx="351723" cy="369332"/>
          </a:xfrm>
          <a:prstGeom prst="rect">
            <a:avLst/>
          </a:prstGeom>
          <a:noFill/>
        </p:spPr>
        <p:txBody>
          <a:bodyPr wrap="square" rtlCol="0">
            <a:spAutoFit/>
          </a:bodyPr>
          <a:lstStyle/>
          <a:p>
            <a:r>
              <a:rPr lang="da-DK" i="1" smtClean="0">
                <a:solidFill>
                  <a:srgbClr val="C00000"/>
                </a:solidFill>
              </a:rPr>
              <a:t>i</a:t>
            </a:r>
            <a:r>
              <a:rPr lang="da-DK" baseline="-25000" smtClean="0">
                <a:solidFill>
                  <a:srgbClr val="C00000"/>
                </a:solidFill>
              </a:rPr>
              <a:t>1</a:t>
            </a:r>
            <a:endParaRPr lang="da-DK" baseline="-25000">
              <a:solidFill>
                <a:srgbClr val="C00000"/>
              </a:solidFill>
            </a:endParaRPr>
          </a:p>
        </p:txBody>
      </p:sp>
      <p:sp>
        <p:nvSpPr>
          <p:cNvPr id="25" name="TextBox 24"/>
          <p:cNvSpPr txBox="1"/>
          <p:nvPr/>
        </p:nvSpPr>
        <p:spPr>
          <a:xfrm>
            <a:off x="8756781" y="1446464"/>
            <a:ext cx="351723" cy="369332"/>
          </a:xfrm>
          <a:prstGeom prst="rect">
            <a:avLst/>
          </a:prstGeom>
          <a:noFill/>
        </p:spPr>
        <p:txBody>
          <a:bodyPr wrap="square" rtlCol="0">
            <a:spAutoFit/>
          </a:bodyPr>
          <a:lstStyle/>
          <a:p>
            <a:r>
              <a:rPr lang="da-DK" i="1" smtClean="0">
                <a:solidFill>
                  <a:srgbClr val="C00000"/>
                </a:solidFill>
              </a:rPr>
              <a:t>i</a:t>
            </a:r>
            <a:r>
              <a:rPr lang="da-DK" baseline="-25000" smtClean="0">
                <a:solidFill>
                  <a:srgbClr val="C00000"/>
                </a:solidFill>
              </a:rPr>
              <a:t>2</a:t>
            </a:r>
            <a:endParaRPr lang="da-DK" baseline="-25000">
              <a:solidFill>
                <a:srgbClr val="C00000"/>
              </a:solidFill>
            </a:endParaRPr>
          </a:p>
        </p:txBody>
      </p:sp>
      <p:sp>
        <p:nvSpPr>
          <p:cNvPr id="26" name="TextBox 25"/>
          <p:cNvSpPr txBox="1"/>
          <p:nvPr/>
        </p:nvSpPr>
        <p:spPr>
          <a:xfrm>
            <a:off x="7604653" y="39194"/>
            <a:ext cx="351723" cy="369332"/>
          </a:xfrm>
          <a:prstGeom prst="rect">
            <a:avLst/>
          </a:prstGeom>
          <a:noFill/>
        </p:spPr>
        <p:txBody>
          <a:bodyPr wrap="square" rtlCol="0">
            <a:spAutoFit/>
          </a:bodyPr>
          <a:lstStyle/>
          <a:p>
            <a:r>
              <a:rPr lang="da-DK" i="1" smtClean="0">
                <a:solidFill>
                  <a:srgbClr val="C00000"/>
                </a:solidFill>
              </a:rPr>
              <a:t>j</a:t>
            </a:r>
            <a:r>
              <a:rPr lang="da-DK" baseline="-25000" smtClean="0">
                <a:solidFill>
                  <a:srgbClr val="C00000"/>
                </a:solidFill>
              </a:rPr>
              <a:t>2</a:t>
            </a:r>
            <a:endParaRPr lang="da-DK" baseline="-25000">
              <a:solidFill>
                <a:srgbClr val="C00000"/>
              </a:solidFill>
            </a:endParaRPr>
          </a:p>
        </p:txBody>
      </p:sp>
      <p:sp>
        <p:nvSpPr>
          <p:cNvPr id="29" name="TextBox 28"/>
          <p:cNvSpPr txBox="1"/>
          <p:nvPr/>
        </p:nvSpPr>
        <p:spPr>
          <a:xfrm>
            <a:off x="6740557" y="39194"/>
            <a:ext cx="351723" cy="369332"/>
          </a:xfrm>
          <a:prstGeom prst="rect">
            <a:avLst/>
          </a:prstGeom>
          <a:noFill/>
        </p:spPr>
        <p:txBody>
          <a:bodyPr wrap="square" rtlCol="0">
            <a:spAutoFit/>
          </a:bodyPr>
          <a:lstStyle/>
          <a:p>
            <a:r>
              <a:rPr lang="da-DK" i="1" dirty="0" smtClean="0">
                <a:solidFill>
                  <a:srgbClr val="C00000"/>
                </a:solidFill>
              </a:rPr>
              <a:t>j</a:t>
            </a:r>
            <a:r>
              <a:rPr lang="da-DK" baseline="-25000" dirty="0">
                <a:solidFill>
                  <a:srgbClr val="C00000"/>
                </a:solidFill>
              </a:rPr>
              <a:t>1</a:t>
            </a:r>
          </a:p>
        </p:txBody>
      </p:sp>
      <p:sp>
        <p:nvSpPr>
          <p:cNvPr id="30" name="TextBox 29"/>
          <p:cNvSpPr txBox="1"/>
          <p:nvPr/>
        </p:nvSpPr>
        <p:spPr>
          <a:xfrm>
            <a:off x="1547664" y="1918573"/>
            <a:ext cx="2408108" cy="646331"/>
          </a:xfrm>
          <a:prstGeom prst="rect">
            <a:avLst/>
          </a:prstGeom>
          <a:noFill/>
        </p:spPr>
        <p:txBody>
          <a:bodyPr wrap="square" rtlCol="0">
            <a:spAutoFit/>
          </a:bodyPr>
          <a:lstStyle/>
          <a:p>
            <a:pPr algn="ctr"/>
            <a:r>
              <a:rPr lang="da-DK" dirty="0" smtClean="0"/>
              <a:t>RMQ(</a:t>
            </a:r>
            <a:r>
              <a:rPr lang="da-DK" i="1" dirty="0" smtClean="0">
                <a:solidFill>
                  <a:srgbClr val="C00000"/>
                </a:solidFill>
              </a:rPr>
              <a:t>i</a:t>
            </a:r>
            <a:r>
              <a:rPr lang="da-DK" baseline="-25000" dirty="0" smtClean="0">
                <a:solidFill>
                  <a:srgbClr val="C00000"/>
                </a:solidFill>
              </a:rPr>
              <a:t>1</a:t>
            </a:r>
            <a:r>
              <a:rPr lang="da-DK" dirty="0" smtClean="0"/>
              <a:t>, </a:t>
            </a:r>
            <a:r>
              <a:rPr lang="da-DK" i="1" dirty="0" smtClean="0">
                <a:solidFill>
                  <a:srgbClr val="C00000"/>
                </a:solidFill>
              </a:rPr>
              <a:t>i</a:t>
            </a:r>
            <a:r>
              <a:rPr lang="da-DK" baseline="-25000" dirty="0" smtClean="0">
                <a:solidFill>
                  <a:srgbClr val="C00000"/>
                </a:solidFill>
              </a:rPr>
              <a:t>2</a:t>
            </a:r>
            <a:r>
              <a:rPr lang="da-DK" dirty="0" smtClean="0"/>
              <a:t>, </a:t>
            </a:r>
            <a:r>
              <a:rPr lang="da-DK" i="1" dirty="0" smtClean="0">
                <a:solidFill>
                  <a:srgbClr val="C00000"/>
                </a:solidFill>
              </a:rPr>
              <a:t>j</a:t>
            </a:r>
            <a:r>
              <a:rPr lang="da-DK" baseline="-25000" dirty="0" smtClean="0">
                <a:solidFill>
                  <a:srgbClr val="C00000"/>
                </a:solidFill>
              </a:rPr>
              <a:t>1</a:t>
            </a:r>
            <a:r>
              <a:rPr lang="da-DK" dirty="0" smtClean="0"/>
              <a:t>, </a:t>
            </a:r>
            <a:r>
              <a:rPr lang="da-DK" i="1" dirty="0" smtClean="0">
                <a:solidFill>
                  <a:srgbClr val="C00000"/>
                </a:solidFill>
              </a:rPr>
              <a:t>j</a:t>
            </a:r>
            <a:r>
              <a:rPr lang="da-DK" baseline="-25000" dirty="0" smtClean="0">
                <a:solidFill>
                  <a:srgbClr val="C00000"/>
                </a:solidFill>
              </a:rPr>
              <a:t>2</a:t>
            </a:r>
            <a:r>
              <a:rPr lang="da-DK" dirty="0" smtClean="0"/>
              <a:t>) = (2,3) </a:t>
            </a:r>
          </a:p>
          <a:p>
            <a:pPr algn="ctr"/>
            <a:r>
              <a:rPr lang="da-DK" dirty="0" smtClean="0"/>
              <a:t>= </a:t>
            </a:r>
            <a:r>
              <a:rPr lang="da-DK" b="1" dirty="0" smtClean="0">
                <a:solidFill>
                  <a:srgbClr val="C00000"/>
                </a:solidFill>
              </a:rPr>
              <a:t>position</a:t>
            </a:r>
            <a:r>
              <a:rPr lang="da-DK" dirty="0" smtClean="0">
                <a:solidFill>
                  <a:srgbClr val="C00000"/>
                </a:solidFill>
              </a:rPr>
              <a:t> </a:t>
            </a:r>
            <a:r>
              <a:rPr lang="da-DK" dirty="0" smtClean="0"/>
              <a:t>of min</a:t>
            </a:r>
            <a:endParaRPr lang="da-DK" dirty="0"/>
          </a:p>
        </p:txBody>
      </p:sp>
      <p:sp>
        <p:nvSpPr>
          <p:cNvPr id="31" name="Oval 30"/>
          <p:cNvSpPr/>
          <p:nvPr/>
        </p:nvSpPr>
        <p:spPr>
          <a:xfrm>
            <a:off x="7151620" y="1104167"/>
            <a:ext cx="288000" cy="288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 name="Right Arrow 31"/>
          <p:cNvSpPr/>
          <p:nvPr/>
        </p:nvSpPr>
        <p:spPr>
          <a:xfrm>
            <a:off x="5652120" y="1071950"/>
            <a:ext cx="288032" cy="340826"/>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a-DK"/>
          </a:p>
        </p:txBody>
      </p:sp>
      <p:sp>
        <p:nvSpPr>
          <p:cNvPr id="33" name="Right Arrow 32"/>
          <p:cNvSpPr/>
          <p:nvPr/>
        </p:nvSpPr>
        <p:spPr>
          <a:xfrm rot="5400000">
            <a:off x="7137891" y="63986"/>
            <a:ext cx="288032" cy="340826"/>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a-DK"/>
          </a:p>
        </p:txBody>
      </p:sp>
      <p:sp>
        <p:nvSpPr>
          <p:cNvPr id="34" name="TextBox 33"/>
          <p:cNvSpPr txBox="1"/>
          <p:nvPr/>
        </p:nvSpPr>
        <p:spPr>
          <a:xfrm>
            <a:off x="8460432" y="323364"/>
            <a:ext cx="648072" cy="369332"/>
          </a:xfrm>
          <a:prstGeom prst="rect">
            <a:avLst/>
          </a:prstGeom>
          <a:noFill/>
        </p:spPr>
        <p:txBody>
          <a:bodyPr wrap="square" rtlCol="0">
            <a:spAutoFit/>
          </a:bodyPr>
          <a:lstStyle/>
          <a:p>
            <a:pPr algn="r"/>
            <a:r>
              <a:rPr lang="da-DK" dirty="0" smtClean="0"/>
              <a:t>≥ </a:t>
            </a:r>
            <a:r>
              <a:rPr lang="da-DK" i="1" dirty="0">
                <a:solidFill>
                  <a:srgbClr val="C00000"/>
                </a:solidFill>
              </a:rPr>
              <a:t>m</a:t>
            </a:r>
          </a:p>
        </p:txBody>
      </p:sp>
      <p:sp>
        <p:nvSpPr>
          <p:cNvPr id="24" name="Cloud 23"/>
          <p:cNvSpPr/>
          <p:nvPr/>
        </p:nvSpPr>
        <p:spPr>
          <a:xfrm>
            <a:off x="6910498" y="5157192"/>
            <a:ext cx="1333910" cy="576064"/>
          </a:xfrm>
          <a:prstGeom prst="cloud">
            <a:avLst/>
          </a:prstGeom>
          <a:solidFill>
            <a:srgbClr val="FFFF00">
              <a:alpha val="32157"/>
            </a:srgb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ight Arrow 17"/>
          <p:cNvSpPr/>
          <p:nvPr/>
        </p:nvSpPr>
        <p:spPr>
          <a:xfrm rot="1798802" flipH="1">
            <a:off x="7509418" y="5585540"/>
            <a:ext cx="1331640" cy="723118"/>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100" dirty="0" err="1" smtClean="0">
                <a:solidFill>
                  <a:schemeClr val="tx1">
                    <a:lumMod val="75000"/>
                    <a:lumOff val="25000"/>
                  </a:schemeClr>
                </a:solidFill>
              </a:rPr>
              <a:t>Completely</a:t>
            </a:r>
            <a:endParaRPr lang="da-DK" sz="1100" dirty="0" smtClean="0">
              <a:solidFill>
                <a:schemeClr val="tx1">
                  <a:lumMod val="75000"/>
                  <a:lumOff val="25000"/>
                </a:schemeClr>
              </a:solidFill>
            </a:endParaRPr>
          </a:p>
          <a:p>
            <a:pPr algn="ctr"/>
            <a:r>
              <a:rPr lang="da-DK" sz="1100" dirty="0" err="1" smtClean="0">
                <a:solidFill>
                  <a:schemeClr val="tx1">
                    <a:lumMod val="75000"/>
                    <a:lumOff val="25000"/>
                  </a:schemeClr>
                </a:solidFill>
              </a:rPr>
              <a:t>Ridiculous</a:t>
            </a:r>
            <a:endParaRPr lang="da-DK" sz="1100" dirty="0">
              <a:solidFill>
                <a:schemeClr val="tx1">
                  <a:lumMod val="75000"/>
                  <a:lumOff val="25000"/>
                </a:schemeClr>
              </a:solidFill>
            </a:endParaRPr>
          </a:p>
        </p:txBody>
      </p:sp>
    </p:spTree>
    <p:extLst>
      <p:ext uri="{BB962C8B-B14F-4D97-AF65-F5344CB8AC3E}">
        <p14:creationId xmlns:p14="http://schemas.microsoft.com/office/powerpoint/2010/main" val="179581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P spid="23" grpId="0"/>
      <p:bldP spid="25" grpId="0"/>
      <p:bldP spid="26" grpId="0"/>
      <p:bldP spid="29" grpId="0"/>
      <p:bldP spid="30" grpId="0"/>
      <p:bldP spid="31" grpId="0" animBg="1"/>
      <p:bldP spid="32" grpId="0" animBg="1"/>
      <p:bldP spid="33" grpId="0" animBg="1"/>
      <p:bldP spid="34" grpId="0"/>
      <p:bldP spid="24"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Summary</a:t>
            </a:r>
            <a:endParaRPr lang="da-DK" dirty="0"/>
          </a:p>
        </p:txBody>
      </p:sp>
      <p:sp>
        <p:nvSpPr>
          <p:cNvPr id="3" name="Content Placeholder 2"/>
          <p:cNvSpPr>
            <a:spLocks noGrp="1"/>
          </p:cNvSpPr>
          <p:nvPr>
            <p:ph idx="1"/>
          </p:nvPr>
        </p:nvSpPr>
        <p:spPr>
          <a:xfrm>
            <a:off x="251520" y="1700808"/>
            <a:ext cx="8731933" cy="3826928"/>
          </a:xfrm>
        </p:spPr>
        <p:txBody>
          <a:bodyPr>
            <a:noAutofit/>
          </a:bodyPr>
          <a:lstStyle/>
          <a:p>
            <a:r>
              <a:rPr lang="da-DK" dirty="0" smtClean="0"/>
              <a:t>Classic data </a:t>
            </a:r>
            <a:r>
              <a:rPr lang="da-DK" dirty="0" err="1" smtClean="0"/>
              <a:t>structures</a:t>
            </a:r>
            <a:r>
              <a:rPr lang="da-DK" dirty="0" smtClean="0"/>
              <a:t> </a:t>
            </a:r>
            <a:br>
              <a:rPr lang="da-DK" dirty="0" smtClean="0"/>
            </a:br>
            <a:r>
              <a:rPr lang="da-DK" dirty="0" smtClean="0"/>
              <a:t>	– still a </a:t>
            </a:r>
            <a:r>
              <a:rPr lang="da-DK" dirty="0" err="1" smtClean="0"/>
              <a:t>lot</a:t>
            </a:r>
            <a:r>
              <a:rPr lang="da-DK" dirty="0" smtClean="0"/>
              <a:t> of open problems</a:t>
            </a:r>
          </a:p>
          <a:p>
            <a:r>
              <a:rPr lang="da-DK" dirty="0" err="1" smtClean="0"/>
              <a:t>Lesson</a:t>
            </a:r>
            <a:r>
              <a:rPr lang="da-DK" dirty="0" smtClean="0"/>
              <a:t> </a:t>
            </a:r>
            <a:r>
              <a:rPr lang="da-DK" dirty="0" err="1" smtClean="0"/>
              <a:t>learned</a:t>
            </a:r>
            <a:r>
              <a:rPr lang="da-DK" dirty="0" smtClean="0"/>
              <a:t> </a:t>
            </a:r>
            <a:br>
              <a:rPr lang="da-DK" dirty="0" smtClean="0"/>
            </a:br>
            <a:r>
              <a:rPr lang="da-DK" dirty="0" smtClean="0"/>
              <a:t>      – </a:t>
            </a:r>
            <a:r>
              <a:rPr lang="da-DK" dirty="0" err="1" smtClean="0"/>
              <a:t>some</a:t>
            </a:r>
            <a:r>
              <a:rPr lang="da-DK" dirty="0" smtClean="0"/>
              <a:t> problems </a:t>
            </a:r>
            <a:r>
              <a:rPr lang="da-DK" dirty="0" err="1" smtClean="0"/>
              <a:t>take</a:t>
            </a:r>
            <a:r>
              <a:rPr lang="da-DK" dirty="0" smtClean="0"/>
              <a:t> long time to </a:t>
            </a:r>
            <a:r>
              <a:rPr lang="da-DK" dirty="0" err="1" smtClean="0"/>
              <a:t>solve</a:t>
            </a:r>
            <a:endParaRPr lang="da-DK" dirty="0" smtClean="0"/>
          </a:p>
          <a:p>
            <a:r>
              <a:rPr lang="da-DK" dirty="0" smtClean="0"/>
              <a:t>Future </a:t>
            </a:r>
            <a:br>
              <a:rPr lang="da-DK" dirty="0" smtClean="0"/>
            </a:br>
            <a:r>
              <a:rPr lang="da-DK" dirty="0" smtClean="0"/>
              <a:t>	– new </a:t>
            </a:r>
            <a:r>
              <a:rPr lang="da-DK" dirty="0" err="1" smtClean="0"/>
              <a:t>technologies</a:t>
            </a:r>
            <a:r>
              <a:rPr lang="da-DK" dirty="0" smtClean="0"/>
              <a:t> </a:t>
            </a:r>
            <a:br>
              <a:rPr lang="da-DK" dirty="0" smtClean="0"/>
            </a:br>
            <a:r>
              <a:rPr lang="da-DK" dirty="0" smtClean="0"/>
              <a:t>		 </a:t>
            </a:r>
            <a:r>
              <a:rPr lang="da-DK" dirty="0" smtClean="0">
                <a:sym typeface="Symbol"/>
              </a:rPr>
              <a:t></a:t>
            </a:r>
            <a:r>
              <a:rPr lang="da-DK" dirty="0" smtClean="0"/>
              <a:t> new models of </a:t>
            </a:r>
            <a:r>
              <a:rPr lang="da-DK" dirty="0" err="1" smtClean="0"/>
              <a:t>computation</a:t>
            </a:r>
            <a:r>
              <a:rPr lang="da-DK" dirty="0" smtClean="0"/>
              <a:t> ?</a:t>
            </a:r>
          </a:p>
          <a:p>
            <a:pPr marL="0" indent="0">
              <a:buNone/>
            </a:pPr>
            <a:r>
              <a:rPr lang="da-DK" dirty="0"/>
              <a:t>		 </a:t>
            </a:r>
            <a:r>
              <a:rPr lang="da-DK" dirty="0">
                <a:sym typeface="Symbol"/>
              </a:rPr>
              <a:t></a:t>
            </a:r>
            <a:r>
              <a:rPr lang="da-DK" dirty="0"/>
              <a:t> </a:t>
            </a:r>
            <a:r>
              <a:rPr lang="da-DK" dirty="0" err="1" smtClean="0"/>
              <a:t>intrinsic</a:t>
            </a:r>
            <a:r>
              <a:rPr lang="da-DK" dirty="0" smtClean="0"/>
              <a:t> </a:t>
            </a:r>
            <a:r>
              <a:rPr lang="da-DK" dirty="0" err="1" smtClean="0"/>
              <a:t>trade-offs</a:t>
            </a:r>
            <a:r>
              <a:rPr lang="da-DK" dirty="0" smtClean="0"/>
              <a:t>  </a:t>
            </a:r>
            <a:r>
              <a:rPr lang="da-DK" dirty="0"/>
              <a:t>?</a:t>
            </a:r>
          </a:p>
          <a:p>
            <a:endParaRPr lang="da-DK" dirty="0" smtClean="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697" b="21686"/>
          <a:stretch/>
        </p:blipFill>
        <p:spPr>
          <a:xfrm>
            <a:off x="8604448" y="6463840"/>
            <a:ext cx="379005" cy="394160"/>
          </a:xfrm>
          <a:prstGeom prst="rect">
            <a:avLst/>
          </a:prstGeom>
        </p:spPr>
      </p:pic>
    </p:spTree>
    <p:extLst>
      <p:ext uri="{BB962C8B-B14F-4D97-AF65-F5344CB8AC3E}">
        <p14:creationId xmlns:p14="http://schemas.microsoft.com/office/powerpoint/2010/main" val="4813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Table 43"/>
          <p:cNvGraphicFramePr>
            <a:graphicFrameLocks noGrp="1"/>
          </p:cNvGraphicFramePr>
          <p:nvPr>
            <p:extLst>
              <p:ext uri="{D42A27DB-BD31-4B8C-83A1-F6EECF244321}">
                <p14:modId xmlns:p14="http://schemas.microsoft.com/office/powerpoint/2010/main" val="1839670944"/>
              </p:ext>
            </p:extLst>
          </p:nvPr>
        </p:nvGraphicFramePr>
        <p:xfrm>
          <a:off x="251520" y="1052736"/>
          <a:ext cx="8640000" cy="5562600"/>
        </p:xfrm>
        <a:graphic>
          <a:graphicData uri="http://schemas.openxmlformats.org/drawingml/2006/table">
            <a:tbl>
              <a:tblPr firstRow="1" bandRow="1">
                <a:tableStyleId>{2D5ABB26-0587-4C30-8999-92F81FD0307C}</a:tableStyleId>
              </a:tblPr>
              <a:tblGrid>
                <a:gridCol w="1188000"/>
                <a:gridCol w="1188000"/>
                <a:gridCol w="1188000"/>
                <a:gridCol w="1188000"/>
                <a:gridCol w="1188000"/>
                <a:gridCol w="1224000"/>
                <a:gridCol w="1476000"/>
              </a:tblGrid>
              <a:tr h="370840">
                <a:tc>
                  <a:txBody>
                    <a:bodyPr/>
                    <a:lstStyle/>
                    <a:p>
                      <a:pPr algn="ctr" fontAlgn="b"/>
                      <a:r>
                        <a:rPr lang="en-US" sz="1600" b="1" u="none" strike="noStrike" dirty="0">
                          <a:effectLst/>
                          <a:latin typeface="+mn-lt"/>
                        </a:rPr>
                        <a:t>STACS12</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APBC13</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ISAAC02</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dirty="0" smtClean="0">
                          <a:effectLst/>
                          <a:latin typeface="+mn-lt"/>
                        </a:rPr>
                        <a:t>ESA10</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NJC96</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SWAT96</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SODA12</a:t>
                      </a:r>
                      <a:endParaRPr lang="en-US" sz="1600" b="1" i="0" u="none" strike="noStrike" dirty="0">
                        <a:solidFill>
                          <a:srgbClr val="000000"/>
                        </a:solidFill>
                        <a:effectLst/>
                        <a:latin typeface="+mn-lt"/>
                      </a:endParaRPr>
                    </a:p>
                  </a:txBody>
                  <a:tcPr marL="9525" marR="9525" marT="9525" marB="0" anchor="b"/>
                </a:tc>
              </a:tr>
              <a:tr h="370840">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u="none" strike="noStrike" dirty="0" smtClean="0">
                          <a:effectLst/>
                          <a:latin typeface="+mn-lt"/>
                        </a:rPr>
                        <a:t>ESA13</a:t>
                      </a:r>
                      <a:endParaRPr lang="en-US" sz="1600" b="1" i="0" u="none" strike="noStrike" dirty="0" smtClean="0">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IPPS97</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SWAT00</a:t>
                      </a:r>
                      <a:endParaRPr lang="en-US" sz="1600" b="1" i="0" u="none" strike="noStrike" dirty="0">
                        <a:solidFill>
                          <a:srgbClr val="000000"/>
                        </a:solidFill>
                        <a:effectLst/>
                        <a:latin typeface="+mn-lt"/>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u="none" strike="noStrike" dirty="0" smtClean="0">
                          <a:effectLst/>
                          <a:latin typeface="+mn-lt"/>
                        </a:rPr>
                        <a:t>JFP96</a:t>
                      </a:r>
                      <a:endParaRPr lang="en-US" sz="1600" b="1" i="0" u="none" strike="noStrike" dirty="0" smtClean="0">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SWAT14</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SODA03</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SODA02</a:t>
                      </a:r>
                      <a:endParaRPr lang="en-US" sz="1600" b="1" i="0" u="none" strike="noStrike" dirty="0">
                        <a:solidFill>
                          <a:srgbClr val="000000"/>
                        </a:solidFill>
                        <a:effectLst/>
                        <a:latin typeface="+mn-lt"/>
                      </a:endParaRPr>
                    </a:p>
                  </a:txBody>
                  <a:tcPr marL="9525" marR="9525" marT="9525" marB="0" anchor="b"/>
                </a:tc>
              </a:tr>
              <a:tr h="370840">
                <a:tc>
                  <a:txBody>
                    <a:bodyPr/>
                    <a:lstStyle/>
                    <a:p>
                      <a:pPr algn="ctr" fontAlgn="b"/>
                      <a:r>
                        <a:rPr lang="en-US" sz="1600" b="1" u="none" strike="noStrike" dirty="0">
                          <a:effectLst/>
                          <a:latin typeface="+mn-lt"/>
                        </a:rPr>
                        <a:t>ISAAC10</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SODA00</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ESA06</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WADS95</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SODA98</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WADS15</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Algorithmica02</a:t>
                      </a:r>
                      <a:endParaRPr lang="en-US" sz="1600" b="1" i="0" u="none" strike="noStrike">
                        <a:solidFill>
                          <a:srgbClr val="000000"/>
                        </a:solidFill>
                        <a:effectLst/>
                        <a:latin typeface="+mn-lt"/>
                      </a:endParaRPr>
                    </a:p>
                  </a:txBody>
                  <a:tcPr marL="9525" marR="9525" marT="9525" marB="0" anchor="b"/>
                </a:tc>
              </a:tr>
              <a:tr h="370840">
                <a:tc>
                  <a:txBody>
                    <a:bodyPr/>
                    <a:lstStyle/>
                    <a:p>
                      <a:pPr algn="ctr" fontAlgn="b"/>
                      <a:r>
                        <a:rPr lang="en-US" sz="1600" b="1" u="none" strike="noStrike" dirty="0">
                          <a:effectLst/>
                          <a:latin typeface="+mn-lt"/>
                        </a:rPr>
                        <a:t>PhD97</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CPM99</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dirty="0" smtClean="0">
                          <a:effectLst/>
                          <a:latin typeface="+mn-lt"/>
                        </a:rPr>
                        <a:t>ORS08</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dirty="0" smtClean="0">
                          <a:effectLst/>
                          <a:latin typeface="+mn-lt"/>
                        </a:rPr>
                        <a:t>STOC12</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APBC07</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ESA07</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dirty="0" smtClean="0">
                          <a:effectLst/>
                          <a:latin typeface="+mn-lt"/>
                        </a:rPr>
                        <a:t>Handbook05</a:t>
                      </a:r>
                      <a:endParaRPr lang="en-US" sz="1600" b="1" i="0" u="none" strike="noStrike" dirty="0">
                        <a:solidFill>
                          <a:srgbClr val="000000"/>
                        </a:solidFill>
                        <a:effectLst/>
                        <a:latin typeface="+mn-lt"/>
                      </a:endParaRPr>
                    </a:p>
                  </a:txBody>
                  <a:tcPr marL="9525" marR="9525" marT="9525" marB="0" anchor="b"/>
                </a:tc>
              </a:tr>
              <a:tr h="370840">
                <a:tc>
                  <a:txBody>
                    <a:bodyPr/>
                    <a:lstStyle/>
                    <a:p>
                      <a:pPr algn="ctr" fontAlgn="b"/>
                      <a:r>
                        <a:rPr lang="en-US" sz="1600" b="1" u="none" strike="noStrike" dirty="0" smtClean="0">
                          <a:effectLst/>
                          <a:latin typeface="+mn-lt"/>
                        </a:rPr>
                        <a:t>TAMC11</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ISAAC09</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FOCS00</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ISAAC10</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SODA13</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dirty="0" smtClean="0">
                          <a:effectLst/>
                          <a:latin typeface="+mn-lt"/>
                        </a:rPr>
                        <a:t>ISAAC08</a:t>
                      </a:r>
                      <a:endParaRPr lang="en-US" sz="1600" b="1" i="0" u="none" strike="noStrike" dirty="0">
                        <a:solidFill>
                          <a:srgbClr val="000000"/>
                        </a:solidFill>
                        <a:effectLst/>
                        <a:latin typeface="+mn-lt"/>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u="none" strike="noStrike" dirty="0" smtClean="0">
                          <a:effectLst/>
                          <a:latin typeface="+mn-lt"/>
                        </a:rPr>
                        <a:t>Encyclopedia08</a:t>
                      </a:r>
                      <a:endParaRPr lang="en-US" sz="1600" b="1" i="0" u="none" strike="noStrike" dirty="0" smtClean="0">
                        <a:solidFill>
                          <a:srgbClr val="000000"/>
                        </a:solidFill>
                        <a:effectLst/>
                        <a:latin typeface="+mn-lt"/>
                      </a:endParaRPr>
                    </a:p>
                  </a:txBody>
                  <a:tcPr marL="9525" marR="9525" marT="9525" marB="0" anchor="b"/>
                </a:tc>
              </a:tr>
              <a:tr h="370840">
                <a:tc>
                  <a:txBody>
                    <a:bodyPr/>
                    <a:lstStyle/>
                    <a:p>
                      <a:pPr algn="ctr" fontAlgn="b"/>
                      <a:r>
                        <a:rPr lang="en-US" sz="1600" b="1" u="none" strike="noStrike" dirty="0">
                          <a:effectLst/>
                          <a:latin typeface="+mn-lt"/>
                        </a:rPr>
                        <a:t>ICALP01</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ESA06</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ISAAC12</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STOC01</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STACS97</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FOCS02</a:t>
                      </a:r>
                      <a:endParaRPr lang="en-US" sz="1600" b="1" i="0" u="none" strike="noStrike">
                        <a:solidFill>
                          <a:srgbClr val="000000"/>
                        </a:solidFill>
                        <a:effectLst/>
                        <a:latin typeface="+mn-lt"/>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u="none" strike="noStrike" dirty="0" smtClean="0">
                          <a:effectLst/>
                          <a:latin typeface="+mn-lt"/>
                        </a:rPr>
                        <a:t>STOC02</a:t>
                      </a:r>
                      <a:endParaRPr lang="en-US" sz="1600" b="1" i="0" u="none" strike="noStrike" dirty="0" smtClean="0">
                        <a:solidFill>
                          <a:srgbClr val="000000"/>
                        </a:solidFill>
                        <a:effectLst/>
                        <a:latin typeface="+mn-lt"/>
                      </a:endParaRPr>
                    </a:p>
                  </a:txBody>
                  <a:tcPr marL="9525" marR="9525" marT="9525" marB="0" anchor="b"/>
                </a:tc>
              </a:tr>
              <a:tr h="370840">
                <a:tc>
                  <a:txBody>
                    <a:bodyPr/>
                    <a:lstStyle/>
                    <a:p>
                      <a:pPr algn="ctr" fontAlgn="b"/>
                      <a:r>
                        <a:rPr lang="en-US" sz="1600" b="1" u="none" strike="noStrike" dirty="0">
                          <a:effectLst/>
                          <a:latin typeface="+mn-lt"/>
                        </a:rPr>
                        <a:t>TCS11</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CPM06</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ESA12</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ISAAC09</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ICALP11</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WADS09</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dirty="0" smtClean="0">
                          <a:effectLst/>
                          <a:latin typeface="+mn-lt"/>
                        </a:rPr>
                        <a:t>BRICS-RS-96</a:t>
                      </a:r>
                      <a:endParaRPr lang="en-US" sz="1600" b="1" i="0" u="none" strike="noStrike" dirty="0">
                        <a:solidFill>
                          <a:srgbClr val="000000"/>
                        </a:solidFill>
                        <a:effectLst/>
                        <a:latin typeface="+mn-lt"/>
                      </a:endParaRPr>
                    </a:p>
                  </a:txBody>
                  <a:tcPr marL="9525" marR="9525" marT="9525" marB="0" anchor="b"/>
                </a:tc>
              </a:tr>
              <a:tr h="370840">
                <a:tc>
                  <a:txBody>
                    <a:bodyPr/>
                    <a:lstStyle/>
                    <a:p>
                      <a:pPr algn="ctr" fontAlgn="b"/>
                      <a:r>
                        <a:rPr lang="en-US" sz="1600" b="1" u="none" strike="noStrike" dirty="0">
                          <a:effectLst/>
                          <a:latin typeface="+mn-lt"/>
                        </a:rPr>
                        <a:t>FOCS06</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ESA13</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Biology13</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SWAT96</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SWAT04</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WABI03</a:t>
                      </a:r>
                      <a:endParaRPr lang="en-US" sz="1600" b="1" i="0" u="none" strike="noStrike">
                        <a:solidFill>
                          <a:srgbClr val="000000"/>
                        </a:solidFill>
                        <a:effectLst/>
                        <a:latin typeface="+mn-lt"/>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u="none" strike="noStrike" dirty="0" smtClean="0">
                          <a:effectLst/>
                          <a:latin typeface="+mn-lt"/>
                        </a:rPr>
                        <a:t>Handbook05</a:t>
                      </a:r>
                      <a:endParaRPr lang="en-US" sz="1600" b="1" i="0" u="none" strike="noStrike" dirty="0" smtClean="0">
                        <a:solidFill>
                          <a:srgbClr val="000000"/>
                        </a:solidFill>
                        <a:effectLst/>
                        <a:latin typeface="+mn-lt"/>
                      </a:endParaRPr>
                    </a:p>
                  </a:txBody>
                  <a:tcPr marL="9525" marR="9525" marT="9525" marB="0" anchor="b"/>
                </a:tc>
              </a:tr>
              <a:tr h="370840">
                <a:tc>
                  <a:txBody>
                    <a:bodyPr/>
                    <a:lstStyle/>
                    <a:p>
                      <a:pPr algn="ctr" fontAlgn="b"/>
                      <a:r>
                        <a:rPr lang="en-US" sz="1600" b="1" u="none" strike="noStrike" dirty="0">
                          <a:effectLst/>
                          <a:latin typeface="+mn-lt"/>
                        </a:rPr>
                        <a:t>IPL00</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SOCG05</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SPAA07</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ICALP02</a:t>
                      </a:r>
                      <a:endParaRPr lang="en-US" sz="1600" b="1" i="0" u="none" strike="noStrike">
                        <a:solidFill>
                          <a:srgbClr val="000000"/>
                        </a:solidFill>
                        <a:effectLst/>
                        <a:latin typeface="+mn-lt"/>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u="none" strike="noStrike" dirty="0" smtClean="0">
                          <a:effectLst/>
                          <a:latin typeface="+mn-lt"/>
                        </a:rPr>
                        <a:t>ICALP02</a:t>
                      </a:r>
                      <a:endParaRPr lang="en-US" sz="1600" b="1" i="0" u="none" strike="noStrike" dirty="0" smtClean="0">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CPM00</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dirty="0" smtClean="0">
                          <a:effectLst/>
                          <a:latin typeface="+mn-lt"/>
                        </a:rPr>
                        <a:t>Algorithmica04</a:t>
                      </a:r>
                      <a:endParaRPr lang="en-US" sz="1600" b="1" i="0" u="none" strike="noStrike" dirty="0">
                        <a:solidFill>
                          <a:srgbClr val="000000"/>
                        </a:solidFill>
                        <a:effectLst/>
                        <a:latin typeface="+mn-lt"/>
                      </a:endParaRPr>
                    </a:p>
                  </a:txBody>
                  <a:tcPr marL="9525" marR="9525" marT="9525" marB="0" anchor="b"/>
                </a:tc>
              </a:tr>
              <a:tr h="370840">
                <a:tc>
                  <a:txBody>
                    <a:bodyPr/>
                    <a:lstStyle/>
                    <a:p>
                      <a:pPr algn="ctr" fontAlgn="b"/>
                      <a:r>
                        <a:rPr lang="en-US" sz="1600" b="1" u="none" strike="noStrike" dirty="0">
                          <a:effectLst/>
                          <a:latin typeface="+mn-lt"/>
                        </a:rPr>
                        <a:t>STACS16</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ISAAC01</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ICALP05</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SODA11</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MFCS07</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ISAAC09</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SODA99</a:t>
                      </a:r>
                      <a:endParaRPr lang="en-US" sz="1600" b="1" i="0" u="none" strike="noStrike">
                        <a:solidFill>
                          <a:srgbClr val="000000"/>
                        </a:solidFill>
                        <a:effectLst/>
                        <a:latin typeface="+mn-lt"/>
                      </a:endParaRPr>
                    </a:p>
                  </a:txBody>
                  <a:tcPr marL="9525" marR="9525" marT="9525" marB="0" anchor="b"/>
                </a:tc>
              </a:tr>
              <a:tr h="370840">
                <a:tc>
                  <a:txBody>
                    <a:bodyPr/>
                    <a:lstStyle/>
                    <a:p>
                      <a:pPr algn="ctr" fontAlgn="b"/>
                      <a:r>
                        <a:rPr lang="en-US" sz="1600" b="1" u="none" strike="noStrike" dirty="0">
                          <a:effectLst/>
                          <a:latin typeface="+mn-lt"/>
                        </a:rPr>
                        <a:t>SWAT98</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ALENEX14</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ISAAC09</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APBC07</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SODA96</a:t>
                      </a:r>
                      <a:endParaRPr lang="en-US" sz="1600" b="1" i="0" u="none" strike="noStrike" dirty="0">
                        <a:solidFill>
                          <a:srgbClr val="000000"/>
                        </a:solidFill>
                        <a:effectLst/>
                        <a:latin typeface="+mn-lt"/>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u="none" strike="noStrike" dirty="0" smtClean="0">
                          <a:effectLst/>
                          <a:latin typeface="+mn-lt"/>
                        </a:rPr>
                        <a:t>ALENEX05</a:t>
                      </a:r>
                      <a:endParaRPr lang="en-US" sz="1600" b="1" i="0" u="none" strike="noStrike" dirty="0" smtClean="0">
                        <a:solidFill>
                          <a:srgbClr val="000000"/>
                        </a:solidFill>
                        <a:effectLst/>
                        <a:latin typeface="+mn-lt"/>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u="none" strike="noStrike" dirty="0" smtClean="0">
                          <a:effectLst/>
                          <a:latin typeface="+mn-lt"/>
                        </a:rPr>
                        <a:t>BRICS-RS-96</a:t>
                      </a:r>
                      <a:endParaRPr lang="en-US" sz="1600" b="1" i="0" u="none" strike="noStrike" dirty="0" smtClean="0">
                        <a:solidFill>
                          <a:srgbClr val="000000"/>
                        </a:solidFill>
                        <a:effectLst/>
                        <a:latin typeface="+mn-lt"/>
                      </a:endParaRPr>
                    </a:p>
                  </a:txBody>
                  <a:tcPr marL="9525" marR="9525" marT="9525" marB="0" anchor="b"/>
                </a:tc>
              </a:tr>
              <a:tr h="370840">
                <a:tc>
                  <a:txBody>
                    <a:bodyPr/>
                    <a:lstStyle/>
                    <a:p>
                      <a:pPr algn="ctr" fontAlgn="b"/>
                      <a:r>
                        <a:rPr lang="en-US" sz="1600" b="1" u="none" strike="noStrike" dirty="0">
                          <a:effectLst/>
                          <a:latin typeface="+mn-lt"/>
                        </a:rPr>
                        <a:t>MFCS07</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WADS99</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SWAT02</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SODA06</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dirty="0" smtClean="0">
                          <a:effectLst/>
                          <a:latin typeface="+mn-lt"/>
                        </a:rPr>
                        <a:t>SWAT04</a:t>
                      </a:r>
                      <a:endParaRPr lang="en-US" sz="1600" b="1" i="0" u="none" strike="noStrike" dirty="0">
                        <a:solidFill>
                          <a:srgbClr val="000000"/>
                        </a:solidFill>
                        <a:effectLst/>
                        <a:latin typeface="+mn-lt"/>
                      </a:endParaRPr>
                    </a:p>
                  </a:txBody>
                  <a:tcPr marL="9525" marR="9525" marT="9525" marB="0" anchor="b"/>
                </a:tc>
                <a:tc grid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u="none" strike="noStrike" dirty="0" smtClean="0">
                          <a:effectLst/>
                          <a:latin typeface="+mn-lt"/>
                        </a:rPr>
                        <a:t>Bioinformatics14</a:t>
                      </a:r>
                      <a:endParaRPr lang="en-US" sz="1600" b="1" i="0" u="none" strike="noStrike" dirty="0" smtClean="0">
                        <a:solidFill>
                          <a:srgbClr val="000000"/>
                        </a:solidFill>
                        <a:effectLst/>
                        <a:latin typeface="+mn-lt"/>
                      </a:endParaRPr>
                    </a:p>
                  </a:txBody>
                  <a:tcPr marL="9525" marR="9525" marT="9525" marB="0" anchor="b"/>
                </a:tc>
                <a:tc hMerge="1">
                  <a:txBody>
                    <a:bodyPr/>
                    <a:lstStyle/>
                    <a:p>
                      <a:pPr algn="ctr" fontAlgn="b"/>
                      <a:endParaRPr lang="en-US" sz="1600" b="0" i="0" u="none" strike="noStrike" dirty="0">
                        <a:solidFill>
                          <a:srgbClr val="000000"/>
                        </a:solidFill>
                        <a:effectLst/>
                        <a:latin typeface="Calibri"/>
                      </a:endParaRPr>
                    </a:p>
                  </a:txBody>
                  <a:tcPr marL="9525" marR="9525" marT="9525" marB="0" anchor="b"/>
                </a:tc>
              </a:tr>
              <a:tr h="370840">
                <a:tc>
                  <a:txBody>
                    <a:bodyPr/>
                    <a:lstStyle/>
                    <a:p>
                      <a:pPr algn="ctr" fontAlgn="b"/>
                      <a:r>
                        <a:rPr lang="en-US" sz="1600" b="1" u="none" strike="noStrike" dirty="0">
                          <a:effectLst/>
                          <a:latin typeface="+mn-lt"/>
                        </a:rPr>
                        <a:t>FOCS03</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SWAT98</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ATMOS03</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Survey13</a:t>
                      </a:r>
                      <a:endParaRPr lang="en-US" sz="1600" b="1" i="0" u="none" strike="noStrike">
                        <a:solidFill>
                          <a:srgbClr val="000000"/>
                        </a:solidFill>
                        <a:effectLst/>
                        <a:latin typeface="+mn-lt"/>
                      </a:endParaRPr>
                    </a:p>
                  </a:txBody>
                  <a:tcPr marL="9525" marR="9525" marT="9525" marB="0" anchor="b"/>
                </a:tc>
                <a:tc>
                  <a:txBody>
                    <a:bodyPr/>
                    <a:lstStyle/>
                    <a:p>
                      <a:pPr algn="ctr" fontAlgn="b"/>
                      <a:r>
                        <a:rPr lang="en-US" sz="1600" b="1" u="none" strike="noStrike">
                          <a:effectLst/>
                          <a:latin typeface="+mn-lt"/>
                        </a:rPr>
                        <a:t>SOCG08</a:t>
                      </a:r>
                      <a:endParaRPr lang="en-US" sz="1600" b="1" i="0" u="none" strike="noStrike">
                        <a:solidFill>
                          <a:srgbClr val="000000"/>
                        </a:solidFill>
                        <a:effectLst/>
                        <a:latin typeface="+mn-lt"/>
                      </a:endParaRPr>
                    </a:p>
                  </a:txBody>
                  <a:tcPr marL="9525" marR="9525" marT="9525" marB="0" anchor="b"/>
                </a:tc>
                <a:tc grid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u="none" strike="noStrike" dirty="0" smtClean="0">
                          <a:effectLst/>
                          <a:latin typeface="+mn-lt"/>
                        </a:rPr>
                        <a:t>Progress-Report94</a:t>
                      </a:r>
                      <a:endParaRPr lang="en-US" sz="1600" b="1" i="0" u="none" strike="noStrike" dirty="0" smtClean="0">
                        <a:solidFill>
                          <a:srgbClr val="000000"/>
                        </a:solidFill>
                        <a:effectLst/>
                        <a:latin typeface="+mn-lt"/>
                      </a:endParaRPr>
                    </a:p>
                  </a:txBody>
                  <a:tcPr marL="9525" marR="9525" marT="9525" marB="0" anchor="b"/>
                </a:tc>
                <a:tc hMerge="1">
                  <a:txBody>
                    <a:bodyPr/>
                    <a:lstStyle/>
                    <a:p>
                      <a:pPr algn="ctr" fontAlgn="b"/>
                      <a:endParaRPr lang="en-US" sz="1600" b="0" i="0" u="none" strike="noStrike" dirty="0">
                        <a:solidFill>
                          <a:srgbClr val="000000"/>
                        </a:solidFill>
                        <a:effectLst/>
                        <a:latin typeface="Calibri"/>
                      </a:endParaRPr>
                    </a:p>
                  </a:txBody>
                  <a:tcPr marL="9525" marR="9525" marT="9525" marB="0" anchor="b"/>
                </a:tc>
              </a:tr>
              <a:tr h="370840">
                <a:tc>
                  <a:txBody>
                    <a:bodyPr/>
                    <a:lstStyle/>
                    <a:p>
                      <a:pPr algn="ctr" fontAlgn="b"/>
                      <a:r>
                        <a:rPr lang="en-US" sz="1600" b="1" u="none" strike="noStrike" dirty="0">
                          <a:effectLst/>
                          <a:latin typeface="+mn-lt"/>
                        </a:rPr>
                        <a:t>SWAT00</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ICATPN07</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ALENEX04</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CPM96</a:t>
                      </a:r>
                      <a:endParaRPr lang="en-US" sz="1600" b="1" i="0" u="none" strike="noStrike" dirty="0">
                        <a:solidFill>
                          <a:srgbClr val="000000"/>
                        </a:solidFill>
                        <a:effectLst/>
                        <a:latin typeface="+mn-lt"/>
                      </a:endParaRPr>
                    </a:p>
                  </a:txBody>
                  <a:tcPr marL="9525" marR="9525" marT="9525" marB="0" anchor="b"/>
                </a:tc>
                <a:tc>
                  <a:txBody>
                    <a:bodyPr/>
                    <a:lstStyle/>
                    <a:p>
                      <a:pPr algn="ctr" fontAlgn="b"/>
                      <a:r>
                        <a:rPr lang="en-US" sz="1600" b="1" u="none" strike="noStrike" dirty="0">
                          <a:effectLst/>
                          <a:latin typeface="+mn-lt"/>
                        </a:rPr>
                        <a:t>SODA10</a:t>
                      </a:r>
                      <a:endParaRPr lang="en-US" sz="1600" b="1" i="0" u="none" strike="noStrike" dirty="0">
                        <a:solidFill>
                          <a:srgbClr val="000000"/>
                        </a:solidFill>
                        <a:effectLst/>
                        <a:latin typeface="+mn-lt"/>
                      </a:endParaRPr>
                    </a:p>
                  </a:txBody>
                  <a:tcPr marL="9525" marR="9525" marT="9525" marB="0" anchor="b"/>
                </a:tc>
                <a:tc grid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u="none" strike="noStrike" dirty="0" smtClean="0">
                          <a:effectLst/>
                          <a:latin typeface="+mn-lt"/>
                        </a:rPr>
                        <a:t>Acta-Informatica05</a:t>
                      </a:r>
                      <a:endParaRPr lang="en-US" sz="1600" b="1" i="0" u="none" strike="noStrike" dirty="0" smtClean="0">
                        <a:solidFill>
                          <a:srgbClr val="000000"/>
                        </a:solidFill>
                        <a:effectLst/>
                        <a:latin typeface="+mn-lt"/>
                      </a:endParaRPr>
                    </a:p>
                  </a:txBody>
                  <a:tcPr marL="9525" marR="9525" marT="9525" marB="0" anchor="b"/>
                </a:tc>
                <a:tc hMerge="1">
                  <a:txBody>
                    <a:bodyPr/>
                    <a:lstStyle/>
                    <a:p>
                      <a:pPr algn="ctr" fontAlgn="b"/>
                      <a:endParaRPr lang="en-US" sz="1600" b="0" i="0" u="none" strike="noStrike" dirty="0">
                        <a:solidFill>
                          <a:srgbClr val="000000"/>
                        </a:solidFill>
                        <a:effectLst/>
                        <a:latin typeface="Calibri"/>
                      </a:endParaRPr>
                    </a:p>
                  </a:txBody>
                  <a:tcPr marL="9525" marR="9525" marT="9525" marB="0" anchor="b"/>
                </a:tc>
              </a:tr>
              <a:tr h="370840">
                <a:tc>
                  <a:txBody>
                    <a:bodyPr/>
                    <a:lstStyle/>
                    <a:p>
                      <a:pPr algn="ctr" fontAlgn="b"/>
                      <a:r>
                        <a:rPr lang="en-US" sz="1600" b="1" u="none" strike="noStrike" dirty="0" smtClean="0">
                          <a:effectLst/>
                          <a:latin typeface="+mn-lt"/>
                        </a:rPr>
                        <a:t>WADS11</a:t>
                      </a:r>
                      <a:endParaRPr lang="en-US" sz="1600" b="1" i="0" u="none" strike="noStrike" dirty="0">
                        <a:solidFill>
                          <a:srgbClr val="000000"/>
                        </a:solidFill>
                        <a:effectLst/>
                        <a:latin typeface="+mn-lt"/>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u="none" strike="noStrike" dirty="0" smtClean="0">
                          <a:effectLst/>
                          <a:latin typeface="+mn-lt"/>
                        </a:rPr>
                        <a:t>SWAT14</a:t>
                      </a:r>
                      <a:endParaRPr lang="en-US" sz="1600" b="1" i="0" u="none" strike="noStrike" dirty="0" smtClean="0">
                        <a:solidFill>
                          <a:srgbClr val="000000"/>
                        </a:solidFill>
                        <a:effectLst/>
                        <a:latin typeface="+mn-lt"/>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u="none" strike="noStrike" dirty="0" smtClean="0">
                          <a:effectLst/>
                          <a:latin typeface="+mn-lt"/>
                        </a:rPr>
                        <a:t>WADS05</a:t>
                      </a:r>
                      <a:endParaRPr lang="en-US" sz="1600" b="1" i="0" u="none" strike="noStrike" dirty="0" smtClean="0">
                        <a:solidFill>
                          <a:srgbClr val="000000"/>
                        </a:solidFill>
                        <a:effectLst/>
                        <a:latin typeface="+mn-lt"/>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u="none" strike="noStrike" dirty="0" smtClean="0">
                          <a:effectLst/>
                          <a:latin typeface="+mn-lt"/>
                        </a:rPr>
                        <a:t>WAOA11</a:t>
                      </a:r>
                      <a:endParaRPr lang="en-US" sz="1600" b="1" i="0" u="none" strike="noStrike" dirty="0" smtClean="0">
                        <a:solidFill>
                          <a:srgbClr val="000000"/>
                        </a:solidFill>
                        <a:effectLst/>
                        <a:latin typeface="+mn-lt"/>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u="none" strike="noStrike" dirty="0" smtClean="0">
                          <a:effectLst/>
                          <a:latin typeface="+mn-lt"/>
                        </a:rPr>
                        <a:t>STOC03</a:t>
                      </a:r>
                      <a:endParaRPr lang="en-US" sz="1600" b="1" i="0" u="none" strike="noStrike" dirty="0" smtClean="0">
                        <a:solidFill>
                          <a:srgbClr val="000000"/>
                        </a:solidFill>
                        <a:effectLst/>
                        <a:latin typeface="+mn-lt"/>
                      </a:endParaRPr>
                    </a:p>
                  </a:txBody>
                  <a:tcPr marL="9525" marR="9525" marT="9525" marB="0" anchor="b"/>
                </a:tc>
                <a:tc grid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u="none" strike="noStrike" dirty="0" smtClean="0">
                          <a:effectLst/>
                          <a:latin typeface="+mn-lt"/>
                        </a:rPr>
                        <a:t>BMC-Bioinformatics06</a:t>
                      </a:r>
                      <a:endParaRPr lang="en-US" sz="1600" b="1" i="0" u="none" strike="noStrike" dirty="0" smtClean="0">
                        <a:solidFill>
                          <a:srgbClr val="000000"/>
                        </a:solidFill>
                        <a:effectLst/>
                        <a:latin typeface="+mn-lt"/>
                      </a:endParaRPr>
                    </a:p>
                  </a:txBody>
                  <a:tcPr marL="9525" marR="9525" marT="9525" marB="0" anchor="b"/>
                </a:tc>
                <a:tc hMerge="1">
                  <a:txBody>
                    <a:bodyPr/>
                    <a:lstStyle/>
                    <a:p>
                      <a:pPr algn="ctr" fontAlgn="b"/>
                      <a:endParaRPr lang="en-US" sz="1600" b="0" i="0" u="none" strike="noStrike" dirty="0">
                        <a:solidFill>
                          <a:srgbClr val="000000"/>
                        </a:solidFill>
                        <a:effectLst/>
                        <a:latin typeface="Calibri"/>
                      </a:endParaRPr>
                    </a:p>
                  </a:txBody>
                  <a:tcPr marL="9525" marR="9525" marT="9525" marB="0" anchor="b"/>
                </a:tc>
              </a:tr>
            </a:tbl>
          </a:graphicData>
        </a:graphic>
      </p:graphicFrame>
      <p:sp>
        <p:nvSpPr>
          <p:cNvPr id="45" name="Title 1"/>
          <p:cNvSpPr>
            <a:spLocks noGrp="1"/>
          </p:cNvSpPr>
          <p:nvPr>
            <p:ph type="title"/>
          </p:nvPr>
        </p:nvSpPr>
        <p:spPr>
          <a:xfrm>
            <a:off x="0" y="-27384"/>
            <a:ext cx="9144000" cy="1143000"/>
          </a:xfrm>
        </p:spPr>
        <p:txBody>
          <a:bodyPr>
            <a:normAutofit fontScale="90000"/>
          </a:bodyPr>
          <a:lstStyle/>
          <a:p>
            <a:r>
              <a:rPr lang="da-DK" dirty="0" err="1" smtClean="0"/>
              <a:t>Looking</a:t>
            </a:r>
            <a:r>
              <a:rPr lang="da-DK" dirty="0" smtClean="0"/>
              <a:t> back... </a:t>
            </a:r>
            <a:r>
              <a:rPr lang="da-DK" dirty="0" err="1" smtClean="0"/>
              <a:t>publications</a:t>
            </a:r>
            <a:r>
              <a:rPr lang="da-DK" dirty="0" smtClean="0"/>
              <a:t> </a:t>
            </a:r>
            <a:r>
              <a:rPr lang="da-DK" dirty="0" err="1" smtClean="0"/>
              <a:t>since</a:t>
            </a:r>
            <a:r>
              <a:rPr lang="da-DK" dirty="0" smtClean="0"/>
              <a:t> 1994 </a:t>
            </a:r>
            <a:endParaRPr lang="da-DK" dirty="0"/>
          </a:p>
        </p:txBody>
      </p:sp>
    </p:spTree>
    <p:extLst>
      <p:ext uri="{BB962C8B-B14F-4D97-AF65-F5344CB8AC3E}">
        <p14:creationId xmlns:p14="http://schemas.microsoft.com/office/powerpoint/2010/main" val="49134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lstStyle/>
          <a:p>
            <a:r>
              <a:rPr lang="da-DK" dirty="0" err="1" smtClean="0"/>
              <a:t>Thanks</a:t>
            </a:r>
            <a:r>
              <a:rPr lang="da-DK" dirty="0" smtClean="0"/>
              <a:t> to </a:t>
            </a:r>
            <a:r>
              <a:rPr lang="da-DK" dirty="0" err="1" smtClean="0"/>
              <a:t>my</a:t>
            </a:r>
            <a:r>
              <a:rPr lang="da-DK" dirty="0" smtClean="0"/>
              <a:t> </a:t>
            </a:r>
            <a:r>
              <a:rPr lang="da-DK" dirty="0" err="1" smtClean="0"/>
              <a:t>co-authors</a:t>
            </a:r>
            <a:endParaRPr lang="da-DK" dirty="0"/>
          </a:p>
        </p:txBody>
      </p:sp>
      <p:sp>
        <p:nvSpPr>
          <p:cNvPr id="5" name="Rectangle 4"/>
          <p:cNvSpPr/>
          <p:nvPr/>
        </p:nvSpPr>
        <p:spPr>
          <a:xfrm>
            <a:off x="0" y="945296"/>
            <a:ext cx="9144000" cy="5940088"/>
          </a:xfrm>
          <a:prstGeom prst="rect">
            <a:avLst/>
          </a:prstGeom>
        </p:spPr>
        <p:txBody>
          <a:bodyPr wrap="square">
            <a:spAutoFit/>
          </a:bodyPr>
          <a:lstStyle/>
          <a:p>
            <a:pPr algn="ctr"/>
            <a:r>
              <a:rPr lang="da-DK" sz="2000" dirty="0"/>
              <a:t>Peyman Afshani, </a:t>
            </a:r>
            <a:r>
              <a:rPr lang="da-DK" sz="2000" dirty="0" err="1"/>
              <a:t>Pankaj</a:t>
            </a:r>
            <a:r>
              <a:rPr lang="da-DK" sz="2000" dirty="0"/>
              <a:t> K. </a:t>
            </a:r>
            <a:r>
              <a:rPr lang="da-DK" sz="2000" dirty="0" err="1"/>
              <a:t>Agarwal</a:t>
            </a:r>
            <a:r>
              <a:rPr lang="da-DK" sz="2000" dirty="0"/>
              <a:t>, Stephen Alstrup, </a:t>
            </a:r>
            <a:r>
              <a:rPr lang="da-DK" sz="2000" b="1" dirty="0"/>
              <a:t>Lars Arge</a:t>
            </a:r>
            <a:r>
              <a:rPr lang="da-DK" sz="2000" dirty="0"/>
              <a:t>, Djamal </a:t>
            </a:r>
            <a:r>
              <a:rPr lang="da-DK" sz="2000" dirty="0" err="1" smtClean="0"/>
              <a:t>Belazzougui</a:t>
            </a:r>
            <a:endParaRPr lang="da-DK" sz="2000" dirty="0" smtClean="0"/>
          </a:p>
          <a:p>
            <a:pPr algn="ctr"/>
            <a:r>
              <a:rPr lang="da-DK" sz="2000" dirty="0" smtClean="0"/>
              <a:t>Michael </a:t>
            </a:r>
            <a:r>
              <a:rPr lang="da-DK" sz="2000" dirty="0"/>
              <a:t>A. Bender, Andrej Brodnik, Shiva </a:t>
            </a:r>
            <a:r>
              <a:rPr lang="da-DK" sz="2000" dirty="0" err="1"/>
              <a:t>Chaudhuri</a:t>
            </a:r>
            <a:r>
              <a:rPr lang="da-DK" sz="2000" dirty="0"/>
              <a:t>, </a:t>
            </a:r>
            <a:r>
              <a:rPr lang="da-DK" sz="2000" dirty="0" err="1"/>
              <a:t>Pooya</a:t>
            </a:r>
            <a:r>
              <a:rPr lang="da-DK" sz="2000" dirty="0"/>
              <a:t> </a:t>
            </a:r>
            <a:r>
              <a:rPr lang="da-DK" sz="2000" dirty="0" err="1"/>
              <a:t>Davoodi</a:t>
            </a:r>
            <a:r>
              <a:rPr lang="da-DK" sz="2000" dirty="0"/>
              <a:t>, Erik D. </a:t>
            </a:r>
            <a:r>
              <a:rPr lang="da-DK" sz="2000" dirty="0" err="1" smtClean="0"/>
              <a:t>Demaine</a:t>
            </a:r>
            <a:endParaRPr lang="da-DK" sz="2000" dirty="0" smtClean="0"/>
          </a:p>
          <a:p>
            <a:pPr algn="ctr"/>
            <a:r>
              <a:rPr lang="da-DK" sz="2000" b="1" dirty="0" smtClean="0"/>
              <a:t>Rolf </a:t>
            </a:r>
            <a:r>
              <a:rPr lang="da-DK" sz="2000" b="1" dirty="0"/>
              <a:t>Fagerberg</a:t>
            </a:r>
            <a:r>
              <a:rPr lang="da-DK" sz="2000" dirty="0"/>
              <a:t>, Jeremy T. </a:t>
            </a:r>
            <a:r>
              <a:rPr lang="da-DK" sz="2000" dirty="0" err="1"/>
              <a:t>Fineman</a:t>
            </a:r>
            <a:r>
              <a:rPr lang="da-DK" sz="2000" dirty="0"/>
              <a:t>, Irene </a:t>
            </a:r>
            <a:r>
              <a:rPr lang="da-DK" sz="2000" dirty="0" err="1"/>
              <a:t>Finocchi</a:t>
            </a:r>
            <a:r>
              <a:rPr lang="da-DK" sz="2000" dirty="0"/>
              <a:t>, </a:t>
            </a:r>
            <a:r>
              <a:rPr lang="da-DK" sz="2000" dirty="0" err="1"/>
              <a:t>Dongdong</a:t>
            </a:r>
            <a:r>
              <a:rPr lang="da-DK" sz="2000" dirty="0"/>
              <a:t> Ge, Loukas </a:t>
            </a:r>
            <a:r>
              <a:rPr lang="da-DK" sz="2000" dirty="0" smtClean="0"/>
              <a:t>Georgiadis</a:t>
            </a:r>
          </a:p>
          <a:p>
            <a:pPr algn="ctr"/>
            <a:r>
              <a:rPr lang="da-DK" sz="2000" dirty="0" smtClean="0"/>
              <a:t>Beat </a:t>
            </a:r>
            <a:r>
              <a:rPr lang="da-DK" sz="2000" dirty="0" err="1"/>
              <a:t>Gfeller</a:t>
            </a:r>
            <a:r>
              <a:rPr lang="da-DK" sz="2000" dirty="0"/>
              <a:t>, </a:t>
            </a:r>
            <a:r>
              <a:rPr lang="da-DK" sz="2000" dirty="0" err="1"/>
              <a:t>Fabrizio</a:t>
            </a:r>
            <a:r>
              <a:rPr lang="da-DK" sz="2000" dirty="0"/>
              <a:t> </a:t>
            </a:r>
            <a:r>
              <a:rPr lang="da-DK" sz="2000" dirty="0" err="1"/>
              <a:t>Grandoni</a:t>
            </a:r>
            <a:r>
              <a:rPr lang="da-DK" sz="2000" dirty="0"/>
              <a:t>, Mark Greve, Leszek </a:t>
            </a:r>
            <a:r>
              <a:rPr lang="da-DK" sz="2000" dirty="0" err="1"/>
              <a:t>Gasieniec</a:t>
            </a:r>
            <a:r>
              <a:rPr lang="da-DK" sz="2000" dirty="0"/>
              <a:t>, Inge Li </a:t>
            </a:r>
            <a:r>
              <a:rPr lang="da-DK" sz="2000" dirty="0" smtClean="0"/>
              <a:t>Gørtz</a:t>
            </a:r>
            <a:endParaRPr lang="da-DK" sz="2000" dirty="0"/>
          </a:p>
          <a:p>
            <a:pPr algn="ctr"/>
            <a:r>
              <a:rPr lang="da-DK" sz="2000" dirty="0" smtClean="0"/>
              <a:t>Kristoffer </a:t>
            </a:r>
            <a:r>
              <a:rPr lang="da-DK" sz="2000" dirty="0"/>
              <a:t>A. Hansen, </a:t>
            </a:r>
            <a:r>
              <a:rPr lang="da-DK" sz="2000" dirty="0" err="1"/>
              <a:t>Simai</a:t>
            </a:r>
            <a:r>
              <a:rPr lang="da-DK" sz="2000" dirty="0"/>
              <a:t> He, Morten Kragelund Holt, </a:t>
            </a:r>
            <a:r>
              <a:rPr lang="da-DK" sz="2000" dirty="0" err="1"/>
              <a:t>Haodong</a:t>
            </a:r>
            <a:r>
              <a:rPr lang="da-DK" sz="2000" dirty="0"/>
              <a:t> Hu, Thore </a:t>
            </a:r>
            <a:r>
              <a:rPr lang="da-DK" sz="2000" dirty="0" err="1" smtClean="0"/>
              <a:t>Husfeldt</a:t>
            </a:r>
            <a:endParaRPr lang="da-DK" sz="2000" dirty="0" smtClean="0"/>
          </a:p>
          <a:p>
            <a:pPr algn="ctr"/>
            <a:r>
              <a:rPr lang="da-DK" sz="2000" dirty="0" smtClean="0"/>
              <a:t>John </a:t>
            </a:r>
            <a:r>
              <a:rPr lang="da-DK" sz="2000" dirty="0" err="1"/>
              <a:t>Iacono</a:t>
            </a:r>
            <a:r>
              <a:rPr lang="da-DK" sz="2000" dirty="0"/>
              <a:t>, Giuseppe Italiano, </a:t>
            </a:r>
            <a:r>
              <a:rPr lang="da-DK" sz="2000" b="1" dirty="0"/>
              <a:t>Riko Jacob</a:t>
            </a:r>
            <a:r>
              <a:rPr lang="da-DK" sz="2000" dirty="0"/>
              <a:t>, Jens Johansen, </a:t>
            </a:r>
            <a:r>
              <a:rPr lang="da-DK" sz="2000" b="1" dirty="0"/>
              <a:t>Allan Grønlund </a:t>
            </a:r>
            <a:r>
              <a:rPr lang="da-DK" sz="2000" b="1" dirty="0" smtClean="0"/>
              <a:t>Jørgensen</a:t>
            </a:r>
          </a:p>
          <a:p>
            <a:pPr algn="ctr"/>
            <a:r>
              <a:rPr lang="da-DK" sz="2000" dirty="0" err="1" smtClean="0"/>
              <a:t>Kanela</a:t>
            </a:r>
            <a:r>
              <a:rPr lang="da-DK" sz="2000" dirty="0" smtClean="0"/>
              <a:t> </a:t>
            </a:r>
            <a:r>
              <a:rPr lang="da-DK" sz="2000" dirty="0" err="1"/>
              <a:t>Kaligosi</a:t>
            </a:r>
            <a:r>
              <a:rPr lang="da-DK" sz="2000" dirty="0"/>
              <a:t>, Alexis </a:t>
            </a:r>
            <a:r>
              <a:rPr lang="da-DK" sz="2000" dirty="0" err="1"/>
              <a:t>Kaporis</a:t>
            </a:r>
            <a:r>
              <a:rPr lang="da-DK" sz="2000" dirty="0"/>
              <a:t>, Alexis C. </a:t>
            </a:r>
            <a:r>
              <a:rPr lang="da-DK" sz="2000" dirty="0" err="1"/>
              <a:t>Kaporis</a:t>
            </a:r>
            <a:r>
              <a:rPr lang="da-DK" sz="2000" dirty="0"/>
              <a:t>, </a:t>
            </a:r>
            <a:r>
              <a:rPr lang="da-DK" sz="2000" dirty="0" err="1"/>
              <a:t>Jyrki</a:t>
            </a:r>
            <a:r>
              <a:rPr lang="da-DK" sz="2000" dirty="0"/>
              <a:t> </a:t>
            </a:r>
            <a:r>
              <a:rPr lang="da-DK" sz="2000" dirty="0" err="1"/>
              <a:t>Katajainen</a:t>
            </a:r>
            <a:r>
              <a:rPr lang="da-DK" sz="2000" dirty="0"/>
              <a:t>, Irit </a:t>
            </a:r>
            <a:r>
              <a:rPr lang="da-DK" sz="2000" dirty="0" err="1" smtClean="0"/>
              <a:t>Katriel</a:t>
            </a:r>
            <a:endParaRPr lang="da-DK" sz="2000" dirty="0" smtClean="0"/>
          </a:p>
          <a:p>
            <a:pPr algn="ctr"/>
            <a:r>
              <a:rPr lang="da-DK" sz="2000" dirty="0" smtClean="0"/>
              <a:t>Casper </a:t>
            </a:r>
            <a:r>
              <a:rPr lang="da-DK" sz="2000" dirty="0"/>
              <a:t>Kejlberg-Rasmussen, Lars Michael Kristensen, Martin </a:t>
            </a:r>
            <a:r>
              <a:rPr lang="da-DK" sz="2000" dirty="0" err="1" smtClean="0"/>
              <a:t>Kutz</a:t>
            </a:r>
            <a:endParaRPr lang="da-DK" sz="2000" dirty="0"/>
          </a:p>
          <a:p>
            <a:pPr algn="ctr"/>
            <a:r>
              <a:rPr lang="da-DK" sz="2000" dirty="0" smtClean="0"/>
              <a:t>Alejandro </a:t>
            </a:r>
            <a:r>
              <a:rPr lang="da-DK" sz="2000" dirty="0" err="1"/>
              <a:t>López-Ortiz</a:t>
            </a:r>
            <a:r>
              <a:rPr lang="da-DK" sz="2000" dirty="0"/>
              <a:t>, George </a:t>
            </a:r>
            <a:r>
              <a:rPr lang="da-DK" sz="2000" dirty="0" err="1"/>
              <a:t>Lagogiannis</a:t>
            </a:r>
            <a:r>
              <a:rPr lang="da-DK" sz="2000" dirty="0"/>
              <a:t>, Stefan </a:t>
            </a:r>
            <a:r>
              <a:rPr lang="da-DK" sz="2000" dirty="0" err="1"/>
              <a:t>Langerman</a:t>
            </a:r>
            <a:r>
              <a:rPr lang="da-DK" sz="2000" dirty="0"/>
              <a:t>, Kasper Green </a:t>
            </a:r>
            <a:r>
              <a:rPr lang="da-DK" sz="2000" dirty="0" smtClean="0"/>
              <a:t>Larsen</a:t>
            </a:r>
          </a:p>
          <a:p>
            <a:pPr algn="ctr"/>
            <a:r>
              <a:rPr lang="da-DK" sz="2000" dirty="0" smtClean="0"/>
              <a:t>Morten </a:t>
            </a:r>
            <a:r>
              <a:rPr lang="da-DK" sz="2000" dirty="0"/>
              <a:t>Laustsen, </a:t>
            </a:r>
            <a:r>
              <a:rPr lang="da-DK" sz="2000" dirty="0" smtClean="0"/>
              <a:t>Moshe </a:t>
            </a:r>
            <a:r>
              <a:rPr lang="da-DK" sz="2000" dirty="0" err="1"/>
              <a:t>Lewenstein</a:t>
            </a:r>
            <a:r>
              <a:rPr lang="da-DK" sz="2000" dirty="0"/>
              <a:t>, Rune Bang Lyngsø, </a:t>
            </a:r>
            <a:r>
              <a:rPr lang="da-DK" sz="2000" b="1" dirty="0"/>
              <a:t>Thomas </a:t>
            </a:r>
            <a:r>
              <a:rPr lang="da-DK" sz="2000" b="1" dirty="0" smtClean="0"/>
              <a:t>Mailund</a:t>
            </a:r>
          </a:p>
          <a:p>
            <a:pPr algn="ctr"/>
            <a:r>
              <a:rPr lang="da-DK" sz="2000" dirty="0" smtClean="0"/>
              <a:t>Christos </a:t>
            </a:r>
            <a:r>
              <a:rPr lang="da-DK" sz="2000" dirty="0" err="1"/>
              <a:t>Makris</a:t>
            </a:r>
            <a:r>
              <a:rPr lang="da-DK" sz="2000" dirty="0"/>
              <a:t>, Ulrich Meyer, </a:t>
            </a:r>
            <a:r>
              <a:rPr lang="da-DK" sz="2000" b="1" dirty="0"/>
              <a:t>Gabriel </a:t>
            </a:r>
            <a:r>
              <a:rPr lang="da-DK" sz="2000" b="1" dirty="0" err="1"/>
              <a:t>Moruz</a:t>
            </a:r>
            <a:r>
              <a:rPr lang="da-DK" sz="2000" dirty="0"/>
              <a:t>, J. Ian </a:t>
            </a:r>
            <a:r>
              <a:rPr lang="da-DK" sz="2000" dirty="0" err="1"/>
              <a:t>Munro</a:t>
            </a:r>
            <a:r>
              <a:rPr lang="da-DK" sz="2000" dirty="0"/>
              <a:t>, Thomas </a:t>
            </a:r>
            <a:r>
              <a:rPr lang="da-DK" sz="2000" dirty="0" smtClean="0"/>
              <a:t>Mølhave</a:t>
            </a:r>
          </a:p>
          <a:p>
            <a:pPr algn="ctr"/>
            <a:r>
              <a:rPr lang="da-DK" sz="2000" dirty="0" smtClean="0"/>
              <a:t>Andrei </a:t>
            </a:r>
            <a:r>
              <a:rPr lang="da-DK" sz="2000" dirty="0" err="1"/>
              <a:t>Negoescu</a:t>
            </a:r>
            <a:r>
              <a:rPr lang="da-DK" sz="2000" dirty="0"/>
              <a:t>, Jesper Sindahl Nielsen, Chris </a:t>
            </a:r>
            <a:r>
              <a:rPr lang="da-DK" sz="2000" dirty="0" err="1"/>
              <a:t>Okasaki</a:t>
            </a:r>
            <a:r>
              <a:rPr lang="da-DK" sz="2000" dirty="0"/>
              <a:t>, </a:t>
            </a:r>
            <a:r>
              <a:rPr lang="da-DK" sz="2000" dirty="0" err="1"/>
              <a:t>Vineet</a:t>
            </a:r>
            <a:r>
              <a:rPr lang="da-DK" sz="2000" dirty="0"/>
              <a:t> </a:t>
            </a:r>
            <a:r>
              <a:rPr lang="da-DK" sz="2000" dirty="0" err="1" smtClean="0"/>
              <a:t>Pandey</a:t>
            </a:r>
            <a:endParaRPr lang="da-DK" sz="2000" dirty="0" smtClean="0"/>
          </a:p>
          <a:p>
            <a:pPr algn="ctr"/>
            <a:r>
              <a:rPr lang="da-DK" sz="2000" dirty="0" err="1" smtClean="0"/>
              <a:t>Apostolos</a:t>
            </a:r>
            <a:r>
              <a:rPr lang="da-DK" sz="2000" dirty="0" smtClean="0"/>
              <a:t> </a:t>
            </a:r>
            <a:r>
              <a:rPr lang="da-DK" sz="2000" dirty="0" err="1"/>
              <a:t>Papadopoulos</a:t>
            </a:r>
            <a:r>
              <a:rPr lang="da-DK" sz="2000" dirty="0"/>
              <a:t>, </a:t>
            </a:r>
            <a:r>
              <a:rPr lang="da-DK" sz="2000" b="1" dirty="0"/>
              <a:t>Christian Nørgaard Storm Pedersen</a:t>
            </a:r>
            <a:r>
              <a:rPr lang="da-DK" sz="2000" dirty="0"/>
              <a:t>, Derek </a:t>
            </a:r>
            <a:r>
              <a:rPr lang="da-DK" sz="2000" dirty="0" smtClean="0"/>
              <a:t>Phillips</a:t>
            </a:r>
          </a:p>
          <a:p>
            <a:pPr algn="ctr"/>
            <a:r>
              <a:rPr lang="da-DK" sz="2000" dirty="0" smtClean="0"/>
              <a:t>M</a:t>
            </a:r>
            <a:r>
              <a:rPr lang="da-DK" sz="2000" dirty="0"/>
              <a:t>. Cristina </a:t>
            </a:r>
            <a:r>
              <a:rPr lang="da-DK" sz="2000" dirty="0" err="1"/>
              <a:t>Pinotti</a:t>
            </a:r>
            <a:r>
              <a:rPr lang="da-DK" sz="2000" dirty="0"/>
              <a:t>, </a:t>
            </a:r>
            <a:r>
              <a:rPr lang="da-DK" sz="2000" dirty="0" err="1"/>
              <a:t>Jaikumar</a:t>
            </a:r>
            <a:r>
              <a:rPr lang="da-DK" sz="2000" dirty="0"/>
              <a:t> </a:t>
            </a:r>
            <a:r>
              <a:rPr lang="da-DK" sz="2000" dirty="0" err="1"/>
              <a:t>Radhakrishnan</a:t>
            </a:r>
            <a:r>
              <a:rPr lang="da-DK" sz="2000" dirty="0"/>
              <a:t>, </a:t>
            </a:r>
            <a:r>
              <a:rPr lang="da-DK" sz="2000" dirty="0" err="1"/>
              <a:t>Rajeev</a:t>
            </a:r>
            <a:r>
              <a:rPr lang="da-DK" sz="2000" dirty="0"/>
              <a:t> Raman, </a:t>
            </a:r>
            <a:r>
              <a:rPr lang="da-DK" sz="2000" b="1" dirty="0"/>
              <a:t>S. </a:t>
            </a:r>
            <a:r>
              <a:rPr lang="da-DK" sz="2000" b="1" dirty="0" err="1"/>
              <a:t>Srinivasa</a:t>
            </a:r>
            <a:r>
              <a:rPr lang="da-DK" sz="2000" b="1" dirty="0"/>
              <a:t> </a:t>
            </a:r>
            <a:r>
              <a:rPr lang="da-DK" sz="2000" b="1" dirty="0" err="1" smtClean="0"/>
              <a:t>Rao</a:t>
            </a:r>
            <a:endParaRPr lang="da-DK" sz="2000" b="1" dirty="0" smtClean="0"/>
          </a:p>
          <a:p>
            <a:pPr algn="ctr"/>
            <a:r>
              <a:rPr lang="da-DK" sz="2000" dirty="0" smtClean="0"/>
              <a:t>Theis </a:t>
            </a:r>
            <a:r>
              <a:rPr lang="da-DK" sz="2000" dirty="0" err="1"/>
              <a:t>Rauhe</a:t>
            </a:r>
            <a:r>
              <a:rPr lang="da-DK" sz="2000" dirty="0"/>
              <a:t>, Andreas Sand, Peter Sanders, </a:t>
            </a:r>
            <a:r>
              <a:rPr lang="da-DK" sz="2000" dirty="0" err="1"/>
              <a:t>Spyros</a:t>
            </a:r>
            <a:r>
              <a:rPr lang="da-DK" sz="2000" dirty="0"/>
              <a:t> </a:t>
            </a:r>
            <a:r>
              <a:rPr lang="da-DK" sz="2000" dirty="0" err="1"/>
              <a:t>Sioutas</a:t>
            </a:r>
            <a:r>
              <a:rPr lang="da-DK" sz="2000" dirty="0"/>
              <a:t>, Sven </a:t>
            </a:r>
            <a:r>
              <a:rPr lang="da-DK" sz="2000" dirty="0" smtClean="0"/>
              <a:t>Skyum</a:t>
            </a:r>
          </a:p>
          <a:p>
            <a:pPr algn="ctr"/>
            <a:r>
              <a:rPr lang="da-DK" sz="2000" dirty="0" err="1" smtClean="0"/>
              <a:t>Venkatesh</a:t>
            </a:r>
            <a:r>
              <a:rPr lang="da-DK" sz="2000" dirty="0" smtClean="0"/>
              <a:t> </a:t>
            </a:r>
            <a:r>
              <a:rPr lang="da-DK" sz="2000" dirty="0" err="1"/>
              <a:t>Srinivasan</a:t>
            </a:r>
            <a:r>
              <a:rPr lang="da-DK" sz="2000" dirty="0"/>
              <a:t>, Martin </a:t>
            </a:r>
            <a:r>
              <a:rPr lang="da-DK" sz="2000" dirty="0" err="1"/>
              <a:t>Stissing</a:t>
            </a:r>
            <a:r>
              <a:rPr lang="da-DK" sz="2000" dirty="0"/>
              <a:t>, Jens </a:t>
            </a:r>
            <a:r>
              <a:rPr lang="da-DK" sz="2000" dirty="0" err="1"/>
              <a:t>Stoye</a:t>
            </a:r>
            <a:r>
              <a:rPr lang="da-DK" sz="2000" dirty="0"/>
              <a:t>, Robert E. </a:t>
            </a:r>
            <a:r>
              <a:rPr lang="da-DK" sz="2000" dirty="0" err="1"/>
              <a:t>Tarjan</a:t>
            </a:r>
            <a:r>
              <a:rPr lang="da-DK" sz="2000" dirty="0"/>
              <a:t>, Laura </a:t>
            </a:r>
            <a:r>
              <a:rPr lang="da-DK" sz="2000" dirty="0" smtClean="0"/>
              <a:t>Toma</a:t>
            </a:r>
          </a:p>
          <a:p>
            <a:pPr algn="ctr"/>
            <a:r>
              <a:rPr lang="da-DK" sz="2000" dirty="0" smtClean="0"/>
              <a:t>Jakob </a:t>
            </a:r>
            <a:r>
              <a:rPr lang="da-DK" sz="2000" dirty="0"/>
              <a:t>Truelsen, Jesper Larsson </a:t>
            </a:r>
            <a:r>
              <a:rPr lang="da-DK" sz="2000" dirty="0" err="1"/>
              <a:t>Träff</a:t>
            </a:r>
            <a:r>
              <a:rPr lang="da-DK" sz="2000" dirty="0"/>
              <a:t>, </a:t>
            </a:r>
            <a:r>
              <a:rPr lang="da-DK" sz="2000" dirty="0" err="1"/>
              <a:t>Athanasios</a:t>
            </a:r>
            <a:r>
              <a:rPr lang="da-DK" sz="2000" dirty="0"/>
              <a:t> </a:t>
            </a:r>
            <a:r>
              <a:rPr lang="da-DK" sz="2000" dirty="0" err="1"/>
              <a:t>Tsakalidis</a:t>
            </a:r>
            <a:r>
              <a:rPr lang="da-DK" sz="2000" dirty="0"/>
              <a:t>, Konstantinos </a:t>
            </a:r>
            <a:r>
              <a:rPr lang="da-DK" sz="2000" dirty="0" err="1" smtClean="0"/>
              <a:t>Tsakalidis</a:t>
            </a:r>
            <a:endParaRPr lang="da-DK" sz="2000" dirty="0" smtClean="0"/>
          </a:p>
          <a:p>
            <a:pPr algn="ctr"/>
            <a:r>
              <a:rPr lang="da-DK" sz="2000" b="1" dirty="0" smtClean="0"/>
              <a:t>Kostas </a:t>
            </a:r>
            <a:r>
              <a:rPr lang="da-DK" sz="2000" b="1" dirty="0" err="1"/>
              <a:t>Tsichlas</a:t>
            </a:r>
            <a:r>
              <a:rPr lang="da-DK" sz="2000" dirty="0"/>
              <a:t>, Constantinos Tsirogiannis, Elias </a:t>
            </a:r>
            <a:r>
              <a:rPr lang="da-DK" sz="2000" dirty="0" err="1"/>
              <a:t>Vicari</a:t>
            </a:r>
            <a:r>
              <a:rPr lang="da-DK" sz="2000" dirty="0"/>
              <a:t>, Kristoffer Vinther, Jeff </a:t>
            </a:r>
            <a:r>
              <a:rPr lang="da-DK" sz="2000" dirty="0" err="1" smtClean="0"/>
              <a:t>Vitter</a:t>
            </a:r>
            <a:endParaRPr lang="da-DK" sz="2000" dirty="0" smtClean="0"/>
          </a:p>
          <a:p>
            <a:pPr algn="ctr"/>
            <a:r>
              <a:rPr lang="da-DK" sz="2000" dirty="0" smtClean="0"/>
              <a:t>Michael </a:t>
            </a:r>
            <a:r>
              <a:rPr lang="da-DK" sz="2000" dirty="0"/>
              <a:t>Westergaard, Christos D. </a:t>
            </a:r>
            <a:r>
              <a:rPr lang="da-DK" sz="2000" dirty="0" err="1"/>
              <a:t>Zaroliagis</a:t>
            </a:r>
            <a:r>
              <a:rPr lang="da-DK" sz="2000" dirty="0"/>
              <a:t>, Norbert </a:t>
            </a:r>
            <a:r>
              <a:rPr lang="da-DK" sz="2000" dirty="0" err="1"/>
              <a:t>Zeh</a:t>
            </a:r>
            <a:r>
              <a:rPr lang="da-DK" sz="2000" dirty="0"/>
              <a:t>, Anna </a:t>
            </a:r>
            <a:r>
              <a:rPr lang="da-DK" sz="2000" dirty="0" err="1" smtClean="0"/>
              <a:t>Östlin</a:t>
            </a:r>
            <a:endParaRPr lang="da-DK" sz="2000" dirty="0"/>
          </a:p>
        </p:txBody>
      </p:sp>
    </p:spTree>
    <p:extLst>
      <p:ext uri="{BB962C8B-B14F-4D97-AF65-F5344CB8AC3E}">
        <p14:creationId xmlns:p14="http://schemas.microsoft.com/office/powerpoint/2010/main" val="220266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713827" y="6488668"/>
            <a:ext cx="1394677" cy="307777"/>
          </a:xfrm>
          <a:prstGeom prst="rect">
            <a:avLst/>
          </a:prstGeom>
        </p:spPr>
        <p:txBody>
          <a:bodyPr wrap="none">
            <a:spAutoFit/>
          </a:bodyPr>
          <a:lstStyle/>
          <a:p>
            <a:r>
              <a:rPr lang="da-DK" sz="1400" dirty="0" smtClean="0">
                <a:solidFill>
                  <a:schemeClr val="bg1">
                    <a:lumMod val="50000"/>
                  </a:schemeClr>
                </a:solidFill>
              </a:rPr>
              <a:t>www.wordle.net</a:t>
            </a:r>
            <a:endParaRPr lang="da-DK" dirty="0">
              <a:solidFill>
                <a:schemeClr val="bg1">
                  <a:lumMod val="50000"/>
                </a:schemeClr>
              </a:solidFill>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26" t="7620" r="5077" b="3438"/>
          <a:stretch/>
        </p:blipFill>
        <p:spPr bwMode="auto">
          <a:xfrm>
            <a:off x="179512" y="812739"/>
            <a:ext cx="8772287" cy="5232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126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251520" y="332656"/>
            <a:ext cx="8640960" cy="4738504"/>
            <a:chOff x="251520" y="188640"/>
            <a:chExt cx="8640960" cy="4738504"/>
          </a:xfrm>
        </p:grpSpPr>
        <p:sp>
          <p:nvSpPr>
            <p:cNvPr id="4" name="Rounded Rectangle 3"/>
            <p:cNvSpPr/>
            <p:nvPr/>
          </p:nvSpPr>
          <p:spPr>
            <a:xfrm>
              <a:off x="251520" y="449288"/>
              <a:ext cx="8640960" cy="4477856"/>
            </a:xfrm>
            <a:prstGeom prst="roundRect">
              <a:avLst>
                <a:gd name="adj" fmla="val 4611"/>
              </a:avLst>
            </a:prstGeom>
            <a:noFill/>
            <a:ln>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ctangle 4"/>
            <p:cNvSpPr/>
            <p:nvPr/>
          </p:nvSpPr>
          <p:spPr>
            <a:xfrm>
              <a:off x="683568" y="188640"/>
              <a:ext cx="3564512" cy="404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4000" b="1" dirty="0" smtClean="0">
                  <a:solidFill>
                    <a:srgbClr val="C00000"/>
                  </a:solidFill>
                </a:rPr>
                <a:t>Data </a:t>
              </a:r>
              <a:r>
                <a:rPr lang="da-DK" sz="4000" b="1" dirty="0" err="1" smtClean="0">
                  <a:solidFill>
                    <a:srgbClr val="C00000"/>
                  </a:solidFill>
                </a:rPr>
                <a:t>Structures</a:t>
              </a:r>
              <a:endParaRPr lang="da-DK" sz="4000" b="1" dirty="0">
                <a:solidFill>
                  <a:srgbClr val="C00000"/>
                </a:solidFill>
              </a:endParaRPr>
            </a:p>
          </p:txBody>
        </p:sp>
      </p:grpSp>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t="4697" b="21686"/>
          <a:stretch/>
        </p:blipFill>
        <p:spPr>
          <a:xfrm>
            <a:off x="7992380" y="1423280"/>
            <a:ext cx="379005" cy="394160"/>
          </a:xfrm>
          <a:prstGeom prst="rect">
            <a:avLst/>
          </a:prstGeom>
        </p:spPr>
      </p:pic>
      <p:sp>
        <p:nvSpPr>
          <p:cNvPr id="26" name="TextBox 25"/>
          <p:cNvSpPr txBox="1"/>
          <p:nvPr/>
        </p:nvSpPr>
        <p:spPr>
          <a:xfrm>
            <a:off x="539552" y="6381328"/>
            <a:ext cx="7992888" cy="400110"/>
          </a:xfrm>
          <a:prstGeom prst="rect">
            <a:avLst/>
          </a:prstGeom>
          <a:noFill/>
        </p:spPr>
        <p:txBody>
          <a:bodyPr wrap="square" rtlCol="0">
            <a:spAutoFit/>
          </a:bodyPr>
          <a:lstStyle/>
          <a:p>
            <a:pPr algn="ctr"/>
            <a:r>
              <a:rPr lang="da-DK" sz="2000" b="1" dirty="0" smtClean="0">
                <a:solidFill>
                  <a:srgbClr val="00B050"/>
                </a:solidFill>
              </a:rPr>
              <a:t>IO     </a:t>
            </a:r>
            <a:r>
              <a:rPr lang="da-DK" sz="2000" b="1" dirty="0" smtClean="0">
                <a:solidFill>
                  <a:srgbClr val="7030A0"/>
                </a:solidFill>
              </a:rPr>
              <a:t>Cache </a:t>
            </a:r>
            <a:r>
              <a:rPr lang="da-DK" sz="2000" b="1" dirty="0" err="1" smtClean="0">
                <a:solidFill>
                  <a:srgbClr val="7030A0"/>
                </a:solidFill>
              </a:rPr>
              <a:t>oblivious</a:t>
            </a:r>
            <a:r>
              <a:rPr lang="da-DK" sz="2000" b="1" dirty="0" smtClean="0">
                <a:solidFill>
                  <a:srgbClr val="7030A0"/>
                </a:solidFill>
              </a:rPr>
              <a:t>     </a:t>
            </a:r>
            <a:r>
              <a:rPr lang="da-DK" sz="2000" b="1" dirty="0" smtClean="0">
                <a:solidFill>
                  <a:schemeClr val="accent6">
                    <a:lumMod val="75000"/>
                  </a:schemeClr>
                </a:solidFill>
              </a:rPr>
              <a:t>Implicit     </a:t>
            </a:r>
            <a:r>
              <a:rPr lang="da-DK" sz="2000" b="1" dirty="0" smtClean="0">
                <a:solidFill>
                  <a:srgbClr val="FF0000"/>
                </a:solidFill>
              </a:rPr>
              <a:t>Parallel</a:t>
            </a:r>
            <a:r>
              <a:rPr lang="da-DK" sz="2000" b="1" dirty="0" smtClean="0">
                <a:solidFill>
                  <a:schemeClr val="accent6">
                    <a:lumMod val="75000"/>
                  </a:schemeClr>
                </a:solidFill>
              </a:rPr>
              <a:t>      </a:t>
            </a:r>
            <a:r>
              <a:rPr lang="da-DK" sz="2000" b="1" dirty="0" err="1" smtClean="0">
                <a:solidFill>
                  <a:schemeClr val="accent2">
                    <a:lumMod val="60000"/>
                    <a:lumOff val="40000"/>
                  </a:schemeClr>
                </a:solidFill>
              </a:rPr>
              <a:t>Functional</a:t>
            </a:r>
            <a:r>
              <a:rPr lang="da-DK" sz="2000" b="1" dirty="0" smtClean="0">
                <a:solidFill>
                  <a:schemeClr val="accent2">
                    <a:lumMod val="60000"/>
                    <a:lumOff val="40000"/>
                  </a:schemeClr>
                </a:solidFill>
              </a:rPr>
              <a:t>      </a:t>
            </a:r>
            <a:r>
              <a:rPr lang="da-DK" sz="2000" b="1" dirty="0" err="1" smtClean="0">
                <a:solidFill>
                  <a:schemeClr val="accent5">
                    <a:lumMod val="75000"/>
                  </a:schemeClr>
                </a:solidFill>
              </a:rPr>
              <a:t>Fault</a:t>
            </a:r>
            <a:r>
              <a:rPr lang="da-DK" sz="2000" b="1" dirty="0" smtClean="0">
                <a:solidFill>
                  <a:schemeClr val="accent5">
                    <a:lumMod val="75000"/>
                  </a:schemeClr>
                </a:solidFill>
              </a:rPr>
              <a:t> tolerant</a:t>
            </a:r>
            <a:endParaRPr lang="da-DK" sz="2000" b="1" dirty="0">
              <a:solidFill>
                <a:schemeClr val="accent5">
                  <a:lumMod val="75000"/>
                </a:schemeClr>
              </a:solidFill>
            </a:endParaRPr>
          </a:p>
        </p:txBody>
      </p:sp>
      <p:sp>
        <p:nvSpPr>
          <p:cNvPr id="31" name="Rounded Rectangle 30"/>
          <p:cNvSpPr/>
          <p:nvPr/>
        </p:nvSpPr>
        <p:spPr>
          <a:xfrm>
            <a:off x="6336456" y="2224577"/>
            <a:ext cx="2340000" cy="648000"/>
          </a:xfrm>
          <a:prstGeom prst="roundRect">
            <a:avLst/>
          </a:prstGeom>
          <a:no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b="1" dirty="0" smtClean="0">
                <a:solidFill>
                  <a:schemeClr val="tx1"/>
                </a:solidFill>
              </a:rPr>
              <a:t>MFCS07 </a:t>
            </a:r>
            <a:r>
              <a:rPr lang="da-DK" sz="1200" b="1" dirty="0">
                <a:solidFill>
                  <a:schemeClr val="tx1"/>
                </a:solidFill>
              </a:rPr>
              <a:t>ISAAC08 </a:t>
            </a:r>
            <a:r>
              <a:rPr lang="da-DK" sz="1200" b="1" dirty="0" smtClean="0">
                <a:solidFill>
                  <a:schemeClr val="tx1"/>
                </a:solidFill>
              </a:rPr>
              <a:t>ORS08 ISAAC09 </a:t>
            </a:r>
            <a:r>
              <a:rPr lang="da-DK" sz="1200" b="1" dirty="0">
                <a:solidFill>
                  <a:schemeClr val="tx1"/>
                </a:solidFill>
              </a:rPr>
              <a:t>TCS11 </a:t>
            </a:r>
          </a:p>
        </p:txBody>
      </p:sp>
      <p:sp>
        <p:nvSpPr>
          <p:cNvPr id="42" name="Rectangle 41"/>
          <p:cNvSpPr/>
          <p:nvPr/>
        </p:nvSpPr>
        <p:spPr>
          <a:xfrm>
            <a:off x="3995936" y="4735081"/>
            <a:ext cx="4572000" cy="276999"/>
          </a:xfrm>
          <a:prstGeom prst="rect">
            <a:avLst/>
          </a:prstGeom>
        </p:spPr>
        <p:txBody>
          <a:bodyPr>
            <a:spAutoFit/>
          </a:bodyPr>
          <a:lstStyle/>
          <a:p>
            <a:pPr algn="ctr"/>
            <a:r>
              <a:rPr lang="da-DK" sz="1200" b="1" dirty="0" smtClean="0"/>
              <a:t>Progress-Report94 PhD97 </a:t>
            </a:r>
            <a:r>
              <a:rPr lang="da-DK" sz="1200" b="1" dirty="0" smtClean="0">
                <a:solidFill>
                  <a:srgbClr val="7030A0"/>
                </a:solidFill>
              </a:rPr>
              <a:t>SWAT04 Handbook05</a:t>
            </a:r>
            <a:endParaRPr lang="da-DK" sz="1200" b="1" dirty="0">
              <a:solidFill>
                <a:srgbClr val="7030A0"/>
              </a:solidFill>
            </a:endParaRPr>
          </a:p>
        </p:txBody>
      </p:sp>
      <p:grpSp>
        <p:nvGrpSpPr>
          <p:cNvPr id="7" name="Group 6"/>
          <p:cNvGrpSpPr/>
          <p:nvPr/>
        </p:nvGrpSpPr>
        <p:grpSpPr>
          <a:xfrm>
            <a:off x="467544" y="959008"/>
            <a:ext cx="8208912" cy="5106904"/>
            <a:chOff x="467544" y="959008"/>
            <a:chExt cx="8208912" cy="5106904"/>
          </a:xfrm>
        </p:grpSpPr>
        <p:sp>
          <p:nvSpPr>
            <p:cNvPr id="29" name="Rounded Rectangle 28"/>
            <p:cNvSpPr/>
            <p:nvPr/>
          </p:nvSpPr>
          <p:spPr>
            <a:xfrm>
              <a:off x="467544" y="5314020"/>
              <a:ext cx="3168352" cy="751892"/>
            </a:xfrm>
            <a:prstGeom prst="roundRect">
              <a:avLst/>
            </a:prstGeom>
            <a:no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b="1" dirty="0" smtClean="0">
                  <a:solidFill>
                    <a:srgbClr val="7030A0"/>
                  </a:solidFill>
                </a:rPr>
                <a:t>STOC03</a:t>
              </a:r>
              <a:r>
                <a:rPr lang="da-DK" sz="1200" b="1" dirty="0" smtClean="0">
                  <a:solidFill>
                    <a:schemeClr val="tx1"/>
                  </a:solidFill>
                </a:rPr>
                <a:t> </a:t>
              </a:r>
              <a:r>
                <a:rPr lang="da-DK" sz="1200" b="1" dirty="0">
                  <a:solidFill>
                    <a:schemeClr val="tx1"/>
                  </a:solidFill>
                </a:rPr>
                <a:t>WADS05 </a:t>
              </a:r>
              <a:r>
                <a:rPr lang="da-DK" sz="1200" b="1" dirty="0" smtClean="0">
                  <a:solidFill>
                    <a:srgbClr val="7030A0"/>
                  </a:solidFill>
                </a:rPr>
                <a:t>ALENEX04</a:t>
              </a:r>
              <a:r>
                <a:rPr lang="da-DK" sz="1200" b="1" dirty="0" smtClean="0">
                  <a:solidFill>
                    <a:schemeClr val="tx1"/>
                  </a:solidFill>
                </a:rPr>
                <a:t> ALENEX05 </a:t>
              </a:r>
              <a:r>
                <a:rPr lang="da-DK" sz="1200" b="1" dirty="0" smtClean="0">
                  <a:solidFill>
                    <a:srgbClr val="7030A0"/>
                  </a:solidFill>
                </a:rPr>
                <a:t>ICALP05 </a:t>
              </a:r>
              <a:r>
                <a:rPr lang="da-DK" sz="1200" b="1" dirty="0">
                  <a:solidFill>
                    <a:srgbClr val="7030A0"/>
                  </a:solidFill>
                </a:rPr>
                <a:t>Encyclopedia08</a:t>
              </a:r>
              <a:r>
                <a:rPr lang="da-DK" sz="1200" b="1" dirty="0" smtClean="0">
                  <a:solidFill>
                    <a:schemeClr val="tx1"/>
                  </a:solidFill>
                </a:rPr>
                <a:t> SWAT14</a:t>
              </a:r>
              <a:endParaRPr lang="da-DK" sz="1200" b="1" dirty="0">
                <a:solidFill>
                  <a:schemeClr val="accent6">
                    <a:lumMod val="75000"/>
                  </a:schemeClr>
                </a:solidFill>
              </a:endParaRPr>
            </a:p>
          </p:txBody>
        </p:sp>
        <p:sp>
          <p:nvSpPr>
            <p:cNvPr id="6" name="Rounded Rectangle 5"/>
            <p:cNvSpPr/>
            <p:nvPr/>
          </p:nvSpPr>
          <p:spPr>
            <a:xfrm>
              <a:off x="3816476" y="967585"/>
              <a:ext cx="4824000" cy="1008000"/>
            </a:xfrm>
            <a:prstGeom prst="roundRect">
              <a:avLst/>
            </a:prstGeom>
            <a:no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dirty="0" smtClean="0">
                  <a:solidFill>
                    <a:schemeClr val="tx1">
                      <a:lumMod val="50000"/>
                      <a:lumOff val="50000"/>
                    </a:schemeClr>
                  </a:solidFill>
                </a:rPr>
                <a:t>Quartets/Triplets </a:t>
              </a:r>
              <a:r>
                <a:rPr lang="da-DK" sz="1200" dirty="0" err="1" smtClean="0">
                  <a:solidFill>
                    <a:schemeClr val="tx1">
                      <a:lumMod val="50000"/>
                      <a:lumOff val="50000"/>
                    </a:schemeClr>
                  </a:solidFill>
                </a:rPr>
                <a:t>comparison</a:t>
              </a:r>
              <a:r>
                <a:rPr lang="da-DK" sz="1200" dirty="0" smtClean="0">
                  <a:solidFill>
                    <a:schemeClr val="tx1">
                      <a:lumMod val="50000"/>
                      <a:lumOff val="50000"/>
                    </a:schemeClr>
                  </a:solidFill>
                </a:rPr>
                <a:t>   </a:t>
              </a:r>
              <a:r>
                <a:rPr lang="da-DK" sz="1200" b="1" dirty="0" smtClean="0">
                  <a:solidFill>
                    <a:schemeClr val="tx1"/>
                  </a:solidFill>
                </a:rPr>
                <a:t>ISAAC01 </a:t>
              </a:r>
              <a:r>
                <a:rPr lang="da-DK" sz="1200" b="1" dirty="0">
                  <a:solidFill>
                    <a:schemeClr val="tx1"/>
                  </a:solidFill>
                </a:rPr>
                <a:t>Algorithmica04 </a:t>
              </a:r>
              <a:r>
                <a:rPr lang="da-DK" sz="1200" b="1" dirty="0" smtClean="0">
                  <a:solidFill>
                    <a:schemeClr val="tx1"/>
                  </a:solidFill>
                </a:rPr>
                <a:t>APBC07-07-13 </a:t>
              </a:r>
              <a:r>
                <a:rPr lang="da-DK" sz="1200" b="1" dirty="0">
                  <a:solidFill>
                    <a:schemeClr val="tx1"/>
                  </a:solidFill>
                </a:rPr>
                <a:t>Biology13 SODA13 ALENEX14 Bioinformatics14</a:t>
              </a:r>
            </a:p>
            <a:p>
              <a:r>
                <a:rPr lang="da-DK" sz="1200" dirty="0" smtClean="0">
                  <a:solidFill>
                    <a:schemeClr val="tx1">
                      <a:lumMod val="50000"/>
                      <a:lumOff val="50000"/>
                    </a:schemeClr>
                  </a:solidFill>
                </a:rPr>
                <a:t>Construction : </a:t>
              </a:r>
              <a:r>
                <a:rPr lang="da-DK" sz="1200" dirty="0" err="1" smtClean="0">
                  <a:solidFill>
                    <a:schemeClr val="tx1">
                      <a:lumMod val="50000"/>
                      <a:lumOff val="50000"/>
                    </a:schemeClr>
                  </a:solidFill>
                </a:rPr>
                <a:t>experiments</a:t>
              </a:r>
              <a:r>
                <a:rPr lang="da-DK" sz="1200" dirty="0">
                  <a:solidFill>
                    <a:schemeClr val="tx1">
                      <a:lumMod val="50000"/>
                      <a:lumOff val="50000"/>
                    </a:schemeClr>
                  </a:solidFill>
                </a:rPr>
                <a:t>, </a:t>
              </a:r>
              <a:r>
                <a:rPr lang="da-DK" sz="1200" dirty="0" err="1">
                  <a:solidFill>
                    <a:schemeClr val="tx1">
                      <a:lumMod val="50000"/>
                      <a:lumOff val="50000"/>
                    </a:schemeClr>
                  </a:solidFill>
                </a:rPr>
                <a:t>Bunemann</a:t>
              </a:r>
              <a:r>
                <a:rPr lang="da-DK" sz="1200" dirty="0">
                  <a:solidFill>
                    <a:schemeClr val="tx1">
                      <a:lumMod val="50000"/>
                      <a:lumOff val="50000"/>
                    </a:schemeClr>
                  </a:solidFill>
                </a:rPr>
                <a:t>, </a:t>
              </a:r>
              <a:r>
                <a:rPr lang="da-DK" sz="1200" dirty="0" err="1" smtClean="0">
                  <a:solidFill>
                    <a:schemeClr val="tx1">
                      <a:lumMod val="50000"/>
                      <a:lumOff val="50000"/>
                    </a:schemeClr>
                  </a:solidFill>
                </a:rPr>
                <a:t>neighbor-joining</a:t>
              </a:r>
              <a:endParaRPr lang="da-DK" sz="1200" dirty="0">
                <a:solidFill>
                  <a:schemeClr val="tx1">
                    <a:lumMod val="50000"/>
                    <a:lumOff val="50000"/>
                  </a:schemeClr>
                </a:solidFill>
              </a:endParaRPr>
            </a:p>
            <a:p>
              <a:r>
                <a:rPr lang="da-DK" sz="1200" b="1" dirty="0">
                  <a:solidFill>
                    <a:schemeClr val="tx1"/>
                  </a:solidFill>
                </a:rPr>
                <a:t>ICALP01 WABI03 </a:t>
              </a:r>
              <a:r>
                <a:rPr lang="da-DK" sz="1200" b="1" dirty="0" smtClean="0">
                  <a:solidFill>
                    <a:schemeClr val="tx1"/>
                  </a:solidFill>
                </a:rPr>
                <a:t>BMC-Bioinformatics06</a:t>
              </a:r>
              <a:endParaRPr lang="da-DK" sz="1200" b="1" dirty="0">
                <a:solidFill>
                  <a:schemeClr val="tx1"/>
                </a:solidFill>
              </a:endParaRPr>
            </a:p>
          </p:txBody>
        </p:sp>
        <p:sp>
          <p:nvSpPr>
            <p:cNvPr id="10" name="Rounded Rectangle 9"/>
            <p:cNvSpPr/>
            <p:nvPr/>
          </p:nvSpPr>
          <p:spPr>
            <a:xfrm>
              <a:off x="467544" y="2407896"/>
              <a:ext cx="3168000" cy="1440000"/>
            </a:xfrm>
            <a:prstGeom prst="roundRect">
              <a:avLst>
                <a:gd name="adj" fmla="val 8248"/>
              </a:avLst>
            </a:prstGeom>
            <a:no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dirty="0" smtClean="0">
                  <a:solidFill>
                    <a:schemeClr val="tx1">
                      <a:lumMod val="50000"/>
                      <a:lumOff val="50000"/>
                    </a:schemeClr>
                  </a:solidFill>
                </a:rPr>
                <a:t>Point location</a:t>
              </a:r>
              <a:r>
                <a:rPr lang="da-DK" sz="1200" b="1" dirty="0" smtClean="0">
                  <a:solidFill>
                    <a:schemeClr val="tx1"/>
                  </a:solidFill>
                </a:rPr>
                <a:t>   </a:t>
              </a:r>
              <a:r>
                <a:rPr lang="da-DK" sz="1200" b="1" dirty="0" smtClean="0">
                  <a:solidFill>
                    <a:srgbClr val="00B050"/>
                  </a:solidFill>
                </a:rPr>
                <a:t>SODA99 </a:t>
              </a:r>
              <a:r>
                <a:rPr lang="da-DK" sz="1200" b="1" dirty="0">
                  <a:solidFill>
                    <a:schemeClr val="tx1"/>
                  </a:solidFill>
                </a:rPr>
                <a:t>FOCS06 </a:t>
              </a:r>
              <a:r>
                <a:rPr lang="da-DK" sz="1200" b="1" dirty="0" smtClean="0">
                  <a:solidFill>
                    <a:srgbClr val="00B050"/>
                  </a:solidFill>
                </a:rPr>
                <a:t>S0CG08</a:t>
              </a:r>
            </a:p>
            <a:p>
              <a:r>
                <a:rPr lang="da-DK" sz="1200" dirty="0" smtClean="0">
                  <a:solidFill>
                    <a:schemeClr val="tx1">
                      <a:lumMod val="50000"/>
                      <a:lumOff val="50000"/>
                    </a:schemeClr>
                  </a:solidFill>
                </a:rPr>
                <a:t>Range </a:t>
              </a:r>
              <a:r>
                <a:rPr lang="da-DK" sz="1200" dirty="0" err="1" smtClean="0">
                  <a:solidFill>
                    <a:schemeClr val="tx1">
                      <a:lumMod val="50000"/>
                      <a:lumOff val="50000"/>
                    </a:schemeClr>
                  </a:solidFill>
                </a:rPr>
                <a:t>searching</a:t>
              </a:r>
              <a:r>
                <a:rPr lang="da-DK" sz="1200" dirty="0" smtClean="0">
                  <a:solidFill>
                    <a:schemeClr val="tx1"/>
                  </a:solidFill>
                </a:rPr>
                <a:t>   </a:t>
              </a:r>
              <a:br>
                <a:rPr lang="da-DK" sz="1200" dirty="0" smtClean="0">
                  <a:solidFill>
                    <a:schemeClr val="tx1"/>
                  </a:solidFill>
                </a:rPr>
              </a:br>
              <a:r>
                <a:rPr lang="da-DK" sz="1200" b="1" dirty="0" smtClean="0">
                  <a:solidFill>
                    <a:schemeClr val="tx1"/>
                  </a:solidFill>
                </a:rPr>
                <a:t>FOCS00 STOC01 </a:t>
              </a:r>
              <a:r>
                <a:rPr lang="da-DK" sz="1200" b="1" dirty="0">
                  <a:solidFill>
                    <a:srgbClr val="7030A0"/>
                  </a:solidFill>
                </a:rPr>
                <a:t>SOCG05 </a:t>
              </a:r>
              <a:r>
                <a:rPr lang="da-DK" sz="1200" b="1" dirty="0" smtClean="0">
                  <a:solidFill>
                    <a:schemeClr val="tx1"/>
                  </a:solidFill>
                </a:rPr>
                <a:t>ISAAC09-09 </a:t>
              </a:r>
              <a:r>
                <a:rPr lang="da-DK" sz="1200" b="1" dirty="0" smtClean="0">
                  <a:solidFill>
                    <a:srgbClr val="00B050"/>
                  </a:solidFill>
                </a:rPr>
                <a:t>SODA11 </a:t>
              </a:r>
              <a:r>
                <a:rPr lang="da-DK" sz="1200" b="1" dirty="0" smtClean="0">
                  <a:solidFill>
                    <a:schemeClr val="tx1"/>
                  </a:solidFill>
                </a:rPr>
                <a:t>ICALP11 SWAT14 </a:t>
              </a:r>
              <a:r>
                <a:rPr lang="da-DK" sz="1200" b="1" dirty="0" smtClean="0">
                  <a:solidFill>
                    <a:srgbClr val="00B050"/>
                  </a:solidFill>
                </a:rPr>
                <a:t>STACS16</a:t>
              </a:r>
              <a:endParaRPr lang="da-DK" sz="1200" b="1" dirty="0" smtClean="0">
                <a:solidFill>
                  <a:srgbClr val="7030A0"/>
                </a:solidFill>
              </a:endParaRPr>
            </a:p>
            <a:p>
              <a:r>
                <a:rPr lang="da-DK" sz="1200" dirty="0" err="1" smtClean="0">
                  <a:solidFill>
                    <a:schemeClr val="tx1">
                      <a:lumMod val="50000"/>
                      <a:lumOff val="50000"/>
                    </a:schemeClr>
                  </a:solidFill>
                </a:rPr>
                <a:t>Convex</a:t>
              </a:r>
              <a:r>
                <a:rPr lang="da-DK" sz="1200" dirty="0" smtClean="0">
                  <a:solidFill>
                    <a:schemeClr val="tx1">
                      <a:lumMod val="50000"/>
                      <a:lumOff val="50000"/>
                    </a:schemeClr>
                  </a:solidFill>
                </a:rPr>
                <a:t> </a:t>
              </a:r>
              <a:r>
                <a:rPr lang="da-DK" sz="1200" dirty="0" err="1" smtClean="0">
                  <a:solidFill>
                    <a:schemeClr val="tx1">
                      <a:lumMod val="50000"/>
                      <a:lumOff val="50000"/>
                    </a:schemeClr>
                  </a:solidFill>
                </a:rPr>
                <a:t>hull</a:t>
              </a:r>
              <a:r>
                <a:rPr lang="da-DK" sz="1200" dirty="0" smtClean="0">
                  <a:solidFill>
                    <a:schemeClr val="tx1"/>
                  </a:solidFill>
                </a:rPr>
                <a:t>   </a:t>
              </a:r>
              <a:r>
                <a:rPr lang="da-DK" sz="1200" b="1" dirty="0" smtClean="0">
                  <a:solidFill>
                    <a:schemeClr val="tx1"/>
                  </a:solidFill>
                </a:rPr>
                <a:t>SWAT00 FOCS02</a:t>
              </a:r>
            </a:p>
            <a:p>
              <a:r>
                <a:rPr lang="da-DK" sz="1200" dirty="0" smtClean="0">
                  <a:solidFill>
                    <a:schemeClr val="tx1">
                      <a:lumMod val="50000"/>
                      <a:lumOff val="50000"/>
                    </a:schemeClr>
                  </a:solidFill>
                </a:rPr>
                <a:t>Distribution </a:t>
              </a:r>
              <a:r>
                <a:rPr lang="da-DK" sz="1200" dirty="0" err="1" smtClean="0">
                  <a:solidFill>
                    <a:schemeClr val="tx1">
                      <a:lumMod val="50000"/>
                      <a:lumOff val="50000"/>
                    </a:schemeClr>
                  </a:solidFill>
                </a:rPr>
                <a:t>sweeping</a:t>
              </a:r>
              <a:r>
                <a:rPr lang="da-DK" sz="1200" dirty="0" smtClean="0">
                  <a:solidFill>
                    <a:schemeClr val="tx1"/>
                  </a:solidFill>
                </a:rPr>
                <a:t>   </a:t>
              </a:r>
              <a:r>
                <a:rPr lang="da-DK" sz="1200" b="1" dirty="0" smtClean="0">
                  <a:solidFill>
                    <a:srgbClr val="7030A0"/>
                  </a:solidFill>
                </a:rPr>
                <a:t>ICALP02</a:t>
              </a:r>
              <a:endParaRPr lang="da-DK" sz="1200" b="1" dirty="0">
                <a:solidFill>
                  <a:srgbClr val="7030A0"/>
                </a:solidFill>
              </a:endParaRPr>
            </a:p>
          </p:txBody>
        </p:sp>
        <p:sp>
          <p:nvSpPr>
            <p:cNvPr id="12" name="Rounded Rectangle 11"/>
            <p:cNvSpPr/>
            <p:nvPr/>
          </p:nvSpPr>
          <p:spPr>
            <a:xfrm>
              <a:off x="467544" y="959008"/>
              <a:ext cx="3168000" cy="1260000"/>
            </a:xfrm>
            <a:prstGeom prst="roundRect">
              <a:avLst/>
            </a:prstGeom>
            <a:no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b="1" dirty="0" smtClean="0">
                  <a:solidFill>
                    <a:schemeClr val="tx1"/>
                  </a:solidFill>
                </a:rPr>
                <a:t>CPM96 STACS97 IPL00 </a:t>
              </a:r>
              <a:r>
                <a:rPr lang="da-DK" sz="1200" b="1" dirty="0">
                  <a:solidFill>
                    <a:srgbClr val="7030A0"/>
                  </a:solidFill>
                </a:rPr>
                <a:t>SODA02 FOCS03 SODA06 </a:t>
              </a:r>
              <a:r>
                <a:rPr lang="da-DK" sz="1200" b="1" dirty="0" smtClean="0">
                  <a:solidFill>
                    <a:schemeClr val="tx1"/>
                  </a:solidFill>
                </a:rPr>
                <a:t>ESA06 </a:t>
              </a:r>
              <a:r>
                <a:rPr lang="da-DK" sz="1200" b="1" dirty="0" smtClean="0">
                  <a:solidFill>
                    <a:schemeClr val="accent5">
                      <a:lumMod val="75000"/>
                    </a:schemeClr>
                  </a:solidFill>
                </a:rPr>
                <a:t>ESA07 </a:t>
              </a:r>
              <a:r>
                <a:rPr lang="da-DK" sz="1200" b="1" dirty="0" smtClean="0">
                  <a:solidFill>
                    <a:srgbClr val="00B050"/>
                  </a:solidFill>
                </a:rPr>
                <a:t>W</a:t>
              </a:r>
              <a:r>
                <a:rPr lang="da-DK" sz="1200" b="1" dirty="0" smtClean="0">
                  <a:solidFill>
                    <a:schemeClr val="accent5">
                      <a:lumMod val="75000"/>
                    </a:schemeClr>
                  </a:solidFill>
                </a:rPr>
                <a:t>A</a:t>
              </a:r>
              <a:r>
                <a:rPr lang="da-DK" sz="1200" b="1" dirty="0" smtClean="0">
                  <a:solidFill>
                    <a:srgbClr val="00B050"/>
                  </a:solidFill>
                </a:rPr>
                <a:t>D</a:t>
              </a:r>
              <a:r>
                <a:rPr lang="da-DK" sz="1200" b="1" dirty="0" smtClean="0">
                  <a:solidFill>
                    <a:schemeClr val="accent5">
                      <a:lumMod val="75000"/>
                    </a:schemeClr>
                  </a:solidFill>
                </a:rPr>
                <a:t>S</a:t>
              </a:r>
              <a:r>
                <a:rPr lang="da-DK" sz="1200" b="1" dirty="0" smtClean="0">
                  <a:solidFill>
                    <a:srgbClr val="00B050"/>
                  </a:solidFill>
                </a:rPr>
                <a:t>0</a:t>
              </a:r>
              <a:r>
                <a:rPr lang="da-DK" sz="1200" b="1" dirty="0" smtClean="0">
                  <a:solidFill>
                    <a:schemeClr val="accent5">
                      <a:lumMod val="75000"/>
                    </a:schemeClr>
                  </a:solidFill>
                </a:rPr>
                <a:t>9 </a:t>
              </a:r>
              <a:r>
                <a:rPr lang="da-DK" sz="1200" b="1" dirty="0" smtClean="0">
                  <a:solidFill>
                    <a:srgbClr val="7030A0"/>
                  </a:solidFill>
                </a:rPr>
                <a:t>SODA10 </a:t>
              </a:r>
              <a:r>
                <a:rPr lang="da-DK" sz="1200" b="1" dirty="0" smtClean="0">
                  <a:solidFill>
                    <a:schemeClr val="accent6">
                      <a:lumMod val="75000"/>
                    </a:schemeClr>
                  </a:solidFill>
                </a:rPr>
                <a:t>ISAAC10 STACS12 </a:t>
              </a:r>
              <a:r>
                <a:rPr lang="da-DK" sz="1200" b="1" dirty="0" smtClean="0">
                  <a:solidFill>
                    <a:srgbClr val="00B050"/>
                  </a:solidFill>
                </a:rPr>
                <a:t>SODA13</a:t>
              </a:r>
            </a:p>
            <a:p>
              <a:r>
                <a:rPr lang="da-DK" sz="1200" dirty="0" smtClean="0">
                  <a:solidFill>
                    <a:schemeClr val="tx1">
                      <a:lumMod val="50000"/>
                      <a:lumOff val="50000"/>
                    </a:schemeClr>
                  </a:solidFill>
                </a:rPr>
                <a:t>Finger </a:t>
              </a:r>
              <a:r>
                <a:rPr lang="da-DK" sz="1200" dirty="0" err="1" smtClean="0">
                  <a:solidFill>
                    <a:schemeClr val="tx1">
                      <a:lumMod val="50000"/>
                      <a:lumOff val="50000"/>
                    </a:schemeClr>
                  </a:solidFill>
                </a:rPr>
                <a:t>search</a:t>
              </a:r>
              <a:r>
                <a:rPr lang="da-DK" sz="1200" dirty="0" smtClean="0">
                  <a:solidFill>
                    <a:schemeClr val="tx1">
                      <a:lumMod val="50000"/>
                      <a:lumOff val="50000"/>
                    </a:schemeClr>
                  </a:solidFill>
                </a:rPr>
                <a:t> </a:t>
              </a:r>
              <a:r>
                <a:rPr lang="da-DK" sz="1200" b="1" dirty="0" smtClean="0">
                  <a:solidFill>
                    <a:schemeClr val="tx1"/>
                  </a:solidFill>
                </a:rPr>
                <a:t>  </a:t>
              </a:r>
              <a:br>
                <a:rPr lang="da-DK" sz="1200" b="1" dirty="0" smtClean="0">
                  <a:solidFill>
                    <a:schemeClr val="tx1"/>
                  </a:solidFill>
                </a:rPr>
              </a:br>
              <a:r>
                <a:rPr lang="da-DK" sz="1200" b="1" dirty="0" smtClean="0">
                  <a:solidFill>
                    <a:schemeClr val="tx1"/>
                  </a:solidFill>
                </a:rPr>
                <a:t>SODA98 STOC02 Handbook05 </a:t>
              </a:r>
              <a:r>
                <a:rPr lang="da-DK" sz="1200" b="1" dirty="0" smtClean="0">
                  <a:solidFill>
                    <a:schemeClr val="accent6">
                      <a:lumMod val="75000"/>
                    </a:schemeClr>
                  </a:solidFill>
                </a:rPr>
                <a:t>ISAAC12</a:t>
              </a:r>
              <a:endParaRPr lang="da-DK" sz="1200" b="1" dirty="0">
                <a:solidFill>
                  <a:schemeClr val="accent6">
                    <a:lumMod val="75000"/>
                  </a:schemeClr>
                </a:solidFill>
              </a:endParaRPr>
            </a:p>
          </p:txBody>
        </p:sp>
        <p:sp>
          <p:nvSpPr>
            <p:cNvPr id="13" name="Rounded Rectangle 12"/>
            <p:cNvSpPr/>
            <p:nvPr/>
          </p:nvSpPr>
          <p:spPr>
            <a:xfrm>
              <a:off x="467896" y="4046592"/>
              <a:ext cx="3168000" cy="828000"/>
            </a:xfrm>
            <a:prstGeom prst="roundRect">
              <a:avLst/>
            </a:prstGeom>
            <a:no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b="1" dirty="0" smtClean="0">
                  <a:solidFill>
                    <a:schemeClr val="tx1"/>
                  </a:solidFill>
                </a:rPr>
                <a:t>WADS95 </a:t>
              </a:r>
              <a:r>
                <a:rPr lang="da-DK" sz="1200" b="1" dirty="0">
                  <a:solidFill>
                    <a:schemeClr val="tx1"/>
                  </a:solidFill>
                </a:rPr>
                <a:t>SODA96 </a:t>
              </a:r>
              <a:r>
                <a:rPr lang="da-DK" sz="1200" b="1" dirty="0" smtClean="0">
                  <a:solidFill>
                    <a:schemeClr val="tx1"/>
                  </a:solidFill>
                </a:rPr>
                <a:t>SWAT96 STOC12 Survey13</a:t>
              </a:r>
            </a:p>
            <a:p>
              <a:r>
                <a:rPr lang="da-DK" sz="1200" b="1" dirty="0" smtClean="0">
                  <a:solidFill>
                    <a:schemeClr val="accent2">
                      <a:lumMod val="60000"/>
                      <a:lumOff val="40000"/>
                    </a:schemeClr>
                  </a:solidFill>
                </a:rPr>
                <a:t>JFP96</a:t>
              </a:r>
              <a:r>
                <a:rPr lang="da-DK" sz="1200" b="1" dirty="0" smtClean="0">
                  <a:solidFill>
                    <a:schemeClr val="tx1"/>
                  </a:solidFill>
                </a:rPr>
                <a:t> </a:t>
              </a:r>
              <a:r>
                <a:rPr lang="da-DK" sz="1200" b="1" dirty="0">
                  <a:solidFill>
                    <a:srgbClr val="FF0000"/>
                  </a:solidFill>
                </a:rPr>
                <a:t>SWAT96 IPPS97 </a:t>
              </a:r>
              <a:r>
                <a:rPr lang="da-DK" sz="1200" b="1" dirty="0" smtClean="0">
                  <a:solidFill>
                    <a:srgbClr val="FF0000"/>
                  </a:solidFill>
                </a:rPr>
                <a:t>SWAT98 </a:t>
              </a:r>
              <a:r>
                <a:rPr lang="da-DK" sz="1200" b="1" dirty="0" err="1" smtClean="0">
                  <a:solidFill>
                    <a:srgbClr val="00B050"/>
                  </a:solidFill>
                </a:rPr>
                <a:t>SWAT98</a:t>
              </a:r>
              <a:r>
                <a:rPr lang="da-DK" sz="1200" b="1" dirty="0" smtClean="0">
                  <a:solidFill>
                    <a:srgbClr val="00B050"/>
                  </a:solidFill>
                </a:rPr>
                <a:t> </a:t>
              </a:r>
              <a:r>
                <a:rPr lang="da-DK" sz="1200" b="1" dirty="0" smtClean="0">
                  <a:solidFill>
                    <a:srgbClr val="7030A0"/>
                  </a:solidFill>
                </a:rPr>
                <a:t>ISAAC02 </a:t>
              </a:r>
              <a:r>
                <a:rPr lang="da-DK" sz="1200" b="1" dirty="0" smtClean="0">
                  <a:solidFill>
                    <a:schemeClr val="accent6">
                      <a:lumMod val="75000"/>
                    </a:schemeClr>
                  </a:solidFill>
                </a:rPr>
                <a:t>WADS15</a:t>
              </a:r>
            </a:p>
          </p:txBody>
        </p:sp>
        <p:sp>
          <p:nvSpPr>
            <p:cNvPr id="34" name="Rounded Rectangle 33"/>
            <p:cNvSpPr/>
            <p:nvPr/>
          </p:nvSpPr>
          <p:spPr>
            <a:xfrm>
              <a:off x="3815916" y="3941760"/>
              <a:ext cx="2340000" cy="648000"/>
            </a:xfrm>
            <a:prstGeom prst="roundRect">
              <a:avLst/>
            </a:prstGeom>
            <a:no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dirty="0" smtClean="0">
                  <a:solidFill>
                    <a:schemeClr val="tx1">
                      <a:lumMod val="50000"/>
                      <a:lumOff val="50000"/>
                    </a:schemeClr>
                  </a:solidFill>
                </a:rPr>
                <a:t>Matrix   </a:t>
              </a:r>
              <a:r>
                <a:rPr lang="da-DK" sz="1200" b="1" dirty="0" smtClean="0">
                  <a:solidFill>
                    <a:schemeClr val="tx1"/>
                  </a:solidFill>
                </a:rPr>
                <a:t>ESA10 ESA12 ESA13  </a:t>
              </a:r>
            </a:p>
            <a:p>
              <a:r>
                <a:rPr lang="da-DK" sz="1200" dirty="0" err="1" smtClean="0">
                  <a:solidFill>
                    <a:schemeClr val="tx1">
                      <a:lumMod val="50000"/>
                      <a:lumOff val="50000"/>
                    </a:schemeClr>
                  </a:solidFill>
                </a:rPr>
                <a:t>Trees</a:t>
              </a:r>
              <a:r>
                <a:rPr lang="da-DK" sz="1200" dirty="0" smtClean="0">
                  <a:solidFill>
                    <a:schemeClr val="tx1">
                      <a:lumMod val="50000"/>
                      <a:lumOff val="50000"/>
                    </a:schemeClr>
                  </a:solidFill>
                </a:rPr>
                <a:t>    </a:t>
              </a:r>
              <a:r>
                <a:rPr lang="da-DK" sz="1200" b="1" dirty="0" smtClean="0">
                  <a:solidFill>
                    <a:schemeClr val="tx1"/>
                  </a:solidFill>
                </a:rPr>
                <a:t>WADS11</a:t>
              </a:r>
              <a:endParaRPr lang="da-DK" sz="1200" b="1" dirty="0">
                <a:solidFill>
                  <a:schemeClr val="tx1"/>
                </a:solidFill>
              </a:endParaRPr>
            </a:p>
          </p:txBody>
        </p:sp>
        <p:sp>
          <p:nvSpPr>
            <p:cNvPr id="36" name="Rounded Rectangle 35"/>
            <p:cNvSpPr/>
            <p:nvPr/>
          </p:nvSpPr>
          <p:spPr>
            <a:xfrm>
              <a:off x="3815916" y="3088673"/>
              <a:ext cx="2340000" cy="648000"/>
            </a:xfrm>
            <a:prstGeom prst="roundRect">
              <a:avLst/>
            </a:prstGeom>
            <a:no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b="1" dirty="0">
                  <a:solidFill>
                    <a:schemeClr val="tx1"/>
                  </a:solidFill>
                </a:rPr>
                <a:t>CPM99 </a:t>
              </a:r>
              <a:r>
                <a:rPr lang="da-DK" sz="1200" b="1" dirty="0" smtClean="0">
                  <a:solidFill>
                    <a:schemeClr val="tx1"/>
                  </a:solidFill>
                </a:rPr>
                <a:t>SODA00 CPM00 </a:t>
              </a:r>
              <a:r>
                <a:rPr lang="da-DK" sz="1200" b="1" dirty="0">
                  <a:solidFill>
                    <a:schemeClr val="tx1"/>
                  </a:solidFill>
                </a:rPr>
                <a:t>ICALP02 </a:t>
              </a:r>
              <a:r>
                <a:rPr lang="da-DK" sz="1200" b="1" dirty="0" smtClean="0">
                  <a:solidFill>
                    <a:schemeClr val="tx1"/>
                  </a:solidFill>
                </a:rPr>
                <a:t>CPM06</a:t>
              </a:r>
              <a:endParaRPr lang="da-DK" sz="1200" b="1" dirty="0">
                <a:solidFill>
                  <a:schemeClr val="tx1"/>
                </a:solidFill>
              </a:endParaRPr>
            </a:p>
          </p:txBody>
        </p:sp>
        <p:sp>
          <p:nvSpPr>
            <p:cNvPr id="39" name="Rounded Rectangle 38"/>
            <p:cNvSpPr/>
            <p:nvPr/>
          </p:nvSpPr>
          <p:spPr>
            <a:xfrm>
              <a:off x="3815916" y="2224577"/>
              <a:ext cx="2340000" cy="648000"/>
            </a:xfrm>
            <a:prstGeom prst="roundRect">
              <a:avLst/>
            </a:prstGeom>
            <a:no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b="1" dirty="0" smtClean="0">
                  <a:solidFill>
                    <a:schemeClr val="tx1"/>
                  </a:solidFill>
                </a:rPr>
                <a:t>WADS99 </a:t>
              </a:r>
              <a:r>
                <a:rPr lang="da-DK" sz="1200" b="1" dirty="0" smtClean="0">
                  <a:solidFill>
                    <a:srgbClr val="00B050"/>
                  </a:solidFill>
                </a:rPr>
                <a:t>SWAT00 </a:t>
              </a:r>
              <a:r>
                <a:rPr lang="da-DK" sz="1200" b="1" dirty="0" smtClean="0">
                  <a:solidFill>
                    <a:schemeClr val="tx1"/>
                  </a:solidFill>
                </a:rPr>
                <a:t>ATMOS03 </a:t>
              </a:r>
              <a:r>
                <a:rPr lang="da-DK" sz="1200" b="1" dirty="0" smtClean="0">
                  <a:solidFill>
                    <a:srgbClr val="7030A0"/>
                  </a:solidFill>
                </a:rPr>
                <a:t>SWAT04</a:t>
              </a:r>
              <a:r>
                <a:rPr lang="da-DK" sz="1200" b="1" dirty="0" smtClean="0">
                  <a:solidFill>
                    <a:schemeClr val="tx1"/>
                  </a:solidFill>
                </a:rPr>
                <a:t> MFCS07 </a:t>
              </a:r>
              <a:endParaRPr lang="da-DK" sz="1200" b="1" dirty="0">
                <a:solidFill>
                  <a:schemeClr val="tx1"/>
                </a:solidFill>
              </a:endParaRPr>
            </a:p>
          </p:txBody>
        </p:sp>
        <p:sp>
          <p:nvSpPr>
            <p:cNvPr id="43" name="Rounded Rectangle 42"/>
            <p:cNvSpPr/>
            <p:nvPr/>
          </p:nvSpPr>
          <p:spPr>
            <a:xfrm>
              <a:off x="6336456" y="3088673"/>
              <a:ext cx="2340000" cy="648000"/>
            </a:xfrm>
            <a:prstGeom prst="roundRect">
              <a:avLst/>
            </a:prstGeom>
            <a:no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b="1" dirty="0">
                  <a:solidFill>
                    <a:schemeClr val="tx1"/>
                  </a:solidFill>
                </a:rPr>
                <a:t>SWAT02 </a:t>
              </a:r>
              <a:r>
                <a:rPr lang="da-DK" sz="1200" b="1" dirty="0" smtClean="0">
                  <a:solidFill>
                    <a:schemeClr val="tx1"/>
                  </a:solidFill>
                </a:rPr>
                <a:t>Acta-Informatica05 ISAAC10 </a:t>
              </a:r>
              <a:r>
                <a:rPr lang="da-DK" sz="1200" b="1" dirty="0">
                  <a:solidFill>
                    <a:schemeClr val="tx1"/>
                  </a:solidFill>
                </a:rPr>
                <a:t>WAOA11</a:t>
              </a:r>
            </a:p>
          </p:txBody>
        </p:sp>
        <p:sp>
          <p:nvSpPr>
            <p:cNvPr id="45" name="Rounded Rectangle 44"/>
            <p:cNvSpPr/>
            <p:nvPr/>
          </p:nvSpPr>
          <p:spPr>
            <a:xfrm>
              <a:off x="6336456" y="3941760"/>
              <a:ext cx="2340000" cy="756000"/>
            </a:xfrm>
            <a:prstGeom prst="roundRect">
              <a:avLst/>
            </a:prstGeom>
            <a:noFill/>
            <a:ln w="190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dirty="0" err="1" smtClean="0">
                  <a:solidFill>
                    <a:schemeClr val="tx1">
                      <a:lumMod val="50000"/>
                      <a:lumOff val="50000"/>
                    </a:schemeClr>
                  </a:solidFill>
                </a:rPr>
                <a:t>Persistence</a:t>
              </a:r>
              <a:r>
                <a:rPr lang="da-DK" sz="1200" dirty="0" smtClean="0">
                  <a:solidFill>
                    <a:schemeClr val="tx1">
                      <a:lumMod val="50000"/>
                      <a:lumOff val="50000"/>
                    </a:schemeClr>
                  </a:solidFill>
                </a:rPr>
                <a:t>   </a:t>
              </a:r>
              <a:r>
                <a:rPr lang="da-DK" sz="1200" b="1" dirty="0" smtClean="0">
                  <a:solidFill>
                    <a:schemeClr val="tx1"/>
                  </a:solidFill>
                </a:rPr>
                <a:t>NJC96 </a:t>
              </a:r>
              <a:r>
                <a:rPr lang="da-DK" sz="1200" b="1" dirty="0" smtClean="0">
                  <a:solidFill>
                    <a:srgbClr val="00B050"/>
                  </a:solidFill>
                </a:rPr>
                <a:t>SODA12</a:t>
              </a:r>
            </a:p>
            <a:p>
              <a:r>
                <a:rPr lang="da-DK" sz="1200" dirty="0" smtClean="0">
                  <a:solidFill>
                    <a:schemeClr val="tx1">
                      <a:lumMod val="50000"/>
                      <a:lumOff val="50000"/>
                    </a:schemeClr>
                  </a:solidFill>
                </a:rPr>
                <a:t>Lists   </a:t>
              </a:r>
              <a:r>
                <a:rPr lang="da-DK" sz="1200" b="1" dirty="0" smtClean="0">
                  <a:solidFill>
                    <a:schemeClr val="accent2">
                      <a:lumMod val="60000"/>
                      <a:lumOff val="40000"/>
                    </a:schemeClr>
                  </a:solidFill>
                </a:rPr>
                <a:t>ESA06 </a:t>
              </a:r>
              <a:r>
                <a:rPr lang="da-DK" sz="1200" b="1" dirty="0" smtClean="0">
                  <a:solidFill>
                    <a:schemeClr val="tx1"/>
                  </a:solidFill>
                </a:rPr>
                <a:t>Algoritmica02</a:t>
              </a:r>
            </a:p>
            <a:p>
              <a:r>
                <a:rPr lang="da-DK" sz="1200" dirty="0" err="1" smtClean="0">
                  <a:solidFill>
                    <a:schemeClr val="tx1">
                      <a:lumMod val="50000"/>
                      <a:lumOff val="50000"/>
                    </a:schemeClr>
                  </a:solidFill>
                </a:rPr>
                <a:t>Counting</a:t>
              </a:r>
              <a:r>
                <a:rPr lang="da-DK" sz="1200" dirty="0" smtClean="0">
                  <a:solidFill>
                    <a:schemeClr val="tx1">
                      <a:lumMod val="50000"/>
                      <a:lumOff val="50000"/>
                    </a:schemeClr>
                  </a:solidFill>
                </a:rPr>
                <a:t>   </a:t>
              </a:r>
              <a:r>
                <a:rPr lang="da-DK" sz="1200" b="1" dirty="0" smtClean="0">
                  <a:solidFill>
                    <a:schemeClr val="accent5">
                      <a:lumMod val="75000"/>
                    </a:schemeClr>
                  </a:solidFill>
                </a:rPr>
                <a:t>ISAAC09</a:t>
              </a:r>
              <a:r>
                <a:rPr lang="da-DK" sz="1200" b="1" dirty="0" smtClean="0">
                  <a:solidFill>
                    <a:schemeClr val="tx1"/>
                  </a:solidFill>
                </a:rPr>
                <a:t> TAMC11</a:t>
              </a:r>
              <a:endParaRPr lang="da-DK" sz="1200" b="1" dirty="0">
                <a:solidFill>
                  <a:schemeClr val="tx1"/>
                </a:solidFill>
              </a:endParaRPr>
            </a:p>
          </p:txBody>
        </p:sp>
      </p:grpSp>
      <p:sp>
        <p:nvSpPr>
          <p:cNvPr id="46" name="Rectangle 45"/>
          <p:cNvSpPr/>
          <p:nvPr/>
        </p:nvSpPr>
        <p:spPr>
          <a:xfrm>
            <a:off x="4355976" y="5157192"/>
            <a:ext cx="3563888" cy="276999"/>
          </a:xfrm>
          <a:prstGeom prst="rect">
            <a:avLst/>
          </a:prstGeom>
        </p:spPr>
        <p:txBody>
          <a:bodyPr wrap="square">
            <a:spAutoFit/>
          </a:bodyPr>
          <a:lstStyle/>
          <a:p>
            <a:pPr algn="r"/>
            <a:r>
              <a:rPr lang="da-DK" sz="1200" b="1" dirty="0"/>
              <a:t>BRICS-RS-96 </a:t>
            </a:r>
            <a:r>
              <a:rPr lang="da-DK" sz="1200" b="1" dirty="0" err="1" smtClean="0"/>
              <a:t>BRICS-RS-96</a:t>
            </a:r>
            <a:r>
              <a:rPr lang="da-DK" sz="1200" b="1" dirty="0" smtClean="0"/>
              <a:t> </a:t>
            </a:r>
            <a:r>
              <a:rPr lang="da-DK" sz="1200" b="1" dirty="0" smtClean="0">
                <a:solidFill>
                  <a:srgbClr val="00B050"/>
                </a:solidFill>
              </a:rPr>
              <a:t>ICATPN07 SPAA07</a:t>
            </a:r>
            <a:r>
              <a:rPr lang="da-DK" sz="1200" b="1" dirty="0">
                <a:solidFill>
                  <a:srgbClr val="00B050"/>
                </a:solidFill>
              </a:rPr>
              <a:t> </a:t>
            </a:r>
            <a:r>
              <a:rPr lang="da-DK" sz="1200" b="1" dirty="0">
                <a:solidFill>
                  <a:srgbClr val="7030A0"/>
                </a:solidFill>
              </a:rPr>
              <a:t>ESA13 </a:t>
            </a:r>
          </a:p>
        </p:txBody>
      </p:sp>
      <p:grpSp>
        <p:nvGrpSpPr>
          <p:cNvPr id="8" name="Group 7"/>
          <p:cNvGrpSpPr/>
          <p:nvPr/>
        </p:nvGrpSpPr>
        <p:grpSpPr>
          <a:xfrm>
            <a:off x="935544" y="827752"/>
            <a:ext cx="7264471" cy="4590088"/>
            <a:chOff x="935544" y="827752"/>
            <a:chExt cx="7264471" cy="4590088"/>
          </a:xfrm>
        </p:grpSpPr>
        <p:sp>
          <p:nvSpPr>
            <p:cNvPr id="19" name="Rectangle 18"/>
            <p:cNvSpPr/>
            <p:nvPr/>
          </p:nvSpPr>
          <p:spPr>
            <a:xfrm>
              <a:off x="5418476" y="827752"/>
              <a:ext cx="162000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a-DK" sz="1600" dirty="0" err="1" smtClean="0">
                  <a:solidFill>
                    <a:schemeClr val="tx2"/>
                  </a:solidFill>
                </a:rPr>
                <a:t>Phylogenetic</a:t>
              </a:r>
              <a:r>
                <a:rPr lang="da-DK" sz="1600" dirty="0" smtClean="0">
                  <a:solidFill>
                    <a:schemeClr val="tx2"/>
                  </a:solidFill>
                </a:rPr>
                <a:t> </a:t>
              </a:r>
              <a:r>
                <a:rPr lang="da-DK" sz="1600" dirty="0" err="1" smtClean="0">
                  <a:solidFill>
                    <a:schemeClr val="tx2"/>
                  </a:solidFill>
                </a:rPr>
                <a:t>Trees</a:t>
              </a:r>
              <a:endParaRPr lang="da-DK" sz="1600" dirty="0">
                <a:solidFill>
                  <a:schemeClr val="tx2"/>
                </a:solidFill>
              </a:endParaRPr>
            </a:p>
          </p:txBody>
        </p:sp>
        <p:sp>
          <p:nvSpPr>
            <p:cNvPr id="25" name="Rectangle 24"/>
            <p:cNvSpPr/>
            <p:nvPr/>
          </p:nvSpPr>
          <p:spPr>
            <a:xfrm>
              <a:off x="935544" y="2287700"/>
              <a:ext cx="223200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a-DK" sz="1600" dirty="0" err="1">
                  <a:solidFill>
                    <a:schemeClr val="tx2"/>
                  </a:solidFill>
                </a:rPr>
                <a:t>Computational</a:t>
              </a:r>
              <a:r>
                <a:rPr lang="da-DK" sz="1600" dirty="0">
                  <a:solidFill>
                    <a:schemeClr val="tx2"/>
                  </a:solidFill>
                </a:rPr>
                <a:t> </a:t>
              </a:r>
              <a:r>
                <a:rPr lang="da-DK" sz="1600" dirty="0" err="1">
                  <a:solidFill>
                    <a:schemeClr val="tx2"/>
                  </a:solidFill>
                </a:rPr>
                <a:t>Geometry</a:t>
              </a:r>
              <a:endParaRPr lang="da-DK" sz="1600" dirty="0">
                <a:solidFill>
                  <a:schemeClr val="tx2"/>
                </a:solidFill>
              </a:endParaRPr>
            </a:p>
          </p:txBody>
        </p:sp>
        <p:sp>
          <p:nvSpPr>
            <p:cNvPr id="27" name="Rectangle 26"/>
            <p:cNvSpPr/>
            <p:nvPr/>
          </p:nvSpPr>
          <p:spPr>
            <a:xfrm>
              <a:off x="1349896" y="3933056"/>
              <a:ext cx="140400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a-DK" sz="1600" dirty="0" err="1" smtClean="0">
                  <a:solidFill>
                    <a:schemeClr val="tx2"/>
                  </a:solidFill>
                </a:rPr>
                <a:t>Priority</a:t>
              </a:r>
              <a:r>
                <a:rPr lang="da-DK" sz="1600" dirty="0" smtClean="0">
                  <a:solidFill>
                    <a:schemeClr val="tx2"/>
                  </a:solidFill>
                </a:rPr>
                <a:t> Queues</a:t>
              </a:r>
              <a:endParaRPr lang="da-DK" sz="1600" dirty="0">
                <a:solidFill>
                  <a:schemeClr val="tx2"/>
                </a:solidFill>
              </a:endParaRPr>
            </a:p>
          </p:txBody>
        </p:sp>
        <p:sp>
          <p:nvSpPr>
            <p:cNvPr id="28" name="Rectangle 27"/>
            <p:cNvSpPr/>
            <p:nvPr/>
          </p:nvSpPr>
          <p:spPr>
            <a:xfrm>
              <a:off x="1511544" y="838940"/>
              <a:ext cx="108000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a-DK" sz="1600" dirty="0" err="1" smtClean="0">
                  <a:solidFill>
                    <a:schemeClr val="tx2"/>
                  </a:solidFill>
                </a:rPr>
                <a:t>Dictionaries</a:t>
              </a:r>
              <a:endParaRPr lang="da-DK" sz="1600" dirty="0">
                <a:solidFill>
                  <a:schemeClr val="tx2"/>
                </a:solidFill>
              </a:endParaRPr>
            </a:p>
          </p:txBody>
        </p:sp>
        <p:sp>
          <p:nvSpPr>
            <p:cNvPr id="30" name="Rectangle 29"/>
            <p:cNvSpPr/>
            <p:nvPr/>
          </p:nvSpPr>
          <p:spPr>
            <a:xfrm>
              <a:off x="1691760" y="5201816"/>
              <a:ext cx="72000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a-DK" sz="1600" dirty="0" err="1" smtClean="0">
                  <a:solidFill>
                    <a:schemeClr val="tx2"/>
                  </a:solidFill>
                </a:rPr>
                <a:t>Sorting</a:t>
              </a:r>
              <a:endParaRPr lang="da-DK" sz="1600" dirty="0">
                <a:solidFill>
                  <a:schemeClr val="tx2"/>
                </a:solidFill>
              </a:endParaRPr>
            </a:p>
          </p:txBody>
        </p:sp>
        <p:sp>
          <p:nvSpPr>
            <p:cNvPr id="32" name="Rectangle 31"/>
            <p:cNvSpPr/>
            <p:nvPr/>
          </p:nvSpPr>
          <p:spPr>
            <a:xfrm>
              <a:off x="7038404" y="2095801"/>
              <a:ext cx="93610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a-DK" sz="1600" dirty="0" err="1" smtClean="0">
                  <a:solidFill>
                    <a:schemeClr val="tx2"/>
                  </a:solidFill>
                </a:rPr>
                <a:t>Selection</a:t>
              </a:r>
              <a:endParaRPr lang="da-DK" sz="1600" dirty="0">
                <a:solidFill>
                  <a:schemeClr val="tx2"/>
                </a:solidFill>
              </a:endParaRPr>
            </a:p>
          </p:txBody>
        </p:sp>
        <p:sp>
          <p:nvSpPr>
            <p:cNvPr id="35" name="Rectangle 34"/>
            <p:cNvSpPr/>
            <p:nvPr/>
          </p:nvSpPr>
          <p:spPr>
            <a:xfrm>
              <a:off x="4265916" y="3820016"/>
              <a:ext cx="144000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a-DK" sz="1600" dirty="0" smtClean="0">
                  <a:solidFill>
                    <a:schemeClr val="tx2"/>
                  </a:solidFill>
                </a:rPr>
                <a:t>Range Minimum</a:t>
              </a:r>
              <a:endParaRPr lang="da-DK" sz="1600" dirty="0">
                <a:solidFill>
                  <a:schemeClr val="tx2"/>
                </a:solidFill>
              </a:endParaRPr>
            </a:p>
          </p:txBody>
        </p:sp>
        <p:sp>
          <p:nvSpPr>
            <p:cNvPr id="37" name="Rectangle 36"/>
            <p:cNvSpPr/>
            <p:nvPr/>
          </p:nvSpPr>
          <p:spPr>
            <a:xfrm>
              <a:off x="4265836" y="2958305"/>
              <a:ext cx="144016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a-DK" sz="1600" dirty="0" err="1" smtClean="0">
                  <a:solidFill>
                    <a:schemeClr val="tx2"/>
                  </a:solidFill>
                </a:rPr>
                <a:t>String</a:t>
              </a:r>
              <a:r>
                <a:rPr lang="da-DK" sz="1600" dirty="0" smtClean="0">
                  <a:solidFill>
                    <a:schemeClr val="tx2"/>
                  </a:solidFill>
                </a:rPr>
                <a:t> </a:t>
              </a:r>
              <a:r>
                <a:rPr lang="da-DK" sz="1600" dirty="0" err="1" smtClean="0">
                  <a:solidFill>
                    <a:schemeClr val="tx2"/>
                  </a:solidFill>
                </a:rPr>
                <a:t>Searching</a:t>
              </a:r>
              <a:endParaRPr lang="da-DK" sz="1600" dirty="0">
                <a:solidFill>
                  <a:schemeClr val="tx2"/>
                </a:solidFill>
              </a:endParaRPr>
            </a:p>
          </p:txBody>
        </p:sp>
        <p:sp>
          <p:nvSpPr>
            <p:cNvPr id="40" name="Rectangle 39"/>
            <p:cNvSpPr/>
            <p:nvPr/>
          </p:nvSpPr>
          <p:spPr>
            <a:xfrm>
              <a:off x="4602755" y="2095801"/>
              <a:ext cx="766323"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a-DK" sz="1600" dirty="0" smtClean="0">
                  <a:solidFill>
                    <a:schemeClr val="tx2"/>
                  </a:solidFill>
                </a:rPr>
                <a:t>Graphs</a:t>
              </a:r>
              <a:endParaRPr lang="da-DK" sz="1600" dirty="0">
                <a:solidFill>
                  <a:schemeClr val="tx2"/>
                </a:solidFill>
              </a:endParaRPr>
            </a:p>
          </p:txBody>
        </p:sp>
        <p:sp>
          <p:nvSpPr>
            <p:cNvPr id="44" name="Rectangle 43"/>
            <p:cNvSpPr/>
            <p:nvPr/>
          </p:nvSpPr>
          <p:spPr>
            <a:xfrm>
              <a:off x="7164456" y="2958305"/>
              <a:ext cx="68400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a-DK" sz="1600" dirty="0" smtClean="0">
                  <a:solidFill>
                    <a:schemeClr val="tx2"/>
                  </a:solidFill>
                </a:rPr>
                <a:t>System</a:t>
              </a:r>
              <a:endParaRPr lang="da-DK" sz="1600" dirty="0">
                <a:solidFill>
                  <a:schemeClr val="tx2"/>
                </a:solidFill>
              </a:endParaRPr>
            </a:p>
          </p:txBody>
        </p:sp>
        <p:sp>
          <p:nvSpPr>
            <p:cNvPr id="50" name="Rectangle 49"/>
            <p:cNvSpPr/>
            <p:nvPr/>
          </p:nvSpPr>
          <p:spPr>
            <a:xfrm>
              <a:off x="6812898" y="3869668"/>
              <a:ext cx="1387117" cy="108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a-DK" sz="1600" dirty="0" err="1">
                  <a:solidFill>
                    <a:schemeClr val="tx2"/>
                  </a:solidFill>
                </a:rPr>
                <a:t>Miscellaneous</a:t>
              </a:r>
              <a:endParaRPr lang="da-DK" sz="1600" dirty="0">
                <a:solidFill>
                  <a:schemeClr val="tx2"/>
                </a:solidFill>
              </a:endParaRPr>
            </a:p>
          </p:txBody>
        </p:sp>
      </p:grpSp>
      <p:cxnSp>
        <p:nvCxnSpPr>
          <p:cNvPr id="11" name="Straight Arrow Connector 10"/>
          <p:cNvCxnSpPr/>
          <p:nvPr/>
        </p:nvCxnSpPr>
        <p:spPr>
          <a:xfrm flipV="1">
            <a:off x="827584" y="4874592"/>
            <a:ext cx="0" cy="428616"/>
          </a:xfrm>
          <a:prstGeom prst="straightConnector1">
            <a:avLst/>
          </a:prstGeom>
          <a:ln w="57150">
            <a:solidFill>
              <a:schemeClr val="tx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63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animBg="1"/>
      <p:bldP spid="42" grpId="0"/>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da-DK" dirty="0" smtClean="0"/>
              <a:t>Research </a:t>
            </a:r>
            <a:r>
              <a:rPr lang="da-DK" dirty="0" err="1" smtClean="0"/>
              <a:t>Context</a:t>
            </a:r>
            <a:endParaRPr lang="da-DK" dirty="0"/>
          </a:p>
        </p:txBody>
      </p:sp>
      <p:grpSp>
        <p:nvGrpSpPr>
          <p:cNvPr id="18" name="Group 17"/>
          <p:cNvGrpSpPr/>
          <p:nvPr/>
        </p:nvGrpSpPr>
        <p:grpSpPr>
          <a:xfrm>
            <a:off x="5145089" y="1340768"/>
            <a:ext cx="3891407" cy="2304256"/>
            <a:chOff x="5145089" y="1340768"/>
            <a:chExt cx="3891407" cy="2304256"/>
          </a:xfrm>
        </p:grpSpPr>
        <p:sp>
          <p:nvSpPr>
            <p:cNvPr id="7" name="Oval 6"/>
            <p:cNvSpPr/>
            <p:nvPr/>
          </p:nvSpPr>
          <p:spPr>
            <a:xfrm>
              <a:off x="5145089" y="1340768"/>
              <a:ext cx="3891407" cy="2304256"/>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extBox 4"/>
            <p:cNvSpPr txBox="1"/>
            <p:nvPr/>
          </p:nvSpPr>
          <p:spPr>
            <a:xfrm>
              <a:off x="5214122" y="1643896"/>
              <a:ext cx="3747391" cy="1785104"/>
            </a:xfrm>
            <a:prstGeom prst="rect">
              <a:avLst/>
            </a:prstGeom>
            <a:noFill/>
          </p:spPr>
          <p:txBody>
            <a:bodyPr wrap="square" rtlCol="0">
              <a:spAutoFit/>
            </a:bodyPr>
            <a:lstStyle/>
            <a:p>
              <a:pPr algn="ctr"/>
              <a:r>
                <a:rPr lang="da-DK" sz="2000" b="1" dirty="0" err="1" smtClean="0"/>
                <a:t>Computational</a:t>
              </a:r>
              <a:r>
                <a:rPr lang="da-DK" sz="2000" b="1" dirty="0" smtClean="0"/>
                <a:t> Models</a:t>
              </a:r>
            </a:p>
            <a:p>
              <a:pPr algn="ctr"/>
              <a:r>
                <a:rPr lang="da-DK" dirty="0" smtClean="0">
                  <a:solidFill>
                    <a:schemeClr val="tx1">
                      <a:lumMod val="65000"/>
                      <a:lumOff val="35000"/>
                    </a:schemeClr>
                  </a:solidFill>
                </a:rPr>
                <a:t>RAM     Pointer Machine      </a:t>
              </a:r>
            </a:p>
            <a:p>
              <a:pPr algn="ctr"/>
              <a:r>
                <a:rPr lang="da-DK" dirty="0">
                  <a:solidFill>
                    <a:schemeClr val="tx1">
                      <a:lumMod val="65000"/>
                      <a:lumOff val="35000"/>
                    </a:schemeClr>
                  </a:solidFill>
                </a:rPr>
                <a:t>IO     Cache </a:t>
              </a:r>
              <a:r>
                <a:rPr lang="da-DK" dirty="0" err="1">
                  <a:solidFill>
                    <a:schemeClr val="tx1">
                      <a:lumMod val="65000"/>
                      <a:lumOff val="35000"/>
                    </a:schemeClr>
                  </a:solidFill>
                </a:rPr>
                <a:t>oblivious</a:t>
              </a:r>
              <a:r>
                <a:rPr lang="da-DK" dirty="0">
                  <a:solidFill>
                    <a:schemeClr val="tx1">
                      <a:lumMod val="65000"/>
                      <a:lumOff val="35000"/>
                    </a:schemeClr>
                  </a:solidFill>
                </a:rPr>
                <a:t>     Implicit     </a:t>
              </a:r>
              <a:br>
                <a:rPr lang="da-DK" dirty="0">
                  <a:solidFill>
                    <a:schemeClr val="tx1">
                      <a:lumMod val="65000"/>
                      <a:lumOff val="35000"/>
                    </a:schemeClr>
                  </a:solidFill>
                </a:rPr>
              </a:br>
              <a:r>
                <a:rPr lang="da-DK" dirty="0" err="1">
                  <a:solidFill>
                    <a:schemeClr val="tx1">
                      <a:lumMod val="65000"/>
                      <a:lumOff val="35000"/>
                    </a:schemeClr>
                  </a:solidFill>
                </a:rPr>
                <a:t>Succinct</a:t>
              </a:r>
              <a:r>
                <a:rPr lang="da-DK" dirty="0">
                  <a:solidFill>
                    <a:schemeClr val="tx1">
                      <a:lumMod val="65000"/>
                      <a:lumOff val="35000"/>
                    </a:schemeClr>
                  </a:solidFill>
                </a:rPr>
                <a:t>     Parallel      </a:t>
              </a:r>
              <a:r>
                <a:rPr lang="da-DK" dirty="0" err="1">
                  <a:solidFill>
                    <a:schemeClr val="tx1">
                      <a:lumMod val="65000"/>
                      <a:lumOff val="35000"/>
                    </a:schemeClr>
                  </a:solidFill>
                </a:rPr>
                <a:t>Functional</a:t>
              </a:r>
              <a:r>
                <a:rPr lang="da-DK" dirty="0">
                  <a:solidFill>
                    <a:schemeClr val="tx1">
                      <a:lumMod val="65000"/>
                      <a:lumOff val="35000"/>
                    </a:schemeClr>
                  </a:solidFill>
                </a:rPr>
                <a:t>      </a:t>
              </a:r>
              <a:r>
                <a:rPr lang="da-DK" dirty="0" smtClean="0">
                  <a:solidFill>
                    <a:schemeClr val="tx1">
                      <a:lumMod val="65000"/>
                      <a:lumOff val="35000"/>
                    </a:schemeClr>
                  </a:solidFill>
                </a:rPr>
                <a:t/>
              </a:r>
              <a:br>
                <a:rPr lang="da-DK" dirty="0" smtClean="0">
                  <a:solidFill>
                    <a:schemeClr val="tx1">
                      <a:lumMod val="65000"/>
                      <a:lumOff val="35000"/>
                    </a:schemeClr>
                  </a:solidFill>
                </a:rPr>
              </a:br>
              <a:r>
                <a:rPr lang="da-DK" dirty="0" err="1" smtClean="0">
                  <a:solidFill>
                    <a:schemeClr val="tx1">
                      <a:lumMod val="65000"/>
                      <a:lumOff val="35000"/>
                    </a:schemeClr>
                  </a:solidFill>
                </a:rPr>
                <a:t>Fault</a:t>
              </a:r>
              <a:r>
                <a:rPr lang="da-DK" dirty="0" smtClean="0">
                  <a:solidFill>
                    <a:schemeClr val="tx1">
                      <a:lumMod val="65000"/>
                      <a:lumOff val="35000"/>
                    </a:schemeClr>
                  </a:solidFill>
                </a:rPr>
                <a:t> </a:t>
              </a:r>
              <a:r>
                <a:rPr lang="da-DK" dirty="0">
                  <a:solidFill>
                    <a:schemeClr val="tx1">
                      <a:lumMod val="65000"/>
                      <a:lumOff val="35000"/>
                    </a:schemeClr>
                  </a:solidFill>
                </a:rPr>
                <a:t>tolerant</a:t>
              </a:r>
            </a:p>
            <a:p>
              <a:pPr algn="ctr"/>
              <a:r>
                <a:rPr lang="da-DK" dirty="0" smtClean="0">
                  <a:solidFill>
                    <a:schemeClr val="tx1">
                      <a:lumMod val="65000"/>
                      <a:lumOff val="35000"/>
                    </a:schemeClr>
                  </a:solidFill>
                </a:rPr>
                <a:t>Bit-</a:t>
              </a:r>
              <a:r>
                <a:rPr lang="da-DK" dirty="0" err="1" smtClean="0">
                  <a:solidFill>
                    <a:schemeClr val="tx1">
                      <a:lumMod val="65000"/>
                      <a:lumOff val="35000"/>
                    </a:schemeClr>
                  </a:solidFill>
                </a:rPr>
                <a:t>probe</a:t>
              </a:r>
              <a:r>
                <a:rPr lang="da-DK" dirty="0" smtClean="0">
                  <a:solidFill>
                    <a:schemeClr val="tx1">
                      <a:lumMod val="65000"/>
                      <a:lumOff val="35000"/>
                    </a:schemeClr>
                  </a:solidFill>
                </a:rPr>
                <a:t>      </a:t>
              </a:r>
              <a:r>
                <a:rPr lang="da-DK" dirty="0" err="1" smtClean="0">
                  <a:solidFill>
                    <a:schemeClr val="tx1">
                      <a:lumMod val="65000"/>
                      <a:lumOff val="35000"/>
                    </a:schemeClr>
                  </a:solidFill>
                </a:rPr>
                <a:t>Succinct</a:t>
              </a:r>
              <a:endParaRPr lang="da-DK" sz="1600" dirty="0">
                <a:solidFill>
                  <a:schemeClr val="tx1">
                    <a:lumMod val="65000"/>
                    <a:lumOff val="35000"/>
                  </a:schemeClr>
                </a:solidFill>
              </a:endParaRPr>
            </a:p>
          </p:txBody>
        </p:sp>
      </p:grpSp>
      <p:grpSp>
        <p:nvGrpSpPr>
          <p:cNvPr id="17" name="Group 16"/>
          <p:cNvGrpSpPr/>
          <p:nvPr/>
        </p:nvGrpSpPr>
        <p:grpSpPr>
          <a:xfrm>
            <a:off x="251520" y="1484784"/>
            <a:ext cx="3384376" cy="1810342"/>
            <a:chOff x="251520" y="1484784"/>
            <a:chExt cx="3384376" cy="1810342"/>
          </a:xfrm>
        </p:grpSpPr>
        <p:sp>
          <p:nvSpPr>
            <p:cNvPr id="6" name="Oval 5"/>
            <p:cNvSpPr/>
            <p:nvPr/>
          </p:nvSpPr>
          <p:spPr>
            <a:xfrm>
              <a:off x="251520" y="1484784"/>
              <a:ext cx="3384376" cy="1810342"/>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TextBox 9"/>
            <p:cNvSpPr txBox="1"/>
            <p:nvPr/>
          </p:nvSpPr>
          <p:spPr>
            <a:xfrm>
              <a:off x="575556" y="1484784"/>
              <a:ext cx="2736304" cy="1661993"/>
            </a:xfrm>
            <a:prstGeom prst="rect">
              <a:avLst/>
            </a:prstGeom>
            <a:noFill/>
          </p:spPr>
          <p:txBody>
            <a:bodyPr wrap="square" rtlCol="0">
              <a:spAutoFit/>
            </a:bodyPr>
            <a:lstStyle/>
            <a:p>
              <a:pPr algn="ctr">
                <a:lnSpc>
                  <a:spcPct val="150000"/>
                </a:lnSpc>
              </a:pPr>
              <a:r>
                <a:rPr lang="da-DK" sz="2000" b="1" dirty="0" smtClean="0"/>
                <a:t>Data </a:t>
              </a:r>
              <a:r>
                <a:rPr lang="da-DK" sz="2000" b="1" dirty="0" err="1" smtClean="0"/>
                <a:t>Structures</a:t>
              </a:r>
              <a:endParaRPr lang="da-DK" sz="2000" b="1" dirty="0" smtClean="0"/>
            </a:p>
            <a:p>
              <a:pPr algn="ctr"/>
              <a:r>
                <a:rPr lang="da-DK" dirty="0" err="1" smtClean="0">
                  <a:solidFill>
                    <a:schemeClr val="tx1">
                      <a:lumMod val="65000"/>
                      <a:lumOff val="35000"/>
                    </a:schemeClr>
                  </a:solidFill>
                </a:rPr>
                <a:t>Priority</a:t>
              </a:r>
              <a:r>
                <a:rPr lang="da-DK" dirty="0" smtClean="0">
                  <a:solidFill>
                    <a:schemeClr val="tx1">
                      <a:lumMod val="65000"/>
                      <a:lumOff val="35000"/>
                    </a:schemeClr>
                  </a:solidFill>
                </a:rPr>
                <a:t> Queues</a:t>
              </a:r>
            </a:p>
            <a:p>
              <a:pPr algn="ctr"/>
              <a:r>
                <a:rPr lang="da-DK" dirty="0" err="1" smtClean="0">
                  <a:solidFill>
                    <a:schemeClr val="tx1">
                      <a:lumMod val="65000"/>
                      <a:lumOff val="35000"/>
                    </a:schemeClr>
                  </a:solidFill>
                </a:rPr>
                <a:t>Tries</a:t>
              </a:r>
              <a:r>
                <a:rPr lang="da-DK" dirty="0" smtClean="0">
                  <a:solidFill>
                    <a:schemeClr val="tx1">
                      <a:lumMod val="65000"/>
                      <a:lumOff val="35000"/>
                    </a:schemeClr>
                  </a:solidFill>
                </a:rPr>
                <a:t>        Search </a:t>
              </a:r>
              <a:r>
                <a:rPr lang="da-DK" dirty="0" err="1" smtClean="0">
                  <a:solidFill>
                    <a:schemeClr val="tx1">
                      <a:lumMod val="65000"/>
                      <a:lumOff val="35000"/>
                    </a:schemeClr>
                  </a:solidFill>
                </a:rPr>
                <a:t>Trees</a:t>
              </a:r>
              <a:r>
                <a:rPr lang="da-DK" dirty="0" smtClean="0">
                  <a:solidFill>
                    <a:schemeClr val="tx1">
                      <a:lumMod val="65000"/>
                      <a:lumOff val="35000"/>
                    </a:schemeClr>
                  </a:solidFill>
                </a:rPr>
                <a:t/>
              </a:r>
              <a:br>
                <a:rPr lang="da-DK" dirty="0" smtClean="0">
                  <a:solidFill>
                    <a:schemeClr val="tx1">
                      <a:lumMod val="65000"/>
                      <a:lumOff val="35000"/>
                    </a:schemeClr>
                  </a:solidFill>
                </a:rPr>
              </a:br>
              <a:r>
                <a:rPr lang="da-DK" dirty="0" smtClean="0">
                  <a:solidFill>
                    <a:schemeClr val="tx1">
                      <a:lumMod val="65000"/>
                      <a:lumOff val="35000"/>
                    </a:schemeClr>
                  </a:solidFill>
                </a:rPr>
                <a:t>Finger Search </a:t>
              </a:r>
              <a:r>
                <a:rPr lang="da-DK" dirty="0" err="1" smtClean="0">
                  <a:solidFill>
                    <a:schemeClr val="tx1">
                      <a:lumMod val="65000"/>
                      <a:lumOff val="35000"/>
                    </a:schemeClr>
                  </a:solidFill>
                </a:rPr>
                <a:t>Trees</a:t>
              </a:r>
              <a:r>
                <a:rPr lang="da-DK" dirty="0" smtClean="0">
                  <a:solidFill>
                    <a:schemeClr val="tx1">
                      <a:lumMod val="65000"/>
                      <a:lumOff val="35000"/>
                    </a:schemeClr>
                  </a:solidFill>
                </a:rPr>
                <a:t/>
              </a:r>
              <a:br>
                <a:rPr lang="da-DK" dirty="0" smtClean="0">
                  <a:solidFill>
                    <a:schemeClr val="tx1">
                      <a:lumMod val="65000"/>
                      <a:lumOff val="35000"/>
                    </a:schemeClr>
                  </a:solidFill>
                </a:rPr>
              </a:br>
              <a:r>
                <a:rPr lang="da-DK" dirty="0" err="1" smtClean="0">
                  <a:solidFill>
                    <a:schemeClr val="tx1">
                      <a:lumMod val="65000"/>
                      <a:lumOff val="35000"/>
                    </a:schemeClr>
                  </a:solidFill>
                </a:rPr>
                <a:t>Priority</a:t>
              </a:r>
              <a:r>
                <a:rPr lang="da-DK" dirty="0" smtClean="0">
                  <a:solidFill>
                    <a:schemeClr val="tx1">
                      <a:lumMod val="65000"/>
                      <a:lumOff val="35000"/>
                    </a:schemeClr>
                  </a:solidFill>
                </a:rPr>
                <a:t> Search </a:t>
              </a:r>
              <a:r>
                <a:rPr lang="da-DK" dirty="0" err="1" smtClean="0">
                  <a:solidFill>
                    <a:schemeClr val="tx1">
                      <a:lumMod val="65000"/>
                      <a:lumOff val="35000"/>
                    </a:schemeClr>
                  </a:solidFill>
                </a:rPr>
                <a:t>Trees</a:t>
              </a:r>
              <a:endParaRPr lang="da-DK" sz="1400" dirty="0" smtClean="0">
                <a:solidFill>
                  <a:schemeClr val="tx1">
                    <a:lumMod val="65000"/>
                    <a:lumOff val="35000"/>
                  </a:schemeClr>
                </a:solidFill>
              </a:endParaRPr>
            </a:p>
          </p:txBody>
        </p:sp>
      </p:grpSp>
      <p:grpSp>
        <p:nvGrpSpPr>
          <p:cNvPr id="19" name="Group 18"/>
          <p:cNvGrpSpPr/>
          <p:nvPr/>
        </p:nvGrpSpPr>
        <p:grpSpPr>
          <a:xfrm>
            <a:off x="2339752" y="4509120"/>
            <a:ext cx="3384376" cy="2232248"/>
            <a:chOff x="2339752" y="4509120"/>
            <a:chExt cx="3384376" cy="2232248"/>
          </a:xfrm>
        </p:grpSpPr>
        <p:sp>
          <p:nvSpPr>
            <p:cNvPr id="8" name="Oval 7"/>
            <p:cNvSpPr/>
            <p:nvPr/>
          </p:nvSpPr>
          <p:spPr>
            <a:xfrm>
              <a:off x="2339752" y="4509120"/>
              <a:ext cx="3384376" cy="2232248"/>
            </a:xfrm>
            <a:prstGeom prst="ellipse">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 name="TextBox 10"/>
            <p:cNvSpPr txBox="1"/>
            <p:nvPr/>
          </p:nvSpPr>
          <p:spPr>
            <a:xfrm>
              <a:off x="2663788" y="4797152"/>
              <a:ext cx="2736304" cy="1508105"/>
            </a:xfrm>
            <a:prstGeom prst="rect">
              <a:avLst/>
            </a:prstGeom>
            <a:noFill/>
          </p:spPr>
          <p:txBody>
            <a:bodyPr wrap="square" rtlCol="0">
              <a:spAutoFit/>
            </a:bodyPr>
            <a:lstStyle/>
            <a:p>
              <a:pPr algn="ctr"/>
              <a:r>
                <a:rPr lang="da-DK" sz="2000" b="1" dirty="0" smtClean="0"/>
                <a:t>Hardware</a:t>
              </a:r>
            </a:p>
            <a:p>
              <a:pPr algn="ctr"/>
              <a:r>
                <a:rPr lang="da-DK" dirty="0" smtClean="0">
                  <a:solidFill>
                    <a:schemeClr val="tx1">
                      <a:lumMod val="65000"/>
                      <a:lumOff val="35000"/>
                    </a:schemeClr>
                  </a:solidFill>
                </a:rPr>
                <a:t>TLB  Cache-</a:t>
              </a:r>
              <a:r>
                <a:rPr lang="da-DK" dirty="0" err="1" smtClean="0">
                  <a:solidFill>
                    <a:schemeClr val="tx1">
                      <a:lumMod val="65000"/>
                      <a:lumOff val="35000"/>
                    </a:schemeClr>
                  </a:solidFill>
                </a:rPr>
                <a:t>faults</a:t>
              </a:r>
              <a:r>
                <a:rPr lang="da-DK" dirty="0" smtClean="0">
                  <a:solidFill>
                    <a:schemeClr val="tx1">
                      <a:lumMod val="65000"/>
                      <a:lumOff val="35000"/>
                    </a:schemeClr>
                  </a:solidFill>
                </a:rPr>
                <a:t>  </a:t>
              </a:r>
              <a:r>
                <a:rPr lang="da-DK" dirty="0" err="1" smtClean="0">
                  <a:solidFill>
                    <a:schemeClr val="tx1">
                      <a:lumMod val="65000"/>
                      <a:lumOff val="35000"/>
                    </a:schemeClr>
                  </a:solidFill>
                </a:rPr>
                <a:t>Paging</a:t>
              </a:r>
              <a:r>
                <a:rPr lang="da-DK" dirty="0">
                  <a:solidFill>
                    <a:schemeClr val="tx1">
                      <a:lumMod val="65000"/>
                      <a:lumOff val="35000"/>
                    </a:schemeClr>
                  </a:solidFill>
                </a:rPr>
                <a:t> </a:t>
              </a:r>
              <a:r>
                <a:rPr lang="da-DK" dirty="0" smtClean="0">
                  <a:solidFill>
                    <a:schemeClr val="tx1">
                      <a:lumMod val="65000"/>
                      <a:lumOff val="35000"/>
                    </a:schemeClr>
                  </a:solidFill>
                </a:rPr>
                <a:t>  </a:t>
              </a:r>
              <a:r>
                <a:rPr lang="da-DK" dirty="0">
                  <a:solidFill>
                    <a:schemeClr val="tx1">
                      <a:lumMod val="65000"/>
                      <a:lumOff val="35000"/>
                    </a:schemeClr>
                  </a:solidFill>
                </a:rPr>
                <a:t>Memory </a:t>
              </a:r>
              <a:r>
                <a:rPr lang="da-DK" dirty="0" err="1">
                  <a:solidFill>
                    <a:schemeClr val="tx1">
                      <a:lumMod val="65000"/>
                      <a:lumOff val="35000"/>
                    </a:schemeClr>
                  </a:solidFill>
                </a:rPr>
                <a:t>hierarchies</a:t>
              </a:r>
              <a:endParaRPr lang="da-DK" dirty="0">
                <a:solidFill>
                  <a:schemeClr val="tx1">
                    <a:lumMod val="65000"/>
                    <a:lumOff val="35000"/>
                  </a:schemeClr>
                </a:solidFill>
              </a:endParaRPr>
            </a:p>
            <a:p>
              <a:pPr algn="ctr"/>
              <a:r>
                <a:rPr lang="da-DK" dirty="0" err="1" smtClean="0">
                  <a:solidFill>
                    <a:schemeClr val="tx1">
                      <a:lumMod val="65000"/>
                      <a:lumOff val="35000"/>
                    </a:schemeClr>
                  </a:solidFill>
                </a:rPr>
                <a:t>Branch</a:t>
              </a:r>
              <a:r>
                <a:rPr lang="da-DK" dirty="0" smtClean="0">
                  <a:solidFill>
                    <a:schemeClr val="tx1">
                      <a:lumMod val="65000"/>
                      <a:lumOff val="35000"/>
                    </a:schemeClr>
                  </a:solidFill>
                </a:rPr>
                <a:t> </a:t>
              </a:r>
              <a:r>
                <a:rPr lang="da-DK" dirty="0" err="1" smtClean="0">
                  <a:solidFill>
                    <a:schemeClr val="tx1">
                      <a:lumMod val="65000"/>
                      <a:lumOff val="35000"/>
                    </a:schemeClr>
                  </a:solidFill>
                </a:rPr>
                <a:t>mispredictions</a:t>
              </a:r>
              <a:r>
                <a:rPr lang="da-DK" dirty="0" smtClean="0">
                  <a:solidFill>
                    <a:schemeClr val="tx1">
                      <a:lumMod val="65000"/>
                      <a:lumOff val="35000"/>
                    </a:schemeClr>
                  </a:solidFill>
                </a:rPr>
                <a:t>  </a:t>
              </a:r>
              <a:r>
                <a:rPr lang="da-DK" dirty="0" err="1" smtClean="0">
                  <a:solidFill>
                    <a:schemeClr val="tx1">
                      <a:lumMod val="65000"/>
                      <a:lumOff val="35000"/>
                    </a:schemeClr>
                  </a:solidFill>
                </a:rPr>
                <a:t>Conditional</a:t>
              </a:r>
              <a:r>
                <a:rPr lang="da-DK" dirty="0" smtClean="0">
                  <a:solidFill>
                    <a:schemeClr val="tx1">
                      <a:lumMod val="65000"/>
                      <a:lumOff val="35000"/>
                    </a:schemeClr>
                  </a:solidFill>
                </a:rPr>
                <a:t> operations</a:t>
              </a:r>
              <a:endParaRPr lang="da-DK" sz="2000" dirty="0" smtClean="0">
                <a:solidFill>
                  <a:schemeClr val="tx1">
                    <a:lumMod val="65000"/>
                    <a:lumOff val="35000"/>
                  </a:schemeClr>
                </a:solidFill>
              </a:endParaRPr>
            </a:p>
          </p:txBody>
        </p:sp>
      </p:grpSp>
      <p:sp>
        <p:nvSpPr>
          <p:cNvPr id="12" name="Up-Down Arrow 11"/>
          <p:cNvSpPr/>
          <p:nvPr/>
        </p:nvSpPr>
        <p:spPr>
          <a:xfrm rot="19735556">
            <a:off x="2631639" y="3258100"/>
            <a:ext cx="797091" cy="1334160"/>
          </a:xfrm>
          <a:prstGeom prst="up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Up-Down Arrow 14"/>
          <p:cNvSpPr/>
          <p:nvPr/>
        </p:nvSpPr>
        <p:spPr>
          <a:xfrm rot="2064622">
            <a:off x="5001546" y="3354499"/>
            <a:ext cx="797091" cy="1334160"/>
          </a:xfrm>
          <a:prstGeom prst="up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Up-Down Arrow 15"/>
          <p:cNvSpPr/>
          <p:nvPr/>
        </p:nvSpPr>
        <p:spPr>
          <a:xfrm rot="5400000">
            <a:off x="4010430" y="1576290"/>
            <a:ext cx="797091" cy="1334160"/>
          </a:xfrm>
          <a:prstGeom prst="up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xtBox 2"/>
          <p:cNvSpPr txBox="1"/>
          <p:nvPr/>
        </p:nvSpPr>
        <p:spPr>
          <a:xfrm>
            <a:off x="3379396" y="1969676"/>
            <a:ext cx="2073934" cy="523220"/>
          </a:xfrm>
          <a:prstGeom prst="rect">
            <a:avLst/>
          </a:prstGeom>
          <a:noFill/>
        </p:spPr>
        <p:txBody>
          <a:bodyPr wrap="square" rtlCol="0">
            <a:spAutoFit/>
          </a:bodyPr>
          <a:lstStyle/>
          <a:p>
            <a:pPr algn="ctr"/>
            <a:r>
              <a:rPr lang="da-DK" sz="2800" dirty="0" err="1" smtClean="0">
                <a:solidFill>
                  <a:srgbClr val="C00000"/>
                </a:solidFill>
              </a:rPr>
              <a:t>Theory</a:t>
            </a:r>
            <a:endParaRPr lang="da-DK" sz="2800" dirty="0">
              <a:solidFill>
                <a:srgbClr val="C00000"/>
              </a:solidFill>
            </a:endParaRPr>
          </a:p>
        </p:txBody>
      </p:sp>
      <p:sp>
        <p:nvSpPr>
          <p:cNvPr id="20" name="TextBox 19"/>
          <p:cNvSpPr txBox="1"/>
          <p:nvPr/>
        </p:nvSpPr>
        <p:spPr>
          <a:xfrm>
            <a:off x="2195736" y="3841884"/>
            <a:ext cx="4176464" cy="523220"/>
          </a:xfrm>
          <a:prstGeom prst="rect">
            <a:avLst/>
          </a:prstGeom>
          <a:noFill/>
        </p:spPr>
        <p:txBody>
          <a:bodyPr wrap="square" rtlCol="0">
            <a:spAutoFit/>
          </a:bodyPr>
          <a:lstStyle/>
          <a:p>
            <a:pPr algn="ctr"/>
            <a:r>
              <a:rPr lang="da-DK" sz="2800" dirty="0" err="1" smtClean="0">
                <a:solidFill>
                  <a:srgbClr val="C00000"/>
                </a:solidFill>
              </a:rPr>
              <a:t>Algorithm</a:t>
            </a:r>
            <a:r>
              <a:rPr lang="da-DK" sz="2800" dirty="0" smtClean="0">
                <a:solidFill>
                  <a:srgbClr val="C00000"/>
                </a:solidFill>
              </a:rPr>
              <a:t> Engineering</a:t>
            </a:r>
            <a:endParaRPr lang="da-DK" sz="2800" dirty="0">
              <a:solidFill>
                <a:srgbClr val="C00000"/>
              </a:solidFill>
            </a:endParaRPr>
          </a:p>
        </p:txBody>
      </p:sp>
    </p:spTree>
    <p:extLst>
      <p:ext uri="{BB962C8B-B14F-4D97-AF65-F5344CB8AC3E}">
        <p14:creationId xmlns:p14="http://schemas.microsoft.com/office/powerpoint/2010/main" val="95282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3"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105" t="23318" r="20375" b="8233"/>
          <a:stretch/>
        </p:blipFill>
        <p:spPr bwMode="auto">
          <a:xfrm>
            <a:off x="4603635" y="3219800"/>
            <a:ext cx="4322499" cy="2891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da-DK" dirty="0" err="1" smtClean="0"/>
              <a:t>Example</a:t>
            </a:r>
            <a:r>
              <a:rPr lang="da-DK" dirty="0" smtClean="0"/>
              <a:t> 1 : </a:t>
            </a:r>
            <a:r>
              <a:rPr lang="da-DK" dirty="0" err="1" smtClean="0"/>
              <a:t>Binary</a:t>
            </a:r>
            <a:r>
              <a:rPr lang="da-DK" dirty="0" smtClean="0"/>
              <a:t> Search</a:t>
            </a:r>
            <a:endParaRPr lang="da-DK" dirty="0"/>
          </a:p>
        </p:txBody>
      </p:sp>
      <p:sp>
        <p:nvSpPr>
          <p:cNvPr id="3" name="Content Placeholder 2"/>
          <p:cNvSpPr>
            <a:spLocks noGrp="1"/>
          </p:cNvSpPr>
          <p:nvPr>
            <p:ph idx="1"/>
          </p:nvPr>
        </p:nvSpPr>
        <p:spPr>
          <a:xfrm>
            <a:off x="457200" y="1462017"/>
            <a:ext cx="8229600" cy="3191119"/>
          </a:xfrm>
        </p:spPr>
        <p:txBody>
          <a:bodyPr>
            <a:normAutofit/>
          </a:bodyPr>
          <a:lstStyle/>
          <a:p>
            <a:pPr marL="0" indent="0">
              <a:buNone/>
            </a:pPr>
            <a:r>
              <a:rPr lang="da-DK" dirty="0" err="1" smtClean="0"/>
              <a:t>BSc</a:t>
            </a:r>
            <a:r>
              <a:rPr lang="da-DK" dirty="0" smtClean="0"/>
              <a:t> (</a:t>
            </a:r>
            <a:r>
              <a:rPr lang="da-DK" dirty="0" err="1" smtClean="0"/>
              <a:t>Algorithms</a:t>
            </a:r>
            <a:r>
              <a:rPr lang="da-DK" dirty="0" smtClean="0"/>
              <a:t> and Data </a:t>
            </a:r>
            <a:r>
              <a:rPr lang="da-DK" dirty="0" err="1" smtClean="0"/>
              <a:t>Structures</a:t>
            </a:r>
            <a:r>
              <a:rPr lang="da-DK" dirty="0" smtClean="0"/>
              <a:t> 1)</a:t>
            </a:r>
          </a:p>
          <a:p>
            <a:r>
              <a:rPr lang="da-DK" sz="2000" dirty="0" smtClean="0"/>
              <a:t>Store data in </a:t>
            </a:r>
            <a:r>
              <a:rPr lang="da-DK" sz="2000" dirty="0" err="1" smtClean="0"/>
              <a:t>sorted</a:t>
            </a:r>
            <a:r>
              <a:rPr lang="da-DK" sz="2000" dirty="0" smtClean="0"/>
              <a:t> </a:t>
            </a:r>
            <a:r>
              <a:rPr lang="da-DK" sz="2000" dirty="0" err="1" smtClean="0"/>
              <a:t>order</a:t>
            </a:r>
            <a:endParaRPr lang="da-DK" sz="2000" dirty="0" smtClean="0"/>
          </a:p>
          <a:p>
            <a:r>
              <a:rPr lang="da-DK" sz="2000" dirty="0" err="1" smtClean="0"/>
              <a:t>Binary</a:t>
            </a:r>
            <a:r>
              <a:rPr lang="da-DK" sz="2000" dirty="0" smtClean="0"/>
              <a:t> </a:t>
            </a:r>
            <a:r>
              <a:rPr lang="da-DK" sz="2000" dirty="0" err="1" smtClean="0"/>
              <a:t>search</a:t>
            </a:r>
            <a:r>
              <a:rPr lang="da-DK" sz="2000" dirty="0" smtClean="0"/>
              <a:t> from the center</a:t>
            </a:r>
            <a:r>
              <a:rPr lang="da-DK" dirty="0"/>
              <a:t/>
            </a:r>
            <a:br>
              <a:rPr lang="da-DK" dirty="0"/>
            </a:br>
            <a:endParaRPr lang="da-DK" dirty="0" smtClean="0"/>
          </a:p>
          <a:p>
            <a:pPr marL="0" indent="0">
              <a:buNone/>
            </a:pPr>
            <a:r>
              <a:rPr lang="da-DK" dirty="0" err="1" smtClean="0"/>
              <a:t>MSc</a:t>
            </a:r>
            <a:r>
              <a:rPr lang="da-DK" dirty="0" smtClean="0"/>
              <a:t> (</a:t>
            </a:r>
            <a:r>
              <a:rPr lang="da-DK" dirty="0" err="1" smtClean="0"/>
              <a:t>Algorithm</a:t>
            </a:r>
            <a:r>
              <a:rPr lang="da-DK" dirty="0" smtClean="0"/>
              <a:t> Engineering)</a:t>
            </a:r>
          </a:p>
          <a:p>
            <a:r>
              <a:rPr lang="da-DK" sz="1900" b="1" dirty="0" err="1" smtClean="0"/>
              <a:t>Don’t</a:t>
            </a:r>
            <a:r>
              <a:rPr lang="da-DK" sz="1900" b="1" dirty="0" smtClean="0"/>
              <a:t> </a:t>
            </a:r>
            <a:r>
              <a:rPr lang="da-DK" sz="1900" dirty="0" smtClean="0"/>
              <a:t>store </a:t>
            </a:r>
            <a:r>
              <a:rPr lang="da-DK" sz="1900" dirty="0"/>
              <a:t>data in </a:t>
            </a:r>
            <a:r>
              <a:rPr lang="da-DK" sz="1900" dirty="0" err="1"/>
              <a:t>sorted</a:t>
            </a:r>
            <a:r>
              <a:rPr lang="da-DK" sz="1900" dirty="0"/>
              <a:t> </a:t>
            </a:r>
            <a:r>
              <a:rPr lang="da-DK" sz="1900" dirty="0" err="1"/>
              <a:t>order</a:t>
            </a:r>
            <a:endParaRPr lang="da-DK" sz="1900" dirty="0"/>
          </a:p>
          <a:p>
            <a:r>
              <a:rPr lang="da-DK" sz="1900" b="1" dirty="0" err="1" smtClean="0"/>
              <a:t>Don’t</a:t>
            </a:r>
            <a:r>
              <a:rPr lang="da-DK" sz="1900" dirty="0" smtClean="0"/>
              <a:t> do </a:t>
            </a:r>
            <a:r>
              <a:rPr lang="da-DK" sz="1900" dirty="0" err="1" smtClean="0"/>
              <a:t>binary</a:t>
            </a:r>
            <a:r>
              <a:rPr lang="da-DK" sz="1900" dirty="0" smtClean="0"/>
              <a:t> </a:t>
            </a:r>
            <a:r>
              <a:rPr lang="da-DK" sz="1900" dirty="0" err="1"/>
              <a:t>search</a:t>
            </a:r>
            <a:r>
              <a:rPr lang="da-DK" sz="1900" dirty="0"/>
              <a:t> from the </a:t>
            </a:r>
            <a:r>
              <a:rPr lang="da-DK" sz="1900" dirty="0" smtClean="0"/>
              <a:t>center</a:t>
            </a:r>
            <a:endParaRPr lang="da-DK" dirty="0" smtClean="0"/>
          </a:p>
        </p:txBody>
      </p:sp>
      <p:graphicFrame>
        <p:nvGraphicFramePr>
          <p:cNvPr id="5" name="Table 4"/>
          <p:cNvGraphicFramePr>
            <a:graphicFrameLocks noGrp="1"/>
          </p:cNvGraphicFramePr>
          <p:nvPr>
            <p:extLst>
              <p:ext uri="{D42A27DB-BD31-4B8C-83A1-F6EECF244321}">
                <p14:modId xmlns:p14="http://schemas.microsoft.com/office/powerpoint/2010/main" val="1368401407"/>
              </p:ext>
            </p:extLst>
          </p:nvPr>
        </p:nvGraphicFramePr>
        <p:xfrm>
          <a:off x="4692469" y="2492896"/>
          <a:ext cx="4144830" cy="288032"/>
        </p:xfrm>
        <a:graphic>
          <a:graphicData uri="http://schemas.openxmlformats.org/drawingml/2006/table">
            <a:tbl>
              <a:tblPr firstRow="1" bandRow="1">
                <a:tableStyleId>{5C22544A-7EE6-4342-B048-85BDC9FD1C3A}</a:tableStyleId>
              </a:tblPr>
              <a:tblGrid>
                <a:gridCol w="276322"/>
                <a:gridCol w="276322"/>
                <a:gridCol w="276322"/>
                <a:gridCol w="276322"/>
                <a:gridCol w="276322"/>
                <a:gridCol w="276322"/>
                <a:gridCol w="276322"/>
                <a:gridCol w="276322"/>
                <a:gridCol w="276322"/>
                <a:gridCol w="276322"/>
                <a:gridCol w="276322"/>
                <a:gridCol w="276322"/>
                <a:gridCol w="276322"/>
                <a:gridCol w="276322"/>
                <a:gridCol w="276322"/>
              </a:tblGrid>
              <a:tr h="288032">
                <a:tc>
                  <a:txBody>
                    <a:bodyPr/>
                    <a:lstStyle/>
                    <a:p>
                      <a:pPr algn="ctr"/>
                      <a:r>
                        <a:rPr lang="da-DK" sz="1200" dirty="0" smtClean="0">
                          <a:solidFill>
                            <a:schemeClr val="tx1"/>
                          </a:solidFill>
                        </a:rPr>
                        <a:t>1</a:t>
                      </a:r>
                      <a:endParaRPr lang="da-DK" sz="120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a-DK" sz="1200" dirty="0" smtClean="0">
                          <a:solidFill>
                            <a:schemeClr val="tx1"/>
                          </a:solidFill>
                        </a:rPr>
                        <a:t>2</a:t>
                      </a:r>
                      <a:endParaRPr lang="da-DK" sz="120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a-DK" sz="1200" dirty="0" smtClean="0">
                          <a:solidFill>
                            <a:schemeClr val="tx1"/>
                          </a:solidFill>
                        </a:rPr>
                        <a:t>3</a:t>
                      </a:r>
                      <a:endParaRPr lang="da-DK" sz="120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a-DK" sz="1200" dirty="0" smtClean="0">
                          <a:solidFill>
                            <a:schemeClr val="tx1"/>
                          </a:solidFill>
                        </a:rPr>
                        <a:t>4</a:t>
                      </a:r>
                      <a:endParaRPr lang="da-DK" sz="120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a-DK" sz="1200" dirty="0" smtClean="0">
                          <a:solidFill>
                            <a:schemeClr val="tx1"/>
                          </a:solidFill>
                        </a:rPr>
                        <a:t>5</a:t>
                      </a:r>
                      <a:endParaRPr lang="da-DK" sz="120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a-DK" sz="1200" dirty="0" smtClean="0">
                          <a:solidFill>
                            <a:schemeClr val="tx1"/>
                          </a:solidFill>
                        </a:rPr>
                        <a:t>6</a:t>
                      </a:r>
                      <a:endParaRPr lang="da-DK" sz="120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a-DK" sz="1200" dirty="0" smtClean="0">
                          <a:solidFill>
                            <a:schemeClr val="tx1"/>
                          </a:solidFill>
                        </a:rPr>
                        <a:t>7</a:t>
                      </a:r>
                      <a:endParaRPr lang="da-DK" sz="120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a-DK" sz="1200" dirty="0" smtClean="0">
                          <a:solidFill>
                            <a:schemeClr val="tx1"/>
                          </a:solidFill>
                        </a:rPr>
                        <a:t>8</a:t>
                      </a:r>
                      <a:endParaRPr lang="da-DK" sz="120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a-DK" sz="1200" dirty="0" smtClean="0">
                          <a:solidFill>
                            <a:schemeClr val="tx1"/>
                          </a:solidFill>
                        </a:rPr>
                        <a:t>9</a:t>
                      </a:r>
                      <a:endParaRPr lang="da-DK" sz="120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a-DK" sz="1200" dirty="0" smtClean="0">
                          <a:solidFill>
                            <a:schemeClr val="tx1"/>
                          </a:solidFill>
                        </a:rPr>
                        <a:t>10</a:t>
                      </a:r>
                      <a:endParaRPr lang="da-DK" sz="120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a-DK" sz="1200" dirty="0" smtClean="0">
                          <a:solidFill>
                            <a:schemeClr val="tx1"/>
                          </a:solidFill>
                        </a:rPr>
                        <a:t>11</a:t>
                      </a:r>
                      <a:endParaRPr lang="da-DK" sz="120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a-DK" sz="1200" dirty="0" smtClean="0">
                          <a:solidFill>
                            <a:schemeClr val="tx1"/>
                          </a:solidFill>
                        </a:rPr>
                        <a:t>12</a:t>
                      </a:r>
                      <a:endParaRPr lang="da-DK" sz="120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a-DK" sz="1200" dirty="0" smtClean="0">
                          <a:solidFill>
                            <a:schemeClr val="tx1"/>
                          </a:solidFill>
                        </a:rPr>
                        <a:t>13</a:t>
                      </a:r>
                      <a:endParaRPr lang="da-DK" sz="120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a-DK" sz="1200" dirty="0" smtClean="0">
                          <a:solidFill>
                            <a:schemeClr val="tx1"/>
                          </a:solidFill>
                        </a:rPr>
                        <a:t>14</a:t>
                      </a:r>
                      <a:endParaRPr lang="da-DK" sz="120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algn="ctr"/>
                      <a:r>
                        <a:rPr lang="da-DK" sz="1200" dirty="0" smtClean="0">
                          <a:solidFill>
                            <a:schemeClr val="tx1"/>
                          </a:solidFill>
                        </a:rPr>
                        <a:t>15</a:t>
                      </a:r>
                      <a:endParaRPr lang="da-DK" sz="1200" dirty="0">
                        <a:solidFill>
                          <a:schemeClr val="tx1"/>
                        </a:solidFill>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r>
            </a:tbl>
          </a:graphicData>
        </a:graphic>
      </p:graphicFrame>
      <p:sp>
        <p:nvSpPr>
          <p:cNvPr id="10" name="Arc 9"/>
          <p:cNvSpPr/>
          <p:nvPr/>
        </p:nvSpPr>
        <p:spPr>
          <a:xfrm>
            <a:off x="5645296" y="2321584"/>
            <a:ext cx="504056" cy="333751"/>
          </a:xfrm>
          <a:prstGeom prst="arc">
            <a:avLst>
              <a:gd name="adj1" fmla="val 11363847"/>
              <a:gd name="adj2" fmla="val 21217894"/>
            </a:avLst>
          </a:prstGeom>
          <a:ln w="2857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11" name="Arc 10"/>
          <p:cNvSpPr/>
          <p:nvPr/>
        </p:nvSpPr>
        <p:spPr>
          <a:xfrm flipH="1">
            <a:off x="5907232" y="2371560"/>
            <a:ext cx="221648" cy="152400"/>
          </a:xfrm>
          <a:prstGeom prst="arc">
            <a:avLst>
              <a:gd name="adj1" fmla="val 11363847"/>
              <a:gd name="adj2" fmla="val 9425"/>
            </a:avLst>
          </a:prstGeom>
          <a:ln w="2857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12" name="Arc 11"/>
          <p:cNvSpPr/>
          <p:nvPr/>
        </p:nvSpPr>
        <p:spPr>
          <a:xfrm flipH="1">
            <a:off x="5652120" y="2204864"/>
            <a:ext cx="1112764" cy="504055"/>
          </a:xfrm>
          <a:prstGeom prst="arc">
            <a:avLst>
              <a:gd name="adj1" fmla="val 10745497"/>
              <a:gd name="adj2" fmla="val 135849"/>
            </a:avLst>
          </a:prstGeom>
          <a:ln w="2857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grpSp>
        <p:nvGrpSpPr>
          <p:cNvPr id="46" name="Group 45"/>
          <p:cNvGrpSpPr/>
          <p:nvPr/>
        </p:nvGrpSpPr>
        <p:grpSpPr>
          <a:xfrm>
            <a:off x="4781200" y="5373216"/>
            <a:ext cx="3319192" cy="503552"/>
            <a:chOff x="4781200" y="5492423"/>
            <a:chExt cx="3319192" cy="503552"/>
          </a:xfrm>
        </p:grpSpPr>
        <p:sp>
          <p:nvSpPr>
            <p:cNvPr id="6" name="Arc 5"/>
            <p:cNvSpPr/>
            <p:nvPr/>
          </p:nvSpPr>
          <p:spPr>
            <a:xfrm>
              <a:off x="4781200" y="5629111"/>
              <a:ext cx="504056" cy="333751"/>
            </a:xfrm>
            <a:prstGeom prst="arc">
              <a:avLst>
                <a:gd name="adj1" fmla="val 11363847"/>
                <a:gd name="adj2" fmla="val 9425"/>
              </a:avLst>
            </a:prstGeom>
            <a:ln w="2857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7" name="Arc 6"/>
            <p:cNvSpPr/>
            <p:nvPr/>
          </p:nvSpPr>
          <p:spPr>
            <a:xfrm>
              <a:off x="5292080" y="5590216"/>
              <a:ext cx="2232248" cy="405759"/>
            </a:xfrm>
            <a:prstGeom prst="arc">
              <a:avLst>
                <a:gd name="adj1" fmla="val 10839197"/>
                <a:gd name="adj2" fmla="val 9425"/>
              </a:avLst>
            </a:prstGeom>
            <a:ln w="2857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8" name="Arc 7"/>
            <p:cNvSpPr/>
            <p:nvPr/>
          </p:nvSpPr>
          <p:spPr>
            <a:xfrm>
              <a:off x="7524328" y="5649583"/>
              <a:ext cx="288032" cy="324035"/>
            </a:xfrm>
            <a:prstGeom prst="arc">
              <a:avLst>
                <a:gd name="adj1" fmla="val 11363847"/>
                <a:gd name="adj2" fmla="val 9425"/>
              </a:avLst>
            </a:prstGeom>
            <a:ln w="2857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9" name="Arc 8"/>
            <p:cNvSpPr/>
            <p:nvPr/>
          </p:nvSpPr>
          <p:spPr>
            <a:xfrm>
              <a:off x="7812360" y="5649583"/>
              <a:ext cx="288032" cy="324035"/>
            </a:xfrm>
            <a:prstGeom prst="arc">
              <a:avLst>
                <a:gd name="adj1" fmla="val 11363847"/>
                <a:gd name="adj2" fmla="val 9425"/>
              </a:avLst>
            </a:prstGeom>
            <a:ln w="2857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cxnSp>
          <p:nvCxnSpPr>
            <p:cNvPr id="14" name="Straight Arrow Connector 13"/>
            <p:cNvCxnSpPr/>
            <p:nvPr/>
          </p:nvCxnSpPr>
          <p:spPr>
            <a:xfrm>
              <a:off x="4788024" y="5492423"/>
              <a:ext cx="0" cy="301176"/>
            </a:xfrm>
            <a:prstGeom prst="straightConnector1">
              <a:avLst/>
            </a:prstGeom>
            <a:ln w="2857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5" name="Straight Arrow Connector 14"/>
          <p:cNvCxnSpPr/>
          <p:nvPr/>
        </p:nvCxnSpPr>
        <p:spPr>
          <a:xfrm>
            <a:off x="6764884" y="2191720"/>
            <a:ext cx="0" cy="301176"/>
          </a:xfrm>
          <a:prstGeom prst="straightConnector1">
            <a:avLst/>
          </a:prstGeom>
          <a:ln w="28575">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8135831" y="6176969"/>
            <a:ext cx="774315" cy="369332"/>
          </a:xfrm>
          <a:prstGeom prst="rect">
            <a:avLst/>
          </a:prstGeom>
        </p:spPr>
        <p:txBody>
          <a:bodyPr wrap="none">
            <a:spAutoFit/>
          </a:bodyPr>
          <a:lstStyle/>
          <a:p>
            <a:r>
              <a:rPr lang="da-DK" b="1" dirty="0">
                <a:solidFill>
                  <a:srgbClr val="C00000"/>
                </a:solidFill>
              </a:rPr>
              <a:t>ESA06</a:t>
            </a:r>
          </a:p>
        </p:txBody>
      </p:sp>
      <p:sp>
        <p:nvSpPr>
          <p:cNvPr id="17" name="TextBox 16"/>
          <p:cNvSpPr txBox="1"/>
          <p:nvPr/>
        </p:nvSpPr>
        <p:spPr>
          <a:xfrm>
            <a:off x="467544" y="4654877"/>
            <a:ext cx="4392488" cy="646331"/>
          </a:xfrm>
          <a:prstGeom prst="rect">
            <a:avLst/>
          </a:prstGeom>
          <a:noFill/>
        </p:spPr>
        <p:txBody>
          <a:bodyPr wrap="square" rtlCol="0">
            <a:spAutoFit/>
          </a:bodyPr>
          <a:lstStyle/>
          <a:p>
            <a:pPr algn="ctr"/>
            <a:r>
              <a:rPr lang="da-DK" dirty="0" err="1" smtClean="0">
                <a:solidFill>
                  <a:srgbClr val="C00000"/>
                </a:solidFill>
              </a:rPr>
              <a:t>Why</a:t>
            </a:r>
            <a:r>
              <a:rPr lang="da-DK" dirty="0" smtClean="0">
                <a:solidFill>
                  <a:srgbClr val="C00000"/>
                </a:solidFill>
              </a:rPr>
              <a:t>? </a:t>
            </a:r>
            <a:endParaRPr lang="da-DK" dirty="0">
              <a:solidFill>
                <a:srgbClr val="C00000"/>
              </a:solidFill>
            </a:endParaRPr>
          </a:p>
          <a:p>
            <a:pPr algn="ctr"/>
            <a:r>
              <a:rPr lang="da-DK" dirty="0" smtClean="0">
                <a:solidFill>
                  <a:srgbClr val="C00000"/>
                </a:solidFill>
              </a:rPr>
              <a:t>cache lines  and </a:t>
            </a:r>
            <a:r>
              <a:rPr lang="da-DK" dirty="0" err="1" smtClean="0">
                <a:solidFill>
                  <a:srgbClr val="C00000"/>
                </a:solidFill>
              </a:rPr>
              <a:t>branch</a:t>
            </a:r>
            <a:r>
              <a:rPr lang="da-DK" dirty="0" smtClean="0">
                <a:solidFill>
                  <a:srgbClr val="C00000"/>
                </a:solidFill>
              </a:rPr>
              <a:t> </a:t>
            </a:r>
            <a:r>
              <a:rPr lang="da-DK" dirty="0" err="1" smtClean="0">
                <a:solidFill>
                  <a:srgbClr val="C00000"/>
                </a:solidFill>
              </a:rPr>
              <a:t>prediction</a:t>
            </a:r>
            <a:endParaRPr lang="da-DK" dirty="0" smtClean="0">
              <a:solidFill>
                <a:srgbClr val="C00000"/>
              </a:solidFill>
            </a:endParaRPr>
          </a:p>
        </p:txBody>
      </p:sp>
      <p:sp>
        <p:nvSpPr>
          <p:cNvPr id="48" name="Rounded Rectangle 47"/>
          <p:cNvSpPr/>
          <p:nvPr/>
        </p:nvSpPr>
        <p:spPr>
          <a:xfrm>
            <a:off x="251520" y="5517232"/>
            <a:ext cx="3168352" cy="1007136"/>
          </a:xfrm>
          <a:prstGeom prst="round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b="1" dirty="0" err="1" smtClean="0">
                <a:solidFill>
                  <a:schemeClr val="tx1"/>
                </a:solidFill>
              </a:rPr>
              <a:t>Sorting</a:t>
            </a:r>
            <a:endParaRPr lang="da-DK" b="1" dirty="0" smtClean="0">
              <a:solidFill>
                <a:srgbClr val="C00000"/>
              </a:solidFill>
            </a:endParaRPr>
          </a:p>
          <a:p>
            <a:pPr algn="ctr"/>
            <a:r>
              <a:rPr lang="da-DK" dirty="0" smtClean="0">
                <a:solidFill>
                  <a:schemeClr val="tx1"/>
                </a:solidFill>
              </a:rPr>
              <a:t>   O(</a:t>
            </a:r>
            <a:r>
              <a:rPr lang="da-DK" i="1" dirty="0" err="1" smtClean="0">
                <a:solidFill>
                  <a:schemeClr val="tx1"/>
                </a:solidFill>
              </a:rPr>
              <a:t>n</a:t>
            </a:r>
            <a:r>
              <a:rPr lang="da-DK" dirty="0" err="1" smtClean="0">
                <a:solidFill>
                  <a:schemeClr val="tx1"/>
                </a:solidFill>
              </a:rPr>
              <a:t>·log</a:t>
            </a:r>
            <a:r>
              <a:rPr lang="da-DK" dirty="0" smtClean="0">
                <a:solidFill>
                  <a:schemeClr val="tx1"/>
                </a:solidFill>
              </a:rPr>
              <a:t> </a:t>
            </a:r>
            <a:r>
              <a:rPr lang="da-DK" i="1" dirty="0" smtClean="0">
                <a:solidFill>
                  <a:schemeClr val="tx1"/>
                </a:solidFill>
              </a:rPr>
              <a:t>n</a:t>
            </a:r>
            <a:r>
              <a:rPr lang="da-DK" dirty="0" smtClean="0">
                <a:solidFill>
                  <a:schemeClr val="tx1"/>
                </a:solidFill>
              </a:rPr>
              <a:t>) </a:t>
            </a:r>
            <a:r>
              <a:rPr lang="da-DK" dirty="0" err="1" smtClean="0">
                <a:solidFill>
                  <a:schemeClr val="tx1"/>
                </a:solidFill>
              </a:rPr>
              <a:t>comparisons</a:t>
            </a:r>
            <a:r>
              <a:rPr lang="da-DK" dirty="0" smtClean="0">
                <a:solidFill>
                  <a:schemeClr val="tx1"/>
                </a:solidFill>
              </a:rPr>
              <a:t> </a:t>
            </a:r>
            <a:br>
              <a:rPr lang="da-DK" dirty="0" smtClean="0">
                <a:solidFill>
                  <a:schemeClr val="tx1"/>
                </a:solidFill>
              </a:rPr>
            </a:br>
            <a:r>
              <a:rPr lang="da-DK" dirty="0" smtClean="0">
                <a:solidFill>
                  <a:schemeClr val="tx1"/>
                </a:solidFill>
              </a:rPr>
              <a:t>→ </a:t>
            </a:r>
            <a:r>
              <a:rPr lang="da-DK" dirty="0" smtClean="0">
                <a:solidFill>
                  <a:schemeClr val="tx1"/>
                </a:solidFill>
                <a:sym typeface="Symbol"/>
              </a:rPr>
              <a:t></a:t>
            </a:r>
            <a:r>
              <a:rPr lang="da-DK" dirty="0" smtClean="0">
                <a:solidFill>
                  <a:schemeClr val="tx1"/>
                </a:solidFill>
              </a:rPr>
              <a:t>(</a:t>
            </a:r>
            <a:r>
              <a:rPr lang="da-DK" i="1" dirty="0" err="1" smtClean="0">
                <a:solidFill>
                  <a:schemeClr val="tx1"/>
                </a:solidFill>
              </a:rPr>
              <a:t>n</a:t>
            </a:r>
            <a:r>
              <a:rPr lang="da-DK" dirty="0" err="1" smtClean="0">
                <a:solidFill>
                  <a:schemeClr val="tx1"/>
                </a:solidFill>
              </a:rPr>
              <a:t>·log</a:t>
            </a:r>
            <a:r>
              <a:rPr lang="da-DK" dirty="0" smtClean="0">
                <a:solidFill>
                  <a:schemeClr val="tx1"/>
                </a:solidFill>
              </a:rPr>
              <a:t> </a:t>
            </a:r>
            <a:r>
              <a:rPr lang="da-DK" i="1" dirty="0" smtClean="0">
                <a:solidFill>
                  <a:schemeClr val="tx1"/>
                </a:solidFill>
              </a:rPr>
              <a:t>n</a:t>
            </a:r>
            <a:r>
              <a:rPr lang="da-DK" dirty="0" smtClean="0">
                <a:solidFill>
                  <a:schemeClr val="tx1"/>
                </a:solidFill>
              </a:rPr>
              <a:t>) </a:t>
            </a:r>
            <a:r>
              <a:rPr lang="da-DK" dirty="0" err="1" smtClean="0">
                <a:solidFill>
                  <a:schemeClr val="tx1"/>
                </a:solidFill>
              </a:rPr>
              <a:t>mispredictions</a:t>
            </a:r>
            <a:endParaRPr lang="da-DK" dirty="0">
              <a:solidFill>
                <a:schemeClr val="tx1"/>
              </a:solidFill>
            </a:endParaRPr>
          </a:p>
        </p:txBody>
      </p:sp>
      <p:sp>
        <p:nvSpPr>
          <p:cNvPr id="49" name="Rectangle 48"/>
          <p:cNvSpPr/>
          <p:nvPr/>
        </p:nvSpPr>
        <p:spPr>
          <a:xfrm>
            <a:off x="2407672" y="5507940"/>
            <a:ext cx="1012200" cy="369332"/>
          </a:xfrm>
          <a:prstGeom prst="rect">
            <a:avLst/>
          </a:prstGeom>
        </p:spPr>
        <p:txBody>
          <a:bodyPr wrap="none">
            <a:spAutoFit/>
          </a:bodyPr>
          <a:lstStyle/>
          <a:p>
            <a:r>
              <a:rPr lang="da-DK" b="1" dirty="0" smtClean="0">
                <a:solidFill>
                  <a:srgbClr val="C00000"/>
                </a:solidFill>
              </a:rPr>
              <a:t>WADS05</a:t>
            </a:r>
            <a:endParaRPr lang="da-DK" b="1" dirty="0">
              <a:solidFill>
                <a:srgbClr val="C00000"/>
              </a:solidFill>
            </a:endParaRPr>
          </a:p>
        </p:txBody>
      </p:sp>
    </p:spTree>
    <p:extLst>
      <p:ext uri="{BB962C8B-B14F-4D97-AF65-F5344CB8AC3E}">
        <p14:creationId xmlns:p14="http://schemas.microsoft.com/office/powerpoint/2010/main" val="314343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500"/>
                                        <p:tgtEl>
                                          <p:spTgt spid="3">
                                            <p:txEl>
                                              <p:pRg st="3" end="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500"/>
                                        <p:tgtEl>
                                          <p:spTgt spid="4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fade">
                                      <p:cBhvr>
                                        <p:cTn id="7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6" grpId="0"/>
      <p:bldP spid="17" grpId="0"/>
      <p:bldP spid="48" grpId="0" animBg="1"/>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Table 42"/>
          <p:cNvGraphicFramePr>
            <a:graphicFrameLocks noGrp="1"/>
          </p:cNvGraphicFramePr>
          <p:nvPr>
            <p:extLst>
              <p:ext uri="{D42A27DB-BD31-4B8C-83A1-F6EECF244321}">
                <p14:modId xmlns:p14="http://schemas.microsoft.com/office/powerpoint/2010/main" val="1748676586"/>
              </p:ext>
            </p:extLst>
          </p:nvPr>
        </p:nvGraphicFramePr>
        <p:xfrm>
          <a:off x="1384687" y="209168"/>
          <a:ext cx="1014212" cy="6583680"/>
        </p:xfrm>
        <a:graphic>
          <a:graphicData uri="http://schemas.openxmlformats.org/drawingml/2006/table">
            <a:tbl>
              <a:tblPr firstRow="1" bandRow="1">
                <a:tableStyleId>{2D5ABB26-0587-4C30-8999-92F81FD0307C}</a:tableStyleId>
              </a:tblPr>
              <a:tblGrid>
                <a:gridCol w="1014212"/>
              </a:tblGrid>
              <a:tr h="309708">
                <a:tc>
                  <a:txBody>
                    <a:bodyPr/>
                    <a:lstStyle/>
                    <a:p>
                      <a:pPr algn="ctr"/>
                      <a:r>
                        <a:rPr lang="da-DK" sz="2400" b="1" u="none" dirty="0" err="1" smtClean="0">
                          <a:solidFill>
                            <a:schemeClr val="tx1"/>
                          </a:solidFill>
                        </a:rPr>
                        <a:t>Binary</a:t>
                      </a:r>
                      <a:endParaRPr lang="en-US" sz="2400" b="1" u="none" dirty="0">
                        <a:solidFill>
                          <a:schemeClr val="tx1"/>
                        </a:solidFill>
                      </a:endParaRPr>
                    </a:p>
                  </a:txBody>
                  <a:tcPr marL="0" marR="0" marT="0" marB="0" anchor="ctr"/>
                </a:tc>
              </a:tr>
              <a:tr h="309708">
                <a:tc>
                  <a:txBody>
                    <a:bodyPr/>
                    <a:lstStyle/>
                    <a:p>
                      <a:pPr algn="ctr"/>
                      <a:r>
                        <a:rPr lang="da-DK" sz="2400" b="1" u="none" dirty="0" smtClean="0">
                          <a:solidFill>
                            <a:schemeClr val="tx1"/>
                          </a:solidFill>
                        </a:rPr>
                        <a:t>0000</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0001</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0010</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0011</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0100</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01</a:t>
                      </a:r>
                      <a:r>
                        <a:rPr lang="da-DK" sz="2400" b="1" i="0" u="none" dirty="0" smtClean="0">
                          <a:solidFill>
                            <a:schemeClr val="tx1"/>
                          </a:solidFill>
                        </a:rPr>
                        <a:t>01</a:t>
                      </a:r>
                      <a:endParaRPr lang="en-US" sz="2400" b="1" i="0" u="none" dirty="0">
                        <a:solidFill>
                          <a:schemeClr val="tx1"/>
                        </a:solidFill>
                      </a:endParaRPr>
                    </a:p>
                  </a:txBody>
                  <a:tcPr marL="0" marR="0" marT="0" marB="0"/>
                </a:tc>
              </a:tr>
              <a:tr h="309708">
                <a:tc>
                  <a:txBody>
                    <a:bodyPr/>
                    <a:lstStyle/>
                    <a:p>
                      <a:pPr algn="ctr"/>
                      <a:r>
                        <a:rPr lang="da-DK" sz="2400" b="1" u="none" dirty="0" smtClean="0">
                          <a:solidFill>
                            <a:schemeClr val="tx1"/>
                          </a:solidFill>
                        </a:rPr>
                        <a:t>0110</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0111</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1000</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1001</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1010</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1011</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1100</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1101</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1110</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1111</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0000</a:t>
                      </a:r>
                      <a:endParaRPr lang="en-US" sz="2400" b="1" u="none" dirty="0">
                        <a:solidFill>
                          <a:schemeClr val="tx1"/>
                        </a:solidFill>
                      </a:endParaRPr>
                    </a:p>
                  </a:txBody>
                  <a:tcPr marL="0" marR="0" marT="0" marB="0"/>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536743114"/>
              </p:ext>
            </p:extLst>
          </p:nvPr>
        </p:nvGraphicFramePr>
        <p:xfrm>
          <a:off x="107504" y="209168"/>
          <a:ext cx="1218036" cy="6583680"/>
        </p:xfrm>
        <a:graphic>
          <a:graphicData uri="http://schemas.openxmlformats.org/drawingml/2006/table">
            <a:tbl>
              <a:tblPr firstRow="1" bandRow="1">
                <a:tableStyleId>{2D5ABB26-0587-4C30-8999-92F81FD0307C}</a:tableStyleId>
              </a:tblPr>
              <a:tblGrid>
                <a:gridCol w="1218036"/>
              </a:tblGrid>
              <a:tr h="309708">
                <a:tc>
                  <a:txBody>
                    <a:bodyPr/>
                    <a:lstStyle/>
                    <a:p>
                      <a:pPr algn="ctr"/>
                      <a:r>
                        <a:rPr lang="da-DK" sz="2400" b="1" u="none" dirty="0" smtClean="0">
                          <a:solidFill>
                            <a:schemeClr val="tx1"/>
                          </a:solidFill>
                        </a:rPr>
                        <a:t>Decimal</a:t>
                      </a:r>
                      <a:endParaRPr lang="en-US" sz="2400" b="1" u="none" dirty="0">
                        <a:solidFill>
                          <a:schemeClr val="tx1"/>
                        </a:solidFill>
                      </a:endParaRPr>
                    </a:p>
                  </a:txBody>
                  <a:tcPr marL="0" marR="0" marT="0" marB="0" anchor="ctr"/>
                </a:tc>
              </a:tr>
              <a:tr h="309708">
                <a:tc>
                  <a:txBody>
                    <a:bodyPr/>
                    <a:lstStyle/>
                    <a:p>
                      <a:pPr algn="ctr"/>
                      <a:r>
                        <a:rPr lang="da-DK" sz="2400" b="1" u="none" dirty="0" smtClean="0">
                          <a:solidFill>
                            <a:schemeClr val="tx1"/>
                          </a:solidFill>
                        </a:rPr>
                        <a:t>0</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1</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2</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3</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4</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5</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6</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7</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8</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9</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10</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11</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12</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13</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14</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15</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0</a:t>
                      </a:r>
                      <a:endParaRPr lang="en-US" sz="2400" b="1" u="none" dirty="0">
                        <a:solidFill>
                          <a:schemeClr val="tx1"/>
                        </a:solidFill>
                      </a:endParaRPr>
                    </a:p>
                  </a:txBody>
                  <a:tcPr marL="0" marR="0" marT="0" marB="0"/>
                </a:tc>
              </a:tr>
            </a:tbl>
          </a:graphicData>
        </a:graphic>
      </p:graphicFrame>
      <p:sp>
        <p:nvSpPr>
          <p:cNvPr id="37" name="Arc 36"/>
          <p:cNvSpPr/>
          <p:nvPr/>
        </p:nvSpPr>
        <p:spPr>
          <a:xfrm>
            <a:off x="2051720" y="3284984"/>
            <a:ext cx="360040" cy="432048"/>
          </a:xfrm>
          <a:prstGeom prst="arc">
            <a:avLst>
              <a:gd name="adj1" fmla="val 16200000"/>
              <a:gd name="adj2" fmla="val 6230066"/>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39" name="Table 38"/>
          <p:cNvGraphicFramePr>
            <a:graphicFrameLocks noGrp="1"/>
          </p:cNvGraphicFramePr>
          <p:nvPr>
            <p:extLst>
              <p:ext uri="{D42A27DB-BD31-4B8C-83A1-F6EECF244321}">
                <p14:modId xmlns:p14="http://schemas.microsoft.com/office/powerpoint/2010/main" val="1923129595"/>
              </p:ext>
            </p:extLst>
          </p:nvPr>
        </p:nvGraphicFramePr>
        <p:xfrm>
          <a:off x="1384687" y="209168"/>
          <a:ext cx="1014212" cy="6583680"/>
        </p:xfrm>
        <a:graphic>
          <a:graphicData uri="http://schemas.openxmlformats.org/drawingml/2006/table">
            <a:tbl>
              <a:tblPr firstRow="1" bandRow="1">
                <a:tableStyleId>{2D5ABB26-0587-4C30-8999-92F81FD0307C}</a:tableStyleId>
              </a:tblPr>
              <a:tblGrid>
                <a:gridCol w="1014212"/>
              </a:tblGrid>
              <a:tr h="309708">
                <a:tc>
                  <a:txBody>
                    <a:bodyPr/>
                    <a:lstStyle/>
                    <a:p>
                      <a:pPr algn="ctr"/>
                      <a:r>
                        <a:rPr lang="da-DK" sz="2400" b="1" u="none" dirty="0" err="1" smtClean="0">
                          <a:solidFill>
                            <a:schemeClr val="tx1"/>
                          </a:solidFill>
                        </a:rPr>
                        <a:t>Binary</a:t>
                      </a:r>
                      <a:endParaRPr lang="en-US" sz="2400" b="1" u="none" dirty="0">
                        <a:solidFill>
                          <a:schemeClr val="tx1"/>
                        </a:solidFill>
                      </a:endParaRPr>
                    </a:p>
                  </a:txBody>
                  <a:tcPr marL="0" marR="0" marT="0" marB="0" anchor="ctr"/>
                </a:tc>
              </a:tr>
              <a:tr h="309708">
                <a:tc>
                  <a:txBody>
                    <a:bodyPr/>
                    <a:lstStyle/>
                    <a:p>
                      <a:pPr algn="ctr"/>
                      <a:r>
                        <a:rPr lang="da-DK" sz="2400" b="1" u="none" dirty="0" smtClean="0">
                          <a:solidFill>
                            <a:schemeClr val="tx1"/>
                          </a:solidFill>
                        </a:rPr>
                        <a:t>0000</a:t>
                      </a:r>
                      <a:endParaRPr lang="en-US" sz="2400" b="1" u="none" dirty="0">
                        <a:solidFill>
                          <a:schemeClr val="tx1"/>
                        </a:solidFill>
                      </a:endParaRPr>
                    </a:p>
                  </a:txBody>
                  <a:tcPr marL="0" marR="0" marT="0" marB="0"/>
                </a:tc>
              </a:tr>
              <a:tr h="309708">
                <a:tc>
                  <a:txBody>
                    <a:bodyPr/>
                    <a:lstStyle/>
                    <a:p>
                      <a:pPr algn="ctr"/>
                      <a:r>
                        <a:rPr lang="da-DK" sz="2400" b="1" u="none" dirty="0" smtClean="0">
                          <a:solidFill>
                            <a:schemeClr val="tx1"/>
                          </a:solidFill>
                        </a:rPr>
                        <a:t>000</a:t>
                      </a:r>
                      <a:r>
                        <a:rPr lang="da-DK" sz="2400" b="1" u="none" dirty="0" smtClean="0">
                          <a:solidFill>
                            <a:srgbClr val="C00000"/>
                          </a:solidFill>
                        </a:rPr>
                        <a:t>1</a:t>
                      </a:r>
                      <a:endParaRPr lang="en-US" sz="2400" b="1" u="none" dirty="0">
                        <a:solidFill>
                          <a:srgbClr val="C00000"/>
                        </a:solidFill>
                      </a:endParaRPr>
                    </a:p>
                  </a:txBody>
                  <a:tcPr marL="0" marR="0" marT="0" marB="0"/>
                </a:tc>
              </a:tr>
              <a:tr h="309708">
                <a:tc>
                  <a:txBody>
                    <a:bodyPr/>
                    <a:lstStyle/>
                    <a:p>
                      <a:pPr algn="ctr"/>
                      <a:r>
                        <a:rPr lang="da-DK" sz="2400" b="1" u="none" dirty="0" smtClean="0">
                          <a:solidFill>
                            <a:schemeClr val="tx1"/>
                          </a:solidFill>
                        </a:rPr>
                        <a:t>00</a:t>
                      </a:r>
                      <a:r>
                        <a:rPr lang="da-DK" sz="2400" b="1" u="none" dirty="0" smtClean="0">
                          <a:solidFill>
                            <a:srgbClr val="C00000"/>
                          </a:solidFill>
                        </a:rPr>
                        <a:t>10</a:t>
                      </a:r>
                      <a:endParaRPr lang="en-US" sz="2400" b="1" u="none" dirty="0">
                        <a:solidFill>
                          <a:srgbClr val="C00000"/>
                        </a:solidFill>
                      </a:endParaRPr>
                    </a:p>
                  </a:txBody>
                  <a:tcPr marL="0" marR="0" marT="0" marB="0"/>
                </a:tc>
              </a:tr>
              <a:tr h="309708">
                <a:tc>
                  <a:txBody>
                    <a:bodyPr/>
                    <a:lstStyle/>
                    <a:p>
                      <a:pPr algn="ctr"/>
                      <a:r>
                        <a:rPr lang="da-DK" sz="2400" b="1" u="none" dirty="0" smtClean="0">
                          <a:solidFill>
                            <a:schemeClr val="tx1"/>
                          </a:solidFill>
                        </a:rPr>
                        <a:t>001</a:t>
                      </a:r>
                      <a:r>
                        <a:rPr lang="da-DK" sz="2400" b="1" u="none" dirty="0" smtClean="0">
                          <a:solidFill>
                            <a:srgbClr val="C00000"/>
                          </a:solidFill>
                        </a:rPr>
                        <a:t>1</a:t>
                      </a:r>
                      <a:endParaRPr lang="en-US" sz="2400" b="1" u="none" dirty="0">
                        <a:solidFill>
                          <a:srgbClr val="C00000"/>
                        </a:solidFill>
                      </a:endParaRPr>
                    </a:p>
                  </a:txBody>
                  <a:tcPr marL="0" marR="0" marT="0" marB="0"/>
                </a:tc>
              </a:tr>
              <a:tr h="309708">
                <a:tc>
                  <a:txBody>
                    <a:bodyPr/>
                    <a:lstStyle/>
                    <a:p>
                      <a:pPr algn="ctr"/>
                      <a:r>
                        <a:rPr lang="da-DK" sz="2400" b="1" u="none" dirty="0" smtClean="0">
                          <a:solidFill>
                            <a:schemeClr val="tx1"/>
                          </a:solidFill>
                        </a:rPr>
                        <a:t>0</a:t>
                      </a:r>
                      <a:r>
                        <a:rPr lang="da-DK" sz="2400" b="1" u="none" dirty="0" smtClean="0">
                          <a:solidFill>
                            <a:srgbClr val="C00000"/>
                          </a:solidFill>
                        </a:rPr>
                        <a:t>100</a:t>
                      </a:r>
                      <a:endParaRPr lang="en-US" sz="2400" b="1" u="none" dirty="0">
                        <a:solidFill>
                          <a:srgbClr val="C00000"/>
                        </a:solidFill>
                      </a:endParaRPr>
                    </a:p>
                  </a:txBody>
                  <a:tcPr marL="0" marR="0" marT="0" marB="0"/>
                </a:tc>
              </a:tr>
              <a:tr h="309708">
                <a:tc>
                  <a:txBody>
                    <a:bodyPr/>
                    <a:lstStyle/>
                    <a:p>
                      <a:pPr algn="ctr"/>
                      <a:r>
                        <a:rPr lang="da-DK" sz="2400" b="1" u="none" dirty="0" smtClean="0">
                          <a:solidFill>
                            <a:schemeClr val="tx1"/>
                          </a:solidFill>
                        </a:rPr>
                        <a:t>01</a:t>
                      </a:r>
                      <a:r>
                        <a:rPr lang="da-DK" sz="2400" b="1" i="0" u="none" dirty="0" smtClean="0">
                          <a:solidFill>
                            <a:schemeClr val="tx1"/>
                          </a:solidFill>
                        </a:rPr>
                        <a:t>0</a:t>
                      </a:r>
                      <a:r>
                        <a:rPr lang="da-DK" sz="2400" b="1" i="0" u="none" dirty="0" smtClean="0">
                          <a:solidFill>
                            <a:srgbClr val="C00000"/>
                          </a:solidFill>
                        </a:rPr>
                        <a:t>1</a:t>
                      </a:r>
                      <a:endParaRPr lang="en-US" sz="2400" b="1" i="0" u="none" dirty="0">
                        <a:solidFill>
                          <a:srgbClr val="C00000"/>
                        </a:solidFill>
                      </a:endParaRPr>
                    </a:p>
                  </a:txBody>
                  <a:tcPr marL="0" marR="0" marT="0" marB="0"/>
                </a:tc>
              </a:tr>
              <a:tr h="309708">
                <a:tc>
                  <a:txBody>
                    <a:bodyPr/>
                    <a:lstStyle/>
                    <a:p>
                      <a:pPr algn="ctr"/>
                      <a:r>
                        <a:rPr lang="da-DK" sz="2400" b="1" u="none" dirty="0" smtClean="0">
                          <a:solidFill>
                            <a:schemeClr val="tx1"/>
                          </a:solidFill>
                        </a:rPr>
                        <a:t>01</a:t>
                      </a:r>
                      <a:r>
                        <a:rPr lang="da-DK" sz="2400" b="1" u="none" dirty="0" smtClean="0">
                          <a:solidFill>
                            <a:srgbClr val="C00000"/>
                          </a:solidFill>
                        </a:rPr>
                        <a:t>10</a:t>
                      </a:r>
                      <a:endParaRPr lang="en-US" sz="2400" b="1" u="none" dirty="0">
                        <a:solidFill>
                          <a:srgbClr val="C00000"/>
                        </a:solidFill>
                      </a:endParaRPr>
                    </a:p>
                  </a:txBody>
                  <a:tcPr marL="0" marR="0" marT="0" marB="0"/>
                </a:tc>
              </a:tr>
              <a:tr h="309708">
                <a:tc>
                  <a:txBody>
                    <a:bodyPr/>
                    <a:lstStyle/>
                    <a:p>
                      <a:pPr algn="ctr"/>
                      <a:r>
                        <a:rPr lang="da-DK" sz="2400" b="1" u="none" dirty="0" smtClean="0">
                          <a:solidFill>
                            <a:schemeClr val="tx1"/>
                          </a:solidFill>
                        </a:rPr>
                        <a:t>011</a:t>
                      </a:r>
                      <a:r>
                        <a:rPr lang="da-DK" sz="2400" b="1" u="none" dirty="0" smtClean="0">
                          <a:solidFill>
                            <a:srgbClr val="C00000"/>
                          </a:solidFill>
                        </a:rPr>
                        <a:t>1</a:t>
                      </a:r>
                      <a:endParaRPr lang="en-US" sz="2400" b="1" u="none" dirty="0">
                        <a:solidFill>
                          <a:srgbClr val="C00000"/>
                        </a:solidFill>
                      </a:endParaRPr>
                    </a:p>
                  </a:txBody>
                  <a:tcPr marL="0" marR="0" marT="0" marB="0"/>
                </a:tc>
              </a:tr>
              <a:tr h="309708">
                <a:tc>
                  <a:txBody>
                    <a:bodyPr/>
                    <a:lstStyle/>
                    <a:p>
                      <a:pPr algn="ctr"/>
                      <a:r>
                        <a:rPr lang="da-DK" sz="2400" b="1" u="none" dirty="0" smtClean="0">
                          <a:solidFill>
                            <a:srgbClr val="C00000"/>
                          </a:solidFill>
                        </a:rPr>
                        <a:t>1000</a:t>
                      </a:r>
                      <a:endParaRPr lang="en-US" sz="2400" b="1" u="none" dirty="0">
                        <a:solidFill>
                          <a:srgbClr val="C00000"/>
                        </a:solidFill>
                      </a:endParaRPr>
                    </a:p>
                  </a:txBody>
                  <a:tcPr marL="0" marR="0" marT="0" marB="0"/>
                </a:tc>
              </a:tr>
              <a:tr h="309708">
                <a:tc>
                  <a:txBody>
                    <a:bodyPr/>
                    <a:lstStyle/>
                    <a:p>
                      <a:pPr algn="ctr"/>
                      <a:r>
                        <a:rPr lang="da-DK" sz="2400" b="1" u="none" dirty="0" smtClean="0">
                          <a:solidFill>
                            <a:schemeClr val="tx1"/>
                          </a:solidFill>
                        </a:rPr>
                        <a:t>100</a:t>
                      </a:r>
                      <a:r>
                        <a:rPr lang="da-DK" sz="2400" b="1" u="none" dirty="0" smtClean="0">
                          <a:solidFill>
                            <a:srgbClr val="C00000"/>
                          </a:solidFill>
                        </a:rPr>
                        <a:t>1</a:t>
                      </a:r>
                      <a:endParaRPr lang="en-US" sz="2400" b="1" u="none" dirty="0">
                        <a:solidFill>
                          <a:srgbClr val="C00000"/>
                        </a:solidFill>
                      </a:endParaRPr>
                    </a:p>
                  </a:txBody>
                  <a:tcPr marL="0" marR="0" marT="0" marB="0"/>
                </a:tc>
              </a:tr>
              <a:tr h="309708">
                <a:tc>
                  <a:txBody>
                    <a:bodyPr/>
                    <a:lstStyle/>
                    <a:p>
                      <a:pPr algn="ctr"/>
                      <a:r>
                        <a:rPr lang="da-DK" sz="2400" b="1" u="none" dirty="0" smtClean="0">
                          <a:solidFill>
                            <a:schemeClr val="tx1"/>
                          </a:solidFill>
                        </a:rPr>
                        <a:t>10</a:t>
                      </a:r>
                      <a:r>
                        <a:rPr lang="da-DK" sz="2400" b="1" u="none" dirty="0" smtClean="0">
                          <a:solidFill>
                            <a:srgbClr val="C00000"/>
                          </a:solidFill>
                        </a:rPr>
                        <a:t>10</a:t>
                      </a:r>
                      <a:endParaRPr lang="en-US" sz="2400" b="1" u="none" dirty="0">
                        <a:solidFill>
                          <a:srgbClr val="C00000"/>
                        </a:solidFill>
                      </a:endParaRPr>
                    </a:p>
                  </a:txBody>
                  <a:tcPr marL="0" marR="0" marT="0" marB="0"/>
                </a:tc>
              </a:tr>
              <a:tr h="309708">
                <a:tc>
                  <a:txBody>
                    <a:bodyPr/>
                    <a:lstStyle/>
                    <a:p>
                      <a:pPr algn="ctr"/>
                      <a:r>
                        <a:rPr lang="da-DK" sz="2400" b="1" u="none" dirty="0" smtClean="0">
                          <a:solidFill>
                            <a:schemeClr val="tx1"/>
                          </a:solidFill>
                        </a:rPr>
                        <a:t>101</a:t>
                      </a:r>
                      <a:r>
                        <a:rPr lang="da-DK" sz="2400" b="1" u="none" dirty="0" smtClean="0">
                          <a:solidFill>
                            <a:srgbClr val="C00000"/>
                          </a:solidFill>
                        </a:rPr>
                        <a:t>1</a:t>
                      </a:r>
                      <a:endParaRPr lang="en-US" sz="2400" b="1" u="none" dirty="0">
                        <a:solidFill>
                          <a:srgbClr val="C00000"/>
                        </a:solidFill>
                      </a:endParaRPr>
                    </a:p>
                  </a:txBody>
                  <a:tcPr marL="0" marR="0" marT="0" marB="0"/>
                </a:tc>
              </a:tr>
              <a:tr h="309708">
                <a:tc>
                  <a:txBody>
                    <a:bodyPr/>
                    <a:lstStyle/>
                    <a:p>
                      <a:pPr algn="ctr"/>
                      <a:r>
                        <a:rPr lang="da-DK" sz="2400" b="1" u="none" dirty="0" smtClean="0">
                          <a:solidFill>
                            <a:schemeClr val="tx1"/>
                          </a:solidFill>
                        </a:rPr>
                        <a:t>1</a:t>
                      </a:r>
                      <a:r>
                        <a:rPr lang="da-DK" sz="2400" b="1" u="none" dirty="0" smtClean="0">
                          <a:solidFill>
                            <a:srgbClr val="C00000"/>
                          </a:solidFill>
                        </a:rPr>
                        <a:t>100</a:t>
                      </a:r>
                      <a:endParaRPr lang="en-US" sz="2400" b="1" u="none" dirty="0">
                        <a:solidFill>
                          <a:srgbClr val="C00000"/>
                        </a:solidFill>
                      </a:endParaRPr>
                    </a:p>
                  </a:txBody>
                  <a:tcPr marL="0" marR="0" marT="0" marB="0"/>
                </a:tc>
              </a:tr>
              <a:tr h="309708">
                <a:tc>
                  <a:txBody>
                    <a:bodyPr/>
                    <a:lstStyle/>
                    <a:p>
                      <a:pPr algn="ctr"/>
                      <a:r>
                        <a:rPr lang="da-DK" sz="2400" b="1" u="none" dirty="0" smtClean="0">
                          <a:solidFill>
                            <a:schemeClr val="tx1"/>
                          </a:solidFill>
                        </a:rPr>
                        <a:t>110</a:t>
                      </a:r>
                      <a:r>
                        <a:rPr lang="da-DK" sz="2400" b="1" u="none" dirty="0" smtClean="0">
                          <a:solidFill>
                            <a:srgbClr val="C00000"/>
                          </a:solidFill>
                        </a:rPr>
                        <a:t>1</a:t>
                      </a:r>
                      <a:endParaRPr lang="en-US" sz="2400" b="1" u="none" dirty="0">
                        <a:solidFill>
                          <a:srgbClr val="C00000"/>
                        </a:solidFill>
                      </a:endParaRPr>
                    </a:p>
                  </a:txBody>
                  <a:tcPr marL="0" marR="0" marT="0" marB="0"/>
                </a:tc>
              </a:tr>
              <a:tr h="309708">
                <a:tc>
                  <a:txBody>
                    <a:bodyPr/>
                    <a:lstStyle/>
                    <a:p>
                      <a:pPr algn="ctr"/>
                      <a:r>
                        <a:rPr lang="da-DK" sz="2400" b="1" u="none" dirty="0" smtClean="0">
                          <a:solidFill>
                            <a:schemeClr val="tx1"/>
                          </a:solidFill>
                        </a:rPr>
                        <a:t>11</a:t>
                      </a:r>
                      <a:r>
                        <a:rPr lang="da-DK" sz="2400" b="1" u="none" dirty="0" smtClean="0">
                          <a:solidFill>
                            <a:srgbClr val="C00000"/>
                          </a:solidFill>
                        </a:rPr>
                        <a:t>10</a:t>
                      </a:r>
                      <a:endParaRPr lang="en-US" sz="2400" b="1" u="none" dirty="0">
                        <a:solidFill>
                          <a:srgbClr val="C00000"/>
                        </a:solidFill>
                      </a:endParaRPr>
                    </a:p>
                  </a:txBody>
                  <a:tcPr marL="0" marR="0" marT="0" marB="0"/>
                </a:tc>
              </a:tr>
              <a:tr h="309708">
                <a:tc>
                  <a:txBody>
                    <a:bodyPr/>
                    <a:lstStyle/>
                    <a:p>
                      <a:pPr algn="ctr"/>
                      <a:r>
                        <a:rPr lang="da-DK" sz="2400" b="1" u="none" dirty="0" smtClean="0">
                          <a:solidFill>
                            <a:schemeClr val="tx1"/>
                          </a:solidFill>
                        </a:rPr>
                        <a:t>111</a:t>
                      </a:r>
                      <a:r>
                        <a:rPr lang="da-DK" sz="2400" b="1" u="none" dirty="0" smtClean="0">
                          <a:solidFill>
                            <a:srgbClr val="C00000"/>
                          </a:solidFill>
                        </a:rPr>
                        <a:t>1</a:t>
                      </a:r>
                      <a:endParaRPr lang="en-US" sz="2400" b="1" u="none" dirty="0">
                        <a:solidFill>
                          <a:srgbClr val="C00000"/>
                        </a:solidFill>
                      </a:endParaRPr>
                    </a:p>
                  </a:txBody>
                  <a:tcPr marL="0" marR="0" marT="0" marB="0"/>
                </a:tc>
              </a:tr>
              <a:tr h="309708">
                <a:tc>
                  <a:txBody>
                    <a:bodyPr/>
                    <a:lstStyle/>
                    <a:p>
                      <a:pPr algn="ctr"/>
                      <a:r>
                        <a:rPr lang="da-DK" sz="2400" b="1" u="none" dirty="0" smtClean="0">
                          <a:solidFill>
                            <a:srgbClr val="C00000"/>
                          </a:solidFill>
                        </a:rPr>
                        <a:t>0000</a:t>
                      </a:r>
                      <a:endParaRPr lang="en-US" sz="2400" b="1" u="none" dirty="0">
                        <a:solidFill>
                          <a:srgbClr val="C00000"/>
                        </a:solidFill>
                      </a:endParaRPr>
                    </a:p>
                  </a:txBody>
                  <a:tcPr marL="0" marR="0" marT="0" marB="0"/>
                </a:tc>
              </a:tr>
            </a:tbl>
          </a:graphicData>
        </a:graphic>
      </p:graphicFrame>
      <p:graphicFrame>
        <p:nvGraphicFramePr>
          <p:cNvPr id="40" name="Table 39"/>
          <p:cNvGraphicFramePr>
            <a:graphicFrameLocks noGrp="1"/>
          </p:cNvGraphicFramePr>
          <p:nvPr>
            <p:extLst>
              <p:ext uri="{D42A27DB-BD31-4B8C-83A1-F6EECF244321}">
                <p14:modId xmlns:p14="http://schemas.microsoft.com/office/powerpoint/2010/main" val="3178667304"/>
              </p:ext>
            </p:extLst>
          </p:nvPr>
        </p:nvGraphicFramePr>
        <p:xfrm>
          <a:off x="1384687" y="209168"/>
          <a:ext cx="1014212" cy="6583680"/>
        </p:xfrm>
        <a:graphic>
          <a:graphicData uri="http://schemas.openxmlformats.org/drawingml/2006/table">
            <a:tbl>
              <a:tblPr firstRow="1" bandRow="1">
                <a:tableStyleId>{2D5ABB26-0587-4C30-8999-92F81FD0307C}</a:tableStyleId>
              </a:tblPr>
              <a:tblGrid>
                <a:gridCol w="1014212"/>
              </a:tblGrid>
              <a:tr h="309708">
                <a:tc>
                  <a:txBody>
                    <a:bodyPr/>
                    <a:lstStyle/>
                    <a:p>
                      <a:pPr algn="ctr"/>
                      <a:r>
                        <a:rPr lang="da-DK" sz="2400" b="1" dirty="0" err="1" smtClean="0">
                          <a:solidFill>
                            <a:schemeClr val="tx1"/>
                          </a:solidFill>
                        </a:rPr>
                        <a:t>Binary</a:t>
                      </a:r>
                      <a:endParaRPr lang="en-US" sz="2400" b="1" dirty="0">
                        <a:solidFill>
                          <a:schemeClr val="tx1"/>
                        </a:solidFill>
                      </a:endParaRPr>
                    </a:p>
                  </a:txBody>
                  <a:tcPr marL="0" marR="0" marT="0" marB="0" anchor="ctr"/>
                </a:tc>
              </a:tr>
              <a:tr h="309708">
                <a:tc>
                  <a:txBody>
                    <a:bodyPr/>
                    <a:lstStyle/>
                    <a:p>
                      <a:pPr algn="ctr"/>
                      <a:r>
                        <a:rPr lang="da-DK" sz="2400" b="1" dirty="0" smtClean="0">
                          <a:solidFill>
                            <a:schemeClr val="tx1"/>
                          </a:solidFill>
                        </a:rPr>
                        <a:t>000</a:t>
                      </a:r>
                      <a:r>
                        <a:rPr lang="da-DK" sz="2400" b="1" u="sng" dirty="0" smtClean="0">
                          <a:solidFill>
                            <a:schemeClr val="tx1"/>
                          </a:solidFill>
                        </a:rPr>
                        <a:t>0</a:t>
                      </a:r>
                      <a:endParaRPr lang="en-US" sz="2400" b="1" u="sng" dirty="0">
                        <a:solidFill>
                          <a:schemeClr val="tx1"/>
                        </a:solidFill>
                      </a:endParaRPr>
                    </a:p>
                  </a:txBody>
                  <a:tcPr marL="0" marR="0" marT="0" marB="0"/>
                </a:tc>
              </a:tr>
              <a:tr h="309708">
                <a:tc>
                  <a:txBody>
                    <a:bodyPr/>
                    <a:lstStyle/>
                    <a:p>
                      <a:pPr algn="ctr"/>
                      <a:r>
                        <a:rPr lang="da-DK" sz="2400" b="1" dirty="0" smtClean="0">
                          <a:solidFill>
                            <a:schemeClr val="tx1"/>
                          </a:solidFill>
                        </a:rPr>
                        <a:t>00</a:t>
                      </a:r>
                      <a:r>
                        <a:rPr lang="da-DK" sz="2400" b="1" u="sng" dirty="0" smtClean="0">
                          <a:solidFill>
                            <a:schemeClr val="tx1"/>
                          </a:solidFill>
                        </a:rPr>
                        <a:t>0</a:t>
                      </a:r>
                      <a:r>
                        <a:rPr lang="da-DK" sz="2400" b="1" u="sng" dirty="0" smtClean="0">
                          <a:solidFill>
                            <a:srgbClr val="C00000"/>
                          </a:solidFill>
                        </a:rPr>
                        <a:t>1</a:t>
                      </a:r>
                      <a:endParaRPr lang="en-US" sz="2400" b="1" u="sng" dirty="0">
                        <a:solidFill>
                          <a:srgbClr val="C00000"/>
                        </a:solidFill>
                      </a:endParaRPr>
                    </a:p>
                  </a:txBody>
                  <a:tcPr marL="0" marR="0" marT="0" marB="0"/>
                </a:tc>
              </a:tr>
              <a:tr h="309708">
                <a:tc>
                  <a:txBody>
                    <a:bodyPr/>
                    <a:lstStyle/>
                    <a:p>
                      <a:pPr algn="ctr"/>
                      <a:r>
                        <a:rPr lang="da-DK" sz="2400" b="1" dirty="0" smtClean="0">
                          <a:solidFill>
                            <a:schemeClr val="tx1"/>
                          </a:solidFill>
                        </a:rPr>
                        <a:t>00</a:t>
                      </a:r>
                      <a:r>
                        <a:rPr lang="da-DK" sz="2400" b="1" dirty="0" smtClean="0">
                          <a:solidFill>
                            <a:srgbClr val="C00000"/>
                          </a:solidFill>
                        </a:rPr>
                        <a:t>1</a:t>
                      </a:r>
                      <a:r>
                        <a:rPr lang="da-DK" sz="2400" b="1" u="sng" dirty="0" smtClean="0">
                          <a:solidFill>
                            <a:srgbClr val="C00000"/>
                          </a:solidFill>
                        </a:rPr>
                        <a:t>0</a:t>
                      </a:r>
                      <a:endParaRPr lang="en-US" sz="2400" b="1" u="sng" dirty="0">
                        <a:solidFill>
                          <a:srgbClr val="C00000"/>
                        </a:solidFill>
                      </a:endParaRPr>
                    </a:p>
                  </a:txBody>
                  <a:tcPr marL="0" marR="0" marT="0" marB="0"/>
                </a:tc>
              </a:tr>
              <a:tr h="309708">
                <a:tc>
                  <a:txBody>
                    <a:bodyPr/>
                    <a:lstStyle/>
                    <a:p>
                      <a:pPr algn="ctr"/>
                      <a:r>
                        <a:rPr lang="da-DK" sz="2400" b="1" dirty="0" smtClean="0">
                          <a:solidFill>
                            <a:schemeClr val="tx1"/>
                          </a:solidFill>
                        </a:rPr>
                        <a:t>0</a:t>
                      </a:r>
                      <a:r>
                        <a:rPr lang="da-DK" sz="2400" b="1" u="sng" dirty="0" smtClean="0">
                          <a:solidFill>
                            <a:schemeClr val="tx1"/>
                          </a:solidFill>
                        </a:rPr>
                        <a:t>01</a:t>
                      </a:r>
                      <a:r>
                        <a:rPr lang="da-DK" sz="2400" b="1" u="sng" dirty="0" smtClean="0">
                          <a:solidFill>
                            <a:srgbClr val="C00000"/>
                          </a:solidFill>
                        </a:rPr>
                        <a:t>1</a:t>
                      </a:r>
                      <a:endParaRPr lang="en-US" sz="2400" b="1" u="sng" dirty="0">
                        <a:solidFill>
                          <a:srgbClr val="C00000"/>
                        </a:solidFill>
                      </a:endParaRPr>
                    </a:p>
                  </a:txBody>
                  <a:tcPr marL="0" marR="0" marT="0" marB="0"/>
                </a:tc>
              </a:tr>
              <a:tr h="309708">
                <a:tc>
                  <a:txBody>
                    <a:bodyPr/>
                    <a:lstStyle/>
                    <a:p>
                      <a:pPr algn="ctr"/>
                      <a:r>
                        <a:rPr lang="da-DK" sz="2400" b="1" dirty="0" smtClean="0">
                          <a:solidFill>
                            <a:schemeClr val="tx1"/>
                          </a:solidFill>
                        </a:rPr>
                        <a:t>0</a:t>
                      </a:r>
                      <a:r>
                        <a:rPr lang="da-DK" sz="2400" b="1" dirty="0" smtClean="0">
                          <a:solidFill>
                            <a:srgbClr val="C00000"/>
                          </a:solidFill>
                        </a:rPr>
                        <a:t>10</a:t>
                      </a:r>
                      <a:r>
                        <a:rPr lang="da-DK" sz="2400" b="1" u="sng" dirty="0" smtClean="0">
                          <a:solidFill>
                            <a:srgbClr val="C00000"/>
                          </a:solidFill>
                        </a:rPr>
                        <a:t>0</a:t>
                      </a:r>
                      <a:endParaRPr lang="en-US" sz="2400" b="1" u="sng" dirty="0">
                        <a:solidFill>
                          <a:srgbClr val="C00000"/>
                        </a:solidFill>
                      </a:endParaRPr>
                    </a:p>
                  </a:txBody>
                  <a:tcPr marL="0" marR="0" marT="0" marB="0"/>
                </a:tc>
              </a:tr>
              <a:tr h="309708">
                <a:tc>
                  <a:txBody>
                    <a:bodyPr/>
                    <a:lstStyle/>
                    <a:p>
                      <a:pPr algn="ctr"/>
                      <a:r>
                        <a:rPr lang="da-DK" sz="2400" b="1" dirty="0" smtClean="0">
                          <a:solidFill>
                            <a:schemeClr val="tx1"/>
                          </a:solidFill>
                        </a:rPr>
                        <a:t>01</a:t>
                      </a:r>
                      <a:r>
                        <a:rPr lang="da-DK" sz="2400" b="1" i="0" u="sng" dirty="0" smtClean="0">
                          <a:solidFill>
                            <a:schemeClr val="tx1"/>
                          </a:solidFill>
                        </a:rPr>
                        <a:t>0</a:t>
                      </a:r>
                      <a:r>
                        <a:rPr lang="da-DK" sz="2400" b="1" i="0" u="sng" dirty="0" smtClean="0">
                          <a:solidFill>
                            <a:srgbClr val="C00000"/>
                          </a:solidFill>
                        </a:rPr>
                        <a:t>1</a:t>
                      </a:r>
                      <a:endParaRPr lang="en-US" sz="2400" b="1" i="0" u="sng" dirty="0">
                        <a:solidFill>
                          <a:srgbClr val="C00000"/>
                        </a:solidFill>
                      </a:endParaRPr>
                    </a:p>
                  </a:txBody>
                  <a:tcPr marL="0" marR="0" marT="0" marB="0"/>
                </a:tc>
              </a:tr>
              <a:tr h="309708">
                <a:tc>
                  <a:txBody>
                    <a:bodyPr/>
                    <a:lstStyle/>
                    <a:p>
                      <a:pPr algn="ctr"/>
                      <a:r>
                        <a:rPr lang="da-DK" sz="2400" b="1" dirty="0" smtClean="0">
                          <a:solidFill>
                            <a:schemeClr val="tx1"/>
                          </a:solidFill>
                        </a:rPr>
                        <a:t>01</a:t>
                      </a:r>
                      <a:r>
                        <a:rPr lang="da-DK" sz="2400" b="1" dirty="0" smtClean="0">
                          <a:solidFill>
                            <a:srgbClr val="C00000"/>
                          </a:solidFill>
                        </a:rPr>
                        <a:t>1</a:t>
                      </a:r>
                      <a:r>
                        <a:rPr lang="da-DK" sz="2400" b="1" u="sng" dirty="0" smtClean="0">
                          <a:solidFill>
                            <a:srgbClr val="C00000"/>
                          </a:solidFill>
                        </a:rPr>
                        <a:t>0</a:t>
                      </a:r>
                      <a:endParaRPr lang="en-US" sz="2400" b="1" u="sng" dirty="0">
                        <a:solidFill>
                          <a:srgbClr val="C00000"/>
                        </a:solidFill>
                      </a:endParaRPr>
                    </a:p>
                  </a:txBody>
                  <a:tcPr marL="0" marR="0" marT="0" marB="0"/>
                </a:tc>
              </a:tr>
              <a:tr h="309708">
                <a:tc>
                  <a:txBody>
                    <a:bodyPr/>
                    <a:lstStyle/>
                    <a:p>
                      <a:pPr algn="ctr"/>
                      <a:r>
                        <a:rPr lang="da-DK" sz="2400" b="1" u="sng" dirty="0" smtClean="0">
                          <a:solidFill>
                            <a:schemeClr val="tx1"/>
                          </a:solidFill>
                        </a:rPr>
                        <a:t>011</a:t>
                      </a:r>
                      <a:r>
                        <a:rPr lang="da-DK" sz="2400" b="1" u="sng" dirty="0" smtClean="0">
                          <a:solidFill>
                            <a:srgbClr val="C00000"/>
                          </a:solidFill>
                        </a:rPr>
                        <a:t>1</a:t>
                      </a:r>
                      <a:endParaRPr lang="en-US" sz="2400" b="1" u="sng" dirty="0">
                        <a:solidFill>
                          <a:srgbClr val="C00000"/>
                        </a:solidFill>
                      </a:endParaRPr>
                    </a:p>
                  </a:txBody>
                  <a:tcPr marL="0" marR="0" marT="0" marB="0"/>
                </a:tc>
              </a:tr>
              <a:tr h="309708">
                <a:tc>
                  <a:txBody>
                    <a:bodyPr/>
                    <a:lstStyle/>
                    <a:p>
                      <a:pPr algn="ctr"/>
                      <a:r>
                        <a:rPr lang="da-DK" sz="2400" b="1" dirty="0" smtClean="0">
                          <a:solidFill>
                            <a:srgbClr val="C00000"/>
                          </a:solidFill>
                        </a:rPr>
                        <a:t>100</a:t>
                      </a:r>
                      <a:r>
                        <a:rPr lang="da-DK" sz="2400" b="1" u="sng" dirty="0" smtClean="0">
                          <a:solidFill>
                            <a:srgbClr val="C00000"/>
                          </a:solidFill>
                        </a:rPr>
                        <a:t>0</a:t>
                      </a:r>
                      <a:endParaRPr lang="en-US" sz="2400" b="1" u="sng" dirty="0">
                        <a:solidFill>
                          <a:srgbClr val="C00000"/>
                        </a:solidFill>
                      </a:endParaRPr>
                    </a:p>
                  </a:txBody>
                  <a:tcPr marL="0" marR="0" marT="0" marB="0"/>
                </a:tc>
              </a:tr>
              <a:tr h="309708">
                <a:tc>
                  <a:txBody>
                    <a:bodyPr/>
                    <a:lstStyle/>
                    <a:p>
                      <a:pPr algn="ctr"/>
                      <a:r>
                        <a:rPr lang="da-DK" sz="2400" b="1" dirty="0" smtClean="0">
                          <a:solidFill>
                            <a:schemeClr val="tx1"/>
                          </a:solidFill>
                        </a:rPr>
                        <a:t>10</a:t>
                      </a:r>
                      <a:r>
                        <a:rPr lang="da-DK" sz="2400" b="1" u="sng" dirty="0" smtClean="0">
                          <a:solidFill>
                            <a:schemeClr val="tx1"/>
                          </a:solidFill>
                        </a:rPr>
                        <a:t>0</a:t>
                      </a:r>
                      <a:r>
                        <a:rPr lang="da-DK" sz="2400" b="1" u="sng" dirty="0" smtClean="0">
                          <a:solidFill>
                            <a:srgbClr val="C00000"/>
                          </a:solidFill>
                        </a:rPr>
                        <a:t>1</a:t>
                      </a:r>
                      <a:endParaRPr lang="en-US" sz="2400" b="1" u="sng" dirty="0">
                        <a:solidFill>
                          <a:srgbClr val="C00000"/>
                        </a:solidFill>
                      </a:endParaRPr>
                    </a:p>
                  </a:txBody>
                  <a:tcPr marL="0" marR="0" marT="0" marB="0"/>
                </a:tc>
              </a:tr>
              <a:tr h="309708">
                <a:tc>
                  <a:txBody>
                    <a:bodyPr/>
                    <a:lstStyle/>
                    <a:p>
                      <a:pPr algn="ctr"/>
                      <a:r>
                        <a:rPr lang="da-DK" sz="2400" b="1" dirty="0" smtClean="0">
                          <a:solidFill>
                            <a:schemeClr val="tx1"/>
                          </a:solidFill>
                        </a:rPr>
                        <a:t>10</a:t>
                      </a:r>
                      <a:r>
                        <a:rPr lang="da-DK" sz="2400" b="1" dirty="0" smtClean="0">
                          <a:solidFill>
                            <a:srgbClr val="C00000"/>
                          </a:solidFill>
                        </a:rPr>
                        <a:t>1</a:t>
                      </a:r>
                      <a:r>
                        <a:rPr lang="da-DK" sz="2400" b="1" u="sng" dirty="0" smtClean="0">
                          <a:solidFill>
                            <a:srgbClr val="C00000"/>
                          </a:solidFill>
                        </a:rPr>
                        <a:t>0</a:t>
                      </a:r>
                      <a:endParaRPr lang="en-US" sz="2400" b="1" u="sng" dirty="0">
                        <a:solidFill>
                          <a:srgbClr val="C00000"/>
                        </a:solidFill>
                      </a:endParaRPr>
                    </a:p>
                  </a:txBody>
                  <a:tcPr marL="0" marR="0" marT="0" marB="0"/>
                </a:tc>
              </a:tr>
              <a:tr h="309708">
                <a:tc>
                  <a:txBody>
                    <a:bodyPr/>
                    <a:lstStyle/>
                    <a:p>
                      <a:pPr algn="ctr"/>
                      <a:r>
                        <a:rPr lang="da-DK" sz="2400" b="1" dirty="0" smtClean="0">
                          <a:solidFill>
                            <a:schemeClr val="tx1"/>
                          </a:solidFill>
                        </a:rPr>
                        <a:t>1</a:t>
                      </a:r>
                      <a:r>
                        <a:rPr lang="da-DK" sz="2400" b="1" u="sng" dirty="0" smtClean="0">
                          <a:solidFill>
                            <a:schemeClr val="tx1"/>
                          </a:solidFill>
                        </a:rPr>
                        <a:t>01</a:t>
                      </a:r>
                      <a:r>
                        <a:rPr lang="da-DK" sz="2400" b="1" u="sng" dirty="0" smtClean="0">
                          <a:solidFill>
                            <a:srgbClr val="C00000"/>
                          </a:solidFill>
                        </a:rPr>
                        <a:t>1</a:t>
                      </a:r>
                      <a:endParaRPr lang="en-US" sz="2400" b="1" u="sng" dirty="0">
                        <a:solidFill>
                          <a:srgbClr val="C00000"/>
                        </a:solidFill>
                      </a:endParaRPr>
                    </a:p>
                  </a:txBody>
                  <a:tcPr marL="0" marR="0" marT="0" marB="0"/>
                </a:tc>
              </a:tr>
              <a:tr h="309708">
                <a:tc>
                  <a:txBody>
                    <a:bodyPr/>
                    <a:lstStyle/>
                    <a:p>
                      <a:pPr algn="ctr"/>
                      <a:r>
                        <a:rPr lang="da-DK" sz="2400" b="1" dirty="0" smtClean="0">
                          <a:solidFill>
                            <a:schemeClr val="tx1"/>
                          </a:solidFill>
                        </a:rPr>
                        <a:t>1</a:t>
                      </a:r>
                      <a:r>
                        <a:rPr lang="da-DK" sz="2400" b="1" dirty="0" smtClean="0">
                          <a:solidFill>
                            <a:srgbClr val="C00000"/>
                          </a:solidFill>
                        </a:rPr>
                        <a:t>10</a:t>
                      </a:r>
                      <a:r>
                        <a:rPr lang="da-DK" sz="2400" b="1" u="sng" dirty="0" smtClean="0">
                          <a:solidFill>
                            <a:srgbClr val="C00000"/>
                          </a:solidFill>
                        </a:rPr>
                        <a:t>0</a:t>
                      </a:r>
                      <a:endParaRPr lang="en-US" sz="2400" b="1" u="sng" dirty="0">
                        <a:solidFill>
                          <a:srgbClr val="C00000"/>
                        </a:solidFill>
                      </a:endParaRPr>
                    </a:p>
                  </a:txBody>
                  <a:tcPr marL="0" marR="0" marT="0" marB="0"/>
                </a:tc>
              </a:tr>
              <a:tr h="309708">
                <a:tc>
                  <a:txBody>
                    <a:bodyPr/>
                    <a:lstStyle/>
                    <a:p>
                      <a:pPr algn="ctr"/>
                      <a:r>
                        <a:rPr lang="da-DK" sz="2400" b="1" dirty="0" smtClean="0">
                          <a:solidFill>
                            <a:schemeClr val="tx1"/>
                          </a:solidFill>
                        </a:rPr>
                        <a:t>11</a:t>
                      </a:r>
                      <a:r>
                        <a:rPr lang="da-DK" sz="2400" b="1" u="sng" dirty="0" smtClean="0">
                          <a:solidFill>
                            <a:schemeClr val="tx1"/>
                          </a:solidFill>
                        </a:rPr>
                        <a:t>0</a:t>
                      </a:r>
                      <a:r>
                        <a:rPr lang="da-DK" sz="2400" b="1" u="sng" dirty="0" smtClean="0">
                          <a:solidFill>
                            <a:srgbClr val="C00000"/>
                          </a:solidFill>
                        </a:rPr>
                        <a:t>1</a:t>
                      </a:r>
                      <a:endParaRPr lang="en-US" sz="2400" b="1" u="sng" dirty="0">
                        <a:solidFill>
                          <a:srgbClr val="C00000"/>
                        </a:solidFill>
                      </a:endParaRPr>
                    </a:p>
                  </a:txBody>
                  <a:tcPr marL="0" marR="0" marT="0" marB="0"/>
                </a:tc>
              </a:tr>
              <a:tr h="309708">
                <a:tc>
                  <a:txBody>
                    <a:bodyPr/>
                    <a:lstStyle/>
                    <a:p>
                      <a:pPr algn="ctr"/>
                      <a:r>
                        <a:rPr lang="da-DK" sz="2400" b="1" dirty="0" smtClean="0">
                          <a:solidFill>
                            <a:schemeClr val="tx1"/>
                          </a:solidFill>
                        </a:rPr>
                        <a:t>11</a:t>
                      </a:r>
                      <a:r>
                        <a:rPr lang="da-DK" sz="2400" b="1" dirty="0" smtClean="0">
                          <a:solidFill>
                            <a:srgbClr val="C00000"/>
                          </a:solidFill>
                        </a:rPr>
                        <a:t>1</a:t>
                      </a:r>
                      <a:r>
                        <a:rPr lang="da-DK" sz="2400" b="1" u="sng" dirty="0" smtClean="0">
                          <a:solidFill>
                            <a:srgbClr val="C00000"/>
                          </a:solidFill>
                        </a:rPr>
                        <a:t>0</a:t>
                      </a:r>
                      <a:endParaRPr lang="en-US" sz="2400" b="1" u="sng" dirty="0">
                        <a:solidFill>
                          <a:srgbClr val="C00000"/>
                        </a:solidFill>
                      </a:endParaRPr>
                    </a:p>
                  </a:txBody>
                  <a:tcPr marL="0" marR="0" marT="0" marB="0"/>
                </a:tc>
              </a:tr>
              <a:tr h="309708">
                <a:tc>
                  <a:txBody>
                    <a:bodyPr/>
                    <a:lstStyle/>
                    <a:p>
                      <a:pPr algn="ctr"/>
                      <a:r>
                        <a:rPr lang="da-DK" sz="2400" b="1" u="sng" dirty="0" smtClean="0">
                          <a:solidFill>
                            <a:schemeClr val="tx1"/>
                          </a:solidFill>
                        </a:rPr>
                        <a:t>111</a:t>
                      </a:r>
                      <a:r>
                        <a:rPr lang="da-DK" sz="2400" b="1" u="sng" dirty="0" smtClean="0">
                          <a:solidFill>
                            <a:srgbClr val="C00000"/>
                          </a:solidFill>
                        </a:rPr>
                        <a:t>1</a:t>
                      </a:r>
                      <a:endParaRPr lang="en-US" sz="2400" b="1" u="sng" dirty="0">
                        <a:solidFill>
                          <a:srgbClr val="C00000"/>
                        </a:solidFill>
                      </a:endParaRPr>
                    </a:p>
                  </a:txBody>
                  <a:tcPr marL="0" marR="0" marT="0" marB="0"/>
                </a:tc>
              </a:tr>
              <a:tr h="309708">
                <a:tc>
                  <a:txBody>
                    <a:bodyPr/>
                    <a:lstStyle/>
                    <a:p>
                      <a:pPr algn="ctr"/>
                      <a:r>
                        <a:rPr lang="da-DK" sz="2400" b="1" dirty="0" smtClean="0">
                          <a:solidFill>
                            <a:srgbClr val="C00000"/>
                          </a:solidFill>
                        </a:rPr>
                        <a:t>0000</a:t>
                      </a:r>
                      <a:endParaRPr lang="en-US" sz="2400" b="1" dirty="0">
                        <a:solidFill>
                          <a:srgbClr val="C00000"/>
                        </a:solidFill>
                      </a:endParaRPr>
                    </a:p>
                  </a:txBody>
                  <a:tcPr marL="0" marR="0" marT="0" marB="0"/>
                </a:tc>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1166059908"/>
              </p:ext>
            </p:extLst>
          </p:nvPr>
        </p:nvGraphicFramePr>
        <p:xfrm>
          <a:off x="2700080" y="-27384"/>
          <a:ext cx="1296000" cy="6827520"/>
        </p:xfrm>
        <a:graphic>
          <a:graphicData uri="http://schemas.openxmlformats.org/drawingml/2006/table">
            <a:tbl>
              <a:tblPr firstRow="1" bandRow="1">
                <a:tableStyleId>{2D5ABB26-0587-4C30-8999-92F81FD0307C}</a:tableStyleId>
              </a:tblPr>
              <a:tblGrid>
                <a:gridCol w="1296000"/>
              </a:tblGrid>
              <a:tr h="309708">
                <a:tc>
                  <a:txBody>
                    <a:bodyPr/>
                    <a:lstStyle/>
                    <a:p>
                      <a:pPr algn="ctr"/>
                      <a:r>
                        <a:rPr lang="da-DK" sz="2000" b="1" u="none" dirty="0" err="1" smtClean="0">
                          <a:solidFill>
                            <a:schemeClr val="tx1"/>
                          </a:solidFill>
                        </a:rPr>
                        <a:t>Reflected</a:t>
                      </a:r>
                      <a:endParaRPr lang="da-DK" sz="2000" b="1" u="none" dirty="0" smtClean="0">
                        <a:solidFill>
                          <a:schemeClr val="tx1"/>
                        </a:solidFill>
                      </a:endParaRPr>
                    </a:p>
                    <a:p>
                      <a:pPr algn="ctr"/>
                      <a:r>
                        <a:rPr lang="da-DK" sz="2000" b="1" u="none" dirty="0" smtClean="0">
                          <a:solidFill>
                            <a:schemeClr val="tx1"/>
                          </a:solidFill>
                        </a:rPr>
                        <a:t>Gray </a:t>
                      </a:r>
                      <a:r>
                        <a:rPr lang="da-DK" sz="2000" b="1" u="none" dirty="0" err="1" smtClean="0">
                          <a:solidFill>
                            <a:schemeClr val="tx1"/>
                          </a:solidFill>
                        </a:rPr>
                        <a:t>code</a:t>
                      </a:r>
                      <a:endParaRPr lang="en-US" sz="2400" b="1" u="none" dirty="0">
                        <a:solidFill>
                          <a:schemeClr val="tx1"/>
                        </a:solidFill>
                      </a:endParaRPr>
                    </a:p>
                  </a:txBody>
                  <a:tcPr marL="0" marR="0" marT="0" marB="0" anchor="ctr"/>
                </a:tc>
              </a:tr>
              <a:tr h="309708">
                <a:tc>
                  <a:txBody>
                    <a:bodyPr/>
                    <a:lstStyle/>
                    <a:p>
                      <a:pPr algn="ctr"/>
                      <a:r>
                        <a:rPr lang="da-DK" sz="2400" b="1" u="sng" dirty="0" smtClean="0">
                          <a:solidFill>
                            <a:schemeClr val="tx1"/>
                          </a:solidFill>
                        </a:rPr>
                        <a:t>0000</a:t>
                      </a:r>
                      <a:endParaRPr lang="en-US" sz="2400" b="1" u="sng" dirty="0">
                        <a:solidFill>
                          <a:schemeClr val="tx1"/>
                        </a:solidFill>
                      </a:endParaRPr>
                    </a:p>
                  </a:txBody>
                  <a:tcPr marL="0" marR="0" marT="0" marB="0"/>
                </a:tc>
              </a:tr>
              <a:tr h="309708">
                <a:tc>
                  <a:txBody>
                    <a:bodyPr/>
                    <a:lstStyle/>
                    <a:p>
                      <a:pPr algn="ctr"/>
                      <a:r>
                        <a:rPr lang="da-DK" sz="2400" b="1" u="sng" dirty="0" smtClean="0">
                          <a:solidFill>
                            <a:schemeClr val="tx1"/>
                          </a:solidFill>
                        </a:rPr>
                        <a:t>000</a:t>
                      </a:r>
                      <a:r>
                        <a:rPr lang="da-DK" sz="2400" b="1" u="sng" dirty="0" smtClean="0">
                          <a:solidFill>
                            <a:srgbClr val="C00000"/>
                          </a:solidFill>
                        </a:rPr>
                        <a:t>1</a:t>
                      </a:r>
                      <a:endParaRPr lang="en-US" sz="2400" b="1" u="sng" dirty="0">
                        <a:solidFill>
                          <a:srgbClr val="C00000"/>
                        </a:solidFill>
                      </a:endParaRPr>
                    </a:p>
                  </a:txBody>
                  <a:tcPr marL="0" marR="0" marT="0" marB="0"/>
                </a:tc>
              </a:tr>
              <a:tr h="309708">
                <a:tc>
                  <a:txBody>
                    <a:bodyPr/>
                    <a:lstStyle/>
                    <a:p>
                      <a:pPr algn="ctr"/>
                      <a:r>
                        <a:rPr lang="da-DK" sz="2400" b="1" u="sng" dirty="0" smtClean="0">
                          <a:solidFill>
                            <a:schemeClr val="tx1"/>
                          </a:solidFill>
                        </a:rPr>
                        <a:t>00</a:t>
                      </a:r>
                      <a:r>
                        <a:rPr lang="da-DK" sz="2400" b="1" u="sng" dirty="0" smtClean="0">
                          <a:solidFill>
                            <a:srgbClr val="C00000"/>
                          </a:solidFill>
                        </a:rPr>
                        <a:t>1</a:t>
                      </a:r>
                      <a:r>
                        <a:rPr lang="da-DK" sz="2400" b="1" u="sng" dirty="0" smtClean="0">
                          <a:solidFill>
                            <a:schemeClr val="tx1"/>
                          </a:solidFill>
                        </a:rPr>
                        <a:t>1</a:t>
                      </a:r>
                      <a:endParaRPr lang="en-US" sz="2400" b="1" u="sng" dirty="0">
                        <a:solidFill>
                          <a:schemeClr val="tx1"/>
                        </a:solidFill>
                      </a:endParaRPr>
                    </a:p>
                  </a:txBody>
                  <a:tcPr marL="0" marR="0" marT="0" marB="0"/>
                </a:tc>
              </a:tr>
              <a:tr h="309708">
                <a:tc>
                  <a:txBody>
                    <a:bodyPr/>
                    <a:lstStyle/>
                    <a:p>
                      <a:pPr algn="ctr"/>
                      <a:r>
                        <a:rPr lang="da-DK" sz="2400" b="1" u="sng" dirty="0" smtClean="0">
                          <a:solidFill>
                            <a:schemeClr val="tx1"/>
                          </a:solidFill>
                        </a:rPr>
                        <a:t>001</a:t>
                      </a:r>
                      <a:r>
                        <a:rPr lang="da-DK" sz="2400" b="1" u="sng" dirty="0" smtClean="0">
                          <a:solidFill>
                            <a:srgbClr val="C00000"/>
                          </a:solidFill>
                        </a:rPr>
                        <a:t>0</a:t>
                      </a:r>
                      <a:endParaRPr lang="en-US" sz="2400" b="1" u="sng" dirty="0">
                        <a:solidFill>
                          <a:srgbClr val="C00000"/>
                        </a:solidFill>
                      </a:endParaRPr>
                    </a:p>
                  </a:txBody>
                  <a:tcPr marL="0" marR="0" marT="0" marB="0"/>
                </a:tc>
              </a:tr>
              <a:tr h="309708">
                <a:tc>
                  <a:txBody>
                    <a:bodyPr/>
                    <a:lstStyle/>
                    <a:p>
                      <a:pPr algn="ctr"/>
                      <a:r>
                        <a:rPr lang="da-DK" sz="2400" b="1" u="sng" dirty="0" smtClean="0">
                          <a:solidFill>
                            <a:schemeClr val="tx1"/>
                          </a:solidFill>
                        </a:rPr>
                        <a:t>0</a:t>
                      </a:r>
                      <a:r>
                        <a:rPr lang="da-DK" sz="2400" b="1" u="sng" dirty="0" smtClean="0">
                          <a:solidFill>
                            <a:srgbClr val="C00000"/>
                          </a:solidFill>
                        </a:rPr>
                        <a:t>1</a:t>
                      </a:r>
                      <a:r>
                        <a:rPr lang="da-DK" sz="2400" b="1" u="sng" dirty="0" smtClean="0">
                          <a:solidFill>
                            <a:schemeClr val="tx1"/>
                          </a:solidFill>
                        </a:rPr>
                        <a:t>10</a:t>
                      </a:r>
                      <a:endParaRPr lang="en-US" sz="2400" b="1" u="sng" dirty="0">
                        <a:solidFill>
                          <a:schemeClr val="tx1"/>
                        </a:solidFill>
                      </a:endParaRPr>
                    </a:p>
                  </a:txBody>
                  <a:tcPr marL="0" marR="0" marT="0" marB="0"/>
                </a:tc>
              </a:tr>
              <a:tr h="309708">
                <a:tc>
                  <a:txBody>
                    <a:bodyPr/>
                    <a:lstStyle/>
                    <a:p>
                      <a:pPr algn="ctr"/>
                      <a:r>
                        <a:rPr lang="da-DK" sz="2400" b="1" i="0" u="sng" dirty="0" smtClean="0">
                          <a:solidFill>
                            <a:schemeClr val="tx1"/>
                          </a:solidFill>
                        </a:rPr>
                        <a:t>011</a:t>
                      </a:r>
                      <a:r>
                        <a:rPr lang="da-DK" sz="2400" b="1" i="0" u="sng" dirty="0" smtClean="0">
                          <a:solidFill>
                            <a:srgbClr val="C00000"/>
                          </a:solidFill>
                        </a:rPr>
                        <a:t>1</a:t>
                      </a:r>
                      <a:endParaRPr lang="en-US" sz="2400" b="1" i="0" u="sng" dirty="0">
                        <a:solidFill>
                          <a:srgbClr val="C00000"/>
                        </a:solidFill>
                      </a:endParaRPr>
                    </a:p>
                  </a:txBody>
                  <a:tcPr marL="0" marR="0" marT="0" marB="0"/>
                </a:tc>
              </a:tr>
              <a:tr h="309708">
                <a:tc>
                  <a:txBody>
                    <a:bodyPr/>
                    <a:lstStyle/>
                    <a:p>
                      <a:pPr algn="ctr"/>
                      <a:r>
                        <a:rPr lang="da-DK" sz="2400" b="1" u="sng" dirty="0" smtClean="0">
                          <a:solidFill>
                            <a:schemeClr val="tx1"/>
                          </a:solidFill>
                        </a:rPr>
                        <a:t>01</a:t>
                      </a:r>
                      <a:r>
                        <a:rPr lang="da-DK" sz="2400" b="1" u="sng" dirty="0" smtClean="0">
                          <a:solidFill>
                            <a:srgbClr val="C00000"/>
                          </a:solidFill>
                        </a:rPr>
                        <a:t>0</a:t>
                      </a:r>
                      <a:r>
                        <a:rPr lang="da-DK" sz="2400" b="1" u="sng" dirty="0" smtClean="0">
                          <a:solidFill>
                            <a:schemeClr val="tx1"/>
                          </a:solidFill>
                        </a:rPr>
                        <a:t>1</a:t>
                      </a:r>
                      <a:endParaRPr lang="en-US" sz="2400" b="1" u="sng" dirty="0">
                        <a:solidFill>
                          <a:schemeClr val="tx1"/>
                        </a:solidFill>
                      </a:endParaRPr>
                    </a:p>
                  </a:txBody>
                  <a:tcPr marL="0" marR="0" marT="0" marB="0"/>
                </a:tc>
              </a:tr>
              <a:tr h="309708">
                <a:tc>
                  <a:txBody>
                    <a:bodyPr/>
                    <a:lstStyle/>
                    <a:p>
                      <a:pPr algn="ctr"/>
                      <a:r>
                        <a:rPr lang="da-DK" sz="2400" b="1" u="sng" dirty="0" smtClean="0">
                          <a:solidFill>
                            <a:schemeClr val="tx1"/>
                          </a:solidFill>
                        </a:rPr>
                        <a:t>010</a:t>
                      </a:r>
                      <a:r>
                        <a:rPr lang="da-DK" sz="2400" b="1" u="sng" dirty="0" smtClean="0">
                          <a:solidFill>
                            <a:srgbClr val="C00000"/>
                          </a:solidFill>
                        </a:rPr>
                        <a:t>0</a:t>
                      </a:r>
                      <a:endParaRPr lang="en-US" sz="2400" b="1" u="sng" dirty="0">
                        <a:solidFill>
                          <a:srgbClr val="C00000"/>
                        </a:solidFill>
                      </a:endParaRPr>
                    </a:p>
                  </a:txBody>
                  <a:tcPr marL="0" marR="0" marT="0" marB="0"/>
                </a:tc>
              </a:tr>
              <a:tr h="309708">
                <a:tc>
                  <a:txBody>
                    <a:bodyPr/>
                    <a:lstStyle/>
                    <a:p>
                      <a:pPr algn="ctr"/>
                      <a:r>
                        <a:rPr lang="da-DK" sz="2400" b="1" u="sng" smtClean="0">
                          <a:solidFill>
                            <a:srgbClr val="C00000"/>
                          </a:solidFill>
                        </a:rPr>
                        <a:t>1</a:t>
                      </a:r>
                      <a:r>
                        <a:rPr lang="da-DK" sz="2400" b="1" u="sng" smtClean="0">
                          <a:solidFill>
                            <a:schemeClr val="tx1"/>
                          </a:solidFill>
                        </a:rPr>
                        <a:t>100</a:t>
                      </a:r>
                      <a:endParaRPr lang="en-US" sz="2400" b="1" u="sng" dirty="0">
                        <a:solidFill>
                          <a:schemeClr val="tx1"/>
                        </a:solidFill>
                      </a:endParaRPr>
                    </a:p>
                  </a:txBody>
                  <a:tcPr marL="0" marR="0" marT="0" marB="0"/>
                </a:tc>
              </a:tr>
              <a:tr h="309708">
                <a:tc>
                  <a:txBody>
                    <a:bodyPr/>
                    <a:lstStyle/>
                    <a:p>
                      <a:pPr algn="ctr"/>
                      <a:r>
                        <a:rPr lang="da-DK" sz="2400" b="1" u="sng" smtClean="0">
                          <a:solidFill>
                            <a:schemeClr val="tx1"/>
                          </a:solidFill>
                        </a:rPr>
                        <a:t>110</a:t>
                      </a:r>
                      <a:r>
                        <a:rPr lang="da-DK" sz="2400" b="1" u="sng" smtClean="0">
                          <a:solidFill>
                            <a:srgbClr val="C00000"/>
                          </a:solidFill>
                        </a:rPr>
                        <a:t>1</a:t>
                      </a:r>
                      <a:endParaRPr lang="en-US" sz="2400" b="1" u="sng" dirty="0">
                        <a:solidFill>
                          <a:srgbClr val="C00000"/>
                        </a:solidFill>
                      </a:endParaRPr>
                    </a:p>
                  </a:txBody>
                  <a:tcPr marL="0" marR="0" marT="0" marB="0"/>
                </a:tc>
              </a:tr>
              <a:tr h="309708">
                <a:tc>
                  <a:txBody>
                    <a:bodyPr/>
                    <a:lstStyle/>
                    <a:p>
                      <a:pPr algn="ctr"/>
                      <a:r>
                        <a:rPr lang="da-DK" sz="2400" b="1" u="sng" dirty="0" smtClean="0">
                          <a:solidFill>
                            <a:schemeClr val="tx1"/>
                          </a:solidFill>
                        </a:rPr>
                        <a:t>11</a:t>
                      </a:r>
                      <a:r>
                        <a:rPr lang="da-DK" sz="2400" b="1" u="sng" dirty="0" smtClean="0">
                          <a:solidFill>
                            <a:srgbClr val="C00000"/>
                          </a:solidFill>
                        </a:rPr>
                        <a:t>1</a:t>
                      </a:r>
                      <a:r>
                        <a:rPr lang="da-DK" sz="2400" b="1" u="sng" dirty="0" smtClean="0">
                          <a:solidFill>
                            <a:schemeClr val="tx1"/>
                          </a:solidFill>
                        </a:rPr>
                        <a:t>1</a:t>
                      </a:r>
                      <a:endParaRPr lang="en-US" sz="2400" b="1" u="sng" dirty="0">
                        <a:solidFill>
                          <a:schemeClr val="tx1"/>
                        </a:solidFill>
                      </a:endParaRPr>
                    </a:p>
                  </a:txBody>
                  <a:tcPr marL="0" marR="0" marT="0" marB="0"/>
                </a:tc>
              </a:tr>
              <a:tr h="309708">
                <a:tc>
                  <a:txBody>
                    <a:bodyPr/>
                    <a:lstStyle/>
                    <a:p>
                      <a:pPr algn="ctr"/>
                      <a:r>
                        <a:rPr lang="da-DK" sz="2400" b="1" u="sng" smtClean="0">
                          <a:solidFill>
                            <a:schemeClr val="tx1"/>
                          </a:solidFill>
                        </a:rPr>
                        <a:t>111</a:t>
                      </a:r>
                      <a:r>
                        <a:rPr lang="da-DK" sz="2400" b="1" u="sng" smtClean="0">
                          <a:solidFill>
                            <a:srgbClr val="C00000"/>
                          </a:solidFill>
                        </a:rPr>
                        <a:t>0</a:t>
                      </a:r>
                      <a:endParaRPr lang="en-US" sz="2400" b="1" u="sng" dirty="0">
                        <a:solidFill>
                          <a:srgbClr val="C00000"/>
                        </a:solidFill>
                      </a:endParaRPr>
                    </a:p>
                  </a:txBody>
                  <a:tcPr marL="0" marR="0" marT="0" marB="0"/>
                </a:tc>
              </a:tr>
              <a:tr h="309708">
                <a:tc>
                  <a:txBody>
                    <a:bodyPr/>
                    <a:lstStyle/>
                    <a:p>
                      <a:pPr algn="ctr"/>
                      <a:r>
                        <a:rPr lang="da-DK" sz="2400" b="1" u="sng" dirty="0" smtClean="0">
                          <a:solidFill>
                            <a:schemeClr val="tx1"/>
                          </a:solidFill>
                        </a:rPr>
                        <a:t>1</a:t>
                      </a:r>
                      <a:r>
                        <a:rPr lang="da-DK" sz="2400" b="1" u="sng" dirty="0" smtClean="0">
                          <a:solidFill>
                            <a:srgbClr val="C00000"/>
                          </a:solidFill>
                        </a:rPr>
                        <a:t>0</a:t>
                      </a:r>
                      <a:r>
                        <a:rPr lang="da-DK" sz="2400" b="1" u="sng" dirty="0" smtClean="0">
                          <a:solidFill>
                            <a:schemeClr val="tx1"/>
                          </a:solidFill>
                        </a:rPr>
                        <a:t>10</a:t>
                      </a:r>
                      <a:endParaRPr lang="en-US" sz="2400" b="1" u="sng" dirty="0">
                        <a:solidFill>
                          <a:schemeClr val="tx1"/>
                        </a:solidFill>
                      </a:endParaRPr>
                    </a:p>
                  </a:txBody>
                  <a:tcPr marL="0" marR="0" marT="0" marB="0"/>
                </a:tc>
              </a:tr>
              <a:tr h="351968">
                <a:tc>
                  <a:txBody>
                    <a:bodyPr/>
                    <a:lstStyle/>
                    <a:p>
                      <a:pPr algn="ctr"/>
                      <a:r>
                        <a:rPr lang="da-DK" sz="2400" b="1" u="sng" smtClean="0">
                          <a:solidFill>
                            <a:schemeClr val="tx1"/>
                          </a:solidFill>
                        </a:rPr>
                        <a:t>101</a:t>
                      </a:r>
                      <a:r>
                        <a:rPr lang="da-DK" sz="2400" b="1" u="sng" smtClean="0">
                          <a:solidFill>
                            <a:srgbClr val="C00000"/>
                          </a:solidFill>
                        </a:rPr>
                        <a:t>1</a:t>
                      </a:r>
                      <a:endParaRPr lang="en-US" sz="2400" b="1" u="sng" dirty="0">
                        <a:solidFill>
                          <a:srgbClr val="C00000"/>
                        </a:solidFill>
                      </a:endParaRPr>
                    </a:p>
                  </a:txBody>
                  <a:tcPr marL="0" marR="0" marT="0" marB="0"/>
                </a:tc>
              </a:tr>
              <a:tr h="309708">
                <a:tc>
                  <a:txBody>
                    <a:bodyPr/>
                    <a:lstStyle/>
                    <a:p>
                      <a:pPr algn="ctr"/>
                      <a:r>
                        <a:rPr lang="da-DK" sz="2400" b="1" u="sng" smtClean="0">
                          <a:solidFill>
                            <a:schemeClr val="tx1"/>
                          </a:solidFill>
                        </a:rPr>
                        <a:t>10</a:t>
                      </a:r>
                      <a:r>
                        <a:rPr lang="da-DK" sz="2400" b="1" u="sng" smtClean="0">
                          <a:solidFill>
                            <a:srgbClr val="C00000"/>
                          </a:solidFill>
                        </a:rPr>
                        <a:t>0</a:t>
                      </a:r>
                      <a:r>
                        <a:rPr lang="da-DK" sz="2400" b="1" u="sng" smtClean="0">
                          <a:solidFill>
                            <a:schemeClr val="tx1"/>
                          </a:solidFill>
                        </a:rPr>
                        <a:t>1</a:t>
                      </a:r>
                      <a:endParaRPr lang="en-US" sz="2400" b="1" u="sng" dirty="0">
                        <a:solidFill>
                          <a:schemeClr val="tx1"/>
                        </a:solidFill>
                      </a:endParaRPr>
                    </a:p>
                  </a:txBody>
                  <a:tcPr marL="0" marR="0" marT="0" marB="0"/>
                </a:tc>
              </a:tr>
              <a:tr h="309708">
                <a:tc>
                  <a:txBody>
                    <a:bodyPr/>
                    <a:lstStyle/>
                    <a:p>
                      <a:pPr algn="ctr"/>
                      <a:r>
                        <a:rPr lang="da-DK" sz="2400" b="1" u="sng" smtClean="0">
                          <a:solidFill>
                            <a:schemeClr val="tx1"/>
                          </a:solidFill>
                        </a:rPr>
                        <a:t>100</a:t>
                      </a:r>
                      <a:r>
                        <a:rPr lang="da-DK" sz="2400" b="1" u="sng" smtClean="0">
                          <a:solidFill>
                            <a:srgbClr val="C00000"/>
                          </a:solidFill>
                        </a:rPr>
                        <a:t>0</a:t>
                      </a:r>
                      <a:endParaRPr lang="en-US" sz="2400" b="1" u="sng" dirty="0">
                        <a:solidFill>
                          <a:srgbClr val="C00000"/>
                        </a:solidFill>
                      </a:endParaRPr>
                    </a:p>
                  </a:txBody>
                  <a:tcPr marL="0" marR="0" marT="0" marB="0"/>
                </a:tc>
              </a:tr>
              <a:tr h="309708">
                <a:tc>
                  <a:txBody>
                    <a:bodyPr/>
                    <a:lstStyle/>
                    <a:p>
                      <a:pPr algn="ctr"/>
                      <a:r>
                        <a:rPr lang="da-DK" sz="2400" b="1" u="sng" dirty="0" smtClean="0">
                          <a:solidFill>
                            <a:srgbClr val="C00000"/>
                          </a:solidFill>
                        </a:rPr>
                        <a:t>0</a:t>
                      </a:r>
                      <a:r>
                        <a:rPr lang="da-DK" sz="2400" b="1" u="sng" dirty="0" smtClean="0">
                          <a:solidFill>
                            <a:schemeClr val="tx1"/>
                          </a:solidFill>
                        </a:rPr>
                        <a:t>000</a:t>
                      </a:r>
                      <a:endParaRPr lang="en-US" sz="2400" b="1" u="sng" dirty="0">
                        <a:solidFill>
                          <a:schemeClr val="tx1"/>
                        </a:solidFill>
                      </a:endParaRPr>
                    </a:p>
                  </a:txBody>
                  <a:tcPr marL="0" marR="0" marT="0" marB="0"/>
                </a:tc>
              </a:tr>
            </a:tbl>
          </a:graphicData>
        </a:graphic>
      </p:graphicFrame>
      <p:sp>
        <p:nvSpPr>
          <p:cNvPr id="38" name="TextBox 37"/>
          <p:cNvSpPr txBox="1"/>
          <p:nvPr/>
        </p:nvSpPr>
        <p:spPr>
          <a:xfrm>
            <a:off x="1187624" y="3934797"/>
            <a:ext cx="1440160" cy="646331"/>
          </a:xfrm>
          <a:prstGeom prst="rect">
            <a:avLst/>
          </a:prstGeom>
          <a:solidFill>
            <a:srgbClr val="FFFF00"/>
          </a:solidFill>
          <a:ln w="19050">
            <a:solidFill>
              <a:schemeClr val="tx1"/>
            </a:solidFill>
          </a:ln>
        </p:spPr>
        <p:txBody>
          <a:bodyPr wrap="square" rtlCol="0">
            <a:spAutoFit/>
          </a:bodyPr>
          <a:lstStyle/>
          <a:p>
            <a:pPr algn="ctr"/>
            <a:r>
              <a:rPr lang="da-DK" b="1" u="sng" dirty="0" err="1" smtClean="0"/>
              <a:t>Reads</a:t>
            </a:r>
            <a:r>
              <a:rPr lang="da-DK" b="1" u="sng" dirty="0" smtClean="0"/>
              <a:t> 4 bits</a:t>
            </a:r>
          </a:p>
          <a:p>
            <a:pPr algn="ctr"/>
            <a:r>
              <a:rPr lang="da-DK" b="1" dirty="0" err="1" smtClean="0">
                <a:solidFill>
                  <a:srgbClr val="C00000"/>
                </a:solidFill>
              </a:rPr>
              <a:t>Writes</a:t>
            </a:r>
            <a:r>
              <a:rPr lang="da-DK" b="1" dirty="0" smtClean="0">
                <a:solidFill>
                  <a:srgbClr val="C00000"/>
                </a:solidFill>
              </a:rPr>
              <a:t> 4 bits</a:t>
            </a:r>
            <a:endParaRPr lang="en-US" b="1" dirty="0">
              <a:solidFill>
                <a:srgbClr val="C00000"/>
              </a:solidFill>
            </a:endParaRPr>
          </a:p>
        </p:txBody>
      </p:sp>
      <p:sp>
        <p:nvSpPr>
          <p:cNvPr id="45" name="TextBox 44"/>
          <p:cNvSpPr txBox="1"/>
          <p:nvPr/>
        </p:nvSpPr>
        <p:spPr>
          <a:xfrm>
            <a:off x="2699792" y="3934797"/>
            <a:ext cx="1440160" cy="646331"/>
          </a:xfrm>
          <a:prstGeom prst="rect">
            <a:avLst/>
          </a:prstGeom>
          <a:solidFill>
            <a:srgbClr val="FFFF00"/>
          </a:solidFill>
          <a:ln w="19050">
            <a:solidFill>
              <a:schemeClr val="tx1"/>
            </a:solidFill>
          </a:ln>
        </p:spPr>
        <p:txBody>
          <a:bodyPr wrap="square" rtlCol="0">
            <a:spAutoFit/>
          </a:bodyPr>
          <a:lstStyle/>
          <a:p>
            <a:pPr algn="ctr"/>
            <a:r>
              <a:rPr lang="da-DK" b="1" u="sng" dirty="0" err="1" smtClean="0"/>
              <a:t>Reads</a:t>
            </a:r>
            <a:r>
              <a:rPr lang="da-DK" b="1" u="sng" dirty="0" smtClean="0"/>
              <a:t> 4 bits</a:t>
            </a:r>
          </a:p>
          <a:p>
            <a:pPr algn="ctr"/>
            <a:r>
              <a:rPr lang="da-DK" b="1" dirty="0" smtClean="0">
                <a:solidFill>
                  <a:srgbClr val="C00000"/>
                </a:solidFill>
              </a:rPr>
              <a:t>Writes 1 bit</a:t>
            </a:r>
            <a:endParaRPr lang="en-US" b="1" dirty="0">
              <a:solidFill>
                <a:srgbClr val="C00000"/>
              </a:solidFill>
            </a:endParaRPr>
          </a:p>
        </p:txBody>
      </p:sp>
      <p:sp>
        <p:nvSpPr>
          <p:cNvPr id="47" name="Title 1"/>
          <p:cNvSpPr>
            <a:spLocks noGrp="1"/>
          </p:cNvSpPr>
          <p:nvPr>
            <p:ph type="title"/>
          </p:nvPr>
        </p:nvSpPr>
        <p:spPr>
          <a:xfrm>
            <a:off x="3779912" y="269776"/>
            <a:ext cx="5328592" cy="1143000"/>
          </a:xfrm>
        </p:spPr>
        <p:txBody>
          <a:bodyPr>
            <a:normAutofit fontScale="90000"/>
          </a:bodyPr>
          <a:lstStyle/>
          <a:p>
            <a:pPr algn="r"/>
            <a:r>
              <a:rPr lang="da-DK" dirty="0" err="1" smtClean="0"/>
              <a:t>Example</a:t>
            </a:r>
            <a:r>
              <a:rPr lang="da-DK" dirty="0" smtClean="0"/>
              <a:t> 2 : </a:t>
            </a:r>
            <a:br>
              <a:rPr lang="da-DK" dirty="0" smtClean="0"/>
            </a:br>
            <a:r>
              <a:rPr lang="da-DK" dirty="0" err="1" smtClean="0"/>
              <a:t>Counting</a:t>
            </a:r>
            <a:r>
              <a:rPr lang="da-DK" dirty="0" smtClean="0"/>
              <a:t> [ Bit-</a:t>
            </a:r>
            <a:r>
              <a:rPr lang="da-DK" dirty="0" err="1" smtClean="0"/>
              <a:t>probe</a:t>
            </a:r>
            <a:r>
              <a:rPr lang="da-DK" dirty="0" smtClean="0"/>
              <a:t> ]</a:t>
            </a:r>
            <a:endParaRPr lang="da-DK" dirty="0"/>
          </a:p>
        </p:txBody>
      </p:sp>
      <p:sp>
        <p:nvSpPr>
          <p:cNvPr id="48" name="Content Placeholder 2"/>
          <p:cNvSpPr>
            <a:spLocks noGrp="1"/>
          </p:cNvSpPr>
          <p:nvPr>
            <p:ph idx="1"/>
          </p:nvPr>
        </p:nvSpPr>
        <p:spPr>
          <a:xfrm>
            <a:off x="4427984" y="2708920"/>
            <a:ext cx="4464496" cy="2016224"/>
          </a:xfrm>
        </p:spPr>
        <p:txBody>
          <a:bodyPr>
            <a:normAutofit/>
          </a:bodyPr>
          <a:lstStyle/>
          <a:p>
            <a:pPr marL="0" indent="0" algn="ctr">
              <a:buNone/>
            </a:pPr>
            <a:r>
              <a:rPr lang="da-DK" sz="3600" b="1" dirty="0" err="1" smtClean="0">
                <a:solidFill>
                  <a:schemeClr val="tx2"/>
                </a:solidFill>
              </a:rPr>
              <a:t>Question</a:t>
            </a:r>
            <a:endParaRPr lang="da-DK" sz="3600" b="1" dirty="0" smtClean="0">
              <a:solidFill>
                <a:schemeClr val="tx2"/>
              </a:solidFill>
            </a:endParaRPr>
          </a:p>
          <a:p>
            <a:pPr marL="0" indent="0" algn="ctr">
              <a:buNone/>
            </a:pPr>
            <a:r>
              <a:rPr lang="da-DK" sz="2400" b="1" dirty="0" err="1" smtClean="0">
                <a:solidFill>
                  <a:schemeClr val="tx2"/>
                </a:solidFill>
              </a:rPr>
              <a:t>Does</a:t>
            </a:r>
            <a:r>
              <a:rPr lang="da-DK" sz="2400" b="1" dirty="0" smtClean="0">
                <a:solidFill>
                  <a:schemeClr val="tx2"/>
                </a:solidFill>
              </a:rPr>
              <a:t> </a:t>
            </a:r>
            <a:r>
              <a:rPr lang="da-DK" sz="2400" b="1" dirty="0" err="1" smtClean="0">
                <a:solidFill>
                  <a:schemeClr val="tx2"/>
                </a:solidFill>
              </a:rPr>
              <a:t>there</a:t>
            </a:r>
            <a:r>
              <a:rPr lang="da-DK" sz="2400" b="1" dirty="0" smtClean="0">
                <a:solidFill>
                  <a:schemeClr val="tx2"/>
                </a:solidFill>
              </a:rPr>
              <a:t> </a:t>
            </a:r>
            <a:r>
              <a:rPr lang="da-DK" sz="2400" b="1" dirty="0" err="1" smtClean="0">
                <a:solidFill>
                  <a:schemeClr val="tx2"/>
                </a:solidFill>
              </a:rPr>
              <a:t>exist</a:t>
            </a:r>
            <a:r>
              <a:rPr lang="da-DK" sz="2400" b="1" dirty="0" smtClean="0">
                <a:solidFill>
                  <a:schemeClr val="tx2"/>
                </a:solidFill>
              </a:rPr>
              <a:t> a </a:t>
            </a:r>
            <a:r>
              <a:rPr lang="da-DK" sz="2400" b="1" dirty="0" err="1" smtClean="0">
                <a:solidFill>
                  <a:schemeClr val="tx2"/>
                </a:solidFill>
              </a:rPr>
              <a:t>counter</a:t>
            </a:r>
            <a:r>
              <a:rPr lang="da-DK" sz="2400" b="1" dirty="0" smtClean="0">
                <a:solidFill>
                  <a:schemeClr val="tx2"/>
                </a:solidFill>
              </a:rPr>
              <a:t> </a:t>
            </a:r>
            <a:r>
              <a:rPr lang="da-DK" sz="2400" b="1" dirty="0" err="1" smtClean="0">
                <a:solidFill>
                  <a:schemeClr val="tx2"/>
                </a:solidFill>
              </a:rPr>
              <a:t>where</a:t>
            </a:r>
            <a:r>
              <a:rPr lang="da-DK" sz="2400" b="1" dirty="0" smtClean="0">
                <a:solidFill>
                  <a:schemeClr val="tx2"/>
                </a:solidFill>
              </a:rPr>
              <a:t> </a:t>
            </a:r>
            <a:r>
              <a:rPr lang="da-DK" sz="2400" b="1" dirty="0" err="1" smtClean="0">
                <a:solidFill>
                  <a:schemeClr val="tx2"/>
                </a:solidFill>
              </a:rPr>
              <a:t>one</a:t>
            </a:r>
            <a:r>
              <a:rPr lang="da-DK" sz="2400" b="1" dirty="0" smtClean="0">
                <a:solidFill>
                  <a:schemeClr val="tx2"/>
                </a:solidFill>
              </a:rPr>
              <a:t> </a:t>
            </a:r>
            <a:r>
              <a:rPr lang="da-DK" sz="2400" b="1" dirty="0" err="1" smtClean="0">
                <a:solidFill>
                  <a:schemeClr val="tx2"/>
                </a:solidFill>
              </a:rPr>
              <a:t>never</a:t>
            </a:r>
            <a:r>
              <a:rPr lang="da-DK" sz="2400" b="1" dirty="0" smtClean="0">
                <a:solidFill>
                  <a:schemeClr val="tx2"/>
                </a:solidFill>
              </a:rPr>
              <a:t> </a:t>
            </a:r>
            <a:r>
              <a:rPr lang="da-DK" sz="2400" b="1" dirty="0" err="1" smtClean="0">
                <a:solidFill>
                  <a:schemeClr val="tx2"/>
                </a:solidFill>
              </a:rPr>
              <a:t>needs</a:t>
            </a:r>
            <a:r>
              <a:rPr lang="da-DK" sz="2400" b="1" dirty="0" smtClean="0">
                <a:solidFill>
                  <a:schemeClr val="tx2"/>
                </a:solidFill>
              </a:rPr>
              <a:t> to </a:t>
            </a:r>
            <a:r>
              <a:rPr lang="da-DK" sz="2400" b="1" dirty="0" err="1" smtClean="0">
                <a:solidFill>
                  <a:schemeClr val="tx2"/>
                </a:solidFill>
              </a:rPr>
              <a:t>read</a:t>
            </a:r>
            <a:r>
              <a:rPr lang="da-DK" sz="2400" b="1" dirty="0" smtClean="0">
                <a:solidFill>
                  <a:schemeClr val="tx2"/>
                </a:solidFill>
              </a:rPr>
              <a:t> all bits to </a:t>
            </a:r>
            <a:r>
              <a:rPr lang="da-DK" sz="2400" b="1" dirty="0" err="1" smtClean="0">
                <a:solidFill>
                  <a:schemeClr val="tx2"/>
                </a:solidFill>
              </a:rPr>
              <a:t>increment</a:t>
            </a:r>
            <a:r>
              <a:rPr lang="da-DK" sz="2400" b="1" dirty="0" smtClean="0">
                <a:solidFill>
                  <a:schemeClr val="tx2"/>
                </a:solidFill>
              </a:rPr>
              <a:t> the </a:t>
            </a:r>
            <a:r>
              <a:rPr lang="da-DK" sz="2400" b="1" dirty="0" err="1" smtClean="0">
                <a:solidFill>
                  <a:schemeClr val="tx2"/>
                </a:solidFill>
              </a:rPr>
              <a:t>counter</a:t>
            </a:r>
            <a:r>
              <a:rPr lang="da-DK" sz="2400" b="1" dirty="0" smtClean="0">
                <a:solidFill>
                  <a:schemeClr val="tx2"/>
                </a:solidFill>
              </a:rPr>
              <a:t> ?</a:t>
            </a:r>
            <a:endParaRPr lang="en-US" sz="2400" b="1" dirty="0">
              <a:solidFill>
                <a:schemeClr val="tx2"/>
              </a:solidFill>
            </a:endParaRPr>
          </a:p>
        </p:txBody>
      </p:sp>
    </p:spTree>
    <p:extLst>
      <p:ext uri="{BB962C8B-B14F-4D97-AF65-F5344CB8AC3E}">
        <p14:creationId xmlns:p14="http://schemas.microsoft.com/office/powerpoint/2010/main" val="299531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20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8">
                                            <p:txEl>
                                              <p:pRg st="0" end="0"/>
                                            </p:txEl>
                                          </p:spTgt>
                                        </p:tgtEl>
                                        <p:attrNameLst>
                                          <p:attrName>style.visibility</p:attrName>
                                        </p:attrNameLst>
                                      </p:cBhvr>
                                      <p:to>
                                        <p:strVal val="visible"/>
                                      </p:to>
                                    </p:set>
                                    <p:animEffect transition="in" filter="fade">
                                      <p:cBhvr>
                                        <p:cTn id="45" dur="2000"/>
                                        <p:tgtEl>
                                          <p:spTgt spid="48">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8">
                                            <p:txEl>
                                              <p:pRg st="1" end="1"/>
                                            </p:txEl>
                                          </p:spTgt>
                                        </p:tgtEl>
                                        <p:attrNameLst>
                                          <p:attrName>style.visibility</p:attrName>
                                        </p:attrNameLst>
                                      </p:cBhvr>
                                      <p:to>
                                        <p:strVal val="visible"/>
                                      </p:to>
                                    </p:set>
                                    <p:animEffect transition="in" filter="fade">
                                      <p:cBhvr>
                                        <p:cTn id="48" dur="2000"/>
                                        <p:tgtEl>
                                          <p:spTgt spid="4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5" grpId="0" animBg="1"/>
      <p:bldP spid="48"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5229</TotalTime>
  <Words>2016</Words>
  <Application>Microsoft Office PowerPoint</Application>
  <PresentationFormat>On-screen Show (4:3)</PresentationFormat>
  <Paragraphs>622</Paragraphs>
  <Slides>22</Slides>
  <Notes>15</Notes>
  <HiddenSlides>1</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Abstract</vt:lpstr>
      <vt:lpstr>Data Structures  and  Models of Computation</vt:lpstr>
      <vt:lpstr>Looking back... publications since 1994 </vt:lpstr>
      <vt:lpstr>Thanks to my co-authors</vt:lpstr>
      <vt:lpstr>PowerPoint Presentation</vt:lpstr>
      <vt:lpstr>PowerPoint Presentation</vt:lpstr>
      <vt:lpstr>Research Context</vt:lpstr>
      <vt:lpstr>Example 1 : Binary Search</vt:lpstr>
      <vt:lpstr>Example 2 :  Counting [ Bit-probe ]</vt:lpstr>
      <vt:lpstr>Example 2 :  Counting [ Bit-probe ]</vt:lpstr>
      <vt:lpstr>Example 3 : Integer Sorting [ RAM ]</vt:lpstr>
      <vt:lpstr>PowerPoint Presentation</vt:lpstr>
      <vt:lpstr>Example 4 :  Persistence [ Pointer Machine ]</vt:lpstr>
      <vt:lpstr>PowerPoint Presentation</vt:lpstr>
      <vt:lpstr>Example 5 : Finger Search Trees  [ Pointer Machine ]</vt:lpstr>
      <vt:lpstr>PowerPoint Presentation</vt:lpstr>
      <vt:lpstr>PowerPoint Presentation</vt:lpstr>
      <vt:lpstr>Dagstuhl</vt:lpstr>
      <vt:lpstr>Example 6 : Meldable Priority Queues  [ RAM &amp; Pointer Machine &amp; Functional ]</vt:lpstr>
      <vt:lpstr>Example 7 :  Functional Catenable Sorted Lists [ Functional ] </vt:lpstr>
      <vt:lpstr> Example 8 : Range Minimum Queries  [ Succinct ]</vt:lpstr>
      <vt:lpstr>Summary</vt:lpstr>
    </vt:vector>
  </TitlesOfParts>
  <Company>NFIT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Structures and  Models of Computation</dc:title>
  <dc:creator>Gerth Stølting Brodal</dc:creator>
  <cp:lastModifiedBy>Gerth Stølting Brodal</cp:lastModifiedBy>
  <cp:revision>126</cp:revision>
  <dcterms:created xsi:type="dcterms:W3CDTF">2016-02-04T20:21:05Z</dcterms:created>
  <dcterms:modified xsi:type="dcterms:W3CDTF">2016-02-13T09:36:32Z</dcterms:modified>
</cp:coreProperties>
</file>