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628" autoAdjust="0"/>
  </p:normalViewPr>
  <p:slideViewPr>
    <p:cSldViewPr>
      <p:cViewPr>
        <p:scale>
          <a:sx n="60" d="100"/>
          <a:sy n="60" d="100"/>
        </p:scale>
        <p:origin x="-1038" y="-72"/>
      </p:cViewPr>
      <p:guideLst>
        <p:guide orient="horz" pos="125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5522-9B7C-4174-A5DC-4F46739FE0B7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ABA-C273-4FE4-A36F-2EFE12568AB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2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Same </a:t>
            </a:r>
            <a:r>
              <a:rPr lang="da-DK" dirty="0" err="1" smtClean="0"/>
              <a:t>reviewer</a:t>
            </a:r>
            <a:r>
              <a:rPr lang="da-DK" dirty="0" smtClean="0"/>
              <a:t> </a:t>
            </a:r>
            <a:r>
              <a:rPr lang="da-DK" dirty="0" err="1" smtClean="0"/>
              <a:t>said</a:t>
            </a:r>
            <a:r>
              <a:rPr lang="da-DK" dirty="0" smtClean="0"/>
              <a:t> ”</a:t>
            </a:r>
            <a:r>
              <a:rPr lang="en-US" dirty="0" smtClean="0"/>
              <a:t>I like the paper”</a:t>
            </a:r>
            <a:r>
              <a:rPr lang="en-US" baseline="0" dirty="0" smtClean="0"/>
              <a:t> and “</a:t>
            </a:r>
            <a:r>
              <a:rPr lang="en-US" dirty="0" smtClean="0"/>
              <a:t>the combination is quite intricate (because of how different pieces interact with each other) and non-trivial”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4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Grey nodes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empty</a:t>
            </a:r>
            <a:r>
              <a:rPr lang="da-DK" baseline="0" dirty="0" smtClean="0"/>
              <a:t> nodes (store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point)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4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1995 = </a:t>
            </a:r>
            <a:r>
              <a:rPr lang="da-DK" dirty="0" err="1" smtClean="0"/>
              <a:t>buffering</a:t>
            </a:r>
            <a:r>
              <a:rPr lang="da-DK" dirty="0" smtClean="0"/>
              <a:t> of </a:t>
            </a:r>
            <a:r>
              <a:rPr lang="da-DK" dirty="0" err="1" smtClean="0"/>
              <a:t>updates</a:t>
            </a:r>
            <a:r>
              <a:rPr lang="da-DK" dirty="0" smtClean="0"/>
              <a:t> in a B-</a:t>
            </a:r>
            <a:r>
              <a:rPr lang="da-DK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1999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Frederickson</a:t>
            </a:r>
            <a:r>
              <a:rPr lang="da-DK" dirty="0" smtClean="0"/>
              <a:t> 1993 =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Blum et al. 1973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linear</a:t>
            </a:r>
            <a:r>
              <a:rPr lang="da-DK" baseline="0" dirty="0" smtClean="0"/>
              <a:t> time </a:t>
            </a:r>
            <a:r>
              <a:rPr lang="da-DK" baseline="0" dirty="0" err="1" smtClean="0"/>
              <a:t>selection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setting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Queries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Deletion</a:t>
            </a:r>
            <a:r>
              <a:rPr lang="da-DK" baseline="0" dirty="0" smtClean="0"/>
              <a:t> b</a:t>
            </a:r>
            <a:r>
              <a:rPr lang="da-DK" dirty="0" smtClean="0"/>
              <a:t>uffers </a:t>
            </a:r>
            <a:r>
              <a:rPr lang="da-DK" dirty="0" err="1" smtClean="0"/>
              <a:t>can</a:t>
            </a:r>
            <a:r>
              <a:rPr lang="da-DK" dirty="0" smtClean="0"/>
              <a:t> at most </a:t>
            </a:r>
            <a:r>
              <a:rPr lang="da-DK" dirty="0" err="1" smtClean="0"/>
              <a:t>remove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constant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fraction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content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sets.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Visit v = All points in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reported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39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Block = </a:t>
            </a:r>
            <a:r>
              <a:rPr lang="da-DK" dirty="0" err="1" smtClean="0"/>
              <a:t>horizontal</a:t>
            </a:r>
            <a:r>
              <a:rPr lang="da-DK" dirty="0" smtClean="0"/>
              <a:t> line = stores all points </a:t>
            </a:r>
            <a:r>
              <a:rPr lang="da-DK" dirty="0" err="1" smtClean="0"/>
              <a:t>above</a:t>
            </a:r>
            <a:r>
              <a:rPr lang="da-DK" dirty="0" smtClean="0"/>
              <a:t> line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7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log**  is the </a:t>
            </a:r>
            <a:r>
              <a:rPr lang="da-DK" dirty="0" err="1" smtClean="0"/>
              <a:t>iterated</a:t>
            </a:r>
            <a:r>
              <a:rPr lang="da-DK" dirty="0" smtClean="0"/>
              <a:t> log*, i.e. </a:t>
            </a:r>
            <a:r>
              <a:rPr lang="da-DK" dirty="0" err="1" smtClean="0"/>
              <a:t>number</a:t>
            </a:r>
            <a:r>
              <a:rPr lang="da-DK" dirty="0" smtClean="0"/>
              <a:t> of times to </a:t>
            </a:r>
            <a:r>
              <a:rPr lang="da-DK" dirty="0" err="1" smtClean="0"/>
              <a:t>apply</a:t>
            </a:r>
            <a:r>
              <a:rPr lang="da-DK" dirty="0" smtClean="0"/>
              <a:t> log* to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to a </a:t>
            </a:r>
            <a:r>
              <a:rPr lang="da-DK" dirty="0" err="1" smtClean="0"/>
              <a:t>constant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Open problem: If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worst</a:t>
            </a:r>
            <a:r>
              <a:rPr lang="da-DK" baseline="0" dirty="0" smtClean="0"/>
              <a:t>-case, the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an optimal </a:t>
            </a:r>
            <a:r>
              <a:rPr lang="da-DK" baseline="0" dirty="0" err="1" smtClean="0"/>
              <a:t>query-update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trade-off</a:t>
            </a:r>
            <a:r>
              <a:rPr lang="da-DK" baseline="0" dirty="0" smtClean="0"/>
              <a:t> (Brodal-Fagerberg 2003)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1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20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0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00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61D-9386-4986-83D1-ACB2B0E873E2}" type="datetimeFigureOut">
              <a:rPr lang="da-DK" smtClean="0"/>
              <a:t>26-11-2015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865100" y="1340768"/>
            <a:ext cx="1606988" cy="4941817"/>
            <a:chOff x="3469044" y="1340768"/>
            <a:chExt cx="1606988" cy="4941817"/>
          </a:xfrm>
        </p:grpSpPr>
        <p:sp>
          <p:nvSpPr>
            <p:cNvPr id="38" name="Rectangle 37"/>
            <p:cNvSpPr/>
            <p:nvPr/>
          </p:nvSpPr>
          <p:spPr>
            <a:xfrm>
              <a:off x="3610948" y="1621140"/>
              <a:ext cx="1224136" cy="4661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10948" y="1621140"/>
              <a:ext cx="0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5084" y="1621140"/>
              <a:ext cx="1804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9044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13168" y="2708930"/>
              <a:ext cx="122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top-</a:t>
              </a:r>
              <a:r>
                <a:rPr lang="da-DK" i="1" dirty="0" smtClean="0">
                  <a:solidFill>
                    <a:schemeClr val="bg1"/>
                  </a:solidFill>
                </a:rPr>
                <a:t>k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3568" y="1340768"/>
            <a:ext cx="2450356" cy="4936469"/>
            <a:chOff x="287512" y="1340768"/>
            <a:chExt cx="2450356" cy="4936469"/>
          </a:xfrm>
        </p:grpSpPr>
        <p:sp>
          <p:nvSpPr>
            <p:cNvPr id="24" name="Freeform 23"/>
            <p:cNvSpPr/>
            <p:nvPr/>
          </p:nvSpPr>
          <p:spPr>
            <a:xfrm>
              <a:off x="1157080" y="1623824"/>
              <a:ext cx="1341120" cy="253954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flipH="1">
              <a:off x="507314" y="4163368"/>
              <a:ext cx="64976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</p:cNvCxnSpPr>
            <p:nvPr/>
          </p:nvCxnSpPr>
          <p:spPr>
            <a:xfrm>
              <a:off x="1157080" y="4163368"/>
              <a:ext cx="0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4" idx="2"/>
            </p:cNvCxnSpPr>
            <p:nvPr/>
          </p:nvCxnSpPr>
          <p:spPr>
            <a:xfrm flipH="1">
              <a:off x="2485875" y="4163368"/>
              <a:ext cx="12325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7512" y="3985319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57080" y="2708930"/>
              <a:ext cx="1341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3-sided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9700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7852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4029229" y="3276892"/>
            <a:ext cx="1181042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30552" y="5761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External Memory Three-Sided Range Reporting and Top-</a:t>
            </a:r>
            <a:r>
              <a:rPr lang="en-US" sz="2400" b="1" i="1" dirty="0" smtClean="0">
                <a:latin typeface="Arial Black" panose="020B0A04020102020204" pitchFamily="34" charset="0"/>
              </a:rPr>
              <a:t>k</a:t>
            </a:r>
            <a:r>
              <a:rPr lang="en-US" sz="2400" b="1" dirty="0" smtClean="0">
                <a:latin typeface="Arial Black" panose="020B0A04020102020204" pitchFamily="34" charset="0"/>
              </a:rPr>
              <a:t> Queries with </a:t>
            </a:r>
            <a:r>
              <a:rPr lang="en-US" sz="2400" b="1" dirty="0" err="1" smtClean="0">
                <a:latin typeface="Arial Black" panose="020B0A04020102020204" pitchFamily="34" charset="0"/>
              </a:rPr>
              <a:t>Sublogarithmic</a:t>
            </a:r>
            <a:r>
              <a:rPr lang="en-US" sz="2400" b="1" dirty="0" smtClean="0">
                <a:latin typeface="Arial Black" panose="020B0A04020102020204" pitchFamily="34" charset="0"/>
              </a:rPr>
              <a:t>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07471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Gerth </a:t>
            </a:r>
            <a:r>
              <a:rPr lang="da-DK" sz="2400" dirty="0" err="1" smtClean="0">
                <a:solidFill>
                  <a:schemeClr val="bg1">
                    <a:lumMod val="65000"/>
                  </a:schemeClr>
                </a:solidFill>
              </a:rPr>
              <a:t>Stølting</a:t>
            </a:r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 Brodal</a:t>
            </a:r>
          </a:p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Aarhus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University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5618" y="109164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arxiv.org/abs/1509.08240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8060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7728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2591792" y="328498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63712" y="35730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4230440" y="3877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422744" y="4905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4880920" y="3221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863600" y="2240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3256700" y="289359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892239" y="41633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228253" y="5013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3492202" y="516630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2015728" y="5707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2411784" y="234888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Oval 52"/>
          <p:cNvSpPr/>
          <p:nvPr/>
        </p:nvSpPr>
        <p:spPr>
          <a:xfrm>
            <a:off x="4290848" y="2348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4007004" y="627723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>
                <a:solidFill>
                  <a:srgbClr val="C00000"/>
                </a:solidFill>
              </a:rPr>
              <a:t>k</a:t>
            </a:r>
            <a:r>
              <a:rPr lang="da-DK" sz="1400" dirty="0" smtClean="0">
                <a:solidFill>
                  <a:srgbClr val="C00000"/>
                </a:solidFill>
              </a:rPr>
              <a:t> = 3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5072" y="481105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5760144" y="3769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5414944" y="544522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Oval 58"/>
          <p:cNvSpPr/>
          <p:nvPr/>
        </p:nvSpPr>
        <p:spPr>
          <a:xfrm>
            <a:off x="5422564" y="218662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3600202" y="2191227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ctangle 1"/>
          <p:cNvSpPr/>
          <p:nvPr/>
        </p:nvSpPr>
        <p:spPr>
          <a:xfrm>
            <a:off x="5652120" y="2828836"/>
            <a:ext cx="3275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 smtClean="0"/>
              <a:t>“the </a:t>
            </a:r>
            <a:r>
              <a:rPr lang="en-US" i="1" dirty="0"/>
              <a:t>result is obtained by combining already existing techniques (and no new techniques are introduced</a:t>
            </a:r>
            <a:r>
              <a:rPr lang="en-US" i="1" dirty="0" smtClean="0"/>
              <a:t>)”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- anonymous reviewer</a:t>
            </a:r>
            <a:endParaRPr lang="en-US" dirty="0"/>
          </a:p>
          <a:p>
            <a:pPr algn="ctr"/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44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6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3" grpId="0" animBg="1"/>
      <p:bldP spid="54" grpId="0"/>
      <p:bldP spid="56" grpId="0" animBg="1"/>
      <p:bldP spid="57" grpId="0" animBg="1"/>
      <p:bldP spid="58" grpId="0" animBg="1"/>
      <p:bldP spid="59" grpId="0" animBg="1"/>
      <p:bldP spid="75" grpId="0" animBg="1"/>
      <p:bldP spid="75" grpId="1" animBg="1"/>
      <p:bldP spid="75" grpId="2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ounded Rectangle 278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</a:t>
            </a:r>
            <a:r>
              <a:rPr lang="da-DK" dirty="0" smtClean="0">
                <a:solidFill>
                  <a:schemeClr val="tx1"/>
                </a:solidFill>
              </a:rPr>
              <a:t>O(log </a:t>
            </a:r>
            <a:r>
              <a:rPr lang="da-DK" i="1" dirty="0" smtClean="0">
                <a:solidFill>
                  <a:schemeClr val="tx1"/>
                </a:solidFill>
              </a:rPr>
              <a:t>n </a:t>
            </a:r>
            <a:r>
              <a:rPr lang="da-DK" dirty="0">
                <a:solidFill>
                  <a:schemeClr val="tx1"/>
                </a:solidFill>
              </a:rPr>
              <a:t>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621" name="Rounded Rectangle 620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&amp; top-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  <a:endParaRPr lang="da-DK" dirty="0" smtClean="0">
              <a:solidFill>
                <a:schemeClr val="tx1"/>
              </a:solidFill>
            </a:endParaRPr>
          </a:p>
        </p:txBody>
      </p:sp>
      <p:cxnSp>
        <p:nvCxnSpPr>
          <p:cNvPr id="663" name="Straight Connector 662"/>
          <p:cNvCxnSpPr/>
          <p:nvPr/>
        </p:nvCxnSpPr>
        <p:spPr>
          <a:xfrm>
            <a:off x="614925" y="3625279"/>
            <a:ext cx="0" cy="1782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503548" y="3093625"/>
            <a:ext cx="235870" cy="531654"/>
            <a:chOff x="475928" y="3117131"/>
            <a:chExt cx="235870" cy="531654"/>
          </a:xfrm>
        </p:grpSpPr>
        <p:cxnSp>
          <p:nvCxnSpPr>
            <p:cNvPr id="656" name="Straight Connector 655"/>
            <p:cNvCxnSpPr/>
            <p:nvPr/>
          </p:nvCxnSpPr>
          <p:spPr>
            <a:xfrm flipH="1">
              <a:off x="577328" y="31171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val 656"/>
            <p:cNvSpPr/>
            <p:nvPr/>
          </p:nvSpPr>
          <p:spPr>
            <a:xfrm>
              <a:off x="475928" y="34327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5974665" y="4323919"/>
            <a:ext cx="2946750" cy="1426681"/>
            <a:chOff x="5625422" y="4323919"/>
            <a:chExt cx="2946750" cy="1426681"/>
          </a:xfrm>
        </p:grpSpPr>
        <p:grpSp>
          <p:nvGrpSpPr>
            <p:cNvPr id="623" name="Group 622"/>
            <p:cNvGrpSpPr/>
            <p:nvPr/>
          </p:nvGrpSpPr>
          <p:grpSpPr>
            <a:xfrm>
              <a:off x="5625422" y="4323919"/>
              <a:ext cx="2946750" cy="1426681"/>
              <a:chOff x="5625422" y="4323919"/>
              <a:chExt cx="2946750" cy="1426681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>
                <a:off x="5937590" y="4438083"/>
                <a:ext cx="2335782" cy="1090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H="1">
                <a:off x="5625422" y="443686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 flipH="1">
                <a:off x="6095322" y="464641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H="1">
                <a:off x="6564366" y="4867144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 flipH="1">
                <a:off x="7034733" y="509542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H="1">
                <a:off x="7498909" y="530497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H="1">
                <a:off x="7974922" y="5528165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>
                <a:off x="8273372" y="5541800"/>
                <a:ext cx="298800" cy="2088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4" name="Oval 513"/>
              <p:cNvSpPr/>
              <p:nvPr/>
            </p:nvSpPr>
            <p:spPr>
              <a:xfrm>
                <a:off x="5827344" y="4323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6274812" y="4539836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6762742" y="4755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3" name="Oval 522"/>
              <p:cNvSpPr/>
              <p:nvPr/>
            </p:nvSpPr>
            <p:spPr>
              <a:xfrm>
                <a:off x="7230441" y="4981167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7692346" y="5196972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</p:grpSp>
        <p:sp>
          <p:nvSpPr>
            <p:cNvPr id="521" name="Oval 520"/>
            <p:cNvSpPr/>
            <p:nvPr/>
          </p:nvSpPr>
          <p:spPr>
            <a:xfrm>
              <a:off x="8165839" y="5423078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800" dirty="0" smtClean="0">
                  <a:sym typeface="Symbol"/>
                </a:rPr>
                <a:t>+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558268" y="2132161"/>
            <a:ext cx="2100504" cy="937892"/>
            <a:chOff x="1532065" y="2160558"/>
            <a:chExt cx="2100504" cy="937892"/>
          </a:xfrm>
        </p:grpSpPr>
        <p:cxnSp>
          <p:nvCxnSpPr>
            <p:cNvPr id="331" name="Straight Connector 330"/>
            <p:cNvCxnSpPr/>
            <p:nvPr/>
          </p:nvCxnSpPr>
          <p:spPr>
            <a:xfrm flipH="1">
              <a:off x="1779635" y="2632417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1532065" y="2160558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3108136" y="2169296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/>
          <p:cNvGrpSpPr/>
          <p:nvPr/>
        </p:nvGrpSpPr>
        <p:grpSpPr>
          <a:xfrm>
            <a:off x="272004" y="3697287"/>
            <a:ext cx="4191984" cy="2396009"/>
            <a:chOff x="91984" y="3573016"/>
            <a:chExt cx="4191984" cy="2396009"/>
          </a:xfrm>
        </p:grpSpPr>
        <p:cxnSp>
          <p:nvCxnSpPr>
            <p:cNvPr id="284" name="Straight Connector 283"/>
            <p:cNvCxnSpPr>
              <a:stCxn id="282" idx="1"/>
            </p:cNvCxnSpPr>
            <p:nvPr/>
          </p:nvCxnSpPr>
          <p:spPr>
            <a:xfrm>
              <a:off x="1136650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Freeform 281"/>
            <p:cNvSpPr/>
            <p:nvPr/>
          </p:nvSpPr>
          <p:spPr>
            <a:xfrm>
              <a:off x="1136650" y="3573016"/>
              <a:ext cx="2916898" cy="158099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3" name="Straight Connector 282"/>
            <p:cNvCxnSpPr>
              <a:stCxn id="282" idx="1"/>
            </p:cNvCxnSpPr>
            <p:nvPr/>
          </p:nvCxnSpPr>
          <p:spPr>
            <a:xfrm flipH="1">
              <a:off x="311150" y="5154010"/>
              <a:ext cx="8255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91984" y="4993431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997000" y="566124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923952" y="5661247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1" name="Straight Connector 300"/>
            <p:cNvCxnSpPr>
              <a:stCxn id="282" idx="2"/>
            </p:cNvCxnSpPr>
            <p:nvPr/>
          </p:nvCxnSpPr>
          <p:spPr>
            <a:xfrm>
              <a:off x="4053548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1007604" y="1637962"/>
            <a:ext cx="3191324" cy="1877209"/>
            <a:chOff x="827584" y="1484784"/>
            <a:chExt cx="3191324" cy="1877209"/>
          </a:xfrm>
        </p:grpSpPr>
        <p:cxnSp>
          <p:nvCxnSpPr>
            <p:cNvPr id="311" name="Straight Connector 310"/>
            <p:cNvCxnSpPr/>
            <p:nvPr/>
          </p:nvCxnSpPr>
          <p:spPr>
            <a:xfrm flipH="1" flipV="1">
              <a:off x="2424555" y="1495541"/>
              <a:ext cx="1059629" cy="4679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1364927" y="1484784"/>
              <a:ext cx="1065007" cy="484094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092124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3762229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829401" y="2441147"/>
              <a:ext cx="263405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3750757" y="2446973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27584" y="1980940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494471" y="1978026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881128" y="3604696"/>
            <a:ext cx="3726877" cy="2120275"/>
            <a:chOff x="701108" y="3783082"/>
            <a:chExt cx="3726877" cy="2120275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701108" y="3803665"/>
              <a:ext cx="0" cy="19408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965200" y="3803665"/>
              <a:ext cx="0" cy="874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233518" y="3803665"/>
              <a:ext cx="0" cy="14391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1498600" y="3803665"/>
              <a:ext cx="1123" cy="158400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1765929" y="3803665"/>
              <a:ext cx="0" cy="20996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564543" y="3803665"/>
              <a:ext cx="857" cy="18011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2830749" y="3803665"/>
              <a:ext cx="0" cy="13059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096953" y="3803665"/>
              <a:ext cx="1847" cy="2017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3363158" y="3803665"/>
              <a:ext cx="0" cy="7406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629363" y="3783082"/>
              <a:ext cx="0" cy="10725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895568" y="3783082"/>
              <a:ext cx="0" cy="14797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161774" y="3783082"/>
              <a:ext cx="0" cy="198384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427985" y="3783082"/>
              <a:ext cx="0" cy="1695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032133" y="3803665"/>
              <a:ext cx="0" cy="11597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298339" y="3803665"/>
              <a:ext cx="0" cy="1763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Internal</a:t>
            </a:r>
            <a:r>
              <a:rPr lang="da-DK" dirty="0" smtClean="0"/>
              <a:t> Memory – </a:t>
            </a:r>
            <a:r>
              <a:rPr lang="da-DK" dirty="0" err="1" smtClean="0"/>
              <a:t>Priority</a:t>
            </a:r>
            <a:r>
              <a:rPr lang="da-DK" dirty="0" smtClean="0"/>
              <a:t> Search </a:t>
            </a:r>
            <a:r>
              <a:rPr lang="da-DK" dirty="0" err="1" smtClean="0"/>
              <a:t>Trees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5088201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7050" algn="l"/>
              </a:tabLst>
            </a:pPr>
            <a:r>
              <a:rPr lang="da-DK" b="1" dirty="0" smtClean="0"/>
              <a:t>Properties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-</a:t>
            </a:r>
            <a:r>
              <a:rPr lang="da-DK" dirty="0" err="1" smtClean="0"/>
              <a:t>sorted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point </a:t>
            </a:r>
            <a:r>
              <a:rPr lang="da-DK" i="1" dirty="0" smtClean="0"/>
              <a:t>p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on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-to-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satisfy</a:t>
            </a:r>
            <a:r>
              <a:rPr lang="da-DK" dirty="0" smtClean="0"/>
              <a:t> </a:t>
            </a:r>
            <a:r>
              <a:rPr lang="da-DK" dirty="0" err="1" smtClean="0"/>
              <a:t>heap-order</a:t>
            </a:r>
            <a:endParaRPr lang="da-DK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75618" y="620688"/>
            <a:ext cx="26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1985</a:t>
            </a:r>
          </a:p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Frederickson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1993</a:t>
            </a:r>
          </a:p>
        </p:txBody>
      </p:sp>
      <p:grpSp>
        <p:nvGrpSpPr>
          <p:cNvPr id="275" name="Group 274"/>
          <p:cNvGrpSpPr/>
          <p:nvPr/>
        </p:nvGrpSpPr>
        <p:grpSpPr>
          <a:xfrm>
            <a:off x="636763" y="1537047"/>
            <a:ext cx="4079253" cy="2083609"/>
            <a:chOff x="456743" y="1412776"/>
            <a:chExt cx="4079253" cy="208360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1371600" y="1517828"/>
              <a:ext cx="1065007" cy="4840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431228" y="1528585"/>
              <a:ext cx="1059629" cy="4679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4776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56101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0086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958949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98797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492970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32818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026991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66839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095033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34881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16307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0292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29054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68902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562137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6074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692333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6270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27235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901172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757430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031367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834257" y="2013984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9665" y="2008158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955736" y="2016896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01144" y="2011070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99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B</a:t>
              </a:r>
              <a:endParaRPr lang="da-DK" sz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563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C</a:t>
              </a:r>
              <a:endParaRPr lang="da-DK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228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D</a:t>
              </a:r>
              <a:endParaRPr lang="da-DK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892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5567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2210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8853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45496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2139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8782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542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5206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M</a:t>
              </a:r>
              <a:endParaRPr lang="da-DK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7871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0535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O</a:t>
              </a:r>
              <a:endParaRPr lang="da-DK" sz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19972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P</a:t>
              </a:r>
              <a:endParaRPr lang="da-DK" sz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3" name="Oval 22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5" name="Oval 24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6" name="Oval 25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8" name="Oval 27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9" name="Oval 28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0" name="Oval 29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1" name="Oval 30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3" name="Oval 32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6997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35" name="Oval 134"/>
          <p:cNvSpPr/>
          <p:nvPr/>
        </p:nvSpPr>
        <p:spPr>
          <a:xfrm>
            <a:off x="170248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36" name="Oval 135"/>
          <p:cNvSpPr/>
          <p:nvPr/>
        </p:nvSpPr>
        <p:spPr>
          <a:xfrm>
            <a:off x="223534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137" name="Oval 136"/>
          <p:cNvSpPr/>
          <p:nvPr/>
        </p:nvSpPr>
        <p:spPr>
          <a:xfrm>
            <a:off x="276820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I</a:t>
            </a:r>
            <a:endParaRPr lang="da-DK" sz="1200" dirty="0"/>
          </a:p>
        </p:txBody>
      </p:sp>
      <p:sp>
        <p:nvSpPr>
          <p:cNvPr id="138" name="Oval 137"/>
          <p:cNvSpPr/>
          <p:nvPr/>
        </p:nvSpPr>
        <p:spPr>
          <a:xfrm>
            <a:off x="33010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K</a:t>
            </a:r>
            <a:endParaRPr lang="da-DK" sz="1200" dirty="0"/>
          </a:p>
        </p:txBody>
      </p:sp>
      <p:sp>
        <p:nvSpPr>
          <p:cNvPr id="139" name="Oval 138"/>
          <p:cNvSpPr/>
          <p:nvPr/>
        </p:nvSpPr>
        <p:spPr>
          <a:xfrm>
            <a:off x="423356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O</a:t>
            </a:r>
            <a:endParaRPr lang="da-DK" sz="1200" dirty="0"/>
          </a:p>
        </p:txBody>
      </p:sp>
      <p:sp>
        <p:nvSpPr>
          <p:cNvPr id="140" name="Oval 139"/>
          <p:cNvSpPr/>
          <p:nvPr/>
        </p:nvSpPr>
        <p:spPr>
          <a:xfrm>
            <a:off x="4366780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P</a:t>
            </a:r>
            <a:endParaRPr lang="da-DK" sz="1200" dirty="0"/>
          </a:p>
        </p:txBody>
      </p:sp>
      <p:sp>
        <p:nvSpPr>
          <p:cNvPr id="141" name="Oval 140"/>
          <p:cNvSpPr/>
          <p:nvPr/>
        </p:nvSpPr>
        <p:spPr>
          <a:xfrm>
            <a:off x="903193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42" name="Oval 141"/>
          <p:cNvSpPr/>
          <p:nvPr/>
        </p:nvSpPr>
        <p:spPr>
          <a:xfrm>
            <a:off x="1968912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43" name="Oval 142"/>
          <p:cNvSpPr/>
          <p:nvPr/>
        </p:nvSpPr>
        <p:spPr>
          <a:xfrm>
            <a:off x="303463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J</a:t>
            </a:r>
          </a:p>
        </p:txBody>
      </p:sp>
      <p:sp>
        <p:nvSpPr>
          <p:cNvPr id="144" name="Oval 143"/>
          <p:cNvSpPr/>
          <p:nvPr/>
        </p:nvSpPr>
        <p:spPr>
          <a:xfrm>
            <a:off x="410035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145" name="Oval 144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46" name="Oval 145"/>
          <p:cNvSpPr/>
          <p:nvPr/>
        </p:nvSpPr>
        <p:spPr>
          <a:xfrm>
            <a:off x="3567491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147" name="Oval 146"/>
          <p:cNvSpPr/>
          <p:nvPr/>
        </p:nvSpPr>
        <p:spPr>
          <a:xfrm>
            <a:off x="2501772" y="1537047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sp>
        <p:nvSpPr>
          <p:cNvPr id="164" name="Oval 163"/>
          <p:cNvSpPr/>
          <p:nvPr/>
        </p:nvSpPr>
        <p:spPr>
          <a:xfrm>
            <a:off x="183569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329" name="TextBox 328"/>
          <p:cNvSpPr txBox="1"/>
          <p:nvPr/>
        </p:nvSpPr>
        <p:spPr>
          <a:xfrm>
            <a:off x="1316670" y="4264059"/>
            <a:ext cx="2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3-sided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8820472" y="5642600"/>
            <a:ext cx="216024" cy="216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0" name="Oval 509"/>
          <p:cNvSpPr/>
          <p:nvPr/>
        </p:nvSpPr>
        <p:spPr>
          <a:xfrm>
            <a:off x="5858381" y="4539919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7810697" y="5628972"/>
            <a:ext cx="1015314" cy="1112396"/>
            <a:chOff x="6811452" y="2313397"/>
            <a:chExt cx="1015314" cy="1112396"/>
          </a:xfrm>
        </p:grpSpPr>
        <p:cxnSp>
          <p:nvCxnSpPr>
            <p:cNvPr id="430" name="Straight Connector 429"/>
            <p:cNvCxnSpPr/>
            <p:nvPr/>
          </p:nvCxnSpPr>
          <p:spPr>
            <a:xfrm flipH="1">
              <a:off x="6917496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7057344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flipH="1">
              <a:off x="7451517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7591365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flipH="1">
              <a:off x="7048817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7322754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1145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707788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34431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61074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476" name="Oval 47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7" name="Oval 47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2" name="Oval 48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1" name="Oval 490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2" name="Oval 491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7" name="Oval 496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507" name="Oval 50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J</a:t>
              </a:r>
            </a:p>
          </p:txBody>
        </p:sp>
      </p:grpSp>
      <p:sp>
        <p:nvSpPr>
          <p:cNvPr id="513" name="Oval 512"/>
          <p:cNvSpPr/>
          <p:nvPr/>
        </p:nvSpPr>
        <p:spPr>
          <a:xfrm>
            <a:off x="7740140" y="541602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515" name="Oval 514"/>
          <p:cNvSpPr/>
          <p:nvPr/>
        </p:nvSpPr>
        <p:spPr>
          <a:xfrm>
            <a:off x="7275964" y="520707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6" name="Oval 515"/>
          <p:cNvSpPr/>
          <p:nvPr/>
        </p:nvSpPr>
        <p:spPr>
          <a:xfrm>
            <a:off x="6304864" y="475583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grpSp>
        <p:nvGrpSpPr>
          <p:cNvPr id="518" name="Group 517"/>
          <p:cNvGrpSpPr/>
          <p:nvPr/>
        </p:nvGrpSpPr>
        <p:grpSpPr>
          <a:xfrm>
            <a:off x="6405952" y="4974880"/>
            <a:ext cx="1015314" cy="1112396"/>
            <a:chOff x="5745732" y="2313397"/>
            <a:chExt cx="1015314" cy="1112396"/>
          </a:xfrm>
        </p:grpSpPr>
        <p:cxnSp>
          <p:nvCxnSpPr>
            <p:cNvPr id="434" name="Straight Connector 433"/>
            <p:cNvCxnSpPr/>
            <p:nvPr/>
          </p:nvCxnSpPr>
          <p:spPr>
            <a:xfrm flipH="1">
              <a:off x="5849454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5989302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H="1">
              <a:off x="6383475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6523323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H="1">
              <a:off x="5983719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6257656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>
              <a:off x="574573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461" name="Oval 460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7859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463" name="Oval 462"/>
            <p:cNvSpPr/>
            <p:nvPr/>
          </p:nvSpPr>
          <p:spPr>
            <a:xfrm>
              <a:off x="654502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5" name="Oval 47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1" name="Oval 48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9" name="Oval 488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0" name="Oval 489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6" name="Oval 495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4" name="Oval 50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511" name="Oval 51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</p:grpSp>
      <p:sp>
        <p:nvSpPr>
          <p:cNvPr id="616" name="Left Brace 615"/>
          <p:cNvSpPr/>
          <p:nvPr/>
        </p:nvSpPr>
        <p:spPr>
          <a:xfrm rot="6919872">
            <a:off x="7459279" y="3415357"/>
            <a:ext cx="123550" cy="2835422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7" name="TextBox 616"/>
          <p:cNvSpPr txBox="1"/>
          <p:nvPr/>
        </p:nvSpPr>
        <p:spPr>
          <a:xfrm rot="1520071">
            <a:off x="6849742" y="4611962"/>
            <a:ext cx="16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= O(log </a:t>
            </a:r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da-DK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5375400" y="5384249"/>
            <a:ext cx="106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1200" dirty="0" err="1" smtClean="0">
                <a:solidFill>
                  <a:schemeClr val="bg1">
                    <a:lumMod val="75000"/>
                  </a:schemeClr>
                </a:solidFill>
              </a:rPr>
              <a:t>heap-ordered</a:t>
            </a:r>
            <a:endParaRPr lang="da-DK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9" name="Right Arrow 618"/>
          <p:cNvSpPr/>
          <p:nvPr/>
        </p:nvSpPr>
        <p:spPr>
          <a:xfrm rot="1900793">
            <a:off x="4911740" y="3737829"/>
            <a:ext cx="927322" cy="6480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top-</a:t>
            </a:r>
            <a:r>
              <a:rPr lang="da-DK" i="1" dirty="0" smtClean="0"/>
              <a:t>k</a:t>
            </a:r>
            <a:endParaRPr lang="da-DK" i="1" dirty="0"/>
          </a:p>
        </p:txBody>
      </p:sp>
      <p:sp>
        <p:nvSpPr>
          <p:cNvPr id="625" name="TextBox 624"/>
          <p:cNvSpPr txBox="1"/>
          <p:nvPr/>
        </p:nvSpPr>
        <p:spPr>
          <a:xfrm>
            <a:off x="4681572" y="6165304"/>
            <a:ext cx="176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k</a:t>
            </a:r>
            <a:r>
              <a:rPr lang="da-DK" dirty="0" err="1" smtClean="0">
                <a:solidFill>
                  <a:srgbClr val="C00000"/>
                </a:solidFill>
              </a:rPr>
              <a:t>+</a:t>
            </a:r>
            <a:r>
              <a:rPr lang="da-DK" i="1" dirty="0" err="1" smtClean="0">
                <a:solidFill>
                  <a:srgbClr val="C00000"/>
                </a:solidFill>
              </a:rPr>
              <a:t>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largest</a:t>
            </a:r>
            <a:endParaRPr lang="da-DK" dirty="0" smtClean="0"/>
          </a:p>
        </p:txBody>
      </p:sp>
      <p:sp>
        <p:nvSpPr>
          <p:cNvPr id="627" name="Freeform 626"/>
          <p:cNvSpPr/>
          <p:nvPr/>
        </p:nvSpPr>
        <p:spPr>
          <a:xfrm>
            <a:off x="5743216" y="4095752"/>
            <a:ext cx="3153134" cy="2356908"/>
          </a:xfrm>
          <a:custGeom>
            <a:avLst/>
            <a:gdLst>
              <a:gd name="connsiteX0" fmla="*/ 236788 w 3170488"/>
              <a:gd name="connsiteY0" fmla="*/ 0 h 2217053"/>
              <a:gd name="connsiteX1" fmla="*/ 20888 w 3170488"/>
              <a:gd name="connsiteY1" fmla="*/ 425450 h 2217053"/>
              <a:gd name="connsiteX2" fmla="*/ 693988 w 3170488"/>
              <a:gd name="connsiteY2" fmla="*/ 889000 h 2217053"/>
              <a:gd name="connsiteX3" fmla="*/ 643188 w 3170488"/>
              <a:gd name="connsiteY3" fmla="*/ 1250950 h 2217053"/>
              <a:gd name="connsiteX4" fmla="*/ 732088 w 3170488"/>
              <a:gd name="connsiteY4" fmla="*/ 1473200 h 2217053"/>
              <a:gd name="connsiteX5" fmla="*/ 1119438 w 3170488"/>
              <a:gd name="connsiteY5" fmla="*/ 1466850 h 2217053"/>
              <a:gd name="connsiteX6" fmla="*/ 1805238 w 3170488"/>
              <a:gd name="connsiteY6" fmla="*/ 1511300 h 2217053"/>
              <a:gd name="connsiteX7" fmla="*/ 2110038 w 3170488"/>
              <a:gd name="connsiteY7" fmla="*/ 1797050 h 2217053"/>
              <a:gd name="connsiteX8" fmla="*/ 2116388 w 3170488"/>
              <a:gd name="connsiteY8" fmla="*/ 2044700 h 2217053"/>
              <a:gd name="connsiteX9" fmla="*/ 2325938 w 3170488"/>
              <a:gd name="connsiteY9" fmla="*/ 2197100 h 2217053"/>
              <a:gd name="connsiteX10" fmla="*/ 2922838 w 3170488"/>
              <a:gd name="connsiteY10" fmla="*/ 1587500 h 2217053"/>
              <a:gd name="connsiteX11" fmla="*/ 3170488 w 3170488"/>
              <a:gd name="connsiteY11" fmla="*/ 1123950 h 2217053"/>
              <a:gd name="connsiteX0" fmla="*/ 236788 w 3170488"/>
              <a:gd name="connsiteY0" fmla="*/ 0 h 2199743"/>
              <a:gd name="connsiteX1" fmla="*/ 20888 w 3170488"/>
              <a:gd name="connsiteY1" fmla="*/ 425450 h 2199743"/>
              <a:gd name="connsiteX2" fmla="*/ 693988 w 3170488"/>
              <a:gd name="connsiteY2" fmla="*/ 889000 h 2199743"/>
              <a:gd name="connsiteX3" fmla="*/ 643188 w 3170488"/>
              <a:gd name="connsiteY3" fmla="*/ 1250950 h 2199743"/>
              <a:gd name="connsiteX4" fmla="*/ 732088 w 3170488"/>
              <a:gd name="connsiteY4" fmla="*/ 1473200 h 2199743"/>
              <a:gd name="connsiteX5" fmla="*/ 1119438 w 3170488"/>
              <a:gd name="connsiteY5" fmla="*/ 1466850 h 2199743"/>
              <a:gd name="connsiteX6" fmla="*/ 1805238 w 3170488"/>
              <a:gd name="connsiteY6" fmla="*/ 1511300 h 2199743"/>
              <a:gd name="connsiteX7" fmla="*/ 2110038 w 3170488"/>
              <a:gd name="connsiteY7" fmla="*/ 1797050 h 2199743"/>
              <a:gd name="connsiteX8" fmla="*/ 2325938 w 3170488"/>
              <a:gd name="connsiteY8" fmla="*/ 2197100 h 2199743"/>
              <a:gd name="connsiteX9" fmla="*/ 2922838 w 3170488"/>
              <a:gd name="connsiteY9" fmla="*/ 1587500 h 2199743"/>
              <a:gd name="connsiteX10" fmla="*/ 3170488 w 3170488"/>
              <a:gd name="connsiteY10" fmla="*/ 1123950 h 2199743"/>
              <a:gd name="connsiteX0" fmla="*/ 236788 w 3170488"/>
              <a:gd name="connsiteY0" fmla="*/ 0 h 2197100"/>
              <a:gd name="connsiteX1" fmla="*/ 20888 w 3170488"/>
              <a:gd name="connsiteY1" fmla="*/ 425450 h 2197100"/>
              <a:gd name="connsiteX2" fmla="*/ 693988 w 3170488"/>
              <a:gd name="connsiteY2" fmla="*/ 889000 h 2197100"/>
              <a:gd name="connsiteX3" fmla="*/ 643188 w 3170488"/>
              <a:gd name="connsiteY3" fmla="*/ 1250950 h 2197100"/>
              <a:gd name="connsiteX4" fmla="*/ 732088 w 3170488"/>
              <a:gd name="connsiteY4" fmla="*/ 1473200 h 2197100"/>
              <a:gd name="connsiteX5" fmla="*/ 1119438 w 3170488"/>
              <a:gd name="connsiteY5" fmla="*/ 1466850 h 2197100"/>
              <a:gd name="connsiteX6" fmla="*/ 1805238 w 3170488"/>
              <a:gd name="connsiteY6" fmla="*/ 1511300 h 2197100"/>
              <a:gd name="connsiteX7" fmla="*/ 2325938 w 3170488"/>
              <a:gd name="connsiteY7" fmla="*/ 2197100 h 2197100"/>
              <a:gd name="connsiteX8" fmla="*/ 2922838 w 3170488"/>
              <a:gd name="connsiteY8" fmla="*/ 1587500 h 2197100"/>
              <a:gd name="connsiteX9" fmla="*/ 3170488 w 3170488"/>
              <a:gd name="connsiteY9" fmla="*/ 1123950 h 2197100"/>
              <a:gd name="connsiteX0" fmla="*/ 236788 w 3170488"/>
              <a:gd name="connsiteY0" fmla="*/ 0 h 2120900"/>
              <a:gd name="connsiteX1" fmla="*/ 20888 w 3170488"/>
              <a:gd name="connsiteY1" fmla="*/ 425450 h 2120900"/>
              <a:gd name="connsiteX2" fmla="*/ 693988 w 3170488"/>
              <a:gd name="connsiteY2" fmla="*/ 889000 h 2120900"/>
              <a:gd name="connsiteX3" fmla="*/ 643188 w 3170488"/>
              <a:gd name="connsiteY3" fmla="*/ 1250950 h 2120900"/>
              <a:gd name="connsiteX4" fmla="*/ 732088 w 3170488"/>
              <a:gd name="connsiteY4" fmla="*/ 1473200 h 2120900"/>
              <a:gd name="connsiteX5" fmla="*/ 1119438 w 3170488"/>
              <a:gd name="connsiteY5" fmla="*/ 1466850 h 2120900"/>
              <a:gd name="connsiteX6" fmla="*/ 1805238 w 3170488"/>
              <a:gd name="connsiteY6" fmla="*/ 1511300 h 2120900"/>
              <a:gd name="connsiteX7" fmla="*/ 2287838 w 3170488"/>
              <a:gd name="connsiteY7" fmla="*/ 2120900 h 2120900"/>
              <a:gd name="connsiteX8" fmla="*/ 2922838 w 3170488"/>
              <a:gd name="connsiteY8" fmla="*/ 1587500 h 2120900"/>
              <a:gd name="connsiteX9" fmla="*/ 3170488 w 3170488"/>
              <a:gd name="connsiteY9" fmla="*/ 1123950 h 2120900"/>
              <a:gd name="connsiteX0" fmla="*/ 236788 w 3170488"/>
              <a:gd name="connsiteY0" fmla="*/ 0 h 2122076"/>
              <a:gd name="connsiteX1" fmla="*/ 20888 w 3170488"/>
              <a:gd name="connsiteY1" fmla="*/ 425450 h 2122076"/>
              <a:gd name="connsiteX2" fmla="*/ 693988 w 3170488"/>
              <a:gd name="connsiteY2" fmla="*/ 889000 h 2122076"/>
              <a:gd name="connsiteX3" fmla="*/ 643188 w 3170488"/>
              <a:gd name="connsiteY3" fmla="*/ 1250950 h 2122076"/>
              <a:gd name="connsiteX4" fmla="*/ 732088 w 3170488"/>
              <a:gd name="connsiteY4" fmla="*/ 1473200 h 2122076"/>
              <a:gd name="connsiteX5" fmla="*/ 1119438 w 3170488"/>
              <a:gd name="connsiteY5" fmla="*/ 1466850 h 2122076"/>
              <a:gd name="connsiteX6" fmla="*/ 1805238 w 3170488"/>
              <a:gd name="connsiteY6" fmla="*/ 1511300 h 2122076"/>
              <a:gd name="connsiteX7" fmla="*/ 2287838 w 3170488"/>
              <a:gd name="connsiteY7" fmla="*/ 2120900 h 2122076"/>
              <a:gd name="connsiteX8" fmla="*/ 2922838 w 3170488"/>
              <a:gd name="connsiteY8" fmla="*/ 1587500 h 2122076"/>
              <a:gd name="connsiteX9" fmla="*/ 3170488 w 3170488"/>
              <a:gd name="connsiteY9" fmla="*/ 1123950 h 2122076"/>
              <a:gd name="connsiteX0" fmla="*/ 236788 w 3170488"/>
              <a:gd name="connsiteY0" fmla="*/ 0 h 2128395"/>
              <a:gd name="connsiteX1" fmla="*/ 20888 w 3170488"/>
              <a:gd name="connsiteY1" fmla="*/ 425450 h 2128395"/>
              <a:gd name="connsiteX2" fmla="*/ 693988 w 3170488"/>
              <a:gd name="connsiteY2" fmla="*/ 889000 h 2128395"/>
              <a:gd name="connsiteX3" fmla="*/ 643188 w 3170488"/>
              <a:gd name="connsiteY3" fmla="*/ 1250950 h 2128395"/>
              <a:gd name="connsiteX4" fmla="*/ 732088 w 3170488"/>
              <a:gd name="connsiteY4" fmla="*/ 1473200 h 2128395"/>
              <a:gd name="connsiteX5" fmla="*/ 1119438 w 3170488"/>
              <a:gd name="connsiteY5" fmla="*/ 1466850 h 2128395"/>
              <a:gd name="connsiteX6" fmla="*/ 1805238 w 3170488"/>
              <a:gd name="connsiteY6" fmla="*/ 1511300 h 2128395"/>
              <a:gd name="connsiteX7" fmla="*/ 2287838 w 3170488"/>
              <a:gd name="connsiteY7" fmla="*/ 2120900 h 2128395"/>
              <a:gd name="connsiteX8" fmla="*/ 2922838 w 3170488"/>
              <a:gd name="connsiteY8" fmla="*/ 1587500 h 2128395"/>
              <a:gd name="connsiteX9" fmla="*/ 3170488 w 3170488"/>
              <a:gd name="connsiteY9" fmla="*/ 1123950 h 2128395"/>
              <a:gd name="connsiteX0" fmla="*/ 236788 w 3170488"/>
              <a:gd name="connsiteY0" fmla="*/ 0 h 2109595"/>
              <a:gd name="connsiteX1" fmla="*/ 20888 w 3170488"/>
              <a:gd name="connsiteY1" fmla="*/ 425450 h 2109595"/>
              <a:gd name="connsiteX2" fmla="*/ 693988 w 3170488"/>
              <a:gd name="connsiteY2" fmla="*/ 889000 h 2109595"/>
              <a:gd name="connsiteX3" fmla="*/ 643188 w 3170488"/>
              <a:gd name="connsiteY3" fmla="*/ 1250950 h 2109595"/>
              <a:gd name="connsiteX4" fmla="*/ 732088 w 3170488"/>
              <a:gd name="connsiteY4" fmla="*/ 1473200 h 2109595"/>
              <a:gd name="connsiteX5" fmla="*/ 1119438 w 3170488"/>
              <a:gd name="connsiteY5" fmla="*/ 1466850 h 2109595"/>
              <a:gd name="connsiteX6" fmla="*/ 1805238 w 3170488"/>
              <a:gd name="connsiteY6" fmla="*/ 1511300 h 2109595"/>
              <a:gd name="connsiteX7" fmla="*/ 2198938 w 3170488"/>
              <a:gd name="connsiteY7" fmla="*/ 2101850 h 2109595"/>
              <a:gd name="connsiteX8" fmla="*/ 2922838 w 3170488"/>
              <a:gd name="connsiteY8" fmla="*/ 1587500 h 2109595"/>
              <a:gd name="connsiteX9" fmla="*/ 3170488 w 3170488"/>
              <a:gd name="connsiteY9" fmla="*/ 1123950 h 2109595"/>
              <a:gd name="connsiteX0" fmla="*/ 236788 w 3170488"/>
              <a:gd name="connsiteY0" fmla="*/ 0 h 2102234"/>
              <a:gd name="connsiteX1" fmla="*/ 20888 w 3170488"/>
              <a:gd name="connsiteY1" fmla="*/ 425450 h 2102234"/>
              <a:gd name="connsiteX2" fmla="*/ 693988 w 3170488"/>
              <a:gd name="connsiteY2" fmla="*/ 889000 h 2102234"/>
              <a:gd name="connsiteX3" fmla="*/ 643188 w 3170488"/>
              <a:gd name="connsiteY3" fmla="*/ 1250950 h 2102234"/>
              <a:gd name="connsiteX4" fmla="*/ 732088 w 3170488"/>
              <a:gd name="connsiteY4" fmla="*/ 1473200 h 2102234"/>
              <a:gd name="connsiteX5" fmla="*/ 1119438 w 3170488"/>
              <a:gd name="connsiteY5" fmla="*/ 1466850 h 2102234"/>
              <a:gd name="connsiteX6" fmla="*/ 1805238 w 3170488"/>
              <a:gd name="connsiteY6" fmla="*/ 1511300 h 2102234"/>
              <a:gd name="connsiteX7" fmla="*/ 2198938 w 3170488"/>
              <a:gd name="connsiteY7" fmla="*/ 2101850 h 2102234"/>
              <a:gd name="connsiteX8" fmla="*/ 2814888 w 3170488"/>
              <a:gd name="connsiteY8" fmla="*/ 1593850 h 2102234"/>
              <a:gd name="connsiteX9" fmla="*/ 3170488 w 3170488"/>
              <a:gd name="connsiteY9" fmla="*/ 1123950 h 2102234"/>
              <a:gd name="connsiteX0" fmla="*/ 236788 w 3170488"/>
              <a:gd name="connsiteY0" fmla="*/ 0 h 2127121"/>
              <a:gd name="connsiteX1" fmla="*/ 20888 w 3170488"/>
              <a:gd name="connsiteY1" fmla="*/ 425450 h 2127121"/>
              <a:gd name="connsiteX2" fmla="*/ 693988 w 3170488"/>
              <a:gd name="connsiteY2" fmla="*/ 889000 h 2127121"/>
              <a:gd name="connsiteX3" fmla="*/ 643188 w 3170488"/>
              <a:gd name="connsiteY3" fmla="*/ 1250950 h 2127121"/>
              <a:gd name="connsiteX4" fmla="*/ 732088 w 3170488"/>
              <a:gd name="connsiteY4" fmla="*/ 1473200 h 2127121"/>
              <a:gd name="connsiteX5" fmla="*/ 1119438 w 3170488"/>
              <a:gd name="connsiteY5" fmla="*/ 1466850 h 2127121"/>
              <a:gd name="connsiteX6" fmla="*/ 1805238 w 3170488"/>
              <a:gd name="connsiteY6" fmla="*/ 1511300 h 2127121"/>
              <a:gd name="connsiteX7" fmla="*/ 2198938 w 3170488"/>
              <a:gd name="connsiteY7" fmla="*/ 2101850 h 2127121"/>
              <a:gd name="connsiteX8" fmla="*/ 2814888 w 3170488"/>
              <a:gd name="connsiteY8" fmla="*/ 1593850 h 2127121"/>
              <a:gd name="connsiteX9" fmla="*/ 3170488 w 3170488"/>
              <a:gd name="connsiteY9" fmla="*/ 1123950 h 2127121"/>
              <a:gd name="connsiteX0" fmla="*/ 236788 w 3170488"/>
              <a:gd name="connsiteY0" fmla="*/ 0 h 2102454"/>
              <a:gd name="connsiteX1" fmla="*/ 20888 w 3170488"/>
              <a:gd name="connsiteY1" fmla="*/ 425450 h 2102454"/>
              <a:gd name="connsiteX2" fmla="*/ 693988 w 3170488"/>
              <a:gd name="connsiteY2" fmla="*/ 889000 h 2102454"/>
              <a:gd name="connsiteX3" fmla="*/ 643188 w 3170488"/>
              <a:gd name="connsiteY3" fmla="*/ 1250950 h 2102454"/>
              <a:gd name="connsiteX4" fmla="*/ 732088 w 3170488"/>
              <a:gd name="connsiteY4" fmla="*/ 1473200 h 2102454"/>
              <a:gd name="connsiteX5" fmla="*/ 1119438 w 3170488"/>
              <a:gd name="connsiteY5" fmla="*/ 1466850 h 2102454"/>
              <a:gd name="connsiteX6" fmla="*/ 1805238 w 3170488"/>
              <a:gd name="connsiteY6" fmla="*/ 1511300 h 2102454"/>
              <a:gd name="connsiteX7" fmla="*/ 2198938 w 3170488"/>
              <a:gd name="connsiteY7" fmla="*/ 2101850 h 2102454"/>
              <a:gd name="connsiteX8" fmla="*/ 2694238 w 3170488"/>
              <a:gd name="connsiteY8" fmla="*/ 1612900 h 2102454"/>
              <a:gd name="connsiteX9" fmla="*/ 3170488 w 3170488"/>
              <a:gd name="connsiteY9" fmla="*/ 1123950 h 2102454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814638 w 3170488"/>
              <a:gd name="connsiteY3" fmla="*/ 14478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41605 w 3175305"/>
              <a:gd name="connsiteY0" fmla="*/ 0 h 2164527"/>
              <a:gd name="connsiteX1" fmla="*/ 25705 w 3175305"/>
              <a:gd name="connsiteY1" fmla="*/ 425450 h 2164527"/>
              <a:gd name="connsiteX2" fmla="*/ 775005 w 3175305"/>
              <a:gd name="connsiteY2" fmla="*/ 882650 h 2164527"/>
              <a:gd name="connsiteX3" fmla="*/ 819455 w 3175305"/>
              <a:gd name="connsiteY3" fmla="*/ 1447800 h 2164527"/>
              <a:gd name="connsiteX4" fmla="*/ 1810055 w 3175305"/>
              <a:gd name="connsiteY4" fmla="*/ 1511300 h 2164527"/>
              <a:gd name="connsiteX5" fmla="*/ 2203755 w 3175305"/>
              <a:gd name="connsiteY5" fmla="*/ 2101850 h 2164527"/>
              <a:gd name="connsiteX6" fmla="*/ 2699055 w 3175305"/>
              <a:gd name="connsiteY6" fmla="*/ 1612900 h 2164527"/>
              <a:gd name="connsiteX7" fmla="*/ 3175305 w 3175305"/>
              <a:gd name="connsiteY7" fmla="*/ 1123950 h 2164527"/>
              <a:gd name="connsiteX0" fmla="*/ 233284 w 3166984"/>
              <a:gd name="connsiteY0" fmla="*/ 0 h 2164527"/>
              <a:gd name="connsiteX1" fmla="*/ 17384 w 3166984"/>
              <a:gd name="connsiteY1" fmla="*/ 425450 h 2164527"/>
              <a:gd name="connsiteX2" fmla="*/ 633334 w 3166984"/>
              <a:gd name="connsiteY2" fmla="*/ 787400 h 2164527"/>
              <a:gd name="connsiteX3" fmla="*/ 811134 w 3166984"/>
              <a:gd name="connsiteY3" fmla="*/ 1447800 h 2164527"/>
              <a:gd name="connsiteX4" fmla="*/ 1801734 w 3166984"/>
              <a:gd name="connsiteY4" fmla="*/ 1511300 h 2164527"/>
              <a:gd name="connsiteX5" fmla="*/ 2195434 w 3166984"/>
              <a:gd name="connsiteY5" fmla="*/ 2101850 h 2164527"/>
              <a:gd name="connsiteX6" fmla="*/ 2690734 w 3166984"/>
              <a:gd name="connsiteY6" fmla="*/ 1612900 h 2164527"/>
              <a:gd name="connsiteX7" fmla="*/ 3166984 w 3166984"/>
              <a:gd name="connsiteY7" fmla="*/ 1123950 h 2164527"/>
              <a:gd name="connsiteX0" fmla="*/ 390884 w 3153134"/>
              <a:gd name="connsiteY0" fmla="*/ 0 h 2367727"/>
              <a:gd name="connsiteX1" fmla="*/ 3534 w 3153134"/>
              <a:gd name="connsiteY1" fmla="*/ 628650 h 2367727"/>
              <a:gd name="connsiteX2" fmla="*/ 619484 w 3153134"/>
              <a:gd name="connsiteY2" fmla="*/ 990600 h 2367727"/>
              <a:gd name="connsiteX3" fmla="*/ 797284 w 3153134"/>
              <a:gd name="connsiteY3" fmla="*/ 1651000 h 2367727"/>
              <a:gd name="connsiteX4" fmla="*/ 1787884 w 3153134"/>
              <a:gd name="connsiteY4" fmla="*/ 1714500 h 2367727"/>
              <a:gd name="connsiteX5" fmla="*/ 2181584 w 3153134"/>
              <a:gd name="connsiteY5" fmla="*/ 2305050 h 2367727"/>
              <a:gd name="connsiteX6" fmla="*/ 2676884 w 3153134"/>
              <a:gd name="connsiteY6" fmla="*/ 1816100 h 2367727"/>
              <a:gd name="connsiteX7" fmla="*/ 3153134 w 3153134"/>
              <a:gd name="connsiteY7" fmla="*/ 1327150 h 2367727"/>
              <a:gd name="connsiteX0" fmla="*/ 390884 w 3153134"/>
              <a:gd name="connsiteY0" fmla="*/ 0 h 2365468"/>
              <a:gd name="connsiteX1" fmla="*/ 3534 w 3153134"/>
              <a:gd name="connsiteY1" fmla="*/ 628650 h 2365468"/>
              <a:gd name="connsiteX2" fmla="*/ 619484 w 3153134"/>
              <a:gd name="connsiteY2" fmla="*/ 990600 h 2365468"/>
              <a:gd name="connsiteX3" fmla="*/ 797284 w 3153134"/>
              <a:gd name="connsiteY3" fmla="*/ 1651000 h 2365468"/>
              <a:gd name="connsiteX4" fmla="*/ 1787884 w 3153134"/>
              <a:gd name="connsiteY4" fmla="*/ 1714500 h 2365468"/>
              <a:gd name="connsiteX5" fmla="*/ 2181584 w 3153134"/>
              <a:gd name="connsiteY5" fmla="*/ 2305050 h 2365468"/>
              <a:gd name="connsiteX6" fmla="*/ 2676884 w 3153134"/>
              <a:gd name="connsiteY6" fmla="*/ 1816100 h 2365468"/>
              <a:gd name="connsiteX7" fmla="*/ 3153134 w 3153134"/>
              <a:gd name="connsiteY7" fmla="*/ 1327150 h 2365468"/>
              <a:gd name="connsiteX0" fmla="*/ 390884 w 3153134"/>
              <a:gd name="connsiteY0" fmla="*/ 0 h 2356599"/>
              <a:gd name="connsiteX1" fmla="*/ 3534 w 3153134"/>
              <a:gd name="connsiteY1" fmla="*/ 628650 h 2356599"/>
              <a:gd name="connsiteX2" fmla="*/ 619484 w 3153134"/>
              <a:gd name="connsiteY2" fmla="*/ 990600 h 2356599"/>
              <a:gd name="connsiteX3" fmla="*/ 797284 w 3153134"/>
              <a:gd name="connsiteY3" fmla="*/ 1651000 h 2356599"/>
              <a:gd name="connsiteX4" fmla="*/ 1787884 w 3153134"/>
              <a:gd name="connsiteY4" fmla="*/ 1714500 h 2356599"/>
              <a:gd name="connsiteX5" fmla="*/ 2181584 w 3153134"/>
              <a:gd name="connsiteY5" fmla="*/ 2305050 h 2356599"/>
              <a:gd name="connsiteX6" fmla="*/ 2676884 w 3153134"/>
              <a:gd name="connsiteY6" fmla="*/ 1816100 h 2356599"/>
              <a:gd name="connsiteX7" fmla="*/ 3153134 w 3153134"/>
              <a:gd name="connsiteY7" fmla="*/ 1327150 h 2356599"/>
              <a:gd name="connsiteX0" fmla="*/ 390884 w 3153134"/>
              <a:gd name="connsiteY0" fmla="*/ 0 h 2379684"/>
              <a:gd name="connsiteX1" fmla="*/ 3534 w 3153134"/>
              <a:gd name="connsiteY1" fmla="*/ 628650 h 2379684"/>
              <a:gd name="connsiteX2" fmla="*/ 619484 w 3153134"/>
              <a:gd name="connsiteY2" fmla="*/ 990600 h 2379684"/>
              <a:gd name="connsiteX3" fmla="*/ 797284 w 3153134"/>
              <a:gd name="connsiteY3" fmla="*/ 1651000 h 2379684"/>
              <a:gd name="connsiteX4" fmla="*/ 1787884 w 3153134"/>
              <a:gd name="connsiteY4" fmla="*/ 1714500 h 2379684"/>
              <a:gd name="connsiteX5" fmla="*/ 2181584 w 3153134"/>
              <a:gd name="connsiteY5" fmla="*/ 2305050 h 2379684"/>
              <a:gd name="connsiteX6" fmla="*/ 2321284 w 3153134"/>
              <a:gd name="connsiteY6" fmla="*/ 2317751 h 2379684"/>
              <a:gd name="connsiteX7" fmla="*/ 2676884 w 3153134"/>
              <a:gd name="connsiteY7" fmla="*/ 1816100 h 2379684"/>
              <a:gd name="connsiteX8" fmla="*/ 3153134 w 3153134"/>
              <a:gd name="connsiteY8" fmla="*/ 1327150 h 2379684"/>
              <a:gd name="connsiteX0" fmla="*/ 390884 w 3153134"/>
              <a:gd name="connsiteY0" fmla="*/ 0 h 2305654"/>
              <a:gd name="connsiteX1" fmla="*/ 3534 w 3153134"/>
              <a:gd name="connsiteY1" fmla="*/ 628650 h 2305654"/>
              <a:gd name="connsiteX2" fmla="*/ 619484 w 3153134"/>
              <a:gd name="connsiteY2" fmla="*/ 990600 h 2305654"/>
              <a:gd name="connsiteX3" fmla="*/ 797284 w 3153134"/>
              <a:gd name="connsiteY3" fmla="*/ 1651000 h 2305654"/>
              <a:gd name="connsiteX4" fmla="*/ 1787884 w 3153134"/>
              <a:gd name="connsiteY4" fmla="*/ 1714500 h 2305654"/>
              <a:gd name="connsiteX5" fmla="*/ 2181584 w 3153134"/>
              <a:gd name="connsiteY5" fmla="*/ 2305050 h 2305654"/>
              <a:gd name="connsiteX6" fmla="*/ 2676884 w 3153134"/>
              <a:gd name="connsiteY6" fmla="*/ 1816100 h 2305654"/>
              <a:gd name="connsiteX7" fmla="*/ 3153134 w 3153134"/>
              <a:gd name="connsiteY7" fmla="*/ 1327150 h 2305654"/>
              <a:gd name="connsiteX0" fmla="*/ 390884 w 3153134"/>
              <a:gd name="connsiteY0" fmla="*/ 0 h 2356390"/>
              <a:gd name="connsiteX1" fmla="*/ 3534 w 3153134"/>
              <a:gd name="connsiteY1" fmla="*/ 628650 h 2356390"/>
              <a:gd name="connsiteX2" fmla="*/ 619484 w 3153134"/>
              <a:gd name="connsiteY2" fmla="*/ 990600 h 2356390"/>
              <a:gd name="connsiteX3" fmla="*/ 797284 w 3153134"/>
              <a:gd name="connsiteY3" fmla="*/ 1651000 h 2356390"/>
              <a:gd name="connsiteX4" fmla="*/ 1787884 w 3153134"/>
              <a:gd name="connsiteY4" fmla="*/ 1714500 h 2356390"/>
              <a:gd name="connsiteX5" fmla="*/ 2245084 w 3153134"/>
              <a:gd name="connsiteY5" fmla="*/ 2355850 h 2356390"/>
              <a:gd name="connsiteX6" fmla="*/ 2676884 w 3153134"/>
              <a:gd name="connsiteY6" fmla="*/ 1816100 h 2356390"/>
              <a:gd name="connsiteX7" fmla="*/ 3153134 w 3153134"/>
              <a:gd name="connsiteY7" fmla="*/ 1327150 h 2356390"/>
              <a:gd name="connsiteX0" fmla="*/ 390884 w 3153134"/>
              <a:gd name="connsiteY0" fmla="*/ 0 h 2372637"/>
              <a:gd name="connsiteX1" fmla="*/ 3534 w 3153134"/>
              <a:gd name="connsiteY1" fmla="*/ 628650 h 2372637"/>
              <a:gd name="connsiteX2" fmla="*/ 619484 w 3153134"/>
              <a:gd name="connsiteY2" fmla="*/ 990600 h 2372637"/>
              <a:gd name="connsiteX3" fmla="*/ 797284 w 3153134"/>
              <a:gd name="connsiteY3" fmla="*/ 1651000 h 2372637"/>
              <a:gd name="connsiteX4" fmla="*/ 1787884 w 3153134"/>
              <a:gd name="connsiteY4" fmla="*/ 1714500 h 2372637"/>
              <a:gd name="connsiteX5" fmla="*/ 2245084 w 3153134"/>
              <a:gd name="connsiteY5" fmla="*/ 2355850 h 2372637"/>
              <a:gd name="connsiteX6" fmla="*/ 2676884 w 3153134"/>
              <a:gd name="connsiteY6" fmla="*/ 1816100 h 2372637"/>
              <a:gd name="connsiteX7" fmla="*/ 3153134 w 3153134"/>
              <a:gd name="connsiteY7" fmla="*/ 1327150 h 2372637"/>
              <a:gd name="connsiteX0" fmla="*/ 390884 w 3153134"/>
              <a:gd name="connsiteY0" fmla="*/ 0 h 2329362"/>
              <a:gd name="connsiteX1" fmla="*/ 3534 w 3153134"/>
              <a:gd name="connsiteY1" fmla="*/ 628650 h 2329362"/>
              <a:gd name="connsiteX2" fmla="*/ 619484 w 3153134"/>
              <a:gd name="connsiteY2" fmla="*/ 990600 h 2329362"/>
              <a:gd name="connsiteX3" fmla="*/ 797284 w 3153134"/>
              <a:gd name="connsiteY3" fmla="*/ 1651000 h 2329362"/>
              <a:gd name="connsiteX4" fmla="*/ 1787884 w 3153134"/>
              <a:gd name="connsiteY4" fmla="*/ 1714500 h 2329362"/>
              <a:gd name="connsiteX5" fmla="*/ 2257784 w 3153134"/>
              <a:gd name="connsiteY5" fmla="*/ 2311400 h 2329362"/>
              <a:gd name="connsiteX6" fmla="*/ 2676884 w 3153134"/>
              <a:gd name="connsiteY6" fmla="*/ 1816100 h 2329362"/>
              <a:gd name="connsiteX7" fmla="*/ 3153134 w 3153134"/>
              <a:gd name="connsiteY7" fmla="*/ 1327150 h 2329362"/>
              <a:gd name="connsiteX0" fmla="*/ 390884 w 3153134"/>
              <a:gd name="connsiteY0" fmla="*/ 0 h 2360257"/>
              <a:gd name="connsiteX1" fmla="*/ 3534 w 3153134"/>
              <a:gd name="connsiteY1" fmla="*/ 628650 h 2360257"/>
              <a:gd name="connsiteX2" fmla="*/ 619484 w 3153134"/>
              <a:gd name="connsiteY2" fmla="*/ 990600 h 2360257"/>
              <a:gd name="connsiteX3" fmla="*/ 797284 w 3153134"/>
              <a:gd name="connsiteY3" fmla="*/ 1651000 h 2360257"/>
              <a:gd name="connsiteX4" fmla="*/ 1787884 w 3153134"/>
              <a:gd name="connsiteY4" fmla="*/ 1714500 h 2360257"/>
              <a:gd name="connsiteX5" fmla="*/ 2245084 w 3153134"/>
              <a:gd name="connsiteY5" fmla="*/ 2343150 h 2360257"/>
              <a:gd name="connsiteX6" fmla="*/ 2676884 w 3153134"/>
              <a:gd name="connsiteY6" fmla="*/ 1816100 h 2360257"/>
              <a:gd name="connsiteX7" fmla="*/ 3153134 w 3153134"/>
              <a:gd name="connsiteY7" fmla="*/ 1327150 h 2360257"/>
              <a:gd name="connsiteX0" fmla="*/ 390884 w 3153134"/>
              <a:gd name="connsiteY0" fmla="*/ 0 h 2382158"/>
              <a:gd name="connsiteX1" fmla="*/ 3534 w 3153134"/>
              <a:gd name="connsiteY1" fmla="*/ 628650 h 2382158"/>
              <a:gd name="connsiteX2" fmla="*/ 619484 w 3153134"/>
              <a:gd name="connsiteY2" fmla="*/ 990600 h 2382158"/>
              <a:gd name="connsiteX3" fmla="*/ 797284 w 3153134"/>
              <a:gd name="connsiteY3" fmla="*/ 1651000 h 2382158"/>
              <a:gd name="connsiteX4" fmla="*/ 1787884 w 3153134"/>
              <a:gd name="connsiteY4" fmla="*/ 1714500 h 2382158"/>
              <a:gd name="connsiteX5" fmla="*/ 2245084 w 3153134"/>
              <a:gd name="connsiteY5" fmla="*/ 2343150 h 2382158"/>
              <a:gd name="connsiteX6" fmla="*/ 2676884 w 3153134"/>
              <a:gd name="connsiteY6" fmla="*/ 1816100 h 2382158"/>
              <a:gd name="connsiteX7" fmla="*/ 3153134 w 3153134"/>
              <a:gd name="connsiteY7" fmla="*/ 1327150 h 2382158"/>
              <a:gd name="connsiteX0" fmla="*/ 390884 w 3153134"/>
              <a:gd name="connsiteY0" fmla="*/ 0 h 2372450"/>
              <a:gd name="connsiteX1" fmla="*/ 3534 w 3153134"/>
              <a:gd name="connsiteY1" fmla="*/ 628650 h 2372450"/>
              <a:gd name="connsiteX2" fmla="*/ 619484 w 3153134"/>
              <a:gd name="connsiteY2" fmla="*/ 990600 h 2372450"/>
              <a:gd name="connsiteX3" fmla="*/ 797284 w 3153134"/>
              <a:gd name="connsiteY3" fmla="*/ 1651000 h 2372450"/>
              <a:gd name="connsiteX4" fmla="*/ 1787884 w 3153134"/>
              <a:gd name="connsiteY4" fmla="*/ 1714500 h 2372450"/>
              <a:gd name="connsiteX5" fmla="*/ 2245084 w 3153134"/>
              <a:gd name="connsiteY5" fmla="*/ 2343150 h 2372450"/>
              <a:gd name="connsiteX6" fmla="*/ 2676884 w 3153134"/>
              <a:gd name="connsiteY6" fmla="*/ 1816100 h 2372450"/>
              <a:gd name="connsiteX7" fmla="*/ 3153134 w 3153134"/>
              <a:gd name="connsiteY7" fmla="*/ 1327150 h 2372450"/>
              <a:gd name="connsiteX0" fmla="*/ 390884 w 3153134"/>
              <a:gd name="connsiteY0" fmla="*/ 0 h 2343640"/>
              <a:gd name="connsiteX1" fmla="*/ 3534 w 3153134"/>
              <a:gd name="connsiteY1" fmla="*/ 628650 h 2343640"/>
              <a:gd name="connsiteX2" fmla="*/ 619484 w 3153134"/>
              <a:gd name="connsiteY2" fmla="*/ 990600 h 2343640"/>
              <a:gd name="connsiteX3" fmla="*/ 797284 w 3153134"/>
              <a:gd name="connsiteY3" fmla="*/ 1651000 h 2343640"/>
              <a:gd name="connsiteX4" fmla="*/ 1876784 w 3153134"/>
              <a:gd name="connsiteY4" fmla="*/ 1720850 h 2343640"/>
              <a:gd name="connsiteX5" fmla="*/ 2245084 w 3153134"/>
              <a:gd name="connsiteY5" fmla="*/ 2343150 h 2343640"/>
              <a:gd name="connsiteX6" fmla="*/ 2676884 w 3153134"/>
              <a:gd name="connsiteY6" fmla="*/ 1816100 h 2343640"/>
              <a:gd name="connsiteX7" fmla="*/ 3153134 w 3153134"/>
              <a:gd name="connsiteY7" fmla="*/ 1327150 h 2343640"/>
              <a:gd name="connsiteX0" fmla="*/ 390884 w 3153134"/>
              <a:gd name="connsiteY0" fmla="*/ 0 h 2347989"/>
              <a:gd name="connsiteX1" fmla="*/ 3534 w 3153134"/>
              <a:gd name="connsiteY1" fmla="*/ 628650 h 2347989"/>
              <a:gd name="connsiteX2" fmla="*/ 619484 w 3153134"/>
              <a:gd name="connsiteY2" fmla="*/ 990600 h 2347989"/>
              <a:gd name="connsiteX3" fmla="*/ 797284 w 3153134"/>
              <a:gd name="connsiteY3" fmla="*/ 1651000 h 2347989"/>
              <a:gd name="connsiteX4" fmla="*/ 1876784 w 3153134"/>
              <a:gd name="connsiteY4" fmla="*/ 1720850 h 2347989"/>
              <a:gd name="connsiteX5" fmla="*/ 2245084 w 3153134"/>
              <a:gd name="connsiteY5" fmla="*/ 2343150 h 2347989"/>
              <a:gd name="connsiteX6" fmla="*/ 2676884 w 3153134"/>
              <a:gd name="connsiteY6" fmla="*/ 1816100 h 2347989"/>
              <a:gd name="connsiteX7" fmla="*/ 3153134 w 3153134"/>
              <a:gd name="connsiteY7" fmla="*/ 1327150 h 2347989"/>
              <a:gd name="connsiteX0" fmla="*/ 390884 w 3153134"/>
              <a:gd name="connsiteY0" fmla="*/ 0 h 2356908"/>
              <a:gd name="connsiteX1" fmla="*/ 3534 w 3153134"/>
              <a:gd name="connsiteY1" fmla="*/ 628650 h 2356908"/>
              <a:gd name="connsiteX2" fmla="*/ 619484 w 3153134"/>
              <a:gd name="connsiteY2" fmla="*/ 990600 h 2356908"/>
              <a:gd name="connsiteX3" fmla="*/ 797284 w 3153134"/>
              <a:gd name="connsiteY3" fmla="*/ 1651000 h 2356908"/>
              <a:gd name="connsiteX4" fmla="*/ 1876784 w 3153134"/>
              <a:gd name="connsiteY4" fmla="*/ 1720850 h 2356908"/>
              <a:gd name="connsiteX5" fmla="*/ 2245084 w 3153134"/>
              <a:gd name="connsiteY5" fmla="*/ 2343150 h 2356908"/>
              <a:gd name="connsiteX6" fmla="*/ 2676884 w 3153134"/>
              <a:gd name="connsiteY6" fmla="*/ 1816100 h 2356908"/>
              <a:gd name="connsiteX7" fmla="*/ 3153134 w 3153134"/>
              <a:gd name="connsiteY7" fmla="*/ 1327150 h 23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3134" h="2356908">
                <a:moveTo>
                  <a:pt x="390884" y="0"/>
                </a:moveTo>
                <a:cubicBezTo>
                  <a:pt x="244834" y="138641"/>
                  <a:pt x="-34566" y="463550"/>
                  <a:pt x="3534" y="628650"/>
                </a:cubicBezTo>
                <a:cubicBezTo>
                  <a:pt x="41634" y="793750"/>
                  <a:pt x="487192" y="820208"/>
                  <a:pt x="619484" y="990600"/>
                </a:cubicBezTo>
                <a:cubicBezTo>
                  <a:pt x="751776" y="1160992"/>
                  <a:pt x="587734" y="1529292"/>
                  <a:pt x="797284" y="1651000"/>
                </a:cubicBezTo>
                <a:cubicBezTo>
                  <a:pt x="1006834" y="1772708"/>
                  <a:pt x="1635484" y="1605492"/>
                  <a:pt x="1876784" y="1720850"/>
                </a:cubicBezTo>
                <a:cubicBezTo>
                  <a:pt x="2118084" y="1836208"/>
                  <a:pt x="1946634" y="2244725"/>
                  <a:pt x="2245084" y="2343150"/>
                </a:cubicBezTo>
                <a:cubicBezTo>
                  <a:pt x="2543534" y="2441575"/>
                  <a:pt x="2525542" y="1985433"/>
                  <a:pt x="2676884" y="1816100"/>
                </a:cubicBezTo>
                <a:cubicBezTo>
                  <a:pt x="2828226" y="1646767"/>
                  <a:pt x="3004438" y="1748896"/>
                  <a:pt x="3153134" y="1327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8" name="Rectangle 627"/>
          <p:cNvSpPr/>
          <p:nvPr/>
        </p:nvSpPr>
        <p:spPr>
          <a:xfrm rot="1345616">
            <a:off x="5834775" y="4836716"/>
            <a:ext cx="466561" cy="188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2"/>
                </a:solidFill>
              </a:rPr>
              <a:t>t</a:t>
            </a:r>
            <a:r>
              <a:rPr lang="da-DK" sz="1200" dirty="0" smtClean="0">
                <a:solidFill>
                  <a:schemeClr val="tx2"/>
                </a:solidFill>
              </a:rPr>
              <a:t>op-9</a:t>
            </a:r>
            <a:endParaRPr lang="da-DK" sz="1200" dirty="0">
              <a:solidFill>
                <a:schemeClr val="tx2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6406108" y="5642600"/>
            <a:ext cx="2630544" cy="1098768"/>
            <a:chOff x="6406108" y="5642600"/>
            <a:chExt cx="2630544" cy="1098768"/>
          </a:xfrm>
        </p:grpSpPr>
        <p:sp>
          <p:nvSpPr>
            <p:cNvPr id="630" name="Oval 629"/>
            <p:cNvSpPr/>
            <p:nvPr/>
          </p:nvSpPr>
          <p:spPr>
            <a:xfrm>
              <a:off x="640610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  <p:sp>
          <p:nvSpPr>
            <p:cNvPr id="631" name="Oval 630"/>
            <p:cNvSpPr/>
            <p:nvPr/>
          </p:nvSpPr>
          <p:spPr>
            <a:xfrm>
              <a:off x="693896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2" name="Oval 631"/>
            <p:cNvSpPr/>
            <p:nvPr/>
          </p:nvSpPr>
          <p:spPr>
            <a:xfrm>
              <a:off x="720539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3" name="Oval 632"/>
            <p:cNvSpPr/>
            <p:nvPr/>
          </p:nvSpPr>
          <p:spPr>
            <a:xfrm>
              <a:off x="781085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4" name="Oval 633"/>
            <p:cNvSpPr/>
            <p:nvPr/>
          </p:nvSpPr>
          <p:spPr>
            <a:xfrm>
              <a:off x="807728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834371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6" name="Oval 635"/>
            <p:cNvSpPr/>
            <p:nvPr/>
          </p:nvSpPr>
          <p:spPr>
            <a:xfrm>
              <a:off x="861014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41" name="Oval 640"/>
            <p:cNvSpPr/>
            <p:nvPr/>
          </p:nvSpPr>
          <p:spPr>
            <a:xfrm>
              <a:off x="8820628" y="564260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242878" y="3096071"/>
            <a:ext cx="499117" cy="2305050"/>
            <a:chOff x="62858" y="2971800"/>
            <a:chExt cx="499117" cy="2305050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433388" y="3814763"/>
              <a:ext cx="0" cy="14620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172082" y="3810000"/>
              <a:ext cx="0" cy="4463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165419" y="339124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319088" y="3405188"/>
              <a:ext cx="123826" cy="4333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flipH="1">
              <a:off x="300038" y="2971800"/>
              <a:ext cx="261937" cy="4191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>
            <a:xfrm>
              <a:off x="6285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Q</a:t>
              </a:r>
              <a:endParaRPr lang="da-DK" sz="1200" dirty="0"/>
            </a:p>
          </p:txBody>
        </p:sp>
        <p:sp>
          <p:nvSpPr>
            <p:cNvPr id="650" name="Oval 649"/>
            <p:cNvSpPr/>
            <p:nvPr/>
          </p:nvSpPr>
          <p:spPr>
            <a:xfrm>
              <a:off x="32928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  <p:sp>
          <p:nvSpPr>
            <p:cNvPr id="651" name="Oval 650"/>
            <p:cNvSpPr/>
            <p:nvPr/>
          </p:nvSpPr>
          <p:spPr>
            <a:xfrm>
              <a:off x="196073" y="327942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316102" y="4264059"/>
            <a:ext cx="170447" cy="253916"/>
            <a:chOff x="136082" y="4139788"/>
            <a:chExt cx="170447" cy="253916"/>
          </a:xfrm>
        </p:grpSpPr>
        <p:sp>
          <p:nvSpPr>
            <p:cNvPr id="644" name="Oval 643"/>
            <p:cNvSpPr/>
            <p:nvPr/>
          </p:nvSpPr>
          <p:spPr>
            <a:xfrm>
              <a:off x="136082" y="4227778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171891" y="4139788"/>
              <a:ext cx="1346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dirty="0">
                  <a:solidFill>
                    <a:schemeClr val="accent1"/>
                  </a:solidFill>
                </a:rPr>
                <a:t>Q</a:t>
              </a:r>
              <a:endParaRPr lang="da-DK" sz="9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75560" y="4227765"/>
            <a:ext cx="4136895" cy="1629762"/>
            <a:chOff x="395540" y="4319518"/>
            <a:chExt cx="4136895" cy="1629762"/>
          </a:xfrm>
        </p:grpSpPr>
        <p:grpSp>
          <p:nvGrpSpPr>
            <p:cNvPr id="214" name="Group 213"/>
            <p:cNvGrpSpPr/>
            <p:nvPr/>
          </p:nvGrpSpPr>
          <p:grpSpPr>
            <a:xfrm>
              <a:off x="395540" y="5373216"/>
              <a:ext cx="148923" cy="261610"/>
              <a:chOff x="395540" y="3827476"/>
              <a:chExt cx="148923" cy="26161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95540" y="391546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09825" y="382747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A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61970" y="5543654"/>
              <a:ext cx="170447" cy="261610"/>
              <a:chOff x="661970" y="3664296"/>
              <a:chExt cx="170447" cy="26161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6619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9777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B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928400" y="4463534"/>
              <a:ext cx="168304" cy="261610"/>
              <a:chOff x="928400" y="3664296"/>
              <a:chExt cx="168304" cy="26161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92840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962066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C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194830" y="5039598"/>
              <a:ext cx="166161" cy="261610"/>
              <a:chOff x="1194830" y="3664296"/>
              <a:chExt cx="166161" cy="261610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11948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22635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D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1461260" y="5169892"/>
              <a:ext cx="164018" cy="261610"/>
              <a:chOff x="1461260" y="3578566"/>
              <a:chExt cx="164018" cy="26161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461260" y="366655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490640" y="357856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E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1727690" y="5687670"/>
              <a:ext cx="161875" cy="261610"/>
              <a:chOff x="1727690" y="3736304"/>
              <a:chExt cx="161875" cy="26161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727690" y="3824294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754927" y="3736304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F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994120" y="4751566"/>
              <a:ext cx="159732" cy="261610"/>
              <a:chOff x="1994120" y="3664296"/>
              <a:chExt cx="159732" cy="26161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199412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019214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G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260550" y="5354052"/>
              <a:ext cx="157589" cy="261610"/>
              <a:chOff x="2260550" y="3664296"/>
              <a:chExt cx="157589" cy="261610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226055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283501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H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526980" y="5399638"/>
              <a:ext cx="155446" cy="261610"/>
              <a:chOff x="2526980" y="3664296"/>
              <a:chExt cx="155446" cy="26161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52698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547788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I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2793410" y="4895582"/>
              <a:ext cx="153303" cy="261610"/>
              <a:chOff x="2793410" y="3925906"/>
              <a:chExt cx="153303" cy="26161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2793410" y="401389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2075" y="392590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J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059840" y="5615662"/>
              <a:ext cx="151160" cy="261610"/>
              <a:chOff x="3059840" y="3664296"/>
              <a:chExt cx="151160" cy="261610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05984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076362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K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326270" y="4319518"/>
              <a:ext cx="149017" cy="261610"/>
              <a:chOff x="3326270" y="3664296"/>
              <a:chExt cx="149017" cy="26161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3262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334064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L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92700" y="4653136"/>
              <a:ext cx="146874" cy="261610"/>
              <a:chOff x="3592700" y="3493858"/>
              <a:chExt cx="146874" cy="261610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3592700" y="3581848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04936" y="3493858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M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859130" y="5066020"/>
              <a:ext cx="144731" cy="261610"/>
              <a:chOff x="3859130" y="3664296"/>
              <a:chExt cx="144731" cy="26161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8591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86922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N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125560" y="5570076"/>
              <a:ext cx="142588" cy="261610"/>
              <a:chOff x="4125560" y="3664296"/>
              <a:chExt cx="142588" cy="26161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412556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33510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O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391984" y="5282044"/>
              <a:ext cx="140451" cy="261610"/>
              <a:chOff x="4391984" y="3664296"/>
              <a:chExt cx="140451" cy="26161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4391984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4397797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P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33" name="Oval 132"/>
          <p:cNvSpPr/>
          <p:nvPr/>
        </p:nvSpPr>
        <p:spPr>
          <a:xfrm>
            <a:off x="6367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671" name="Oval 670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Q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6358631" y="6165304"/>
            <a:ext cx="149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 O(</a:t>
            </a:r>
            <a:r>
              <a:rPr lang="da-DK" i="1" dirty="0" err="1" smtClean="0"/>
              <a:t>k</a:t>
            </a:r>
            <a:r>
              <a:rPr lang="da-DK" dirty="0" err="1" smtClean="0"/>
              <a:t>+</a:t>
            </a:r>
            <a:r>
              <a:rPr lang="da-DK" i="1" dirty="0" err="1" smtClean="0"/>
              <a:t>s</a:t>
            </a:r>
            <a:r>
              <a:rPr lang="da-DK" dirty="0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6977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5868 0.072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07407E-6 L 0.02882 0.0689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621" grpId="0" animBg="1"/>
      <p:bldP spid="4" grpId="0"/>
      <p:bldP spid="129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1" grpId="1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64" grpId="0" animBg="1"/>
      <p:bldP spid="329" grpId="0"/>
      <p:bldP spid="468" grpId="0" animBg="1"/>
      <p:bldP spid="510" grpId="0" animBg="1"/>
      <p:bldP spid="513" grpId="0" animBg="1"/>
      <p:bldP spid="515" grpId="0" animBg="1"/>
      <p:bldP spid="516" grpId="0" animBg="1"/>
      <p:bldP spid="616" grpId="0" animBg="1"/>
      <p:bldP spid="617" grpId="0"/>
      <p:bldP spid="618" grpId="0"/>
      <p:bldP spid="619" grpId="0" animBg="1"/>
      <p:bldP spid="625" grpId="0"/>
      <p:bldP spid="627" grpId="0" animBg="1"/>
      <p:bldP spid="628" grpId="0" animBg="1"/>
      <p:bldP spid="133" grpId="0" animBg="1"/>
      <p:bldP spid="671" grpId="0" animBg="1"/>
      <p:bldP spid="2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Model</a:t>
            </a:r>
            <a:endParaRPr lang="da-DK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564952" y="1243360"/>
            <a:ext cx="50405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000" b="1" dirty="0" smtClean="0"/>
              <a:t>CPU</a:t>
            </a:r>
            <a:endParaRPr lang="da-DK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104933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411760" y="1314809"/>
            <a:ext cx="2808312" cy="14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59832" y="1313960"/>
            <a:ext cx="504056" cy="1468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eft-Right Arrow 9"/>
          <p:cNvSpPr/>
          <p:nvPr/>
        </p:nvSpPr>
        <p:spPr>
          <a:xfrm>
            <a:off x="1115616" y="1315368"/>
            <a:ext cx="288032" cy="1440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Left-Right Arrow 10"/>
          <p:cNvSpPr/>
          <p:nvPr/>
        </p:nvSpPr>
        <p:spPr>
          <a:xfrm>
            <a:off x="2051720" y="1315368"/>
            <a:ext cx="288032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1398092" y="1412776"/>
            <a:ext cx="653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Internal</a:t>
            </a:r>
            <a:endParaRPr lang="da-DK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2540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External</a:t>
            </a:r>
            <a:endParaRPr lang="da-DK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287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endParaRPr lang="da-DK" sz="1000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1212192"/>
            <a:ext cx="504056" cy="1103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5171368" y="1268760"/>
            <a:ext cx="180020" cy="225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reeform 16"/>
          <p:cNvSpPr/>
          <p:nvPr/>
        </p:nvSpPr>
        <p:spPr>
          <a:xfrm>
            <a:off x="5138029" y="1313234"/>
            <a:ext cx="168276" cy="146051"/>
          </a:xfrm>
          <a:custGeom>
            <a:avLst/>
            <a:gdLst>
              <a:gd name="connsiteX0" fmla="*/ 0 w 514350"/>
              <a:gd name="connsiteY0" fmla="*/ 190500 h 565150"/>
              <a:gd name="connsiteX1" fmla="*/ 355600 w 514350"/>
              <a:gd name="connsiteY1" fmla="*/ 0 h 565150"/>
              <a:gd name="connsiteX2" fmla="*/ 514350 w 514350"/>
              <a:gd name="connsiteY2" fmla="*/ 298450 h 565150"/>
              <a:gd name="connsiteX3" fmla="*/ 234950 w 514350"/>
              <a:gd name="connsiteY3" fmla="*/ 565150 h 565150"/>
              <a:gd name="connsiteX4" fmla="*/ 76200 w 514350"/>
              <a:gd name="connsiteY4" fmla="*/ 514350 h 565150"/>
              <a:gd name="connsiteX0" fmla="*/ 4762 w 519112"/>
              <a:gd name="connsiteY0" fmla="*/ 190500 h 565150"/>
              <a:gd name="connsiteX1" fmla="*/ 360362 w 519112"/>
              <a:gd name="connsiteY1" fmla="*/ 0 h 565150"/>
              <a:gd name="connsiteX2" fmla="*/ 519112 w 519112"/>
              <a:gd name="connsiteY2" fmla="*/ 298450 h 565150"/>
              <a:gd name="connsiteX3" fmla="*/ 239712 w 519112"/>
              <a:gd name="connsiteY3" fmla="*/ 565150 h 565150"/>
              <a:gd name="connsiteX4" fmla="*/ 0 w 519112"/>
              <a:gd name="connsiteY4" fmla="*/ 333375 h 565150"/>
              <a:gd name="connsiteX0" fmla="*/ 0 w 526257"/>
              <a:gd name="connsiteY0" fmla="*/ 195262 h 565150"/>
              <a:gd name="connsiteX1" fmla="*/ 367507 w 526257"/>
              <a:gd name="connsiteY1" fmla="*/ 0 h 565150"/>
              <a:gd name="connsiteX2" fmla="*/ 526257 w 526257"/>
              <a:gd name="connsiteY2" fmla="*/ 298450 h 565150"/>
              <a:gd name="connsiteX3" fmla="*/ 246857 w 526257"/>
              <a:gd name="connsiteY3" fmla="*/ 565150 h 565150"/>
              <a:gd name="connsiteX4" fmla="*/ 7145 w 526257"/>
              <a:gd name="connsiteY4" fmla="*/ 333375 h 565150"/>
              <a:gd name="connsiteX0" fmla="*/ 0 w 526257"/>
              <a:gd name="connsiteY0" fmla="*/ 0 h 369888"/>
              <a:gd name="connsiteX1" fmla="*/ 119857 w 526257"/>
              <a:gd name="connsiteY1" fmla="*/ 1 h 369888"/>
              <a:gd name="connsiteX2" fmla="*/ 526257 w 526257"/>
              <a:gd name="connsiteY2" fmla="*/ 103188 h 369888"/>
              <a:gd name="connsiteX3" fmla="*/ 246857 w 526257"/>
              <a:gd name="connsiteY3" fmla="*/ 369888 h 369888"/>
              <a:gd name="connsiteX4" fmla="*/ 7145 w 526257"/>
              <a:gd name="connsiteY4" fmla="*/ 138113 h 369888"/>
              <a:gd name="connsiteX0" fmla="*/ 0 w 246857"/>
              <a:gd name="connsiteY0" fmla="*/ 0 h 369888"/>
              <a:gd name="connsiteX1" fmla="*/ 119857 w 246857"/>
              <a:gd name="connsiteY1" fmla="*/ 1 h 369888"/>
              <a:gd name="connsiteX2" fmla="*/ 69057 w 246857"/>
              <a:gd name="connsiteY2" fmla="*/ 48420 h 369888"/>
              <a:gd name="connsiteX3" fmla="*/ 246857 w 246857"/>
              <a:gd name="connsiteY3" fmla="*/ 369888 h 369888"/>
              <a:gd name="connsiteX4" fmla="*/ 7145 w 246857"/>
              <a:gd name="connsiteY4" fmla="*/ 138113 h 369888"/>
              <a:gd name="connsiteX0" fmla="*/ 0 w 146845"/>
              <a:gd name="connsiteY0" fmla="*/ 0 h 141288"/>
              <a:gd name="connsiteX1" fmla="*/ 119857 w 146845"/>
              <a:gd name="connsiteY1" fmla="*/ 1 h 141288"/>
              <a:gd name="connsiteX2" fmla="*/ 69057 w 146845"/>
              <a:gd name="connsiteY2" fmla="*/ 48420 h 141288"/>
              <a:gd name="connsiteX3" fmla="*/ 146845 w 146845"/>
              <a:gd name="connsiteY3" fmla="*/ 141288 h 141288"/>
              <a:gd name="connsiteX4" fmla="*/ 7145 w 146845"/>
              <a:gd name="connsiteY4" fmla="*/ 138113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0 w 173038"/>
              <a:gd name="connsiteY0" fmla="*/ 0 h 148432"/>
              <a:gd name="connsiteX1" fmla="*/ 146050 w 173038"/>
              <a:gd name="connsiteY1" fmla="*/ 7145 h 148432"/>
              <a:gd name="connsiteX2" fmla="*/ 95250 w 173038"/>
              <a:gd name="connsiteY2" fmla="*/ 55564 h 148432"/>
              <a:gd name="connsiteX3" fmla="*/ 173038 w 173038"/>
              <a:gd name="connsiteY3" fmla="*/ 148432 h 148432"/>
              <a:gd name="connsiteX4" fmla="*/ 11907 w 173038"/>
              <a:gd name="connsiteY4" fmla="*/ 147638 h 148432"/>
              <a:gd name="connsiteX0" fmla="*/ 0 w 173038"/>
              <a:gd name="connsiteY0" fmla="*/ 0 h 146051"/>
              <a:gd name="connsiteX1" fmla="*/ 146050 w 173038"/>
              <a:gd name="connsiteY1" fmla="*/ 4764 h 146051"/>
              <a:gd name="connsiteX2" fmla="*/ 95250 w 173038"/>
              <a:gd name="connsiteY2" fmla="*/ 53183 h 146051"/>
              <a:gd name="connsiteX3" fmla="*/ 173038 w 173038"/>
              <a:gd name="connsiteY3" fmla="*/ 146051 h 146051"/>
              <a:gd name="connsiteX4" fmla="*/ 11907 w 173038"/>
              <a:gd name="connsiteY4" fmla="*/ 145257 h 146051"/>
              <a:gd name="connsiteX0" fmla="*/ 0 w 173038"/>
              <a:gd name="connsiteY0" fmla="*/ 0 h 141288"/>
              <a:gd name="connsiteX1" fmla="*/ 146050 w 173038"/>
              <a:gd name="connsiteY1" fmla="*/ 1 h 141288"/>
              <a:gd name="connsiteX2" fmla="*/ 95250 w 173038"/>
              <a:gd name="connsiteY2" fmla="*/ 48420 h 141288"/>
              <a:gd name="connsiteX3" fmla="*/ 173038 w 173038"/>
              <a:gd name="connsiteY3" fmla="*/ 141288 h 141288"/>
              <a:gd name="connsiteX4" fmla="*/ 11907 w 173038"/>
              <a:gd name="connsiteY4" fmla="*/ 140494 h 141288"/>
              <a:gd name="connsiteX0" fmla="*/ 0 w 173038"/>
              <a:gd name="connsiteY0" fmla="*/ 2380 h 143668"/>
              <a:gd name="connsiteX1" fmla="*/ 143669 w 173038"/>
              <a:gd name="connsiteY1" fmla="*/ 0 h 143668"/>
              <a:gd name="connsiteX2" fmla="*/ 95250 w 173038"/>
              <a:gd name="connsiteY2" fmla="*/ 50800 h 143668"/>
              <a:gd name="connsiteX3" fmla="*/ 173038 w 173038"/>
              <a:gd name="connsiteY3" fmla="*/ 143668 h 143668"/>
              <a:gd name="connsiteX4" fmla="*/ 11907 w 173038"/>
              <a:gd name="connsiteY4" fmla="*/ 142874 h 143668"/>
              <a:gd name="connsiteX0" fmla="*/ 0 w 165894"/>
              <a:gd name="connsiteY0" fmla="*/ 2380 h 143668"/>
              <a:gd name="connsiteX1" fmla="*/ 136525 w 165894"/>
              <a:gd name="connsiteY1" fmla="*/ 0 h 143668"/>
              <a:gd name="connsiteX2" fmla="*/ 88106 w 165894"/>
              <a:gd name="connsiteY2" fmla="*/ 50800 h 143668"/>
              <a:gd name="connsiteX3" fmla="*/ 165894 w 165894"/>
              <a:gd name="connsiteY3" fmla="*/ 143668 h 143668"/>
              <a:gd name="connsiteX4" fmla="*/ 4763 w 165894"/>
              <a:gd name="connsiteY4" fmla="*/ 142874 h 143668"/>
              <a:gd name="connsiteX0" fmla="*/ 0 w 168276"/>
              <a:gd name="connsiteY0" fmla="*/ 0 h 146051"/>
              <a:gd name="connsiteX1" fmla="*/ 138907 w 168276"/>
              <a:gd name="connsiteY1" fmla="*/ 2383 h 146051"/>
              <a:gd name="connsiteX2" fmla="*/ 90488 w 168276"/>
              <a:gd name="connsiteY2" fmla="*/ 53183 h 146051"/>
              <a:gd name="connsiteX3" fmla="*/ 168276 w 168276"/>
              <a:gd name="connsiteY3" fmla="*/ 146051 h 146051"/>
              <a:gd name="connsiteX4" fmla="*/ 7145 w 168276"/>
              <a:gd name="connsiteY4" fmla="*/ 145257 h 1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46051">
                <a:moveTo>
                  <a:pt x="0" y="0"/>
                </a:moveTo>
                <a:lnTo>
                  <a:pt x="138907" y="2383"/>
                </a:lnTo>
                <a:lnTo>
                  <a:pt x="90488" y="53183"/>
                </a:lnTo>
                <a:lnTo>
                  <a:pt x="168276" y="146051"/>
                </a:lnTo>
                <a:lnTo>
                  <a:pt x="7145" y="145257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rc 18"/>
          <p:cNvSpPr/>
          <p:nvPr/>
        </p:nvSpPr>
        <p:spPr>
          <a:xfrm rot="10355359">
            <a:off x="2196133" y="988776"/>
            <a:ext cx="863302" cy="912904"/>
          </a:xfrm>
          <a:prstGeom prst="arc">
            <a:avLst>
              <a:gd name="adj1" fmla="val 18201051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2373660" y="16661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IO of 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/>
              <a:t> </a:t>
            </a:r>
            <a:r>
              <a:rPr lang="da-DK" dirty="0" err="1" smtClean="0"/>
              <a:t>consecutive</a:t>
            </a:r>
            <a:r>
              <a:rPr lang="da-DK" dirty="0" smtClean="0"/>
              <a:t> </a:t>
            </a:r>
            <a:r>
              <a:rPr lang="da-DK" dirty="0" err="1" smtClean="0"/>
              <a:t>cells</a:t>
            </a:r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179512" y="548680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Aggarwal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Vitter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1988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9512" y="230555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79512" y="258211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Bayer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1972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3528" y="3025638"/>
            <a:ext cx="5328592" cy="1108088"/>
            <a:chOff x="323528" y="2564904"/>
            <a:chExt cx="5328592" cy="110808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0" idx="0"/>
              <a:endCxn id="44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83810" y="3385678"/>
            <a:ext cx="21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/>
              <a:t>height</a:t>
            </a:r>
            <a:r>
              <a:rPr lang="da-DK" dirty="0" smtClean="0"/>
              <a:t> O(log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 smtClean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))</a:t>
            </a:r>
          </a:p>
        </p:txBody>
      </p:sp>
      <p:sp>
        <p:nvSpPr>
          <p:cNvPr id="91" name="Arc 90"/>
          <p:cNvSpPr/>
          <p:nvPr/>
        </p:nvSpPr>
        <p:spPr>
          <a:xfrm rot="10355359" flipV="1">
            <a:off x="3099059" y="2786077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TextBox 91"/>
          <p:cNvSpPr txBox="1"/>
          <p:nvPr/>
        </p:nvSpPr>
        <p:spPr>
          <a:xfrm>
            <a:off x="3373264" y="254698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≤</a:t>
            </a:r>
            <a:r>
              <a:rPr lang="da-DK" dirty="0" smtClean="0"/>
              <a:t> </a:t>
            </a:r>
            <a:r>
              <a:rPr lang="da-DK" i="1" dirty="0" smtClean="0"/>
              <a:t>B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el-GR" dirty="0" smtClean="0"/>
              <a:t>Δ</a:t>
            </a:r>
            <a:r>
              <a:rPr lang="da-DK" dirty="0"/>
              <a:t>-</a:t>
            </a:r>
            <a:r>
              <a:rPr lang="da-DK" dirty="0" smtClean="0"/>
              <a:t>1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endParaRPr lang="da-DK" dirty="0"/>
          </a:p>
        </p:txBody>
      </p:sp>
      <p:sp>
        <p:nvSpPr>
          <p:cNvPr id="93" name="Arc 92"/>
          <p:cNvSpPr/>
          <p:nvPr/>
        </p:nvSpPr>
        <p:spPr>
          <a:xfrm rot="21390159" flipH="1" flipV="1">
            <a:off x="1849830" y="3609766"/>
            <a:ext cx="721874" cy="731451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xtBox 93"/>
          <p:cNvSpPr txBox="1"/>
          <p:nvPr/>
        </p:nvSpPr>
        <p:spPr>
          <a:xfrm>
            <a:off x="2100424" y="41397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el-GR" dirty="0" smtClean="0"/>
              <a:t>Θ</a:t>
            </a:r>
            <a:r>
              <a:rPr lang="da-DK" dirty="0" smtClean="0"/>
              <a:t>(</a:t>
            </a:r>
            <a:r>
              <a:rPr lang="da-DK" i="1" dirty="0" smtClean="0"/>
              <a:t>B</a:t>
            </a:r>
            <a:r>
              <a:rPr lang="da-DK" dirty="0" smtClean="0"/>
              <a:t>) elements</a:t>
            </a:r>
            <a:endParaRPr lang="da-DK" dirty="0"/>
          </a:p>
        </p:txBody>
      </p:sp>
      <p:sp>
        <p:nvSpPr>
          <p:cNvPr id="95" name="Left Brace 94"/>
          <p:cNvSpPr/>
          <p:nvPr/>
        </p:nvSpPr>
        <p:spPr>
          <a:xfrm rot="10800000">
            <a:off x="5724128" y="3019040"/>
            <a:ext cx="111170" cy="1140170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ounded Rectangle 95"/>
          <p:cNvSpPr/>
          <p:nvPr/>
        </p:nvSpPr>
        <p:spPr>
          <a:xfrm>
            <a:off x="6401512" y="2520383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>
                <a:solidFill>
                  <a:schemeClr val="tx1"/>
                </a:solidFill>
              </a:rPr>
              <a:t>Insert</a:t>
            </a:r>
            <a:r>
              <a:rPr lang="da-DK" dirty="0" smtClean="0">
                <a:solidFill>
                  <a:schemeClr val="tx1"/>
                </a:solidFill>
              </a:rPr>
              <a:t>, </a:t>
            </a:r>
            <a:r>
              <a:rPr lang="da-DK" dirty="0" err="1" smtClean="0">
                <a:solidFill>
                  <a:schemeClr val="tx1"/>
                </a:solidFill>
              </a:rPr>
              <a:t>Delete</a:t>
            </a:r>
            <a:r>
              <a:rPr lang="da-DK" dirty="0" smtClean="0">
                <a:solidFill>
                  <a:schemeClr val="tx1"/>
                </a:solidFill>
              </a:rPr>
              <a:t>, Search</a:t>
            </a: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179512" y="475540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Buffered</a:t>
            </a:r>
            <a:r>
              <a:rPr lang="da-DK" dirty="0" smtClean="0"/>
              <a:t> 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99" name="Rectangle 98"/>
          <p:cNvSpPr/>
          <p:nvPr/>
        </p:nvSpPr>
        <p:spPr>
          <a:xfrm>
            <a:off x="179512" y="5036447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1995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23106" y="5461498"/>
            <a:ext cx="5328592" cy="1108088"/>
            <a:chOff x="323106" y="4797152"/>
            <a:chExt cx="5328592" cy="1108088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473670" y="5374754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9" idx="0"/>
            </p:cNvCxnSpPr>
            <p:nvPr/>
          </p:nvCxnSpPr>
          <p:spPr>
            <a:xfrm flipV="1">
              <a:off x="827162" y="5438004"/>
              <a:ext cx="0" cy="32040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835620" y="5381104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547242" y="5362054"/>
              <a:ext cx="1066800" cy="469902"/>
              <a:chOff x="1619672" y="4425950"/>
              <a:chExt cx="1066800" cy="46990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4434222" y="5368404"/>
              <a:ext cx="1066800" cy="469902"/>
              <a:chOff x="1619672" y="4425950"/>
              <a:chExt cx="1066800" cy="46990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994062" y="5381104"/>
              <a:ext cx="1066800" cy="469902"/>
              <a:chOff x="1619672" y="4425950"/>
              <a:chExt cx="1066800" cy="46990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829270" y="4870568"/>
              <a:ext cx="4146550" cy="504186"/>
              <a:chOff x="-5060" y="4425950"/>
              <a:chExt cx="4146550" cy="504186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 107"/>
            <p:cNvSpPr/>
            <p:nvPr/>
          </p:nvSpPr>
          <p:spPr>
            <a:xfrm>
              <a:off x="3231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831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1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032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32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233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3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433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34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634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235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835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6435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036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636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5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87170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3118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202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4797152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59832" y="4797152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612679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03163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3861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00014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084168" y="5589240"/>
            <a:ext cx="274863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Search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err="1" smtClean="0">
                <a:solidFill>
                  <a:srgbClr val="C00000"/>
                </a:solidFill>
              </a:rPr>
              <a:t>B</a:t>
            </a:r>
            <a:r>
              <a:rPr lang="da-DK" dirty="0" err="1" smtClean="0">
                <a:solidFill>
                  <a:schemeClr val="tx1"/>
                </a:solidFill>
              </a:rPr>
              <a:t>·log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419872" y="50038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 of ≤ </a:t>
            </a:r>
            <a:r>
              <a:rPr lang="da-DK" i="1" dirty="0" smtClean="0"/>
              <a:t>B</a:t>
            </a:r>
            <a:r>
              <a:rPr lang="da-DK" dirty="0" smtClean="0"/>
              <a:t>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endParaRPr lang="da-DK" dirty="0"/>
          </a:p>
        </p:txBody>
      </p:sp>
      <p:sp>
        <p:nvSpPr>
          <p:cNvPr id="154" name="Arc 153"/>
          <p:cNvSpPr/>
          <p:nvPr/>
        </p:nvSpPr>
        <p:spPr>
          <a:xfrm rot="10355359" flipV="1">
            <a:off x="3169840" y="5217971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-422" y="465313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98" y="3082528"/>
            <a:ext cx="5255662" cy="1002494"/>
            <a:chOff x="362798" y="3082528"/>
            <a:chExt cx="5255662" cy="1002494"/>
          </a:xfrm>
        </p:grpSpPr>
        <p:sp>
          <p:nvSpPr>
            <p:cNvPr id="3" name="Oval 2"/>
            <p:cNvSpPr/>
            <p:nvPr/>
          </p:nvSpPr>
          <p:spPr>
            <a:xfrm>
              <a:off x="2004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1" name="Oval 150"/>
            <p:cNvSpPr/>
            <p:nvPr/>
          </p:nvSpPr>
          <p:spPr>
            <a:xfrm>
              <a:off x="2140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072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77759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8" name="Oval 157"/>
            <p:cNvSpPr/>
            <p:nvPr/>
          </p:nvSpPr>
          <p:spPr>
            <a:xfrm>
              <a:off x="84584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9" name="Oval 158"/>
            <p:cNvSpPr/>
            <p:nvPr/>
          </p:nvSpPr>
          <p:spPr>
            <a:xfrm>
              <a:off x="3447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0" name="Oval 159"/>
            <p:cNvSpPr/>
            <p:nvPr/>
          </p:nvSpPr>
          <p:spPr>
            <a:xfrm>
              <a:off x="3583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15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2" name="Oval 161"/>
            <p:cNvSpPr/>
            <p:nvPr/>
          </p:nvSpPr>
          <p:spPr>
            <a:xfrm>
              <a:off x="488204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3" name="Oval 162"/>
            <p:cNvSpPr/>
            <p:nvPr/>
          </p:nvSpPr>
          <p:spPr>
            <a:xfrm>
              <a:off x="501761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4" name="Oval 163"/>
            <p:cNvSpPr/>
            <p:nvPr/>
          </p:nvSpPr>
          <p:spPr>
            <a:xfrm>
              <a:off x="494983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5" name="Oval 164"/>
            <p:cNvSpPr/>
            <p:nvPr/>
          </p:nvSpPr>
          <p:spPr>
            <a:xfrm>
              <a:off x="290367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303924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7" name="Oval 166"/>
            <p:cNvSpPr/>
            <p:nvPr/>
          </p:nvSpPr>
          <p:spPr>
            <a:xfrm>
              <a:off x="2971459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6818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9" name="Oval 168"/>
            <p:cNvSpPr/>
            <p:nvPr/>
          </p:nvSpPr>
          <p:spPr>
            <a:xfrm>
              <a:off x="22968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107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233975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225396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26637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25780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108103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125260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11668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8" name="Oval 177"/>
            <p:cNvSpPr/>
            <p:nvPr/>
          </p:nvSpPr>
          <p:spPr>
            <a:xfrm>
              <a:off x="4329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9" name="Oval 178"/>
            <p:cNvSpPr/>
            <p:nvPr/>
          </p:nvSpPr>
          <p:spPr>
            <a:xfrm>
              <a:off x="4501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0" name="Oval 179"/>
            <p:cNvSpPr/>
            <p:nvPr/>
          </p:nvSpPr>
          <p:spPr>
            <a:xfrm>
              <a:off x="44156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1" name="Oval 180"/>
            <p:cNvSpPr/>
            <p:nvPr/>
          </p:nvSpPr>
          <p:spPr>
            <a:xfrm>
              <a:off x="504616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2" name="Oval 181"/>
            <p:cNvSpPr/>
            <p:nvPr/>
          </p:nvSpPr>
          <p:spPr>
            <a:xfrm>
              <a:off x="52177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3" name="Oval 182"/>
            <p:cNvSpPr/>
            <p:nvPr/>
          </p:nvSpPr>
          <p:spPr>
            <a:xfrm>
              <a:off x="513194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4" name="Oval 183"/>
            <p:cNvSpPr/>
            <p:nvPr/>
          </p:nvSpPr>
          <p:spPr>
            <a:xfrm>
              <a:off x="324504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737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6" name="Oval 185"/>
            <p:cNvSpPr/>
            <p:nvPr/>
          </p:nvSpPr>
          <p:spPr>
            <a:xfrm>
              <a:off x="32879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7" name="Oval 186"/>
            <p:cNvSpPr/>
            <p:nvPr/>
          </p:nvSpPr>
          <p:spPr>
            <a:xfrm>
              <a:off x="34166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3082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9" name="Oval 188"/>
            <p:cNvSpPr/>
            <p:nvPr/>
          </p:nvSpPr>
          <p:spPr>
            <a:xfrm>
              <a:off x="28850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1367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1" name="Oval 190"/>
            <p:cNvSpPr/>
            <p:nvPr/>
          </p:nvSpPr>
          <p:spPr>
            <a:xfrm>
              <a:off x="29278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2" name="Oval 191"/>
            <p:cNvSpPr/>
            <p:nvPr/>
          </p:nvSpPr>
          <p:spPr>
            <a:xfrm>
              <a:off x="30565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3" name="Oval 192"/>
            <p:cNvSpPr/>
            <p:nvPr/>
          </p:nvSpPr>
          <p:spPr>
            <a:xfrm>
              <a:off x="297078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429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5" name="Oval 194"/>
            <p:cNvSpPr/>
            <p:nvPr/>
          </p:nvSpPr>
          <p:spPr>
            <a:xfrm>
              <a:off x="157159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6" name="Oval 195"/>
            <p:cNvSpPr/>
            <p:nvPr/>
          </p:nvSpPr>
          <p:spPr>
            <a:xfrm>
              <a:off x="14858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7" name="Oval 196"/>
            <p:cNvSpPr/>
            <p:nvPr/>
          </p:nvSpPr>
          <p:spPr>
            <a:xfrm>
              <a:off x="16144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8" name="Oval 197"/>
            <p:cNvSpPr/>
            <p:nvPr/>
          </p:nvSpPr>
          <p:spPr>
            <a:xfrm>
              <a:off x="15287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9" name="Oval 198"/>
            <p:cNvSpPr/>
            <p:nvPr/>
          </p:nvSpPr>
          <p:spPr>
            <a:xfrm>
              <a:off x="72752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0" name="Oval 199"/>
            <p:cNvSpPr/>
            <p:nvPr/>
          </p:nvSpPr>
          <p:spPr>
            <a:xfrm>
              <a:off x="8562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1" name="Oval 200"/>
            <p:cNvSpPr/>
            <p:nvPr/>
          </p:nvSpPr>
          <p:spPr>
            <a:xfrm>
              <a:off x="770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2" name="Oval 201"/>
            <p:cNvSpPr/>
            <p:nvPr/>
          </p:nvSpPr>
          <p:spPr>
            <a:xfrm>
              <a:off x="89909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3" name="Oval 202"/>
            <p:cNvSpPr/>
            <p:nvPr/>
          </p:nvSpPr>
          <p:spPr>
            <a:xfrm>
              <a:off x="8133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4" name="Oval 203"/>
            <p:cNvSpPr/>
            <p:nvPr/>
          </p:nvSpPr>
          <p:spPr>
            <a:xfrm>
              <a:off x="37329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5" name="Oval 204"/>
            <p:cNvSpPr/>
            <p:nvPr/>
          </p:nvSpPr>
          <p:spPr>
            <a:xfrm>
              <a:off x="36471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6" name="Oval 205"/>
            <p:cNvSpPr/>
            <p:nvPr/>
          </p:nvSpPr>
          <p:spPr>
            <a:xfrm>
              <a:off x="39688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7" name="Oval 206"/>
            <p:cNvSpPr/>
            <p:nvPr/>
          </p:nvSpPr>
          <p:spPr>
            <a:xfrm>
              <a:off x="40831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8" name="Oval 207"/>
            <p:cNvSpPr/>
            <p:nvPr/>
          </p:nvSpPr>
          <p:spPr>
            <a:xfrm>
              <a:off x="40259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9" name="Oval 208"/>
            <p:cNvSpPr/>
            <p:nvPr/>
          </p:nvSpPr>
          <p:spPr>
            <a:xfrm>
              <a:off x="41403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1" name="Oval 210"/>
            <p:cNvSpPr/>
            <p:nvPr/>
          </p:nvSpPr>
          <p:spPr>
            <a:xfrm>
              <a:off x="46832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2" name="Oval 211"/>
            <p:cNvSpPr/>
            <p:nvPr/>
          </p:nvSpPr>
          <p:spPr>
            <a:xfrm>
              <a:off x="47976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3" name="Oval 212"/>
            <p:cNvSpPr/>
            <p:nvPr/>
          </p:nvSpPr>
          <p:spPr>
            <a:xfrm>
              <a:off x="47404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4" name="Oval 213"/>
            <p:cNvSpPr/>
            <p:nvPr/>
          </p:nvSpPr>
          <p:spPr>
            <a:xfrm>
              <a:off x="4854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5" name="Oval 214"/>
            <p:cNvSpPr/>
            <p:nvPr/>
          </p:nvSpPr>
          <p:spPr>
            <a:xfrm>
              <a:off x="541089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6" name="Oval 215"/>
            <p:cNvSpPr/>
            <p:nvPr/>
          </p:nvSpPr>
          <p:spPr>
            <a:xfrm>
              <a:off x="55252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7" name="Oval 216"/>
            <p:cNvSpPr/>
            <p:nvPr/>
          </p:nvSpPr>
          <p:spPr>
            <a:xfrm>
              <a:off x="54680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8" name="Oval 217"/>
            <p:cNvSpPr/>
            <p:nvPr/>
          </p:nvSpPr>
          <p:spPr>
            <a:xfrm>
              <a:off x="55824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9" name="Oval 218"/>
            <p:cNvSpPr/>
            <p:nvPr/>
          </p:nvSpPr>
          <p:spPr>
            <a:xfrm>
              <a:off x="3627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0" name="Oval 219"/>
            <p:cNvSpPr/>
            <p:nvPr/>
          </p:nvSpPr>
          <p:spPr>
            <a:xfrm>
              <a:off x="4771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1" name="Oval 220"/>
            <p:cNvSpPr/>
            <p:nvPr/>
          </p:nvSpPr>
          <p:spPr>
            <a:xfrm>
              <a:off x="4199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2" name="Oval 221"/>
            <p:cNvSpPr/>
            <p:nvPr/>
          </p:nvSpPr>
          <p:spPr>
            <a:xfrm>
              <a:off x="5343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3" name="Oval 222"/>
            <p:cNvSpPr/>
            <p:nvPr/>
          </p:nvSpPr>
          <p:spPr>
            <a:xfrm>
              <a:off x="18048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4" name="Oval 223"/>
            <p:cNvSpPr/>
            <p:nvPr/>
          </p:nvSpPr>
          <p:spPr>
            <a:xfrm>
              <a:off x="19192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20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6" name="Oval 225"/>
            <p:cNvSpPr/>
            <p:nvPr/>
          </p:nvSpPr>
          <p:spPr>
            <a:xfrm>
              <a:off x="197645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248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 animBg="1"/>
      <p:bldP spid="98" grpId="0"/>
      <p:bldP spid="99" grpId="0"/>
      <p:bldP spid="150" grpId="0" animBg="1"/>
      <p:bldP spid="152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760640" cy="556887"/>
          </a:xfrm>
        </p:spPr>
        <p:txBody>
          <a:bodyPr>
            <a:normAutofit/>
          </a:bodyPr>
          <a:lstStyle/>
          <a:p>
            <a:r>
              <a:rPr lang="da-DK" dirty="0" err="1"/>
              <a:t>External</a:t>
            </a:r>
            <a:r>
              <a:rPr lang="da-DK" dirty="0"/>
              <a:t> Memory </a:t>
            </a:r>
            <a:r>
              <a:rPr lang="da-DK" dirty="0" err="1"/>
              <a:t>Results</a:t>
            </a:r>
            <a:endParaRPr lang="da-DK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2166"/>
              </p:ext>
            </p:extLst>
          </p:nvPr>
        </p:nvGraphicFramePr>
        <p:xfrm>
          <a:off x="251521" y="1340768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51920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20098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9239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0" y="63813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NEW </a:t>
            </a:r>
            <a:r>
              <a:rPr lang="da-DK" dirty="0" err="1" smtClean="0">
                <a:solidFill>
                  <a:srgbClr val="C00000"/>
                </a:solidFill>
              </a:rPr>
              <a:t>result</a:t>
            </a:r>
            <a:r>
              <a:rPr lang="da-DK" dirty="0" smtClean="0">
                <a:solidFill>
                  <a:srgbClr val="C00000"/>
                </a:solidFill>
              </a:rPr>
              <a:t> :</a:t>
            </a:r>
            <a:r>
              <a:rPr lang="da-DK" dirty="0" smtClean="0"/>
              <a:t> Combination of Arge 1995, Arge et al. 1999, </a:t>
            </a:r>
            <a:r>
              <a:rPr lang="da-DK" dirty="0" err="1" smtClean="0"/>
              <a:t>Frederickson</a:t>
            </a:r>
            <a:r>
              <a:rPr lang="da-DK" dirty="0" smtClean="0"/>
              <a:t> 1993, Blum et al. 1973</a:t>
            </a:r>
          </a:p>
        </p:txBody>
      </p:sp>
    </p:spTree>
    <p:extLst>
      <p:ext uri="{BB962C8B-B14F-4D97-AF65-F5344CB8AC3E}">
        <p14:creationId xmlns:p14="http://schemas.microsoft.com/office/powerpoint/2010/main" val="1405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144644" y="2536791"/>
            <a:ext cx="6592315" cy="1538540"/>
            <a:chOff x="1144644" y="2754556"/>
            <a:chExt cx="6592315" cy="1538540"/>
          </a:xfrm>
        </p:grpSpPr>
        <p:cxnSp>
          <p:nvCxnSpPr>
            <p:cNvPr id="157" name="Straight Connector 156"/>
            <p:cNvCxnSpPr/>
            <p:nvPr/>
          </p:nvCxnSpPr>
          <p:spPr>
            <a:xfrm flipV="1">
              <a:off x="1144644" y="2754556"/>
              <a:ext cx="3430395" cy="791476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54740" y="3566222"/>
              <a:ext cx="552470" cy="716569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875910" y="3546031"/>
              <a:ext cx="847345" cy="7470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4575039" y="2764651"/>
              <a:ext cx="3161920" cy="781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3-sided Data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8910" y="2419147"/>
            <a:ext cx="8471562" cy="1761673"/>
            <a:chOff x="323528" y="2564904"/>
            <a:chExt cx="5328592" cy="11080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0"/>
              <a:endCxn id="27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 smtClean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347864" y="4255070"/>
            <a:ext cx="2355594" cy="216024"/>
            <a:chOff x="3347864" y="4530329"/>
            <a:chExt cx="2355594" cy="216024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734" y="4530329"/>
              <a:ext cx="90475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Arc 50"/>
          <p:cNvSpPr/>
          <p:nvPr/>
        </p:nvSpPr>
        <p:spPr>
          <a:xfrm rot="10355359" flipH="1" flipV="1">
            <a:off x="3713350" y="2422612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TextBox 51"/>
          <p:cNvSpPr txBox="1"/>
          <p:nvPr/>
        </p:nvSpPr>
        <p:spPr>
          <a:xfrm>
            <a:off x="2569796" y="2224566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54" name="Group 53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6" name="Oval 55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7" name="Oval 56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Oval 57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Oval 58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Oval 62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Oval 63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6" name="Left Brace 115"/>
          <p:cNvSpPr/>
          <p:nvPr/>
        </p:nvSpPr>
        <p:spPr>
          <a:xfrm rot="5400000">
            <a:off x="5042341" y="2032130"/>
            <a:ext cx="115023" cy="572403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4" name="Group 133"/>
          <p:cNvGrpSpPr/>
          <p:nvPr/>
        </p:nvGrpSpPr>
        <p:grpSpPr>
          <a:xfrm>
            <a:off x="323528" y="1556792"/>
            <a:ext cx="4418265" cy="1516953"/>
            <a:chOff x="323528" y="1774557"/>
            <a:chExt cx="4418265" cy="1516953"/>
          </a:xfrm>
        </p:grpSpPr>
        <p:sp>
          <p:nvSpPr>
            <p:cNvPr id="67" name="Arc 66"/>
            <p:cNvSpPr/>
            <p:nvPr/>
          </p:nvSpPr>
          <p:spPr>
            <a:xfrm rot="10355359" flipH="1" flipV="1">
              <a:off x="3500493" y="2265151"/>
              <a:ext cx="1081843" cy="1026359"/>
            </a:xfrm>
            <a:prstGeom prst="arc">
              <a:avLst>
                <a:gd name="adj1" fmla="val 16874526"/>
                <a:gd name="adj2" fmla="val 20840692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3528" y="1774557"/>
              <a:ext cx="3791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>
                  <a:solidFill>
                    <a:srgbClr val="C00000"/>
                  </a:solidFill>
                </a:rPr>
                <a:t>external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memory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priority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search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/>
                <a:t> </a:t>
              </a:r>
              <a:r>
                <a:rPr lang="da-DK" dirty="0" err="1" smtClean="0"/>
                <a:t>root</a:t>
              </a:r>
              <a:r>
                <a:rPr lang="da-DK" dirty="0" smtClean="0"/>
                <a:t> stores topmost </a:t>
              </a:r>
              <a:r>
                <a:rPr lang="el-GR" dirty="0" smtClean="0"/>
                <a:t>Θ</a:t>
              </a:r>
              <a:r>
                <a:rPr lang="da-DK" dirty="0" smtClean="0"/>
                <a:t>(</a:t>
              </a:r>
              <a:r>
                <a:rPr lang="da-DK" i="1" dirty="0" smtClean="0"/>
                <a:t>B</a:t>
              </a:r>
              <a:r>
                <a:rPr lang="da-DK" dirty="0" smtClean="0"/>
                <a:t>) points</a:t>
              </a:r>
              <a:endParaRPr lang="da-DK" baseline="30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11253" y="2577874"/>
              <a:ext cx="3305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chemeClr val="bg1"/>
                  </a:solidFill>
                </a:rPr>
                <a:t>P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384538" y="1340768"/>
            <a:ext cx="7193970" cy="2108704"/>
            <a:chOff x="1384538" y="1558533"/>
            <a:chExt cx="7193970" cy="2108704"/>
          </a:xfrm>
        </p:grpSpPr>
        <p:sp>
          <p:nvSpPr>
            <p:cNvPr id="69" name="Rectangle 68"/>
            <p:cNvSpPr/>
            <p:nvPr/>
          </p:nvSpPr>
          <p:spPr>
            <a:xfrm>
              <a:off x="4813652" y="2636912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51052" y="2636912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7" name="Arc 116"/>
            <p:cNvSpPr/>
            <p:nvPr/>
          </p:nvSpPr>
          <p:spPr>
            <a:xfrm rot="10546967" flipV="1">
              <a:off x="5096497" y="1929121"/>
              <a:ext cx="633580" cy="1252991"/>
            </a:xfrm>
            <a:prstGeom prst="arc">
              <a:avLst>
                <a:gd name="adj1" fmla="val 16874526"/>
                <a:gd name="adj2" fmla="val 19936018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51754" y="1558533"/>
              <a:ext cx="3326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buffers of O(</a:t>
              </a:r>
              <a:r>
                <a:rPr lang="da-DK" i="1" dirty="0" smtClean="0"/>
                <a:t>B</a:t>
              </a:r>
              <a:r>
                <a:rPr lang="da-DK" dirty="0" smtClean="0"/>
                <a:t>) </a:t>
              </a:r>
              <a:r>
                <a:rPr lang="da-DK" dirty="0" err="1" smtClean="0"/>
                <a:t>delayed</a:t>
              </a:r>
              <a:r>
                <a:rPr lang="da-DK" dirty="0" smtClean="0"/>
                <a:t> </a:t>
              </a:r>
              <a:br>
                <a:rPr lang="da-DK" dirty="0" smtClean="0"/>
              </a:br>
              <a:r>
                <a:rPr lang="da-DK" dirty="0" err="1" smtClean="0">
                  <a:solidFill>
                    <a:srgbClr val="00B050"/>
                  </a:solidFill>
                </a:rPr>
                <a:t>insertions</a:t>
              </a:r>
              <a:r>
                <a:rPr lang="da-DK" dirty="0" smtClean="0"/>
                <a:t> and </a:t>
              </a:r>
              <a:r>
                <a:rPr lang="da-DK" dirty="0" err="1" smtClean="0">
                  <a:solidFill>
                    <a:srgbClr val="C00000"/>
                  </a:solidFill>
                </a:rPr>
                <a:t>deletions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/>
                <a:t>below</a:t>
              </a:r>
              <a:r>
                <a:rPr lang="da-DK" dirty="0" smtClean="0"/>
                <a:t> </a:t>
              </a:r>
              <a:r>
                <a:rPr lang="da-DK" i="1" dirty="0" smtClean="0"/>
                <a:t>v</a:t>
              </a:r>
              <a:endParaRPr lang="da-DK" i="1" baseline="300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84538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21938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8650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72390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9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0324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65884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03284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31587" y="2577874"/>
              <a:ext cx="282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I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89750" y="2577874"/>
              <a:ext cx="3481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D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139952" y="220312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43" name="Group 142"/>
          <p:cNvGrpSpPr/>
          <p:nvPr/>
        </p:nvGrpSpPr>
        <p:grpSpPr>
          <a:xfrm>
            <a:off x="1144644" y="2602726"/>
            <a:ext cx="6601295" cy="724615"/>
            <a:chOff x="1144644" y="2820491"/>
            <a:chExt cx="6601295" cy="724615"/>
          </a:xfrm>
        </p:grpSpPr>
        <p:sp>
          <p:nvSpPr>
            <p:cNvPr id="137" name="Rectangle 136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Freeform 141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001698" y="2152886"/>
            <a:ext cx="314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accessing</a:t>
            </a:r>
            <a:r>
              <a:rPr lang="da-DK" dirty="0" smtClean="0"/>
              <a:t>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 sets</a:t>
            </a:r>
            <a:endParaRPr lang="da-DK" i="1" baseline="30000" dirty="0"/>
          </a:p>
        </p:txBody>
      </p:sp>
      <p:sp>
        <p:nvSpPr>
          <p:cNvPr id="145" name="Arc 144"/>
          <p:cNvSpPr/>
          <p:nvPr/>
        </p:nvSpPr>
        <p:spPr>
          <a:xfrm rot="10355359" flipV="1">
            <a:off x="5331109" y="2360743"/>
            <a:ext cx="1771672" cy="1084752"/>
          </a:xfrm>
          <a:prstGeom prst="arc">
            <a:avLst>
              <a:gd name="adj1" fmla="val 16874526"/>
              <a:gd name="adj2" fmla="val 2034193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46" name="Group 145"/>
          <p:cNvGrpSpPr/>
          <p:nvPr/>
        </p:nvGrpSpPr>
        <p:grpSpPr>
          <a:xfrm rot="16200000">
            <a:off x="-632826" y="3137852"/>
            <a:ext cx="1675450" cy="238043"/>
            <a:chOff x="3347864" y="4519607"/>
            <a:chExt cx="2355594" cy="238043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3881150" y="4519607"/>
              <a:ext cx="1176194" cy="238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>
                  <a:solidFill>
                    <a:schemeClr val="bg1">
                      <a:lumMod val="50000"/>
                    </a:schemeClr>
                  </a:solidFill>
                </a:rPr>
                <a:t>y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95536" y="4869160"/>
            <a:ext cx="83599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rgbClr val="00B050"/>
                </a:solidFill>
              </a:rPr>
              <a:t>Insertions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/>
              <a:t>/ </a:t>
            </a:r>
            <a:r>
              <a:rPr lang="da-DK" dirty="0" err="1" smtClean="0">
                <a:solidFill>
                  <a:srgbClr val="C00000"/>
                </a:solidFill>
              </a:rPr>
              <a:t>deletions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Update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or </a:t>
            </a:r>
            <a:r>
              <a:rPr lang="da-DK" dirty="0" err="1" smtClean="0"/>
              <a:t>add</a:t>
            </a:r>
            <a:r>
              <a:rPr lang="da-DK" dirty="0" smtClean="0"/>
              <a:t> to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</a:t>
            </a:r>
            <a:r>
              <a:rPr lang="da-DK" dirty="0" smtClean="0"/>
              <a:t> buffer </a:t>
            </a:r>
            <a:r>
              <a:rPr lang="da-DK" i="1" dirty="0" err="1" smtClean="0"/>
              <a:t>I</a:t>
            </a:r>
            <a:r>
              <a:rPr lang="da-DK" i="1" baseline="-25000" dirty="0" err="1" smtClean="0"/>
              <a:t>v</a:t>
            </a:r>
            <a:r>
              <a:rPr lang="da-DK" dirty="0" smtClean="0"/>
              <a:t> / </a:t>
            </a:r>
            <a:r>
              <a:rPr lang="da-DK" i="1" dirty="0" err="1"/>
              <a:t>D</a:t>
            </a:r>
            <a:r>
              <a:rPr lang="da-DK" i="1" baseline="-25000" dirty="0" err="1" smtClean="0"/>
              <a:t>v</a:t>
            </a:r>
            <a:endParaRPr lang="da-DK" i="1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Update buffer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Flush </a:t>
            </a:r>
            <a:r>
              <a:rPr lang="da-DK" dirty="0" err="1" smtClean="0"/>
              <a:t>recursively</a:t>
            </a:r>
            <a:r>
              <a:rPr lang="da-DK" dirty="0" smtClean="0"/>
              <a:t> to </a:t>
            </a:r>
            <a:r>
              <a:rPr lang="da-DK" dirty="0" err="1" smtClean="0"/>
              <a:t>child</a:t>
            </a:r>
            <a:r>
              <a:rPr lang="da-DK" dirty="0" smtClean="0"/>
              <a:t> with most </a:t>
            </a:r>
            <a:r>
              <a:rPr lang="da-DK" dirty="0" err="1" smtClean="0"/>
              <a:t>updates</a:t>
            </a:r>
            <a:r>
              <a:rPr lang="da-DK" dirty="0" smtClean="0"/>
              <a:t> (≥ </a:t>
            </a:r>
            <a:r>
              <a:rPr lang="da-DK" i="1" dirty="0" smtClean="0"/>
              <a:t>B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Leaf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split </a:t>
            </a:r>
            <a:r>
              <a:rPr lang="da-DK" dirty="0" err="1" smtClean="0"/>
              <a:t>leaf</a:t>
            </a:r>
            <a:r>
              <a:rPr lang="da-DK" dirty="0" smtClean="0"/>
              <a:t>, and </a:t>
            </a:r>
            <a:r>
              <a:rPr lang="da-DK" dirty="0" err="1" smtClean="0"/>
              <a:t>recursively</a:t>
            </a:r>
            <a:r>
              <a:rPr lang="da-DK" dirty="0" smtClean="0"/>
              <a:t> split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/>
              <a:t>Δ</a:t>
            </a:r>
            <a:r>
              <a:rPr lang="da-DK" dirty="0" smtClean="0"/>
              <a:t>+1</a:t>
            </a:r>
          </a:p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chemeClr val="tx2"/>
                </a:solidFill>
              </a:rPr>
              <a:t>Underflowing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point buffer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: </a:t>
            </a:r>
            <a:r>
              <a:rPr lang="da-DK" dirty="0" err="1" smtClean="0"/>
              <a:t>pull</a:t>
            </a:r>
            <a:r>
              <a:rPr lang="da-DK" dirty="0" smtClean="0"/>
              <a:t> elements </a:t>
            </a:r>
            <a:r>
              <a:rPr lang="da-DK" dirty="0" err="1" smtClean="0"/>
              <a:t>recursively</a:t>
            </a:r>
            <a:r>
              <a:rPr lang="da-DK" dirty="0" smtClean="0"/>
              <a:t> from </a:t>
            </a:r>
            <a:r>
              <a:rPr lang="da-DK" dirty="0" err="1" smtClean="0"/>
              <a:t>children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3-sided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Identify</a:t>
            </a:r>
            <a:r>
              <a:rPr lang="da-DK" dirty="0" smtClean="0"/>
              <a:t> nodes to </a:t>
            </a:r>
            <a:r>
              <a:rPr lang="da-DK" dirty="0" smtClean="0">
                <a:solidFill>
                  <a:srgbClr val="C00000"/>
                </a:solidFill>
              </a:rPr>
              <a:t>visit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err="1" smtClean="0"/>
              <a:t>structures</a:t>
            </a:r>
            <a:r>
              <a:rPr lang="da-DK" dirty="0" smtClean="0"/>
              <a:t>. </a:t>
            </a:r>
            <a:r>
              <a:rPr lang="da-DK" i="1" dirty="0"/>
              <a:t>i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flush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from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visited</a:t>
            </a:r>
            <a:r>
              <a:rPr lang="da-DK" dirty="0" smtClean="0"/>
              <a:t> nodes. </a:t>
            </a:r>
            <a:r>
              <a:rPr lang="da-DK" i="1" dirty="0"/>
              <a:t>i</a:t>
            </a:r>
            <a:r>
              <a:rPr lang="da-DK" i="1" dirty="0" smtClean="0"/>
              <a:t>ii</a:t>
            </a:r>
            <a:r>
              <a:rPr lang="da-DK" dirty="0" smtClean="0"/>
              <a:t>) </a:t>
            </a:r>
            <a:r>
              <a:rPr lang="da-DK" dirty="0" err="1" smtClean="0"/>
              <a:t>report</a:t>
            </a:r>
            <a:r>
              <a:rPr lang="da-DK" dirty="0" smtClean="0"/>
              <a:t> from nodes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,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smtClean="0"/>
              <a:t>and </a:t>
            </a:r>
            <a:r>
              <a:rPr lang="da-DK" dirty="0" err="1" smtClean="0"/>
              <a:t>update</a:t>
            </a:r>
            <a:r>
              <a:rPr lang="da-DK" dirty="0" smtClean="0"/>
              <a:t> buffers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921313" y="3449472"/>
            <a:ext cx="7616974" cy="241306"/>
            <a:chOff x="921313" y="3667237"/>
            <a:chExt cx="7616974" cy="241306"/>
          </a:xfrm>
        </p:grpSpPr>
        <p:sp>
          <p:nvSpPr>
            <p:cNvPr id="150" name="Rectangle 149"/>
            <p:cNvSpPr/>
            <p:nvPr/>
          </p:nvSpPr>
          <p:spPr>
            <a:xfrm>
              <a:off x="921313" y="3675103"/>
              <a:ext cx="1035628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24190" y="3667237"/>
              <a:ext cx="103471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14334" y="3667237"/>
              <a:ext cx="1023909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03624" y="3667237"/>
              <a:ext cx="103466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439680" y="4377877"/>
            <a:ext cx="5760584" cy="324000"/>
            <a:chOff x="1439680" y="4595642"/>
            <a:chExt cx="5760584" cy="324000"/>
          </a:xfrm>
        </p:grpSpPr>
        <p:sp>
          <p:nvSpPr>
            <p:cNvPr id="164" name="TextBox 163"/>
            <p:cNvSpPr txBox="1"/>
            <p:nvPr/>
          </p:nvSpPr>
          <p:spPr>
            <a:xfrm>
              <a:off x="1439680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48264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7" name="Straight Connector 166"/>
            <p:cNvCxnSpPr>
              <a:stCxn id="164" idx="3"/>
              <a:endCxn id="165" idx="1"/>
            </p:cNvCxnSpPr>
            <p:nvPr/>
          </p:nvCxnSpPr>
          <p:spPr>
            <a:xfrm>
              <a:off x="1691680" y="4757642"/>
              <a:ext cx="525658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116" grpId="0" animBg="1"/>
      <p:bldP spid="136" grpId="0"/>
      <p:bldP spid="144" grpId="0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ounded Rectangle 414"/>
          <p:cNvSpPr/>
          <p:nvPr/>
        </p:nvSpPr>
        <p:spPr>
          <a:xfrm>
            <a:off x="4705693" y="4149080"/>
            <a:ext cx="4186787" cy="2448272"/>
          </a:xfrm>
          <a:prstGeom prst="roundRect">
            <a:avLst>
              <a:gd name="adj" fmla="val 784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Child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i="1" dirty="0" smtClean="0">
                <a:latin typeface="+mn-lt"/>
              </a:rPr>
              <a:t>C</a:t>
            </a:r>
            <a:r>
              <a:rPr lang="da-DK" i="1" baseline="-25000" dirty="0" smtClean="0">
                <a:latin typeface="+mn-lt"/>
              </a:rPr>
              <a:t>v</a:t>
            </a:r>
            <a:endParaRPr lang="da-DK" i="1" baseline="-25000" dirty="0">
              <a:latin typeface="+mn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153625" y="1529495"/>
            <a:ext cx="6592315" cy="801571"/>
            <a:chOff x="-5060" y="4425950"/>
            <a:chExt cx="4146550" cy="504186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-5060" y="4425950"/>
              <a:ext cx="2157710" cy="4978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45890" y="4432300"/>
              <a:ext cx="906760" cy="4851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52650" y="4438650"/>
              <a:ext cx="53469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2152650" y="4432300"/>
              <a:ext cx="198884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92131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0" name="Rectangle 109"/>
          <p:cNvSpPr/>
          <p:nvPr/>
        </p:nvSpPr>
        <p:spPr>
          <a:xfrm>
            <a:off x="292472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10"/>
          <p:cNvSpPr/>
          <p:nvPr/>
        </p:nvSpPr>
        <p:spPr>
          <a:xfrm>
            <a:off x="5214334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2" name="Rectangle 111"/>
          <p:cNvSpPr/>
          <p:nvPr/>
        </p:nvSpPr>
        <p:spPr>
          <a:xfrm>
            <a:off x="7503945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ctangle 112"/>
          <p:cNvSpPr/>
          <p:nvPr/>
        </p:nvSpPr>
        <p:spPr>
          <a:xfrm>
            <a:off x="4355730" y="1412776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 smtClean="0"/>
          </a:p>
        </p:txBody>
      </p:sp>
      <p:sp>
        <p:nvSpPr>
          <p:cNvPr id="133" name="Arc 132"/>
          <p:cNvSpPr/>
          <p:nvPr/>
        </p:nvSpPr>
        <p:spPr>
          <a:xfrm rot="10355359" flipH="1" flipV="1">
            <a:off x="3713350" y="1416241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TextBox 133"/>
          <p:cNvSpPr txBox="1"/>
          <p:nvPr/>
        </p:nvSpPr>
        <p:spPr>
          <a:xfrm>
            <a:off x="2569796" y="1218195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Oval 136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8" name="Oval 137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Oval 140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3" name="Oval 142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Oval 144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4411253" y="1353738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>
                <a:solidFill>
                  <a:schemeClr val="bg1"/>
                </a:solidFill>
              </a:rPr>
              <a:t>P</a:t>
            </a:r>
            <a:r>
              <a:rPr lang="da-DK" sz="1400" i="1" baseline="-25000" dirty="0" smtClean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813652" y="1412776"/>
            <a:ext cx="343442" cy="23344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56" name="Rectangle 155"/>
          <p:cNvSpPr/>
          <p:nvPr/>
        </p:nvSpPr>
        <p:spPr>
          <a:xfrm>
            <a:off x="5151052" y="1412776"/>
            <a:ext cx="235003" cy="23344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831587" y="1353738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I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9750" y="1353738"/>
            <a:ext cx="348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D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139952" y="1196752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70" name="Group 169"/>
          <p:cNvGrpSpPr/>
          <p:nvPr/>
        </p:nvGrpSpPr>
        <p:grpSpPr>
          <a:xfrm>
            <a:off x="1144644" y="1596355"/>
            <a:ext cx="6601295" cy="724615"/>
            <a:chOff x="1144644" y="2820491"/>
            <a:chExt cx="6601295" cy="724615"/>
          </a:xfrm>
        </p:grpSpPr>
        <p:sp>
          <p:nvSpPr>
            <p:cNvPr id="171" name="Rectangle 170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86768" y="4638035"/>
            <a:ext cx="3969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Capacity</a:t>
            </a:r>
            <a:r>
              <a:rPr lang="da-DK" dirty="0" smtClean="0"/>
              <a:t> : </a:t>
            </a:r>
            <a:r>
              <a:rPr lang="da-DK" i="1" dirty="0" smtClean="0"/>
              <a:t>B</a:t>
            </a:r>
            <a:r>
              <a:rPr lang="da-DK" baseline="30000" dirty="0" smtClean="0"/>
              <a:t>1+</a:t>
            </a:r>
            <a:r>
              <a:rPr lang="el-GR" baseline="30000" dirty="0" smtClean="0"/>
              <a:t>ε</a:t>
            </a:r>
            <a:endParaRPr lang="da-DK" baseline="30000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Insetion</a:t>
            </a:r>
            <a:r>
              <a:rPr lang="da-DK" dirty="0" smtClean="0"/>
              <a:t> /</a:t>
            </a:r>
            <a:r>
              <a:rPr lang="da-DK" dirty="0" err="1" smtClean="0"/>
              <a:t>deletion</a:t>
            </a:r>
            <a:r>
              <a:rPr lang="da-DK" dirty="0" smtClean="0"/>
              <a:t> buffer O(</a:t>
            </a:r>
            <a:r>
              <a:rPr lang="da-DK" i="1" dirty="0" smtClean="0"/>
              <a:t>B</a:t>
            </a:r>
            <a:r>
              <a:rPr lang="da-DK" dirty="0" smtClean="0"/>
              <a:t>) points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O(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r>
              <a:rPr lang="da-DK" dirty="0" smtClean="0"/>
              <a:t>) </a:t>
            </a:r>
            <a:r>
              <a:rPr lang="da-DK" dirty="0" err="1" smtClean="0"/>
              <a:t>blocks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Catalog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-samples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(new)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179512" y="715539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et al. 1999</a:t>
            </a:r>
          </a:p>
        </p:txBody>
      </p:sp>
      <p:grpSp>
        <p:nvGrpSpPr>
          <p:cNvPr id="414" name="Group 413"/>
          <p:cNvGrpSpPr/>
          <p:nvPr/>
        </p:nvGrpSpPr>
        <p:grpSpPr>
          <a:xfrm>
            <a:off x="4816962" y="4279121"/>
            <a:ext cx="3938755" cy="2202790"/>
            <a:chOff x="4860032" y="3959373"/>
            <a:chExt cx="3938755" cy="2202790"/>
          </a:xfrm>
        </p:grpSpPr>
        <p:sp>
          <p:nvSpPr>
            <p:cNvPr id="411" name="Rectangle 410"/>
            <p:cNvSpPr/>
            <p:nvPr/>
          </p:nvSpPr>
          <p:spPr>
            <a:xfrm>
              <a:off x="5972211" y="3997473"/>
              <a:ext cx="915194" cy="11390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7343811" y="3997473"/>
              <a:ext cx="923579" cy="13708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82450" y="3997473"/>
              <a:ext cx="470540" cy="1986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Rectangle 5"/>
            <p:cNvSpPr>
              <a:spLocks noChangeArrowheads="1"/>
            </p:cNvSpPr>
            <p:nvPr/>
          </p:nvSpPr>
          <p:spPr bwMode="auto">
            <a:xfrm>
              <a:off x="6087305" y="3997473"/>
              <a:ext cx="2057400" cy="1085850"/>
            </a:xfrm>
            <a:prstGeom prst="rect">
              <a:avLst/>
            </a:prstGeom>
            <a:solidFill>
              <a:srgbClr val="BFBFBF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5" name="Freeform 6"/>
            <p:cNvSpPr>
              <a:spLocks/>
            </p:cNvSpPr>
            <p:nvPr/>
          </p:nvSpPr>
          <p:spPr bwMode="auto">
            <a:xfrm>
              <a:off x="6087305" y="3997473"/>
              <a:ext cx="2057400" cy="1085850"/>
            </a:xfrm>
            <a:custGeom>
              <a:avLst/>
              <a:gdLst>
                <a:gd name="T0" fmla="*/ 0 w 1296"/>
                <a:gd name="T1" fmla="*/ 0 h 684"/>
                <a:gd name="T2" fmla="*/ 0 w 1296"/>
                <a:gd name="T3" fmla="*/ 684 h 684"/>
                <a:gd name="T4" fmla="*/ 1296 w 1296"/>
                <a:gd name="T5" fmla="*/ 684 h 684"/>
                <a:gd name="T6" fmla="*/ 1296 w 1296"/>
                <a:gd name="T7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684">
                  <a:moveTo>
                    <a:pt x="0" y="0"/>
                  </a:moveTo>
                  <a:lnTo>
                    <a:pt x="0" y="684"/>
                  </a:lnTo>
                  <a:lnTo>
                    <a:pt x="1296" y="684"/>
                  </a:lnTo>
                  <a:lnTo>
                    <a:pt x="12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6" name="Rectangle 7"/>
            <p:cNvSpPr>
              <a:spLocks noChangeArrowheads="1"/>
            </p:cNvSpPr>
            <p:nvPr/>
          </p:nvSpPr>
          <p:spPr bwMode="auto">
            <a:xfrm>
              <a:off x="4860032" y="4991248"/>
              <a:ext cx="625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7" name="Rectangle 8"/>
            <p:cNvSpPr>
              <a:spLocks noChangeArrowheads="1"/>
            </p:cNvSpPr>
            <p:nvPr/>
          </p:nvSpPr>
          <p:spPr bwMode="auto">
            <a:xfrm>
              <a:off x="5222994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8" name="Rectangle 9"/>
            <p:cNvSpPr>
              <a:spLocks noChangeArrowheads="1"/>
            </p:cNvSpPr>
            <p:nvPr/>
          </p:nvSpPr>
          <p:spPr bwMode="auto">
            <a:xfrm>
              <a:off x="8424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9" name="Rectangle 10"/>
            <p:cNvSpPr>
              <a:spLocks noChangeArrowheads="1"/>
            </p:cNvSpPr>
            <p:nvPr/>
          </p:nvSpPr>
          <p:spPr bwMode="auto">
            <a:xfrm>
              <a:off x="7967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0" name="Rectangle 11"/>
            <p:cNvSpPr>
              <a:spLocks noChangeArrowheads="1"/>
            </p:cNvSpPr>
            <p:nvPr/>
          </p:nvSpPr>
          <p:spPr bwMode="auto">
            <a:xfrm>
              <a:off x="75105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1" name="Rectangle 12"/>
            <p:cNvSpPr>
              <a:spLocks noChangeArrowheads="1"/>
            </p:cNvSpPr>
            <p:nvPr/>
          </p:nvSpPr>
          <p:spPr bwMode="auto">
            <a:xfrm>
              <a:off x="70533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2" name="Rectangle 13"/>
            <p:cNvSpPr>
              <a:spLocks noChangeArrowheads="1"/>
            </p:cNvSpPr>
            <p:nvPr/>
          </p:nvSpPr>
          <p:spPr bwMode="auto">
            <a:xfrm>
              <a:off x="65961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"/>
            <p:cNvSpPr>
              <a:spLocks noChangeArrowheads="1"/>
            </p:cNvSpPr>
            <p:nvPr/>
          </p:nvSpPr>
          <p:spPr bwMode="auto">
            <a:xfrm>
              <a:off x="6138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5"/>
            <p:cNvSpPr>
              <a:spLocks noChangeArrowheads="1"/>
            </p:cNvSpPr>
            <p:nvPr/>
          </p:nvSpPr>
          <p:spPr bwMode="auto">
            <a:xfrm>
              <a:off x="5681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Freeform 16"/>
            <p:cNvSpPr>
              <a:spLocks/>
            </p:cNvSpPr>
            <p:nvPr/>
          </p:nvSpPr>
          <p:spPr bwMode="auto">
            <a:xfrm>
              <a:off x="5515805" y="5481786"/>
              <a:ext cx="0" cy="514350"/>
            </a:xfrm>
            <a:custGeom>
              <a:avLst/>
              <a:gdLst>
                <a:gd name="T0" fmla="*/ 324 h 324"/>
                <a:gd name="T1" fmla="*/ 0 h 324"/>
                <a:gd name="T2" fmla="*/ 324 h 32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24">
                  <a:moveTo>
                    <a:pt x="0" y="324"/>
                  </a:moveTo>
                  <a:lnTo>
                    <a:pt x="0" y="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" name="Line 17"/>
            <p:cNvSpPr>
              <a:spLocks noChangeShapeType="1"/>
            </p:cNvSpPr>
            <p:nvPr/>
          </p:nvSpPr>
          <p:spPr bwMode="auto">
            <a:xfrm flipV="1">
              <a:off x="5515805" y="5481786"/>
              <a:ext cx="0" cy="514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" name="Rectangle 18"/>
            <p:cNvSpPr>
              <a:spLocks noChangeArrowheads="1"/>
            </p:cNvSpPr>
            <p:nvPr/>
          </p:nvSpPr>
          <p:spPr bwMode="auto">
            <a:xfrm>
              <a:off x="7481130" y="5151779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Freeform 19"/>
            <p:cNvSpPr>
              <a:spLocks/>
            </p:cNvSpPr>
            <p:nvPr/>
          </p:nvSpPr>
          <p:spPr bwMode="auto">
            <a:xfrm>
              <a:off x="5973005" y="4340373"/>
              <a:ext cx="0" cy="1655763"/>
            </a:xfrm>
            <a:custGeom>
              <a:avLst/>
              <a:gdLst>
                <a:gd name="T0" fmla="*/ 1043 h 1043"/>
                <a:gd name="T1" fmla="*/ 0 h 1043"/>
                <a:gd name="T2" fmla="*/ 1043 h 10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43">
                  <a:moveTo>
                    <a:pt x="0" y="1043"/>
                  </a:moveTo>
                  <a:lnTo>
                    <a:pt x="0" y="0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flipV="1">
              <a:off x="5973005" y="4340373"/>
              <a:ext cx="0" cy="1655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0" name="Freeform 21"/>
            <p:cNvSpPr>
              <a:spLocks/>
            </p:cNvSpPr>
            <p:nvPr/>
          </p:nvSpPr>
          <p:spPr bwMode="auto">
            <a:xfrm>
              <a:off x="6430205" y="5140473"/>
              <a:ext cx="0" cy="855663"/>
            </a:xfrm>
            <a:custGeom>
              <a:avLst/>
              <a:gdLst>
                <a:gd name="T0" fmla="*/ 539 h 539"/>
                <a:gd name="T1" fmla="*/ 0 h 539"/>
                <a:gd name="T2" fmla="*/ 539 h 53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39">
                  <a:moveTo>
                    <a:pt x="0" y="539"/>
                  </a:moveTo>
                  <a:lnTo>
                    <a:pt x="0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flipV="1">
              <a:off x="6430205" y="5140473"/>
              <a:ext cx="0" cy="855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auto">
            <a:xfrm>
              <a:off x="6887405" y="4740423"/>
              <a:ext cx="0" cy="1255713"/>
            </a:xfrm>
            <a:custGeom>
              <a:avLst/>
              <a:gdLst>
                <a:gd name="T0" fmla="*/ 791 h 791"/>
                <a:gd name="T1" fmla="*/ 0 h 791"/>
                <a:gd name="T2" fmla="*/ 791 h 7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1">
                  <a:moveTo>
                    <a:pt x="0" y="791"/>
                  </a:moveTo>
                  <a:lnTo>
                    <a:pt x="0" y="0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flipV="1">
              <a:off x="6887405" y="4740423"/>
              <a:ext cx="0" cy="12557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7344605" y="4226073"/>
              <a:ext cx="0" cy="1770063"/>
            </a:xfrm>
            <a:custGeom>
              <a:avLst/>
              <a:gdLst>
                <a:gd name="T0" fmla="*/ 1115 h 1115"/>
                <a:gd name="T1" fmla="*/ 0 h 1115"/>
                <a:gd name="T2" fmla="*/ 1115 h 1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15">
                  <a:moveTo>
                    <a:pt x="0" y="1115"/>
                  </a:move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5" name="Line 26"/>
            <p:cNvSpPr>
              <a:spLocks noChangeShapeType="1"/>
            </p:cNvSpPr>
            <p:nvPr/>
          </p:nvSpPr>
          <p:spPr bwMode="auto">
            <a:xfrm flipV="1">
              <a:off x="7344605" y="4226073"/>
              <a:ext cx="0" cy="17700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auto">
            <a:xfrm>
              <a:off x="8716205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7" name="Line 28"/>
            <p:cNvSpPr>
              <a:spLocks noChangeShapeType="1"/>
            </p:cNvSpPr>
            <p:nvPr/>
          </p:nvSpPr>
          <p:spPr bwMode="auto">
            <a:xfrm flipV="1">
              <a:off x="8716205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auto">
            <a:xfrm>
              <a:off x="7801805" y="5367486"/>
              <a:ext cx="0" cy="628650"/>
            </a:xfrm>
            <a:custGeom>
              <a:avLst/>
              <a:gdLst>
                <a:gd name="T0" fmla="*/ 396 h 396"/>
                <a:gd name="T1" fmla="*/ 0 h 396"/>
                <a:gd name="T2" fmla="*/ 396 h 3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9" name="Line 30"/>
            <p:cNvSpPr>
              <a:spLocks noChangeShapeType="1"/>
            </p:cNvSpPr>
            <p:nvPr/>
          </p:nvSpPr>
          <p:spPr bwMode="auto">
            <a:xfrm flipV="1">
              <a:off x="7801805" y="5367486"/>
              <a:ext cx="0" cy="6286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0" name="Rectangle 31"/>
            <p:cNvSpPr>
              <a:spLocks noChangeArrowheads="1"/>
            </p:cNvSpPr>
            <p:nvPr/>
          </p:nvSpPr>
          <p:spPr bwMode="auto">
            <a:xfrm>
              <a:off x="5195130" y="527656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1" name="Rectangle 32"/>
            <p:cNvSpPr>
              <a:spLocks noChangeArrowheads="1"/>
            </p:cNvSpPr>
            <p:nvPr/>
          </p:nvSpPr>
          <p:spPr bwMode="auto">
            <a:xfrm>
              <a:off x="7586846" y="48324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6,8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2" name="Rectangle 33"/>
            <p:cNvSpPr>
              <a:spLocks noChangeArrowheads="1"/>
            </p:cNvSpPr>
            <p:nvPr/>
          </p:nvSpPr>
          <p:spPr bwMode="auto">
            <a:xfrm>
              <a:off x="6109530" y="49086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auto">
            <a:xfrm>
              <a:off x="6109530" y="405144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5424398" y="434045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auto">
            <a:xfrm flipH="1">
              <a:off x="8099460" y="5026174"/>
              <a:ext cx="171450" cy="970756"/>
            </a:xfrm>
            <a:custGeom>
              <a:avLst/>
              <a:gdLst>
                <a:gd name="T0" fmla="*/ 899 h 899"/>
                <a:gd name="T1" fmla="*/ 0 h 899"/>
                <a:gd name="T2" fmla="*/ 899 h 89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9">
                  <a:moveTo>
                    <a:pt x="0" y="899"/>
                  </a:moveTo>
                  <a:lnTo>
                    <a:pt x="0" y="0"/>
                  </a:lnTo>
                  <a:lnTo>
                    <a:pt x="0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 flipH="1" flipV="1">
              <a:off x="8270907" y="5026172"/>
              <a:ext cx="0" cy="97075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6290702" y="454378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3,5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auto">
            <a:xfrm>
              <a:off x="5057017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9" name="Line 40"/>
            <p:cNvSpPr>
              <a:spLocks noChangeShapeType="1"/>
            </p:cNvSpPr>
            <p:nvPr/>
          </p:nvSpPr>
          <p:spPr bwMode="auto">
            <a:xfrm flipV="1">
              <a:off x="5057017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5057017" y="5996136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1" name="Line 42"/>
            <p:cNvSpPr>
              <a:spLocks noChangeShapeType="1"/>
            </p:cNvSpPr>
            <p:nvPr/>
          </p:nvSpPr>
          <p:spPr bwMode="auto">
            <a:xfrm>
              <a:off x="7344605" y="5367486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2" name="Line 43"/>
            <p:cNvSpPr>
              <a:spLocks noChangeShapeType="1"/>
            </p:cNvSpPr>
            <p:nvPr/>
          </p:nvSpPr>
          <p:spPr bwMode="auto">
            <a:xfrm>
              <a:off x="5973005" y="5140473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3" name="Line 44"/>
            <p:cNvSpPr>
              <a:spLocks noChangeShapeType="1"/>
            </p:cNvSpPr>
            <p:nvPr/>
          </p:nvSpPr>
          <p:spPr bwMode="auto">
            <a:xfrm>
              <a:off x="5057017" y="5481786"/>
              <a:ext cx="915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4" name="Line 45"/>
            <p:cNvSpPr>
              <a:spLocks noChangeShapeType="1"/>
            </p:cNvSpPr>
            <p:nvPr/>
          </p:nvSpPr>
          <p:spPr bwMode="auto">
            <a:xfrm>
              <a:off x="5057017" y="4340373"/>
              <a:ext cx="22875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5" name="Line 46"/>
            <p:cNvSpPr>
              <a:spLocks noChangeShapeType="1"/>
            </p:cNvSpPr>
            <p:nvPr/>
          </p:nvSpPr>
          <p:spPr bwMode="auto">
            <a:xfrm>
              <a:off x="5973005" y="474042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6" name="Line 47"/>
            <p:cNvSpPr>
              <a:spLocks noChangeShapeType="1"/>
            </p:cNvSpPr>
            <p:nvPr/>
          </p:nvSpPr>
          <p:spPr bwMode="auto">
            <a:xfrm>
              <a:off x="7344605" y="502617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7" name="Line 48"/>
            <p:cNvSpPr>
              <a:spLocks noChangeShapeType="1"/>
            </p:cNvSpPr>
            <p:nvPr/>
          </p:nvSpPr>
          <p:spPr bwMode="auto">
            <a:xfrm>
              <a:off x="5057017" y="4226073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8" name="Line 49"/>
            <p:cNvSpPr>
              <a:spLocks noChangeShapeType="1"/>
            </p:cNvSpPr>
            <p:nvPr/>
          </p:nvSpPr>
          <p:spPr bwMode="auto">
            <a:xfrm>
              <a:off x="6887405" y="5996136"/>
              <a:ext cx="4572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5091942" y="4087961"/>
              <a:ext cx="3590926" cy="1760538"/>
              <a:chOff x="4957416" y="3968591"/>
              <a:chExt cx="3590926" cy="1760538"/>
            </a:xfrm>
            <a:solidFill>
              <a:schemeClr val="accent1"/>
            </a:solidFill>
          </p:grpSpPr>
          <p:sp>
            <p:nvSpPr>
              <p:cNvPr id="239" name="Oval 58"/>
              <p:cNvSpPr>
                <a:spLocks noChangeArrowheads="1"/>
              </p:cNvSpPr>
              <p:nvPr/>
            </p:nvSpPr>
            <p:spPr bwMode="auto">
              <a:xfrm>
                <a:off x="6443316" y="4997291"/>
                <a:ext cx="46038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Oval 72"/>
              <p:cNvSpPr>
                <a:spLocks noChangeArrowheads="1"/>
              </p:cNvSpPr>
              <p:nvPr/>
            </p:nvSpPr>
            <p:spPr bwMode="auto">
              <a:xfrm>
                <a:off x="7930804" y="5225891"/>
                <a:ext cx="44450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957416" y="3968591"/>
                <a:ext cx="3590926" cy="1760538"/>
                <a:chOff x="4957416" y="3968591"/>
                <a:chExt cx="3590926" cy="1760538"/>
              </a:xfrm>
              <a:grpFill/>
            </p:grpSpPr>
            <p:sp>
              <p:nvSpPr>
                <p:cNvPr id="241" name="Oval 73"/>
                <p:cNvSpPr>
                  <a:spLocks noChangeArrowheads="1"/>
                </p:cNvSpPr>
                <p:nvPr/>
              </p:nvSpPr>
              <p:spPr bwMode="auto">
                <a:xfrm>
                  <a:off x="7702204" y="4882991"/>
                  <a:ext cx="44450" cy="46038"/>
                </a:xfrm>
                <a:prstGeom prst="ellipse">
                  <a:avLst/>
                </a:prstGeom>
                <a:grpFill/>
                <a:ln w="28575" cap="flat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957416" y="3968591"/>
                  <a:ext cx="3590926" cy="1760538"/>
                  <a:chOff x="2778125" y="2316163"/>
                  <a:chExt cx="3590926" cy="1760538"/>
                </a:xfrm>
                <a:grpFill/>
              </p:grpSpPr>
              <p:sp>
                <p:nvSpPr>
                  <p:cNvPr id="24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068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355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7781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6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067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1210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4639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353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0354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4926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6925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094413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323013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180013" y="40306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4313" y="36877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208713" y="37449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5408613" y="38592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9498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7212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92425" y="24304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211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5637213" y="39735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5713" y="30019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149725" y="30591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378325" y="29448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578225" y="2544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3496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5865813" y="23733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5980113" y="2773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</p:grpSp>
          </p:grpSp>
        </p:grpSp>
        <p:sp>
          <p:nvSpPr>
            <p:cNvPr id="272" name="Line 82"/>
            <p:cNvSpPr>
              <a:spLocks noChangeShapeType="1"/>
            </p:cNvSpPr>
            <p:nvPr/>
          </p:nvSpPr>
          <p:spPr bwMode="auto">
            <a:xfrm>
              <a:off x="4966113" y="5083323"/>
              <a:ext cx="3832674" cy="0"/>
            </a:xfrm>
            <a:prstGeom prst="line">
              <a:avLst/>
            </a:prstGeom>
            <a:noFill/>
            <a:ln w="11113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6" name="Oval 86"/>
            <p:cNvSpPr>
              <a:spLocks noChangeArrowheads="1"/>
            </p:cNvSpPr>
            <p:nvPr/>
          </p:nvSpPr>
          <p:spPr bwMode="auto">
            <a:xfrm>
              <a:off x="8253447" y="597867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7" name="Oval 87"/>
            <p:cNvSpPr>
              <a:spLocks noChangeArrowheads="1"/>
            </p:cNvSpPr>
            <p:nvPr/>
          </p:nvSpPr>
          <p:spPr bwMode="auto">
            <a:xfrm>
              <a:off x="7782755" y="5978673"/>
              <a:ext cx="38100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8" name="Oval 88"/>
            <p:cNvSpPr>
              <a:spLocks noChangeArrowheads="1"/>
            </p:cNvSpPr>
            <p:nvPr/>
          </p:nvSpPr>
          <p:spPr bwMode="auto">
            <a:xfrm>
              <a:off x="7325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9" name="Oval 89"/>
            <p:cNvSpPr>
              <a:spLocks noChangeArrowheads="1"/>
            </p:cNvSpPr>
            <p:nvPr/>
          </p:nvSpPr>
          <p:spPr bwMode="auto">
            <a:xfrm>
              <a:off x="8698742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0" name="Oval 90"/>
            <p:cNvSpPr>
              <a:spLocks noChangeArrowheads="1"/>
            </p:cNvSpPr>
            <p:nvPr/>
          </p:nvSpPr>
          <p:spPr bwMode="auto">
            <a:xfrm>
              <a:off x="68683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1" name="Oval 91"/>
            <p:cNvSpPr>
              <a:spLocks noChangeArrowheads="1"/>
            </p:cNvSpPr>
            <p:nvPr/>
          </p:nvSpPr>
          <p:spPr bwMode="auto">
            <a:xfrm>
              <a:off x="5039555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2" name="Oval 92"/>
            <p:cNvSpPr>
              <a:spLocks noChangeArrowheads="1"/>
            </p:cNvSpPr>
            <p:nvPr/>
          </p:nvSpPr>
          <p:spPr bwMode="auto">
            <a:xfrm>
              <a:off x="7325555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3" name="Oval 93"/>
            <p:cNvSpPr>
              <a:spLocks noChangeArrowheads="1"/>
            </p:cNvSpPr>
            <p:nvPr/>
          </p:nvSpPr>
          <p:spPr bwMode="auto">
            <a:xfrm>
              <a:off x="8698742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4" name="Oval 94"/>
            <p:cNvSpPr>
              <a:spLocks noChangeArrowheads="1"/>
            </p:cNvSpPr>
            <p:nvPr/>
          </p:nvSpPr>
          <p:spPr bwMode="auto">
            <a:xfrm>
              <a:off x="64111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5" name="Oval 95"/>
            <p:cNvSpPr>
              <a:spLocks noChangeArrowheads="1"/>
            </p:cNvSpPr>
            <p:nvPr/>
          </p:nvSpPr>
          <p:spPr bwMode="auto">
            <a:xfrm>
              <a:off x="59539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6" name="Oval 96"/>
            <p:cNvSpPr>
              <a:spLocks noChangeArrowheads="1"/>
            </p:cNvSpPr>
            <p:nvPr/>
          </p:nvSpPr>
          <p:spPr bwMode="auto">
            <a:xfrm>
              <a:off x="54967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7" name="Oval 97"/>
            <p:cNvSpPr>
              <a:spLocks noChangeArrowheads="1"/>
            </p:cNvSpPr>
            <p:nvPr/>
          </p:nvSpPr>
          <p:spPr bwMode="auto">
            <a:xfrm>
              <a:off x="5039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8" name="Oval 98"/>
            <p:cNvSpPr>
              <a:spLocks noChangeArrowheads="1"/>
            </p:cNvSpPr>
            <p:nvPr/>
          </p:nvSpPr>
          <p:spPr bwMode="auto">
            <a:xfrm>
              <a:off x="5039555" y="4321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9" name="Oval 99"/>
            <p:cNvSpPr>
              <a:spLocks noChangeArrowheads="1"/>
            </p:cNvSpPr>
            <p:nvPr/>
          </p:nvSpPr>
          <p:spPr bwMode="auto">
            <a:xfrm>
              <a:off x="7325555" y="4321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0" name="Oval 100"/>
            <p:cNvSpPr>
              <a:spLocks noChangeArrowheads="1"/>
            </p:cNvSpPr>
            <p:nvPr/>
          </p:nvSpPr>
          <p:spPr bwMode="auto">
            <a:xfrm>
              <a:off x="8253447" y="535002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1" name="Oval 101"/>
            <p:cNvSpPr>
              <a:spLocks noChangeArrowheads="1"/>
            </p:cNvSpPr>
            <p:nvPr/>
          </p:nvSpPr>
          <p:spPr bwMode="auto">
            <a:xfrm>
              <a:off x="7325555" y="5350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2" name="Oval 102"/>
            <p:cNvSpPr>
              <a:spLocks noChangeArrowheads="1"/>
            </p:cNvSpPr>
            <p:nvPr/>
          </p:nvSpPr>
          <p:spPr bwMode="auto">
            <a:xfrm>
              <a:off x="68683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3" name="Oval 103"/>
            <p:cNvSpPr>
              <a:spLocks noChangeArrowheads="1"/>
            </p:cNvSpPr>
            <p:nvPr/>
          </p:nvSpPr>
          <p:spPr bwMode="auto">
            <a:xfrm>
              <a:off x="73255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4" name="Oval 104"/>
            <p:cNvSpPr>
              <a:spLocks noChangeArrowheads="1"/>
            </p:cNvSpPr>
            <p:nvPr/>
          </p:nvSpPr>
          <p:spPr bwMode="auto">
            <a:xfrm>
              <a:off x="59539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5" name="Oval 105"/>
            <p:cNvSpPr>
              <a:spLocks noChangeArrowheads="1"/>
            </p:cNvSpPr>
            <p:nvPr/>
          </p:nvSpPr>
          <p:spPr bwMode="auto">
            <a:xfrm>
              <a:off x="59539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6" name="Oval 106"/>
            <p:cNvSpPr>
              <a:spLocks noChangeArrowheads="1"/>
            </p:cNvSpPr>
            <p:nvPr/>
          </p:nvSpPr>
          <p:spPr bwMode="auto">
            <a:xfrm>
              <a:off x="59539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7" name="Oval 107"/>
            <p:cNvSpPr>
              <a:spLocks noChangeArrowheads="1"/>
            </p:cNvSpPr>
            <p:nvPr/>
          </p:nvSpPr>
          <p:spPr bwMode="auto">
            <a:xfrm>
              <a:off x="50395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8" name="Oval 108"/>
            <p:cNvSpPr>
              <a:spLocks noChangeArrowheads="1"/>
            </p:cNvSpPr>
            <p:nvPr/>
          </p:nvSpPr>
          <p:spPr bwMode="auto">
            <a:xfrm>
              <a:off x="8698742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0" name="Freeform 110"/>
            <p:cNvSpPr>
              <a:spLocks/>
            </p:cNvSpPr>
            <p:nvPr/>
          </p:nvSpPr>
          <p:spPr bwMode="auto">
            <a:xfrm>
              <a:off x="6087305" y="3959373"/>
              <a:ext cx="971550" cy="38100"/>
            </a:xfrm>
            <a:custGeom>
              <a:avLst/>
              <a:gdLst>
                <a:gd name="T0" fmla="*/ 0 w 612"/>
                <a:gd name="T1" fmla="*/ 24 h 24"/>
                <a:gd name="T2" fmla="*/ 1 w 612"/>
                <a:gd name="T3" fmla="*/ 24 h 24"/>
                <a:gd name="T4" fmla="*/ 4 w 612"/>
                <a:gd name="T5" fmla="*/ 23 h 24"/>
                <a:gd name="T6" fmla="*/ 10 w 612"/>
                <a:gd name="T7" fmla="*/ 23 h 24"/>
                <a:gd name="T8" fmla="*/ 19 w 612"/>
                <a:gd name="T9" fmla="*/ 22 h 24"/>
                <a:gd name="T10" fmla="*/ 30 w 612"/>
                <a:gd name="T11" fmla="*/ 20 h 24"/>
                <a:gd name="T12" fmla="*/ 45 w 612"/>
                <a:gd name="T13" fmla="*/ 19 h 24"/>
                <a:gd name="T14" fmla="*/ 62 w 612"/>
                <a:gd name="T15" fmla="*/ 18 h 24"/>
                <a:gd name="T16" fmla="*/ 80 w 612"/>
                <a:gd name="T17" fmla="*/ 16 h 24"/>
                <a:gd name="T18" fmla="*/ 100 w 612"/>
                <a:gd name="T19" fmla="*/ 14 h 24"/>
                <a:gd name="T20" fmla="*/ 120 w 612"/>
                <a:gd name="T21" fmla="*/ 12 h 24"/>
                <a:gd name="T22" fmla="*/ 140 w 612"/>
                <a:gd name="T23" fmla="*/ 10 h 24"/>
                <a:gd name="T24" fmla="*/ 160 w 612"/>
                <a:gd name="T25" fmla="*/ 8 h 24"/>
                <a:gd name="T26" fmla="*/ 178 w 612"/>
                <a:gd name="T27" fmla="*/ 7 h 24"/>
                <a:gd name="T28" fmla="*/ 196 w 612"/>
                <a:gd name="T29" fmla="*/ 6 h 24"/>
                <a:gd name="T30" fmla="*/ 212 w 612"/>
                <a:gd name="T31" fmla="*/ 4 h 24"/>
                <a:gd name="T32" fmla="*/ 228 w 612"/>
                <a:gd name="T33" fmla="*/ 3 h 24"/>
                <a:gd name="T34" fmla="*/ 243 w 612"/>
                <a:gd name="T35" fmla="*/ 2 h 24"/>
                <a:gd name="T36" fmla="*/ 257 w 612"/>
                <a:gd name="T37" fmla="*/ 1 h 24"/>
                <a:gd name="T38" fmla="*/ 269 w 612"/>
                <a:gd name="T39" fmla="*/ 1 h 24"/>
                <a:gd name="T40" fmla="*/ 282 w 612"/>
                <a:gd name="T41" fmla="*/ 0 h 24"/>
                <a:gd name="T42" fmla="*/ 294 w 612"/>
                <a:gd name="T43" fmla="*/ 0 h 24"/>
                <a:gd name="T44" fmla="*/ 306 w 612"/>
                <a:gd name="T45" fmla="*/ 0 h 24"/>
                <a:gd name="T46" fmla="*/ 318 w 612"/>
                <a:gd name="T47" fmla="*/ 0 h 24"/>
                <a:gd name="T48" fmla="*/ 330 w 612"/>
                <a:gd name="T49" fmla="*/ 0 h 24"/>
                <a:gd name="T50" fmla="*/ 341 w 612"/>
                <a:gd name="T51" fmla="*/ 0 h 24"/>
                <a:gd name="T52" fmla="*/ 353 w 612"/>
                <a:gd name="T53" fmla="*/ 0 h 24"/>
                <a:gd name="T54" fmla="*/ 365 w 612"/>
                <a:gd name="T55" fmla="*/ 1 h 24"/>
                <a:gd name="T56" fmla="*/ 378 w 612"/>
                <a:gd name="T57" fmla="*/ 1 h 24"/>
                <a:gd name="T58" fmla="*/ 390 w 612"/>
                <a:gd name="T59" fmla="*/ 2 h 24"/>
                <a:gd name="T60" fmla="*/ 404 w 612"/>
                <a:gd name="T61" fmla="*/ 3 h 24"/>
                <a:gd name="T62" fmla="*/ 419 w 612"/>
                <a:gd name="T63" fmla="*/ 4 h 24"/>
                <a:gd name="T64" fmla="*/ 434 w 612"/>
                <a:gd name="T65" fmla="*/ 6 h 24"/>
                <a:gd name="T66" fmla="*/ 451 w 612"/>
                <a:gd name="T67" fmla="*/ 7 h 24"/>
                <a:gd name="T68" fmla="*/ 467 w 612"/>
                <a:gd name="T69" fmla="*/ 8 h 24"/>
                <a:gd name="T70" fmla="*/ 485 w 612"/>
                <a:gd name="T71" fmla="*/ 10 h 24"/>
                <a:gd name="T72" fmla="*/ 503 w 612"/>
                <a:gd name="T73" fmla="*/ 12 h 24"/>
                <a:gd name="T74" fmla="*/ 522 w 612"/>
                <a:gd name="T75" fmla="*/ 14 h 24"/>
                <a:gd name="T76" fmla="*/ 539 w 612"/>
                <a:gd name="T77" fmla="*/ 16 h 24"/>
                <a:gd name="T78" fmla="*/ 556 w 612"/>
                <a:gd name="T79" fmla="*/ 18 h 24"/>
                <a:gd name="T80" fmla="*/ 572 w 612"/>
                <a:gd name="T81" fmla="*/ 19 h 24"/>
                <a:gd name="T82" fmla="*/ 584 w 612"/>
                <a:gd name="T83" fmla="*/ 20 h 24"/>
                <a:gd name="T84" fmla="*/ 595 w 612"/>
                <a:gd name="T85" fmla="*/ 22 h 24"/>
                <a:gd name="T86" fmla="*/ 603 w 612"/>
                <a:gd name="T87" fmla="*/ 23 h 24"/>
                <a:gd name="T88" fmla="*/ 608 w 612"/>
                <a:gd name="T89" fmla="*/ 23 h 24"/>
                <a:gd name="T90" fmla="*/ 610 w 612"/>
                <a:gd name="T91" fmla="*/ 24 h 24"/>
                <a:gd name="T92" fmla="*/ 612 w 612"/>
                <a:gd name="T9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24">
                  <a:moveTo>
                    <a:pt x="0" y="24"/>
                  </a:moveTo>
                  <a:lnTo>
                    <a:pt x="1" y="24"/>
                  </a:lnTo>
                  <a:lnTo>
                    <a:pt x="4" y="23"/>
                  </a:lnTo>
                  <a:lnTo>
                    <a:pt x="10" y="23"/>
                  </a:lnTo>
                  <a:lnTo>
                    <a:pt x="19" y="22"/>
                  </a:lnTo>
                  <a:lnTo>
                    <a:pt x="30" y="20"/>
                  </a:lnTo>
                  <a:lnTo>
                    <a:pt x="45" y="19"/>
                  </a:lnTo>
                  <a:lnTo>
                    <a:pt x="62" y="18"/>
                  </a:lnTo>
                  <a:lnTo>
                    <a:pt x="80" y="16"/>
                  </a:lnTo>
                  <a:lnTo>
                    <a:pt x="100" y="14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8"/>
                  </a:lnTo>
                  <a:lnTo>
                    <a:pt x="178" y="7"/>
                  </a:lnTo>
                  <a:lnTo>
                    <a:pt x="196" y="6"/>
                  </a:lnTo>
                  <a:lnTo>
                    <a:pt x="212" y="4"/>
                  </a:lnTo>
                  <a:lnTo>
                    <a:pt x="228" y="3"/>
                  </a:lnTo>
                  <a:lnTo>
                    <a:pt x="243" y="2"/>
                  </a:lnTo>
                  <a:lnTo>
                    <a:pt x="257" y="1"/>
                  </a:lnTo>
                  <a:lnTo>
                    <a:pt x="269" y="1"/>
                  </a:lnTo>
                  <a:lnTo>
                    <a:pt x="282" y="0"/>
                  </a:lnTo>
                  <a:lnTo>
                    <a:pt x="294" y="0"/>
                  </a:lnTo>
                  <a:lnTo>
                    <a:pt x="306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1" y="0"/>
                  </a:lnTo>
                  <a:lnTo>
                    <a:pt x="353" y="0"/>
                  </a:lnTo>
                  <a:lnTo>
                    <a:pt x="365" y="1"/>
                  </a:lnTo>
                  <a:lnTo>
                    <a:pt x="378" y="1"/>
                  </a:lnTo>
                  <a:lnTo>
                    <a:pt x="390" y="2"/>
                  </a:lnTo>
                  <a:lnTo>
                    <a:pt x="404" y="3"/>
                  </a:lnTo>
                  <a:lnTo>
                    <a:pt x="419" y="4"/>
                  </a:lnTo>
                  <a:lnTo>
                    <a:pt x="434" y="6"/>
                  </a:lnTo>
                  <a:lnTo>
                    <a:pt x="451" y="7"/>
                  </a:lnTo>
                  <a:lnTo>
                    <a:pt x="467" y="8"/>
                  </a:lnTo>
                  <a:lnTo>
                    <a:pt x="485" y="10"/>
                  </a:lnTo>
                  <a:lnTo>
                    <a:pt x="503" y="12"/>
                  </a:lnTo>
                  <a:lnTo>
                    <a:pt x="522" y="14"/>
                  </a:lnTo>
                  <a:lnTo>
                    <a:pt x="539" y="16"/>
                  </a:lnTo>
                  <a:lnTo>
                    <a:pt x="556" y="18"/>
                  </a:lnTo>
                  <a:lnTo>
                    <a:pt x="572" y="19"/>
                  </a:lnTo>
                  <a:lnTo>
                    <a:pt x="584" y="20"/>
                  </a:lnTo>
                  <a:lnTo>
                    <a:pt x="595" y="22"/>
                  </a:lnTo>
                  <a:lnTo>
                    <a:pt x="603" y="23"/>
                  </a:lnTo>
                  <a:lnTo>
                    <a:pt x="608" y="23"/>
                  </a:lnTo>
                  <a:lnTo>
                    <a:pt x="610" y="24"/>
                  </a:lnTo>
                  <a:lnTo>
                    <a:pt x="612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441470" y="2736407"/>
            <a:ext cx="4434786" cy="980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>
                <a:solidFill>
                  <a:srgbClr val="00B050"/>
                </a:solidFill>
              </a:rPr>
              <a:t>Insert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delete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 points : O(1 +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baseline="30000" dirty="0">
                <a:solidFill>
                  <a:schemeClr val="tx1"/>
                </a:solidFill>
              </a:rPr>
              <a:t>1-</a:t>
            </a:r>
            <a:r>
              <a:rPr lang="el-GR" baseline="30000" dirty="0">
                <a:solidFill>
                  <a:schemeClr val="tx1"/>
                </a:solidFill>
              </a:rPr>
              <a:t>ε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3-sided </a:t>
            </a:r>
            <a:r>
              <a:rPr lang="da-DK" dirty="0" err="1">
                <a:solidFill>
                  <a:schemeClr val="tx1"/>
                </a:solidFill>
              </a:rPr>
              <a:t>query</a:t>
            </a:r>
            <a:r>
              <a:rPr lang="da-DK" dirty="0">
                <a:solidFill>
                  <a:schemeClr val="tx1"/>
                </a:solidFill>
              </a:rPr>
              <a:t> : O(1 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i="1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i="1" dirty="0">
                <a:solidFill>
                  <a:schemeClr val="tx1"/>
                </a:solidFill>
              </a:rPr>
              <a:t>y-samples</a:t>
            </a:r>
            <a:r>
              <a:rPr lang="da-DK" dirty="0">
                <a:solidFill>
                  <a:schemeClr val="tx1"/>
                </a:solidFill>
              </a:rPr>
              <a:t> for range [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1</a:t>
            </a:r>
            <a:r>
              <a:rPr lang="da-DK" dirty="0">
                <a:solidFill>
                  <a:schemeClr val="tx1"/>
                </a:solidFill>
              </a:rPr>
              <a:t>,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2</a:t>
            </a:r>
            <a:r>
              <a:rPr lang="da-DK" dirty="0">
                <a:solidFill>
                  <a:schemeClr val="tx1"/>
                </a:solidFill>
              </a:rPr>
              <a:t>] : O(1)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</a:rPr>
              <a:t>(new)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9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192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Top-</a:t>
            </a:r>
            <a:r>
              <a:rPr lang="da-DK" i="1" dirty="0" smtClean="0"/>
              <a:t>k</a:t>
            </a:r>
            <a:r>
              <a:rPr lang="da-DK" dirty="0" smtClean="0"/>
              <a:t> – Overall </a:t>
            </a:r>
            <a:r>
              <a:rPr lang="da-DK" dirty="0"/>
              <a:t>A</a:t>
            </a:r>
            <a:r>
              <a:rPr lang="da-DK" dirty="0" smtClean="0"/>
              <a:t>pproach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3208545" y="2929575"/>
            <a:ext cx="553482" cy="960171"/>
            <a:chOff x="1188631" y="1009115"/>
            <a:chExt cx="1225940" cy="1699818"/>
          </a:xfrm>
        </p:grpSpPr>
        <p:sp>
          <p:nvSpPr>
            <p:cNvPr id="16" name="Freeform 15"/>
            <p:cNvSpPr/>
            <p:nvPr/>
          </p:nvSpPr>
          <p:spPr>
            <a:xfrm>
              <a:off x="1190851" y="1009115"/>
              <a:ext cx="1201047" cy="1699818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8631" y="1216874"/>
              <a:ext cx="1225940" cy="5794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/>
                  </a:solidFill>
                </a:rPr>
                <a:t>3-sided</a:t>
              </a:r>
              <a:endParaRPr lang="da-DK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3568" y="2895520"/>
            <a:ext cx="1072679" cy="1197714"/>
            <a:chOff x="4030556" y="260648"/>
            <a:chExt cx="1072679" cy="1197714"/>
          </a:xfrm>
        </p:grpSpPr>
        <p:grpSp>
          <p:nvGrpSpPr>
            <p:cNvPr id="19" name="Group 18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262359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ight Arrow 51"/>
          <p:cNvSpPr/>
          <p:nvPr/>
        </p:nvSpPr>
        <p:spPr>
          <a:xfrm>
            <a:off x="1958103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/>
          <p:cNvSpPr txBox="1"/>
          <p:nvPr/>
        </p:nvSpPr>
        <p:spPr>
          <a:xfrm>
            <a:off x="772877" y="2621799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10055" y="2621798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8223" y="261716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5401" y="2617166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6239" y="369728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y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4621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find </a:t>
            </a:r>
            <a:r>
              <a:rPr lang="da-DK" dirty="0" err="1" smtClean="0">
                <a:solidFill>
                  <a:schemeClr val="tx2"/>
                </a:solidFill>
              </a:rPr>
              <a:t>magic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i="1" dirty="0" smtClean="0">
                <a:solidFill>
                  <a:schemeClr val="tx2"/>
                </a:solidFill>
              </a:rPr>
              <a:t>y</a:t>
            </a:r>
            <a:endParaRPr lang="da-DK" i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73602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3-sided</a:t>
            </a:r>
          </a:p>
          <a:p>
            <a:pPr algn="ctr"/>
            <a:r>
              <a:rPr lang="da-DK" dirty="0" err="1" smtClean="0"/>
              <a:t>query</a:t>
            </a:r>
            <a:endParaRPr lang="da-DK" dirty="0"/>
          </a:p>
        </p:txBody>
      </p:sp>
      <p:sp>
        <p:nvSpPr>
          <p:cNvPr id="60" name="Right Arrow 59"/>
          <p:cNvSpPr/>
          <p:nvPr/>
        </p:nvSpPr>
        <p:spPr>
          <a:xfrm>
            <a:off x="6804248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Box 60"/>
          <p:cNvSpPr txBox="1"/>
          <p:nvPr/>
        </p:nvSpPr>
        <p:spPr>
          <a:xfrm>
            <a:off x="658822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largest</a:t>
            </a:r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2981056" y="3001584"/>
            <a:ext cx="1072679" cy="995359"/>
            <a:chOff x="4030556" y="332656"/>
            <a:chExt cx="1072679" cy="995359"/>
          </a:xfrm>
        </p:grpSpPr>
        <p:sp>
          <p:nvSpPr>
            <p:cNvPr id="64" name="Oval 63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5" name="Oval 64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6" name="Oval 65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7" name="Oval 66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Oval 67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9" name="Oval 68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1" name="Oval 70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2" name="Oval 71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3" name="Oval 72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4" name="Oval 73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5" name="Oval 74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838422" y="3068960"/>
            <a:ext cx="203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Superset</a:t>
            </a:r>
          </a:p>
          <a:p>
            <a:pPr algn="ctr"/>
            <a:r>
              <a:rPr lang="da-DK" dirty="0" smtClean="0"/>
              <a:t>O(</a:t>
            </a:r>
            <a:r>
              <a:rPr lang="da-DK" i="1" dirty="0" err="1" smtClean="0"/>
              <a:t>B</a:t>
            </a:r>
            <a:r>
              <a:rPr lang="da-DK" dirty="0" err="1" smtClean="0"/>
              <a:t>·log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 +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81" name="TextBox 80"/>
          <p:cNvSpPr txBox="1"/>
          <p:nvPr/>
        </p:nvSpPr>
        <p:spPr>
          <a:xfrm>
            <a:off x="7475601" y="3275692"/>
            <a:ext cx="12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Answer</a:t>
            </a:r>
            <a:endParaRPr lang="da-DK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205464" y="3861048"/>
            <a:ext cx="182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Blum et al. 1973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3066983" y="3800945"/>
            <a:ext cx="7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519889" y="2745331"/>
            <a:ext cx="9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7504" y="6023029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Construct</a:t>
            </a:r>
            <a:r>
              <a:rPr lang="da-DK" dirty="0" smtClean="0">
                <a:solidFill>
                  <a:srgbClr val="C00000"/>
                </a:solidFill>
              </a:rPr>
              <a:t> (on </a:t>
            </a:r>
            <a:r>
              <a:rPr lang="da-DK" dirty="0" err="1" smtClean="0">
                <a:solidFill>
                  <a:srgbClr val="C00000"/>
                </a:solidFill>
              </a:rPr>
              <a:t>demand</a:t>
            </a:r>
            <a:r>
              <a:rPr lang="da-DK" dirty="0" smtClean="0">
                <a:solidFill>
                  <a:srgbClr val="C00000"/>
                </a:solidFill>
              </a:rPr>
              <a:t>) a </a:t>
            </a:r>
            <a:r>
              <a:rPr lang="da-DK" b="1" dirty="0" err="1" smtClean="0">
                <a:solidFill>
                  <a:srgbClr val="C00000"/>
                </a:solidFill>
              </a:rPr>
              <a:t>binary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dirty="0" smtClean="0">
                <a:solidFill>
                  <a:srgbClr val="C00000"/>
                </a:solidFill>
              </a:rPr>
              <a:t> over the samples of </a:t>
            </a:r>
            <a:r>
              <a:rPr lang="da-DK" dirty="0" err="1" smtClean="0">
                <a:solidFill>
                  <a:srgbClr val="C00000"/>
                </a:solidFill>
              </a:rPr>
              <a:t>every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in the </a:t>
            </a:r>
            <a:r>
              <a:rPr lang="da-DK" i="1" dirty="0" smtClean="0">
                <a:solidFill>
                  <a:srgbClr val="C00000"/>
                </a:solidFill>
              </a:rPr>
              <a:t>C</a:t>
            </a:r>
            <a:r>
              <a:rPr lang="da-DK" i="1" baseline="-25000" dirty="0" smtClean="0">
                <a:solidFill>
                  <a:srgbClr val="C00000"/>
                </a:solidFill>
              </a:rPr>
              <a:t>v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 – and </a:t>
            </a:r>
            <a:r>
              <a:rPr lang="da-DK" dirty="0" err="1" smtClean="0">
                <a:solidFill>
                  <a:srgbClr val="C00000"/>
                </a:solidFill>
              </a:rPr>
              <a:t>select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(log</a:t>
            </a:r>
            <a:r>
              <a:rPr lang="el-GR" baseline="-25000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 + 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Frederickson</a:t>
            </a:r>
            <a:r>
              <a:rPr lang="da-DK" dirty="0" smtClean="0">
                <a:solidFill>
                  <a:srgbClr val="C00000"/>
                </a:solidFill>
              </a:rPr>
              <a:t> 1993</a:t>
            </a:r>
            <a:endParaRPr lang="da-DK" dirty="0">
              <a:solidFill>
                <a:srgbClr val="C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195736" y="3932392"/>
            <a:ext cx="0" cy="208889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860032" y="4581128"/>
            <a:ext cx="404477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All steps </a:t>
            </a:r>
            <a:r>
              <a:rPr lang="da-DK" dirty="0" err="1" smtClean="0">
                <a:solidFill>
                  <a:schemeClr val="tx1"/>
                </a:solidFill>
              </a:rPr>
              <a:t>require</a:t>
            </a:r>
            <a:r>
              <a:rPr lang="da-DK" dirty="0" smtClean="0">
                <a:solidFill>
                  <a:schemeClr val="tx1"/>
                </a:solidFill>
              </a:rPr>
              <a:t>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The 3-sided </a:t>
            </a:r>
            <a:r>
              <a:rPr lang="da-DK" dirty="0" err="1" smtClean="0">
                <a:solidFill>
                  <a:schemeClr val="tx1"/>
                </a:solidFill>
              </a:rPr>
              <a:t>query</a:t>
            </a:r>
            <a:r>
              <a:rPr lang="da-DK" dirty="0" smtClean="0">
                <a:solidFill>
                  <a:schemeClr val="tx1"/>
                </a:solidFill>
              </a:rPr>
              <a:t> is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/>
      <p:bldP spid="80" grpId="0"/>
      <p:bldP spid="81" grpId="0"/>
      <p:bldP spid="82" grpId="0"/>
      <p:bldP spid="86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728192" cy="55688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Summary</a:t>
            </a:r>
            <a:endParaRPr lang="da-DK" dirty="0"/>
          </a:p>
        </p:txBody>
      </p:sp>
      <p:sp>
        <p:nvSpPr>
          <p:cNvPr id="45" name="Rectangle 44"/>
          <p:cNvSpPr/>
          <p:nvPr/>
        </p:nvSpPr>
        <p:spPr>
          <a:xfrm>
            <a:off x="3851920" y="52199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19285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8426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83768" y="5805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Open problem : </a:t>
            </a:r>
            <a:r>
              <a:rPr lang="da-DK" dirty="0" err="1" smtClean="0">
                <a:solidFill>
                  <a:schemeClr val="tx2"/>
                </a:solidFill>
              </a:rPr>
              <a:t>Remove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err="1" smtClean="0">
                <a:solidFill>
                  <a:schemeClr val="tx2"/>
                </a:solidFill>
              </a:rPr>
              <a:t>amortization</a:t>
            </a:r>
            <a:r>
              <a:rPr lang="da-DK" dirty="0" smtClean="0">
                <a:solidFill>
                  <a:schemeClr val="tx2"/>
                </a:solidFill>
              </a:rPr>
              <a:t> ?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691680" y="260648"/>
            <a:ext cx="1728192" cy="556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– The End</a:t>
            </a:r>
            <a:endParaRPr lang="da-DK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28821"/>
              </p:ext>
            </p:extLst>
          </p:nvPr>
        </p:nvGraphicFramePr>
        <p:xfrm>
          <a:off x="251521" y="1281152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1070</Words>
  <Application>Microsoft Office PowerPoint</Application>
  <PresentationFormat>On-screen Show (4:3)</PresentationFormat>
  <Paragraphs>298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Internal Memory – Priority Search Trees</vt:lpstr>
      <vt:lpstr>External Memory Model</vt:lpstr>
      <vt:lpstr>External Memory Results</vt:lpstr>
      <vt:lpstr>External Memory 3-sided Data Structure </vt:lpstr>
      <vt:lpstr>Child Structure Cv</vt:lpstr>
      <vt:lpstr>External Memory Top-k – Overall Approach</vt:lpstr>
      <vt:lpstr>Summary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Dorte</dc:creator>
  <cp:lastModifiedBy>Gerth Stølting Brodal</cp:lastModifiedBy>
  <cp:revision>91</cp:revision>
  <dcterms:created xsi:type="dcterms:W3CDTF">2015-11-09T06:44:40Z</dcterms:created>
  <dcterms:modified xsi:type="dcterms:W3CDTF">2015-11-26T06:01:16Z</dcterms:modified>
</cp:coreProperties>
</file>