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2" r:id="rId4"/>
    <p:sldId id="263" r:id="rId5"/>
    <p:sldId id="264" r:id="rId6"/>
    <p:sldId id="266" r:id="rId7"/>
    <p:sldId id="265" r:id="rId8"/>
    <p:sldId id="261" r:id="rId9"/>
    <p:sldId id="260" r:id="rId10"/>
    <p:sldId id="269" r:id="rId11"/>
    <p:sldId id="259" r:id="rId12"/>
    <p:sldId id="268" r:id="rId13"/>
    <p:sldId id="267" r:id="rId1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88482" autoAdjust="0"/>
  </p:normalViewPr>
  <p:slideViewPr>
    <p:cSldViewPr>
      <p:cViewPr varScale="1">
        <p:scale>
          <a:sx n="62" d="100"/>
          <a:sy n="62" d="100"/>
        </p:scale>
        <p:origin x="-15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A0C7B-C958-4C9F-BF6D-A026E4240837}" type="datetimeFigureOut">
              <a:rPr lang="da-DK" smtClean="0"/>
              <a:t>16-08-2013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E4E33-8420-4CC2-9A50-8A423945390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7362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au.dk/~gerth/slides/dagstuhl96.pdf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Conference on Space-Efficient Data Structures</a:t>
            </a:r>
            <a:r>
              <a:rPr lang="en-US" baseline="0" smtClean="0"/>
              <a:t> </a:t>
            </a:r>
            <a:r>
              <a:rPr lang="en-US" smtClean="0"/>
              <a:t>Streams and Algorithms</a:t>
            </a:r>
          </a:p>
          <a:p>
            <a:r>
              <a:rPr lang="en-US" smtClean="0"/>
              <a:t>Talk: Friday August</a:t>
            </a:r>
            <a:r>
              <a:rPr lang="en-US" baseline="0" smtClean="0"/>
              <a:t> 16, 2013: 14:00-14:30</a:t>
            </a:r>
            <a:endParaRPr lang="da-DK" smtClean="0"/>
          </a:p>
          <a:p>
            <a:endParaRPr lang="da-DK" smtClean="0"/>
          </a:p>
          <a:p>
            <a:r>
              <a:rPr lang="da-DK" err="1" smtClean="0"/>
              <a:t>February</a:t>
            </a:r>
            <a:r>
              <a:rPr lang="da-DK" baseline="0" smtClean="0"/>
              <a:t> </a:t>
            </a:r>
            <a:r>
              <a:rPr lang="da-DK" smtClean="0"/>
              <a:t>1996 </a:t>
            </a:r>
            <a:r>
              <a:rPr lang="da-DK" i="1" err="1" smtClean="0"/>
              <a:t>Priority</a:t>
            </a:r>
            <a:r>
              <a:rPr lang="da-DK" i="1" smtClean="0"/>
              <a:t> Queues on Parallel Machines</a:t>
            </a:r>
            <a:r>
              <a:rPr lang="da-DK" smtClean="0"/>
              <a:t>. </a:t>
            </a:r>
            <a:r>
              <a:rPr lang="da-DK" err="1" smtClean="0"/>
              <a:t>Dagstuhl</a:t>
            </a:r>
            <a:r>
              <a:rPr lang="da-DK" smtClean="0"/>
              <a:t> Seminar on ``Data </a:t>
            </a:r>
            <a:r>
              <a:rPr lang="da-DK" err="1" smtClean="0"/>
              <a:t>Structures</a:t>
            </a:r>
            <a:r>
              <a:rPr lang="da-DK" smtClean="0"/>
              <a:t>''. </a:t>
            </a:r>
            <a:r>
              <a:rPr lang="da-DK" err="1" smtClean="0"/>
              <a:t>Dagstuhl</a:t>
            </a:r>
            <a:r>
              <a:rPr lang="da-DK" smtClean="0"/>
              <a:t>, Germany. [</a:t>
            </a:r>
            <a:r>
              <a:rPr lang="da-DK" smtClean="0">
                <a:hlinkClick r:id="rId3"/>
              </a:rPr>
              <a:t>pdf</a:t>
            </a:r>
            <a:r>
              <a:rPr lang="da-DK" smtClean="0"/>
              <a:t>]</a:t>
            </a:r>
          </a:p>
          <a:p>
            <a:endParaRPr lang="da-DK" smtClean="0"/>
          </a:p>
          <a:p>
            <a:r>
              <a:rPr lang="da-DK" err="1" smtClean="0"/>
              <a:t>Constant</a:t>
            </a:r>
            <a:r>
              <a:rPr lang="da-DK" smtClean="0"/>
              <a:t> Time </a:t>
            </a:r>
            <a:r>
              <a:rPr lang="da-DK" err="1" smtClean="0"/>
              <a:t>Priority</a:t>
            </a:r>
            <a:r>
              <a:rPr lang="da-DK" baseline="0" smtClean="0"/>
              <a:t> Queues</a:t>
            </a:r>
          </a:p>
          <a:p>
            <a:endParaRPr lang="da-DK" baseline="0" smtClean="0"/>
          </a:p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E4E33-8420-4CC2-9A50-8A4239453907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7758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err="1" smtClean="0"/>
              <a:t>Munro</a:t>
            </a:r>
            <a:r>
              <a:rPr lang="da-DK" baseline="0" smtClean="0"/>
              <a:t> 1986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E4E33-8420-4CC2-9A50-8A4239453907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8925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E4E33-8420-4CC2-9A50-8A4239453907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6890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E4E33-8420-4CC2-9A50-8A4239453907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0663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err="1" smtClean="0"/>
              <a:t>Munro</a:t>
            </a:r>
            <a:r>
              <a:rPr lang="da-DK" baseline="0" smtClean="0"/>
              <a:t> 1986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E4E33-8420-4CC2-9A50-8A4239453907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8925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mtClean="0"/>
              <a:t>Ian </a:t>
            </a:r>
            <a:r>
              <a:rPr lang="da-DK" err="1" smtClean="0"/>
              <a:t>Munro</a:t>
            </a:r>
            <a:r>
              <a:rPr lang="da-DK" smtClean="0"/>
              <a:t> </a:t>
            </a:r>
            <a:r>
              <a:rPr lang="da-DK" err="1" smtClean="0"/>
              <a:t>organizer</a:t>
            </a:r>
            <a:endParaRPr lang="da-DK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A Constant Time Priority Queue ... on the Rambo Model, Ian Munro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Survey125 references, read it.</a:t>
            </a:r>
            <a:r>
              <a:rPr lang="en-US" baseline="0" smtClean="0"/>
              <a:t> </a:t>
            </a:r>
            <a:endParaRPr lang="en-US" smtClean="0"/>
          </a:p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E4E33-8420-4CC2-9A50-8A4239453907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1971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E4E33-8420-4CC2-9A50-8A4239453907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0169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mtClean="0"/>
              <a:t>Space overhead</a:t>
            </a:r>
            <a:r>
              <a:rPr lang="da-DK" baseline="0" smtClean="0"/>
              <a:t> factor 4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E4E33-8420-4CC2-9A50-8A4239453907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7290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E4E33-8420-4CC2-9A50-8A4239453907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6593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E4E33-8420-4CC2-9A50-8A4239453907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7703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E4E33-8420-4CC2-9A50-8A4239453907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1085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E4E33-8420-4CC2-9A50-8A4239453907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7585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E4E33-8420-4CC2-9A50-8A4239453907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632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0AA57-9A94-4733-B1E8-AD5317648B30}" type="datetime1">
              <a:rPr lang="da-DK" smtClean="0"/>
              <a:t>16-08-2013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3CCF-ED22-4FB4-9298-0C304C25CCF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8982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EA88-3710-47E0-9C6A-019048E13A93}" type="datetime1">
              <a:rPr lang="da-DK" smtClean="0"/>
              <a:t>16-08-2013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3CCF-ED22-4FB4-9298-0C304C25CCF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696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4569-C8ED-43F4-8076-E860804CF58D}" type="datetime1">
              <a:rPr lang="da-DK" smtClean="0"/>
              <a:t>16-08-2013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3CCF-ED22-4FB4-9298-0C304C25CCF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188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2D95-82BF-4558-AEB7-7D63353B0A7F}" type="datetime1">
              <a:rPr lang="da-DK" smtClean="0"/>
              <a:t>16-08-2013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3CCF-ED22-4FB4-9298-0C304C25CCF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2000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D44AC-6222-4F71-9DF4-42B06BF66F5C}" type="datetime1">
              <a:rPr lang="da-DK" smtClean="0"/>
              <a:t>16-08-2013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3CCF-ED22-4FB4-9298-0C304C25CCF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713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B3B3-A325-46C1-BB02-F1F9CFEBC958}" type="datetime1">
              <a:rPr lang="da-DK" smtClean="0"/>
              <a:t>16-08-2013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3CCF-ED22-4FB4-9298-0C304C25CCF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9407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8BA6-841B-4D70-9F26-03452A7DAB6A}" type="datetime1">
              <a:rPr lang="da-DK" smtClean="0"/>
              <a:t>16-08-2013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3CCF-ED22-4FB4-9298-0C304C25CCF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082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69E26-56C4-42F9-A0B9-981A8B277C22}" type="datetime1">
              <a:rPr lang="da-DK" smtClean="0"/>
              <a:t>16-08-2013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3CCF-ED22-4FB4-9298-0C304C25CCF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192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66741-8C7A-42D6-8888-7830955DF543}" type="datetime1">
              <a:rPr lang="da-DK" smtClean="0"/>
              <a:t>16-08-2013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3CCF-ED22-4FB4-9298-0C304C25CCF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286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93B4-208A-404E-87D8-48FD84099CA8}" type="datetime1">
              <a:rPr lang="da-DK" smtClean="0"/>
              <a:t>16-08-2013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3CCF-ED22-4FB4-9298-0C304C25CCF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197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6B9EB-7676-47CB-BC32-762150C45CF1}" type="datetime1">
              <a:rPr lang="da-DK" smtClean="0"/>
              <a:t>16-08-2013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3CCF-ED22-4FB4-9298-0C304C25CCF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430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7958D-6406-42F5-AC57-B4E209AB1620}" type="datetime1">
              <a:rPr lang="da-DK" smtClean="0"/>
              <a:t>16-08-2013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0272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A3CCF-ED22-4FB4-9298-0C304C25CCF6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875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974081"/>
          </a:xfrm>
        </p:spPr>
        <p:txBody>
          <a:bodyPr>
            <a:noAutofit/>
          </a:bodyPr>
          <a:lstStyle/>
          <a:p>
            <a:r>
              <a:rPr lang="da-DK" b="1" smtClean="0">
                <a:solidFill>
                  <a:srgbClr val="C00000"/>
                </a:solidFill>
              </a:rPr>
              <a:t>(A </a:t>
            </a:r>
            <a:r>
              <a:rPr lang="da-DK" b="1" err="1" smtClean="0">
                <a:solidFill>
                  <a:srgbClr val="C00000"/>
                </a:solidFill>
              </a:rPr>
              <a:t>Survey</a:t>
            </a:r>
            <a:r>
              <a:rPr lang="da-DK" b="1" smtClean="0">
                <a:solidFill>
                  <a:srgbClr val="C00000"/>
                </a:solidFill>
              </a:rPr>
              <a:t> on)</a:t>
            </a:r>
            <a:r>
              <a:rPr lang="da-DK" sz="6600" b="1" smtClean="0">
                <a:solidFill>
                  <a:srgbClr val="C00000"/>
                </a:solidFill>
              </a:rPr>
              <a:t> </a:t>
            </a:r>
            <a:br>
              <a:rPr lang="da-DK" sz="6600" b="1" smtClean="0">
                <a:solidFill>
                  <a:srgbClr val="C00000"/>
                </a:solidFill>
              </a:rPr>
            </a:br>
            <a:r>
              <a:rPr lang="da-DK" sz="6600" b="1" err="1" smtClean="0">
                <a:solidFill>
                  <a:srgbClr val="C00000"/>
                </a:solidFill>
              </a:rPr>
              <a:t>Priority</a:t>
            </a:r>
            <a:r>
              <a:rPr lang="da-DK" sz="6600" b="1" smtClean="0">
                <a:solidFill>
                  <a:srgbClr val="C00000"/>
                </a:solidFill>
              </a:rPr>
              <a:t> Queues</a:t>
            </a:r>
            <a:endParaRPr lang="da-DK" sz="6600" b="1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56" y="6525344"/>
            <a:ext cx="9145555" cy="332656"/>
          </a:xfrm>
        </p:spPr>
        <p:txBody>
          <a:bodyPr>
            <a:normAutofit fontScale="92500" lnSpcReduction="20000"/>
          </a:bodyPr>
          <a:lstStyle/>
          <a:p>
            <a:r>
              <a:rPr lang="da-DK" sz="2000" err="1" smtClean="0"/>
              <a:t>IanFest</a:t>
            </a:r>
            <a:r>
              <a:rPr lang="da-DK" sz="2000" smtClean="0"/>
              <a:t>, </a:t>
            </a:r>
            <a:r>
              <a:rPr lang="da-DK" sz="2000" err="1" smtClean="0"/>
              <a:t>University</a:t>
            </a:r>
            <a:r>
              <a:rPr lang="da-DK" sz="2000" smtClean="0"/>
              <a:t> of Waterloo, Waterloo, </a:t>
            </a:r>
            <a:r>
              <a:rPr lang="da-DK" sz="2000" err="1" smtClean="0"/>
              <a:t>Ontario</a:t>
            </a:r>
            <a:r>
              <a:rPr lang="da-DK" sz="2000" smtClean="0"/>
              <a:t>, Canada, August 14-15, 2013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79194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smtClean="0"/>
              <a:t>Gerth </a:t>
            </a:r>
            <a:r>
              <a:rPr lang="da-DK" sz="3200" err="1" smtClean="0"/>
              <a:t>Stølting</a:t>
            </a:r>
            <a:r>
              <a:rPr lang="da-DK" sz="3200" smtClean="0"/>
              <a:t> Brodal</a:t>
            </a:r>
            <a:br>
              <a:rPr lang="da-DK" sz="3200" smtClean="0"/>
            </a:br>
            <a:r>
              <a:rPr lang="da-DK" sz="3200" smtClean="0"/>
              <a:t>Aarhus </a:t>
            </a:r>
            <a:r>
              <a:rPr lang="da-DK" sz="3200" err="1" smtClean="0"/>
              <a:t>Universty</a:t>
            </a:r>
            <a:endParaRPr lang="da-DK" sz="3200"/>
          </a:p>
        </p:txBody>
      </p:sp>
      <p:pic>
        <p:nvPicPr>
          <p:cNvPr id="3074" name="Picture 2" descr="http://users-cs.au.dk/gerth/madalgo/logo/MadalgoLogo900x9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757" y="4941168"/>
            <a:ext cx="2546485" cy="25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39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712896"/>
              </p:ext>
            </p:extLst>
          </p:nvPr>
        </p:nvGraphicFramePr>
        <p:xfrm>
          <a:off x="251520" y="332656"/>
          <a:ext cx="8496945" cy="5064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1556"/>
                <a:gridCol w="853509"/>
                <a:gridCol w="853509"/>
                <a:gridCol w="834116"/>
                <a:gridCol w="853509"/>
                <a:gridCol w="725373"/>
                <a:gridCol w="725373"/>
              </a:tblGrid>
              <a:tr h="1656184">
                <a:tc>
                  <a:txBody>
                    <a:bodyPr/>
                    <a:lstStyle/>
                    <a:p>
                      <a:endParaRPr lang="da-DK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400" err="1" smtClean="0">
                          <a:latin typeface="Courier New" pitchFamily="49" charset="0"/>
                          <a:cs typeface="Courier New" pitchFamily="49" charset="0"/>
                        </a:rPr>
                        <a:t>Insert</a:t>
                      </a:r>
                      <a:endParaRPr lang="da-DK" sz="140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400" smtClean="0">
                          <a:latin typeface="Courier New" pitchFamily="49" charset="0"/>
                          <a:cs typeface="Courier New" pitchFamily="49" charset="0"/>
                        </a:rPr>
                        <a:t>ExtractMin</a:t>
                      </a:r>
                      <a:endParaRPr lang="da-DK" sz="140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mtClean="0"/>
                        <a:t>Implicit</a:t>
                      </a:r>
                      <a:endParaRPr lang="da-DK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mtClean="0"/>
                        <a:t>Swaps</a:t>
                      </a:r>
                      <a:endParaRPr lang="da-DK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err="1" smtClean="0"/>
                        <a:t>Identical</a:t>
                      </a:r>
                      <a:r>
                        <a:rPr lang="da-DK" baseline="0" smtClean="0"/>
                        <a:t> elements</a:t>
                      </a:r>
                      <a:endParaRPr lang="da-DK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mtClean="0"/>
                        <a:t>Cache </a:t>
                      </a:r>
                      <a:br>
                        <a:rPr lang="da-DK" smtClean="0"/>
                      </a:br>
                      <a:r>
                        <a:rPr lang="da-DK" err="1" smtClean="0"/>
                        <a:t>oblivious</a:t>
                      </a:r>
                      <a:endParaRPr lang="da-DK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err="1" smtClean="0"/>
                        <a:t>Heaps</a:t>
                      </a:r>
                      <a:endParaRPr lang="da-DK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log n</a:t>
                      </a:r>
                      <a:endParaRPr lang="da-DK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log n</a:t>
                      </a:r>
                      <a:endParaRPr lang="da-DK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err="1" smtClean="0"/>
                        <a:t>Strong</a:t>
                      </a:r>
                      <a:endParaRPr lang="da-DK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log n</a:t>
                      </a:r>
                      <a:endParaRPr lang="da-DK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Yes</a:t>
                      </a:r>
                      <a:endParaRPr lang="da-DK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u="none" strike="noStrike" kern="1200" baseline="0" smtClean="0">
                          <a:solidFill>
                            <a:srgbClr val="C00000"/>
                          </a:solidFill>
                        </a:rPr>
                        <a:t>Carlsson, </a:t>
                      </a:r>
                      <a:r>
                        <a:rPr lang="da-DK" err="1" smtClean="0">
                          <a:solidFill>
                            <a:srgbClr val="C00000"/>
                          </a:solidFill>
                        </a:rPr>
                        <a:t>Munro</a:t>
                      </a:r>
                      <a:r>
                        <a:rPr lang="da-DK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da-DK" err="1" smtClean="0">
                          <a:solidFill>
                            <a:srgbClr val="C00000"/>
                          </a:solidFill>
                        </a:rPr>
                        <a:t>Poblette</a:t>
                      </a:r>
                      <a:r>
                        <a:rPr lang="da-DK" baseline="0" smtClean="0">
                          <a:solidFill>
                            <a:srgbClr val="C00000"/>
                          </a:solidFill>
                        </a:rPr>
                        <a:t> (1988)</a:t>
                      </a:r>
                      <a:endParaRPr lang="da-DK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1</a:t>
                      </a:r>
                      <a:endParaRPr lang="da-DK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log </a:t>
                      </a:r>
                      <a:r>
                        <a:rPr lang="da-DK" i="1" smtClean="0"/>
                        <a:t>n</a:t>
                      </a:r>
                      <a:endParaRPr lang="da-DK" i="1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err="1" smtClean="0"/>
                        <a:t>Weak</a:t>
                      </a:r>
                      <a:endParaRPr lang="da-DK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log </a:t>
                      </a:r>
                      <a:r>
                        <a:rPr lang="da-DK" i="1" smtClean="0"/>
                        <a:t>n</a:t>
                      </a:r>
                      <a:endParaRPr lang="da-DK" i="1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Yes</a:t>
                      </a:r>
                      <a:endParaRPr lang="da-DK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mtClean="0">
                          <a:solidFill>
                            <a:srgbClr val="C00000"/>
                          </a:solidFill>
                        </a:rPr>
                        <a:t>Arge, Bender, </a:t>
                      </a:r>
                      <a:r>
                        <a:rPr lang="da-DK" sz="1800" u="none" strike="noStrike" kern="1200" baseline="0" err="1" smtClean="0">
                          <a:solidFill>
                            <a:srgbClr val="C00000"/>
                          </a:solidFill>
                        </a:rPr>
                        <a:t>Demaine</a:t>
                      </a:r>
                      <a:r>
                        <a:rPr lang="da-DK" sz="1800" u="none" strike="noStrike" kern="1200" baseline="0" smtClean="0">
                          <a:solidFill>
                            <a:srgbClr val="C00000"/>
                          </a:solidFill>
                        </a:rPr>
                        <a:t>,</a:t>
                      </a:r>
                      <a:r>
                        <a:rPr lang="da-DK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1800" u="none" strike="noStrike" kern="1200" baseline="0" smtClean="0">
                          <a:solidFill>
                            <a:srgbClr val="C00000"/>
                          </a:solidFill>
                        </a:rPr>
                        <a:t>Holland-</a:t>
                      </a:r>
                      <a:r>
                        <a:rPr lang="da-DK" sz="1800" u="none" strike="noStrike" kern="1200" baseline="0" err="1" smtClean="0">
                          <a:solidFill>
                            <a:srgbClr val="C00000"/>
                          </a:solidFill>
                        </a:rPr>
                        <a:t>Minkley</a:t>
                      </a:r>
                      <a:r>
                        <a:rPr lang="da-DK" sz="1800" u="none" strike="noStrike" kern="1200" baseline="0" smtClean="0">
                          <a:solidFill>
                            <a:srgbClr val="C00000"/>
                          </a:solidFill>
                        </a:rPr>
                        <a:t>,  </a:t>
                      </a:r>
                      <a:r>
                        <a:rPr lang="da-DK" sz="1800" u="none" strike="noStrike" kern="1200" baseline="0" err="1" smtClean="0">
                          <a:solidFill>
                            <a:srgbClr val="C00000"/>
                          </a:solidFill>
                        </a:rPr>
                        <a:t>Munro</a:t>
                      </a:r>
                      <a:r>
                        <a:rPr lang="da-DK" sz="1800" u="none" strike="noStrike" kern="1200" baseline="0" smtClean="0">
                          <a:solidFill>
                            <a:srgbClr val="C00000"/>
                          </a:solidFill>
                        </a:rPr>
                        <a:t> (2002)</a:t>
                      </a:r>
                      <a:endParaRPr lang="da-DK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>
                          <a:sym typeface="Symbol"/>
                        </a:rPr>
                        <a:t></a:t>
                      </a:r>
                      <a:r>
                        <a:rPr lang="da-DK" smtClean="0"/>
                        <a:t>log </a:t>
                      </a:r>
                      <a:r>
                        <a:rPr lang="da-DK" i="1" smtClean="0"/>
                        <a:t>n</a:t>
                      </a:r>
                      <a:endParaRPr lang="da-DK" i="1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mtClean="0">
                          <a:sym typeface="Symbol"/>
                        </a:rPr>
                        <a:t></a:t>
                      </a:r>
                      <a:r>
                        <a:rPr lang="da-DK" smtClean="0"/>
                        <a:t>log </a:t>
                      </a:r>
                      <a:r>
                        <a:rPr lang="da-DK" i="1" smtClean="0"/>
                        <a:t>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mtClean="0">
                          <a:sym typeface="Symbol"/>
                        </a:rPr>
                        <a:t></a:t>
                      </a:r>
                      <a:r>
                        <a:rPr lang="da-DK" smtClean="0"/>
                        <a:t>log </a:t>
                      </a:r>
                      <a:r>
                        <a:rPr lang="da-DK" i="1" smtClean="0"/>
                        <a:t>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Yes</a:t>
                      </a:r>
                      <a:endParaRPr lang="da-DK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Yes</a:t>
                      </a:r>
                      <a:endParaRPr lang="da-DK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err="1" smtClean="0">
                          <a:solidFill>
                            <a:srgbClr val="C00000"/>
                          </a:solidFill>
                        </a:rPr>
                        <a:t>Munro</a:t>
                      </a:r>
                      <a:r>
                        <a:rPr lang="da-DK" smtClean="0">
                          <a:solidFill>
                            <a:srgbClr val="C00000"/>
                          </a:solidFill>
                        </a:rPr>
                        <a:t>,</a:t>
                      </a:r>
                      <a:r>
                        <a:rPr lang="da-DK" baseline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baseline="0" err="1" smtClean="0">
                          <a:solidFill>
                            <a:srgbClr val="C00000"/>
                          </a:solidFill>
                        </a:rPr>
                        <a:t>Franceschini</a:t>
                      </a:r>
                      <a:r>
                        <a:rPr lang="da-DK" baseline="0" smtClean="0">
                          <a:solidFill>
                            <a:srgbClr val="C00000"/>
                          </a:solidFill>
                        </a:rPr>
                        <a:t> (2006)</a:t>
                      </a:r>
                      <a:endParaRPr lang="da-DK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>
                          <a:sym typeface="Symbol"/>
                        </a:rPr>
                        <a:t></a:t>
                      </a:r>
                      <a:r>
                        <a:rPr lang="da-DK" smtClean="0"/>
                        <a:t>log </a:t>
                      </a:r>
                      <a:r>
                        <a:rPr lang="da-DK" i="1" smtClean="0"/>
                        <a:t>n</a:t>
                      </a:r>
                      <a:endParaRPr lang="da-DK" i="1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mtClean="0">
                          <a:sym typeface="Symbol"/>
                        </a:rPr>
                        <a:t></a:t>
                      </a:r>
                      <a:r>
                        <a:rPr lang="da-DK" smtClean="0"/>
                        <a:t>log </a:t>
                      </a:r>
                      <a:r>
                        <a:rPr lang="da-DK" i="1" smtClean="0"/>
                        <a:t>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Strong</a:t>
                      </a:r>
                      <a:endParaRPr lang="da-DK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>
                          <a:sym typeface="Symbol"/>
                        </a:rPr>
                        <a:t></a:t>
                      </a:r>
                      <a:r>
                        <a:rPr lang="da-DK" smtClean="0"/>
                        <a:t>1</a:t>
                      </a:r>
                      <a:endParaRPr lang="da-DK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b="0" i="0" u="none" strike="noStrike" kern="1200" baseline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Harvey, Zatloukal (2004)</a:t>
                      </a:r>
                      <a:endParaRPr lang="da-DK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>
                          <a:sym typeface="Symbol"/>
                        </a:rPr>
                        <a:t>1</a:t>
                      </a:r>
                      <a:endParaRPr lang="da-DK" i="1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mtClean="0">
                          <a:sym typeface="Symbol"/>
                        </a:rPr>
                        <a:t></a:t>
                      </a:r>
                      <a:r>
                        <a:rPr lang="da-DK" smtClean="0"/>
                        <a:t>log </a:t>
                      </a:r>
                      <a:r>
                        <a:rPr lang="da-DK" i="1" smtClean="0"/>
                        <a:t>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Strong</a:t>
                      </a:r>
                      <a:endParaRPr lang="da-DK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mtClean="0"/>
                        <a:t>log </a:t>
                      </a:r>
                      <a:r>
                        <a:rPr lang="da-DK" i="1" smtClean="0"/>
                        <a:t>n</a:t>
                      </a:r>
                      <a:endParaRPr lang="da-DK" i="1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Yes</a:t>
                      </a:r>
                      <a:endParaRPr lang="da-DK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mtClean="0">
                          <a:solidFill>
                            <a:srgbClr val="C00000"/>
                          </a:solidFill>
                        </a:rPr>
                        <a:t>Brodal, Nielsen, Truelsen (2013)</a:t>
                      </a:r>
                      <a:endParaRPr lang="da-DK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1</a:t>
                      </a:r>
                      <a:endParaRPr lang="da-DK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log </a:t>
                      </a:r>
                      <a:r>
                        <a:rPr lang="da-DK" i="1" smtClean="0"/>
                        <a:t>n</a:t>
                      </a:r>
                      <a:endParaRPr lang="da-DK" i="1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err="1" smtClean="0"/>
                        <a:t>Strong</a:t>
                      </a:r>
                      <a:endParaRPr lang="da-DK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log </a:t>
                      </a:r>
                      <a:r>
                        <a:rPr lang="da-DK" i="1" smtClean="0"/>
                        <a:t>n</a:t>
                      </a:r>
                      <a:endParaRPr lang="da-DK" i="1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a-DK" smtClean="0">
                          <a:solidFill>
                            <a:srgbClr val="C00000"/>
                          </a:solidFill>
                        </a:rPr>
                        <a:t>Open</a:t>
                      </a:r>
                      <a:endParaRPr lang="da-DK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da-DK" smtClean="0">
                          <a:solidFill>
                            <a:srgbClr val="C00000"/>
                          </a:solidFill>
                        </a:rPr>
                        <a:t>x</a:t>
                      </a:r>
                    </a:p>
                    <a:p>
                      <a:pPr algn="ctr"/>
                      <a:r>
                        <a:rPr lang="da-DK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da-DK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>
                          <a:solidFill>
                            <a:srgbClr val="C00000"/>
                          </a:solidFill>
                        </a:rPr>
                        <a:t>log </a:t>
                      </a:r>
                      <a:r>
                        <a:rPr lang="da-DK" i="1" smtClean="0">
                          <a:solidFill>
                            <a:srgbClr val="C00000"/>
                          </a:solidFill>
                        </a:rPr>
                        <a:t>n</a:t>
                      </a:r>
                    </a:p>
                    <a:p>
                      <a:pPr algn="ctr"/>
                      <a:r>
                        <a:rPr lang="da-DK" i="0" smtClean="0">
                          <a:solidFill>
                            <a:srgbClr val="C00000"/>
                          </a:solidFill>
                        </a:rPr>
                        <a:t>x</a:t>
                      </a:r>
                    </a:p>
                    <a:p>
                      <a:pPr algn="ctr"/>
                      <a:r>
                        <a:rPr lang="da-DK" i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da-DK" i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err="1" smtClean="0">
                          <a:solidFill>
                            <a:srgbClr val="C00000"/>
                          </a:solidFill>
                        </a:rPr>
                        <a:t>Strong</a:t>
                      </a:r>
                      <a:endParaRPr lang="da-DK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  <a:p>
                      <a:pPr algn="ctr"/>
                      <a:endParaRPr lang="da-DK" i="1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da-DK" i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da-DK" i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>
                          <a:solidFill>
                            <a:srgbClr val="C00000"/>
                          </a:solidFill>
                        </a:rPr>
                        <a:t>Yes</a:t>
                      </a:r>
                      <a:endParaRPr lang="da-DK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>
                          <a:solidFill>
                            <a:srgbClr val="C00000"/>
                          </a:solidFill>
                        </a:rPr>
                        <a:t>Yes</a:t>
                      </a:r>
                    </a:p>
                    <a:p>
                      <a:pPr algn="ctr"/>
                      <a:r>
                        <a:rPr lang="da-DK" smtClean="0">
                          <a:solidFill>
                            <a:srgbClr val="C00000"/>
                          </a:solidFill>
                        </a:rPr>
                        <a:t>x</a:t>
                      </a:r>
                    </a:p>
                    <a:p>
                      <a:pPr algn="ctr"/>
                      <a:endParaRPr lang="da-DK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da-DK" smtClean="0"/>
              <a:t>(Some Random) </a:t>
            </a:r>
            <a:r>
              <a:rPr lang="da-DK" err="1" smtClean="0"/>
              <a:t>Results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DC3A3CCF-ED22-4FB4-9298-0C304C25CCF6}" type="slidenum">
              <a:rPr lang="da-DK" smtClean="0"/>
              <a:t>10</a:t>
            </a:fld>
            <a:endParaRPr lang="da-DK"/>
          </a:p>
        </p:txBody>
      </p:sp>
      <p:sp>
        <p:nvSpPr>
          <p:cNvPr id="6" name="TextBox 5"/>
          <p:cNvSpPr txBox="1"/>
          <p:nvPr/>
        </p:nvSpPr>
        <p:spPr>
          <a:xfrm>
            <a:off x="395536" y="148478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>
                <a:sym typeface="Symbol"/>
              </a:rPr>
              <a:t> </a:t>
            </a:r>
            <a:r>
              <a:rPr lang="da-DK" err="1" smtClean="0">
                <a:sym typeface="Symbol"/>
              </a:rPr>
              <a:t>amortized</a:t>
            </a:r>
            <a:r>
              <a:rPr lang="da-DK" smtClean="0">
                <a:sym typeface="Symbol"/>
              </a:rPr>
              <a:t> bounds</a:t>
            </a:r>
            <a:endParaRPr lang="da-DK"/>
          </a:p>
        </p:txBody>
      </p:sp>
      <p:sp>
        <p:nvSpPr>
          <p:cNvPr id="3" name="Rectangle 2"/>
          <p:cNvSpPr/>
          <p:nvPr/>
        </p:nvSpPr>
        <p:spPr>
          <a:xfrm>
            <a:off x="72008" y="2375168"/>
            <a:ext cx="90364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/>
          <p:cNvSpPr/>
          <p:nvPr/>
        </p:nvSpPr>
        <p:spPr>
          <a:xfrm>
            <a:off x="102488" y="3383280"/>
            <a:ext cx="90364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9"/>
          <p:cNvSpPr/>
          <p:nvPr/>
        </p:nvSpPr>
        <p:spPr>
          <a:xfrm>
            <a:off x="107504" y="4133840"/>
            <a:ext cx="90364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ctangle 10"/>
          <p:cNvSpPr/>
          <p:nvPr/>
        </p:nvSpPr>
        <p:spPr>
          <a:xfrm>
            <a:off x="122744" y="3762752"/>
            <a:ext cx="903649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ctangle 11"/>
          <p:cNvSpPr/>
          <p:nvPr/>
        </p:nvSpPr>
        <p:spPr>
          <a:xfrm>
            <a:off x="121920" y="2750448"/>
            <a:ext cx="9036496" cy="735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ctangle 13"/>
          <p:cNvSpPr/>
          <p:nvPr/>
        </p:nvSpPr>
        <p:spPr>
          <a:xfrm>
            <a:off x="107504" y="4587240"/>
            <a:ext cx="9036496" cy="857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ctangular Callout 6"/>
          <p:cNvSpPr/>
          <p:nvPr/>
        </p:nvSpPr>
        <p:spPr>
          <a:xfrm>
            <a:off x="251520" y="5589240"/>
            <a:ext cx="5112568" cy="1080120"/>
          </a:xfrm>
          <a:prstGeom prst="wedgeRectCallout">
            <a:avLst>
              <a:gd name="adj1" fmla="val -4771"/>
              <a:gd name="adj2" fmla="val -224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smtClean="0"/>
              <a:t>Implicit dictionary </a:t>
            </a:r>
          </a:p>
          <a:p>
            <a:pPr algn="ctr"/>
            <a:r>
              <a:rPr lang="da-DK" sz="1600" smtClean="0"/>
              <a:t>O(</a:t>
            </a:r>
            <a:r>
              <a:rPr lang="da-DK" sz="1600" smtClean="0">
                <a:sym typeface="Symbol"/>
              </a:rPr>
              <a:t>n) </a:t>
            </a:r>
            <a:r>
              <a:rPr lang="da-DK" sz="1600" smtClean="0"/>
              <a:t>Munro, Suwanda (1980)</a:t>
            </a:r>
          </a:p>
          <a:p>
            <a:pPr algn="ctr"/>
            <a:r>
              <a:rPr lang="da-DK" sz="1600" smtClean="0"/>
              <a:t>O(log</a:t>
            </a:r>
            <a:r>
              <a:rPr lang="da-DK" sz="1600" baseline="30000" smtClean="0"/>
              <a:t>2</a:t>
            </a:r>
            <a:r>
              <a:rPr lang="da-DK" sz="1600" smtClean="0"/>
              <a:t> </a:t>
            </a:r>
            <a:r>
              <a:rPr lang="da-DK" sz="1600" i="1" smtClean="0"/>
              <a:t>n</a:t>
            </a:r>
            <a:r>
              <a:rPr lang="da-DK" sz="1600" smtClean="0"/>
              <a:t>) Munro (1986)</a:t>
            </a:r>
          </a:p>
          <a:p>
            <a:pPr algn="ctr"/>
            <a:r>
              <a:rPr lang="da-DK" sz="1600" smtClean="0"/>
              <a:t>O(log</a:t>
            </a:r>
            <a:r>
              <a:rPr lang="da-DK" sz="1600" baseline="30000" smtClean="0"/>
              <a:t>2</a:t>
            </a:r>
            <a:r>
              <a:rPr lang="da-DK" sz="1600" smtClean="0"/>
              <a:t> </a:t>
            </a:r>
            <a:r>
              <a:rPr lang="da-DK" sz="1600" i="1" smtClean="0"/>
              <a:t>n</a:t>
            </a:r>
            <a:r>
              <a:rPr lang="da-DK" sz="1600" smtClean="0"/>
              <a:t>/loglog </a:t>
            </a:r>
            <a:r>
              <a:rPr lang="da-DK" sz="1600" i="1" smtClean="0"/>
              <a:t>n</a:t>
            </a:r>
            <a:r>
              <a:rPr lang="da-DK" sz="1600" smtClean="0"/>
              <a:t>) Franceschini, Grossi, Munro, Pagli (2004)</a:t>
            </a:r>
            <a:endParaRPr lang="da-DK" sz="1600"/>
          </a:p>
        </p:txBody>
      </p:sp>
    </p:spTree>
    <p:extLst>
      <p:ext uri="{BB962C8B-B14F-4D97-AF65-F5344CB8AC3E}">
        <p14:creationId xmlns:p14="http://schemas.microsoft.com/office/powerpoint/2010/main" val="110975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9" grpId="0" animBg="1"/>
      <p:bldP spid="10" grpId="0" animBg="1"/>
      <p:bldP spid="11" grpId="0" animBg="1"/>
      <p:bldP spid="12" grpId="0" animBg="1"/>
      <p:bldP spid="1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/>
          <a:lstStyle/>
          <a:p>
            <a:r>
              <a:rPr lang="da-DK" smtClean="0"/>
              <a:t>Some Observations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3CCF-ED22-4FB4-9298-0C304C25CCF6}" type="slidenum">
              <a:rPr lang="da-DK" smtClean="0"/>
              <a:t>11</a:t>
            </a:fld>
            <a:endParaRPr lang="da-DK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643196"/>
              </p:ext>
            </p:extLst>
          </p:nvPr>
        </p:nvGraphicFramePr>
        <p:xfrm>
          <a:off x="1405312" y="1988840"/>
          <a:ext cx="172777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44"/>
                <a:gridCol w="431944"/>
                <a:gridCol w="431944"/>
                <a:gridCol w="431944"/>
              </a:tblGrid>
              <a:tr h="161233">
                <a:tc>
                  <a:txBody>
                    <a:bodyPr/>
                    <a:lstStyle/>
                    <a:p>
                      <a:pPr algn="ctr"/>
                      <a:endParaRPr lang="da-DK" sz="240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smtClean="0">
                          <a:solidFill>
                            <a:srgbClr val="C00000"/>
                          </a:solidFill>
                        </a:rPr>
                        <a:t>42</a:t>
                      </a:r>
                      <a:endParaRPr lang="da-DK" sz="240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smtClean="0">
                          <a:solidFill>
                            <a:srgbClr val="C00000"/>
                          </a:solidFill>
                        </a:rPr>
                        <a:t>66</a:t>
                      </a:r>
                      <a:endParaRPr lang="da-DK" sz="240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240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Left Brace 5"/>
          <p:cNvSpPr/>
          <p:nvPr/>
        </p:nvSpPr>
        <p:spPr>
          <a:xfrm rot="16200000">
            <a:off x="2196776" y="2112093"/>
            <a:ext cx="180020" cy="68407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963404"/>
              </p:ext>
            </p:extLst>
          </p:nvPr>
        </p:nvGraphicFramePr>
        <p:xfrm>
          <a:off x="3708944" y="1988840"/>
          <a:ext cx="172777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44"/>
                <a:gridCol w="431944"/>
                <a:gridCol w="431944"/>
                <a:gridCol w="431944"/>
              </a:tblGrid>
              <a:tr h="161233">
                <a:tc>
                  <a:txBody>
                    <a:bodyPr/>
                    <a:lstStyle/>
                    <a:p>
                      <a:pPr algn="ctr"/>
                      <a:endParaRPr lang="da-DK" sz="240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smtClean="0">
                          <a:solidFill>
                            <a:srgbClr val="C00000"/>
                          </a:solidFill>
                        </a:rPr>
                        <a:t>66</a:t>
                      </a:r>
                      <a:endParaRPr lang="da-DK" sz="240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smtClean="0">
                          <a:solidFill>
                            <a:srgbClr val="C00000"/>
                          </a:solidFill>
                        </a:rPr>
                        <a:t>42</a:t>
                      </a:r>
                      <a:endParaRPr lang="da-DK" sz="240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240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" name="Left Brace 7"/>
          <p:cNvSpPr/>
          <p:nvPr/>
        </p:nvSpPr>
        <p:spPr>
          <a:xfrm rot="16200000">
            <a:off x="4500408" y="2112093"/>
            <a:ext cx="180020" cy="68407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xtBox 8"/>
          <p:cNvSpPr txBox="1"/>
          <p:nvPr/>
        </p:nvSpPr>
        <p:spPr>
          <a:xfrm>
            <a:off x="1944748" y="2564904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Bit =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40368" y="2492896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Bit = </a:t>
            </a:r>
            <a:r>
              <a:rPr lang="da-DK" smtClean="0"/>
              <a:t>0</a:t>
            </a:r>
            <a:endParaRPr lang="da-DK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201335"/>
              </p:ext>
            </p:extLst>
          </p:nvPr>
        </p:nvGraphicFramePr>
        <p:xfrm>
          <a:off x="6084584" y="1988840"/>
          <a:ext cx="172777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44"/>
                <a:gridCol w="431944"/>
                <a:gridCol w="431944"/>
                <a:gridCol w="431944"/>
              </a:tblGrid>
              <a:tr h="161233">
                <a:tc>
                  <a:txBody>
                    <a:bodyPr/>
                    <a:lstStyle/>
                    <a:p>
                      <a:pPr algn="ctr"/>
                      <a:endParaRPr lang="da-DK" sz="240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smtClean="0">
                          <a:solidFill>
                            <a:srgbClr val="C00000"/>
                          </a:solidFill>
                        </a:rPr>
                        <a:t>66</a:t>
                      </a:r>
                      <a:endParaRPr lang="da-DK" sz="240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smtClean="0">
                          <a:solidFill>
                            <a:srgbClr val="C00000"/>
                          </a:solidFill>
                        </a:rPr>
                        <a:t>66</a:t>
                      </a:r>
                      <a:endParaRPr lang="da-DK" sz="240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2400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2" name="Left Brace 11"/>
          <p:cNvSpPr/>
          <p:nvPr/>
        </p:nvSpPr>
        <p:spPr>
          <a:xfrm rot="16200000">
            <a:off x="6876048" y="2112093"/>
            <a:ext cx="180020" cy="68407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extBox 12"/>
          <p:cNvSpPr txBox="1"/>
          <p:nvPr/>
        </p:nvSpPr>
        <p:spPr>
          <a:xfrm>
            <a:off x="6516008" y="2492896"/>
            <a:ext cx="9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smtClean="0">
                <a:solidFill>
                  <a:srgbClr val="C00000"/>
                </a:solidFill>
              </a:rPr>
              <a:t>???</a:t>
            </a:r>
            <a:endParaRPr lang="da-DK" sz="240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1268760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smtClean="0"/>
              <a:t>Pair encoding: </a:t>
            </a:r>
            <a:r>
              <a:rPr lang="da-DK" sz="2000">
                <a:solidFill>
                  <a:srgbClr val="C00000"/>
                </a:solidFill>
              </a:rPr>
              <a:t>Munro (1986</a:t>
            </a:r>
            <a:r>
              <a:rPr lang="da-DK" sz="2000" smtClean="0">
                <a:solidFill>
                  <a:srgbClr val="C00000"/>
                </a:solidFill>
              </a:rPr>
              <a:t>)</a:t>
            </a:r>
            <a:endParaRPr lang="da-DK" sz="2000">
              <a:solidFill>
                <a:srgbClr val="C00000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0" y="2968352"/>
            <a:ext cx="918051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2400">
                <a:latin typeface="+mj-lt"/>
                <a:sym typeface="Symbol"/>
              </a:rPr>
              <a:t> </a:t>
            </a:r>
            <a:r>
              <a:rPr lang="da-DK" sz="2400" smtClean="0">
                <a:latin typeface="+mj-lt"/>
                <a:cs typeface="Courier New" pitchFamily="49" charset="0"/>
              </a:rPr>
              <a:t>2log </a:t>
            </a:r>
            <a:r>
              <a:rPr lang="da-DK" sz="2400" i="1" smtClean="0">
                <a:latin typeface="+mj-lt"/>
                <a:cs typeface="Courier New" pitchFamily="49" charset="0"/>
              </a:rPr>
              <a:t>n  </a:t>
            </a:r>
            <a:r>
              <a:rPr lang="da-DK" sz="2400" smtClean="0">
                <a:latin typeface="+mj-lt"/>
                <a:cs typeface="Courier New" pitchFamily="49" charset="0"/>
              </a:rPr>
              <a:t>elements can encode a pointer</a:t>
            </a:r>
            <a:endParaRPr lang="da-DK" sz="2400">
              <a:latin typeface="+mj-lt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-36512" y="3472408"/>
            <a:ext cx="918051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2400">
                <a:latin typeface="+mj-lt"/>
                <a:sym typeface="Symbol"/>
              </a:rPr>
              <a:t> </a:t>
            </a:r>
            <a:r>
              <a:rPr lang="da-DK" sz="2400" smtClean="0">
                <a:latin typeface="+mj-lt"/>
                <a:cs typeface="Courier New" pitchFamily="49" charset="0"/>
                <a:sym typeface="Symbol"/>
              </a:rPr>
              <a:t>O(</a:t>
            </a:r>
            <a:r>
              <a:rPr lang="da-DK" sz="2400" smtClean="0">
                <a:latin typeface="+mj-lt"/>
                <a:cs typeface="Courier New" pitchFamily="49" charset="0"/>
              </a:rPr>
              <a:t>log </a:t>
            </a:r>
            <a:r>
              <a:rPr lang="da-DK" sz="2400" i="1" smtClean="0">
                <a:latin typeface="+mj-lt"/>
                <a:cs typeface="Courier New" pitchFamily="49" charset="0"/>
              </a:rPr>
              <a:t>n</a:t>
            </a:r>
            <a:r>
              <a:rPr lang="da-DK" sz="2400" smtClean="0">
                <a:latin typeface="+mj-lt"/>
                <a:cs typeface="Courier New" pitchFamily="49" charset="0"/>
              </a:rPr>
              <a:t>)</a:t>
            </a:r>
            <a:r>
              <a:rPr lang="da-DK" sz="2400" i="1" smtClean="0">
                <a:latin typeface="+mj-lt"/>
                <a:cs typeface="Courier New" pitchFamily="49" charset="0"/>
              </a:rPr>
              <a:t> </a:t>
            </a:r>
            <a:r>
              <a:rPr lang="da-DK" sz="2400" smtClean="0">
                <a:latin typeface="+mj-lt"/>
                <a:cs typeface="Courier New" pitchFamily="49" charset="0"/>
              </a:rPr>
              <a:t>time allows pointer manipulations</a:t>
            </a:r>
            <a:endParaRPr lang="da-DK" sz="240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4273932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smtClean="0"/>
              <a:t>Strict implicit + O(1) insertions</a:t>
            </a:r>
            <a:endParaRPr lang="da-DK" sz="2000">
              <a:solidFill>
                <a:srgbClr val="C00000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-36512" y="4869160"/>
            <a:ext cx="918051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2400" smtClean="0">
                <a:latin typeface="+mj-lt"/>
                <a:sym typeface="Symbol"/>
              </a:rPr>
              <a:t> Insertions ”close to oblivious”</a:t>
            </a:r>
            <a:endParaRPr lang="da-DK" sz="2400">
              <a:latin typeface="+mj-lt"/>
            </a:endParaRPr>
          </a:p>
        </p:txBody>
      </p:sp>
      <p:sp>
        <p:nvSpPr>
          <p:cNvPr id="20" name="Smiley Face 19"/>
          <p:cNvSpPr/>
          <p:nvPr/>
        </p:nvSpPr>
        <p:spPr>
          <a:xfrm>
            <a:off x="7956376" y="3573016"/>
            <a:ext cx="360040" cy="360040"/>
          </a:xfrm>
          <a:prstGeom prst="smileyFace">
            <a:avLst/>
          </a:prstGeo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Smiley Face 20"/>
          <p:cNvSpPr/>
          <p:nvPr/>
        </p:nvSpPr>
        <p:spPr>
          <a:xfrm>
            <a:off x="7956376" y="4869160"/>
            <a:ext cx="360000" cy="36000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0" grpId="0"/>
      <p:bldP spid="12" grpId="0" animBg="1"/>
      <p:bldP spid="13" grpId="0"/>
      <p:bldP spid="14" grpId="0"/>
      <p:bldP spid="16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mtClean="0"/>
              <a:t>Strict Implicit Priority Queue</a:t>
            </a:r>
            <a:br>
              <a:rPr lang="da-DK" smtClean="0"/>
            </a:br>
            <a:r>
              <a:rPr lang="da-DK" smtClean="0"/>
              <a:t>O(1) </a:t>
            </a:r>
            <a:r>
              <a:rPr lang="da-DK" sz="3600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da-DK" smtClean="0"/>
              <a:t>  and O(log </a:t>
            </a:r>
            <a:r>
              <a:rPr lang="da-DK" i="1" smtClean="0"/>
              <a:t>n</a:t>
            </a:r>
            <a:r>
              <a:rPr lang="da-DK" smtClean="0"/>
              <a:t>) </a:t>
            </a:r>
            <a:r>
              <a:rPr lang="da-DK" sz="3600" smtClean="0">
                <a:latin typeface="Courier New" pitchFamily="49" charset="0"/>
                <a:cs typeface="Courier New" pitchFamily="49" charset="0"/>
              </a:rPr>
              <a:t>ExtractMin</a:t>
            </a:r>
            <a:endParaRPr lang="da-DK" sz="360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3CCF-ED22-4FB4-9298-0C304C25CCF6}" type="slidenum">
              <a:rPr lang="da-DK" smtClean="0"/>
              <a:t>12</a:t>
            </a:fld>
            <a:endParaRPr lang="da-D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0" t="11638" r="14333" b="16811"/>
          <a:stretch/>
        </p:blipFill>
        <p:spPr bwMode="auto">
          <a:xfrm>
            <a:off x="251520" y="4437112"/>
            <a:ext cx="2555776" cy="184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" t="31789" r="18254" b="24246"/>
          <a:stretch/>
        </p:blipFill>
        <p:spPr bwMode="auto">
          <a:xfrm>
            <a:off x="2987824" y="4519128"/>
            <a:ext cx="6058622" cy="193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1456" y="2363396"/>
            <a:ext cx="4608512" cy="156966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41325" indent="-258763">
              <a:buClr>
                <a:srgbClr val="C00000"/>
              </a:buClr>
              <a:buFont typeface="Arial" pitchFamily="34" charset="0"/>
              <a:buChar char="•"/>
            </a:pPr>
            <a:r>
              <a:rPr lang="da-DK" sz="2400" smtClean="0"/>
              <a:t>Forest, trees powers-of-2</a:t>
            </a:r>
          </a:p>
          <a:p>
            <a:pPr marL="441325" indent="-258763">
              <a:buClr>
                <a:srgbClr val="C00000"/>
              </a:buClr>
              <a:buFont typeface="Arial" pitchFamily="34" charset="0"/>
              <a:buChar char="•"/>
            </a:pPr>
            <a:r>
              <a:rPr lang="da-DK" sz="2400" smtClean="0"/>
              <a:t>Looser trees</a:t>
            </a:r>
          </a:p>
          <a:p>
            <a:pPr marL="441325" indent="-258763">
              <a:buClr>
                <a:srgbClr val="C00000"/>
              </a:buClr>
              <a:buFont typeface="Arial" pitchFamily="34" charset="0"/>
              <a:buChar char="•"/>
            </a:pPr>
            <a:r>
              <a:rPr lang="da-DK" sz="2400" smtClean="0"/>
              <a:t>Pair-encode bits at nodes</a:t>
            </a:r>
          </a:p>
          <a:p>
            <a:pPr marL="441325" indent="-258763">
              <a:buClr>
                <a:srgbClr val="C00000"/>
              </a:buClr>
              <a:buFont typeface="Arial" pitchFamily="34" charset="0"/>
              <a:buChar char="•"/>
            </a:pPr>
            <a:r>
              <a:rPr lang="da-DK" sz="2400" smtClean="0"/>
              <a:t>Insertions balance using </a:t>
            </a:r>
            <a:r>
              <a:rPr lang="da-DK" sz="2400" smtClean="0">
                <a:solidFill>
                  <a:srgbClr val="C00000"/>
                </a:solidFill>
              </a:rPr>
              <a:t>LSB(n)</a:t>
            </a:r>
            <a:endParaRPr lang="da-DK" sz="240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2946" y="1484784"/>
            <a:ext cx="4931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a-DK" smtClean="0">
                <a:solidFill>
                  <a:srgbClr val="C00000"/>
                </a:solidFill>
              </a:rPr>
              <a:t>…work in progress Brodal, Nielsen, Truelsen (2013)</a:t>
            </a:r>
            <a:endParaRPr lang="da-DK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4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76959"/>
              </p:ext>
            </p:extLst>
          </p:nvPr>
        </p:nvGraphicFramePr>
        <p:xfrm>
          <a:off x="251520" y="332656"/>
          <a:ext cx="8496945" cy="5064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1556"/>
                <a:gridCol w="853509"/>
                <a:gridCol w="853509"/>
                <a:gridCol w="834116"/>
                <a:gridCol w="853509"/>
                <a:gridCol w="725373"/>
                <a:gridCol w="725373"/>
              </a:tblGrid>
              <a:tr h="1656184">
                <a:tc>
                  <a:txBody>
                    <a:bodyPr/>
                    <a:lstStyle/>
                    <a:p>
                      <a:endParaRPr lang="da-DK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400" err="1" smtClean="0">
                          <a:latin typeface="Courier New" pitchFamily="49" charset="0"/>
                          <a:cs typeface="Courier New" pitchFamily="49" charset="0"/>
                        </a:rPr>
                        <a:t>Insert</a:t>
                      </a:r>
                      <a:endParaRPr lang="da-DK" sz="140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z="1400" smtClean="0">
                          <a:latin typeface="Courier New" pitchFamily="49" charset="0"/>
                          <a:cs typeface="Courier New" pitchFamily="49" charset="0"/>
                        </a:rPr>
                        <a:t>ExtractMin</a:t>
                      </a:r>
                      <a:endParaRPr lang="da-DK" sz="140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mtClean="0"/>
                        <a:t>Implicit</a:t>
                      </a:r>
                      <a:endParaRPr lang="da-DK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mtClean="0"/>
                        <a:t>Swaps</a:t>
                      </a:r>
                      <a:endParaRPr lang="da-DK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err="1" smtClean="0"/>
                        <a:t>Identical</a:t>
                      </a:r>
                      <a:r>
                        <a:rPr lang="da-DK" baseline="0" smtClean="0"/>
                        <a:t> elements</a:t>
                      </a:r>
                      <a:endParaRPr lang="da-DK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a-DK" smtClean="0"/>
                        <a:t>Cache </a:t>
                      </a:r>
                      <a:br>
                        <a:rPr lang="da-DK" smtClean="0"/>
                      </a:br>
                      <a:r>
                        <a:rPr lang="da-DK" err="1" smtClean="0"/>
                        <a:t>oblivious</a:t>
                      </a:r>
                      <a:endParaRPr lang="da-DK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err="1" smtClean="0"/>
                        <a:t>Heaps</a:t>
                      </a:r>
                      <a:endParaRPr lang="da-DK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log n</a:t>
                      </a:r>
                      <a:endParaRPr lang="da-DK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log n</a:t>
                      </a:r>
                      <a:endParaRPr lang="da-DK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err="1" smtClean="0"/>
                        <a:t>Strong</a:t>
                      </a:r>
                      <a:endParaRPr lang="da-DK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log n</a:t>
                      </a:r>
                      <a:endParaRPr lang="da-DK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Yes</a:t>
                      </a:r>
                      <a:endParaRPr lang="da-DK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u="none" strike="noStrike" kern="1200" baseline="0" smtClean="0">
                          <a:solidFill>
                            <a:srgbClr val="C00000"/>
                          </a:solidFill>
                        </a:rPr>
                        <a:t>Carlsson, </a:t>
                      </a:r>
                      <a:r>
                        <a:rPr lang="da-DK" err="1" smtClean="0">
                          <a:solidFill>
                            <a:srgbClr val="C00000"/>
                          </a:solidFill>
                        </a:rPr>
                        <a:t>Munro</a:t>
                      </a:r>
                      <a:r>
                        <a:rPr lang="da-DK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da-DK" err="1" smtClean="0">
                          <a:solidFill>
                            <a:srgbClr val="C00000"/>
                          </a:solidFill>
                        </a:rPr>
                        <a:t>Poblette</a:t>
                      </a:r>
                      <a:r>
                        <a:rPr lang="da-DK" baseline="0" smtClean="0">
                          <a:solidFill>
                            <a:srgbClr val="C00000"/>
                          </a:solidFill>
                        </a:rPr>
                        <a:t> (1988)</a:t>
                      </a:r>
                      <a:endParaRPr lang="da-DK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1</a:t>
                      </a:r>
                      <a:endParaRPr lang="da-DK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log </a:t>
                      </a:r>
                      <a:r>
                        <a:rPr lang="da-DK" i="1" smtClean="0"/>
                        <a:t>n</a:t>
                      </a:r>
                      <a:endParaRPr lang="da-DK" i="1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err="1" smtClean="0"/>
                        <a:t>Weak</a:t>
                      </a:r>
                      <a:endParaRPr lang="da-DK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log </a:t>
                      </a:r>
                      <a:r>
                        <a:rPr lang="da-DK" i="1" smtClean="0"/>
                        <a:t>n</a:t>
                      </a:r>
                      <a:endParaRPr lang="da-DK" i="1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Yes</a:t>
                      </a:r>
                      <a:endParaRPr lang="da-DK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mtClean="0">
                          <a:solidFill>
                            <a:srgbClr val="C00000"/>
                          </a:solidFill>
                        </a:rPr>
                        <a:t>Arge, Bender, </a:t>
                      </a:r>
                      <a:r>
                        <a:rPr lang="da-DK" sz="1800" u="none" strike="noStrike" kern="1200" baseline="0" err="1" smtClean="0">
                          <a:solidFill>
                            <a:srgbClr val="C00000"/>
                          </a:solidFill>
                        </a:rPr>
                        <a:t>Demaine</a:t>
                      </a:r>
                      <a:r>
                        <a:rPr lang="da-DK" sz="1800" u="none" strike="noStrike" kern="1200" baseline="0" smtClean="0">
                          <a:solidFill>
                            <a:srgbClr val="C00000"/>
                          </a:solidFill>
                        </a:rPr>
                        <a:t>,</a:t>
                      </a:r>
                      <a:r>
                        <a:rPr lang="da-DK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sz="1800" u="none" strike="noStrike" kern="1200" baseline="0" smtClean="0">
                          <a:solidFill>
                            <a:srgbClr val="C00000"/>
                          </a:solidFill>
                        </a:rPr>
                        <a:t>Holland-</a:t>
                      </a:r>
                      <a:r>
                        <a:rPr lang="da-DK" sz="1800" u="none" strike="noStrike" kern="1200" baseline="0" err="1" smtClean="0">
                          <a:solidFill>
                            <a:srgbClr val="C00000"/>
                          </a:solidFill>
                        </a:rPr>
                        <a:t>Minkley</a:t>
                      </a:r>
                      <a:r>
                        <a:rPr lang="da-DK" sz="1800" u="none" strike="noStrike" kern="1200" baseline="0" smtClean="0">
                          <a:solidFill>
                            <a:srgbClr val="C00000"/>
                          </a:solidFill>
                        </a:rPr>
                        <a:t>,  </a:t>
                      </a:r>
                      <a:r>
                        <a:rPr lang="da-DK" sz="1800" u="none" strike="noStrike" kern="1200" baseline="0" err="1" smtClean="0">
                          <a:solidFill>
                            <a:srgbClr val="C00000"/>
                          </a:solidFill>
                        </a:rPr>
                        <a:t>Munro</a:t>
                      </a:r>
                      <a:r>
                        <a:rPr lang="da-DK" sz="1800" u="none" strike="noStrike" kern="1200" baseline="0" smtClean="0">
                          <a:solidFill>
                            <a:srgbClr val="C00000"/>
                          </a:solidFill>
                        </a:rPr>
                        <a:t> (2002)</a:t>
                      </a:r>
                      <a:endParaRPr lang="da-DK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>
                          <a:sym typeface="Symbol"/>
                        </a:rPr>
                        <a:t></a:t>
                      </a:r>
                      <a:r>
                        <a:rPr lang="da-DK" smtClean="0"/>
                        <a:t>log </a:t>
                      </a:r>
                      <a:r>
                        <a:rPr lang="da-DK" i="1" smtClean="0"/>
                        <a:t>n</a:t>
                      </a:r>
                      <a:endParaRPr lang="da-DK" i="1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mtClean="0">
                          <a:sym typeface="Symbol"/>
                        </a:rPr>
                        <a:t></a:t>
                      </a:r>
                      <a:r>
                        <a:rPr lang="da-DK" smtClean="0"/>
                        <a:t>log </a:t>
                      </a:r>
                      <a:r>
                        <a:rPr lang="da-DK" i="1" smtClean="0"/>
                        <a:t>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mtClean="0">
                          <a:sym typeface="Symbol"/>
                        </a:rPr>
                        <a:t></a:t>
                      </a:r>
                      <a:r>
                        <a:rPr lang="da-DK" smtClean="0"/>
                        <a:t>log </a:t>
                      </a:r>
                      <a:r>
                        <a:rPr lang="da-DK" i="1" smtClean="0"/>
                        <a:t>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Yes</a:t>
                      </a:r>
                      <a:endParaRPr lang="da-DK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Yes</a:t>
                      </a:r>
                      <a:endParaRPr lang="da-DK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err="1" smtClean="0">
                          <a:solidFill>
                            <a:srgbClr val="C00000"/>
                          </a:solidFill>
                        </a:rPr>
                        <a:t>Munro</a:t>
                      </a:r>
                      <a:r>
                        <a:rPr lang="da-DK" smtClean="0">
                          <a:solidFill>
                            <a:srgbClr val="C00000"/>
                          </a:solidFill>
                        </a:rPr>
                        <a:t>,</a:t>
                      </a:r>
                      <a:r>
                        <a:rPr lang="da-DK" baseline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da-DK" baseline="0" err="1" smtClean="0">
                          <a:solidFill>
                            <a:srgbClr val="C00000"/>
                          </a:solidFill>
                        </a:rPr>
                        <a:t>Franceschini</a:t>
                      </a:r>
                      <a:r>
                        <a:rPr lang="da-DK" baseline="0" smtClean="0">
                          <a:solidFill>
                            <a:srgbClr val="C00000"/>
                          </a:solidFill>
                        </a:rPr>
                        <a:t> (2006)</a:t>
                      </a:r>
                      <a:endParaRPr lang="da-DK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>
                          <a:sym typeface="Symbol"/>
                        </a:rPr>
                        <a:t></a:t>
                      </a:r>
                      <a:r>
                        <a:rPr lang="da-DK" smtClean="0"/>
                        <a:t>log </a:t>
                      </a:r>
                      <a:r>
                        <a:rPr lang="da-DK" i="1" smtClean="0"/>
                        <a:t>n</a:t>
                      </a:r>
                      <a:endParaRPr lang="da-DK" i="1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mtClean="0">
                          <a:sym typeface="Symbol"/>
                        </a:rPr>
                        <a:t></a:t>
                      </a:r>
                      <a:r>
                        <a:rPr lang="da-DK" smtClean="0"/>
                        <a:t>log </a:t>
                      </a:r>
                      <a:r>
                        <a:rPr lang="da-DK" i="1" smtClean="0"/>
                        <a:t>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Strong</a:t>
                      </a:r>
                      <a:endParaRPr lang="da-DK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>
                          <a:sym typeface="Symbol"/>
                        </a:rPr>
                        <a:t></a:t>
                      </a:r>
                      <a:r>
                        <a:rPr lang="da-DK" smtClean="0"/>
                        <a:t>1</a:t>
                      </a:r>
                      <a:endParaRPr lang="da-DK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b="0" i="0" u="none" strike="noStrike" kern="1200" baseline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Harvey, Zatloukal (2004)</a:t>
                      </a:r>
                      <a:endParaRPr lang="da-DK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>
                          <a:sym typeface="Symbol"/>
                        </a:rPr>
                        <a:t>1</a:t>
                      </a:r>
                      <a:endParaRPr lang="da-DK" i="1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mtClean="0">
                          <a:sym typeface="Symbol"/>
                        </a:rPr>
                        <a:t></a:t>
                      </a:r>
                      <a:r>
                        <a:rPr lang="da-DK" smtClean="0"/>
                        <a:t>log </a:t>
                      </a:r>
                      <a:r>
                        <a:rPr lang="da-DK" i="1" smtClean="0"/>
                        <a:t>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Strong</a:t>
                      </a:r>
                      <a:endParaRPr lang="da-DK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mtClean="0"/>
                        <a:t>log </a:t>
                      </a:r>
                      <a:r>
                        <a:rPr lang="da-DK" i="1" smtClean="0"/>
                        <a:t>n</a:t>
                      </a:r>
                      <a:endParaRPr lang="da-DK" i="1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Yes</a:t>
                      </a:r>
                      <a:endParaRPr lang="da-DK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mtClean="0">
                          <a:solidFill>
                            <a:srgbClr val="C00000"/>
                          </a:solidFill>
                        </a:rPr>
                        <a:t>Brodal, Nielsen, Truelsen (2013)</a:t>
                      </a:r>
                      <a:endParaRPr lang="da-DK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1</a:t>
                      </a:r>
                      <a:endParaRPr lang="da-DK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log </a:t>
                      </a:r>
                      <a:r>
                        <a:rPr lang="da-DK" i="1" smtClean="0"/>
                        <a:t>n</a:t>
                      </a:r>
                      <a:endParaRPr lang="da-DK" i="1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err="1" smtClean="0"/>
                        <a:t>Strong</a:t>
                      </a:r>
                      <a:endParaRPr lang="da-DK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/>
                        <a:t>log </a:t>
                      </a:r>
                      <a:r>
                        <a:rPr lang="da-DK" i="1" smtClean="0"/>
                        <a:t>n</a:t>
                      </a:r>
                      <a:endParaRPr lang="da-DK" i="1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a-DK" smtClean="0">
                          <a:solidFill>
                            <a:srgbClr val="C00000"/>
                          </a:solidFill>
                        </a:rPr>
                        <a:t>Open</a:t>
                      </a:r>
                      <a:endParaRPr lang="da-DK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da-DK" smtClean="0">
                          <a:solidFill>
                            <a:srgbClr val="C00000"/>
                          </a:solidFill>
                        </a:rPr>
                        <a:t>x</a:t>
                      </a:r>
                    </a:p>
                    <a:p>
                      <a:pPr algn="ctr"/>
                      <a:r>
                        <a:rPr lang="da-DK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da-DK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>
                          <a:solidFill>
                            <a:srgbClr val="C00000"/>
                          </a:solidFill>
                        </a:rPr>
                        <a:t>log </a:t>
                      </a:r>
                      <a:r>
                        <a:rPr lang="da-DK" i="1" smtClean="0">
                          <a:solidFill>
                            <a:srgbClr val="C00000"/>
                          </a:solidFill>
                        </a:rPr>
                        <a:t>n</a:t>
                      </a:r>
                    </a:p>
                    <a:p>
                      <a:pPr algn="ctr"/>
                      <a:r>
                        <a:rPr lang="da-DK" i="0" smtClean="0">
                          <a:solidFill>
                            <a:srgbClr val="C00000"/>
                          </a:solidFill>
                        </a:rPr>
                        <a:t>x</a:t>
                      </a:r>
                    </a:p>
                    <a:p>
                      <a:pPr algn="ctr"/>
                      <a:r>
                        <a:rPr lang="da-DK" i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da-DK" i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err="1" smtClean="0">
                          <a:solidFill>
                            <a:srgbClr val="C00000"/>
                          </a:solidFill>
                        </a:rPr>
                        <a:t>Strong</a:t>
                      </a:r>
                      <a:endParaRPr lang="da-DK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  <a:p>
                      <a:pPr algn="ctr"/>
                      <a:endParaRPr lang="da-DK" i="1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da-DK" i="0" smtClean="0">
                          <a:solidFill>
                            <a:srgbClr val="C00000"/>
                          </a:solidFill>
                        </a:rPr>
                        <a:t>x</a:t>
                      </a:r>
                      <a:endParaRPr lang="da-DK" i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>
                          <a:solidFill>
                            <a:srgbClr val="C00000"/>
                          </a:solidFill>
                        </a:rPr>
                        <a:t>Yes</a:t>
                      </a:r>
                      <a:endParaRPr lang="da-DK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>
                          <a:solidFill>
                            <a:srgbClr val="C00000"/>
                          </a:solidFill>
                        </a:rPr>
                        <a:t>Yes</a:t>
                      </a:r>
                    </a:p>
                    <a:p>
                      <a:pPr algn="ctr"/>
                      <a:r>
                        <a:rPr lang="da-DK" smtClean="0">
                          <a:solidFill>
                            <a:srgbClr val="C00000"/>
                          </a:solidFill>
                        </a:rPr>
                        <a:t>x</a:t>
                      </a:r>
                    </a:p>
                    <a:p>
                      <a:pPr algn="ctr"/>
                      <a:endParaRPr lang="da-DK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da-DK" smtClean="0"/>
              <a:t>(Some Random) </a:t>
            </a:r>
            <a:r>
              <a:rPr lang="da-DK" err="1" smtClean="0"/>
              <a:t>Results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72" y="6520259"/>
            <a:ext cx="2133600" cy="365125"/>
          </a:xfrm>
        </p:spPr>
        <p:txBody>
          <a:bodyPr/>
          <a:lstStyle/>
          <a:p>
            <a:fld id="{DC3A3CCF-ED22-4FB4-9298-0C304C25CCF6}" type="slidenum">
              <a:rPr lang="da-DK" smtClean="0"/>
              <a:t>13</a:t>
            </a:fld>
            <a:endParaRPr lang="da-DK"/>
          </a:p>
        </p:txBody>
      </p:sp>
      <p:sp>
        <p:nvSpPr>
          <p:cNvPr id="6" name="TextBox 5"/>
          <p:cNvSpPr txBox="1"/>
          <p:nvPr/>
        </p:nvSpPr>
        <p:spPr>
          <a:xfrm>
            <a:off x="395536" y="148478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mtClean="0">
                <a:sym typeface="Symbol"/>
              </a:rPr>
              <a:t> </a:t>
            </a:r>
            <a:r>
              <a:rPr lang="da-DK" err="1" smtClean="0">
                <a:sym typeface="Symbol"/>
              </a:rPr>
              <a:t>amortized</a:t>
            </a:r>
            <a:r>
              <a:rPr lang="da-DK" smtClean="0">
                <a:sym typeface="Symbol"/>
              </a:rPr>
              <a:t> bounds</a:t>
            </a:r>
            <a:endParaRPr lang="da-DK"/>
          </a:p>
        </p:txBody>
      </p:sp>
      <p:sp>
        <p:nvSpPr>
          <p:cNvPr id="7" name="Rectangular Callout 6"/>
          <p:cNvSpPr/>
          <p:nvPr/>
        </p:nvSpPr>
        <p:spPr>
          <a:xfrm>
            <a:off x="251520" y="5589240"/>
            <a:ext cx="5112568" cy="1080120"/>
          </a:xfrm>
          <a:prstGeom prst="wedgeRectCallout">
            <a:avLst>
              <a:gd name="adj1" fmla="val -4771"/>
              <a:gd name="adj2" fmla="val -224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600" b="1" smtClean="0"/>
              <a:t>Implicit </a:t>
            </a:r>
            <a:r>
              <a:rPr lang="da-DK" sz="1600" b="1" err="1" smtClean="0"/>
              <a:t>dictionary</a:t>
            </a:r>
            <a:r>
              <a:rPr lang="da-DK" sz="1600" b="1" smtClean="0"/>
              <a:t> </a:t>
            </a:r>
          </a:p>
          <a:p>
            <a:pPr algn="ctr"/>
            <a:r>
              <a:rPr lang="da-DK" sz="1600" smtClean="0"/>
              <a:t>O(</a:t>
            </a:r>
            <a:r>
              <a:rPr lang="da-DK" sz="1600" smtClean="0">
                <a:sym typeface="Symbol"/>
              </a:rPr>
              <a:t>n) </a:t>
            </a:r>
            <a:r>
              <a:rPr lang="da-DK" sz="1600" err="1" smtClean="0"/>
              <a:t>Munro</a:t>
            </a:r>
            <a:r>
              <a:rPr lang="da-DK" sz="1600" smtClean="0"/>
              <a:t>, </a:t>
            </a:r>
            <a:r>
              <a:rPr lang="da-DK" sz="1600" err="1" smtClean="0"/>
              <a:t>Suwanda</a:t>
            </a:r>
            <a:r>
              <a:rPr lang="da-DK" sz="1600"/>
              <a:t> </a:t>
            </a:r>
            <a:r>
              <a:rPr lang="da-DK" sz="1600" smtClean="0"/>
              <a:t>(1980)</a:t>
            </a:r>
          </a:p>
          <a:p>
            <a:pPr algn="ctr"/>
            <a:r>
              <a:rPr lang="da-DK" sz="1600" smtClean="0"/>
              <a:t>O(log</a:t>
            </a:r>
            <a:r>
              <a:rPr lang="da-DK" sz="1600" baseline="30000" smtClean="0"/>
              <a:t>2</a:t>
            </a:r>
            <a:r>
              <a:rPr lang="da-DK" sz="1600" smtClean="0"/>
              <a:t> </a:t>
            </a:r>
            <a:r>
              <a:rPr lang="da-DK" sz="1600" i="1" smtClean="0"/>
              <a:t>n</a:t>
            </a:r>
            <a:r>
              <a:rPr lang="da-DK" sz="1600" smtClean="0"/>
              <a:t>) </a:t>
            </a:r>
            <a:r>
              <a:rPr lang="da-DK" sz="1600" err="1" smtClean="0"/>
              <a:t>Munro</a:t>
            </a:r>
            <a:r>
              <a:rPr lang="da-DK" sz="1600" smtClean="0"/>
              <a:t> (1986)</a:t>
            </a:r>
          </a:p>
          <a:p>
            <a:pPr algn="ctr"/>
            <a:r>
              <a:rPr lang="da-DK" sz="1600"/>
              <a:t>O(log</a:t>
            </a:r>
            <a:r>
              <a:rPr lang="da-DK" sz="1600" baseline="30000"/>
              <a:t>2</a:t>
            </a:r>
            <a:r>
              <a:rPr lang="da-DK" sz="1600"/>
              <a:t> </a:t>
            </a:r>
            <a:r>
              <a:rPr lang="da-DK" sz="1600" i="1" smtClean="0"/>
              <a:t>n</a:t>
            </a:r>
            <a:r>
              <a:rPr lang="da-DK" sz="1600" smtClean="0"/>
              <a:t>/loglog </a:t>
            </a:r>
            <a:r>
              <a:rPr lang="da-DK" sz="1600" i="1" smtClean="0"/>
              <a:t>n</a:t>
            </a:r>
            <a:r>
              <a:rPr lang="da-DK" sz="1600" smtClean="0"/>
              <a:t>) </a:t>
            </a:r>
            <a:r>
              <a:rPr lang="it-IT" sz="1600"/>
              <a:t>Franceschini, </a:t>
            </a:r>
            <a:r>
              <a:rPr lang="it-IT" sz="1600" smtClean="0"/>
              <a:t>Grossi</a:t>
            </a:r>
            <a:r>
              <a:rPr lang="it-IT" sz="1600"/>
              <a:t>, </a:t>
            </a:r>
            <a:r>
              <a:rPr lang="it-IT" sz="1600" smtClean="0"/>
              <a:t>Munro, Pagli</a:t>
            </a:r>
            <a:r>
              <a:rPr lang="da-DK" sz="1600" smtClean="0"/>
              <a:t>(2004)</a:t>
            </a:r>
            <a:endParaRPr lang="da-DK" sz="1600"/>
          </a:p>
        </p:txBody>
      </p:sp>
      <p:sp>
        <p:nvSpPr>
          <p:cNvPr id="13" name="TextBox 12"/>
          <p:cNvSpPr txBox="1"/>
          <p:nvPr/>
        </p:nvSpPr>
        <p:spPr>
          <a:xfrm>
            <a:off x="5328592" y="5766355"/>
            <a:ext cx="349188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da-DK" sz="4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 </a:t>
            </a:r>
            <a:r>
              <a:rPr lang="da-DK" sz="4800" b="1" i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da-DK" sz="4800" b="1" i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048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1" t="16966" r="3108" b="12080"/>
          <a:stretch/>
        </p:blipFill>
        <p:spPr bwMode="auto">
          <a:xfrm>
            <a:off x="-20216" y="0"/>
            <a:ext cx="9164216" cy="55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3CCF-ED22-4FB4-9298-0C304C25CCF6}" type="slidenum">
              <a:rPr lang="da-DK" smtClean="0"/>
              <a:t>2</a:t>
            </a:fld>
            <a:endParaRPr lang="da-DK"/>
          </a:p>
        </p:txBody>
      </p:sp>
      <p:sp>
        <p:nvSpPr>
          <p:cNvPr id="4" name="Oval 3"/>
          <p:cNvSpPr/>
          <p:nvPr/>
        </p:nvSpPr>
        <p:spPr>
          <a:xfrm>
            <a:off x="2715032" y="3773800"/>
            <a:ext cx="100811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1" t="76200" r="58171" b="12080"/>
          <a:stretch/>
        </p:blipFill>
        <p:spPr bwMode="auto">
          <a:xfrm>
            <a:off x="-20216" y="5445224"/>
            <a:ext cx="1533706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worldtvpc.com/blog/wp-content/uploads/2013/07/rambo_poste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0" t="11287" r="20925"/>
          <a:stretch/>
        </p:blipFill>
        <p:spPr bwMode="auto">
          <a:xfrm>
            <a:off x="6516216" y="2276872"/>
            <a:ext cx="2547988" cy="280831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6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colorTemperature colorTemp="5625"/>
                    </a14:imgEffect>
                    <a14:imgEffect>
                      <a14:saturation sat="1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012" y="2276872"/>
            <a:ext cx="1233264" cy="1440160"/>
          </a:xfrm>
        </p:spPr>
      </p:pic>
      <p:sp>
        <p:nvSpPr>
          <p:cNvPr id="5" name="Rounded Rectangle 4"/>
          <p:cNvSpPr/>
          <p:nvPr/>
        </p:nvSpPr>
        <p:spPr>
          <a:xfrm>
            <a:off x="241412" y="5213966"/>
            <a:ext cx="6490828" cy="1404430"/>
          </a:xfrm>
          <a:prstGeom prst="roundRect">
            <a:avLst>
              <a:gd name="adj" fmla="val 734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a-DK" sz="2800" b="1" smtClean="0"/>
              <a:t>Program</a:t>
            </a:r>
            <a:endParaRPr lang="da-DK" sz="2800" b="1"/>
          </a:p>
        </p:txBody>
      </p:sp>
      <p:sp>
        <p:nvSpPr>
          <p:cNvPr id="2" name="TextBox 1"/>
          <p:cNvSpPr txBox="1"/>
          <p:nvPr/>
        </p:nvSpPr>
        <p:spPr>
          <a:xfrm>
            <a:off x="395536" y="5694347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38275" algn="l"/>
                <a:tab pos="1706563" algn="l"/>
              </a:tabLst>
            </a:pPr>
            <a:r>
              <a:rPr lang="da-DK" sz="2400" smtClean="0">
                <a:solidFill>
                  <a:schemeClr val="bg1"/>
                </a:solidFill>
              </a:rPr>
              <a:t>Ian </a:t>
            </a:r>
            <a:r>
              <a:rPr lang="da-DK" sz="2400" err="1" smtClean="0">
                <a:solidFill>
                  <a:schemeClr val="bg1"/>
                </a:solidFill>
              </a:rPr>
              <a:t>Munro</a:t>
            </a:r>
            <a:r>
              <a:rPr lang="da-DK" sz="2400" smtClean="0">
                <a:solidFill>
                  <a:schemeClr val="bg1"/>
                </a:solidFill>
              </a:rPr>
              <a:t> 		:  A </a:t>
            </a:r>
            <a:r>
              <a:rPr lang="da-DK" sz="2400" err="1" smtClean="0">
                <a:solidFill>
                  <a:schemeClr val="bg1"/>
                </a:solidFill>
              </a:rPr>
              <a:t>Constant</a:t>
            </a:r>
            <a:r>
              <a:rPr lang="da-DK" sz="2400" smtClean="0">
                <a:solidFill>
                  <a:schemeClr val="bg1"/>
                </a:solidFill>
              </a:rPr>
              <a:t> Time </a:t>
            </a:r>
            <a:r>
              <a:rPr lang="da-DK" sz="2400" err="1" smtClean="0">
                <a:solidFill>
                  <a:schemeClr val="bg1"/>
                </a:solidFill>
              </a:rPr>
              <a:t>Priority</a:t>
            </a:r>
            <a:r>
              <a:rPr lang="da-DK" sz="2400" smtClean="0">
                <a:solidFill>
                  <a:schemeClr val="bg1"/>
                </a:solidFill>
              </a:rPr>
              <a:t> Queue</a:t>
            </a:r>
          </a:p>
          <a:p>
            <a:pPr>
              <a:tabLst>
                <a:tab pos="1438275" algn="l"/>
                <a:tab pos="1706563" algn="l"/>
              </a:tabLst>
            </a:pPr>
            <a:r>
              <a:rPr lang="da-DK" sz="2400" smtClean="0">
                <a:solidFill>
                  <a:schemeClr val="bg1"/>
                </a:solidFill>
              </a:rPr>
              <a:t>Gerth Brodal 	:  A </a:t>
            </a:r>
            <a:r>
              <a:rPr lang="da-DK" sz="2400" err="1" smtClean="0">
                <a:solidFill>
                  <a:schemeClr val="bg1"/>
                </a:solidFill>
              </a:rPr>
              <a:t>Constant</a:t>
            </a:r>
            <a:r>
              <a:rPr lang="da-DK" sz="2400" smtClean="0">
                <a:solidFill>
                  <a:schemeClr val="bg1"/>
                </a:solidFill>
              </a:rPr>
              <a:t> </a:t>
            </a:r>
            <a:r>
              <a:rPr lang="da-DK" sz="2400">
                <a:solidFill>
                  <a:schemeClr val="bg1"/>
                </a:solidFill>
              </a:rPr>
              <a:t>Time </a:t>
            </a:r>
            <a:r>
              <a:rPr lang="da-DK" sz="2400" err="1">
                <a:solidFill>
                  <a:schemeClr val="bg1"/>
                </a:solidFill>
              </a:rPr>
              <a:t>Priority</a:t>
            </a:r>
            <a:r>
              <a:rPr lang="da-DK" sz="2400">
                <a:solidFill>
                  <a:schemeClr val="bg1"/>
                </a:solidFill>
              </a:rPr>
              <a:t> </a:t>
            </a:r>
            <a:r>
              <a:rPr lang="da-DK" sz="2400" smtClean="0">
                <a:solidFill>
                  <a:schemeClr val="bg1"/>
                </a:solidFill>
              </a:rPr>
              <a:t>Queue</a:t>
            </a:r>
            <a:endParaRPr lang="da-DK" sz="240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9" t="17888" r="16998" b="24594"/>
          <a:stretch/>
        </p:blipFill>
        <p:spPr bwMode="auto">
          <a:xfrm>
            <a:off x="6534874" y="5274299"/>
            <a:ext cx="2537847" cy="129257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8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err="1" smtClean="0"/>
              <a:t>Priority</a:t>
            </a:r>
            <a:r>
              <a:rPr lang="da-DK" smtClean="0"/>
              <a:t> Queue</a:t>
            </a:r>
            <a:endParaRPr lang="da-DK"/>
          </a:p>
        </p:txBody>
      </p:sp>
      <p:sp>
        <p:nvSpPr>
          <p:cNvPr id="4" name="Cloud 3"/>
          <p:cNvSpPr/>
          <p:nvPr/>
        </p:nvSpPr>
        <p:spPr>
          <a:xfrm>
            <a:off x="2195736" y="1700808"/>
            <a:ext cx="4752528" cy="3816424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ight Arrow 2"/>
          <p:cNvSpPr/>
          <p:nvPr/>
        </p:nvSpPr>
        <p:spPr>
          <a:xfrm>
            <a:off x="144016" y="3140968"/>
            <a:ext cx="1763688" cy="100811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Insert</a:t>
            </a:r>
            <a:endParaRPr lang="da-DK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308304" y="3140968"/>
            <a:ext cx="1800200" cy="100811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ExtractMin</a:t>
            </a:r>
            <a:endParaRPr lang="da-DK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96552" y="3492297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476672" y="4165032"/>
            <a:ext cx="88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smtClean="0">
                <a:solidFill>
                  <a:srgbClr val="C00000"/>
                </a:solidFill>
              </a:rPr>
              <a:t>14</a:t>
            </a:r>
            <a:endParaRPr lang="da-DK" sz="320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900608" y="4317432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smtClean="0">
                <a:solidFill>
                  <a:srgbClr val="C00000"/>
                </a:solidFill>
              </a:rPr>
              <a:t>66</a:t>
            </a:r>
            <a:endParaRPr lang="da-DK" sz="320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154512" y="3819024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smtClean="0">
                <a:solidFill>
                  <a:srgbClr val="C00000"/>
                </a:solidFill>
              </a:rPr>
              <a:t>5</a:t>
            </a:r>
            <a:endParaRPr lang="da-DK" sz="320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158276" y="3239688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476672" y="2718760"/>
            <a:ext cx="91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smtClean="0">
                <a:solidFill>
                  <a:srgbClr val="C00000"/>
                </a:solidFill>
              </a:rPr>
              <a:t>42</a:t>
            </a:r>
            <a:endParaRPr lang="da-DK" sz="320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016" y="5229200"/>
            <a:ext cx="9180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err="1" smtClean="0">
                <a:latin typeface="Courier New" pitchFamily="49" charset="0"/>
                <a:cs typeface="Courier New" pitchFamily="49" charset="0"/>
              </a:rPr>
              <a:t>FindMin</a:t>
            </a:r>
            <a:endParaRPr lang="da-DK" smtClean="0">
              <a:latin typeface="Courier New" pitchFamily="49" charset="0"/>
              <a:cs typeface="Courier New" pitchFamily="49" charset="0"/>
            </a:endParaRPr>
          </a:p>
          <a:p>
            <a:r>
              <a:rPr lang="da-DK" err="1" smtClean="0">
                <a:latin typeface="Courier New" pitchFamily="49" charset="0"/>
                <a:cs typeface="Courier New" pitchFamily="49" charset="0"/>
              </a:rPr>
              <a:t>Delete</a:t>
            </a:r>
            <a:endParaRPr lang="da-DK" smtClean="0">
              <a:latin typeface="Courier New" pitchFamily="49" charset="0"/>
              <a:cs typeface="Courier New" pitchFamily="49" charset="0"/>
            </a:endParaRPr>
          </a:p>
          <a:p>
            <a:r>
              <a:rPr lang="da-DK" err="1" smtClean="0">
                <a:latin typeface="Courier New" pitchFamily="49" charset="0"/>
                <a:cs typeface="Courier New" pitchFamily="49" charset="0"/>
              </a:rPr>
              <a:t>DecreaseKey</a:t>
            </a:r>
            <a:endParaRPr lang="da-DK" smtClean="0">
              <a:latin typeface="Courier New" pitchFamily="49" charset="0"/>
              <a:cs typeface="Courier New" pitchFamily="49" charset="0"/>
            </a:endParaRPr>
          </a:p>
          <a:p>
            <a:r>
              <a:rPr lang="da-DK" smtClean="0">
                <a:latin typeface="Courier New" pitchFamily="49" charset="0"/>
                <a:cs typeface="Courier New" pitchFamily="49" charset="0"/>
              </a:rPr>
              <a:t>Meld</a:t>
            </a:r>
          </a:p>
          <a:p>
            <a:r>
              <a:rPr lang="da-DK" smtClean="0">
                <a:latin typeface="Courier New" pitchFamily="49" charset="0"/>
                <a:cs typeface="Courier New" pitchFamily="49" charset="0"/>
              </a:rPr>
              <a:t>ExtractMax </a:t>
            </a:r>
            <a:r>
              <a:rPr lang="da-DK" smtClean="0">
                <a:latin typeface="+mj-lt"/>
                <a:cs typeface="Courier New" pitchFamily="49" charset="0"/>
              </a:rPr>
              <a:t>(double-ended priority queue)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3CCF-ED22-4FB4-9298-0C304C25CCF6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554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0.5158 -0.1370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0.57639 -0.1553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19" y="-77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0.49618 0.02129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9" y="10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0.62205 0.25208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94" y="125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4444E-6 L 0.66215 0.074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08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58 -0.13704 L 1.14583 0.0310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93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31 0.00162 L 0.67777 -0.28171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3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18 0.02129 L 1.16562 -0.083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72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9" grpId="0"/>
      <p:bldP spid="10" grpId="0"/>
      <p:bldP spid="10" grpId="1"/>
      <p:bldP spid="11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3CCF-ED22-4FB4-9298-0C304C25CCF6}" type="slidenum">
              <a:rPr lang="da-DK" smtClean="0"/>
              <a:t>4</a:t>
            </a:fld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" t="2084" r="48745" b="1940"/>
          <a:stretch/>
        </p:blipFill>
        <p:spPr bwMode="auto">
          <a:xfrm>
            <a:off x="72448" y="116632"/>
            <a:ext cx="5867704" cy="668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7744" y="645333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mtClean="0">
                <a:solidFill>
                  <a:srgbClr val="C00000"/>
                </a:solidFill>
              </a:rPr>
              <a:t>Communications of the ACM (1962)</a:t>
            </a:r>
            <a:endParaRPr lang="da-DK">
              <a:solidFill>
                <a:srgbClr val="C00000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6057274" y="3894482"/>
            <a:ext cx="3168352" cy="400110"/>
            <a:chOff x="6057274" y="3429000"/>
            <a:chExt cx="3168352" cy="400110"/>
          </a:xfrm>
        </p:grpSpPr>
        <p:sp>
          <p:nvSpPr>
            <p:cNvPr id="6" name="TextBox 5"/>
            <p:cNvSpPr txBox="1"/>
            <p:nvPr/>
          </p:nvSpPr>
          <p:spPr>
            <a:xfrm>
              <a:off x="6057274" y="3429000"/>
              <a:ext cx="8640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b="1" smtClean="0">
                  <a:solidFill>
                    <a:srgbClr val="C00000"/>
                  </a:solidFill>
                </a:rPr>
                <a:t>42</a:t>
              </a:r>
              <a:endParaRPr lang="da-DK" sz="2000" b="1">
                <a:solidFill>
                  <a:srgbClr val="C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49362" y="3429000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b="1" smtClean="0">
                  <a:solidFill>
                    <a:srgbClr val="C00000"/>
                  </a:solidFill>
                </a:rPr>
                <a:t>7</a:t>
              </a:r>
              <a:endParaRPr lang="da-DK" sz="2000" b="1">
                <a:solidFill>
                  <a:srgbClr val="C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69442" y="3429000"/>
              <a:ext cx="8640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b="1" smtClean="0">
                  <a:solidFill>
                    <a:srgbClr val="C00000"/>
                  </a:solidFill>
                </a:rPr>
                <a:t>66</a:t>
              </a:r>
              <a:endParaRPr lang="da-DK" sz="2000" b="1">
                <a:solidFill>
                  <a:srgbClr val="C0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61530" y="3429000"/>
              <a:ext cx="8640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b="1" smtClean="0">
                  <a:solidFill>
                    <a:srgbClr val="C00000"/>
                  </a:solidFill>
                </a:rPr>
                <a:t>13</a:t>
              </a:r>
              <a:endParaRPr lang="da-DK" sz="2000" b="1">
                <a:solidFill>
                  <a:srgbClr val="C0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489322" y="310239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smtClean="0">
                <a:solidFill>
                  <a:srgbClr val="C00000"/>
                </a:solidFill>
              </a:rPr>
              <a:t>7</a:t>
            </a:r>
            <a:endParaRPr lang="da-DK" sz="2000" b="1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9482" y="310239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smtClean="0">
                <a:solidFill>
                  <a:srgbClr val="C00000"/>
                </a:solidFill>
              </a:rPr>
              <a:t>13</a:t>
            </a:r>
            <a:endParaRPr lang="da-DK" sz="2000" b="1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09402" y="223829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smtClean="0">
                <a:solidFill>
                  <a:srgbClr val="C00000"/>
                </a:solidFill>
              </a:rPr>
              <a:t>7</a:t>
            </a:r>
            <a:endParaRPr lang="da-DK" sz="2000" b="1">
              <a:solidFill>
                <a:srgbClr val="C0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273298" y="2638408"/>
            <a:ext cx="2317264" cy="1312450"/>
            <a:chOff x="6273298" y="2172926"/>
            <a:chExt cx="2317264" cy="1312450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7798082" y="2996952"/>
              <a:ext cx="275416" cy="47318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8361530" y="2996952"/>
              <a:ext cx="229032" cy="48842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6705346" y="2996952"/>
              <a:ext cx="229032" cy="48842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6273298" y="2996952"/>
              <a:ext cx="275416" cy="47318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6747658" y="2172926"/>
              <a:ext cx="497748" cy="473184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7462802" y="2189976"/>
              <a:ext cx="579120" cy="44196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6156176" y="2516149"/>
            <a:ext cx="3096344" cy="1954397"/>
            <a:chOff x="6156176" y="2050667"/>
            <a:chExt cx="3096344" cy="1954397"/>
          </a:xfrm>
        </p:grpSpPr>
        <p:sp>
          <p:nvSpPr>
            <p:cNvPr id="30" name="TextBox 29"/>
            <p:cNvSpPr txBox="1"/>
            <p:nvPr/>
          </p:nvSpPr>
          <p:spPr>
            <a:xfrm>
              <a:off x="7218076" y="2050667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smtClean="0">
                  <a:solidFill>
                    <a:srgbClr val="00B050"/>
                  </a:solidFill>
                </a:rPr>
                <a:t>1</a:t>
              </a:r>
              <a:endParaRPr lang="da-DK" sz="1600" b="1">
                <a:solidFill>
                  <a:srgbClr val="00B05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75875" y="2919536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smtClean="0">
                  <a:solidFill>
                    <a:srgbClr val="00B050"/>
                  </a:solidFill>
                </a:rPr>
                <a:t>2</a:t>
              </a:r>
              <a:endParaRPr lang="da-DK" sz="1600" b="1">
                <a:solidFill>
                  <a:srgbClr val="00B05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73498" y="2906089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smtClean="0">
                  <a:solidFill>
                    <a:srgbClr val="00B050"/>
                  </a:solidFill>
                </a:rPr>
                <a:t>3</a:t>
              </a:r>
              <a:endParaRPr lang="da-DK" sz="1600" b="1">
                <a:solidFill>
                  <a:srgbClr val="00B05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56176" y="3666510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smtClean="0">
                  <a:solidFill>
                    <a:srgbClr val="00B050"/>
                  </a:solidFill>
                </a:rPr>
                <a:t>4</a:t>
              </a:r>
              <a:endParaRPr lang="da-DK" sz="1600" b="1">
                <a:solidFill>
                  <a:srgbClr val="00B05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76256" y="3666510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smtClean="0">
                  <a:solidFill>
                    <a:srgbClr val="00B050"/>
                  </a:solidFill>
                </a:rPr>
                <a:t>5</a:t>
              </a:r>
              <a:endParaRPr lang="da-DK" sz="1600" b="1">
                <a:solidFill>
                  <a:srgbClr val="00B05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68344" y="3666510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smtClean="0">
                  <a:solidFill>
                    <a:srgbClr val="00B050"/>
                  </a:solidFill>
                </a:rPr>
                <a:t>6</a:t>
              </a:r>
              <a:endParaRPr lang="da-DK" sz="1600" b="1">
                <a:solidFill>
                  <a:srgbClr val="00B05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460432" y="3666510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smtClean="0">
                  <a:solidFill>
                    <a:srgbClr val="00B050"/>
                  </a:solidFill>
                </a:rPr>
                <a:t>7</a:t>
              </a:r>
              <a:endParaRPr lang="da-DK" sz="1600" b="1">
                <a:solidFill>
                  <a:srgbClr val="00B050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335470" y="2269965"/>
            <a:ext cx="3109791" cy="1984557"/>
            <a:chOff x="6335470" y="1804483"/>
            <a:chExt cx="3109791" cy="1984557"/>
          </a:xfrm>
        </p:grpSpPr>
        <p:sp>
          <p:nvSpPr>
            <p:cNvPr id="38" name="TextBox 37"/>
            <p:cNvSpPr txBox="1"/>
            <p:nvPr/>
          </p:nvSpPr>
          <p:spPr>
            <a:xfrm>
              <a:off x="6335470" y="3450486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smtClean="0">
                  <a:solidFill>
                    <a:srgbClr val="C00000"/>
                  </a:solidFill>
                </a:rPr>
                <a:t>,4</a:t>
              </a:r>
              <a:endParaRPr lang="da-DK" sz="1600" b="1">
                <a:solidFill>
                  <a:srgbClr val="C0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956938" y="3450486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smtClean="0">
                  <a:solidFill>
                    <a:srgbClr val="C00000"/>
                  </a:solidFill>
                </a:rPr>
                <a:t>,5</a:t>
              </a:r>
              <a:endParaRPr lang="da-DK" sz="1600" b="1">
                <a:solidFill>
                  <a:srgbClr val="C0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61085" y="3450486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smtClean="0">
                  <a:solidFill>
                    <a:srgbClr val="C00000"/>
                  </a:solidFill>
                </a:rPr>
                <a:t>,6</a:t>
              </a:r>
              <a:endParaRPr lang="da-DK" sz="1600" b="1">
                <a:solidFill>
                  <a:srgbClr val="C000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653173" y="3450486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smtClean="0">
                  <a:solidFill>
                    <a:srgbClr val="C00000"/>
                  </a:solidFill>
                </a:rPr>
                <a:t>,7</a:t>
              </a:r>
              <a:endParaRPr lang="da-DK" sz="1600" b="1">
                <a:solidFill>
                  <a:srgbClr val="C00000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601671" y="2658398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smtClean="0">
                  <a:solidFill>
                    <a:srgbClr val="C00000"/>
                  </a:solidFill>
                </a:rPr>
                <a:t>,5</a:t>
              </a:r>
              <a:endParaRPr lang="da-DK" sz="1600" b="1">
                <a:solidFill>
                  <a:srgbClr val="C0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348645" y="1804483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smtClean="0">
                  <a:solidFill>
                    <a:srgbClr val="C00000"/>
                  </a:solidFill>
                </a:rPr>
                <a:t>,5</a:t>
              </a:r>
              <a:endParaRPr lang="da-DK" sz="1600" b="1">
                <a:solidFill>
                  <a:srgbClr val="C0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212741" y="2663806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1600" b="1" smtClean="0">
                  <a:solidFill>
                    <a:srgbClr val="C00000"/>
                  </a:solidFill>
                </a:rPr>
                <a:t>,7</a:t>
              </a:r>
              <a:endParaRPr lang="da-DK" sz="1600" b="1">
                <a:solidFill>
                  <a:srgbClr val="C00000"/>
                </a:solidFill>
              </a:endParaRPr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529295"/>
              </p:ext>
            </p:extLst>
          </p:nvPr>
        </p:nvGraphicFramePr>
        <p:xfrm>
          <a:off x="6025607" y="4832330"/>
          <a:ext cx="3023608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44"/>
                <a:gridCol w="431944"/>
                <a:gridCol w="431944"/>
                <a:gridCol w="431944"/>
                <a:gridCol w="431944"/>
                <a:gridCol w="431944"/>
                <a:gridCol w="431944"/>
              </a:tblGrid>
              <a:tr h="161233">
                <a:tc>
                  <a:txBody>
                    <a:bodyPr/>
                    <a:lstStyle/>
                    <a:p>
                      <a:pPr algn="ctr"/>
                      <a:r>
                        <a:rPr lang="da-DK" smtClean="0">
                          <a:solidFill>
                            <a:srgbClr val="C00000"/>
                          </a:solidFill>
                        </a:rPr>
                        <a:t>7,5</a:t>
                      </a:r>
                      <a:endParaRPr lang="da-DK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>
                          <a:solidFill>
                            <a:srgbClr val="C00000"/>
                          </a:solidFill>
                        </a:rPr>
                        <a:t>7,5</a:t>
                      </a:r>
                      <a:endParaRPr lang="da-DK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>
                          <a:solidFill>
                            <a:srgbClr val="C00000"/>
                          </a:solidFill>
                        </a:rPr>
                        <a:t>13,7</a:t>
                      </a:r>
                      <a:endParaRPr lang="da-DK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>
                          <a:solidFill>
                            <a:srgbClr val="C00000"/>
                          </a:solidFill>
                        </a:rPr>
                        <a:t>42,4</a:t>
                      </a:r>
                      <a:endParaRPr lang="da-DK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>
                          <a:solidFill>
                            <a:srgbClr val="C00000"/>
                          </a:solidFill>
                        </a:rPr>
                        <a:t>7,5</a:t>
                      </a:r>
                      <a:endParaRPr lang="da-DK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>
                          <a:solidFill>
                            <a:srgbClr val="C00000"/>
                          </a:solidFill>
                        </a:rPr>
                        <a:t>66,6</a:t>
                      </a:r>
                      <a:endParaRPr lang="da-DK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>
                          <a:solidFill>
                            <a:srgbClr val="C00000"/>
                          </a:solidFill>
                        </a:rPr>
                        <a:t>13,7</a:t>
                      </a:r>
                      <a:endParaRPr lang="da-DK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092891"/>
              </p:ext>
            </p:extLst>
          </p:nvPr>
        </p:nvGraphicFramePr>
        <p:xfrm>
          <a:off x="6012160" y="5037936"/>
          <a:ext cx="3023608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44"/>
                <a:gridCol w="431944"/>
                <a:gridCol w="431944"/>
                <a:gridCol w="431944"/>
                <a:gridCol w="431944"/>
                <a:gridCol w="431944"/>
                <a:gridCol w="431944"/>
              </a:tblGrid>
              <a:tr h="197063">
                <a:tc>
                  <a:txBody>
                    <a:bodyPr/>
                    <a:lstStyle/>
                    <a:p>
                      <a:pPr algn="ctr"/>
                      <a:r>
                        <a:rPr lang="da-DK" sz="1600" b="1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da-DK" sz="1600" b="1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="1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da-DK" sz="1600" b="1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="1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da-DK" sz="1600" b="1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="1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da-DK" sz="1600" b="1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="1" smtClean="0">
                          <a:solidFill>
                            <a:srgbClr val="00B050"/>
                          </a:solidFill>
                        </a:rPr>
                        <a:t>5</a:t>
                      </a:r>
                      <a:endParaRPr lang="da-DK" sz="1600" b="1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="1" smtClean="0">
                          <a:solidFill>
                            <a:srgbClr val="00B050"/>
                          </a:solidFill>
                        </a:rPr>
                        <a:t>6</a:t>
                      </a:r>
                      <a:endParaRPr lang="da-DK" sz="1600" b="1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b="1" smtClean="0">
                          <a:solidFill>
                            <a:srgbClr val="00B050"/>
                          </a:solidFill>
                        </a:rPr>
                        <a:t>7</a:t>
                      </a:r>
                      <a:endParaRPr lang="da-DK" sz="1600" b="1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6" name="Group 85"/>
          <p:cNvGrpSpPr/>
          <p:nvPr/>
        </p:nvGrpSpPr>
        <p:grpSpPr>
          <a:xfrm>
            <a:off x="6516216" y="2224851"/>
            <a:ext cx="1687851" cy="2070012"/>
            <a:chOff x="8964488" y="1759369"/>
            <a:chExt cx="1687851" cy="2070012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9715509" y="1988840"/>
              <a:ext cx="20330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8964488" y="2852936"/>
              <a:ext cx="20330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9337975" y="3631577"/>
              <a:ext cx="20330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9860251" y="1759369"/>
              <a:ext cx="792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b="1" smtClean="0">
                  <a:solidFill>
                    <a:srgbClr val="C00000"/>
                  </a:solidFill>
                </a:rPr>
                <a:t>13</a:t>
              </a:r>
              <a:endParaRPr lang="da-DK" sz="2000" b="1">
                <a:solidFill>
                  <a:srgbClr val="C0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9095057" y="2636912"/>
              <a:ext cx="8640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b="1" smtClean="0">
                  <a:solidFill>
                    <a:srgbClr val="C00000"/>
                  </a:solidFill>
                </a:rPr>
                <a:t>42</a:t>
              </a:r>
              <a:endParaRPr lang="da-DK" sz="2000" b="1">
                <a:solidFill>
                  <a:srgbClr val="C000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9481991" y="3429271"/>
              <a:ext cx="8640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000" b="1" smtClean="0">
                  <a:solidFill>
                    <a:srgbClr val="C00000"/>
                  </a:solidFill>
                  <a:sym typeface="Symbol"/>
                </a:rPr>
                <a:t></a:t>
              </a:r>
              <a:endParaRPr lang="da-DK" sz="2000" b="1">
                <a:solidFill>
                  <a:srgbClr val="C00000"/>
                </a:solidFill>
              </a:endParaRPr>
            </a:p>
          </p:txBody>
        </p:sp>
      </p:grpSp>
      <p:sp>
        <p:nvSpPr>
          <p:cNvPr id="87" name="Rectangle 86"/>
          <p:cNvSpPr/>
          <p:nvPr/>
        </p:nvSpPr>
        <p:spPr>
          <a:xfrm>
            <a:off x="99744" y="89336"/>
            <a:ext cx="5891623" cy="67208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67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3CCF-ED22-4FB4-9298-0C304C25CCF6}" type="slidenum">
              <a:rPr lang="da-DK" smtClean="0"/>
              <a:t>5</a:t>
            </a:fld>
            <a:endParaRPr lang="da-DK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8" t="46642" r="12834" b="15671"/>
          <a:stretch/>
        </p:blipFill>
        <p:spPr bwMode="auto">
          <a:xfrm>
            <a:off x="251520" y="188640"/>
            <a:ext cx="4073086" cy="237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4" t="16046" r="47763" b="18594"/>
          <a:stretch/>
        </p:blipFill>
        <p:spPr bwMode="auto">
          <a:xfrm>
            <a:off x="369513" y="2534787"/>
            <a:ext cx="4037872" cy="411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4" t="3948" r="50000" b="4664"/>
          <a:stretch/>
        </p:blipFill>
        <p:spPr bwMode="auto">
          <a:xfrm>
            <a:off x="4611321" y="123908"/>
            <a:ext cx="3871557" cy="668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39313" y="164488"/>
            <a:ext cx="4019415" cy="65768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ctangle 4"/>
          <p:cNvSpPr/>
          <p:nvPr/>
        </p:nvSpPr>
        <p:spPr>
          <a:xfrm>
            <a:off x="330225" y="6237312"/>
            <a:ext cx="3994380" cy="47667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ctangle 10"/>
          <p:cNvSpPr/>
          <p:nvPr/>
        </p:nvSpPr>
        <p:spPr>
          <a:xfrm>
            <a:off x="368293" y="6381328"/>
            <a:ext cx="3994380" cy="33265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ctangle 11"/>
          <p:cNvSpPr/>
          <p:nvPr/>
        </p:nvSpPr>
        <p:spPr>
          <a:xfrm>
            <a:off x="520693" y="6552728"/>
            <a:ext cx="3803912" cy="18864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/>
          <p:cNvSpPr/>
          <p:nvPr/>
        </p:nvSpPr>
        <p:spPr>
          <a:xfrm>
            <a:off x="138567" y="164488"/>
            <a:ext cx="4289417" cy="65768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Oval 12"/>
          <p:cNvSpPr/>
          <p:nvPr/>
        </p:nvSpPr>
        <p:spPr>
          <a:xfrm>
            <a:off x="1678032" y="2465600"/>
            <a:ext cx="504056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6808894" y="349636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mtClean="0">
                <a:solidFill>
                  <a:srgbClr val="C00000"/>
                </a:solidFill>
              </a:rPr>
              <a:t>Communications of the ACM (1964)</a:t>
            </a:r>
            <a:endParaRPr lang="da-DK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4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471492"/>
              </p:ext>
            </p:extLst>
          </p:nvPr>
        </p:nvGraphicFramePr>
        <p:xfrm>
          <a:off x="5364712" y="2641734"/>
          <a:ext cx="2591664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44"/>
                <a:gridCol w="431944"/>
                <a:gridCol w="431944"/>
                <a:gridCol w="431944"/>
                <a:gridCol w="431944"/>
                <a:gridCol w="431944"/>
              </a:tblGrid>
              <a:tr h="197063">
                <a:tc>
                  <a:txBody>
                    <a:bodyPr/>
                    <a:lstStyle/>
                    <a:p>
                      <a:pPr algn="ctr"/>
                      <a:r>
                        <a:rPr lang="da-DK" sz="1200" b="1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da-DK" sz="1200" b="1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da-DK" sz="1200" b="1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da-DK" sz="1200" b="1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smtClean="0">
                          <a:solidFill>
                            <a:srgbClr val="00B050"/>
                          </a:solidFill>
                        </a:rPr>
                        <a:t>4</a:t>
                      </a:r>
                      <a:endParaRPr lang="da-DK" sz="1200" b="1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smtClean="0">
                          <a:solidFill>
                            <a:srgbClr val="00B050"/>
                          </a:solidFill>
                        </a:rPr>
                        <a:t>5</a:t>
                      </a:r>
                      <a:endParaRPr lang="da-DK" sz="1200" b="1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200" b="1" smtClean="0">
                          <a:solidFill>
                            <a:srgbClr val="00B050"/>
                          </a:solidFill>
                        </a:rPr>
                        <a:t>6</a:t>
                      </a:r>
                      <a:endParaRPr lang="da-DK" sz="1200" b="1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err="1" smtClean="0"/>
              <a:t>Heap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3CCF-ED22-4FB4-9298-0C304C25CCF6}" type="slidenum">
              <a:rPr lang="da-DK" smtClean="0"/>
              <a:t>6</a:t>
            </a:fld>
            <a:endParaRPr lang="da-DK"/>
          </a:p>
        </p:txBody>
      </p:sp>
      <p:grpSp>
        <p:nvGrpSpPr>
          <p:cNvPr id="33" name="Group 32"/>
          <p:cNvGrpSpPr/>
          <p:nvPr/>
        </p:nvGrpSpPr>
        <p:grpSpPr>
          <a:xfrm>
            <a:off x="1835696" y="1772816"/>
            <a:ext cx="1656184" cy="1584176"/>
            <a:chOff x="3622449" y="1772816"/>
            <a:chExt cx="1656184" cy="1584176"/>
          </a:xfrm>
        </p:grpSpPr>
        <p:grpSp>
          <p:nvGrpSpPr>
            <p:cNvPr id="29" name="Group 28"/>
            <p:cNvGrpSpPr/>
            <p:nvPr/>
          </p:nvGrpSpPr>
          <p:grpSpPr>
            <a:xfrm>
              <a:off x="3838473" y="1988840"/>
              <a:ext cx="1224136" cy="1152128"/>
              <a:chOff x="1187624" y="1772816"/>
              <a:chExt cx="1224136" cy="1152128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1187624" y="2348880"/>
                <a:ext cx="216024" cy="5760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2195736" y="2348880"/>
                <a:ext cx="216024" cy="5760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 flipV="1">
                <a:off x="1434128" y="2348880"/>
                <a:ext cx="257552" cy="5760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1429388" y="1772816"/>
                <a:ext cx="478316" cy="5760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1907704" y="1772816"/>
                <a:ext cx="504056" cy="5760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/>
            <p:cNvSpPr/>
            <p:nvPr/>
          </p:nvSpPr>
          <p:spPr>
            <a:xfrm>
              <a:off x="3622449" y="2924944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b="1" smtClean="0">
                  <a:solidFill>
                    <a:srgbClr val="C00000"/>
                  </a:solidFill>
                </a:rPr>
                <a:t>3</a:t>
              </a:r>
              <a:endParaRPr lang="da-DK" b="1">
                <a:solidFill>
                  <a:srgbClr val="C000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126505" y="2924944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da-DK" b="1" smtClean="0">
                  <a:solidFill>
                    <a:srgbClr val="C00000"/>
                  </a:solidFill>
                </a:rPr>
                <a:t>66</a:t>
              </a:r>
              <a:endParaRPr lang="da-DK" b="1">
                <a:solidFill>
                  <a:srgbClr val="C0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630561" y="2924944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a-DK" b="1" smtClean="0">
                  <a:solidFill>
                    <a:srgbClr val="C00000"/>
                  </a:solidFill>
                </a:rPr>
                <a:t>42</a:t>
              </a:r>
              <a:endParaRPr lang="da-DK" b="1">
                <a:solidFill>
                  <a:srgbClr val="C00000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868953" y="2348880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b="1" smtClean="0">
                  <a:solidFill>
                    <a:srgbClr val="C00000"/>
                  </a:solidFill>
                </a:rPr>
                <a:t>5</a:t>
              </a:r>
              <a:endParaRPr lang="da-DK" b="1">
                <a:solidFill>
                  <a:srgbClr val="C000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846585" y="2348880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b="1" smtClean="0">
                  <a:solidFill>
                    <a:srgbClr val="C00000"/>
                  </a:solidFill>
                </a:rPr>
                <a:t>7</a:t>
              </a:r>
              <a:endParaRPr lang="da-DK" b="1">
                <a:solidFill>
                  <a:srgbClr val="C000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342529" y="1772816"/>
              <a:ext cx="432048" cy="4320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b="1" smtClean="0">
                  <a:solidFill>
                    <a:srgbClr val="C00000"/>
                  </a:solidFill>
                </a:rPr>
                <a:t>2</a:t>
              </a:r>
              <a:endParaRPr lang="da-DK" b="1">
                <a:solidFill>
                  <a:srgbClr val="C00000"/>
                </a:solidFill>
              </a:endParaRPr>
            </a:p>
          </p:txBody>
        </p:sp>
      </p:grp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888288"/>
              </p:ext>
            </p:extLst>
          </p:nvPr>
        </p:nvGraphicFramePr>
        <p:xfrm>
          <a:off x="5362919" y="2420888"/>
          <a:ext cx="2591664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944"/>
                <a:gridCol w="431944"/>
                <a:gridCol w="431944"/>
                <a:gridCol w="431944"/>
                <a:gridCol w="431944"/>
                <a:gridCol w="431944"/>
              </a:tblGrid>
              <a:tr h="161233">
                <a:tc>
                  <a:txBody>
                    <a:bodyPr/>
                    <a:lstStyle/>
                    <a:p>
                      <a:pPr algn="ctr"/>
                      <a:r>
                        <a:rPr lang="da-DK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da-DK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da-DK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da-DK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da-DK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>
                          <a:solidFill>
                            <a:srgbClr val="C00000"/>
                          </a:solidFill>
                        </a:rPr>
                        <a:t>66</a:t>
                      </a:r>
                      <a:endParaRPr lang="da-DK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mtClean="0">
                          <a:solidFill>
                            <a:srgbClr val="C00000"/>
                          </a:solidFill>
                        </a:rPr>
                        <a:t>42</a:t>
                      </a:r>
                      <a:endParaRPr lang="da-DK">
                        <a:solidFill>
                          <a:srgbClr val="C00000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51520" y="4293096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74638">
              <a:buClr>
                <a:srgbClr val="C00000"/>
              </a:buClr>
              <a:buSzPct val="120000"/>
              <a:buFont typeface="Arial" pitchFamily="34" charset="0"/>
              <a:buChar char="•"/>
            </a:pPr>
            <a:r>
              <a:rPr lang="da-DK" sz="2400" i="1" smtClean="0"/>
              <a:t>Simple</a:t>
            </a:r>
          </a:p>
          <a:p>
            <a:pPr marL="274638" indent="-274638">
              <a:buClr>
                <a:srgbClr val="C00000"/>
              </a:buClr>
              <a:buSzPct val="120000"/>
              <a:buFont typeface="Arial" pitchFamily="34" charset="0"/>
              <a:buChar char="•"/>
            </a:pPr>
            <a:r>
              <a:rPr lang="da-DK" sz="2400" smtClean="0"/>
              <a:t>Implicit – single array of </a:t>
            </a:r>
            <a:r>
              <a:rPr lang="da-DK" sz="2400" err="1" smtClean="0"/>
              <a:t>size</a:t>
            </a:r>
            <a:r>
              <a:rPr lang="da-DK" sz="2400" smtClean="0"/>
              <a:t> </a:t>
            </a:r>
            <a:r>
              <a:rPr lang="da-DK" sz="2400" i="1" smtClean="0"/>
              <a:t>n</a:t>
            </a:r>
          </a:p>
          <a:p>
            <a:pPr marL="274638" indent="-274638">
              <a:buClr>
                <a:srgbClr val="C00000"/>
              </a:buClr>
              <a:buSzPct val="120000"/>
              <a:buFont typeface="Arial" pitchFamily="34" charset="0"/>
              <a:buChar char="•"/>
            </a:pPr>
            <a:r>
              <a:rPr lang="da-DK" sz="2400" err="1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da-DK" sz="2400" smtClean="0"/>
              <a:t> and  </a:t>
            </a:r>
            <a:r>
              <a:rPr lang="da-DK" sz="2400" err="1" smtClean="0">
                <a:latin typeface="Courier New" pitchFamily="49" charset="0"/>
                <a:cs typeface="Courier New" pitchFamily="49" charset="0"/>
              </a:rPr>
              <a:t>ExtractMin</a:t>
            </a:r>
            <a:r>
              <a:rPr lang="da-DK" sz="2400" smtClean="0">
                <a:latin typeface="+mj-lt"/>
                <a:cs typeface="Courier New" pitchFamily="49" charset="0"/>
              </a:rPr>
              <a:t> </a:t>
            </a:r>
            <a:r>
              <a:rPr lang="da-DK" sz="2400"/>
              <a:t> O(log </a:t>
            </a:r>
            <a:r>
              <a:rPr lang="da-DK" sz="2400" i="1" smtClean="0"/>
              <a:t>n</a:t>
            </a:r>
            <a:r>
              <a:rPr lang="da-DK" sz="2400" smtClean="0"/>
              <a:t>)</a:t>
            </a:r>
            <a:r>
              <a:rPr lang="da-DK" sz="2400" smtClean="0">
                <a:latin typeface="+mj-lt"/>
                <a:cs typeface="Courier New" pitchFamily="49" charset="0"/>
              </a:rPr>
              <a:t>                </a:t>
            </a:r>
            <a:r>
              <a:rPr lang="da-DK" sz="2400" err="1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Willliams</a:t>
            </a:r>
            <a:r>
              <a:rPr lang="da-DK" sz="2400" smtClean="0">
                <a:solidFill>
                  <a:srgbClr val="C00000"/>
                </a:solidFill>
                <a:latin typeface="+mj-lt"/>
                <a:cs typeface="Courier New" pitchFamily="49" charset="0"/>
              </a:rPr>
              <a:t> (1964)</a:t>
            </a:r>
          </a:p>
          <a:p>
            <a:pPr marL="274638" indent="-274638">
              <a:buClr>
                <a:srgbClr val="C00000"/>
              </a:buClr>
              <a:buSzPct val="120000"/>
              <a:buFont typeface="Arial" pitchFamily="34" charset="0"/>
              <a:buChar char="•"/>
            </a:pPr>
            <a:r>
              <a:rPr lang="da-DK" sz="2400" smtClean="0"/>
              <a:t>Construction O(</a:t>
            </a:r>
            <a:r>
              <a:rPr lang="da-DK" sz="2400" i="1" smtClean="0"/>
              <a:t>n</a:t>
            </a:r>
            <a:r>
              <a:rPr lang="da-DK" sz="2400" smtClean="0"/>
              <a:t>)                                                            </a:t>
            </a:r>
            <a:r>
              <a:rPr lang="da-DK" sz="2400" smtClean="0">
                <a:solidFill>
                  <a:srgbClr val="C00000"/>
                </a:solidFill>
              </a:rPr>
              <a:t>Floyd(1964)</a:t>
            </a:r>
          </a:p>
          <a:p>
            <a:pPr marL="274638" indent="-274638">
              <a:buClr>
                <a:srgbClr val="C00000"/>
              </a:buClr>
              <a:buSzPct val="120000"/>
              <a:buFont typeface="Arial" pitchFamily="34" charset="0"/>
              <a:buChar char="•"/>
              <a:tabLst>
                <a:tab pos="7527925" algn="l"/>
                <a:tab pos="7985125" algn="l"/>
              </a:tabLst>
            </a:pPr>
            <a:r>
              <a:rPr lang="da-DK" sz="2400" err="1" smtClean="0"/>
              <a:t>Insert</a:t>
            </a:r>
            <a:r>
              <a:rPr lang="da-DK" sz="2400" smtClean="0"/>
              <a:t> </a:t>
            </a:r>
            <a:r>
              <a:rPr lang="da-DK" sz="2400" smtClean="0">
                <a:sym typeface="Symbol"/>
              </a:rPr>
              <a:t>(</a:t>
            </a:r>
            <a:r>
              <a:rPr lang="da-DK" sz="2400" err="1" smtClean="0"/>
              <a:t>loglog</a:t>
            </a:r>
            <a:r>
              <a:rPr lang="da-DK" sz="2400" smtClean="0"/>
              <a:t> </a:t>
            </a:r>
            <a:r>
              <a:rPr lang="da-DK" sz="2400" i="1" smtClean="0"/>
              <a:t>n</a:t>
            </a:r>
            <a:r>
              <a:rPr lang="da-DK" sz="2400" smtClean="0"/>
              <a:t>) </a:t>
            </a:r>
            <a:r>
              <a:rPr lang="da-DK" sz="2400" err="1" smtClean="0"/>
              <a:t>comparisons</a:t>
            </a:r>
            <a:r>
              <a:rPr lang="da-DK" sz="2400" smtClean="0"/>
              <a:t>                  </a:t>
            </a:r>
            <a:r>
              <a:rPr lang="da-DK" sz="2400" err="1" smtClean="0">
                <a:solidFill>
                  <a:srgbClr val="C00000"/>
                </a:solidFill>
              </a:rPr>
              <a:t>Gonnet</a:t>
            </a:r>
            <a:r>
              <a:rPr lang="da-DK" sz="2400" smtClean="0">
                <a:solidFill>
                  <a:srgbClr val="C00000"/>
                </a:solidFill>
              </a:rPr>
              <a:t>, </a:t>
            </a:r>
            <a:r>
              <a:rPr lang="da-DK" sz="2400" err="1" smtClean="0">
                <a:solidFill>
                  <a:srgbClr val="C00000"/>
                </a:solidFill>
              </a:rPr>
              <a:t>Munro</a:t>
            </a:r>
            <a:r>
              <a:rPr lang="da-DK" sz="2400" smtClean="0">
                <a:solidFill>
                  <a:srgbClr val="C00000"/>
                </a:solidFill>
              </a:rPr>
              <a:t> (1986)</a:t>
            </a:r>
          </a:p>
          <a:p>
            <a:pPr marL="274638" indent="-274638">
              <a:buClr>
                <a:srgbClr val="C00000"/>
              </a:buClr>
              <a:buSzPct val="120000"/>
              <a:buFont typeface="Arial" pitchFamily="34" charset="0"/>
              <a:buChar char="•"/>
              <a:tabLst>
                <a:tab pos="7527925" algn="l"/>
                <a:tab pos="7985125" algn="l"/>
              </a:tabLst>
            </a:pPr>
            <a:r>
              <a:rPr lang="da-DK" sz="2400" smtClean="0"/>
              <a:t>Select </a:t>
            </a:r>
            <a:r>
              <a:rPr lang="da-DK" sz="2400" i="1" smtClean="0"/>
              <a:t>k </a:t>
            </a:r>
            <a:r>
              <a:rPr lang="da-DK" sz="2400" smtClean="0"/>
              <a:t>smallest in O(</a:t>
            </a:r>
            <a:r>
              <a:rPr lang="da-DK" sz="2400" i="1" smtClean="0"/>
              <a:t>k</a:t>
            </a:r>
            <a:r>
              <a:rPr lang="da-DK" sz="2400" smtClean="0"/>
              <a:t>) time                          </a:t>
            </a:r>
            <a:r>
              <a:rPr lang="da-DK" sz="2400" smtClean="0">
                <a:solidFill>
                  <a:srgbClr val="C00000"/>
                </a:solidFill>
              </a:rPr>
              <a:t>Frederickson (1993)</a:t>
            </a:r>
          </a:p>
        </p:txBody>
      </p:sp>
    </p:spTree>
    <p:extLst>
      <p:ext uri="{BB962C8B-B14F-4D97-AF65-F5344CB8AC3E}">
        <p14:creationId xmlns:p14="http://schemas.microsoft.com/office/powerpoint/2010/main" val="144722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err="1" smtClean="0"/>
              <a:t>Comparison</a:t>
            </a:r>
            <a:r>
              <a:rPr lang="da-DK" smtClean="0"/>
              <a:t> </a:t>
            </a:r>
            <a:r>
              <a:rPr lang="da-DK" err="1" smtClean="0"/>
              <a:t>Lower</a:t>
            </a:r>
            <a:r>
              <a:rPr lang="da-DK" smtClean="0"/>
              <a:t> </a:t>
            </a:r>
            <a:r>
              <a:rPr lang="da-DK" err="1" smtClean="0"/>
              <a:t>Bound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604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2800" i="1"/>
              <a:t>n</a:t>
            </a:r>
            <a:r>
              <a:rPr lang="da-DK" sz="2800" smtClean="0"/>
              <a:t> x </a:t>
            </a:r>
            <a:r>
              <a:rPr lang="da-DK" sz="2800" err="1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da-DK" sz="2800" smtClean="0"/>
              <a:t>  +  </a:t>
            </a:r>
            <a:r>
              <a:rPr lang="da-DK" sz="2800" i="1" smtClean="0"/>
              <a:t>n</a:t>
            </a:r>
            <a:r>
              <a:rPr lang="da-DK" sz="2800" smtClean="0"/>
              <a:t> x </a:t>
            </a:r>
            <a:r>
              <a:rPr lang="da-DK" sz="2800" err="1" smtClean="0">
                <a:latin typeface="Courier New" pitchFamily="49" charset="0"/>
                <a:cs typeface="Courier New" pitchFamily="49" charset="0"/>
              </a:rPr>
              <a:t>ExtractMin</a:t>
            </a:r>
            <a:r>
              <a:rPr lang="da-DK" sz="2800" smtClean="0"/>
              <a:t>  </a:t>
            </a:r>
            <a:r>
              <a:rPr lang="da-DK" sz="2800" smtClean="0">
                <a:sym typeface="Symbol"/>
              </a:rPr>
              <a:t> </a:t>
            </a:r>
            <a:r>
              <a:rPr lang="da-DK" sz="2800" smtClean="0"/>
              <a:t> </a:t>
            </a:r>
            <a:r>
              <a:rPr lang="da-DK" sz="2800" err="1" smtClean="0"/>
              <a:t>Sorting</a:t>
            </a:r>
            <a:endParaRPr lang="da-DK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3CCF-ED22-4FB4-9298-0C304C25CCF6}" type="slidenum">
              <a:rPr lang="da-DK" smtClean="0"/>
              <a:t>7</a:t>
            </a:fld>
            <a:endParaRPr lang="da-DK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36512" y="2320280"/>
            <a:ext cx="9180512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2800">
                <a:sym typeface="Symbol"/>
              </a:rPr>
              <a:t> </a:t>
            </a:r>
            <a:r>
              <a:rPr lang="da-DK" sz="2800" err="1" smtClean="0">
                <a:latin typeface="Courier New" pitchFamily="49" charset="0"/>
                <a:cs typeface="Courier New" pitchFamily="49" charset="0"/>
              </a:rPr>
              <a:t>Insert</a:t>
            </a:r>
            <a:r>
              <a:rPr lang="da-DK" sz="2800" smtClean="0"/>
              <a:t> or </a:t>
            </a:r>
            <a:r>
              <a:rPr lang="da-DK" sz="2800" err="1" smtClean="0">
                <a:latin typeface="Courier New" pitchFamily="49" charset="0"/>
                <a:cs typeface="Courier New" pitchFamily="49" charset="0"/>
              </a:rPr>
              <a:t>ExtractMin</a:t>
            </a:r>
            <a:r>
              <a:rPr lang="da-DK" sz="280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da-DK" sz="2800" smtClean="0">
                <a:latin typeface="Courier New" pitchFamily="49" charset="0"/>
                <a:cs typeface="Courier New" pitchFamily="49" charset="0"/>
                <a:sym typeface="Symbol"/>
              </a:rPr>
              <a:t></a:t>
            </a:r>
            <a:r>
              <a:rPr lang="da-DK" sz="2800" smtClean="0"/>
              <a:t>(log </a:t>
            </a:r>
            <a:r>
              <a:rPr lang="da-DK" sz="2800" i="1" smtClean="0"/>
              <a:t>n</a:t>
            </a:r>
            <a:r>
              <a:rPr lang="da-DK" sz="2800" smtClean="0"/>
              <a:t>) </a:t>
            </a:r>
            <a:r>
              <a:rPr lang="da-DK" sz="2800" err="1" smtClean="0"/>
              <a:t>comparisons</a:t>
            </a:r>
            <a:endParaRPr lang="da-DK" sz="280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421441"/>
              </p:ext>
            </p:extLst>
          </p:nvPr>
        </p:nvGraphicFramePr>
        <p:xfrm>
          <a:off x="551507" y="3807296"/>
          <a:ext cx="7980933" cy="2286000"/>
        </p:xfrm>
        <a:graphic>
          <a:graphicData uri="http://schemas.openxmlformats.org/drawingml/2006/table">
            <a:tbl>
              <a:tblPr firstRow="1" bandRow="1"/>
              <a:tblGrid>
                <a:gridCol w="4329049"/>
                <a:gridCol w="1460817"/>
                <a:gridCol w="2191067"/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da-DK" sz="2400"/>
                    </a:p>
                  </a:txBody>
                  <a:tcPr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a-DK" sz="2400" err="1" smtClean="0"/>
                        <a:t>Comparisons</a:t>
                      </a:r>
                      <a:endParaRPr lang="da-DK" sz="2400">
                        <a:latin typeface="+mj-lt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a-DK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da-DK" sz="2400"/>
                    </a:p>
                  </a:txBody>
                  <a:tcPr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err="1" smtClean="0">
                          <a:latin typeface="Courier New" pitchFamily="49" charset="0"/>
                          <a:cs typeface="Courier New" pitchFamily="49" charset="0"/>
                        </a:rPr>
                        <a:t>Insert</a:t>
                      </a:r>
                      <a:endParaRPr lang="da-DK" sz="240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err="1" smtClean="0">
                          <a:latin typeface="Courier New" pitchFamily="49" charset="0"/>
                          <a:cs typeface="Courier New" pitchFamily="49" charset="0"/>
                        </a:rPr>
                        <a:t>ExtractMin</a:t>
                      </a:r>
                      <a:endParaRPr lang="da-DK" sz="240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a-DK" sz="2400" err="1" smtClean="0"/>
                        <a:t>Heap</a:t>
                      </a:r>
                      <a:endParaRPr lang="da-DK" sz="2400"/>
                    </a:p>
                  </a:txBody>
                  <a:tcPr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smtClean="0"/>
                        <a:t>O(log </a:t>
                      </a:r>
                      <a:r>
                        <a:rPr lang="da-DK" sz="2400" i="1" smtClean="0"/>
                        <a:t>n</a:t>
                      </a:r>
                      <a:r>
                        <a:rPr lang="da-DK" sz="2400" smtClean="0"/>
                        <a:t>)</a:t>
                      </a:r>
                      <a:endParaRPr lang="da-DK" sz="240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smtClean="0"/>
                        <a:t>O(log </a:t>
                      </a:r>
                      <a:r>
                        <a:rPr lang="da-DK" sz="2400" i="1" smtClean="0"/>
                        <a:t>n</a:t>
                      </a:r>
                      <a:r>
                        <a:rPr lang="da-DK" sz="2400" smtClean="0"/>
                        <a:t>)</a:t>
                      </a:r>
                      <a:endParaRPr lang="da-DK" sz="240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a-DK" sz="2400" err="1" smtClean="0"/>
                        <a:t>Binary</a:t>
                      </a:r>
                      <a:r>
                        <a:rPr lang="da-DK" sz="2400" smtClean="0"/>
                        <a:t> </a:t>
                      </a:r>
                      <a:r>
                        <a:rPr lang="da-DK" sz="2400" err="1" smtClean="0"/>
                        <a:t>search</a:t>
                      </a:r>
                      <a:endParaRPr lang="da-DK" sz="2400"/>
                    </a:p>
                  </a:txBody>
                  <a:tcPr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smtClean="0"/>
                        <a:t>O(log </a:t>
                      </a:r>
                      <a:r>
                        <a:rPr lang="da-DK" sz="2400" i="1" smtClean="0"/>
                        <a:t>n</a:t>
                      </a:r>
                      <a:r>
                        <a:rPr lang="da-DK" sz="2400" smtClean="0"/>
                        <a:t>)</a:t>
                      </a:r>
                      <a:endParaRPr lang="da-DK" sz="240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smtClean="0"/>
                        <a:t>0</a:t>
                      </a:r>
                      <a:endParaRPr lang="da-DK" sz="240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a-DK" sz="2400" smtClean="0">
                          <a:solidFill>
                            <a:srgbClr val="C00000"/>
                          </a:solidFill>
                        </a:rPr>
                        <a:t>Carlsson, </a:t>
                      </a:r>
                      <a:r>
                        <a:rPr lang="da-DK" sz="2400" err="1" smtClean="0">
                          <a:solidFill>
                            <a:srgbClr val="C00000"/>
                          </a:solidFill>
                        </a:rPr>
                        <a:t>Munro</a:t>
                      </a:r>
                      <a:r>
                        <a:rPr lang="da-DK" sz="2400" baseline="0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da-DK" sz="2400" baseline="0" err="1" smtClean="0">
                          <a:solidFill>
                            <a:srgbClr val="C00000"/>
                          </a:solidFill>
                        </a:rPr>
                        <a:t>Poblette</a:t>
                      </a:r>
                      <a:r>
                        <a:rPr lang="da-DK" sz="2400" baseline="0" smtClean="0">
                          <a:solidFill>
                            <a:srgbClr val="C00000"/>
                          </a:solidFill>
                        </a:rPr>
                        <a:t> (1988)</a:t>
                      </a:r>
                      <a:endParaRPr lang="da-DK" sz="240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smtClean="0"/>
                        <a:t>O(1)</a:t>
                      </a:r>
                      <a:endParaRPr lang="da-DK" sz="240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smtClean="0"/>
                        <a:t>O(log </a:t>
                      </a:r>
                      <a:r>
                        <a:rPr lang="da-DK" sz="2400" i="1" smtClean="0"/>
                        <a:t>n</a:t>
                      </a:r>
                      <a:r>
                        <a:rPr lang="da-DK" sz="2400" smtClean="0"/>
                        <a:t>)</a:t>
                      </a:r>
                      <a:endParaRPr lang="da-DK" sz="240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78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da-DK"/>
              <a:t>Priority </a:t>
            </a:r>
            <a:r>
              <a:rPr lang="da-DK" smtClean="0"/>
              <a:t>Queues </a:t>
            </a:r>
            <a:r>
              <a:rPr lang="da-DK" smtClean="0">
                <a:sym typeface="Symbol"/>
              </a:rPr>
              <a:t></a:t>
            </a:r>
            <a:r>
              <a:rPr lang="da-DK" smtClean="0"/>
              <a:t> Directions of Research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3CCF-ED22-4FB4-9298-0C304C25CCF6}" type="slidenum">
              <a:rPr lang="da-DK" smtClean="0"/>
              <a:t>8</a:t>
            </a:fld>
            <a:endParaRPr lang="da-DK"/>
          </a:p>
        </p:txBody>
      </p:sp>
      <p:sp>
        <p:nvSpPr>
          <p:cNvPr id="5" name="Oval 4"/>
          <p:cNvSpPr/>
          <p:nvPr/>
        </p:nvSpPr>
        <p:spPr>
          <a:xfrm>
            <a:off x="84664" y="2996952"/>
            <a:ext cx="2399104" cy="151216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 err="1" smtClean="0"/>
              <a:t>Comparisons</a:t>
            </a:r>
            <a:endParaRPr lang="da-DK" i="1"/>
          </a:p>
          <a:p>
            <a:pPr algn="ctr"/>
            <a:r>
              <a:rPr lang="da-DK" err="1"/>
              <a:t>v</a:t>
            </a:r>
            <a:r>
              <a:rPr lang="da-DK" err="1" smtClean="0"/>
              <a:t>s</a:t>
            </a:r>
            <a:endParaRPr lang="da-DK" i="1" smtClean="0"/>
          </a:p>
          <a:p>
            <a:pPr algn="ctr"/>
            <a:r>
              <a:rPr lang="da-DK" i="1" smtClean="0"/>
              <a:t>Bit-tricks</a:t>
            </a:r>
            <a:endParaRPr lang="da-DK" i="1"/>
          </a:p>
        </p:txBody>
      </p:sp>
      <p:sp>
        <p:nvSpPr>
          <p:cNvPr id="6" name="Oval 5"/>
          <p:cNvSpPr/>
          <p:nvPr/>
        </p:nvSpPr>
        <p:spPr>
          <a:xfrm>
            <a:off x="2850336" y="4941168"/>
            <a:ext cx="2657768" cy="16561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 smtClean="0"/>
              <a:t>Single processor</a:t>
            </a:r>
          </a:p>
          <a:p>
            <a:pPr algn="ctr"/>
            <a:r>
              <a:rPr lang="da-DK" err="1"/>
              <a:t>v</a:t>
            </a:r>
            <a:r>
              <a:rPr lang="da-DK" err="1" smtClean="0"/>
              <a:t>s</a:t>
            </a:r>
            <a:endParaRPr lang="da-DK" smtClean="0"/>
          </a:p>
          <a:p>
            <a:pPr algn="ctr"/>
            <a:r>
              <a:rPr lang="da-DK" i="1" smtClean="0"/>
              <a:t>Parallel</a:t>
            </a:r>
            <a:endParaRPr lang="da-DK" i="1"/>
          </a:p>
        </p:txBody>
      </p:sp>
      <p:sp>
        <p:nvSpPr>
          <p:cNvPr id="7" name="Oval 6"/>
          <p:cNvSpPr/>
          <p:nvPr/>
        </p:nvSpPr>
        <p:spPr>
          <a:xfrm>
            <a:off x="5508104" y="1307252"/>
            <a:ext cx="2376264" cy="1497712"/>
          </a:xfrm>
          <a:prstGeom prst="ellipse">
            <a:avLst/>
          </a:prstGeom>
          <a:solidFill>
            <a:srgbClr val="00B05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 smtClean="0"/>
              <a:t>RAM</a:t>
            </a:r>
          </a:p>
          <a:p>
            <a:pPr algn="ctr"/>
            <a:r>
              <a:rPr lang="da-DK" err="1" smtClean="0"/>
              <a:t>vs</a:t>
            </a:r>
            <a:endParaRPr lang="da-DK" smtClean="0"/>
          </a:p>
          <a:p>
            <a:pPr algn="ctr"/>
            <a:r>
              <a:rPr lang="da-DK" i="1" err="1" smtClean="0"/>
              <a:t>Hierarchical</a:t>
            </a:r>
            <a:r>
              <a:rPr lang="da-DK" i="1" smtClean="0"/>
              <a:t> </a:t>
            </a:r>
            <a:r>
              <a:rPr lang="da-DK" i="1" err="1" smtClean="0"/>
              <a:t>memory</a:t>
            </a:r>
            <a:endParaRPr lang="da-DK" i="1" smtClean="0"/>
          </a:p>
        </p:txBody>
      </p:sp>
      <p:sp>
        <p:nvSpPr>
          <p:cNvPr id="8" name="Oval 7"/>
          <p:cNvSpPr/>
          <p:nvPr/>
        </p:nvSpPr>
        <p:spPr>
          <a:xfrm>
            <a:off x="6156176" y="4797152"/>
            <a:ext cx="2880320" cy="1584176"/>
          </a:xfrm>
          <a:prstGeom prst="ellips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mtClean="0"/>
              <a:t>Implicit</a:t>
            </a:r>
          </a:p>
          <a:p>
            <a:pPr algn="ctr"/>
            <a:r>
              <a:rPr lang="da-DK" err="1" smtClean="0"/>
              <a:t>vs</a:t>
            </a:r>
            <a:endParaRPr lang="da-DK" smtClean="0"/>
          </a:p>
          <a:p>
            <a:pPr algn="ctr"/>
            <a:r>
              <a:rPr lang="da-DK" smtClean="0"/>
              <a:t>Space </a:t>
            </a:r>
            <a:r>
              <a:rPr lang="da-DK" err="1" smtClean="0"/>
              <a:t>wasting</a:t>
            </a:r>
            <a:endParaRPr lang="da-DK" smtClean="0"/>
          </a:p>
        </p:txBody>
      </p:sp>
      <p:sp>
        <p:nvSpPr>
          <p:cNvPr id="9" name="Oval 8"/>
          <p:cNvSpPr/>
          <p:nvPr/>
        </p:nvSpPr>
        <p:spPr>
          <a:xfrm>
            <a:off x="2786140" y="2780928"/>
            <a:ext cx="2256616" cy="165618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 err="1" smtClean="0"/>
              <a:t>Insert-ExtractMin</a:t>
            </a:r>
            <a:endParaRPr lang="da-DK" i="1" smtClean="0"/>
          </a:p>
          <a:p>
            <a:pPr algn="ctr"/>
            <a:r>
              <a:rPr lang="da-DK" err="1"/>
              <a:t>v</a:t>
            </a:r>
            <a:r>
              <a:rPr lang="da-DK" err="1" smtClean="0"/>
              <a:t>s</a:t>
            </a:r>
            <a:endParaRPr lang="da-DK"/>
          </a:p>
          <a:p>
            <a:pPr algn="ctr"/>
            <a:r>
              <a:rPr lang="da-DK" i="1" err="1" smtClean="0"/>
              <a:t>DecreaseKey</a:t>
            </a:r>
            <a:r>
              <a:rPr lang="da-DK" i="1" smtClean="0"/>
              <a:t>, Meld,…</a:t>
            </a:r>
          </a:p>
        </p:txBody>
      </p:sp>
      <p:sp>
        <p:nvSpPr>
          <p:cNvPr id="10" name="Oval 9"/>
          <p:cNvSpPr/>
          <p:nvPr/>
        </p:nvSpPr>
        <p:spPr>
          <a:xfrm>
            <a:off x="5580112" y="4653136"/>
            <a:ext cx="1512168" cy="972108"/>
          </a:xfrm>
          <a:prstGeom prst="ellips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err="1" smtClean="0"/>
              <a:t>Weak</a:t>
            </a:r>
            <a:endParaRPr lang="da-DK" smtClean="0"/>
          </a:p>
          <a:p>
            <a:pPr algn="ctr"/>
            <a:r>
              <a:rPr lang="da-DK" err="1" smtClean="0"/>
              <a:t>vs</a:t>
            </a:r>
            <a:endParaRPr lang="da-DK" smtClean="0"/>
          </a:p>
          <a:p>
            <a:pPr algn="ctr"/>
            <a:r>
              <a:rPr lang="da-DK" err="1" smtClean="0"/>
              <a:t>Strong</a:t>
            </a:r>
            <a:endParaRPr lang="da-DK" smtClean="0"/>
          </a:p>
        </p:txBody>
      </p:sp>
      <p:sp>
        <p:nvSpPr>
          <p:cNvPr id="11" name="Oval 10"/>
          <p:cNvSpPr/>
          <p:nvPr/>
        </p:nvSpPr>
        <p:spPr>
          <a:xfrm>
            <a:off x="3419872" y="1124744"/>
            <a:ext cx="1656184" cy="122413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 smtClean="0"/>
              <a:t>O</a:t>
            </a:r>
          </a:p>
          <a:p>
            <a:pPr algn="ctr"/>
            <a:r>
              <a:rPr lang="da-DK" err="1"/>
              <a:t>v</a:t>
            </a:r>
            <a:r>
              <a:rPr lang="da-DK" err="1" smtClean="0"/>
              <a:t>s</a:t>
            </a:r>
            <a:endParaRPr lang="da-DK"/>
          </a:p>
          <a:p>
            <a:pPr algn="ctr"/>
            <a:r>
              <a:rPr lang="da-DK" err="1" smtClean="0"/>
              <a:t>Constants</a:t>
            </a:r>
            <a:endParaRPr lang="da-DK" smtClean="0"/>
          </a:p>
        </p:txBody>
      </p:sp>
      <p:sp>
        <p:nvSpPr>
          <p:cNvPr id="12" name="Oval 11"/>
          <p:cNvSpPr/>
          <p:nvPr/>
        </p:nvSpPr>
        <p:spPr>
          <a:xfrm>
            <a:off x="5582816" y="3212976"/>
            <a:ext cx="3093640" cy="1331324"/>
          </a:xfrm>
          <a:prstGeom prst="ellipse">
            <a:avLst/>
          </a:prstGeom>
          <a:solidFill>
            <a:srgbClr val="C0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 err="1" smtClean="0"/>
              <a:t>Simplicity</a:t>
            </a:r>
            <a:endParaRPr lang="da-DK" i="1" smtClean="0"/>
          </a:p>
          <a:p>
            <a:pPr algn="ctr"/>
            <a:r>
              <a:rPr lang="da-DK" err="1"/>
              <a:t>v</a:t>
            </a:r>
            <a:r>
              <a:rPr lang="da-DK" err="1" smtClean="0"/>
              <a:t>s</a:t>
            </a:r>
            <a:endParaRPr lang="da-DK"/>
          </a:p>
          <a:p>
            <a:pPr algn="ctr"/>
            <a:r>
              <a:rPr lang="da-DK" i="1" err="1" smtClean="0"/>
              <a:t>Let’s</a:t>
            </a:r>
            <a:r>
              <a:rPr lang="da-DK" i="1" smtClean="0"/>
              <a:t>-do-</a:t>
            </a:r>
            <a:r>
              <a:rPr lang="da-DK" i="1" err="1" smtClean="0"/>
              <a:t>something</a:t>
            </a:r>
            <a:r>
              <a:rPr lang="da-DK" i="1" smtClean="0"/>
              <a:t>-</a:t>
            </a:r>
            <a:r>
              <a:rPr lang="da-DK" i="1" err="1" smtClean="0"/>
              <a:t>complicated</a:t>
            </a:r>
            <a:endParaRPr lang="da-DK" i="1" smtClean="0"/>
          </a:p>
        </p:txBody>
      </p:sp>
      <p:sp>
        <p:nvSpPr>
          <p:cNvPr id="13" name="Oval 12"/>
          <p:cNvSpPr/>
          <p:nvPr/>
        </p:nvSpPr>
        <p:spPr>
          <a:xfrm>
            <a:off x="1061864" y="1403844"/>
            <a:ext cx="1835696" cy="130452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 err="1" smtClean="0"/>
              <a:t>Worst</a:t>
            </a:r>
            <a:r>
              <a:rPr lang="da-DK" i="1" smtClean="0"/>
              <a:t>-case</a:t>
            </a:r>
            <a:endParaRPr lang="da-DK" i="1"/>
          </a:p>
          <a:p>
            <a:pPr algn="ctr"/>
            <a:r>
              <a:rPr lang="da-DK" err="1"/>
              <a:t>v</a:t>
            </a:r>
            <a:r>
              <a:rPr lang="da-DK" err="1" smtClean="0"/>
              <a:t>s</a:t>
            </a:r>
            <a:endParaRPr lang="da-DK" i="1" smtClean="0"/>
          </a:p>
          <a:p>
            <a:pPr algn="ctr"/>
            <a:r>
              <a:rPr lang="da-DK" i="1" err="1" smtClean="0"/>
              <a:t>Amortized</a:t>
            </a:r>
            <a:endParaRPr lang="da-DK" i="1"/>
          </a:p>
        </p:txBody>
      </p:sp>
      <p:sp>
        <p:nvSpPr>
          <p:cNvPr id="14" name="Oval 13"/>
          <p:cNvSpPr/>
          <p:nvPr/>
        </p:nvSpPr>
        <p:spPr>
          <a:xfrm>
            <a:off x="179512" y="4941168"/>
            <a:ext cx="2448272" cy="110143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 err="1" smtClean="0"/>
              <a:t>Theory</a:t>
            </a:r>
            <a:endParaRPr lang="da-DK" i="1" smtClean="0"/>
          </a:p>
          <a:p>
            <a:pPr algn="ctr"/>
            <a:r>
              <a:rPr lang="da-DK" err="1"/>
              <a:t>v</a:t>
            </a:r>
            <a:r>
              <a:rPr lang="da-DK" err="1" smtClean="0"/>
              <a:t>s</a:t>
            </a:r>
            <a:endParaRPr lang="da-DK"/>
          </a:p>
          <a:p>
            <a:pPr algn="ctr"/>
            <a:r>
              <a:rPr lang="da-DK" i="1" err="1" smtClean="0"/>
              <a:t>Implementation</a:t>
            </a:r>
            <a:endParaRPr lang="da-DK" i="1" smtClean="0"/>
          </a:p>
        </p:txBody>
      </p:sp>
      <p:sp>
        <p:nvSpPr>
          <p:cNvPr id="15" name="Oval 14"/>
          <p:cNvSpPr/>
          <p:nvPr/>
        </p:nvSpPr>
        <p:spPr>
          <a:xfrm>
            <a:off x="7308304" y="1958908"/>
            <a:ext cx="1512168" cy="1038044"/>
          </a:xfrm>
          <a:prstGeom prst="ellipse">
            <a:avLst/>
          </a:prstGeom>
          <a:solidFill>
            <a:srgbClr val="00B05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 err="1" smtClean="0"/>
              <a:t>Aware</a:t>
            </a:r>
            <a:endParaRPr lang="da-DK" i="1" smtClean="0"/>
          </a:p>
          <a:p>
            <a:pPr algn="ctr"/>
            <a:r>
              <a:rPr lang="da-DK" err="1" smtClean="0"/>
              <a:t>vs</a:t>
            </a:r>
            <a:endParaRPr lang="da-DK" smtClean="0"/>
          </a:p>
          <a:p>
            <a:pPr algn="ctr"/>
            <a:r>
              <a:rPr lang="da-DK" i="1" err="1" smtClean="0"/>
              <a:t>Oblivious</a:t>
            </a:r>
            <a:endParaRPr lang="da-DK" i="1" smtClean="0"/>
          </a:p>
        </p:txBody>
      </p:sp>
    </p:spTree>
    <p:extLst>
      <p:ext uri="{BB962C8B-B14F-4D97-AF65-F5344CB8AC3E}">
        <p14:creationId xmlns:p14="http://schemas.microsoft.com/office/powerpoint/2010/main" val="386748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Open Problem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3CCF-ED22-4FB4-9298-0C304C25CCF6}" type="slidenum">
              <a:rPr lang="da-DK" smtClean="0"/>
              <a:t>9</a:t>
            </a:fld>
            <a:endParaRPr lang="da-DK"/>
          </a:p>
        </p:txBody>
      </p:sp>
      <p:sp>
        <p:nvSpPr>
          <p:cNvPr id="5" name="Rounded Rectangle 4"/>
          <p:cNvSpPr/>
          <p:nvPr/>
        </p:nvSpPr>
        <p:spPr>
          <a:xfrm>
            <a:off x="1259632" y="2636912"/>
            <a:ext cx="6660232" cy="30963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err="1" smtClean="0">
                <a:solidFill>
                  <a:schemeClr val="accent1">
                    <a:lumMod val="50000"/>
                  </a:schemeClr>
                </a:solidFill>
              </a:rPr>
              <a:t>Strongly</a:t>
            </a:r>
            <a:r>
              <a:rPr lang="da-DK" sz="280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a-DK" sz="2800">
                <a:solidFill>
                  <a:schemeClr val="accent1">
                    <a:lumMod val="50000"/>
                  </a:schemeClr>
                </a:solidFill>
              </a:rPr>
              <a:t>implicit </a:t>
            </a:r>
            <a:endParaRPr lang="da-DK" sz="280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da-DK" sz="2800" err="1" smtClean="0">
                <a:solidFill>
                  <a:srgbClr val="C00000"/>
                </a:solidFill>
              </a:rPr>
              <a:t>priority</a:t>
            </a:r>
            <a:r>
              <a:rPr lang="da-DK" sz="2800" smtClean="0">
                <a:solidFill>
                  <a:srgbClr val="C00000"/>
                </a:solidFill>
              </a:rPr>
              <a:t> queue</a:t>
            </a:r>
          </a:p>
          <a:p>
            <a:pPr algn="ctr"/>
            <a:r>
              <a:rPr lang="da-DK" sz="280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da-DK" sz="2800" smtClean="0">
                <a:solidFill>
                  <a:schemeClr val="accent1">
                    <a:lumMod val="50000"/>
                  </a:schemeClr>
                </a:solidFill>
              </a:rPr>
              <a:t>orst-case</a:t>
            </a:r>
          </a:p>
          <a:p>
            <a:pPr algn="ctr"/>
            <a:r>
              <a:rPr lang="da-DK" sz="2800" smtClean="0">
                <a:solidFill>
                  <a:srgbClr val="C00000"/>
                </a:solidFill>
              </a:rPr>
              <a:t>O(1</a:t>
            </a:r>
            <a:r>
              <a:rPr lang="da-DK" sz="2800">
                <a:solidFill>
                  <a:srgbClr val="C00000"/>
                </a:solidFill>
              </a:rPr>
              <a:t>) </a:t>
            </a:r>
            <a:r>
              <a:rPr lang="da-DK" sz="280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da-DK" sz="280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nsert</a:t>
            </a:r>
            <a:r>
              <a:rPr lang="da-DK" sz="2800" smtClean="0">
                <a:solidFill>
                  <a:srgbClr val="C00000"/>
                </a:solidFill>
              </a:rPr>
              <a:t> and </a:t>
            </a:r>
            <a:r>
              <a:rPr lang="da-DK" sz="2800">
                <a:solidFill>
                  <a:srgbClr val="C00000"/>
                </a:solidFill>
              </a:rPr>
              <a:t>O(log </a:t>
            </a:r>
            <a:r>
              <a:rPr lang="da-DK" sz="2800" i="1">
                <a:solidFill>
                  <a:srgbClr val="C00000"/>
                </a:solidFill>
              </a:rPr>
              <a:t>n</a:t>
            </a:r>
            <a:r>
              <a:rPr lang="da-DK" sz="2800">
                <a:solidFill>
                  <a:srgbClr val="C00000"/>
                </a:solidFill>
              </a:rPr>
              <a:t>) </a:t>
            </a:r>
            <a:r>
              <a:rPr lang="da-DK" sz="280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Extract</a:t>
            </a:r>
            <a:r>
              <a:rPr lang="da-DK" sz="280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da-DK" sz="280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in</a:t>
            </a:r>
            <a:endParaRPr lang="da-DK" sz="280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da-DK" sz="2800" err="1">
                <a:solidFill>
                  <a:schemeClr val="accent1">
                    <a:lumMod val="50000"/>
                  </a:schemeClr>
                </a:solidFill>
              </a:rPr>
              <a:t>supporting</a:t>
            </a:r>
            <a:r>
              <a:rPr lang="da-DK" sz="28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a-DK" sz="2800" err="1">
                <a:solidFill>
                  <a:schemeClr val="accent1">
                    <a:lumMod val="50000"/>
                  </a:schemeClr>
                </a:solidFill>
              </a:rPr>
              <a:t>identical</a:t>
            </a:r>
            <a:r>
              <a:rPr lang="da-DK" sz="28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a-DK" sz="2800" smtClean="0">
                <a:solidFill>
                  <a:schemeClr val="accent1">
                    <a:lumMod val="50000"/>
                  </a:schemeClr>
                </a:solidFill>
              </a:rPr>
              <a:t>elements</a:t>
            </a:r>
            <a:endParaRPr lang="da-DK" sz="280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da-DK" sz="2800" smtClean="0">
                <a:solidFill>
                  <a:srgbClr val="C00000"/>
                </a:solidFill>
              </a:rPr>
              <a:t>O(1</a:t>
            </a:r>
            <a:r>
              <a:rPr lang="da-DK" sz="2800">
                <a:solidFill>
                  <a:srgbClr val="C00000"/>
                </a:solidFill>
              </a:rPr>
              <a:t>) </a:t>
            </a:r>
            <a:r>
              <a:rPr lang="da-DK" sz="2800" smtClean="0">
                <a:solidFill>
                  <a:srgbClr val="C00000"/>
                </a:solidFill>
              </a:rPr>
              <a:t>swaps per operation </a:t>
            </a:r>
          </a:p>
          <a:p>
            <a:pPr algn="ctr"/>
            <a:r>
              <a:rPr lang="da-DK" sz="2800" smtClean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da-DK" sz="2800">
                <a:solidFill>
                  <a:schemeClr val="accent1">
                    <a:lumMod val="50000"/>
                  </a:schemeClr>
                </a:solidFill>
              </a:rPr>
              <a:t>cache </a:t>
            </a:r>
            <a:r>
              <a:rPr lang="da-DK" sz="2800" err="1">
                <a:solidFill>
                  <a:schemeClr val="accent1">
                    <a:lumMod val="50000"/>
                  </a:schemeClr>
                </a:solidFill>
              </a:rPr>
              <a:t>oblivious</a:t>
            </a:r>
            <a:r>
              <a:rPr lang="da-DK" sz="28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a-DK" sz="2800" smtClean="0">
                <a:solidFill>
                  <a:schemeClr val="accent1">
                    <a:lumMod val="50000"/>
                  </a:schemeClr>
                </a:solidFill>
              </a:rPr>
              <a:t>optimal ?</a:t>
            </a:r>
            <a:endParaRPr lang="da-DK" sz="28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0" y="1700808"/>
            <a:ext cx="3275856" cy="1224136"/>
          </a:xfrm>
          <a:prstGeom prst="cloudCallout">
            <a:avLst>
              <a:gd name="adj1" fmla="val 50143"/>
              <a:gd name="adj2" fmla="val 463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mtClean="0"/>
              <a:t>Can </a:t>
            </a:r>
            <a:r>
              <a:rPr lang="da-DK" err="1" smtClean="0"/>
              <a:t>only</a:t>
            </a:r>
            <a:r>
              <a:rPr lang="da-DK" smtClean="0"/>
              <a:t/>
            </a:r>
            <a:br>
              <a:rPr lang="da-DK" smtClean="0"/>
            </a:br>
            <a:r>
              <a:rPr lang="da-DK" smtClean="0"/>
              <a:t> store </a:t>
            </a:r>
            <a:r>
              <a:rPr lang="da-DK" i="1" smtClean="0"/>
              <a:t>n</a:t>
            </a:r>
            <a:r>
              <a:rPr lang="da-DK" smtClean="0"/>
              <a:t> + array </a:t>
            </a:r>
            <a:r>
              <a:rPr lang="da-DK" err="1" smtClean="0"/>
              <a:t>between</a:t>
            </a:r>
            <a:r>
              <a:rPr lang="da-DK" smtClean="0"/>
              <a:t> operations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756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</TotalTime>
  <Words>788</Words>
  <Application>Microsoft Office PowerPoint</Application>
  <PresentationFormat>On-screen Show (4:3)</PresentationFormat>
  <Paragraphs>322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(A Survey on)  Priority Queues</vt:lpstr>
      <vt:lpstr>PowerPoint Presentation</vt:lpstr>
      <vt:lpstr>Priority Queue</vt:lpstr>
      <vt:lpstr>PowerPoint Presentation</vt:lpstr>
      <vt:lpstr>PowerPoint Presentation</vt:lpstr>
      <vt:lpstr>Heap</vt:lpstr>
      <vt:lpstr>Comparison Lower Bound</vt:lpstr>
      <vt:lpstr>Priority Queues  Directions of Research</vt:lpstr>
      <vt:lpstr>Open Problem</vt:lpstr>
      <vt:lpstr>(Some Random) Results</vt:lpstr>
      <vt:lpstr>Some Observations</vt:lpstr>
      <vt:lpstr>Strict Implicit Priority Queue O(1) Insert  and O(log n) ExtractMin</vt:lpstr>
      <vt:lpstr>(Some Random) Results</vt:lpstr>
    </vt:vector>
  </TitlesOfParts>
  <Company>NFIT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Gerth Stølting Brodal</dc:creator>
  <cp:lastModifiedBy>Gerth Stølting Brodal</cp:lastModifiedBy>
  <cp:revision>78</cp:revision>
  <dcterms:created xsi:type="dcterms:W3CDTF">2013-08-09T13:24:36Z</dcterms:created>
  <dcterms:modified xsi:type="dcterms:W3CDTF">2013-08-16T18:45:26Z</dcterms:modified>
</cp:coreProperties>
</file>