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5" r:id="rId6"/>
    <p:sldId id="276" r:id="rId7"/>
    <p:sldId id="263" r:id="rId8"/>
    <p:sldId id="278" r:id="rId9"/>
    <p:sldId id="279" r:id="rId10"/>
    <p:sldId id="280" r:id="rId11"/>
    <p:sldId id="281" r:id="rId12"/>
    <p:sldId id="288" r:id="rId13"/>
    <p:sldId id="282" r:id="rId14"/>
    <p:sldId id="261" r:id="rId15"/>
    <p:sldId id="290" r:id="rId16"/>
    <p:sldId id="262" r:id="rId17"/>
    <p:sldId id="291" r:id="rId18"/>
    <p:sldId id="292" r:id="rId19"/>
    <p:sldId id="293" r:id="rId20"/>
    <p:sldId id="294" r:id="rId21"/>
    <p:sldId id="295" r:id="rId22"/>
    <p:sldId id="296" r:id="rId23"/>
    <p:sldId id="289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799D6-AEE2-4EA1-826E-8D0F5492527A}" v="892" dt="2024-05-23T11:58:31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920" autoAdjust="0"/>
  </p:normalViewPr>
  <p:slideViewPr>
    <p:cSldViewPr snapToGrid="0">
      <p:cViewPr varScale="1">
        <p:scale>
          <a:sx n="46" d="100"/>
          <a:sy n="46" d="100"/>
        </p:scale>
        <p:origin x="13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E08799D6-AEE2-4EA1-826E-8D0F5492527A}"/>
    <pc:docChg chg="undo custSel addSld delSld modSld sldOrd modMainMaster">
      <pc:chgData name="Gerth Stølting Brodal" userId="04ef4784-6591-4f86-a140-f5c3b108582a" providerId="ADAL" clId="{E08799D6-AEE2-4EA1-826E-8D0F5492527A}" dt="2024-05-23T19:24:25.552" v="2288" actId="122"/>
      <pc:docMkLst>
        <pc:docMk/>
      </pc:docMkLst>
      <pc:sldChg chg="modNotesTx">
        <pc:chgData name="Gerth Stølting Brodal" userId="04ef4784-6591-4f86-a140-f5c3b108582a" providerId="ADAL" clId="{E08799D6-AEE2-4EA1-826E-8D0F5492527A}" dt="2024-05-23T19:20:59.180" v="2262" actId="6549"/>
        <pc:sldMkLst>
          <pc:docMk/>
          <pc:sldMk cId="295872601" sldId="261"/>
        </pc:sldMkLst>
      </pc:sldChg>
      <pc:sldChg chg="modSp mod">
        <pc:chgData name="Gerth Stølting Brodal" userId="04ef4784-6591-4f86-a140-f5c3b108582a" providerId="ADAL" clId="{E08799D6-AEE2-4EA1-826E-8D0F5492527A}" dt="2024-05-23T11:57:50.034" v="2202" actId="20577"/>
        <pc:sldMkLst>
          <pc:docMk/>
          <pc:sldMk cId="552177803" sldId="262"/>
        </pc:sldMkLst>
        <pc:spChg chg="mod">
          <ac:chgData name="Gerth Stølting Brodal" userId="04ef4784-6591-4f86-a140-f5c3b108582a" providerId="ADAL" clId="{E08799D6-AEE2-4EA1-826E-8D0F5492527A}" dt="2024-05-23T11:57:50.034" v="2202" actId="20577"/>
          <ac:spMkLst>
            <pc:docMk/>
            <pc:sldMk cId="552177803" sldId="262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8:24:44.393" v="709" actId="27636"/>
          <ac:spMkLst>
            <pc:docMk/>
            <pc:sldMk cId="552177803" sldId="262"/>
            <ac:spMk id="3" creationId="{29797847-1B64-241F-9888-0F103F33323E}"/>
          </ac:spMkLst>
        </pc:spChg>
      </pc:sldChg>
      <pc:sldChg chg="addSp delSp modSp mod ord setBg modShow">
        <pc:chgData name="Gerth Stølting Brodal" userId="04ef4784-6591-4f86-a140-f5c3b108582a" providerId="ADAL" clId="{E08799D6-AEE2-4EA1-826E-8D0F5492527A}" dt="2024-05-23T11:56:33.130" v="2198" actId="1076"/>
        <pc:sldMkLst>
          <pc:docMk/>
          <pc:sldMk cId="1311905837" sldId="275"/>
        </pc:sldMkLst>
        <pc:spChg chg="del">
          <ac:chgData name="Gerth Stølting Brodal" userId="04ef4784-6591-4f86-a140-f5c3b108582a" providerId="ADAL" clId="{E08799D6-AEE2-4EA1-826E-8D0F5492527A}" dt="2024-05-23T08:44:48.149" v="872" actId="478"/>
          <ac:spMkLst>
            <pc:docMk/>
            <pc:sldMk cId="1311905837" sldId="275"/>
            <ac:spMk id="3" creationId="{E763C9F4-4C5F-FD5F-E371-ED2C4F3A3C47}"/>
          </ac:spMkLst>
        </pc:spChg>
        <pc:spChg chg="add del mod">
          <ac:chgData name="Gerth Stølting Brodal" userId="04ef4784-6591-4f86-a140-f5c3b108582a" providerId="ADAL" clId="{E08799D6-AEE2-4EA1-826E-8D0F5492527A}" dt="2024-05-23T08:44:50.266" v="873" actId="478"/>
          <ac:spMkLst>
            <pc:docMk/>
            <pc:sldMk cId="1311905837" sldId="275"/>
            <ac:spMk id="5" creationId="{E7183763-C1EF-9928-5D66-E742D27A462F}"/>
          </ac:spMkLst>
        </pc:spChg>
        <pc:picChg chg="mod">
          <ac:chgData name="Gerth Stølting Brodal" userId="04ef4784-6591-4f86-a140-f5c3b108582a" providerId="ADAL" clId="{E08799D6-AEE2-4EA1-826E-8D0F5492527A}" dt="2024-05-23T11:56:33.130" v="2198" actId="1076"/>
          <ac:picMkLst>
            <pc:docMk/>
            <pc:sldMk cId="1311905837" sldId="275"/>
            <ac:picMk id="4" creationId="{0539356B-E6FB-C91D-B8FD-9E69FB78ED2D}"/>
          </ac:picMkLst>
        </pc:picChg>
      </pc:sldChg>
      <pc:sldChg chg="modSp">
        <pc:chgData name="Gerth Stølting Brodal" userId="04ef4784-6591-4f86-a140-f5c3b108582a" providerId="ADAL" clId="{E08799D6-AEE2-4EA1-826E-8D0F5492527A}" dt="2024-05-23T11:55:55.570" v="2195" actId="20577"/>
        <pc:sldMkLst>
          <pc:docMk/>
          <pc:sldMk cId="3328357482" sldId="276"/>
        </pc:sldMkLst>
        <pc:spChg chg="mod">
          <ac:chgData name="Gerth Stølting Brodal" userId="04ef4784-6591-4f86-a140-f5c3b108582a" providerId="ADAL" clId="{E08799D6-AEE2-4EA1-826E-8D0F5492527A}" dt="2024-05-23T11:55:55.570" v="2195" actId="20577"/>
          <ac:spMkLst>
            <pc:docMk/>
            <pc:sldMk cId="3328357482" sldId="276"/>
            <ac:spMk id="10" creationId="{CE61DE53-869E-CBDB-7C02-36D0D8616FC4}"/>
          </ac:spMkLst>
        </pc:spChg>
      </pc:sldChg>
      <pc:sldChg chg="modSp mod">
        <pc:chgData name="Gerth Stølting Brodal" userId="04ef4784-6591-4f86-a140-f5c3b108582a" providerId="ADAL" clId="{E08799D6-AEE2-4EA1-826E-8D0F5492527A}" dt="2024-05-23T08:24:46.878" v="711" actId="27636"/>
        <pc:sldMkLst>
          <pc:docMk/>
          <pc:sldMk cId="2957790768" sldId="279"/>
        </pc:sldMkLst>
        <pc:spChg chg="mod">
          <ac:chgData name="Gerth Stølting Brodal" userId="04ef4784-6591-4f86-a140-f5c3b108582a" providerId="ADAL" clId="{E08799D6-AEE2-4EA1-826E-8D0F5492527A}" dt="2024-05-23T08:24:46.878" v="711" actId="27636"/>
          <ac:spMkLst>
            <pc:docMk/>
            <pc:sldMk cId="2957790768" sldId="279"/>
            <ac:spMk id="3" creationId="{29797847-1B64-241F-9888-0F103F33323E}"/>
          </ac:spMkLst>
        </pc:spChg>
      </pc:sldChg>
      <pc:sldChg chg="modSp mod">
        <pc:chgData name="Gerth Stølting Brodal" userId="04ef4784-6591-4f86-a140-f5c3b108582a" providerId="ADAL" clId="{E08799D6-AEE2-4EA1-826E-8D0F5492527A}" dt="2024-05-23T08:25:12.179" v="714" actId="27636"/>
        <pc:sldMkLst>
          <pc:docMk/>
          <pc:sldMk cId="2460245916" sldId="280"/>
        </pc:sldMkLst>
        <pc:spChg chg="mod">
          <ac:chgData name="Gerth Stølting Brodal" userId="04ef4784-6591-4f86-a140-f5c3b108582a" providerId="ADAL" clId="{E08799D6-AEE2-4EA1-826E-8D0F5492527A}" dt="2024-05-23T08:25:12.179" v="714" actId="27636"/>
          <ac:spMkLst>
            <pc:docMk/>
            <pc:sldMk cId="2460245916" sldId="280"/>
            <ac:spMk id="3" creationId="{29797847-1B64-241F-9888-0F103F33323E}"/>
          </ac:spMkLst>
        </pc:spChg>
      </pc:sldChg>
      <pc:sldChg chg="modSp mod">
        <pc:chgData name="Gerth Stølting Brodal" userId="04ef4784-6591-4f86-a140-f5c3b108582a" providerId="ADAL" clId="{E08799D6-AEE2-4EA1-826E-8D0F5492527A}" dt="2024-05-23T11:59:11.792" v="2259" actId="1035"/>
        <pc:sldMkLst>
          <pc:docMk/>
          <pc:sldMk cId="1487340503" sldId="281"/>
        </pc:sldMkLst>
        <pc:spChg chg="mod">
          <ac:chgData name="Gerth Stølting Brodal" userId="04ef4784-6591-4f86-a140-f5c3b108582a" providerId="ADAL" clId="{E08799D6-AEE2-4EA1-826E-8D0F5492527A}" dt="2024-05-23T11:59:11.792" v="2259" actId="1035"/>
          <ac:spMkLst>
            <pc:docMk/>
            <pc:sldMk cId="1487340503" sldId="281"/>
            <ac:spMk id="2" creationId="{3D8F98B0-7D6D-9E89-D464-8D90CFA9D782}"/>
          </ac:spMkLst>
        </pc:spChg>
      </pc:sldChg>
      <pc:sldChg chg="modSp del mod">
        <pc:chgData name="Gerth Stølting Brodal" userId="04ef4784-6591-4f86-a140-f5c3b108582a" providerId="ADAL" clId="{E08799D6-AEE2-4EA1-826E-8D0F5492527A}" dt="2024-05-23T07:44:31.602" v="23" actId="47"/>
        <pc:sldMkLst>
          <pc:docMk/>
          <pc:sldMk cId="867684073" sldId="284"/>
        </pc:sldMkLst>
        <pc:spChg chg="mod">
          <ac:chgData name="Gerth Stølting Brodal" userId="04ef4784-6591-4f86-a140-f5c3b108582a" providerId="ADAL" clId="{E08799D6-AEE2-4EA1-826E-8D0F5492527A}" dt="2024-05-23T07:42:33.281" v="18" actId="20577"/>
          <ac:spMkLst>
            <pc:docMk/>
            <pc:sldMk cId="867684073" sldId="284"/>
            <ac:spMk id="2" creationId="{3D8F98B0-7D6D-9E89-D464-8D90CFA9D782}"/>
          </ac:spMkLst>
        </pc:spChg>
      </pc:sldChg>
      <pc:sldChg chg="del">
        <pc:chgData name="Gerth Stølting Brodal" userId="04ef4784-6591-4f86-a140-f5c3b108582a" providerId="ADAL" clId="{E08799D6-AEE2-4EA1-826E-8D0F5492527A}" dt="2024-05-23T09:14:01.692" v="1233" actId="47"/>
        <pc:sldMkLst>
          <pc:docMk/>
          <pc:sldMk cId="234135560" sldId="285"/>
        </pc:sldMkLst>
      </pc:sldChg>
      <pc:sldChg chg="del">
        <pc:chgData name="Gerth Stølting Brodal" userId="04ef4784-6591-4f86-a140-f5c3b108582a" providerId="ADAL" clId="{E08799D6-AEE2-4EA1-826E-8D0F5492527A}" dt="2024-05-23T11:10:00.981" v="1641" actId="47"/>
        <pc:sldMkLst>
          <pc:docMk/>
          <pc:sldMk cId="3565222623" sldId="286"/>
        </pc:sldMkLst>
      </pc:sldChg>
      <pc:sldChg chg="del">
        <pc:chgData name="Gerth Stølting Brodal" userId="04ef4784-6591-4f86-a140-f5c3b108582a" providerId="ADAL" clId="{E08799D6-AEE2-4EA1-826E-8D0F5492527A}" dt="2024-05-23T11:12:40.837" v="1647" actId="47"/>
        <pc:sldMkLst>
          <pc:docMk/>
          <pc:sldMk cId="3928685818" sldId="287"/>
        </pc:sldMkLst>
      </pc:sldChg>
      <pc:sldChg chg="modSp mod modNotesTx">
        <pc:chgData name="Gerth Stølting Brodal" userId="04ef4784-6591-4f86-a140-f5c3b108582a" providerId="ADAL" clId="{E08799D6-AEE2-4EA1-826E-8D0F5492527A}" dt="2024-05-23T19:24:25.552" v="2288" actId="122"/>
        <pc:sldMkLst>
          <pc:docMk/>
          <pc:sldMk cId="2478228592" sldId="288"/>
        </pc:sldMkLst>
        <pc:spChg chg="mod">
          <ac:chgData name="Gerth Stølting Brodal" userId="04ef4784-6591-4f86-a140-f5c3b108582a" providerId="ADAL" clId="{E08799D6-AEE2-4EA1-826E-8D0F5492527A}" dt="2024-05-23T19:24:25.552" v="2288" actId="122"/>
          <ac:spMkLst>
            <pc:docMk/>
            <pc:sldMk cId="2478228592" sldId="288"/>
            <ac:spMk id="29" creationId="{BEB39D65-0C24-2305-9FB2-A7C97C29B8B5}"/>
          </ac:spMkLst>
        </pc:spChg>
        <pc:spChg chg="mod">
          <ac:chgData name="Gerth Stølting Brodal" userId="04ef4784-6591-4f86-a140-f5c3b108582a" providerId="ADAL" clId="{E08799D6-AEE2-4EA1-826E-8D0F5492527A}" dt="2024-05-23T19:23:56.250" v="2286" actId="14100"/>
          <ac:spMkLst>
            <pc:docMk/>
            <pc:sldMk cId="2478228592" sldId="288"/>
            <ac:spMk id="33" creationId="{8863FB19-1051-8E59-A40D-704CEF2F4539}"/>
          </ac:spMkLst>
        </pc:spChg>
        <pc:picChg chg="mod">
          <ac:chgData name="Gerth Stølting Brodal" userId="04ef4784-6591-4f86-a140-f5c3b108582a" providerId="ADAL" clId="{E08799D6-AEE2-4EA1-826E-8D0F5492527A}" dt="2024-05-23T19:23:20.044" v="2277" actId="1038"/>
          <ac:picMkLst>
            <pc:docMk/>
            <pc:sldMk cId="2478228592" sldId="288"/>
            <ac:picMk id="5" creationId="{975B6069-AACB-2EDB-B364-703305D679AA}"/>
          </ac:picMkLst>
        </pc:picChg>
      </pc:sldChg>
      <pc:sldChg chg="modAnim">
        <pc:chgData name="Gerth Stølting Brodal" userId="04ef4784-6591-4f86-a140-f5c3b108582a" providerId="ADAL" clId="{E08799D6-AEE2-4EA1-826E-8D0F5492527A}" dt="2024-05-23T11:32:04.882" v="2188"/>
        <pc:sldMkLst>
          <pc:docMk/>
          <pc:sldMk cId="1909761643" sldId="289"/>
        </pc:sldMkLst>
      </pc:sldChg>
      <pc:sldChg chg="modSp mod">
        <pc:chgData name="Gerth Stølting Brodal" userId="04ef4784-6591-4f86-a140-f5c3b108582a" providerId="ADAL" clId="{E08799D6-AEE2-4EA1-826E-8D0F5492527A}" dt="2024-05-23T11:57:45.851" v="2200" actId="20577"/>
        <pc:sldMkLst>
          <pc:docMk/>
          <pc:sldMk cId="813041301" sldId="290"/>
        </pc:sldMkLst>
        <pc:spChg chg="mod">
          <ac:chgData name="Gerth Stølting Brodal" userId="04ef4784-6591-4f86-a140-f5c3b108582a" providerId="ADAL" clId="{E08799D6-AEE2-4EA1-826E-8D0F5492527A}" dt="2024-05-23T11:57:45.851" v="2200" actId="20577"/>
          <ac:spMkLst>
            <pc:docMk/>
            <pc:sldMk cId="813041301" sldId="290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8:24:44.383" v="708" actId="27636"/>
          <ac:spMkLst>
            <pc:docMk/>
            <pc:sldMk cId="813041301" sldId="290"/>
            <ac:spMk id="3" creationId="{29797847-1B64-241F-9888-0F103F33323E}"/>
          </ac:spMkLst>
        </pc:spChg>
      </pc:sldChg>
      <pc:sldChg chg="modSp mod">
        <pc:chgData name="Gerth Stølting Brodal" userId="04ef4784-6591-4f86-a140-f5c3b108582a" providerId="ADAL" clId="{E08799D6-AEE2-4EA1-826E-8D0F5492527A}" dt="2024-05-23T11:58:43.640" v="2247" actId="20577"/>
        <pc:sldMkLst>
          <pc:docMk/>
          <pc:sldMk cId="2646133645" sldId="291"/>
        </pc:sldMkLst>
        <pc:spChg chg="mod">
          <ac:chgData name="Gerth Stølting Brodal" userId="04ef4784-6591-4f86-a140-f5c3b108582a" providerId="ADAL" clId="{E08799D6-AEE2-4EA1-826E-8D0F5492527A}" dt="2024-05-23T11:58:43.640" v="2247" actId="20577"/>
          <ac:spMkLst>
            <pc:docMk/>
            <pc:sldMk cId="2646133645" sldId="291"/>
            <ac:spMk id="2" creationId="{3D8F98B0-7D6D-9E89-D464-8D90CFA9D782}"/>
          </ac:spMkLst>
        </pc:spChg>
      </pc:sldChg>
      <pc:sldChg chg="addSp delSp modSp add mod setBg modAnim modNotesTx">
        <pc:chgData name="Gerth Stølting Brodal" userId="04ef4784-6591-4f86-a140-f5c3b108582a" providerId="ADAL" clId="{E08799D6-AEE2-4EA1-826E-8D0F5492527A}" dt="2024-05-23T11:58:02.706" v="2215" actId="20577"/>
        <pc:sldMkLst>
          <pc:docMk/>
          <pc:sldMk cId="1898739253" sldId="293"/>
        </pc:sldMkLst>
        <pc:spChg chg="mod">
          <ac:chgData name="Gerth Stølting Brodal" userId="04ef4784-6591-4f86-a140-f5c3b108582a" providerId="ADAL" clId="{E08799D6-AEE2-4EA1-826E-8D0F5492527A}" dt="2024-05-23T11:58:02.706" v="2215" actId="20577"/>
          <ac:spMkLst>
            <pc:docMk/>
            <pc:sldMk cId="1898739253" sldId="293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9:04:59.644" v="1161" actId="207"/>
          <ac:spMkLst>
            <pc:docMk/>
            <pc:sldMk cId="1898739253" sldId="293"/>
            <ac:spMk id="3" creationId="{29797847-1B64-241F-9888-0F103F33323E}"/>
          </ac:spMkLst>
        </pc:spChg>
        <pc:spChg chg="add mod">
          <ac:chgData name="Gerth Stølting Brodal" userId="04ef4784-6591-4f86-a140-f5c3b108582a" providerId="ADAL" clId="{E08799D6-AEE2-4EA1-826E-8D0F5492527A}" dt="2024-05-23T07:44:47.592" v="29" actId="20577"/>
          <ac:spMkLst>
            <pc:docMk/>
            <pc:sldMk cId="1898739253" sldId="293"/>
            <ac:spMk id="6" creationId="{C9134B40-2D7C-4A4C-53CB-D381E8EE72C1}"/>
          </ac:spMkLst>
        </pc:spChg>
        <pc:spChg chg="add del mod topLvl">
          <ac:chgData name="Gerth Stølting Brodal" userId="04ef4784-6591-4f86-a140-f5c3b108582a" providerId="ADAL" clId="{E08799D6-AEE2-4EA1-826E-8D0F5492527A}" dt="2024-05-23T08:07:26.790" v="510" actId="478"/>
          <ac:spMkLst>
            <pc:docMk/>
            <pc:sldMk cId="1898739253" sldId="293"/>
            <ac:spMk id="7" creationId="{9C9B8ABD-521E-B62D-0444-0115ED5B8BB3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8" creationId="{144C83C9-5773-3E28-A5B9-A9451F5D7BF4}"/>
          </ac:spMkLst>
        </pc:spChg>
        <pc:spChg chg="add mod">
          <ac:chgData name="Gerth Stølting Brodal" userId="04ef4784-6591-4f86-a140-f5c3b108582a" providerId="ADAL" clId="{E08799D6-AEE2-4EA1-826E-8D0F5492527A}" dt="2024-05-23T08:06:43.983" v="478"/>
          <ac:spMkLst>
            <pc:docMk/>
            <pc:sldMk cId="1898739253" sldId="293"/>
            <ac:spMk id="11" creationId="{EFE4828E-61FE-8BCF-98A8-7A69926C79DF}"/>
          </ac:spMkLst>
        </pc:spChg>
        <pc:spChg chg="add mod">
          <ac:chgData name="Gerth Stølting Brodal" userId="04ef4784-6591-4f86-a140-f5c3b108582a" providerId="ADAL" clId="{E08799D6-AEE2-4EA1-826E-8D0F5492527A}" dt="2024-05-23T08:06:49.629" v="479"/>
          <ac:spMkLst>
            <pc:docMk/>
            <pc:sldMk cId="1898739253" sldId="293"/>
            <ac:spMk id="13" creationId="{B0DF0B6C-88D5-8A06-4518-499107EB55A8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14" creationId="{D09C9569-F43E-EDBD-56A8-486FB2011998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15" creationId="{58E474E2-9549-5213-2A72-55DA19D25C9A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16" creationId="{2115DC2E-196C-DFED-5E69-412FEE7B5E0B}"/>
          </ac:spMkLst>
        </pc:spChg>
        <pc:spChg chg="add mod">
          <ac:chgData name="Gerth Stølting Brodal" userId="04ef4784-6591-4f86-a140-f5c3b108582a" providerId="ADAL" clId="{E08799D6-AEE2-4EA1-826E-8D0F5492527A}" dt="2024-05-23T08:14:36.098" v="646" actId="1076"/>
          <ac:spMkLst>
            <pc:docMk/>
            <pc:sldMk cId="1898739253" sldId="293"/>
            <ac:spMk id="17" creationId="{F1DE6343-1984-DFD1-7ECB-E69BFD8B6465}"/>
          </ac:spMkLst>
        </pc:spChg>
        <pc:spChg chg="add mod">
          <ac:chgData name="Gerth Stølting Brodal" userId="04ef4784-6591-4f86-a140-f5c3b108582a" providerId="ADAL" clId="{E08799D6-AEE2-4EA1-826E-8D0F5492527A}" dt="2024-05-23T11:32:45.027" v="2190" actId="693"/>
          <ac:spMkLst>
            <pc:docMk/>
            <pc:sldMk cId="1898739253" sldId="293"/>
            <ac:spMk id="18" creationId="{104B2708-A034-7446-77DB-98A879F06EA5}"/>
          </ac:spMkLst>
        </pc:spChg>
        <pc:spChg chg="add mod">
          <ac:chgData name="Gerth Stølting Brodal" userId="04ef4784-6591-4f86-a140-f5c3b108582a" providerId="ADAL" clId="{E08799D6-AEE2-4EA1-826E-8D0F5492527A}" dt="2024-05-23T08:36:26.044" v="786" actId="20577"/>
          <ac:spMkLst>
            <pc:docMk/>
            <pc:sldMk cId="1898739253" sldId="293"/>
            <ac:spMk id="19" creationId="{AF7830CF-AD1B-A4BC-B763-DD63D9FC326B}"/>
          </ac:spMkLst>
        </pc:spChg>
        <pc:grpChg chg="add del mod">
          <ac:chgData name="Gerth Stølting Brodal" userId="04ef4784-6591-4f86-a140-f5c3b108582a" providerId="ADAL" clId="{E08799D6-AEE2-4EA1-826E-8D0F5492527A}" dt="2024-05-23T08:06:39.085" v="476" actId="165"/>
          <ac:grpSpMkLst>
            <pc:docMk/>
            <pc:sldMk cId="1898739253" sldId="293"/>
            <ac:grpSpMk id="9" creationId="{B492C3C6-AC7F-77E7-0721-AEA807C48497}"/>
          </ac:grpSpMkLst>
        </pc:grpChg>
        <pc:grpChg chg="add mod">
          <ac:chgData name="Gerth Stølting Brodal" userId="04ef4784-6591-4f86-a140-f5c3b108582a" providerId="ADAL" clId="{E08799D6-AEE2-4EA1-826E-8D0F5492527A}" dt="2024-05-23T08:28:53.283" v="724" actId="164"/>
          <ac:grpSpMkLst>
            <pc:docMk/>
            <pc:sldMk cId="1898739253" sldId="293"/>
            <ac:grpSpMk id="20" creationId="{46078EDD-E801-D8E7-D677-C7D87E74BA35}"/>
          </ac:grpSpMkLst>
        </pc:grpChg>
        <pc:picChg chg="mod topLvl">
          <ac:chgData name="Gerth Stølting Brodal" userId="04ef4784-6591-4f86-a140-f5c3b108582a" providerId="ADAL" clId="{E08799D6-AEE2-4EA1-826E-8D0F5492527A}" dt="2024-05-23T08:28:53.283" v="724" actId="164"/>
          <ac:picMkLst>
            <pc:docMk/>
            <pc:sldMk cId="1898739253" sldId="293"/>
            <ac:picMk id="5" creationId="{7ECE7E63-000F-6E2A-3440-4EECDC097966}"/>
          </ac:picMkLst>
        </pc:picChg>
        <pc:picChg chg="add mod">
          <ac:chgData name="Gerth Stølting Brodal" userId="04ef4784-6591-4f86-a140-f5c3b108582a" providerId="ADAL" clId="{E08799D6-AEE2-4EA1-826E-8D0F5492527A}" dt="2024-05-23T08:06:43.983" v="478"/>
          <ac:picMkLst>
            <pc:docMk/>
            <pc:sldMk cId="1898739253" sldId="293"/>
            <ac:picMk id="10" creationId="{B275A0B6-5F31-7A75-DABD-024F777C4B42}"/>
          </ac:picMkLst>
        </pc:picChg>
        <pc:picChg chg="add mod">
          <ac:chgData name="Gerth Stølting Brodal" userId="04ef4784-6591-4f86-a140-f5c3b108582a" providerId="ADAL" clId="{E08799D6-AEE2-4EA1-826E-8D0F5492527A}" dt="2024-05-23T08:06:49.629" v="479"/>
          <ac:picMkLst>
            <pc:docMk/>
            <pc:sldMk cId="1898739253" sldId="293"/>
            <ac:picMk id="12" creationId="{5F39EE09-6718-F2B3-F3A3-08CEB4B4F666}"/>
          </ac:picMkLst>
        </pc:picChg>
      </pc:sldChg>
      <pc:sldChg chg="addSp modSp add mod setBg modAnim">
        <pc:chgData name="Gerth Stølting Brodal" userId="04ef4784-6591-4f86-a140-f5c3b108582a" providerId="ADAL" clId="{E08799D6-AEE2-4EA1-826E-8D0F5492527A}" dt="2024-05-23T11:58:31.382" v="2242" actId="20577"/>
        <pc:sldMkLst>
          <pc:docMk/>
          <pc:sldMk cId="2630869655" sldId="294"/>
        </pc:sldMkLst>
        <pc:spChg chg="mod">
          <ac:chgData name="Gerth Stølting Brodal" userId="04ef4784-6591-4f86-a140-f5c3b108582a" providerId="ADAL" clId="{E08799D6-AEE2-4EA1-826E-8D0F5492527A}" dt="2024-05-23T11:58:31.382" v="2242" actId="20577"/>
          <ac:spMkLst>
            <pc:docMk/>
            <pc:sldMk cId="2630869655" sldId="294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9:07:51.182" v="1168" actId="20577"/>
          <ac:spMkLst>
            <pc:docMk/>
            <pc:sldMk cId="2630869655" sldId="294"/>
            <ac:spMk id="3" creationId="{29797847-1B64-241F-9888-0F103F33323E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4" creationId="{7EED1095-51D7-A345-DB66-6D77F3161A3E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6" creationId="{BD4BA79E-90FD-AB61-29A7-7D411FFE54C8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7" creationId="{9FFD2635-54B8-25E6-01EE-CF7E9CC274A6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8" creationId="{0AC44A85-D21E-88E8-8BFE-7A1C82BC774C}"/>
          </ac:spMkLst>
        </pc:spChg>
        <pc:spChg chg="add mod">
          <ac:chgData name="Gerth Stølting Brodal" userId="04ef4784-6591-4f86-a140-f5c3b108582a" providerId="ADAL" clId="{E08799D6-AEE2-4EA1-826E-8D0F5492527A}" dt="2024-05-23T08:43:15.014" v="871" actId="20577"/>
          <ac:spMkLst>
            <pc:docMk/>
            <pc:sldMk cId="2630869655" sldId="294"/>
            <ac:spMk id="10" creationId="{0D98B076-4C9E-E2D6-4B6E-8BDC732BA257}"/>
          </ac:spMkLst>
        </pc:spChg>
        <pc:spChg chg="add mod">
          <ac:chgData name="Gerth Stølting Brodal" userId="04ef4784-6591-4f86-a140-f5c3b108582a" providerId="ADAL" clId="{E08799D6-AEE2-4EA1-826E-8D0F5492527A}" dt="2024-05-23T09:08:53.120" v="1214" actId="1076"/>
          <ac:spMkLst>
            <pc:docMk/>
            <pc:sldMk cId="2630869655" sldId="294"/>
            <ac:spMk id="11" creationId="{394CCA56-EEC4-59BF-FDA1-FFADF97BC189}"/>
          </ac:spMkLst>
        </pc:spChg>
        <pc:spChg chg="add mod">
          <ac:chgData name="Gerth Stølting Brodal" userId="04ef4784-6591-4f86-a140-f5c3b108582a" providerId="ADAL" clId="{E08799D6-AEE2-4EA1-826E-8D0F5492527A}" dt="2024-05-23T09:11:00.957" v="1231" actId="404"/>
          <ac:spMkLst>
            <pc:docMk/>
            <pc:sldMk cId="2630869655" sldId="294"/>
            <ac:spMk id="12" creationId="{54B462E8-510B-F1DA-5C40-14C2E16D7842}"/>
          </ac:spMkLst>
        </pc:spChg>
        <pc:grpChg chg="add mod">
          <ac:chgData name="Gerth Stølting Brodal" userId="04ef4784-6591-4f86-a140-f5c3b108582a" providerId="ADAL" clId="{E08799D6-AEE2-4EA1-826E-8D0F5492527A}" dt="2024-05-23T09:10:27.819" v="1228" actId="1076"/>
          <ac:grpSpMkLst>
            <pc:docMk/>
            <pc:sldMk cId="2630869655" sldId="294"/>
            <ac:grpSpMk id="9" creationId="{6688FCBF-57B6-ECAC-AA22-C70D5851B07E}"/>
          </ac:grpSpMkLst>
        </pc:grpChg>
        <pc:picChg chg="mod modCrop">
          <ac:chgData name="Gerth Stølting Brodal" userId="04ef4784-6591-4f86-a140-f5c3b108582a" providerId="ADAL" clId="{E08799D6-AEE2-4EA1-826E-8D0F5492527A}" dt="2024-05-23T08:41:58.161" v="855" actId="164"/>
          <ac:picMkLst>
            <pc:docMk/>
            <pc:sldMk cId="2630869655" sldId="294"/>
            <ac:picMk id="5" creationId="{7AE2CD47-AE1C-766F-8B80-146DABB8AFEB}"/>
          </ac:picMkLst>
        </pc:picChg>
      </pc:sldChg>
      <pc:sldChg chg="addSp modSp add mod modAnim">
        <pc:chgData name="Gerth Stølting Brodal" userId="04ef4784-6591-4f86-a140-f5c3b108582a" providerId="ADAL" clId="{E08799D6-AEE2-4EA1-826E-8D0F5492527A}" dt="2024-05-23T11:58:14.770" v="2224" actId="20577"/>
        <pc:sldMkLst>
          <pc:docMk/>
          <pc:sldMk cId="44156344" sldId="295"/>
        </pc:sldMkLst>
        <pc:spChg chg="mod">
          <ac:chgData name="Gerth Stølting Brodal" userId="04ef4784-6591-4f86-a140-f5c3b108582a" providerId="ADAL" clId="{E08799D6-AEE2-4EA1-826E-8D0F5492527A}" dt="2024-05-23T11:58:14.770" v="2224" actId="20577"/>
          <ac:spMkLst>
            <pc:docMk/>
            <pc:sldMk cId="44156344" sldId="295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11:13:42.834" v="1694" actId="114"/>
          <ac:spMkLst>
            <pc:docMk/>
            <pc:sldMk cId="44156344" sldId="295"/>
            <ac:spMk id="3" creationId="{29797847-1B64-241F-9888-0F103F33323E}"/>
          </ac:spMkLst>
        </pc:spChg>
        <pc:spChg chg="add mod">
          <ac:chgData name="Gerth Stølting Brodal" userId="04ef4784-6591-4f86-a140-f5c3b108582a" providerId="ADAL" clId="{E08799D6-AEE2-4EA1-826E-8D0F5492527A}" dt="2024-05-23T11:08:03.121" v="1604" actId="20577"/>
          <ac:spMkLst>
            <pc:docMk/>
            <pc:sldMk cId="44156344" sldId="295"/>
            <ac:spMk id="13" creationId="{8373A8FB-F00D-D28C-CF64-50D244859609}"/>
          </ac:spMkLst>
        </pc:spChg>
      </pc:sldChg>
      <pc:sldChg chg="addSp delSp modSp add mod addAnim delAnim modAnim modNotesTx">
        <pc:chgData name="Gerth Stølting Brodal" userId="04ef4784-6591-4f86-a140-f5c3b108582a" providerId="ADAL" clId="{E08799D6-AEE2-4EA1-826E-8D0F5492527A}" dt="2024-05-23T19:18:53.313" v="2260" actId="20577"/>
        <pc:sldMkLst>
          <pc:docMk/>
          <pc:sldMk cId="908488300" sldId="296"/>
        </pc:sldMkLst>
        <pc:spChg chg="mod">
          <ac:chgData name="Gerth Stølting Brodal" userId="04ef4784-6591-4f86-a140-f5c3b108582a" providerId="ADAL" clId="{E08799D6-AEE2-4EA1-826E-8D0F5492527A}" dt="2024-05-23T11:58:23.697" v="2237" actId="6549"/>
          <ac:spMkLst>
            <pc:docMk/>
            <pc:sldMk cId="908488300" sldId="296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19:18:53.313" v="2260" actId="20577"/>
          <ac:spMkLst>
            <pc:docMk/>
            <pc:sldMk cId="908488300" sldId="296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E08799D6-AEE2-4EA1-826E-8D0F5492527A}" dt="2024-05-23T11:12:31.706" v="1646" actId="20577"/>
          <ac:spMkLst>
            <pc:docMk/>
            <pc:sldMk cId="908488300" sldId="296"/>
            <ac:spMk id="13" creationId="{8373A8FB-F00D-D28C-CF64-50D244859609}"/>
          </ac:spMkLst>
        </pc:spChg>
        <pc:spChg chg="add mod">
          <ac:chgData name="Gerth Stølting Brodal" userId="04ef4784-6591-4f86-a140-f5c3b108582a" providerId="ADAL" clId="{E08799D6-AEE2-4EA1-826E-8D0F5492527A}" dt="2024-05-23T11:24:39.631" v="2093"/>
          <ac:spMkLst>
            <pc:docMk/>
            <pc:sldMk cId="908488300" sldId="296"/>
            <ac:spMk id="16" creationId="{48754ED4-BC8B-972F-9497-288DC3445466}"/>
          </ac:spMkLst>
        </pc:spChg>
        <pc:picChg chg="add del mod">
          <ac:chgData name="Gerth Stølting Brodal" userId="04ef4784-6591-4f86-a140-f5c3b108582a" providerId="ADAL" clId="{E08799D6-AEE2-4EA1-826E-8D0F5492527A}" dt="2024-05-23T11:28:52.643" v="2160" actId="478"/>
          <ac:picMkLst>
            <pc:docMk/>
            <pc:sldMk cId="908488300" sldId="296"/>
            <ac:picMk id="15" creationId="{7CD9314C-6FB9-846F-4370-D940F22F0457}"/>
          </ac:picMkLst>
        </pc:picChg>
      </pc:sldChg>
      <pc:sldMasterChg chg="modSldLayout">
        <pc:chgData name="Gerth Stølting Brodal" userId="04ef4784-6591-4f86-a140-f5c3b108582a" providerId="ADAL" clId="{E08799D6-AEE2-4EA1-826E-8D0F5492527A}" dt="2024-05-23T08:25:17.094" v="715" actId="179"/>
        <pc:sldMasterMkLst>
          <pc:docMk/>
          <pc:sldMasterMk cId="3464733945" sldId="2147483648"/>
        </pc:sldMasterMkLst>
        <pc:sldLayoutChg chg="modSp">
          <pc:chgData name="Gerth Stølting Brodal" userId="04ef4784-6591-4f86-a140-f5c3b108582a" providerId="ADAL" clId="{E08799D6-AEE2-4EA1-826E-8D0F5492527A}" dt="2024-05-23T08:25:17.094" v="715" actId="179"/>
          <pc:sldLayoutMkLst>
            <pc:docMk/>
            <pc:sldMasterMk cId="3464733945" sldId="2147483648"/>
            <pc:sldLayoutMk cId="3764212739" sldId="2147483650"/>
          </pc:sldLayoutMkLst>
          <pc:spChg chg="mod">
            <ac:chgData name="Gerth Stølting Brodal" userId="04ef4784-6591-4f86-a140-f5c3b108582a" providerId="ADAL" clId="{E08799D6-AEE2-4EA1-826E-8D0F5492527A}" dt="2024-05-23T08:25:17.094" v="715" actId="179"/>
            <ac:spMkLst>
              <pc:docMk/>
              <pc:sldMasterMk cId="3464733945" sldId="2147483648"/>
              <pc:sldLayoutMk cId="3764212739" sldId="2147483650"/>
              <ac:spMk id="3" creationId="{5D2FEEEA-E6C3-EDBF-FDCE-199F7B8F6F9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C3D00-1E8A-4604-A7BD-E28847F55415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477E-BC18-48BA-838E-890C76A52E3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4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Work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presented</a:t>
            </a:r>
            <a:r>
              <a:rPr lang="da-DK" dirty="0"/>
              <a:t> at SWAT 2024. </a:t>
            </a:r>
          </a:p>
          <a:p>
            <a:r>
              <a:rPr lang="da-DK" dirty="0" err="1"/>
              <a:t>Randomized</a:t>
            </a:r>
            <a:r>
              <a:rPr lang="da-DK" dirty="0"/>
              <a:t> </a:t>
            </a:r>
            <a:r>
              <a:rPr lang="da-DK" dirty="0" err="1"/>
              <a:t>result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presented</a:t>
            </a:r>
            <a:r>
              <a:rPr lang="da-DK" dirty="0"/>
              <a:t> at ESA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45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Work not </a:t>
            </a:r>
            <a:r>
              <a:rPr lang="da-DK" dirty="0" err="1"/>
              <a:t>guaranteed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optimal ! A partition </a:t>
            </a:r>
            <a:r>
              <a:rPr lang="da-DK" dirty="0" err="1"/>
              <a:t>spends</a:t>
            </a:r>
            <a:r>
              <a:rPr lang="da-DK" dirty="0"/>
              <a:t> </a:t>
            </a:r>
            <a:r>
              <a:rPr lang="el-GR" dirty="0"/>
              <a:t>Θ</a:t>
            </a:r>
            <a:r>
              <a:rPr lang="da-DK" dirty="0"/>
              <a:t>(log(M/B)) on </a:t>
            </a:r>
            <a:r>
              <a:rPr lang="da-DK" dirty="0" err="1"/>
              <a:t>each</a:t>
            </a:r>
            <a:r>
              <a:rPr lang="da-DK" dirty="0"/>
              <a:t>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78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Lower</a:t>
            </a:r>
            <a:r>
              <a:rPr lang="da-DK" dirty="0"/>
              <a:t> </a:t>
            </a:r>
            <a:r>
              <a:rPr lang="da-DK" dirty="0" err="1"/>
              <a:t>bounds</a:t>
            </a:r>
            <a:r>
              <a:rPr lang="da-DK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8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Analysis </a:t>
            </a:r>
            <a:r>
              <a:rPr lang="da-DK" dirty="0" err="1"/>
              <a:t>requires</a:t>
            </a:r>
            <a:r>
              <a:rPr lang="da-DK" dirty="0"/>
              <a:t> input </a:t>
            </a:r>
            <a:r>
              <a:rPr lang="da-DK" dirty="0" err="1"/>
              <a:t>streams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sufficiently</a:t>
            </a:r>
            <a:r>
              <a:rPr lang="da-DK" dirty="0"/>
              <a:t> large (</a:t>
            </a:r>
            <a:r>
              <a:rPr lang="da-DK" dirty="0" err="1"/>
              <a:t>outer</a:t>
            </a:r>
            <a:r>
              <a:rPr lang="da-DK" dirty="0"/>
              <a:t> </a:t>
            </a:r>
            <a:r>
              <a:rPr lang="da-DK" dirty="0" err="1"/>
              <a:t>recursion</a:t>
            </a:r>
            <a:r>
              <a:rPr lang="da-DK" dirty="0"/>
              <a:t>, </a:t>
            </a:r>
            <a:r>
              <a:rPr lang="da-DK" i="1" dirty="0"/>
              <a:t>k</a:t>
            </a:r>
            <a:r>
              <a:rPr lang="da-DK" dirty="0"/>
              <a:t> </a:t>
            </a:r>
            <a:r>
              <a:rPr lang="da-DK" dirty="0" err="1"/>
              <a:t>suffiently</a:t>
            </a:r>
            <a:r>
              <a:rPr lang="da-DK" dirty="0"/>
              <a:t> small)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61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If the </a:t>
            </a:r>
            <a:r>
              <a:rPr lang="da-DK" dirty="0" err="1"/>
              <a:t>entropy</a:t>
            </a:r>
            <a:r>
              <a:rPr lang="da-DK" dirty="0"/>
              <a:t> </a:t>
            </a:r>
            <a:r>
              <a:rPr lang="da-DK" dirty="0" err="1"/>
              <a:t>bound</a:t>
            </a:r>
            <a:r>
              <a:rPr lang="da-DK" dirty="0"/>
              <a:t> is the </a:t>
            </a:r>
            <a:r>
              <a:rPr lang="da-DK" dirty="0" err="1"/>
              <a:t>sorting</a:t>
            </a:r>
            <a:r>
              <a:rPr lang="da-DK" dirty="0"/>
              <a:t> </a:t>
            </a:r>
            <a:r>
              <a:rPr lang="da-DK" dirty="0" err="1"/>
              <a:t>bound</a:t>
            </a:r>
            <a:r>
              <a:rPr lang="da-DK" dirty="0"/>
              <a:t> =&gt; </a:t>
            </a:r>
            <a:r>
              <a:rPr lang="da-DK" dirty="0" err="1"/>
              <a:t>apply</a:t>
            </a:r>
            <a:r>
              <a:rPr lang="da-DK" dirty="0"/>
              <a:t> </a:t>
            </a:r>
            <a:r>
              <a:rPr lang="da-DK" dirty="0" err="1"/>
              <a:t>sorting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78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Going</a:t>
            </a:r>
            <a:r>
              <a:rPr lang="da-DK" dirty="0"/>
              <a:t> to present 3x3x3 = 18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results</a:t>
            </a:r>
            <a:endParaRPr lang="da-DK" dirty="0"/>
          </a:p>
          <a:p>
            <a:endParaRPr lang="da-DK" dirty="0"/>
          </a:p>
          <a:p>
            <a:r>
              <a:rPr lang="da-DK" dirty="0"/>
              <a:t>Source: </a:t>
            </a:r>
            <a:r>
              <a:rPr lang="da-DK" dirty="0" err="1"/>
              <a:t>Dizes</a:t>
            </a:r>
            <a:r>
              <a:rPr lang="da-DK" dirty="0"/>
              <a:t> = </a:t>
            </a:r>
            <a:r>
              <a:rPr lang="da-DK" dirty="0" err="1"/>
              <a:t>wikipedia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71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39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Prodinger</a:t>
            </a:r>
            <a:r>
              <a:rPr lang="da-DK" dirty="0"/>
              <a:t> did an </a:t>
            </a:r>
            <a:r>
              <a:rPr lang="da-DK" b="1" dirty="0" err="1"/>
              <a:t>analysis</a:t>
            </a:r>
            <a:r>
              <a:rPr lang="da-DK" b="1" dirty="0"/>
              <a:t> sensitive to rank distribution</a:t>
            </a:r>
            <a:r>
              <a:rPr lang="da-DK" dirty="0"/>
              <a:t> / </a:t>
            </a:r>
            <a:r>
              <a:rPr lang="da-DK" b="1" dirty="0"/>
              <a:t>adaptive</a:t>
            </a:r>
          </a:p>
          <a:p>
            <a:r>
              <a:rPr lang="da-DK" dirty="0"/>
              <a:t>Cache 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dirty="0" err="1"/>
              <a:t>bound</a:t>
            </a:r>
            <a:r>
              <a:rPr lang="da-DK" dirty="0"/>
              <a:t>: </a:t>
            </a:r>
            <a:r>
              <a:rPr lang="da-DK" dirty="0" err="1"/>
              <a:t>Divide</a:t>
            </a:r>
            <a:r>
              <a:rPr lang="da-DK" dirty="0"/>
              <a:t> by B</a:t>
            </a:r>
          </a:p>
          <a:p>
            <a:r>
              <a:rPr lang="da-DK" dirty="0" err="1"/>
              <a:t>Maximized</a:t>
            </a:r>
            <a:r>
              <a:rPr lang="da-DK" dirty="0"/>
              <a:t> for </a:t>
            </a:r>
            <a:r>
              <a:rPr lang="da-DK" dirty="0" err="1"/>
              <a:t>equally</a:t>
            </a:r>
            <a:r>
              <a:rPr lang="da-DK" dirty="0"/>
              <a:t> </a:t>
            </a:r>
            <a:r>
              <a:rPr lang="da-DK" dirty="0" err="1"/>
              <a:t>spaced</a:t>
            </a:r>
            <a:r>
              <a:rPr lang="da-DK" dirty="0"/>
              <a:t> </a:t>
            </a:r>
            <a:r>
              <a:rPr lang="da-DK" dirty="0" err="1"/>
              <a:t>query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  <a:p>
            <a:r>
              <a:rPr lang="da-DK" dirty="0"/>
              <a:t>Simple </a:t>
            </a:r>
            <a:r>
              <a:rPr lang="da-DK" b="1" dirty="0" err="1"/>
              <a:t>backwards</a:t>
            </a:r>
            <a:r>
              <a:rPr lang="da-DK" b="1" dirty="0"/>
              <a:t> </a:t>
            </a:r>
            <a:r>
              <a:rPr lang="da-DK" b="1" dirty="0" err="1"/>
              <a:t>analysis</a:t>
            </a:r>
            <a:r>
              <a:rPr lang="da-DK" dirty="0"/>
              <a:t>: The </a:t>
            </a:r>
            <a:r>
              <a:rPr lang="da-DK" dirty="0" err="1"/>
              <a:t>expected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partitions an element is </a:t>
            </a:r>
            <a:r>
              <a:rPr lang="da-DK" dirty="0" err="1"/>
              <a:t>involved</a:t>
            </a:r>
            <a:r>
              <a:rPr lang="da-DK" dirty="0"/>
              <a:t> in is ≤ 2 sum_{i=</a:t>
            </a:r>
            <a:r>
              <a:rPr lang="da-DK" dirty="0" err="1"/>
              <a:t>d..n</a:t>
            </a:r>
            <a:r>
              <a:rPr lang="da-DK" dirty="0"/>
              <a:t>} 1/i ~ </a:t>
            </a:r>
            <a:r>
              <a:rPr lang="da-DK" dirty="0" err="1"/>
              <a:t>ln</a:t>
            </a:r>
            <a:r>
              <a:rPr lang="da-DK" dirty="0"/>
              <a:t> (n/d), </a:t>
            </a:r>
            <a:r>
              <a:rPr lang="da-DK" dirty="0" err="1"/>
              <a:t>where</a:t>
            </a:r>
            <a:r>
              <a:rPr lang="da-DK" dirty="0"/>
              <a:t> d is the distance to the nearest rank </a:t>
            </a:r>
            <a:r>
              <a:rPr lang="da-DK" dirty="0" err="1"/>
              <a:t>query</a:t>
            </a:r>
            <a:r>
              <a:rPr lang="da-DK" dirty="0"/>
              <a:t> and i is </a:t>
            </a:r>
            <a:r>
              <a:rPr lang="da-DK" dirty="0" err="1"/>
              <a:t>considering</a:t>
            </a:r>
            <a:r>
              <a:rPr lang="da-DK" dirty="0"/>
              <a:t> the position in the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(</a:t>
            </a:r>
            <a:r>
              <a:rPr lang="da-DK" dirty="0" err="1"/>
              <a:t>any</a:t>
            </a:r>
            <a:r>
              <a:rPr lang="da-DK" dirty="0"/>
              <a:t> pivot </a:t>
            </a:r>
            <a:r>
              <a:rPr lang="da-DK" dirty="0" err="1"/>
              <a:t>between</a:t>
            </a:r>
            <a:r>
              <a:rPr lang="da-DK" dirty="0"/>
              <a:t> element and nearest rank </a:t>
            </a:r>
            <a:r>
              <a:rPr lang="da-DK" dirty="0" err="1"/>
              <a:t>left</a:t>
            </a:r>
            <a:r>
              <a:rPr lang="da-DK" dirty="0"/>
              <a:t>/rank </a:t>
            </a:r>
            <a:r>
              <a:rPr lang="da-DK" dirty="0" err="1"/>
              <a:t>will</a:t>
            </a:r>
            <a:r>
              <a:rPr lang="da-DK" dirty="0"/>
              <a:t> cause no more </a:t>
            </a:r>
            <a:r>
              <a:rPr lang="da-DK" dirty="0" err="1"/>
              <a:t>recursions</a:t>
            </a:r>
            <a:r>
              <a:rPr lang="da-DK" dirty="0"/>
              <a:t> from pivots </a:t>
            </a:r>
            <a:r>
              <a:rPr lang="da-DK" dirty="0" err="1"/>
              <a:t>left</a:t>
            </a:r>
            <a:r>
              <a:rPr lang="da-DK" dirty="0"/>
              <a:t>/rank of element)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301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Maximized</a:t>
            </a:r>
            <a:r>
              <a:rPr lang="da-DK" dirty="0"/>
              <a:t> for </a:t>
            </a:r>
            <a:r>
              <a:rPr lang="da-DK" dirty="0" err="1"/>
              <a:t>equally</a:t>
            </a:r>
            <a:r>
              <a:rPr lang="da-DK" dirty="0"/>
              <a:t> </a:t>
            </a:r>
            <a:r>
              <a:rPr lang="da-DK" dirty="0" err="1"/>
              <a:t>spaced</a:t>
            </a:r>
            <a:r>
              <a:rPr lang="da-DK" dirty="0"/>
              <a:t> </a:t>
            </a:r>
            <a:r>
              <a:rPr lang="da-DK" dirty="0" err="1"/>
              <a:t>query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  <a:p>
            <a:r>
              <a:rPr lang="da-DK" dirty="0"/>
              <a:t>Simple </a:t>
            </a:r>
            <a:r>
              <a:rPr lang="da-DK" b="1" dirty="0" err="1"/>
              <a:t>backwards</a:t>
            </a:r>
            <a:r>
              <a:rPr lang="da-DK" b="1" dirty="0"/>
              <a:t> </a:t>
            </a:r>
            <a:r>
              <a:rPr lang="da-DK" b="1" dirty="0" err="1"/>
              <a:t>analysis</a:t>
            </a:r>
            <a:r>
              <a:rPr lang="da-DK" dirty="0"/>
              <a:t>: The </a:t>
            </a:r>
            <a:r>
              <a:rPr lang="da-DK" dirty="0" err="1"/>
              <a:t>expected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partitions an element is </a:t>
            </a:r>
            <a:r>
              <a:rPr lang="da-DK" dirty="0" err="1"/>
              <a:t>involved</a:t>
            </a:r>
            <a:r>
              <a:rPr lang="da-DK" dirty="0"/>
              <a:t> in is ≤ 2 sum_{i=</a:t>
            </a:r>
            <a:r>
              <a:rPr lang="da-DK" dirty="0" err="1"/>
              <a:t>d..n</a:t>
            </a:r>
            <a:r>
              <a:rPr lang="da-DK" dirty="0"/>
              <a:t>} 1/i ~ </a:t>
            </a:r>
            <a:r>
              <a:rPr lang="da-DK" dirty="0" err="1"/>
              <a:t>ln</a:t>
            </a:r>
            <a:r>
              <a:rPr lang="da-DK" dirty="0"/>
              <a:t> (n/d), </a:t>
            </a:r>
            <a:r>
              <a:rPr lang="da-DK" dirty="0" err="1"/>
              <a:t>where</a:t>
            </a:r>
            <a:r>
              <a:rPr lang="da-DK" dirty="0"/>
              <a:t> d is the distance to the nearest rank </a:t>
            </a:r>
            <a:r>
              <a:rPr lang="da-DK" dirty="0" err="1"/>
              <a:t>query</a:t>
            </a:r>
            <a:r>
              <a:rPr lang="da-DK" dirty="0"/>
              <a:t> and i is </a:t>
            </a:r>
            <a:r>
              <a:rPr lang="da-DK" dirty="0" err="1"/>
              <a:t>considering</a:t>
            </a:r>
            <a:r>
              <a:rPr lang="da-DK" dirty="0"/>
              <a:t> the position in the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(</a:t>
            </a:r>
            <a:r>
              <a:rPr lang="da-DK" dirty="0" err="1"/>
              <a:t>any</a:t>
            </a:r>
            <a:r>
              <a:rPr lang="da-DK" dirty="0"/>
              <a:t> pivot </a:t>
            </a:r>
            <a:r>
              <a:rPr lang="da-DK" dirty="0" err="1"/>
              <a:t>between</a:t>
            </a:r>
            <a:r>
              <a:rPr lang="da-DK" dirty="0"/>
              <a:t> element and nearest rank </a:t>
            </a:r>
            <a:r>
              <a:rPr lang="da-DK" dirty="0" err="1"/>
              <a:t>left</a:t>
            </a:r>
            <a:r>
              <a:rPr lang="da-DK" dirty="0"/>
              <a:t>/rank </a:t>
            </a:r>
            <a:r>
              <a:rPr lang="da-DK" dirty="0" err="1"/>
              <a:t>will</a:t>
            </a:r>
            <a:r>
              <a:rPr lang="da-DK" dirty="0"/>
              <a:t> cause no more </a:t>
            </a:r>
            <a:r>
              <a:rPr lang="da-DK" dirty="0" err="1"/>
              <a:t>recursions</a:t>
            </a:r>
            <a:r>
              <a:rPr lang="da-DK" dirty="0"/>
              <a:t> from pivots </a:t>
            </a:r>
            <a:r>
              <a:rPr lang="da-DK" dirty="0" err="1"/>
              <a:t>left</a:t>
            </a:r>
            <a:r>
              <a:rPr lang="da-DK" dirty="0"/>
              <a:t>/rank of element)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96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56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Dobkin</a:t>
            </a:r>
            <a:r>
              <a:rPr lang="da-DK" dirty="0"/>
              <a:t>-Munro </a:t>
            </a:r>
            <a:r>
              <a:rPr lang="da-DK" dirty="0" err="1"/>
              <a:t>proved</a:t>
            </a:r>
            <a:r>
              <a:rPr lang="da-DK" dirty="0"/>
              <a:t> matching </a:t>
            </a:r>
            <a:r>
              <a:rPr lang="da-DK" dirty="0" err="1"/>
              <a:t>lower</a:t>
            </a:r>
            <a:r>
              <a:rPr lang="da-DK" dirty="0"/>
              <a:t> </a:t>
            </a:r>
            <a:r>
              <a:rPr lang="da-DK" dirty="0" err="1"/>
              <a:t>bound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8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061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Memory is a </a:t>
            </a:r>
            <a:r>
              <a:rPr lang="da-DK" dirty="0" err="1"/>
              <a:t>linked</a:t>
            </a:r>
            <a:r>
              <a:rPr lang="da-DK" dirty="0"/>
              <a:t> list of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blocks</a:t>
            </a:r>
            <a:r>
              <a:rPr lang="da-DK" dirty="0"/>
              <a:t> </a:t>
            </a:r>
          </a:p>
          <a:p>
            <a:r>
              <a:rPr lang="da-DK" b="1" i="1" dirty="0"/>
              <a:t>or</a:t>
            </a:r>
          </a:p>
          <a:p>
            <a:r>
              <a:rPr lang="da-DK" dirty="0"/>
              <a:t>perform 2 </a:t>
            </a:r>
            <a:r>
              <a:rPr lang="da-DK" dirty="0" err="1"/>
              <a:t>scans</a:t>
            </a:r>
            <a:r>
              <a:rPr lang="da-DK" dirty="0"/>
              <a:t>: 1) </a:t>
            </a:r>
            <a:r>
              <a:rPr lang="da-DK" dirty="0" err="1"/>
              <a:t>compute</a:t>
            </a:r>
            <a:r>
              <a:rPr lang="da-DK" dirty="0"/>
              <a:t> </a:t>
            </a:r>
            <a:r>
              <a:rPr lang="da-DK" dirty="0" err="1"/>
              <a:t>bucket</a:t>
            </a:r>
            <a:r>
              <a:rPr lang="da-DK" dirty="0"/>
              <a:t> </a:t>
            </a:r>
            <a:r>
              <a:rPr lang="da-DK" dirty="0" err="1"/>
              <a:t>sizes</a:t>
            </a:r>
            <a:r>
              <a:rPr lang="da-DK" dirty="0"/>
              <a:t>, 2) </a:t>
            </a:r>
            <a:r>
              <a:rPr lang="da-DK" dirty="0" err="1"/>
              <a:t>move</a:t>
            </a:r>
            <a:r>
              <a:rPr lang="da-DK" dirty="0"/>
              <a:t> </a:t>
            </a:r>
            <a:r>
              <a:rPr lang="da-DK" dirty="0" err="1"/>
              <a:t>directly</a:t>
            </a:r>
            <a:r>
              <a:rPr lang="da-DK" dirty="0"/>
              <a:t> to the </a:t>
            </a:r>
            <a:r>
              <a:rPr lang="da-DK" dirty="0" err="1"/>
              <a:t>correct</a:t>
            </a:r>
            <a:r>
              <a:rPr lang="da-DK" dirty="0"/>
              <a:t> position in </a:t>
            </a:r>
            <a:r>
              <a:rPr lang="da-DK" dirty="0" err="1"/>
              <a:t>one</a:t>
            </a:r>
            <a:r>
              <a:rPr lang="da-DK" dirty="0"/>
              <a:t> big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245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F927-9081-A28F-AA85-DCAB0F09E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57568-E0F6-DA88-4454-94E168B90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E2A1-975E-EE83-83AB-89040D49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00033-FE7C-174D-29E8-E01C8D36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2658-199A-081E-2FF5-72B599A5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65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AF24-1E80-E265-DE2F-F1C20D59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DC50B-F505-5D9D-4385-B1174A5D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0FDC-910B-3776-CA7E-6B9E6EA2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4716-5C61-0198-F296-F0D688B2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C6AD7-5AEA-DB1F-8AB7-A39EDC9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0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7BC11-7C24-C281-0E4D-FD26EA23C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7024-3006-A650-84F7-7D0DDB0BC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7B853-6113-CEF2-E967-D32BC314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23FD5-F66E-2C36-2735-A8D7B404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2836-EF77-F3D5-9224-8E2D6A22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7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FC57-C000-6E8A-A587-B06A5B1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EEEA-E6C3-EDBF-FDCE-199F7B8F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A39D-1C6D-8E7F-068D-B78289C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7D06-A9BC-F076-6D0A-7B43212C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A4B3-9D1C-4484-2F4C-6F52492C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21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7CF-87B3-B963-3E3A-16054640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ADE6C-4211-73B0-1C76-343ADB11B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993A-CC7B-1B69-6491-707DFA24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6C68-BD41-512D-69EE-EC0924D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6687-0CA7-D233-3D79-C895F71E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6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001B-DB8F-239C-B34F-8486F17F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2C7C-98F4-FB32-1EA8-F2864F760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8B026-FCB5-23B1-BCE7-469D6A9A2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8FA3-27C8-86AC-3C18-D9481B3E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11A2-F6AB-D75F-978B-EB26A060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CF782-6568-0DE3-43CC-C419F7C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8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82D6-E3D8-968E-D46A-D48290F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7D34E-ED3D-295A-DFA5-CFA6CFE4B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D4FE4-8B09-283E-864C-8D6C7152A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2EDD5-5AB9-F512-088B-2B2C79DED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1FAA7-4FCB-2EFD-7BCC-082B4C40B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3ECB0-4596-C703-38E1-184879E6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41C59-AE29-A60F-90E1-1CDB9096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B139C-9F5D-2D3D-6E2E-74F6740A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0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EAA2-6900-D859-CF61-97277202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B76FB-BA6C-79DC-34FD-B704D466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6EDA8-A988-9ED0-2A93-1BE6FF04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16220-0009-32F2-3B6A-C7A1B908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96BD-D83A-3FB7-0C5B-C0DDB26B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3798C-C3E4-B297-2218-139F89FE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8FBFC-0CE3-9A1B-4EBC-62A1D725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46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B5B2-C1CD-A1B1-8B54-1BB34ECF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9EED-EB20-81EB-9323-48C9BB68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5A131-0E2E-E892-F8BD-98E0D5DF6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AE346-4DBA-8405-4D4F-808C583C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265A-A2FF-91F4-77F5-1EA94E09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DD44-EE94-C34E-5AA8-EE3C06E5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3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3D8B-CB0C-EADC-E633-ABC18F53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853FF-C26C-C587-B3D5-34A71B6D8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2FE5-66A1-8696-A61C-A2657DCD8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73BEA-1FCD-8065-A5C4-90F477DA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7C225-B92D-CA10-1062-38031CE8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7F1B9-02BE-8AA4-6787-27A338BE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6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8D8D3-A080-2ACA-6406-A6CE1B65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C54D4-15DB-F13C-1BD3-5A3556A52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096E-2A1A-835A-89B4-398842150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Brodal, Wild: </a:t>
            </a:r>
            <a:r>
              <a:rPr lang="da-DK" dirty="0" err="1"/>
              <a:t>Deterministic</a:t>
            </a:r>
            <a:r>
              <a:rPr lang="da-DK" dirty="0"/>
              <a:t> 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dirty="0" err="1"/>
              <a:t>Funnelselect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F056-5CDF-2915-F873-4F547C39D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3E68-EF0E-E9E4-9D14-289845C30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7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oats in a harbor with a pink sky&#10;&#10;Description automatically generated">
            <a:extLst>
              <a:ext uri="{FF2B5EF4-FFF2-40B4-BE49-F238E27FC236}">
                <a16:creationId xmlns:a16="http://schemas.microsoft.com/office/drawing/2014/main" id="{C91F510C-3907-2A6D-4040-3DB7C242E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 b="12933"/>
          <a:stretch/>
        </p:blipFill>
        <p:spPr>
          <a:xfrm>
            <a:off x="-81280" y="4341197"/>
            <a:ext cx="12364720" cy="279328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7097B-FF43-E725-F793-12A7FB24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1919"/>
            <a:ext cx="12192000" cy="2387600"/>
          </a:xfrm>
        </p:spPr>
        <p:txBody>
          <a:bodyPr anchor="t"/>
          <a:lstStyle/>
          <a:p>
            <a:r>
              <a:rPr lang="da-DK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Deterministic</a:t>
            </a:r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Cache-</a:t>
            </a:r>
            <a:r>
              <a:rPr lang="da-DK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Oblivious</a:t>
            </a:r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Funnelselect</a:t>
            </a:r>
            <a:endParaRPr lang="da-DK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5240E-8035-6B7C-BD5D-5AAC027B9C52}"/>
              </a:ext>
            </a:extLst>
          </p:cNvPr>
          <p:cNvSpPr txBox="1"/>
          <p:nvPr/>
        </p:nvSpPr>
        <p:spPr>
          <a:xfrm>
            <a:off x="0" y="647700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19th Scandinavian Symposium on </a:t>
            </a:r>
            <a:r>
              <a:rPr lang="da-DK" dirty="0" err="1">
                <a:solidFill>
                  <a:schemeClr val="bg1"/>
                </a:solidFill>
              </a:rPr>
              <a:t>Algorithm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Theory</a:t>
            </a:r>
            <a:r>
              <a:rPr lang="da-DK" dirty="0">
                <a:solidFill>
                  <a:schemeClr val="bg1"/>
                </a:solidFill>
              </a:rPr>
              <a:t> (SWAT), June 12-14, 2024, Helsinki, Finland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4F2DA3-8526-C7E0-0C4E-307C60758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37770"/>
              </p:ext>
            </p:extLst>
          </p:nvPr>
        </p:nvGraphicFramePr>
        <p:xfrm>
          <a:off x="799024" y="2759083"/>
          <a:ext cx="106325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279">
                  <a:extLst>
                    <a:ext uri="{9D8B030D-6E8A-4147-A177-3AD203B41FA5}">
                      <a16:colId xmlns:a16="http://schemas.microsoft.com/office/drawing/2014/main" val="704866266"/>
                    </a:ext>
                  </a:extLst>
                </a:gridCol>
                <a:gridCol w="5316279">
                  <a:extLst>
                    <a:ext uri="{9D8B030D-6E8A-4147-A177-3AD203B41FA5}">
                      <a16:colId xmlns:a16="http://schemas.microsoft.com/office/drawing/2014/main" val="340883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Gerth Stølting Brodal</a:t>
                      </a:r>
                      <a:endParaRPr lang="da-DK" sz="20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Sebastian Wild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88832"/>
                  </a:ext>
                </a:extLst>
              </a:tr>
            </a:tbl>
          </a:graphicData>
        </a:graphic>
      </p:graphicFrame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41BCDFC9-7DD7-2BB1-349E-3F2C84BF9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3" b="35353"/>
          <a:stretch/>
        </p:blipFill>
        <p:spPr>
          <a:xfrm>
            <a:off x="7351196" y="3257502"/>
            <a:ext cx="2797468" cy="692907"/>
          </a:xfrm>
          <a:prstGeom prst="rect">
            <a:avLst/>
          </a:prstGeom>
        </p:spPr>
      </p:pic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47954713-CD0B-CA56-C346-92847086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77" y="3378291"/>
            <a:ext cx="2178881" cy="5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381" y="1773103"/>
            <a:ext cx="3256828" cy="1039367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da-DK" dirty="0"/>
              <a:t>Multiple </a:t>
            </a:r>
            <a:r>
              <a:rPr lang="da-DK" dirty="0" err="1"/>
              <a:t>selection</a:t>
            </a:r>
            <a:br>
              <a:rPr lang="da-DK" dirty="0"/>
            </a:br>
            <a:r>
              <a:rPr lang="da-DK" dirty="0"/>
              <a:t>[</a:t>
            </a:r>
            <a:r>
              <a:rPr lang="da-DK" dirty="0" err="1"/>
              <a:t>Chambers</a:t>
            </a:r>
            <a:r>
              <a:rPr lang="da-DK" dirty="0"/>
              <a:t> 1971]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26D26C-07C1-9428-1B08-646AA9F2C688}"/>
              </a:ext>
            </a:extLst>
          </p:cNvPr>
          <p:cNvSpPr txBox="1">
            <a:spLocks/>
          </p:cNvSpPr>
          <p:nvPr/>
        </p:nvSpPr>
        <p:spPr>
          <a:xfrm>
            <a:off x="5775768" y="1773286"/>
            <a:ext cx="6227180" cy="1039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dirty="0" err="1"/>
              <a:t>L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inear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median  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pivots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/>
              <a:t>[</a:t>
            </a:r>
            <a:r>
              <a:rPr lang="sv-SE" dirty="0"/>
              <a:t>Blum, Floyd, Pratt, </a:t>
            </a:r>
            <a:r>
              <a:rPr lang="sv-SE" dirty="0" err="1"/>
              <a:t>Rivest</a:t>
            </a:r>
            <a:r>
              <a:rPr lang="sv-SE" dirty="0"/>
              <a:t>, Tarjan</a:t>
            </a:r>
            <a:r>
              <a:rPr lang="da-DK" dirty="0"/>
              <a:t> 1973]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DFAF6D-114B-D8AC-BC01-DBF3618C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2" y="2812470"/>
            <a:ext cx="4293322" cy="2730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A16A1C-32A6-8B16-BCB4-7EED8A18DC48}"/>
              </a:ext>
            </a:extLst>
          </p:cNvPr>
          <p:cNvSpPr txBox="1"/>
          <p:nvPr/>
        </p:nvSpPr>
        <p:spPr>
          <a:xfrm>
            <a:off x="4493948" y="1454602"/>
            <a:ext cx="7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+</a:t>
            </a:r>
            <a:endParaRPr lang="da-DK" sz="8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B39D65-0C24-2305-9FB2-A7C97C29B8B5}"/>
                  </a:ext>
                </a:extLst>
              </p:cNvPr>
              <p:cNvSpPr txBox="1"/>
              <p:nvPr/>
            </p:nvSpPr>
            <p:spPr>
              <a:xfrm>
                <a:off x="6096001" y="3904099"/>
                <a:ext cx="5154592" cy="220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Deterministic multiple selection</a:t>
                </a:r>
                <a:br>
                  <a:rPr lang="en-US" sz="2800" dirty="0"/>
                </a:br>
                <a:r>
                  <a:rPr lang="en-US" sz="2800" dirty="0"/>
                  <a:t>[Dobkin, Munro 1981]</a:t>
                </a:r>
              </a:p>
              <a:p>
                <a:endParaRPr lang="en-US" sz="1100" dirty="0"/>
              </a:p>
              <a:p>
                <a:pPr algn="ctr"/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optimal  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a-DK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ℬ</m:t>
                    </m:r>
                  </m:oMath>
                </a14:m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time</a:t>
                </a:r>
              </a:p>
              <a:p>
                <a:endParaRPr lang="da-DK" sz="11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Cache-</a:t>
                </a:r>
                <a:r>
                  <a:rPr lang="da-DK" sz="2800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oblivious</a:t>
                </a:r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sz="2800" i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((ℬ + </a:t>
                </a:r>
                <a:r>
                  <a:rPr lang="da-DK" sz="2800" i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/ </a:t>
                </a:r>
                <a:r>
                  <a:rPr lang="da-DK" sz="2800" i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I/Os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B39D65-0C24-2305-9FB2-A7C97C29B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904099"/>
                <a:ext cx="5154592" cy="2200602"/>
              </a:xfrm>
              <a:prstGeom prst="rect">
                <a:avLst/>
              </a:prstGeom>
              <a:blipFill>
                <a:blip r:embed="rId4"/>
                <a:stretch>
                  <a:fillRect l="-2364" t="-2770" r="-2009" b="-498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63FB19-1051-8E59-A40D-704CEF2F4539}"/>
              </a:ext>
            </a:extLst>
          </p:cNvPr>
          <p:cNvSpPr/>
          <p:nvPr/>
        </p:nvSpPr>
        <p:spPr>
          <a:xfrm>
            <a:off x="5941672" y="3758497"/>
            <a:ext cx="5424666" cy="245710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1CFDD0-AA73-C42B-FF9E-D3CC6A77BB31}"/>
              </a:ext>
            </a:extLst>
          </p:cNvPr>
          <p:cNvSpPr txBox="1"/>
          <p:nvPr/>
        </p:nvSpPr>
        <p:spPr>
          <a:xfrm>
            <a:off x="8162078" y="2492230"/>
            <a:ext cx="7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↓</a:t>
            </a:r>
            <a:endParaRPr lang="da-DK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7" grpId="0"/>
      <p:bldP spid="29" grpId="0"/>
      <p:bldP spid="33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67"/>
            <a:ext cx="10515600" cy="7131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Summary Internal Memory</a:t>
            </a:r>
            <a:endParaRPr lang="da-DK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649FB-2977-C1C8-CB3F-FF9A0A5EF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0580598"/>
                  </p:ext>
                </p:extLst>
              </p:nvPr>
            </p:nvGraphicFramePr>
            <p:xfrm>
              <a:off x="281115" y="1312183"/>
              <a:ext cx="11586367" cy="27112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86430">
                      <a:extLst>
                        <a:ext uri="{9D8B030D-6E8A-4147-A177-3AD203B41FA5}">
                          <a16:colId xmlns:a16="http://schemas.microsoft.com/office/drawing/2014/main" val="3378251061"/>
                        </a:ext>
                      </a:extLst>
                    </a:gridCol>
                    <a:gridCol w="2691257">
                      <a:extLst>
                        <a:ext uri="{9D8B030D-6E8A-4147-A177-3AD203B41FA5}">
                          <a16:colId xmlns:a16="http://schemas.microsoft.com/office/drawing/2014/main" val="1575944888"/>
                        </a:ext>
                      </a:extLst>
                    </a:gridCol>
                    <a:gridCol w="2900680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4601049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da-DK" sz="2800" b="1" dirty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br>
                            <a:rPr lang="da-DK" sz="2800" b="1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da-DK" sz="2800" b="1" dirty="0" err="1">
                              <a:solidFill>
                                <a:schemeClr val="tx1"/>
                              </a:solidFill>
                            </a:rPr>
                            <a:t>Deterministic</a:t>
                          </a:r>
                          <a:endParaRPr lang="da-DK" sz="28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Cache-</a:t>
                          </a:r>
                          <a:r>
                            <a:rPr lang="da-DK" sz="2800" b="1" dirty="0" err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oblivious</a:t>
                          </a:r>
                          <a:b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</a:br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I/Os</a:t>
                          </a:r>
                          <a:endParaRPr lang="da-DK" sz="2800" b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Sorting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log</a:t>
                          </a:r>
                          <a:r>
                            <a:rPr lang="da-DK" sz="2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da-DK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da-DK" sz="2800" b="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da-DK" sz="2800" b="0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</a:rPr>
                                        <m:t>log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baseline="-25000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</a:rPr>
                                        <m:t>2</m:t>
                                      </m:r>
                                    </m:fName>
                                    <m:e>
                                      <m:r>
                                        <a:rPr lang="da-DK" sz="2800" b="0" i="0" baseline="-25000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da-DK" sz="28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</a:rPr>
                                            <m:t>M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da-DK" sz="28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 </a:t>
                          </a:r>
                          <a:endParaRPr lang="da-DK" sz="28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Single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Multiple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a-DK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oMath>
                          </a14:m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+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i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i="1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800" baseline="0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da-DK" sz="2800" i="1" baseline="0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</a:rPr>
                                <m:t>B</m:t>
                              </m:r>
                              <m:r>
                                <a:rPr lang="da-DK" sz="2800" b="0" i="0" baseline="0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a-DK" sz="280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oMath>
                          </a14:m>
                          <a:r>
                            <a:rPr lang="da-DK" sz="28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649FB-2977-C1C8-CB3F-FF9A0A5EF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0580598"/>
                  </p:ext>
                </p:extLst>
              </p:nvPr>
            </p:nvGraphicFramePr>
            <p:xfrm>
              <a:off x="281115" y="1312183"/>
              <a:ext cx="11586367" cy="27112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86430">
                      <a:extLst>
                        <a:ext uri="{9D8B030D-6E8A-4147-A177-3AD203B41FA5}">
                          <a16:colId xmlns:a16="http://schemas.microsoft.com/office/drawing/2014/main" val="3378251061"/>
                        </a:ext>
                      </a:extLst>
                    </a:gridCol>
                    <a:gridCol w="2691257">
                      <a:extLst>
                        <a:ext uri="{9D8B030D-6E8A-4147-A177-3AD203B41FA5}">
                          <a16:colId xmlns:a16="http://schemas.microsoft.com/office/drawing/2014/main" val="1575944888"/>
                        </a:ext>
                      </a:extLst>
                    </a:gridCol>
                    <a:gridCol w="2900680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460104903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da-DK" sz="2800" b="1" dirty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br>
                            <a:rPr lang="da-DK" sz="2800" b="1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da-DK" sz="2800" b="1" dirty="0" err="1">
                              <a:solidFill>
                                <a:schemeClr val="tx1"/>
                              </a:solidFill>
                            </a:rPr>
                            <a:t>Deterministic</a:t>
                          </a:r>
                          <a:endParaRPr lang="da-DK" sz="28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Cache-</a:t>
                          </a:r>
                          <a:r>
                            <a:rPr lang="da-DK" sz="2800" b="1" dirty="0" err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oblivious</a:t>
                          </a:r>
                          <a:b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</a:br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I/Os</a:t>
                          </a:r>
                          <a:endParaRPr lang="da-DK" sz="2800" b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73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Sorting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log</a:t>
                          </a:r>
                          <a:r>
                            <a:rPr lang="da-DK" sz="2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521" t="-136364" r="-97059" b="-162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Single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Multiple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594" t="-436471" r="-212698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521" t="-436471" r="-97059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E98248-F331-19CA-63CF-8A9C1553A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0472"/>
              </p:ext>
            </p:extLst>
          </p:nvPr>
        </p:nvGraphicFramePr>
        <p:xfrm>
          <a:off x="1285240" y="637256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13097BE8-66E6-907D-C0C2-71ADC619652C}"/>
              </a:ext>
            </a:extLst>
          </p:cNvPr>
          <p:cNvGrpSpPr/>
          <p:nvPr/>
        </p:nvGrpSpPr>
        <p:grpSpPr>
          <a:xfrm>
            <a:off x="1153886" y="4352027"/>
            <a:ext cx="7410587" cy="1950496"/>
            <a:chOff x="2525486" y="4382507"/>
            <a:chExt cx="7410587" cy="1950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56697790-9091-FC99-C825-3E73028A6A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35271" y="4382507"/>
                  <a:ext cx="3346289" cy="14832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Clr>
                      <a:srgbClr val="C00000"/>
                    </a:buCl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ℬ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da-D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i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i</m:t>
                            </m:r>
                            <m:r>
                              <a:rPr lang="da-D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da-DK" i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q</m:t>
                            </m:r>
                            <m:r>
                              <a:rPr lang="da-D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lang="da-DK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i="1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a-DK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i="0" baseline="-25000" smtClean="0">
                                        <a:solidFill>
                                          <a:schemeClr val="tx1"/>
                                        </a:solidFill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a-DK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i="1" smtClean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0" indent="0" algn="ctr">
                    <a:buClr>
                      <a:srgbClr val="C00000"/>
                    </a:buClr>
                    <a:buFont typeface="Arial" panose="020B0604020202020204" pitchFamily="34" charset="0"/>
                    <a:buNone/>
                  </a:pPr>
                  <a:r>
                    <a:rPr lang="da-DK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a-DK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query</a:t>
                  </a:r>
                  <a:r>
                    <a:rPr lang="da-DK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rank </a:t>
                  </a:r>
                  <a:r>
                    <a:rPr lang="da-DK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entropy</a:t>
                  </a:r>
                  <a:r>
                    <a:rPr lang="da-DK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56697790-9091-FC99-C825-3E73028A6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71" y="4382507"/>
                  <a:ext cx="3346289" cy="1483241"/>
                </a:xfrm>
                <a:prstGeom prst="rect">
                  <a:avLst/>
                </a:prstGeom>
                <a:blipFill>
                  <a:blip r:embed="rId4"/>
                  <a:stretch>
                    <a:fillRect l="-911" r="-729" b="-823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BD3EEE-9ADB-046C-916F-45D82FC33C57}"/>
                </a:ext>
              </a:extLst>
            </p:cNvPr>
            <p:cNvSpPr txBox="1"/>
            <p:nvPr/>
          </p:nvSpPr>
          <p:spPr>
            <a:xfrm>
              <a:off x="2731452" y="5729744"/>
              <a:ext cx="970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F5E5D-76AB-881D-DF5D-CCD99BD67A7E}"/>
                </a:ext>
              </a:extLst>
            </p:cNvPr>
            <p:cNvSpPr txBox="1"/>
            <p:nvPr/>
          </p:nvSpPr>
          <p:spPr>
            <a:xfrm>
              <a:off x="3684249" y="5729744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937B0B-32A1-07BD-1F59-D5EADD34ADC4}"/>
                </a:ext>
              </a:extLst>
            </p:cNvPr>
            <p:cNvSpPr txBox="1"/>
            <p:nvPr/>
          </p:nvSpPr>
          <p:spPr>
            <a:xfrm>
              <a:off x="7629108" y="5729744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37641-0179-9FE1-6C08-47FA6FFCFA9E}"/>
                </a:ext>
              </a:extLst>
            </p:cNvPr>
            <p:cNvSpPr txBox="1"/>
            <p:nvPr/>
          </p:nvSpPr>
          <p:spPr>
            <a:xfrm>
              <a:off x="8362011" y="5729744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868570-05D1-2BF5-EA05-7C37CE639E09}"/>
                </a:ext>
              </a:extLst>
            </p:cNvPr>
            <p:cNvCxnSpPr>
              <a:cxnSpLocks/>
            </p:cNvCxnSpPr>
            <p:nvPr/>
          </p:nvCxnSpPr>
          <p:spPr>
            <a:xfrm>
              <a:off x="3199829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F26C58C-3381-DE94-7231-339471D802CB}"/>
                </a:ext>
              </a:extLst>
            </p:cNvPr>
            <p:cNvCxnSpPr>
              <a:cxnSpLocks/>
            </p:cNvCxnSpPr>
            <p:nvPr/>
          </p:nvCxnSpPr>
          <p:spPr>
            <a:xfrm>
              <a:off x="4282396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267E63-6338-DA22-86B1-37B107AA0B79}"/>
                </a:ext>
              </a:extLst>
            </p:cNvPr>
            <p:cNvCxnSpPr>
              <a:cxnSpLocks/>
            </p:cNvCxnSpPr>
            <p:nvPr/>
          </p:nvCxnSpPr>
          <p:spPr>
            <a:xfrm>
              <a:off x="8227255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CE352D-1D8F-DF5D-220F-97EC9655D7F8}"/>
                </a:ext>
              </a:extLst>
            </p:cNvPr>
            <p:cNvCxnSpPr>
              <a:cxnSpLocks/>
            </p:cNvCxnSpPr>
            <p:nvPr/>
          </p:nvCxnSpPr>
          <p:spPr>
            <a:xfrm>
              <a:off x="8949268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1702B3-4A64-DB08-0486-03966B1C04F9}"/>
                </a:ext>
              </a:extLst>
            </p:cNvPr>
            <p:cNvGrpSpPr/>
            <p:nvPr/>
          </p:nvGrpSpPr>
          <p:grpSpPr>
            <a:xfrm>
              <a:off x="2525486" y="5957561"/>
              <a:ext cx="7410587" cy="369332"/>
              <a:chOff x="620486" y="1682741"/>
              <a:chExt cx="7410587" cy="36933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C86F4CA-576E-C209-28AC-F6901BDB9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486" y="2036411"/>
                <a:ext cx="598715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2ABC2BA-2057-58A4-15B1-FCCA5A5AF4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5950" y="2036411"/>
                <a:ext cx="87658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4A75D68-B599-4319-54B7-649CD40984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1375" y="2036411"/>
                <a:ext cx="3698311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C0AD567-C6BB-82F6-9DD3-3F3DE134D7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79029" y="2036411"/>
                <a:ext cx="598715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B6A80CA-5069-2D61-9B33-6BBC68492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4493" y="2036411"/>
                <a:ext cx="87658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2354CF-AACE-05F7-F81E-4D56EF6B7130}"/>
                  </a:ext>
                </a:extLst>
              </p:cNvPr>
              <p:cNvSpPr txBox="1"/>
              <p:nvPr/>
            </p:nvSpPr>
            <p:spPr>
              <a:xfrm>
                <a:off x="773612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5D974A-F210-E98B-51F9-6E1BFAFCB403}"/>
                  </a:ext>
                </a:extLst>
              </p:cNvPr>
              <p:cNvSpPr txBox="1"/>
              <p:nvPr/>
            </p:nvSpPr>
            <p:spPr>
              <a:xfrm>
                <a:off x="1655394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8131D6-5BC7-3207-0C3E-3A709B9A9448}"/>
                  </a:ext>
                </a:extLst>
              </p:cNvPr>
              <p:cNvSpPr txBox="1"/>
              <p:nvPr/>
            </p:nvSpPr>
            <p:spPr>
              <a:xfrm>
                <a:off x="4137375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97BE22-2D09-4C5C-64ED-912DD3C3B45A}"/>
                  </a:ext>
                </a:extLst>
              </p:cNvPr>
              <p:cNvSpPr txBox="1"/>
              <p:nvPr/>
            </p:nvSpPr>
            <p:spPr>
              <a:xfrm>
                <a:off x="6531579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9C59E2-F4F9-B619-489A-E3DEE6C5DBF7}"/>
                  </a:ext>
                </a:extLst>
              </p:cNvPr>
              <p:cNvSpPr txBox="1"/>
              <p:nvPr/>
            </p:nvSpPr>
            <p:spPr>
              <a:xfrm>
                <a:off x="7403163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04BD563-DCA6-330D-E005-F16AB30F30E5}"/>
              </a:ext>
            </a:extLst>
          </p:cNvPr>
          <p:cNvSpPr txBox="1"/>
          <p:nvPr/>
        </p:nvSpPr>
        <p:spPr>
          <a:xfrm>
            <a:off x="10044791" y="2851347"/>
            <a:ext cx="3886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400" b="1" dirty="0">
                <a:solidFill>
                  <a:schemeClr val="accent6"/>
                </a:solidFill>
              </a:rPr>
              <a:t>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22F97B-E835-B52A-0F46-4303279C0EAB}"/>
                  </a:ext>
                </a:extLst>
              </p:cNvPr>
              <p:cNvSpPr txBox="1"/>
              <p:nvPr/>
            </p:nvSpPr>
            <p:spPr>
              <a:xfrm>
                <a:off x="9308163" y="2240837"/>
                <a:ext cx="197031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O</m:t>
                    </m:r>
                    <m:d>
                      <m:dPr>
                        <m:ctrlPr>
                          <a:rPr lang="da-DK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800" b="0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sz="2800" b="0" i="0" baseline="-25000" smtClean="0">
                                <a:solidFill>
                                  <a:srgbClr val="C00000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</a:rPr>
                              <m:t>B</m:t>
                            </m:r>
                          </m:fName>
                          <m:e>
                            <m:r>
                              <a:rPr lang="da-DK" sz="2800" b="0" i="0" baseline="-25000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a-DK" sz="28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sz="16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da-DK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22F97B-E835-B52A-0F46-4303279C0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163" y="2240837"/>
                <a:ext cx="1970317" cy="737189"/>
              </a:xfrm>
              <a:prstGeom prst="rect">
                <a:avLst/>
              </a:prstGeom>
              <a:blipFill>
                <a:blip r:embed="rId5"/>
                <a:stretch>
                  <a:fillRect l="-5263" r="-495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81E24-CE99-8EFD-62A5-7B27AF1EB213}"/>
                  </a:ext>
                </a:extLst>
              </p:cNvPr>
              <p:cNvSpPr txBox="1"/>
              <p:nvPr/>
            </p:nvSpPr>
            <p:spPr>
              <a:xfrm>
                <a:off x="8591065" y="3518783"/>
                <a:ext cx="3715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a-DK" sz="2400" i="1" dirty="0">
                    <a:solidFill>
                      <a:schemeClr val="bg1">
                        <a:lumMod val="65000"/>
                      </a:schemeClr>
                    </a:solidFill>
                  </a:rPr>
                  <a:t>O</a:t>
                </a:r>
                <a:r>
                  <a:rPr lang="da-DK" sz="2400" i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1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sz="24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sz="2400" i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B</m:t>
                    </m:r>
                    <m:r>
                      <a:rPr lang="da-DK" sz="2400" b="0" i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sz="2400" dirty="0">
                    <a:solidFill>
                      <a:schemeClr val="bg1">
                        <a:lumMod val="65000"/>
                      </a:schemeClr>
                    </a:solidFill>
                  </a:rPr>
                  <a:t> / </a:t>
                </a:r>
                <a:r>
                  <a:rPr lang="da-DK" sz="2400" i="1" dirty="0">
                    <a:solidFill>
                      <a:schemeClr val="bg1">
                        <a:lumMod val="65000"/>
                      </a:schemeClr>
                    </a:solidFill>
                  </a:rPr>
                  <a:t>B </a:t>
                </a:r>
                <a:r>
                  <a:rPr lang="da-DK" sz="2400" dirty="0">
                    <a:solidFill>
                      <a:srgbClr val="C00000"/>
                    </a:solidFill>
                  </a:rPr>
                  <a:t>/ log</a:t>
                </a:r>
                <a:r>
                  <a:rPr lang="da-DK" sz="24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4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4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sz="2400" baseline="0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endParaRPr lang="da-DK" sz="2400" i="1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81E24-CE99-8EFD-62A5-7B27AF1EB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65" y="3518783"/>
                <a:ext cx="371517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B5140D8-774F-DBA6-2057-063D10AC3D5B}"/>
              </a:ext>
            </a:extLst>
          </p:cNvPr>
          <p:cNvSpPr txBox="1"/>
          <p:nvPr/>
        </p:nvSpPr>
        <p:spPr>
          <a:xfrm>
            <a:off x="9135693" y="1323558"/>
            <a:ext cx="2471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 I/O ?</a:t>
            </a:r>
            <a:endParaRPr lang="da-DK" sz="2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2146F5-00DD-CE36-0B9A-FFA170452FB7}"/>
              </a:ext>
            </a:extLst>
          </p:cNvPr>
          <p:cNvGrpSpPr/>
          <p:nvPr/>
        </p:nvGrpSpPr>
        <p:grpSpPr>
          <a:xfrm>
            <a:off x="8812549" y="3916463"/>
            <a:ext cx="3054933" cy="2244294"/>
            <a:chOff x="8812549" y="3916463"/>
            <a:chExt cx="3054933" cy="224429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9A73DE-E075-8132-A2D3-8174A3D7D888}"/>
                </a:ext>
              </a:extLst>
            </p:cNvPr>
            <p:cNvSpPr txBox="1"/>
            <p:nvPr/>
          </p:nvSpPr>
          <p:spPr>
            <a:xfrm>
              <a:off x="8812549" y="4252542"/>
              <a:ext cx="3054933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Lower</a:t>
              </a:r>
              <a:r>
                <a:rPr lang="da-DK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da-DK" i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bound</a:t>
              </a:r>
              <a:endParaRPr lang="da-DK" i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Dobkin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, Munro 1981] +</a:t>
              </a:r>
            </a:p>
            <a:p>
              <a:pPr algn="ctr">
                <a:spcAft>
                  <a:spcPts val="1200"/>
                </a:spcAft>
              </a:pP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[Arge, Knudsen, Larsen 1993]</a:t>
              </a:r>
            </a:p>
            <a:p>
              <a:pPr algn="ctr"/>
              <a:r>
                <a:rPr lang="da-DK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Upper </a:t>
              </a:r>
              <a:r>
                <a:rPr lang="da-DK" i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bounds</a:t>
              </a:r>
              <a:endParaRPr lang="da-DK" i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Randomized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[ESA 2023]</a:t>
              </a:r>
              <a:b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Deterministic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[SWAT 2024]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B576A2D-E78C-0906-115C-5204918591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40015" y="3916463"/>
              <a:ext cx="1" cy="3656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Cache-aware </a:t>
            </a:r>
            <a:r>
              <a:rPr lang="en-US" b="1" dirty="0"/>
              <a:t>Distribution Sort </a:t>
            </a:r>
            <a:r>
              <a:rPr lang="en-US" dirty="0"/>
              <a:t>– Randomized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3832860"/>
                <a:ext cx="11582401" cy="30130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Generalize Quicksort</a:t>
                </a:r>
              </a:p>
              <a:p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Pick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a-DK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random pivots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Multi-way partition: Scan and distribute to buckets</a:t>
                </a:r>
                <a:b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[internal memory: </a:t>
                </a:r>
                <a:r>
                  <a:rPr lang="el-G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pivots + 1 block input + 1 block per output bucket]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Recurse on buckets ( ≤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elements sorted in internal memory)</a:t>
                </a:r>
              </a:p>
              <a:p>
                <a:r>
                  <a:rPr lang="da-DK" sz="2800" b="0" dirty="0" err="1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sz="2800" b="0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b="0" i="1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sz="2800" b="0" i="1" smtClean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800" b="0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sz="2800" b="0" i="0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fName>
                          <m:e>
                            <m:r>
                              <a:rPr lang="da-DK" sz="2800" b="0" i="0" baseline="-25000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and  O(</a:t>
                </a:r>
                <a:r>
                  <a:rPr lang="da-DK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log </a:t>
                </a:r>
                <a:r>
                  <a:rPr lang="da-DK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da-DK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internal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work</a:t>
                </a:r>
                <a:endParaRPr lang="da-DK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3832860"/>
                <a:ext cx="11582401" cy="3013075"/>
              </a:xfrm>
              <a:blipFill>
                <a:blip r:embed="rId3"/>
                <a:stretch>
                  <a:fillRect l="-789" t="-303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06B9C-5CCB-2F67-AFB6-C308D4F3D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81012"/>
              </p:ext>
            </p:extLst>
          </p:nvPr>
        </p:nvGraphicFramePr>
        <p:xfrm>
          <a:off x="694405" y="1940168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36B4E-6C1A-494D-AF4B-60393E305CE7}"/>
              </a:ext>
            </a:extLst>
          </p:cNvPr>
          <p:cNvGrpSpPr/>
          <p:nvPr/>
        </p:nvGrpSpPr>
        <p:grpSpPr>
          <a:xfrm>
            <a:off x="2593927" y="1861257"/>
            <a:ext cx="6249520" cy="468000"/>
            <a:chOff x="2323444" y="2885969"/>
            <a:chExt cx="6249520" cy="46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6FB272-499A-3D80-20FD-C4D67AD2B579}"/>
                </a:ext>
              </a:extLst>
            </p:cNvPr>
            <p:cNvSpPr/>
            <p:nvPr/>
          </p:nvSpPr>
          <p:spPr>
            <a:xfrm>
              <a:off x="232344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088C07-E118-BCD6-C39B-8B0340343C51}"/>
                </a:ext>
              </a:extLst>
            </p:cNvPr>
            <p:cNvSpPr/>
            <p:nvPr/>
          </p:nvSpPr>
          <p:spPr>
            <a:xfrm>
              <a:off x="6196772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4AA1BE-4198-2CFB-8F7B-C051D7B6F895}"/>
                </a:ext>
              </a:extLst>
            </p:cNvPr>
            <p:cNvSpPr/>
            <p:nvPr/>
          </p:nvSpPr>
          <p:spPr>
            <a:xfrm>
              <a:off x="814096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1C678-F7B0-BE2F-AE9C-B9AB066AC7C8}"/>
              </a:ext>
            </a:extLst>
          </p:cNvPr>
          <p:cNvGrpSpPr/>
          <p:nvPr/>
        </p:nvGrpSpPr>
        <p:grpSpPr>
          <a:xfrm>
            <a:off x="0" y="1413163"/>
            <a:ext cx="974337" cy="2098306"/>
            <a:chOff x="0" y="1413163"/>
            <a:chExt cx="974337" cy="209830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FAF1914-A269-94DE-91D5-3EC8A038493C}"/>
                </a:ext>
              </a:extLst>
            </p:cNvPr>
            <p:cNvSpPr/>
            <p:nvPr/>
          </p:nvSpPr>
          <p:spPr>
            <a:xfrm flipV="1">
              <a:off x="413591" y="2111900"/>
              <a:ext cx="560746" cy="584776"/>
            </a:xfrm>
            <a:prstGeom prst="arc">
              <a:avLst>
                <a:gd name="adj1" fmla="val 5863213"/>
                <a:gd name="adj2" fmla="val 16417067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8AD632-31D7-64BD-A368-6819E266402D}"/>
                </a:ext>
              </a:extLst>
            </p:cNvPr>
            <p:cNvSpPr txBox="1"/>
            <p:nvPr/>
          </p:nvSpPr>
          <p:spPr>
            <a:xfrm rot="16200000">
              <a:off x="-864487" y="2277650"/>
              <a:ext cx="209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>
                  <a:solidFill>
                    <a:srgbClr val="C00000"/>
                  </a:solidFill>
                </a:rPr>
                <a:t>multi-way</a:t>
              </a:r>
              <a:r>
                <a:rPr lang="da-DK" dirty="0">
                  <a:solidFill>
                    <a:srgbClr val="C00000"/>
                  </a:solidFill>
                </a:rPr>
                <a:t> partition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AC79DDA-DF76-08A8-EB3A-0F3E7044E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1556"/>
              </p:ext>
            </p:extLst>
          </p:nvPr>
        </p:nvGraphicFramePr>
        <p:xfrm>
          <a:off x="694405" y="2544409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8BB0C87-1499-EF2B-FAFF-24D23292A3D7}"/>
              </a:ext>
            </a:extLst>
          </p:cNvPr>
          <p:cNvGrpSpPr/>
          <p:nvPr/>
        </p:nvGrpSpPr>
        <p:grpSpPr>
          <a:xfrm>
            <a:off x="5626663" y="3065187"/>
            <a:ext cx="1356701" cy="616490"/>
            <a:chOff x="5626663" y="3065187"/>
            <a:chExt cx="1356701" cy="6164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7EA53D-7F68-453C-61E6-21F56C7D6AB4}"/>
                </a:ext>
              </a:extLst>
            </p:cNvPr>
            <p:cNvSpPr txBox="1"/>
            <p:nvPr/>
          </p:nvSpPr>
          <p:spPr>
            <a:xfrm>
              <a:off x="5745446" y="3082151"/>
              <a:ext cx="1237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recurse</a:t>
              </a:r>
              <a:endParaRPr lang="da-DK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2DF71FB-6C17-0DB1-D07C-092DA6EB3A1E}"/>
                </a:ext>
              </a:extLst>
            </p:cNvPr>
            <p:cNvCxnSpPr>
              <a:cxnSpLocks/>
            </p:cNvCxnSpPr>
            <p:nvPr/>
          </p:nvCxnSpPr>
          <p:spPr>
            <a:xfrm>
              <a:off x="5626663" y="3065187"/>
              <a:ext cx="0" cy="61649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0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Cache-aware </a:t>
            </a:r>
            <a:r>
              <a:rPr lang="en-US" b="1" dirty="0"/>
              <a:t>Multiple Selection </a:t>
            </a:r>
            <a:r>
              <a:rPr lang="en-US" dirty="0"/>
              <a:t>– Randomized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2885" y="4988929"/>
                <a:ext cx="9302011" cy="108421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Θ</a:t>
                </a:r>
                <a:r>
                  <a:rPr lang="da-DK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/</a:t>
                </a:r>
                <a:r>
                  <a:rPr lang="en-US" i="1" dirty="0"/>
                  <a:t>B</a:t>
                </a:r>
                <a:r>
                  <a:rPr lang="en-US" dirty="0"/>
                  <a:t>)-way distribution sort with pruning (à la Chambers)</a:t>
                </a:r>
              </a:p>
              <a:p>
                <a:r>
                  <a:rPr lang="en-US" dirty="0"/>
                  <a:t>Expected optimal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</a:t>
                </a:r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/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)</a:t>
                </a:r>
                <a:r>
                  <a:rPr lang="da-DK" dirty="0"/>
                  <a:t> I/Os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2885" y="4988929"/>
                <a:ext cx="9302011" cy="1084211"/>
              </a:xfrm>
              <a:blipFill>
                <a:blip r:embed="rId3"/>
                <a:stretch>
                  <a:fillRect l="-1048" t="-8427" b="-56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06B9C-5CCB-2F67-AFB6-C308D4F3D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09606"/>
              </p:ext>
            </p:extLst>
          </p:nvPr>
        </p:nvGraphicFramePr>
        <p:xfrm>
          <a:off x="650146" y="2246060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36B4E-6C1A-494D-AF4B-60393E305CE7}"/>
              </a:ext>
            </a:extLst>
          </p:cNvPr>
          <p:cNvGrpSpPr/>
          <p:nvPr/>
        </p:nvGrpSpPr>
        <p:grpSpPr>
          <a:xfrm>
            <a:off x="2549668" y="2167149"/>
            <a:ext cx="6249520" cy="468000"/>
            <a:chOff x="2323444" y="2885969"/>
            <a:chExt cx="6249520" cy="46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6FB272-499A-3D80-20FD-C4D67AD2B579}"/>
                </a:ext>
              </a:extLst>
            </p:cNvPr>
            <p:cNvSpPr/>
            <p:nvPr/>
          </p:nvSpPr>
          <p:spPr>
            <a:xfrm>
              <a:off x="232344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088C07-E118-BCD6-C39B-8B0340343C51}"/>
                </a:ext>
              </a:extLst>
            </p:cNvPr>
            <p:cNvSpPr/>
            <p:nvPr/>
          </p:nvSpPr>
          <p:spPr>
            <a:xfrm>
              <a:off x="6196772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4AA1BE-4198-2CFB-8F7B-C051D7B6F895}"/>
                </a:ext>
              </a:extLst>
            </p:cNvPr>
            <p:cNvSpPr/>
            <p:nvPr/>
          </p:nvSpPr>
          <p:spPr>
            <a:xfrm>
              <a:off x="814096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AC79DDA-DF76-08A8-EB3A-0F3E7044E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2475"/>
              </p:ext>
            </p:extLst>
          </p:nvPr>
        </p:nvGraphicFramePr>
        <p:xfrm>
          <a:off x="650146" y="2850301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3DC71510-D9E1-CA72-2E01-ABB56EDDE3F3}"/>
              </a:ext>
            </a:extLst>
          </p:cNvPr>
          <p:cNvGrpSpPr/>
          <p:nvPr/>
        </p:nvGrpSpPr>
        <p:grpSpPr>
          <a:xfrm>
            <a:off x="969174" y="1601668"/>
            <a:ext cx="10414686" cy="616660"/>
            <a:chOff x="969174" y="1251148"/>
            <a:chExt cx="10414686" cy="616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AA2852-363A-7DA0-013E-D5B56F5B88D7}"/>
                </a:ext>
              </a:extLst>
            </p:cNvPr>
            <p:cNvSpPr txBox="1"/>
            <p:nvPr/>
          </p:nvSpPr>
          <p:spPr>
            <a:xfrm>
              <a:off x="1967394" y="1251148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B8EC926-FDFD-0999-23FB-97448857D84C}"/>
                </a:ext>
              </a:extLst>
            </p:cNvPr>
            <p:cNvCxnSpPr>
              <a:cxnSpLocks/>
            </p:cNvCxnSpPr>
            <p:nvPr/>
          </p:nvCxnSpPr>
          <p:spPr>
            <a:xfrm>
              <a:off x="2108320" y="1558121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E9774C-8A29-7A9B-EB5B-BA2B2611020B}"/>
                </a:ext>
              </a:extLst>
            </p:cNvPr>
            <p:cNvSpPr txBox="1"/>
            <p:nvPr/>
          </p:nvSpPr>
          <p:spPr>
            <a:xfrm>
              <a:off x="969174" y="1257498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3E8ADC-E758-6E6B-82F7-7220A2AA5376}"/>
                </a:ext>
              </a:extLst>
            </p:cNvPr>
            <p:cNvCxnSpPr>
              <a:cxnSpLocks/>
            </p:cNvCxnSpPr>
            <p:nvPr/>
          </p:nvCxnSpPr>
          <p:spPr>
            <a:xfrm>
              <a:off x="1124070" y="1564471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101592-8534-34DC-E752-A16CACEA2F13}"/>
                </a:ext>
              </a:extLst>
            </p:cNvPr>
            <p:cNvSpPr txBox="1"/>
            <p:nvPr/>
          </p:nvSpPr>
          <p:spPr>
            <a:xfrm>
              <a:off x="11014896" y="1258199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4714F53-F269-BDCD-02BD-F529696D529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5822" y="1565172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CF7C12-6BF6-97B7-90DC-1313873BE563}"/>
                </a:ext>
              </a:extLst>
            </p:cNvPr>
            <p:cNvSpPr txBox="1"/>
            <p:nvPr/>
          </p:nvSpPr>
          <p:spPr>
            <a:xfrm>
              <a:off x="10049696" y="1264549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18AE285-A4EE-9455-984F-C52E219FAD0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6972" y="1571522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11C157-768A-7850-705E-2847715F2D81}"/>
              </a:ext>
            </a:extLst>
          </p:cNvPr>
          <p:cNvGrpSpPr/>
          <p:nvPr/>
        </p:nvGrpSpPr>
        <p:grpSpPr>
          <a:xfrm>
            <a:off x="2271487" y="3294950"/>
            <a:ext cx="9718659" cy="616490"/>
            <a:chOff x="2271487" y="2944430"/>
            <a:chExt cx="9718659" cy="6164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BA1172-CCBA-FE3F-CAE4-AAAC65415DE3}"/>
                </a:ext>
              </a:extLst>
            </p:cNvPr>
            <p:cNvGrpSpPr/>
            <p:nvPr/>
          </p:nvGrpSpPr>
          <p:grpSpPr>
            <a:xfrm>
              <a:off x="2271487" y="2944430"/>
              <a:ext cx="1356701" cy="616490"/>
              <a:chOff x="5626663" y="3065187"/>
              <a:chExt cx="1356701" cy="61649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0566B5-F9CB-CF19-707E-96F8901FA533}"/>
                  </a:ext>
                </a:extLst>
              </p:cNvPr>
              <p:cNvSpPr txBox="1"/>
              <p:nvPr/>
            </p:nvSpPr>
            <p:spPr>
              <a:xfrm>
                <a:off x="5745446" y="3082151"/>
                <a:ext cx="1237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recurse</a:t>
                </a:r>
                <a:endParaRPr lang="da-DK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A905864-3510-882D-9A12-33E82572C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6663" y="3065187"/>
                <a:ext cx="0" cy="61649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66C9F5-07BD-1044-8713-8D2A57230E76}"/>
                </a:ext>
              </a:extLst>
            </p:cNvPr>
            <p:cNvGrpSpPr/>
            <p:nvPr/>
          </p:nvGrpSpPr>
          <p:grpSpPr>
            <a:xfrm>
              <a:off x="10633445" y="2944430"/>
              <a:ext cx="1356701" cy="616490"/>
              <a:chOff x="5626663" y="3065187"/>
              <a:chExt cx="1356701" cy="61649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D91A54-5421-409D-58E3-EBD108E2DD42}"/>
                  </a:ext>
                </a:extLst>
              </p:cNvPr>
              <p:cNvSpPr txBox="1"/>
              <p:nvPr/>
            </p:nvSpPr>
            <p:spPr>
              <a:xfrm>
                <a:off x="5745446" y="3082151"/>
                <a:ext cx="1237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recurse</a:t>
                </a:r>
                <a:endParaRPr lang="da-DK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33BBC53-3616-7B69-D758-A25C43568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6663" y="3065187"/>
                <a:ext cx="0" cy="61649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856D1AD-DF55-6AA1-8A6A-A1C15DBDA9C5}"/>
              </a:ext>
            </a:extLst>
          </p:cNvPr>
          <p:cNvSpPr/>
          <p:nvPr/>
        </p:nvSpPr>
        <p:spPr>
          <a:xfrm>
            <a:off x="4231962" y="2710181"/>
            <a:ext cx="1261581" cy="6017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25B0A9-74AE-AF19-2AE0-056CB7B9BBD0}"/>
              </a:ext>
            </a:extLst>
          </p:cNvPr>
          <p:cNvSpPr/>
          <p:nvPr/>
        </p:nvSpPr>
        <p:spPr>
          <a:xfrm>
            <a:off x="5853113" y="2714060"/>
            <a:ext cx="3202781" cy="6017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5451F2-5F4B-D596-4813-06CF2E71B7A7}"/>
              </a:ext>
            </a:extLst>
          </p:cNvPr>
          <p:cNvGrpSpPr/>
          <p:nvPr/>
        </p:nvGrpSpPr>
        <p:grpSpPr>
          <a:xfrm>
            <a:off x="0" y="1763683"/>
            <a:ext cx="930078" cy="2098306"/>
            <a:chOff x="0" y="1413163"/>
            <a:chExt cx="930078" cy="209830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FAF1914-A269-94DE-91D5-3EC8A038493C}"/>
                </a:ext>
              </a:extLst>
            </p:cNvPr>
            <p:cNvSpPr/>
            <p:nvPr/>
          </p:nvSpPr>
          <p:spPr>
            <a:xfrm flipV="1">
              <a:off x="369332" y="2067272"/>
              <a:ext cx="560746" cy="584776"/>
            </a:xfrm>
            <a:prstGeom prst="arc">
              <a:avLst>
                <a:gd name="adj1" fmla="val 5863213"/>
                <a:gd name="adj2" fmla="val 16417067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2F3075-38DE-932E-84B9-617FB6C908B2}"/>
                </a:ext>
              </a:extLst>
            </p:cNvPr>
            <p:cNvSpPr txBox="1"/>
            <p:nvPr/>
          </p:nvSpPr>
          <p:spPr>
            <a:xfrm rot="16200000">
              <a:off x="-864487" y="2277650"/>
              <a:ext cx="209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>
                  <a:solidFill>
                    <a:srgbClr val="C00000"/>
                  </a:solidFill>
                </a:rPr>
                <a:t>multi-way</a:t>
              </a:r>
              <a:r>
                <a:rPr lang="da-DK" dirty="0">
                  <a:solidFill>
                    <a:srgbClr val="C00000"/>
                  </a:solidFill>
                </a:rPr>
                <a:t> partition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1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aware</a:t>
            </a:r>
            <a:r>
              <a:rPr lang="da-DK" dirty="0"/>
              <a:t> </a:t>
            </a:r>
            <a:r>
              <a:rPr lang="da-DK" b="1" dirty="0" err="1"/>
              <a:t>Multi-way</a:t>
            </a:r>
            <a:r>
              <a:rPr lang="da-DK" b="1" dirty="0"/>
              <a:t> Partition </a:t>
            </a:r>
            <a:r>
              <a:rPr lang="da-DK" dirty="0"/>
              <a:t>– </a:t>
            </a:r>
            <a:r>
              <a:rPr lang="da-DK" dirty="0" err="1"/>
              <a:t>Deterministic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374" y="3392321"/>
                <a:ext cx="11669946" cy="346567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da-DK" b="1" dirty="0" err="1"/>
                  <a:t>Goal</a:t>
                </a:r>
                <a:r>
                  <a:rPr lang="da-DK" dirty="0"/>
                  <a:t> : 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create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l-G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buckets each of size O(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da-DK" dirty="0" err="1"/>
                  <a:t>Repeatedly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distribute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batches</a:t>
                </a:r>
                <a:r>
                  <a:rPr lang="da-DK" dirty="0"/>
                  <a:t> of 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 elements </a:t>
                </a:r>
                <a:r>
                  <a:rPr lang="da-DK" dirty="0" err="1"/>
                  <a:t>into</a:t>
                </a:r>
                <a:r>
                  <a:rPr lang="da-DK" dirty="0"/>
                  <a:t> </a:t>
                </a:r>
                <a:r>
                  <a:rPr lang="da-DK" dirty="0" err="1"/>
                  <a:t>buckets</a:t>
                </a:r>
                <a:r>
                  <a:rPr lang="da-DK" dirty="0"/>
                  <a:t> (</a:t>
                </a:r>
                <a:r>
                  <a:rPr lang="da-DK" dirty="0" err="1"/>
                  <a:t>initially</a:t>
                </a:r>
                <a:r>
                  <a:rPr lang="da-DK" dirty="0"/>
                  <a:t> </a:t>
                </a:r>
                <a:r>
                  <a:rPr lang="da-DK" dirty="0" err="1"/>
                  <a:t>one</a:t>
                </a:r>
                <a:r>
                  <a:rPr lang="da-DK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da-DK" dirty="0"/>
                  <a:t>Split </a:t>
                </a:r>
                <a:r>
                  <a:rPr lang="da-DK" dirty="0" err="1">
                    <a:solidFill>
                      <a:srgbClr val="C00000"/>
                    </a:solidFill>
                  </a:rPr>
                  <a:t>overflowing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buckets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/>
                  <a:t>(&gt; 2∙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 elements; at most 3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)</a:t>
                </a:r>
                <a:br>
                  <a:rPr lang="da-DK" dirty="0"/>
                </a:br>
                <a:r>
                  <a:rPr lang="da-DK" dirty="0"/>
                  <a:t>[</a:t>
                </a:r>
                <a:r>
                  <a:rPr lang="da-DK" dirty="0" err="1"/>
                  <a:t>using</a:t>
                </a:r>
                <a:r>
                  <a:rPr lang="da-DK" dirty="0"/>
                  <a:t> Blum </a:t>
                </a:r>
                <a:r>
                  <a:rPr lang="da-DK" i="1" dirty="0"/>
                  <a:t>et al</a:t>
                </a:r>
                <a:r>
                  <a:rPr lang="da-DK" dirty="0"/>
                  <a:t>. median </a:t>
                </a:r>
                <a:r>
                  <a:rPr lang="da-DK" dirty="0" err="1"/>
                  <a:t>finding</a:t>
                </a:r>
                <a:r>
                  <a:rPr lang="da-DK" dirty="0"/>
                  <a:t> </a:t>
                </a:r>
                <a:r>
                  <a:rPr lang="da-DK" dirty="0" err="1"/>
                  <a:t>algorithm</a:t>
                </a:r>
                <a:r>
                  <a:rPr lang="da-DK" dirty="0"/>
                  <a:t>; split </a:t>
                </a:r>
                <a:r>
                  <a:rPr lang="da-DK" dirty="0" err="1"/>
                  <a:t>creates</a:t>
                </a:r>
                <a:r>
                  <a:rPr lang="da-DK" dirty="0"/>
                  <a:t> pivot]</a:t>
                </a:r>
              </a:p>
              <a:p>
                <a:pPr>
                  <a:spcBef>
                    <a:spcPts val="600"/>
                  </a:spcBef>
                </a:pPr>
                <a:r>
                  <a:rPr lang="da-DK" dirty="0" err="1"/>
                  <a:t>Result</a:t>
                </a:r>
                <a:r>
                  <a:rPr lang="da-DK" dirty="0"/>
                  <a:t> : ≤ </a:t>
                </a:r>
                <a:r>
                  <a:rPr lang="da-DK" i="1" dirty="0"/>
                  <a:t>k</a:t>
                </a:r>
                <a:r>
                  <a:rPr lang="da-DK" dirty="0"/>
                  <a:t> </a:t>
                </a:r>
                <a:r>
                  <a:rPr lang="da-DK" dirty="0" err="1"/>
                  <a:t>buckets</a:t>
                </a:r>
                <a:r>
                  <a:rPr lang="da-DK" dirty="0"/>
                  <a:t> </a:t>
                </a:r>
                <a:r>
                  <a:rPr lang="da-DK" dirty="0" err="1"/>
                  <a:t>each</a:t>
                </a:r>
                <a:r>
                  <a:rPr lang="da-DK" dirty="0"/>
                  <a:t> of </a:t>
                </a:r>
                <a:r>
                  <a:rPr lang="da-DK" dirty="0" err="1"/>
                  <a:t>size</a:t>
                </a:r>
                <a:r>
                  <a:rPr lang="da-DK" dirty="0"/>
                  <a:t> [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, 2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]</a:t>
                </a:r>
              </a:p>
              <a:p>
                <a:pPr>
                  <a:spcBef>
                    <a:spcPts val="600"/>
                  </a:spcBef>
                </a:pPr>
                <a:r>
                  <a:rPr lang="da-DK" b="1" dirty="0"/>
                  <a:t>Distribution sort</a:t>
                </a:r>
                <a:r>
                  <a:rPr lang="da-DK" dirty="0"/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b="0" i="1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sz="2800" b="0" i="1" smtClean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800" b="0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sz="2800" b="0" i="0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fName>
                          <m:e>
                            <m:r>
                              <a:rPr lang="da-DK" sz="2800" b="0" i="0" baseline="-25000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and  O(</a:t>
                </a:r>
                <a:r>
                  <a:rPr lang="da-DK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log </a:t>
                </a:r>
                <a:r>
                  <a:rPr lang="da-DK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da-DK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internal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work</a:t>
                </a:r>
                <a:endParaRPr lang="da-DK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da-DK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Multiple </a:t>
                </a:r>
                <a:r>
                  <a:rPr lang="da-DK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</a:t>
                </a:r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/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)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I/Os</a:t>
                </a:r>
                <a:endPara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374" y="3392321"/>
                <a:ext cx="11669946" cy="3465679"/>
              </a:xfrm>
              <a:blipFill>
                <a:blip r:embed="rId2"/>
                <a:stretch>
                  <a:fillRect l="-888" t="-2988" b="-158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EE5B08-845F-585C-4D48-14D4BEE0B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55958"/>
              </p:ext>
            </p:extLst>
          </p:nvPr>
        </p:nvGraphicFramePr>
        <p:xfrm>
          <a:off x="516720" y="1897846"/>
          <a:ext cx="11312862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296862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2A462E-14A7-86FF-ABCD-2BF96486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54655"/>
              </p:ext>
            </p:extLst>
          </p:nvPr>
        </p:nvGraphicFramePr>
        <p:xfrm>
          <a:off x="516720" y="2570395"/>
          <a:ext cx="162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8DD17E-11C0-FB17-D19B-6C0899B9D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32563"/>
              </p:ext>
            </p:extLst>
          </p:nvPr>
        </p:nvGraphicFramePr>
        <p:xfrm>
          <a:off x="2194950" y="2570395"/>
          <a:ext cx="324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DC08BA-2EDC-FB3D-AB8D-84975CC36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45582"/>
              </p:ext>
            </p:extLst>
          </p:nvPr>
        </p:nvGraphicFramePr>
        <p:xfrm>
          <a:off x="2577180" y="2570395"/>
          <a:ext cx="1944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6100F6-6A27-00F2-6B58-ABF8452F2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04580"/>
              </p:ext>
            </p:extLst>
          </p:nvPr>
        </p:nvGraphicFramePr>
        <p:xfrm>
          <a:off x="4961640" y="2572647"/>
          <a:ext cx="2268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DAEC6B24-E31C-6279-52B6-1E2F8BC54A01}"/>
              </a:ext>
            </a:extLst>
          </p:cNvPr>
          <p:cNvGrpSpPr/>
          <p:nvPr/>
        </p:nvGrpSpPr>
        <p:grpSpPr>
          <a:xfrm>
            <a:off x="539580" y="1854261"/>
            <a:ext cx="11290555" cy="411170"/>
            <a:chOff x="539580" y="1739961"/>
            <a:chExt cx="11290555" cy="4111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750E6B6-F213-51C3-5832-DF8DD2765E37}"/>
                </a:ext>
              </a:extLst>
            </p:cNvPr>
            <p:cNvSpPr/>
            <p:nvPr/>
          </p:nvSpPr>
          <p:spPr>
            <a:xfrm>
              <a:off x="53958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7055B2-9B5F-2EA7-7581-220B63B29B58}"/>
                </a:ext>
              </a:extLst>
            </p:cNvPr>
            <p:cNvSpPr/>
            <p:nvPr/>
          </p:nvSpPr>
          <p:spPr>
            <a:xfrm>
              <a:off x="216264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385C1F-02BF-DAE1-A9EB-E7CA8C43589A}"/>
                </a:ext>
              </a:extLst>
            </p:cNvPr>
            <p:cNvSpPr/>
            <p:nvPr/>
          </p:nvSpPr>
          <p:spPr>
            <a:xfrm>
              <a:off x="378570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5C22A0-C8CE-C1A9-6431-EF95FA53EC07}"/>
                </a:ext>
              </a:extLst>
            </p:cNvPr>
            <p:cNvSpPr/>
            <p:nvPr/>
          </p:nvSpPr>
          <p:spPr>
            <a:xfrm>
              <a:off x="540876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EA38474-DCC7-5BCC-CD23-661C8E953A8E}"/>
                </a:ext>
              </a:extLst>
            </p:cNvPr>
            <p:cNvSpPr/>
            <p:nvPr/>
          </p:nvSpPr>
          <p:spPr>
            <a:xfrm>
              <a:off x="7031820" y="1739961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4FDE61-FE2F-3BEA-7B9E-D30A8E5CF49A}"/>
                </a:ext>
              </a:extLst>
            </p:cNvPr>
            <p:cNvSpPr/>
            <p:nvPr/>
          </p:nvSpPr>
          <p:spPr>
            <a:xfrm>
              <a:off x="8654880" y="1739961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31B015-4DFA-C30D-1EE8-06F854FEA2F0}"/>
                </a:ext>
              </a:extLst>
            </p:cNvPr>
            <p:cNvSpPr/>
            <p:nvPr/>
          </p:nvSpPr>
          <p:spPr>
            <a:xfrm>
              <a:off x="10277940" y="1739961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F3303C-9718-BE4D-BB17-4EDBD9C25EA9}"/>
              </a:ext>
            </a:extLst>
          </p:cNvPr>
          <p:cNvSpPr txBox="1"/>
          <p:nvPr/>
        </p:nvSpPr>
        <p:spPr>
          <a:xfrm>
            <a:off x="7031820" y="1528514"/>
            <a:ext cx="155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batch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A805C3D-81CC-80A0-0F75-6A37D0DA2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19256"/>
              </p:ext>
            </p:extLst>
          </p:nvPr>
        </p:nvGraphicFramePr>
        <p:xfrm>
          <a:off x="4579410" y="2572647"/>
          <a:ext cx="324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CC802BA-FA22-4755-F820-F56C057EA474}"/>
              </a:ext>
            </a:extLst>
          </p:cNvPr>
          <p:cNvSpPr txBox="1"/>
          <p:nvPr/>
        </p:nvSpPr>
        <p:spPr>
          <a:xfrm>
            <a:off x="7229640" y="2547729"/>
            <a:ext cx="19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buckets</a:t>
            </a:r>
            <a:endParaRPr lang="da-DK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567"/>
            <a:ext cx="10515600" cy="7131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Summary Cache-aware</a:t>
            </a:r>
            <a:endParaRPr lang="da-DK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649FB-2977-C1C8-CB3F-FF9A0A5EF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4879166"/>
                  </p:ext>
                </p:extLst>
              </p:nvPr>
            </p:nvGraphicFramePr>
            <p:xfrm>
              <a:off x="1991350" y="2749112"/>
              <a:ext cx="8209299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9836">
                      <a:extLst>
                        <a:ext uri="{9D8B030D-6E8A-4147-A177-3AD203B41FA5}">
                          <a16:colId xmlns:a16="http://schemas.microsoft.com/office/drawing/2014/main" val="3378251061"/>
                        </a:ext>
                      </a:extLst>
                    </a:gridCol>
                    <a:gridCol w="4389463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Sorting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b="0" i="1" smtClean="0">
                                  <a:solidFill>
                                    <a:schemeClr val="tx1"/>
                                  </a:solidFill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da-DK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da-DK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da-DK" sz="2800" b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log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1" baseline="-250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0" baseline="-250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1" baseline="-250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B</m:t>
                                      </m:r>
                                    </m:fName>
                                    <m:e>
                                      <m:r>
                                        <a:rPr lang="da-DK" sz="2800" b="0" i="0" baseline="-25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da-DK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M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 I/Os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>
                              <a:solidFill>
                                <a:srgbClr val="C00000"/>
                              </a:solidFill>
                            </a:rPr>
                            <a:t>Single 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I/Os</a:t>
                          </a:r>
                          <a:endParaRPr lang="da-DK" sz="2800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>
                              <a:solidFill>
                                <a:srgbClr val="C00000"/>
                              </a:solidFill>
                            </a:rPr>
                            <a:t>Multiple 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i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i="1" dirty="0" smtClean="0">
                                  <a:solidFill>
                                    <a:schemeClr val="tx1"/>
                                  </a:solidFill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800" baseline="0" dirty="0" smtClean="0">
                                  <a:solidFill>
                                    <a:schemeClr val="tx1"/>
                                  </a:solidFill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da-DK" sz="2800" i="1" baseline="0" dirty="0" smtClean="0">
                                  <a:solidFill>
                                    <a:schemeClr val="tx1"/>
                                  </a:solidFill>
                                </a:rPr>
                                <m:t>B</m:t>
                              </m:r>
                              <m:r>
                                <a:rPr lang="da-DK" sz="2800" b="0" i="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a-DK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oMath>
                          </a14:m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B 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/ log</a:t>
                          </a:r>
                          <a:r>
                            <a:rPr lang="da-DK" sz="2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a-DK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sz="1600" i="1">
                                      <a:solidFill>
                                        <a:schemeClr val="tx1"/>
                                      </a:solidFill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da-DK" sz="1600" i="1">
                                      <a:solidFill>
                                        <a:schemeClr val="tx1"/>
                                      </a:solidFill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da-DK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I/Os</a:t>
                          </a:r>
                          <a:endParaRPr lang="da-DK" sz="2800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649FB-2977-C1C8-CB3F-FF9A0A5EF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4879166"/>
                  </p:ext>
                </p:extLst>
              </p:nvPr>
            </p:nvGraphicFramePr>
            <p:xfrm>
              <a:off x="1991350" y="2749112"/>
              <a:ext cx="8209299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9836">
                      <a:extLst>
                        <a:ext uri="{9D8B030D-6E8A-4147-A177-3AD203B41FA5}">
                          <a16:colId xmlns:a16="http://schemas.microsoft.com/office/drawing/2014/main" val="3378251061"/>
                        </a:ext>
                      </a:extLst>
                    </a:gridCol>
                    <a:gridCol w="4389463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</a:tblGrid>
                  <a:tr h="73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Sorting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963" t="-833" r="-139" b="-16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>
                              <a:solidFill>
                                <a:srgbClr val="C00000"/>
                              </a:solidFill>
                            </a:rPr>
                            <a:t>Single 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I/Os</a:t>
                          </a:r>
                          <a:endParaRPr lang="da-DK" sz="2800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>
                              <a:solidFill>
                                <a:srgbClr val="C00000"/>
                              </a:solidFill>
                            </a:rPr>
                            <a:t>Multiple 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963" t="-243529" r="-139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32146F5-00DD-CE36-0B9A-FFA170452FB7}"/>
              </a:ext>
            </a:extLst>
          </p:cNvPr>
          <p:cNvGrpSpPr/>
          <p:nvPr/>
        </p:nvGrpSpPr>
        <p:grpSpPr>
          <a:xfrm>
            <a:off x="4348599" y="4404143"/>
            <a:ext cx="6641174" cy="734973"/>
            <a:chOff x="7019428" y="3916463"/>
            <a:chExt cx="6641174" cy="7349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9A73DE-E075-8132-A2D3-8174A3D7D888}"/>
                </a:ext>
              </a:extLst>
            </p:cNvPr>
            <p:cNvSpPr txBox="1"/>
            <p:nvPr/>
          </p:nvSpPr>
          <p:spPr>
            <a:xfrm>
              <a:off x="7019428" y="4282104"/>
              <a:ext cx="664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[Hu, Tao, Yang, Zhou 2014]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achieved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both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I/O and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work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optimality</a:t>
              </a:r>
              <a:endParaRPr lang="da-DK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B576A2D-E78C-0906-115C-5204918591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40015" y="3916463"/>
              <a:ext cx="1" cy="3656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2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 err="1"/>
              <a:t>Funnelsort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8940" y="2060384"/>
                <a:ext cx="5023414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da-DK" dirty="0" err="1"/>
                  <a:t>Tall</a:t>
                </a:r>
                <a:r>
                  <a:rPr lang="da-DK" dirty="0"/>
                  <a:t> cache </a:t>
                </a:r>
                <a:r>
                  <a:rPr lang="da-DK" dirty="0" err="1"/>
                  <a:t>assumption</a:t>
                </a:r>
                <a:endParaRPr lang="da-DK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da-DK" sz="3200" i="1" dirty="0"/>
                  <a:t> 	   M</a:t>
                </a:r>
                <a:r>
                  <a:rPr lang="da-DK" sz="3200" dirty="0"/>
                  <a:t> ≥ </a:t>
                </a:r>
                <a:r>
                  <a:rPr lang="da-DK" sz="3200" i="1" dirty="0"/>
                  <a:t>B</a:t>
                </a:r>
                <a:r>
                  <a:rPr lang="da-DK" sz="3200" baseline="30000" dirty="0"/>
                  <a:t>1+</a:t>
                </a:r>
                <a:r>
                  <a:rPr lang="el-GR" sz="3200" baseline="30000" dirty="0"/>
                  <a:t>ε</a:t>
                </a:r>
                <a:endParaRPr lang="da-DK" sz="3200" baseline="300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da-DK" sz="2000" dirty="0"/>
                  <a:t>        </a:t>
                </a:r>
                <a:r>
                  <a:rPr lang="da-DK" sz="2000" dirty="0" err="1"/>
                  <a:t>Neccessary</a:t>
                </a:r>
                <a:r>
                  <a:rPr lang="da-DK" sz="2000" dirty="0"/>
                  <a:t> [Brodal, Fagerberg 2002]</a:t>
                </a:r>
              </a:p>
              <a:p>
                <a:pPr>
                  <a:spcBef>
                    <a:spcPts val="1800"/>
                  </a:spcBef>
                </a:pPr>
                <a:r>
                  <a:rPr lang="da-DK" dirty="0" err="1"/>
                  <a:t>Binary</a:t>
                </a:r>
                <a:r>
                  <a:rPr lang="da-DK" dirty="0"/>
                  <a:t> </a:t>
                </a:r>
                <a:r>
                  <a:rPr lang="da-DK" dirty="0" err="1"/>
                  <a:t>mergesort</a:t>
                </a:r>
                <a:r>
                  <a:rPr lang="da-DK" dirty="0"/>
                  <a:t> with </a:t>
                </a:r>
                <a:r>
                  <a:rPr lang="da-DK" dirty="0" err="1"/>
                  <a:t>buffered</a:t>
                </a:r>
                <a:r>
                  <a:rPr lang="da-DK" dirty="0"/>
                  <a:t> output</a:t>
                </a:r>
              </a:p>
              <a:p>
                <a:pPr>
                  <a:spcBef>
                    <a:spcPts val="1800"/>
                  </a:spcBef>
                </a:pPr>
                <a:r>
                  <a:rPr lang="da-DK" i="1" dirty="0">
                    <a:solidFill>
                      <a:srgbClr val="C00000"/>
                    </a:solidFill>
                  </a:rPr>
                  <a:t>k</a:t>
                </a:r>
                <a:r>
                  <a:rPr lang="da-DK" dirty="0">
                    <a:solidFill>
                      <a:srgbClr val="C00000"/>
                    </a:solidFill>
                  </a:rPr>
                  <a:t>-</a:t>
                </a:r>
                <a:r>
                  <a:rPr lang="da-DK" dirty="0" err="1">
                    <a:solidFill>
                      <a:srgbClr val="C00000"/>
                    </a:solidFill>
                  </a:rPr>
                  <a:t>merger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/>
                  <a:t>, </a:t>
                </a:r>
                <a:r>
                  <a:rPr lang="da-DK" i="1" dirty="0"/>
                  <a:t>k</a:t>
                </a:r>
                <a:r>
                  <a:rPr lang="da-DK" dirty="0"/>
                  <a:t> = </a:t>
                </a:r>
                <a:r>
                  <a:rPr lang="da-DK" i="1" dirty="0"/>
                  <a:t>n</a:t>
                </a:r>
                <a:r>
                  <a:rPr lang="el-GR" baseline="30000" dirty="0"/>
                  <a:t>Θ</a:t>
                </a:r>
                <a:r>
                  <a:rPr lang="da-DK" baseline="30000" dirty="0"/>
                  <a:t>(</a:t>
                </a:r>
                <a:r>
                  <a:rPr lang="el-GR" baseline="30000" dirty="0"/>
                  <a:t>ε</a:t>
                </a:r>
                <a:r>
                  <a:rPr lang="da-DK" baseline="30000" dirty="0"/>
                  <a:t>) </a:t>
                </a:r>
                <a:endParaRPr lang="da-DK" dirty="0"/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b="0" i="1" smtClean="0">
                        <a:solidFill>
                          <a:schemeClr val="tx1"/>
                        </a:solidFill>
                      </a:rPr>
                      <m:t>O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tx1"/>
                                </a:solidFill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tx1"/>
                                </a:solidFill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b="0" smtClean="0">
                                <a:solidFill>
                                  <a:schemeClr val="tx1"/>
                                </a:solidFill>
                              </a:rPr>
                              <m:t>lo</m:t>
                            </m:r>
                            <m:r>
                              <m:rPr>
                                <m:nor/>
                              </m:rPr>
                              <a:rPr lang="da-DK" b="0" smtClean="0">
                                <a:solidFill>
                                  <a:schemeClr val="tx1"/>
                                </a:solidFill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da-DK" b="0" i="1" baseline="-25000" smtClean="0">
                                <a:solidFill>
                                  <a:srgbClr val="C00000"/>
                                </a:solidFill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b="0" i="0" baseline="-25000" smtClean="0">
                                <a:solidFill>
                                  <a:srgbClr val="C00000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b="0" i="1" baseline="-25000" smtClean="0">
                                <a:solidFill>
                                  <a:srgbClr val="C00000"/>
                                </a:solidFill>
                              </a:rPr>
                              <m:t>B</m:t>
                            </m:r>
                          </m:fName>
                          <m:e>
                            <m:r>
                              <a:rPr lang="da-DK" b="0" i="0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a-D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solidFill>
                                      <a:schemeClr val="tx1"/>
                                    </a:solidFill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solidFill>
                                      <a:schemeClr val="tx1"/>
                                    </a:solidFill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 I/Os</a:t>
                </a:r>
                <a:endParaRPr lang="da-DK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endParaRPr lang="da-DK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940" y="2060384"/>
                <a:ext cx="5023414" cy="4351338"/>
              </a:xfrm>
              <a:blipFill>
                <a:blip r:embed="rId3"/>
                <a:stretch>
                  <a:fillRect l="-2063" t="-252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134B40-2D7C-4A4C-53CB-D381E8EE72C1}"/>
              </a:ext>
            </a:extLst>
          </p:cNvPr>
          <p:cNvSpPr txBox="1"/>
          <p:nvPr/>
        </p:nvSpPr>
        <p:spPr>
          <a:xfrm>
            <a:off x="6096000" y="4552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b="0" i="0" u="none" strike="noStrike" baseline="0" dirty="0">
                <a:latin typeface="LMRoman9-Regular"/>
              </a:rPr>
              <a:t>[</a:t>
            </a:r>
            <a:r>
              <a:rPr lang="da-DK" sz="1800" b="0" i="0" u="none" strike="noStrike" baseline="0" dirty="0" err="1">
                <a:latin typeface="LMRoman9-Regular"/>
              </a:rPr>
              <a:t>Frigo</a:t>
            </a:r>
            <a:r>
              <a:rPr lang="da-DK" sz="1800" b="0" i="0" u="none" strike="noStrike" baseline="0" dirty="0">
                <a:latin typeface="LMRoman9-Regular"/>
              </a:rPr>
              <a:t>, </a:t>
            </a:r>
            <a:r>
              <a:rPr lang="da-DK" sz="1800" b="0" i="0" u="none" strike="noStrike" baseline="0" dirty="0" err="1">
                <a:latin typeface="LMRoman9-Regular"/>
              </a:rPr>
              <a:t>Leiserson</a:t>
            </a:r>
            <a:r>
              <a:rPr lang="da-DK" sz="1800" b="0" i="0" u="none" strike="noStrike" baseline="0" dirty="0">
                <a:latin typeface="LMRoman9-Regular"/>
              </a:rPr>
              <a:t>, </a:t>
            </a:r>
            <a:r>
              <a:rPr lang="da-DK" sz="1800" b="0" i="0" u="none" strike="noStrike" baseline="0" dirty="0" err="1">
                <a:latin typeface="LMRoman9-Regular"/>
              </a:rPr>
              <a:t>Prokop</a:t>
            </a:r>
            <a:r>
              <a:rPr lang="da-DK" sz="1800" b="0" i="0" u="none" strike="noStrike" baseline="0" dirty="0">
                <a:latin typeface="LMRoman9-Regular"/>
              </a:rPr>
              <a:t>, Ramachandran 1999]</a:t>
            </a:r>
            <a:endParaRPr lang="da-D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78EDD-E801-D8E7-D677-C7D87E74BA35}"/>
              </a:ext>
            </a:extLst>
          </p:cNvPr>
          <p:cNvGrpSpPr/>
          <p:nvPr/>
        </p:nvGrpSpPr>
        <p:grpSpPr>
          <a:xfrm>
            <a:off x="460371" y="1590866"/>
            <a:ext cx="6198245" cy="5219840"/>
            <a:chOff x="460371" y="1590866"/>
            <a:chExt cx="6198245" cy="5219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CE7E63-000F-6E2A-3440-4EECDC09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371" y="1590866"/>
              <a:ext cx="6198244" cy="48208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4C83C9-5773-3E28-A5B9-A9451F5D7BF4}"/>
                </a:ext>
              </a:extLst>
            </p:cNvPr>
            <p:cNvSpPr txBox="1"/>
            <p:nvPr/>
          </p:nvSpPr>
          <p:spPr>
            <a:xfrm>
              <a:off x="460372" y="6349041"/>
              <a:ext cx="6198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i="1" dirty="0"/>
                <a:t>k</a:t>
              </a:r>
              <a:r>
                <a:rPr lang="da-DK" sz="2400" dirty="0"/>
                <a:t> </a:t>
              </a:r>
              <a:r>
                <a:rPr lang="da-DK" sz="2400" dirty="0" err="1"/>
                <a:t>recursively</a:t>
              </a:r>
              <a:r>
                <a:rPr lang="da-DK" sz="2400" dirty="0"/>
                <a:t> </a:t>
              </a:r>
              <a:r>
                <a:rPr lang="da-DK" sz="2400" dirty="0" err="1"/>
                <a:t>sorted</a:t>
              </a:r>
              <a:r>
                <a:rPr lang="da-DK" sz="2400" dirty="0"/>
                <a:t> input </a:t>
              </a:r>
              <a:r>
                <a:rPr lang="da-DK" sz="2400" dirty="0" err="1"/>
                <a:t>streams</a:t>
              </a:r>
              <a:endParaRPr lang="da-DK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9C9569-F43E-EDBD-56A8-486FB2011998}"/>
                </a:ext>
              </a:extLst>
            </p:cNvPr>
            <p:cNvSpPr/>
            <p:nvPr/>
          </p:nvSpPr>
          <p:spPr>
            <a:xfrm>
              <a:off x="3357213" y="1797742"/>
              <a:ext cx="1365258" cy="567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400" dirty="0" err="1">
                  <a:solidFill>
                    <a:schemeClr val="tx1"/>
                  </a:solidFill>
                </a:rPr>
                <a:t>sorted</a:t>
              </a:r>
              <a:r>
                <a:rPr lang="da-DK" sz="2400" dirty="0">
                  <a:solidFill>
                    <a:schemeClr val="tx1"/>
                  </a:solidFill>
                </a:rPr>
                <a:t> </a:t>
              </a:r>
              <a:br>
                <a:rPr lang="da-DK" sz="2400" dirty="0">
                  <a:solidFill>
                    <a:schemeClr val="tx1"/>
                  </a:solidFill>
                </a:rPr>
              </a:br>
              <a:r>
                <a:rPr lang="da-DK" sz="2400" dirty="0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E474E2-9549-5213-2A72-55DA19D25C9A}"/>
                </a:ext>
              </a:extLst>
            </p:cNvPr>
            <p:cNvSpPr/>
            <p:nvPr/>
          </p:nvSpPr>
          <p:spPr>
            <a:xfrm>
              <a:off x="5984111" y="5616806"/>
              <a:ext cx="674504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15DC2E-196C-DFED-5E69-412FEE7B5E0B}"/>
                </a:ext>
              </a:extLst>
            </p:cNvPr>
            <p:cNvSpPr txBox="1"/>
            <p:nvPr/>
          </p:nvSpPr>
          <p:spPr>
            <a:xfrm>
              <a:off x="741334" y="1842139"/>
              <a:ext cx="2615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i="1" dirty="0">
                  <a:solidFill>
                    <a:srgbClr val="C00000"/>
                  </a:solidFill>
                </a:rPr>
                <a:t>k</a:t>
              </a:r>
              <a:r>
                <a:rPr lang="da-DK" sz="2400" dirty="0">
                  <a:solidFill>
                    <a:srgbClr val="C00000"/>
                  </a:solidFill>
                </a:rPr>
                <a:t>-</a:t>
              </a:r>
              <a:r>
                <a:rPr lang="da-DK" sz="2400" dirty="0" err="1">
                  <a:solidFill>
                    <a:srgbClr val="C00000"/>
                  </a:solidFill>
                </a:rPr>
                <a:t>merger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DE6343-1984-DFD1-7ECB-E69BFD8B6465}"/>
                  </a:ext>
                </a:extLst>
              </p:cNvPr>
              <p:cNvSpPr txBox="1"/>
              <p:nvPr/>
            </p:nvSpPr>
            <p:spPr>
              <a:xfrm>
                <a:off x="2584323" y="4159801"/>
                <a:ext cx="2615878" cy="39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a-DK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da-DK" i="1" dirty="0">
                            <a:solidFill>
                              <a:srgbClr val="C00000"/>
                            </a:solidFill>
                          </a:rPr>
                          <m:t>k</m:t>
                        </m:r>
                      </m:e>
                    </m:rad>
                  </m:oMath>
                </a14:m>
                <a:r>
                  <a:rPr lang="da-DK" dirty="0">
                    <a:solidFill>
                      <a:srgbClr val="C00000"/>
                    </a:solidFill>
                  </a:rPr>
                  <a:t>-</a:t>
                </a:r>
                <a:r>
                  <a:rPr lang="da-DK" dirty="0" err="1">
                    <a:solidFill>
                      <a:srgbClr val="C00000"/>
                    </a:solidFill>
                  </a:rPr>
                  <a:t>merger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DE6343-1984-DFD1-7ECB-E69BFD8B6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23" y="4159801"/>
                <a:ext cx="2615878" cy="394339"/>
              </a:xfrm>
              <a:prstGeom prst="rect">
                <a:avLst/>
              </a:prstGeom>
              <a:blipFill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04B2708-A034-7446-77DB-98A879F06EA5}"/>
              </a:ext>
            </a:extLst>
          </p:cNvPr>
          <p:cNvSpPr/>
          <p:nvPr/>
        </p:nvSpPr>
        <p:spPr>
          <a:xfrm>
            <a:off x="1711490" y="4242596"/>
            <a:ext cx="1655734" cy="1325563"/>
          </a:xfrm>
          <a:prstGeom prst="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830CF-AD1B-A4BC-B763-DD63D9FC326B}"/>
              </a:ext>
            </a:extLst>
          </p:cNvPr>
          <p:cNvSpPr txBox="1"/>
          <p:nvPr/>
        </p:nvSpPr>
        <p:spPr>
          <a:xfrm>
            <a:off x="34499" y="3640621"/>
            <a:ext cx="122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buffer </a:t>
            </a:r>
            <a:r>
              <a:rPr lang="da-DK" dirty="0" err="1">
                <a:solidFill>
                  <a:srgbClr val="C00000"/>
                </a:solidFill>
              </a:rPr>
              <a:t>size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i="1" dirty="0" err="1">
                <a:solidFill>
                  <a:srgbClr val="C00000"/>
                </a:solidFill>
              </a:rPr>
              <a:t>k</a:t>
            </a:r>
            <a:r>
              <a:rPr lang="da-DK" baseline="30000" dirty="0" err="1">
                <a:solidFill>
                  <a:srgbClr val="C00000"/>
                </a:solidFill>
              </a:rPr>
              <a:t>Θ</a:t>
            </a:r>
            <a:r>
              <a:rPr lang="da-DK" baseline="30000" dirty="0">
                <a:solidFill>
                  <a:srgbClr val="C00000"/>
                </a:solidFill>
              </a:rPr>
              <a:t>(1/</a:t>
            </a:r>
            <a:r>
              <a:rPr lang="el-GR" baseline="30000" dirty="0">
                <a:solidFill>
                  <a:srgbClr val="C00000"/>
                </a:solidFill>
              </a:rPr>
              <a:t>ε</a:t>
            </a:r>
            <a:r>
              <a:rPr lang="da-DK" baseline="300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7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934" y="1825625"/>
            <a:ext cx="4496834" cy="4351338"/>
          </a:xfrm>
        </p:spPr>
        <p:txBody>
          <a:bodyPr/>
          <a:lstStyle/>
          <a:p>
            <a:r>
              <a:rPr lang="da-DK" dirty="0" err="1"/>
              <a:t>Reverse</a:t>
            </a:r>
            <a:r>
              <a:rPr lang="da-DK" dirty="0"/>
              <a:t> </a:t>
            </a:r>
            <a:r>
              <a:rPr lang="da-DK" dirty="0" err="1"/>
              <a:t>computation</a:t>
            </a:r>
            <a:r>
              <a:rPr lang="da-DK" dirty="0"/>
              <a:t> of </a:t>
            </a:r>
            <a:r>
              <a:rPr lang="da-DK" i="1" dirty="0"/>
              <a:t>k</a:t>
            </a:r>
            <a:r>
              <a:rPr lang="da-DK" dirty="0"/>
              <a:t>-</a:t>
            </a:r>
            <a:r>
              <a:rPr lang="da-DK" dirty="0" err="1"/>
              <a:t>merger</a:t>
            </a:r>
            <a:r>
              <a:rPr lang="da-DK" dirty="0"/>
              <a:t>  →  </a:t>
            </a:r>
            <a:r>
              <a:rPr lang="da-DK" i="1" dirty="0">
                <a:solidFill>
                  <a:srgbClr val="C00000"/>
                </a:solidFill>
              </a:rPr>
              <a:t>k</a:t>
            </a:r>
            <a:r>
              <a:rPr lang="da-DK" dirty="0">
                <a:solidFill>
                  <a:srgbClr val="C00000"/>
                </a:solidFill>
              </a:rPr>
              <a:t>-partitioner</a:t>
            </a:r>
          </a:p>
          <a:p>
            <a:r>
              <a:rPr lang="da-DK" dirty="0" err="1"/>
              <a:t>algorithm</a:t>
            </a:r>
            <a:r>
              <a:rPr lang="da-DK" dirty="0"/>
              <a:t> à la </a:t>
            </a:r>
            <a:r>
              <a:rPr lang="da-DK" dirty="0" err="1"/>
              <a:t>Chambers</a:t>
            </a:r>
            <a:endParaRPr lang="da-DK" dirty="0"/>
          </a:p>
          <a:p>
            <a:endParaRPr lang="da-DK" dirty="0">
              <a:solidFill>
                <a:srgbClr val="C00000"/>
              </a:solidFill>
            </a:endParaRPr>
          </a:p>
          <a:p>
            <a:r>
              <a:rPr lang="da-DK" dirty="0">
                <a:solidFill>
                  <a:srgbClr val="C00000"/>
                </a:solidFill>
              </a:rPr>
              <a:t>Challenges</a:t>
            </a:r>
          </a:p>
          <a:p>
            <a:pPr lvl="1"/>
            <a:r>
              <a:rPr lang="da-DK" dirty="0"/>
              <a:t>Pivots ?</a:t>
            </a:r>
          </a:p>
          <a:p>
            <a:pPr lvl="1"/>
            <a:r>
              <a:rPr lang="da-DK" dirty="0" err="1"/>
              <a:t>Pruning</a:t>
            </a:r>
            <a:r>
              <a:rPr lang="da-DK" dirty="0"/>
              <a:t> </a:t>
            </a:r>
            <a:r>
              <a:rPr lang="da-DK" dirty="0" err="1"/>
              <a:t>subtree</a:t>
            </a:r>
            <a:r>
              <a:rPr lang="da-DK" dirty="0"/>
              <a:t> </a:t>
            </a:r>
            <a:r>
              <a:rPr lang="da-DK" dirty="0" err="1"/>
              <a:t>computations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knowning</a:t>
            </a:r>
            <a:r>
              <a:rPr lang="da-DK" dirty="0"/>
              <a:t> </a:t>
            </a:r>
            <a:r>
              <a:rPr lang="da-DK" dirty="0" err="1"/>
              <a:t>ranks</a:t>
            </a:r>
            <a:r>
              <a:rPr lang="da-DK" dirty="0"/>
              <a:t> of pivots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88FCBF-57B6-ECAC-AA22-C70D5851B07E}"/>
              </a:ext>
            </a:extLst>
          </p:cNvPr>
          <p:cNvGrpSpPr/>
          <p:nvPr/>
        </p:nvGrpSpPr>
        <p:grpSpPr>
          <a:xfrm>
            <a:off x="181232" y="1015764"/>
            <a:ext cx="6862118" cy="5807675"/>
            <a:chOff x="2098589" y="1050324"/>
            <a:chExt cx="6862118" cy="580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E2CD47-AE1C-766F-8B80-146DABB8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38" t="-8797" r="3307" b="1"/>
            <a:stretch/>
          </p:blipFill>
          <p:spPr>
            <a:xfrm>
              <a:off x="2187146" y="1050324"/>
              <a:ext cx="6685005" cy="58076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D1095-51D7-A345-DB66-6D77F3161A3E}"/>
                </a:ext>
              </a:extLst>
            </p:cNvPr>
            <p:cNvSpPr/>
            <p:nvPr/>
          </p:nvSpPr>
          <p:spPr>
            <a:xfrm>
              <a:off x="5529648" y="1640569"/>
              <a:ext cx="1291282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4BA79E-90FD-AB61-29A7-7D411FFE54C8}"/>
                </a:ext>
              </a:extLst>
            </p:cNvPr>
            <p:cNvSpPr/>
            <p:nvPr/>
          </p:nvSpPr>
          <p:spPr>
            <a:xfrm>
              <a:off x="2098589" y="1457966"/>
              <a:ext cx="949410" cy="197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D2635-54B8-25E6-01EE-CF7E9CC274A6}"/>
                </a:ext>
              </a:extLst>
            </p:cNvPr>
            <p:cNvSpPr/>
            <p:nvPr/>
          </p:nvSpPr>
          <p:spPr>
            <a:xfrm flipV="1">
              <a:off x="2098589" y="4114198"/>
              <a:ext cx="563262" cy="4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44A85-D21E-88E8-8BFE-7A1C82BC774C}"/>
                </a:ext>
              </a:extLst>
            </p:cNvPr>
            <p:cNvSpPr/>
            <p:nvPr/>
          </p:nvSpPr>
          <p:spPr>
            <a:xfrm flipV="1">
              <a:off x="8308888" y="5973141"/>
              <a:ext cx="651819" cy="699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98B076-4C9E-E2D6-4B6E-8BDC732BA257}"/>
              </a:ext>
            </a:extLst>
          </p:cNvPr>
          <p:cNvSpPr txBox="1"/>
          <p:nvPr/>
        </p:nvSpPr>
        <p:spPr>
          <a:xfrm>
            <a:off x="741334" y="1842139"/>
            <a:ext cx="26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srgbClr val="C00000"/>
                </a:solidFill>
              </a:rPr>
              <a:t>k</a:t>
            </a:r>
            <a:r>
              <a:rPr lang="da-DK" sz="2400" dirty="0">
                <a:solidFill>
                  <a:srgbClr val="C00000"/>
                </a:solidFill>
              </a:rPr>
              <a:t>-partitioner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CCA56-EEC4-59BF-FDA1-FFADF97BC189}"/>
              </a:ext>
            </a:extLst>
          </p:cNvPr>
          <p:cNvSpPr txBox="1"/>
          <p:nvPr/>
        </p:nvSpPr>
        <p:spPr>
          <a:xfrm>
            <a:off x="3464745" y="1606009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unsorted</a:t>
            </a:r>
            <a:r>
              <a:rPr lang="da-DK" dirty="0"/>
              <a:t> elements</a:t>
            </a:r>
          </a:p>
          <a:p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462E8-510B-F1DA-5C40-14C2E16D7842}"/>
              </a:ext>
            </a:extLst>
          </p:cNvPr>
          <p:cNvSpPr txBox="1"/>
          <p:nvPr/>
        </p:nvSpPr>
        <p:spPr>
          <a:xfrm>
            <a:off x="2648394" y="2979610"/>
            <a:ext cx="1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pivot</a:t>
            </a:r>
          </a:p>
        </p:txBody>
      </p:sp>
    </p:spTree>
    <p:extLst>
      <p:ext uri="{BB962C8B-B14F-4D97-AF65-F5344CB8AC3E}">
        <p14:creationId xmlns:p14="http://schemas.microsoft.com/office/powerpoint/2010/main" val="26308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6270" y="1825624"/>
                <a:ext cx="4765661" cy="5032376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Sort </a:t>
                </a:r>
                <a:r>
                  <a:rPr lang="da-DK" i="1" dirty="0"/>
                  <a:t>n </a:t>
                </a:r>
                <a:r>
                  <a:rPr lang="da-DK" dirty="0"/>
                  <a:t>/ log </a:t>
                </a:r>
                <a:r>
                  <a:rPr lang="da-DK" i="1" dirty="0"/>
                  <a:t>n </a:t>
                </a:r>
                <a:r>
                  <a:rPr lang="da-DK" dirty="0" err="1"/>
                  <a:t>size</a:t>
                </a:r>
                <a:r>
                  <a:rPr lang="da-DK" dirty="0"/>
                  <a:t> sample</a:t>
                </a:r>
              </a:p>
              <a:p>
                <a:r>
                  <a:rPr lang="da-DK" dirty="0"/>
                  <a:t>Select </a:t>
                </a:r>
                <a:r>
                  <a:rPr lang="da-DK" i="1" dirty="0"/>
                  <a:t>k</a:t>
                </a:r>
                <a:r>
                  <a:rPr lang="da-DK" dirty="0"/>
                  <a:t> = </a:t>
                </a:r>
                <a:r>
                  <a:rPr lang="da-DK" i="1" dirty="0"/>
                  <a:t>n</a:t>
                </a:r>
                <a:r>
                  <a:rPr lang="el-GR" baseline="30000" dirty="0"/>
                  <a:t>Θ</a:t>
                </a:r>
                <a:r>
                  <a:rPr lang="da-DK" baseline="30000" dirty="0"/>
                  <a:t>(</a:t>
                </a:r>
                <a:r>
                  <a:rPr lang="el-GR" baseline="30000" dirty="0"/>
                  <a:t>ε</a:t>
                </a:r>
                <a:r>
                  <a:rPr lang="da-DK" baseline="30000" dirty="0"/>
                  <a:t>)</a:t>
                </a:r>
                <a:r>
                  <a:rPr lang="da-DK" dirty="0"/>
                  <a:t> pivots </a:t>
                </a:r>
                <a:r>
                  <a:rPr lang="da-DK" dirty="0" err="1"/>
                  <a:t>uniformly</a:t>
                </a:r>
                <a:r>
                  <a:rPr lang="da-DK" dirty="0"/>
                  <a:t> in sample</a:t>
                </a:r>
              </a:p>
              <a:p>
                <a:r>
                  <a:rPr lang="da-DK" dirty="0" err="1"/>
                  <a:t>Estimate</a:t>
                </a:r>
                <a:r>
                  <a:rPr lang="da-DK" dirty="0"/>
                  <a:t> pivot </a:t>
                </a:r>
                <a:r>
                  <a:rPr lang="da-DK" dirty="0" err="1"/>
                  <a:t>ranks</a:t>
                </a:r>
                <a:br>
                  <a:rPr lang="da-DK" dirty="0"/>
                </a:br>
                <a:r>
                  <a:rPr lang="da-DK" dirty="0" err="1"/>
                  <a:t>within</a:t>
                </a:r>
                <a:r>
                  <a:rPr lang="da-DK" dirty="0"/>
                  <a:t> ±</a:t>
                </a:r>
                <a:r>
                  <a:rPr lang="da-DK" i="1" dirty="0"/>
                  <a:t>n</a:t>
                </a:r>
                <a:r>
                  <a:rPr lang="da-DK" baseline="30000" dirty="0"/>
                  <a:t>2/3  </a:t>
                </a:r>
                <a:r>
                  <a:rPr lang="da-DK" dirty="0" err="1"/>
                  <a:t>w.h.p</a:t>
                </a:r>
                <a:r>
                  <a:rPr lang="da-DK" dirty="0"/>
                  <a:t>.</a:t>
                </a:r>
              </a:p>
              <a:p>
                <a:r>
                  <a:rPr lang="da-DK" dirty="0" err="1"/>
                  <a:t>Prune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inside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i="1" dirty="0">
                    <a:solidFill>
                      <a:srgbClr val="C00000"/>
                    </a:solidFill>
                  </a:rPr>
                  <a:t>k</a:t>
                </a:r>
                <a:r>
                  <a:rPr lang="da-DK" dirty="0">
                    <a:solidFill>
                      <a:srgbClr val="C00000"/>
                    </a:solidFill>
                  </a:rPr>
                  <a:t>-partitioner</a:t>
                </a:r>
                <a:r>
                  <a:rPr lang="da-DK" dirty="0"/>
                  <a:t> </a:t>
                </a:r>
                <a:r>
                  <a:rPr lang="da-DK" dirty="0" err="1"/>
                  <a:t>subtrees</a:t>
                </a:r>
                <a:r>
                  <a:rPr lang="da-DK" dirty="0"/>
                  <a:t> </a:t>
                </a:r>
                <a:r>
                  <a:rPr lang="da-DK" dirty="0" err="1"/>
                  <a:t>w.h.p</a:t>
                </a:r>
                <a:r>
                  <a:rPr lang="da-DK" dirty="0"/>
                  <a:t>. no </a:t>
                </a:r>
                <a:r>
                  <a:rPr lang="da-DK" dirty="0" err="1"/>
                  <a:t>query</a:t>
                </a:r>
                <a:r>
                  <a:rPr lang="da-DK" dirty="0"/>
                  <a:t> </a:t>
                </a:r>
              </a:p>
              <a:p>
                <a:r>
                  <a:rPr lang="da-DK" dirty="0" err="1"/>
                  <a:t>Buckets</a:t>
                </a:r>
                <a:r>
                  <a:rPr lang="da-DK" dirty="0"/>
                  <a:t> just sort</a:t>
                </a:r>
              </a:p>
              <a:p>
                <a:r>
                  <a:rPr lang="da-DK" dirty="0" err="1">
                    <a:solidFill>
                      <a:schemeClr val="tx1"/>
                    </a:solidFill>
                  </a:rPr>
                  <a:t>Expected</a:t>
                </a:r>
                <a:br>
                  <a:rPr lang="da-DK" dirty="0">
                    <a:solidFill>
                      <a:schemeClr val="tx1"/>
                    </a:solidFill>
                  </a:rPr>
                </a:br>
                <a:r>
                  <a:rPr lang="da-DK" i="1" dirty="0">
                    <a:solidFill>
                      <a:schemeClr val="tx1"/>
                    </a:solidFill>
                  </a:rPr>
                  <a:t>O</a:t>
                </a:r>
                <a:r>
                  <a:rPr lang="da-DK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1"/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/ </a:t>
                </a:r>
                <a:r>
                  <a:rPr lang="da-DK" i="1" dirty="0">
                    <a:solidFill>
                      <a:schemeClr val="tx1"/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)  I/Os</a:t>
                </a:r>
                <a:endParaRPr lang="da-DK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6270" y="1825624"/>
                <a:ext cx="4765661" cy="5032376"/>
              </a:xfrm>
              <a:blipFill>
                <a:blip r:embed="rId2"/>
                <a:stretch>
                  <a:fillRect l="-2302" t="-2058" r="-166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688FCBF-57B6-ECAC-AA22-C70D5851B07E}"/>
              </a:ext>
            </a:extLst>
          </p:cNvPr>
          <p:cNvGrpSpPr/>
          <p:nvPr/>
        </p:nvGrpSpPr>
        <p:grpSpPr>
          <a:xfrm>
            <a:off x="181232" y="1015764"/>
            <a:ext cx="6862118" cy="5807675"/>
            <a:chOff x="2098589" y="1050324"/>
            <a:chExt cx="6862118" cy="580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E2CD47-AE1C-766F-8B80-146DABB8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38" t="-8797" r="3307" b="1"/>
            <a:stretch/>
          </p:blipFill>
          <p:spPr>
            <a:xfrm>
              <a:off x="2187146" y="1050324"/>
              <a:ext cx="6685005" cy="58076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D1095-51D7-A345-DB66-6D77F3161A3E}"/>
                </a:ext>
              </a:extLst>
            </p:cNvPr>
            <p:cNvSpPr/>
            <p:nvPr/>
          </p:nvSpPr>
          <p:spPr>
            <a:xfrm>
              <a:off x="5529648" y="1640569"/>
              <a:ext cx="1291282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4BA79E-90FD-AB61-29A7-7D411FFE54C8}"/>
                </a:ext>
              </a:extLst>
            </p:cNvPr>
            <p:cNvSpPr/>
            <p:nvPr/>
          </p:nvSpPr>
          <p:spPr>
            <a:xfrm>
              <a:off x="2098589" y="1457966"/>
              <a:ext cx="949410" cy="197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D2635-54B8-25E6-01EE-CF7E9CC274A6}"/>
                </a:ext>
              </a:extLst>
            </p:cNvPr>
            <p:cNvSpPr/>
            <p:nvPr/>
          </p:nvSpPr>
          <p:spPr>
            <a:xfrm flipV="1">
              <a:off x="2098589" y="4114198"/>
              <a:ext cx="563262" cy="4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44A85-D21E-88E8-8BFE-7A1C82BC774C}"/>
                </a:ext>
              </a:extLst>
            </p:cNvPr>
            <p:cNvSpPr/>
            <p:nvPr/>
          </p:nvSpPr>
          <p:spPr>
            <a:xfrm flipV="1">
              <a:off x="8308888" y="5973141"/>
              <a:ext cx="651819" cy="699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98B076-4C9E-E2D6-4B6E-8BDC732BA257}"/>
              </a:ext>
            </a:extLst>
          </p:cNvPr>
          <p:cNvSpPr txBox="1"/>
          <p:nvPr/>
        </p:nvSpPr>
        <p:spPr>
          <a:xfrm>
            <a:off x="741334" y="1842139"/>
            <a:ext cx="26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srgbClr val="C00000"/>
                </a:solidFill>
              </a:rPr>
              <a:t>k</a:t>
            </a:r>
            <a:r>
              <a:rPr lang="da-DK" sz="2400" dirty="0">
                <a:solidFill>
                  <a:srgbClr val="C00000"/>
                </a:solidFill>
              </a:rPr>
              <a:t>-partitioner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CCA56-EEC4-59BF-FDA1-FFADF97BC189}"/>
              </a:ext>
            </a:extLst>
          </p:cNvPr>
          <p:cNvSpPr txBox="1"/>
          <p:nvPr/>
        </p:nvSpPr>
        <p:spPr>
          <a:xfrm>
            <a:off x="3464745" y="1606009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unsorted</a:t>
            </a:r>
            <a:r>
              <a:rPr lang="da-DK" dirty="0"/>
              <a:t> elements</a:t>
            </a:r>
          </a:p>
          <a:p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462E8-510B-F1DA-5C40-14C2E16D7842}"/>
              </a:ext>
            </a:extLst>
          </p:cNvPr>
          <p:cNvSpPr txBox="1"/>
          <p:nvPr/>
        </p:nvSpPr>
        <p:spPr>
          <a:xfrm>
            <a:off x="2648394" y="2979610"/>
            <a:ext cx="1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pivot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3A8FB-F00D-D28C-CF64-50D244859609}"/>
              </a:ext>
            </a:extLst>
          </p:cNvPr>
          <p:cNvSpPr txBox="1"/>
          <p:nvPr/>
        </p:nvSpPr>
        <p:spPr>
          <a:xfrm>
            <a:off x="6096000" y="4552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b="0" i="0" u="none" strike="noStrike" baseline="0" dirty="0">
                <a:latin typeface="LMRoman9-Regular"/>
              </a:rPr>
              <a:t>[Brodal, Wild 2023]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41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5015" y="1436745"/>
                <a:ext cx="5634757" cy="5598725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Entropy </a:t>
                </a:r>
                <a:r>
                  <a:rPr lang="da-DK" dirty="0" err="1"/>
                  <a:t>bound</a:t>
                </a:r>
                <a:r>
                  <a:rPr lang="da-DK" dirty="0"/>
                  <a:t> ≈ sort → sort</a:t>
                </a:r>
              </a:p>
              <a:p>
                <a:r>
                  <a:rPr lang="da-DK" dirty="0"/>
                  <a:t>Smaller </a:t>
                </a:r>
                <a:r>
                  <a:rPr lang="da-DK" i="1" dirty="0"/>
                  <a:t>k</a:t>
                </a:r>
              </a:p>
              <a:p>
                <a:r>
                  <a:rPr lang="da-DK" dirty="0" err="1"/>
                  <a:t>Prune</a:t>
                </a:r>
                <a:r>
                  <a:rPr lang="da-DK" dirty="0"/>
                  <a:t> </a:t>
                </a:r>
                <a:r>
                  <a:rPr lang="da-DK" dirty="0" err="1"/>
                  <a:t>buckets</a:t>
                </a:r>
                <a:r>
                  <a:rPr lang="da-DK" dirty="0"/>
                  <a:t> with no </a:t>
                </a:r>
                <a:r>
                  <a:rPr lang="da-DK" dirty="0" err="1"/>
                  <a:t>query</a:t>
                </a:r>
                <a:endParaRPr lang="da-DK" dirty="0"/>
              </a:p>
              <a:p>
                <a:pPr lvl="1"/>
                <a:r>
                  <a:rPr lang="da-DK" dirty="0"/>
                  <a:t>≥ </a:t>
                </a:r>
                <a:r>
                  <a:rPr lang="da-DK" i="1" dirty="0"/>
                  <a:t>n</a:t>
                </a:r>
                <a:r>
                  <a:rPr lang="da-DK" dirty="0"/>
                  <a:t>/2 elements </a:t>
                </a:r>
                <a:r>
                  <a:rPr lang="da-DK" dirty="0" err="1"/>
                  <a:t>pruned</a:t>
                </a:r>
                <a:endParaRPr lang="da-DK" dirty="0"/>
              </a:p>
              <a:p>
                <a:r>
                  <a:rPr lang="da-DK" dirty="0" err="1"/>
                  <a:t>Recurse</a:t>
                </a:r>
                <a:r>
                  <a:rPr lang="da-DK" dirty="0"/>
                  <a:t> on </a:t>
                </a:r>
                <a:r>
                  <a:rPr lang="da-DK" dirty="0" err="1"/>
                  <a:t>buckets</a:t>
                </a:r>
                <a:endParaRPr lang="da-DK" dirty="0"/>
              </a:p>
              <a:p>
                <a:r>
                  <a:rPr lang="da-DK" dirty="0"/>
                  <a:t>Pivots </a:t>
                </a:r>
                <a:r>
                  <a:rPr lang="da-DK" dirty="0" err="1"/>
                  <a:t>deterministically</a:t>
                </a:r>
                <a:r>
                  <a:rPr lang="da-DK" dirty="0"/>
                  <a:t> </a:t>
                </a:r>
              </a:p>
              <a:p>
                <a:pPr lvl="1"/>
                <a:r>
                  <a:rPr lang="da-DK" dirty="0" err="1"/>
                  <a:t>Incremental</a:t>
                </a:r>
                <a:r>
                  <a:rPr lang="da-DK" dirty="0"/>
                  <a:t> </a:t>
                </a:r>
                <a:r>
                  <a:rPr lang="da-DK" dirty="0" err="1"/>
                  <a:t>batches</a:t>
                </a:r>
                <a:r>
                  <a:rPr lang="da-DK" dirty="0"/>
                  <a:t> </a:t>
                </a:r>
                <a:r>
                  <a:rPr lang="da-DK" dirty="0" err="1"/>
                  <a:t>size</a:t>
                </a:r>
                <a:r>
                  <a:rPr lang="da-DK" dirty="0"/>
                  <a:t> 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</a:p>
              <a:p>
                <a:pPr lvl="1"/>
                <a:r>
                  <a:rPr lang="da-DK" dirty="0"/>
                  <a:t>Split </a:t>
                </a:r>
                <a:r>
                  <a:rPr lang="da-DK" dirty="0" err="1"/>
                  <a:t>bucket</a:t>
                </a:r>
                <a:r>
                  <a:rPr lang="da-DK" dirty="0"/>
                  <a:t> + </a:t>
                </a:r>
                <a:r>
                  <a:rPr lang="da-DK" dirty="0" err="1"/>
                  <a:t>rebuild</a:t>
                </a:r>
                <a:r>
                  <a:rPr lang="da-DK" dirty="0"/>
                  <a:t> k-partitioner</a:t>
                </a:r>
              </a:p>
              <a:p>
                <a:r>
                  <a:rPr lang="da-DK" i="1" dirty="0">
                    <a:solidFill>
                      <a:schemeClr val="tx1"/>
                    </a:solidFill>
                  </a:rPr>
                  <a:t>O</a:t>
                </a:r>
                <a:r>
                  <a:rPr lang="da-DK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1"/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/ </a:t>
                </a:r>
                <a:r>
                  <a:rPr lang="da-DK" i="1" dirty="0">
                    <a:solidFill>
                      <a:schemeClr val="tx1"/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)  I/Os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da-DK" i="1" dirty="0"/>
                  <a:t>k</a:t>
                </a:r>
                <a:r>
                  <a:rPr lang="da-DK" dirty="0"/>
                  <a:t> = 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el-GR" dirty="0"/>
                  <a:t>Δ</a:t>
                </a:r>
                <a:r>
                  <a:rPr lang="da-DK" dirty="0"/>
                  <a:t>   </a:t>
                </a:r>
                <a:br>
                  <a:rPr lang="da-DK" dirty="0"/>
                </a:br>
                <a:r>
                  <a:rPr lang="el-GR" dirty="0"/>
                  <a:t>Δ</a:t>
                </a:r>
                <a:r>
                  <a:rPr lang="da-DK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da-DK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r>
                          <m:rPr>
                            <m:nor/>
                          </m:rPr>
                          <a:rPr lang="da-DK" i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{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i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a-DK" i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a-DK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a-DK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a-D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i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da-DK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da-D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i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nor/>
                          </m:rPr>
                          <a:rPr lang="da-DK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b="0" i="1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/2}</m:t>
                        </m:r>
                      </m:e>
                    </m:func>
                  </m:oMath>
                </a14:m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5015" y="1436745"/>
                <a:ext cx="5634757" cy="5598725"/>
              </a:xfrm>
              <a:blipFill>
                <a:blip r:embed="rId3"/>
                <a:stretch>
                  <a:fillRect l="-1948" t="-196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688FCBF-57B6-ECAC-AA22-C70D5851B07E}"/>
              </a:ext>
            </a:extLst>
          </p:cNvPr>
          <p:cNvGrpSpPr/>
          <p:nvPr/>
        </p:nvGrpSpPr>
        <p:grpSpPr>
          <a:xfrm>
            <a:off x="181232" y="1015764"/>
            <a:ext cx="6862118" cy="5807675"/>
            <a:chOff x="2098589" y="1050324"/>
            <a:chExt cx="6862118" cy="580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E2CD47-AE1C-766F-8B80-146DABB8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38" t="-8797" r="3307" b="1"/>
            <a:stretch/>
          </p:blipFill>
          <p:spPr>
            <a:xfrm>
              <a:off x="2187146" y="1050324"/>
              <a:ext cx="6685005" cy="58076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D1095-51D7-A345-DB66-6D77F3161A3E}"/>
                </a:ext>
              </a:extLst>
            </p:cNvPr>
            <p:cNvSpPr/>
            <p:nvPr/>
          </p:nvSpPr>
          <p:spPr>
            <a:xfrm>
              <a:off x="5529648" y="1640569"/>
              <a:ext cx="1291282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4BA79E-90FD-AB61-29A7-7D411FFE54C8}"/>
                </a:ext>
              </a:extLst>
            </p:cNvPr>
            <p:cNvSpPr/>
            <p:nvPr/>
          </p:nvSpPr>
          <p:spPr>
            <a:xfrm>
              <a:off x="2098589" y="1457966"/>
              <a:ext cx="949410" cy="197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D2635-54B8-25E6-01EE-CF7E9CC274A6}"/>
                </a:ext>
              </a:extLst>
            </p:cNvPr>
            <p:cNvSpPr/>
            <p:nvPr/>
          </p:nvSpPr>
          <p:spPr>
            <a:xfrm flipV="1">
              <a:off x="2098589" y="4114198"/>
              <a:ext cx="563262" cy="4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44A85-D21E-88E8-8BFE-7A1C82BC774C}"/>
                </a:ext>
              </a:extLst>
            </p:cNvPr>
            <p:cNvSpPr/>
            <p:nvPr/>
          </p:nvSpPr>
          <p:spPr>
            <a:xfrm flipV="1">
              <a:off x="8308888" y="5973141"/>
              <a:ext cx="651819" cy="699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98B076-4C9E-E2D6-4B6E-8BDC732BA257}"/>
              </a:ext>
            </a:extLst>
          </p:cNvPr>
          <p:cNvSpPr txBox="1"/>
          <p:nvPr/>
        </p:nvSpPr>
        <p:spPr>
          <a:xfrm>
            <a:off x="741334" y="1842139"/>
            <a:ext cx="26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srgbClr val="C00000"/>
                </a:solidFill>
              </a:rPr>
              <a:t>k</a:t>
            </a:r>
            <a:r>
              <a:rPr lang="da-DK" sz="2400" dirty="0">
                <a:solidFill>
                  <a:srgbClr val="C00000"/>
                </a:solidFill>
              </a:rPr>
              <a:t>-partitioner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CCA56-EEC4-59BF-FDA1-FFADF97BC189}"/>
              </a:ext>
            </a:extLst>
          </p:cNvPr>
          <p:cNvSpPr txBox="1"/>
          <p:nvPr/>
        </p:nvSpPr>
        <p:spPr>
          <a:xfrm>
            <a:off x="3464745" y="1606009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unsorted</a:t>
            </a:r>
            <a:r>
              <a:rPr lang="da-DK" dirty="0"/>
              <a:t> elements</a:t>
            </a:r>
          </a:p>
          <a:p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462E8-510B-F1DA-5C40-14C2E16D7842}"/>
              </a:ext>
            </a:extLst>
          </p:cNvPr>
          <p:cNvSpPr txBox="1"/>
          <p:nvPr/>
        </p:nvSpPr>
        <p:spPr>
          <a:xfrm>
            <a:off x="2648394" y="2979610"/>
            <a:ext cx="1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pivot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3A8FB-F00D-D28C-CF64-50D244859609}"/>
              </a:ext>
            </a:extLst>
          </p:cNvPr>
          <p:cNvSpPr txBox="1"/>
          <p:nvPr/>
        </p:nvSpPr>
        <p:spPr>
          <a:xfrm>
            <a:off x="6096000" y="4552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b="0" i="0" u="none" strike="noStrike" baseline="0" dirty="0">
                <a:latin typeface="LMRoman9-Regular"/>
              </a:rPr>
              <a:t>[Brodal, Wild 2024]</a:t>
            </a:r>
            <a:endParaRPr lang="da-DK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54ED4-BC8B-972F-9497-288DC3445466}"/>
              </a:ext>
            </a:extLst>
          </p:cNvPr>
          <p:cNvSpPr txBox="1"/>
          <p:nvPr/>
        </p:nvSpPr>
        <p:spPr>
          <a:xfrm>
            <a:off x="1767016" y="45522"/>
            <a:ext cx="695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84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9356B-E6FB-C91D-B8FD-9E69FB78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29" y="2943500"/>
            <a:ext cx="8798741" cy="9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6F92-7E31-A396-F422-B7049C7D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"/>
            <a:ext cx="10515600" cy="1111156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E416C-B58E-BA85-793B-E2BA01F9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76" y="1253824"/>
            <a:ext cx="9376848" cy="53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9DB2846-71D9-CA58-D10F-A8F1EAB32C16}"/>
              </a:ext>
            </a:extLst>
          </p:cNvPr>
          <p:cNvGrpSpPr/>
          <p:nvPr/>
        </p:nvGrpSpPr>
        <p:grpSpPr>
          <a:xfrm>
            <a:off x="4809648" y="686941"/>
            <a:ext cx="2627575" cy="1847905"/>
            <a:chOff x="4809948" y="2833644"/>
            <a:chExt cx="2627575" cy="1847905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EA990C16-D3DD-2833-8FD9-B1468AF9F44B}"/>
                </a:ext>
              </a:extLst>
            </p:cNvPr>
            <p:cNvSpPr/>
            <p:nvPr/>
          </p:nvSpPr>
          <p:spPr>
            <a:xfrm>
              <a:off x="4809948" y="2834675"/>
              <a:ext cx="2627575" cy="184687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E8D0C93-C27F-957C-1D1D-71FBE6BD7414}"/>
                </a:ext>
              </a:extLst>
            </p:cNvPr>
            <p:cNvSpPr txBox="1"/>
            <p:nvPr/>
          </p:nvSpPr>
          <p:spPr>
            <a:xfrm>
              <a:off x="4934085" y="2833644"/>
              <a:ext cx="2436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Randomized</a:t>
              </a:r>
              <a:endParaRPr lang="da-D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191D37C-9C40-D2BA-20C6-54DE67EB4B4C}"/>
              </a:ext>
            </a:extLst>
          </p:cNvPr>
          <p:cNvSpPr/>
          <p:nvPr/>
        </p:nvSpPr>
        <p:spPr>
          <a:xfrm>
            <a:off x="7772312" y="2781623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698499E-9B72-5132-0468-6AB17ECE2308}"/>
              </a:ext>
            </a:extLst>
          </p:cNvPr>
          <p:cNvCxnSpPr>
            <a:cxnSpLocks/>
          </p:cNvCxnSpPr>
          <p:nvPr/>
        </p:nvCxnSpPr>
        <p:spPr>
          <a:xfrm flipV="1">
            <a:off x="8100216" y="4092619"/>
            <a:ext cx="904530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24BC2E-F208-971B-CF95-C140B98B4451}"/>
              </a:ext>
            </a:extLst>
          </p:cNvPr>
          <p:cNvSpPr/>
          <p:nvPr/>
        </p:nvSpPr>
        <p:spPr>
          <a:xfrm>
            <a:off x="7760423" y="710621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98A56DA-071D-CF09-FF22-DFBFBA1D2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56809"/>
              </p:ext>
            </p:extLst>
          </p:nvPr>
        </p:nvGraphicFramePr>
        <p:xfrm>
          <a:off x="11390355" y="1919258"/>
          <a:ext cx="360000" cy="3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DD252E-96F1-1A7E-DB58-09A9333B611B}"/>
              </a:ext>
            </a:extLst>
          </p:cNvPr>
          <p:cNvSpPr/>
          <p:nvPr/>
        </p:nvSpPr>
        <p:spPr>
          <a:xfrm>
            <a:off x="7784201" y="4827225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EE4164-11F1-68E7-1099-9B0AB69AE7A8}"/>
              </a:ext>
            </a:extLst>
          </p:cNvPr>
          <p:cNvSpPr/>
          <p:nvPr/>
        </p:nvSpPr>
        <p:spPr>
          <a:xfrm>
            <a:off x="370026" y="2759850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322547-97E4-5478-D901-D41ABA2F8E78}"/>
              </a:ext>
            </a:extLst>
          </p:cNvPr>
          <p:cNvSpPr/>
          <p:nvPr/>
        </p:nvSpPr>
        <p:spPr>
          <a:xfrm>
            <a:off x="381915" y="4805452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9DF6AC-EEA5-E2A1-9007-20A3407FC521}"/>
              </a:ext>
            </a:extLst>
          </p:cNvPr>
          <p:cNvSpPr/>
          <p:nvPr/>
        </p:nvSpPr>
        <p:spPr>
          <a:xfrm>
            <a:off x="358137" y="688848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Content Placeholder 7" descr="A pair of dice with black dots&#10;&#10;Description automatically generated">
            <a:extLst>
              <a:ext uri="{FF2B5EF4-FFF2-40B4-BE49-F238E27FC236}">
                <a16:creationId xmlns:a16="http://schemas.microsoft.com/office/drawing/2014/main" id="{12C61C56-DAC8-BA07-A80D-D114078CA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70" y="1452281"/>
            <a:ext cx="836255" cy="83625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1DE53-869E-CBDB-7C02-36D0D8616FC4}"/>
              </a:ext>
            </a:extLst>
          </p:cNvPr>
          <p:cNvSpPr txBox="1"/>
          <p:nvPr/>
        </p:nvSpPr>
        <p:spPr>
          <a:xfrm>
            <a:off x="573440" y="20199"/>
            <a:ext cx="359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da-DK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23288-CD42-DA49-C8C6-9D2C4FDA9409}"/>
              </a:ext>
            </a:extLst>
          </p:cNvPr>
          <p:cNvSpPr txBox="1"/>
          <p:nvPr/>
        </p:nvSpPr>
        <p:spPr>
          <a:xfrm>
            <a:off x="4934085" y="20199"/>
            <a:ext cx="2580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  <a:endParaRPr lang="da-DK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A4092-43C1-6D4E-14D4-E72646E127C6}"/>
              </a:ext>
            </a:extLst>
          </p:cNvPr>
          <p:cNvSpPr txBox="1"/>
          <p:nvPr/>
        </p:nvSpPr>
        <p:spPr>
          <a:xfrm>
            <a:off x="7802522" y="20199"/>
            <a:ext cx="4067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</a:t>
            </a:r>
            <a:r>
              <a:rPr lang="da-DK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lang="da-DK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4B7F24D-C954-0F04-A072-E7C383C64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40121"/>
              </p:ext>
            </p:extLst>
          </p:nvPr>
        </p:nvGraphicFramePr>
        <p:xfrm>
          <a:off x="576321" y="1413709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27AB36-0B4A-14E0-A46B-841438E96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21614"/>
              </p:ext>
            </p:extLst>
          </p:nvPr>
        </p:nvGraphicFramePr>
        <p:xfrm>
          <a:off x="573440" y="1940421"/>
          <a:ext cx="36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19" name="Arc 18">
            <a:extLst>
              <a:ext uri="{FF2B5EF4-FFF2-40B4-BE49-F238E27FC236}">
                <a16:creationId xmlns:a16="http://schemas.microsoft.com/office/drawing/2014/main" id="{4DAD59C1-C1B4-F3FC-BB62-02DCD80D4F06}"/>
              </a:ext>
            </a:extLst>
          </p:cNvPr>
          <p:cNvSpPr/>
          <p:nvPr/>
        </p:nvSpPr>
        <p:spPr>
          <a:xfrm flipV="1">
            <a:off x="220962" y="1527946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1B841BC-51E5-E95C-4155-7F507FA55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82272"/>
              </p:ext>
            </p:extLst>
          </p:nvPr>
        </p:nvGraphicFramePr>
        <p:xfrm>
          <a:off x="573440" y="3371888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4E96DC5-5E15-86EB-1931-AA223EED016A}"/>
              </a:ext>
            </a:extLst>
          </p:cNvPr>
          <p:cNvSpPr txBox="1"/>
          <p:nvPr/>
        </p:nvSpPr>
        <p:spPr>
          <a:xfrm>
            <a:off x="573438" y="3891930"/>
            <a:ext cx="352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038F338-F299-47F3-C315-12B1F3E10819}"/>
              </a:ext>
            </a:extLst>
          </p:cNvPr>
          <p:cNvSpPr/>
          <p:nvPr/>
        </p:nvSpPr>
        <p:spPr>
          <a:xfrm rot="5400000">
            <a:off x="1801148" y="3968377"/>
            <a:ext cx="458450" cy="576926"/>
          </a:xfrm>
          <a:prstGeom prst="arc">
            <a:avLst>
              <a:gd name="adj1" fmla="val 6885592"/>
              <a:gd name="adj2" fmla="val 15481473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282F0D3-887C-88B0-4685-CD9E3CA31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71933"/>
              </p:ext>
            </p:extLst>
          </p:nvPr>
        </p:nvGraphicFramePr>
        <p:xfrm>
          <a:off x="573438" y="5412979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121B961-1275-E8BF-8CDE-7E5772A45FF7}"/>
              </a:ext>
            </a:extLst>
          </p:cNvPr>
          <p:cNvSpPr txBox="1"/>
          <p:nvPr/>
        </p:nvSpPr>
        <p:spPr>
          <a:xfrm>
            <a:off x="573438" y="5933608"/>
            <a:ext cx="360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ranks</a:t>
            </a: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C78A309-3A2C-75D7-002C-0C4F42F62811}"/>
              </a:ext>
            </a:extLst>
          </p:cNvPr>
          <p:cNvSpPr/>
          <p:nvPr/>
        </p:nvSpPr>
        <p:spPr>
          <a:xfrm rot="5400000">
            <a:off x="2604677" y="6024586"/>
            <a:ext cx="392655" cy="525917"/>
          </a:xfrm>
          <a:prstGeom prst="arc">
            <a:avLst>
              <a:gd name="adj1" fmla="val 7190761"/>
              <a:gd name="adj2" fmla="val 15078591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C5187AD-B16D-8C4C-8A87-9143CDD92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12458"/>
              </p:ext>
            </p:extLst>
          </p:nvPr>
        </p:nvGraphicFramePr>
        <p:xfrm>
          <a:off x="3093438" y="5978351"/>
          <a:ext cx="108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FE6FA58-339B-BEF9-2501-9BF7C8159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88528"/>
              </p:ext>
            </p:extLst>
          </p:nvPr>
        </p:nvGraphicFramePr>
        <p:xfrm>
          <a:off x="1437727" y="5983800"/>
          <a:ext cx="108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2F64A09-C4D1-19DA-2FA6-6D423B621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57652"/>
              </p:ext>
            </p:extLst>
          </p:nvPr>
        </p:nvGraphicFramePr>
        <p:xfrm>
          <a:off x="1307908" y="3961350"/>
          <a:ext cx="36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FD5F2AB-1445-9288-E007-B934E4D3C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55941"/>
              </p:ext>
            </p:extLst>
          </p:nvPr>
        </p:nvGraphicFramePr>
        <p:xfrm>
          <a:off x="2392838" y="3948814"/>
          <a:ext cx="36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30116B6-5A67-E6F2-2BC3-886949016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34838"/>
              </p:ext>
            </p:extLst>
          </p:nvPr>
        </p:nvGraphicFramePr>
        <p:xfrm>
          <a:off x="7970355" y="1919415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6604D77-FE3F-D883-4467-0905522EBAC8}"/>
              </a:ext>
            </a:extLst>
          </p:cNvPr>
          <p:cNvSpPr/>
          <p:nvPr/>
        </p:nvSpPr>
        <p:spPr>
          <a:xfrm>
            <a:off x="11673115" y="1850573"/>
            <a:ext cx="156633" cy="478367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78367">
                <a:moveTo>
                  <a:pt x="46567" y="0"/>
                </a:moveTo>
                <a:lnTo>
                  <a:pt x="0" y="173567"/>
                </a:lnTo>
                <a:lnTo>
                  <a:pt x="101600" y="228600"/>
                </a:lnTo>
                <a:lnTo>
                  <a:pt x="4233" y="304800"/>
                </a:lnTo>
                <a:lnTo>
                  <a:pt x="101600" y="342900"/>
                </a:lnTo>
                <a:lnTo>
                  <a:pt x="0" y="474133"/>
                </a:lnTo>
                <a:lnTo>
                  <a:pt x="156633" y="478367"/>
                </a:lnTo>
                <a:lnTo>
                  <a:pt x="156633" y="16933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B28080-985E-48F8-0F3D-A2006051AC47}"/>
              </a:ext>
            </a:extLst>
          </p:cNvPr>
          <p:cNvCxnSpPr>
            <a:cxnSpLocks/>
          </p:cNvCxnSpPr>
          <p:nvPr/>
        </p:nvCxnSpPr>
        <p:spPr>
          <a:xfrm>
            <a:off x="9209317" y="1651608"/>
            <a:ext cx="0" cy="227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650D65C-B302-1EB2-F070-C0E9007D6F90}"/>
              </a:ext>
            </a:extLst>
          </p:cNvPr>
          <p:cNvSpPr txBox="1"/>
          <p:nvPr/>
        </p:nvSpPr>
        <p:spPr>
          <a:xfrm>
            <a:off x="7990154" y="1305996"/>
            <a:ext cx="38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(element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2" name="Flowchart: Manual Operation 51">
            <a:extLst>
              <a:ext uri="{FF2B5EF4-FFF2-40B4-BE49-F238E27FC236}">
                <a16:creationId xmlns:a16="http://schemas.microsoft.com/office/drawing/2014/main" id="{6C853D0E-47D7-7B07-56C8-2E799A23028B}"/>
              </a:ext>
            </a:extLst>
          </p:cNvPr>
          <p:cNvSpPr/>
          <p:nvPr/>
        </p:nvSpPr>
        <p:spPr>
          <a:xfrm>
            <a:off x="7970355" y="3861273"/>
            <a:ext cx="640589" cy="442739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C321B535-8846-85C1-05C5-2F841615D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2380"/>
              </p:ext>
            </p:extLst>
          </p:nvPr>
        </p:nvGraphicFramePr>
        <p:xfrm>
          <a:off x="8728955" y="3947436"/>
          <a:ext cx="540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A1E87E61-783C-4504-040A-D6F99ABB0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26234"/>
              </p:ext>
            </p:extLst>
          </p:nvPr>
        </p:nvGraphicFramePr>
        <p:xfrm>
          <a:off x="9844766" y="3947436"/>
          <a:ext cx="183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2556155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79449534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3303107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6408954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689921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6712586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1344143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20939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5795197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96244930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59650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32525582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736629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19566277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55503822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443867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5417455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834417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93650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75981875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56935873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926783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930932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901847452"/>
                    </a:ext>
                  </a:extLst>
                </a:gridCol>
              </a:tblGrid>
              <a:tr h="19435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746BEA-FBFA-FCDA-6CB5-52751B0F14A3}"/>
              </a:ext>
            </a:extLst>
          </p:cNvPr>
          <p:cNvCxnSpPr>
            <a:cxnSpLocks/>
          </p:cNvCxnSpPr>
          <p:nvPr/>
        </p:nvCxnSpPr>
        <p:spPr>
          <a:xfrm flipV="1">
            <a:off x="9246211" y="4092619"/>
            <a:ext cx="617805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7519DF6-D0A3-1628-A9B5-ACCAD7263880}"/>
              </a:ext>
            </a:extLst>
          </p:cNvPr>
          <p:cNvSpPr/>
          <p:nvPr/>
        </p:nvSpPr>
        <p:spPr>
          <a:xfrm>
            <a:off x="9016121" y="3947436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3213E2-EC71-A038-62D7-12A42CE5AD6C}"/>
              </a:ext>
            </a:extLst>
          </p:cNvPr>
          <p:cNvSpPr/>
          <p:nvPr/>
        </p:nvSpPr>
        <p:spPr>
          <a:xfrm>
            <a:off x="10540107" y="3947436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C3625E-2461-FC55-826D-C1155545DAEC}"/>
              </a:ext>
            </a:extLst>
          </p:cNvPr>
          <p:cNvSpPr txBox="1"/>
          <p:nvPr/>
        </p:nvSpPr>
        <p:spPr>
          <a:xfrm>
            <a:off x="9267983" y="3650191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I/O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CCD1B0A-32A4-6398-2786-847908E0E763}"/>
              </a:ext>
            </a:extLst>
          </p:cNvPr>
          <p:cNvSpPr txBox="1"/>
          <p:nvPr/>
        </p:nvSpPr>
        <p:spPr>
          <a:xfrm>
            <a:off x="10346123" y="3640043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A74294-6616-19ED-9F55-C942995AAAF2}"/>
              </a:ext>
            </a:extLst>
          </p:cNvPr>
          <p:cNvSpPr txBox="1"/>
          <p:nvPr/>
        </p:nvSpPr>
        <p:spPr>
          <a:xfrm>
            <a:off x="8549194" y="3640043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C5566B-10CD-A2E2-8FF5-08F844FCB9E3}"/>
              </a:ext>
            </a:extLst>
          </p:cNvPr>
          <p:cNvSpPr txBox="1"/>
          <p:nvPr/>
        </p:nvSpPr>
        <p:spPr>
          <a:xfrm>
            <a:off x="8406863" y="4184230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8C46B4-4E35-691D-5A53-EB76C269E89C}"/>
              </a:ext>
            </a:extLst>
          </p:cNvPr>
          <p:cNvSpPr txBox="1"/>
          <p:nvPr/>
        </p:nvSpPr>
        <p:spPr>
          <a:xfrm>
            <a:off x="10140650" y="4184230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EB7E4B2-80A5-42AC-ADD0-A29A46B6B1C5}"/>
              </a:ext>
            </a:extLst>
          </p:cNvPr>
          <p:cNvSpPr/>
          <p:nvPr/>
        </p:nvSpPr>
        <p:spPr>
          <a:xfrm>
            <a:off x="11584216" y="3885901"/>
            <a:ext cx="156633" cy="461434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  <a:gd name="connsiteX0" fmla="*/ 132292 w 156633"/>
              <a:gd name="connsiteY0" fmla="*/ 21167 h 461434"/>
              <a:gd name="connsiteX1" fmla="*/ 0 w 156633"/>
              <a:gd name="connsiteY1" fmla="*/ 15663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  <a:gd name="connsiteX0" fmla="*/ 132292 w 156633"/>
              <a:gd name="connsiteY0" fmla="*/ 21167 h 461434"/>
              <a:gd name="connsiteX1" fmla="*/ 38100 w 156633"/>
              <a:gd name="connsiteY1" fmla="*/ 15028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61434">
                <a:moveTo>
                  <a:pt x="132292" y="21167"/>
                </a:moveTo>
                <a:lnTo>
                  <a:pt x="38100" y="150284"/>
                </a:lnTo>
                <a:lnTo>
                  <a:pt x="101600" y="211667"/>
                </a:lnTo>
                <a:lnTo>
                  <a:pt x="4233" y="287867"/>
                </a:lnTo>
                <a:lnTo>
                  <a:pt x="101600" y="325967"/>
                </a:lnTo>
                <a:lnTo>
                  <a:pt x="0" y="457200"/>
                </a:lnTo>
                <a:lnTo>
                  <a:pt x="156633" y="461434"/>
                </a:lnTo>
                <a:lnTo>
                  <a:pt x="156633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2A8B72-7A4E-26BB-80F3-D2D27A87BCFB}"/>
              </a:ext>
            </a:extLst>
          </p:cNvPr>
          <p:cNvCxnSpPr>
            <a:cxnSpLocks/>
          </p:cNvCxnSpPr>
          <p:nvPr/>
        </p:nvCxnSpPr>
        <p:spPr>
          <a:xfrm flipV="1">
            <a:off x="8078444" y="6275204"/>
            <a:ext cx="904530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Flowchart: Manual Operation 82">
            <a:extLst>
              <a:ext uri="{FF2B5EF4-FFF2-40B4-BE49-F238E27FC236}">
                <a16:creationId xmlns:a16="http://schemas.microsoft.com/office/drawing/2014/main" id="{6E9B62C7-CF85-9B03-C085-651E71A9E5B0}"/>
              </a:ext>
            </a:extLst>
          </p:cNvPr>
          <p:cNvSpPr/>
          <p:nvPr/>
        </p:nvSpPr>
        <p:spPr>
          <a:xfrm>
            <a:off x="7948583" y="6033698"/>
            <a:ext cx="640589" cy="442739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82FB581D-95CA-D799-5998-B8E9E15B8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37713"/>
              </p:ext>
            </p:extLst>
          </p:nvPr>
        </p:nvGraphicFramePr>
        <p:xfrm>
          <a:off x="8707183" y="6130021"/>
          <a:ext cx="540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87A61689-FFDA-2F44-DC9C-70F09DEFB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49449"/>
              </p:ext>
            </p:extLst>
          </p:nvPr>
        </p:nvGraphicFramePr>
        <p:xfrm>
          <a:off x="9822994" y="6130021"/>
          <a:ext cx="183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2556155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79449534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3303107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6408954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689921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6712586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1344143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20939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5795197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96244930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59650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32525582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736629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19566277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55503822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443867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5417455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834417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93650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75981875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56935873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926783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930932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901847452"/>
                    </a:ext>
                  </a:extLst>
                </a:gridCol>
              </a:tblGrid>
              <a:tr h="19435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7527B50-4385-5FE8-CDD0-382926CDDD24}"/>
              </a:ext>
            </a:extLst>
          </p:cNvPr>
          <p:cNvCxnSpPr>
            <a:cxnSpLocks/>
          </p:cNvCxnSpPr>
          <p:nvPr/>
        </p:nvCxnSpPr>
        <p:spPr>
          <a:xfrm flipV="1">
            <a:off x="9224439" y="6275204"/>
            <a:ext cx="617805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2E87FEA-3065-DB29-48C0-4674B5BA884A}"/>
              </a:ext>
            </a:extLst>
          </p:cNvPr>
          <p:cNvSpPr/>
          <p:nvPr/>
        </p:nvSpPr>
        <p:spPr>
          <a:xfrm>
            <a:off x="8994349" y="6130021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E16619-9EF9-CD12-EB23-9F33CD56F2D1}"/>
              </a:ext>
            </a:extLst>
          </p:cNvPr>
          <p:cNvSpPr/>
          <p:nvPr/>
        </p:nvSpPr>
        <p:spPr>
          <a:xfrm>
            <a:off x="10518335" y="6130021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859422-18D9-168C-8E1A-C5B9D98A15C3}"/>
              </a:ext>
            </a:extLst>
          </p:cNvPr>
          <p:cNvSpPr txBox="1"/>
          <p:nvPr/>
        </p:nvSpPr>
        <p:spPr>
          <a:xfrm>
            <a:off x="9246211" y="5832776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I/O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6346731-F430-AD13-0F1D-78DC5EC71152}"/>
              </a:ext>
            </a:extLst>
          </p:cNvPr>
          <p:cNvSpPr txBox="1"/>
          <p:nvPr/>
        </p:nvSpPr>
        <p:spPr>
          <a:xfrm>
            <a:off x="10324351" y="5822628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B98F02-7B6D-6BE2-0386-473CEA22C9A2}"/>
              </a:ext>
            </a:extLst>
          </p:cNvPr>
          <p:cNvSpPr txBox="1"/>
          <p:nvPr/>
        </p:nvSpPr>
        <p:spPr>
          <a:xfrm>
            <a:off x="8527422" y="5822628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0A80F30-3C84-DEFF-CF25-B0655A75217C}"/>
              </a:ext>
            </a:extLst>
          </p:cNvPr>
          <p:cNvSpPr txBox="1"/>
          <p:nvPr/>
        </p:nvSpPr>
        <p:spPr>
          <a:xfrm>
            <a:off x="8385091" y="6366815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79CBC29-76EF-D57D-F844-1CF8167D4A1D}"/>
              </a:ext>
            </a:extLst>
          </p:cNvPr>
          <p:cNvSpPr txBox="1"/>
          <p:nvPr/>
        </p:nvSpPr>
        <p:spPr>
          <a:xfrm>
            <a:off x="10118878" y="6381682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07D363D-A5A6-1A85-BC2C-1BA1ACC60105}"/>
              </a:ext>
            </a:extLst>
          </p:cNvPr>
          <p:cNvSpPr/>
          <p:nvPr/>
        </p:nvSpPr>
        <p:spPr>
          <a:xfrm>
            <a:off x="11562444" y="6068486"/>
            <a:ext cx="156633" cy="461434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  <a:gd name="connsiteX0" fmla="*/ 132292 w 156633"/>
              <a:gd name="connsiteY0" fmla="*/ 21167 h 461434"/>
              <a:gd name="connsiteX1" fmla="*/ 0 w 156633"/>
              <a:gd name="connsiteY1" fmla="*/ 15663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  <a:gd name="connsiteX0" fmla="*/ 132292 w 156633"/>
              <a:gd name="connsiteY0" fmla="*/ 21167 h 461434"/>
              <a:gd name="connsiteX1" fmla="*/ 38100 w 156633"/>
              <a:gd name="connsiteY1" fmla="*/ 15028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61434">
                <a:moveTo>
                  <a:pt x="132292" y="21167"/>
                </a:moveTo>
                <a:lnTo>
                  <a:pt x="38100" y="150284"/>
                </a:lnTo>
                <a:lnTo>
                  <a:pt x="101600" y="211667"/>
                </a:lnTo>
                <a:lnTo>
                  <a:pt x="4233" y="287867"/>
                </a:lnTo>
                <a:lnTo>
                  <a:pt x="101600" y="325967"/>
                </a:lnTo>
                <a:lnTo>
                  <a:pt x="0" y="457200"/>
                </a:lnTo>
                <a:lnTo>
                  <a:pt x="156633" y="461434"/>
                </a:lnTo>
                <a:lnTo>
                  <a:pt x="156633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0E8DA99-B15C-4FE1-44CD-756844E9CEAE}"/>
              </a:ext>
            </a:extLst>
          </p:cNvPr>
          <p:cNvSpPr txBox="1"/>
          <p:nvPr/>
        </p:nvSpPr>
        <p:spPr>
          <a:xfrm>
            <a:off x="7772312" y="5307610"/>
            <a:ext cx="411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not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(optimal offline cache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replacement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F41B3-0ECA-7CA4-489E-41B07DEB4F87}"/>
              </a:ext>
            </a:extLst>
          </p:cNvPr>
          <p:cNvSpPr txBox="1"/>
          <p:nvPr/>
        </p:nvSpPr>
        <p:spPr>
          <a:xfrm>
            <a:off x="573439" y="705823"/>
            <a:ext cx="3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Sorting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DAC71-D49E-304E-DA9D-58F4F7A7511B}"/>
              </a:ext>
            </a:extLst>
          </p:cNvPr>
          <p:cNvSpPr txBox="1"/>
          <p:nvPr/>
        </p:nvSpPr>
        <p:spPr>
          <a:xfrm>
            <a:off x="573440" y="2752001"/>
            <a:ext cx="3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da-DK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80BD7-5716-4752-4BDA-4340A2014375}"/>
              </a:ext>
            </a:extLst>
          </p:cNvPr>
          <p:cNvSpPr txBox="1"/>
          <p:nvPr/>
        </p:nvSpPr>
        <p:spPr>
          <a:xfrm>
            <a:off x="573438" y="4816828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F0740B-836B-1024-75B0-1DBF1E122116}"/>
              </a:ext>
            </a:extLst>
          </p:cNvPr>
          <p:cNvSpPr txBox="1"/>
          <p:nvPr/>
        </p:nvSpPr>
        <p:spPr>
          <a:xfrm>
            <a:off x="7970356" y="738971"/>
            <a:ext cx="3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C76A0B-168D-F02A-49B6-EFD56D4CCA47}"/>
              </a:ext>
            </a:extLst>
          </p:cNvPr>
          <p:cNvSpPr txBox="1"/>
          <p:nvPr/>
        </p:nvSpPr>
        <p:spPr>
          <a:xfrm>
            <a:off x="7970355" y="2863844"/>
            <a:ext cx="3599999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da-DK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</a:t>
            </a: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I/O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8ED47D-6C6C-8E2C-9A80-7594A04C0BD6}"/>
              </a:ext>
            </a:extLst>
          </p:cNvPr>
          <p:cNvSpPr txBox="1"/>
          <p:nvPr/>
        </p:nvSpPr>
        <p:spPr>
          <a:xfrm>
            <a:off x="7970355" y="4849976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oblivious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A0AED4F-5E8D-29F7-B878-4BE30D0A12DB}"/>
              </a:ext>
            </a:extLst>
          </p:cNvPr>
          <p:cNvGrpSpPr/>
          <p:nvPr/>
        </p:nvGrpSpPr>
        <p:grpSpPr>
          <a:xfrm>
            <a:off x="4790753" y="2715411"/>
            <a:ext cx="2686134" cy="1899919"/>
            <a:chOff x="4828064" y="745469"/>
            <a:chExt cx="2686134" cy="1899919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29CB8CF-C029-0A5C-EE1E-C41FD32B3274}"/>
                </a:ext>
              </a:extLst>
            </p:cNvPr>
            <p:cNvSpPr/>
            <p:nvPr/>
          </p:nvSpPr>
          <p:spPr>
            <a:xfrm>
              <a:off x="4828064" y="798514"/>
              <a:ext cx="2627575" cy="184687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F0D93F1-798B-5FFB-531C-BDE9A8D7D0C4}"/>
                </a:ext>
              </a:extLst>
            </p:cNvPr>
            <p:cNvSpPr txBox="1"/>
            <p:nvPr/>
          </p:nvSpPr>
          <p:spPr>
            <a:xfrm>
              <a:off x="4890494" y="745469"/>
              <a:ext cx="2623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Deterministic</a:t>
              </a:r>
              <a:endParaRPr lang="da-D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00AC986-52B0-8BC7-B9DE-06369624C03E}"/>
                </a:ext>
              </a:extLst>
            </p:cNvPr>
            <p:cNvGrpSpPr/>
            <p:nvPr/>
          </p:nvGrpSpPr>
          <p:grpSpPr>
            <a:xfrm>
              <a:off x="5514157" y="1479204"/>
              <a:ext cx="1161282" cy="823334"/>
              <a:chOff x="5437956" y="1533634"/>
              <a:chExt cx="1161282" cy="823334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DEADBA5-9531-BE4D-A68F-9893FF86D84C}"/>
                  </a:ext>
                </a:extLst>
              </p:cNvPr>
              <p:cNvCxnSpPr>
                <a:cxnSpLocks/>
                <a:stCxn id="101" idx="7"/>
                <a:endCxn id="100" idx="3"/>
              </p:cNvCxnSpPr>
              <p:nvPr/>
            </p:nvCxnSpPr>
            <p:spPr>
              <a:xfrm flipV="1">
                <a:off x="5799401" y="1533634"/>
                <a:ext cx="267965" cy="2175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34E32F7-2707-6503-AFCF-F57A4BD1D347}"/>
                  </a:ext>
                </a:extLst>
              </p:cNvPr>
              <p:cNvCxnSpPr>
                <a:cxnSpLocks/>
                <a:stCxn id="102" idx="1"/>
                <a:endCxn id="100" idx="5"/>
              </p:cNvCxnSpPr>
              <p:nvPr/>
            </p:nvCxnSpPr>
            <p:spPr>
              <a:xfrm flipH="1" flipV="1">
                <a:off x="6143734" y="1533634"/>
                <a:ext cx="280344" cy="213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456CB97-872D-14D6-B7C4-ADE83EC2CE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0539" y="1785836"/>
                <a:ext cx="177895" cy="3203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B92A753-DF24-D087-BA90-D6B2828D7D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6561" y="1783959"/>
                <a:ext cx="132677" cy="203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C50C82A-C9AF-03EA-6BA9-37B731C20E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2539" y="1779588"/>
                <a:ext cx="126999" cy="208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3BF4176-CB28-2930-F874-19623CA7E1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48602" y="1773136"/>
                <a:ext cx="167898" cy="3203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D9BDA308-B221-B20D-CEF3-BE66C55707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49754" y="2153200"/>
                <a:ext cx="132677" cy="203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62C8ED1-977A-5E62-E51B-D24B2EB296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7956" y="2148829"/>
                <a:ext cx="104775" cy="20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B20B9B9-121E-FD70-27DB-342DC8BBE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7751" y="1387020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DB074BC-5732-3304-01C6-E0AC6A7BC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3418" y="1680952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5DFB93E-4254-81E4-9255-95EB47168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4463" y="1677006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71E4253-B7B0-82AD-E452-4C477EFB4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104" y="2041730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136B9D0-85C9-7492-8DD6-6E9912ACD674}"/>
              </a:ext>
            </a:extLst>
          </p:cNvPr>
          <p:cNvCxnSpPr>
            <a:cxnSpLocks/>
          </p:cNvCxnSpPr>
          <p:nvPr/>
        </p:nvCxnSpPr>
        <p:spPr>
          <a:xfrm flipV="1">
            <a:off x="1117034" y="2308560"/>
            <a:ext cx="0" cy="178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83FFB33-A6DA-B740-B18C-0750C12D0379}"/>
              </a:ext>
            </a:extLst>
          </p:cNvPr>
          <p:cNvCxnSpPr>
            <a:cxnSpLocks/>
          </p:cNvCxnSpPr>
          <p:nvPr/>
        </p:nvCxnSpPr>
        <p:spPr>
          <a:xfrm flipV="1">
            <a:off x="1828234" y="2308560"/>
            <a:ext cx="0" cy="178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93C59FE-8976-EDD8-3F6B-270135CBD4AE}"/>
              </a:ext>
            </a:extLst>
          </p:cNvPr>
          <p:cNvCxnSpPr>
            <a:cxnSpLocks/>
          </p:cNvCxnSpPr>
          <p:nvPr/>
        </p:nvCxnSpPr>
        <p:spPr>
          <a:xfrm flipV="1">
            <a:off x="4031684" y="2308560"/>
            <a:ext cx="0" cy="178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B76777-0ED8-F471-9455-E0E9440BF5A6}"/>
              </a:ext>
            </a:extLst>
          </p:cNvPr>
          <p:cNvSpPr txBox="1"/>
          <p:nvPr/>
        </p:nvSpPr>
        <p:spPr>
          <a:xfrm>
            <a:off x="962985" y="24573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3CFB9-C44E-FEA4-28F7-E59298FF3946}"/>
              </a:ext>
            </a:extLst>
          </p:cNvPr>
          <p:cNvSpPr txBox="1"/>
          <p:nvPr/>
        </p:nvSpPr>
        <p:spPr>
          <a:xfrm>
            <a:off x="1663567" y="24564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E5D18-AE39-92C4-170B-A2270C97EC22}"/>
              </a:ext>
            </a:extLst>
          </p:cNvPr>
          <p:cNvSpPr txBox="1"/>
          <p:nvPr/>
        </p:nvSpPr>
        <p:spPr>
          <a:xfrm>
            <a:off x="3812523" y="24564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10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66B958-F906-8E5B-5282-4C5C6551A05A}"/>
              </a:ext>
            </a:extLst>
          </p:cNvPr>
          <p:cNvGrpSpPr/>
          <p:nvPr/>
        </p:nvGrpSpPr>
        <p:grpSpPr>
          <a:xfrm>
            <a:off x="4363254" y="4518915"/>
            <a:ext cx="3564693" cy="1965522"/>
            <a:chOff x="4363254" y="4518915"/>
            <a:chExt cx="3564693" cy="1965522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E2CE6AF-5BEE-CC28-3A8E-C058D7D489E9}"/>
                </a:ext>
              </a:extLst>
            </p:cNvPr>
            <p:cNvSpPr/>
            <p:nvPr/>
          </p:nvSpPr>
          <p:spPr>
            <a:xfrm>
              <a:off x="7128757" y="5472030"/>
              <a:ext cx="799190" cy="566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6CD68F4-D92F-6A48-E012-57FB471A7586}"/>
                </a:ext>
              </a:extLst>
            </p:cNvPr>
            <p:cNvSpPr/>
            <p:nvPr/>
          </p:nvSpPr>
          <p:spPr>
            <a:xfrm rot="10800000">
              <a:off x="4363254" y="5450725"/>
              <a:ext cx="799190" cy="566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5FAB4C5-4E99-351C-D488-FDC8C5D1C0E7}"/>
                </a:ext>
              </a:extLst>
            </p:cNvPr>
            <p:cNvSpPr/>
            <p:nvPr/>
          </p:nvSpPr>
          <p:spPr>
            <a:xfrm rot="16200000">
              <a:off x="5741402" y="4635151"/>
              <a:ext cx="799190" cy="566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DE361D-C35D-18E4-ACE8-FC27B69D8E6C}"/>
                </a:ext>
              </a:extLst>
            </p:cNvPr>
            <p:cNvSpPr txBox="1"/>
            <p:nvPr/>
          </p:nvSpPr>
          <p:spPr>
            <a:xfrm>
              <a:off x="4772913" y="5307448"/>
              <a:ext cx="2706844" cy="117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da-DK" sz="40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Result</a:t>
              </a:r>
              <a:br>
                <a:rPr lang="da-DK" sz="4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da-DK" sz="4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of </a:t>
              </a:r>
              <a:r>
                <a:rPr lang="da-DK" sz="40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this</a:t>
              </a:r>
              <a:r>
                <a:rPr lang="da-DK" sz="4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talk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841A964-888D-6870-2622-2123F05CEFA1}"/>
              </a:ext>
            </a:extLst>
          </p:cNvPr>
          <p:cNvSpPr txBox="1"/>
          <p:nvPr/>
        </p:nvSpPr>
        <p:spPr>
          <a:xfrm>
            <a:off x="1398691" y="6262176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38E335-B93E-582C-C9A2-76BC8666D19E}"/>
              </a:ext>
            </a:extLst>
          </p:cNvPr>
          <p:cNvSpPr txBox="1"/>
          <p:nvPr/>
        </p:nvSpPr>
        <p:spPr>
          <a:xfrm>
            <a:off x="7784201" y="6612390"/>
            <a:ext cx="411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i="0" u="none" strike="noStrike" baseline="0" dirty="0" err="1">
                <a:latin typeface="LMRoman9-Regular"/>
              </a:rPr>
              <a:t>Frigo</a:t>
            </a:r>
            <a:r>
              <a:rPr lang="da-DK" sz="1400" b="0" i="0" u="none" strike="noStrike" baseline="0" dirty="0">
                <a:latin typeface="LMRoman9-Regular"/>
              </a:rPr>
              <a:t>, </a:t>
            </a:r>
            <a:r>
              <a:rPr lang="da-DK" sz="1400" b="0" i="0" u="none" strike="noStrike" baseline="0" dirty="0" err="1">
                <a:latin typeface="LMRoman9-Regular"/>
              </a:rPr>
              <a:t>Leiserson</a:t>
            </a:r>
            <a:r>
              <a:rPr lang="da-DK" sz="1400" b="0" i="0" u="none" strike="noStrike" baseline="0" dirty="0">
                <a:latin typeface="LMRoman9-Regular"/>
              </a:rPr>
              <a:t>, </a:t>
            </a:r>
            <a:r>
              <a:rPr lang="da-DK" sz="1400" b="0" i="0" u="none" strike="noStrike" baseline="0" dirty="0" err="1">
                <a:latin typeface="LMRoman9-Regular"/>
              </a:rPr>
              <a:t>Prokop</a:t>
            </a:r>
            <a:r>
              <a:rPr lang="da-DK" sz="1400" b="0" i="0" u="none" strike="noStrike" baseline="0" dirty="0">
                <a:latin typeface="LMRoman9-Regular"/>
              </a:rPr>
              <a:t>, Ramachandran 1999</a:t>
            </a:r>
            <a:endParaRPr lang="da-DK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AC83B6-311D-166A-EB51-3672818B4E86}"/>
              </a:ext>
            </a:extLst>
          </p:cNvPr>
          <p:cNvSpPr txBox="1"/>
          <p:nvPr/>
        </p:nvSpPr>
        <p:spPr>
          <a:xfrm>
            <a:off x="7776095" y="4560097"/>
            <a:ext cx="406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Aggarwal</a:t>
            </a:r>
            <a:r>
              <a:rPr lang="da-DK" sz="1400" dirty="0"/>
              <a:t>, Vitter 1988</a:t>
            </a:r>
          </a:p>
        </p:txBody>
      </p:sp>
    </p:spTree>
    <p:extLst>
      <p:ext uri="{BB962C8B-B14F-4D97-AF65-F5344CB8AC3E}">
        <p14:creationId xmlns:p14="http://schemas.microsoft.com/office/powerpoint/2010/main" val="33283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 animBg="1"/>
      <p:bldP spid="20" grpId="0" animBg="1"/>
      <p:bldP spid="21" grpId="0" animBg="1"/>
      <p:bldP spid="9" grpId="0" animBg="1"/>
      <p:bldP spid="10" grpId="0"/>
      <p:bldP spid="11" grpId="0"/>
      <p:bldP spid="12" grpId="0"/>
      <p:bldP spid="19" grpId="0" animBg="1"/>
      <p:bldP spid="23" grpId="0"/>
      <p:bldP spid="24" grpId="0" animBg="1"/>
      <p:bldP spid="26" grpId="0"/>
      <p:bldP spid="27" grpId="0" animBg="1"/>
      <p:bldP spid="46" grpId="0" animBg="1"/>
      <p:bldP spid="51" grpId="0"/>
      <p:bldP spid="52" grpId="0" animBg="1"/>
      <p:bldP spid="58" grpId="0" animBg="1"/>
      <p:bldP spid="59" grpId="0" animBg="1"/>
      <p:bldP spid="60" grpId="0"/>
      <p:bldP spid="77" grpId="0"/>
      <p:bldP spid="78" grpId="0"/>
      <p:bldP spid="79" grpId="0"/>
      <p:bldP spid="80" grpId="0"/>
      <p:bldP spid="81" grpId="0" animBg="1"/>
      <p:bldP spid="83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 animBg="1"/>
      <p:bldP spid="95" grpId="0"/>
      <p:bldP spid="4" grpId="0"/>
      <p:bldP spid="3" grpId="0"/>
      <p:bldP spid="7" grpId="0"/>
      <p:bldP spid="41" grpId="0"/>
      <p:bldP spid="42" grpId="0"/>
      <p:bldP spid="43" grpId="0"/>
      <p:bldP spid="5" grpId="0"/>
      <p:bldP spid="6" grpId="0"/>
      <p:bldP spid="14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 err="1"/>
              <a:t>Sorting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840" y="2139111"/>
                <a:ext cx="3346289" cy="4351338"/>
              </a:xfrm>
            </p:spPr>
            <p:txBody>
              <a:bodyPr/>
              <a:lstStyle/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Quicksort </a:t>
                </a:r>
                <a:b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Hoare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1959]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O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log</a:t>
                </a:r>
                <a:r>
                  <a:rPr lang="da-DK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da-DK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Cache-</a:t>
                </a:r>
                <a:r>
                  <a:rPr lang="da-DK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oblivious</a:t>
                </a:r>
                <a:endParaRPr lang="da-DK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b="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b="0" i="0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b="0" i="0" baseline="-25000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fName>
                          <m:e>
                            <m:f>
                              <m:fPr>
                                <m:ctrlPr>
                                  <a:rPr lang="da-DK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840" y="2139111"/>
                <a:ext cx="3346289" cy="4351338"/>
              </a:xfrm>
              <a:blipFill>
                <a:blip r:embed="rId2"/>
                <a:stretch>
                  <a:fillRect l="-3285" t="-238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95240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6427AB-196F-5E86-313E-E1B3D9D8F752}"/>
              </a:ext>
            </a:extLst>
          </p:cNvPr>
          <p:cNvCxnSpPr>
            <a:cxnSpLocks/>
          </p:cNvCxnSpPr>
          <p:nvPr/>
        </p:nvCxnSpPr>
        <p:spPr>
          <a:xfrm>
            <a:off x="5590219" y="1851634"/>
            <a:ext cx="0" cy="227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C3ED27-84F9-679B-3012-65A5494A4720}"/>
              </a:ext>
            </a:extLst>
          </p:cNvPr>
          <p:cNvSpPr txBox="1"/>
          <p:nvPr/>
        </p:nvSpPr>
        <p:spPr>
          <a:xfrm>
            <a:off x="4627298" y="1506022"/>
            <a:ext cx="19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pivot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36417"/>
              </p:ext>
            </p:extLst>
          </p:nvPr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9300"/>
              </p:ext>
            </p:extLst>
          </p:nvPr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51311"/>
              </p:ext>
            </p:extLst>
          </p:nvPr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54051"/>
              </p:ext>
            </p:extLst>
          </p:nvPr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87035"/>
              </p:ext>
            </p:extLst>
          </p:nvPr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7365"/>
              </p:ext>
            </p:extLst>
          </p:nvPr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64496"/>
              </p:ext>
            </p:extLst>
          </p:nvPr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40004"/>
              </p:ext>
            </p:extLst>
          </p:nvPr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34177"/>
              </p:ext>
            </p:extLst>
          </p:nvPr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24817"/>
              </p:ext>
            </p:extLst>
          </p:nvPr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55016"/>
              </p:ext>
            </p:extLst>
          </p:nvPr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28873"/>
              </p:ext>
            </p:extLst>
          </p:nvPr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61A47CB-7014-8E58-C877-9BB332DC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35966"/>
              </p:ext>
            </p:extLst>
          </p:nvPr>
        </p:nvGraphicFramePr>
        <p:xfrm>
          <a:off x="751840" y="5817816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26" name="Arc 25">
            <a:extLst>
              <a:ext uri="{FF2B5EF4-FFF2-40B4-BE49-F238E27FC236}">
                <a16:creationId xmlns:a16="http://schemas.microsoft.com/office/drawing/2014/main" id="{3A43C8B3-8009-02F8-50DE-178FE360C25F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A3958-AB44-3716-DA12-C6DCB66B2006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0D7F7-44DC-DB16-6531-01312190602E}"/>
              </a:ext>
            </a:extLst>
          </p:cNvPr>
          <p:cNvSpPr txBox="1"/>
          <p:nvPr/>
        </p:nvSpPr>
        <p:spPr>
          <a:xfrm>
            <a:off x="751840" y="6150371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 original array)</a:t>
            </a:r>
          </a:p>
        </p:txBody>
      </p:sp>
    </p:spTree>
    <p:extLst>
      <p:ext uri="{BB962C8B-B14F-4D97-AF65-F5344CB8AC3E}">
        <p14:creationId xmlns:p14="http://schemas.microsoft.com/office/powerpoint/2010/main" val="16085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26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Single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840" y="2139111"/>
                <a:ext cx="3346289" cy="4351338"/>
              </a:xfrm>
            </p:spPr>
            <p:txBody>
              <a:bodyPr/>
              <a:lstStyle/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Quickselect</a:t>
                </a:r>
                <a:b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Hoare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1961]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O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da-DK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Cache-</a:t>
                </a:r>
                <a:r>
                  <a:rPr lang="da-DK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oblivious</a:t>
                </a:r>
                <a:endParaRPr lang="da-DK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b="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a-DK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da-DK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</m:e>
                    </m:d>
                  </m:oMath>
                </a14:m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840" y="2139111"/>
                <a:ext cx="3346289" cy="4351338"/>
              </a:xfrm>
              <a:blipFill>
                <a:blip r:embed="rId2"/>
                <a:stretch>
                  <a:fillRect l="-3285" t="-238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75526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6427AB-196F-5E86-313E-E1B3D9D8F752}"/>
              </a:ext>
            </a:extLst>
          </p:cNvPr>
          <p:cNvCxnSpPr>
            <a:cxnSpLocks/>
          </p:cNvCxnSpPr>
          <p:nvPr/>
        </p:nvCxnSpPr>
        <p:spPr>
          <a:xfrm>
            <a:off x="5590219" y="1851634"/>
            <a:ext cx="0" cy="227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C3ED27-84F9-679B-3012-65A5494A4720}"/>
              </a:ext>
            </a:extLst>
          </p:cNvPr>
          <p:cNvSpPr txBox="1"/>
          <p:nvPr/>
        </p:nvSpPr>
        <p:spPr>
          <a:xfrm>
            <a:off x="4627298" y="1506022"/>
            <a:ext cx="19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pivot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/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/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/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61A47CB-7014-8E58-C877-9BB332DCF11E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5817816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26" name="Arc 25">
            <a:extLst>
              <a:ext uri="{FF2B5EF4-FFF2-40B4-BE49-F238E27FC236}">
                <a16:creationId xmlns:a16="http://schemas.microsoft.com/office/drawing/2014/main" id="{3A43C8B3-8009-02F8-50DE-178FE360C25F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A3958-AB44-3716-DA12-C6DCB66B2006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0D7F7-44DC-DB16-6531-01312190602E}"/>
              </a:ext>
            </a:extLst>
          </p:cNvPr>
          <p:cNvSpPr txBox="1"/>
          <p:nvPr/>
        </p:nvSpPr>
        <p:spPr>
          <a:xfrm>
            <a:off x="751840" y="6150371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 original array)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0DC2D-3C59-3BDB-92A8-7CF48AE3490E}"/>
              </a:ext>
            </a:extLst>
          </p:cNvPr>
          <p:cNvCxnSpPr>
            <a:cxnSpLocks/>
          </p:cNvCxnSpPr>
          <p:nvPr/>
        </p:nvCxnSpPr>
        <p:spPr>
          <a:xfrm>
            <a:off x="3439319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AB1802-3965-58D8-2AD7-97AFC37F83B6}"/>
              </a:ext>
            </a:extLst>
          </p:cNvPr>
          <p:cNvSpPr txBox="1"/>
          <p:nvPr/>
        </p:nvSpPr>
        <p:spPr>
          <a:xfrm>
            <a:off x="2852058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rank 8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9DF0A6-9C09-875F-E8FB-2D0B1D1C745C}"/>
              </a:ext>
            </a:extLst>
          </p:cNvPr>
          <p:cNvGrpSpPr/>
          <p:nvPr/>
        </p:nvGrpSpPr>
        <p:grpSpPr>
          <a:xfrm>
            <a:off x="393701" y="3254829"/>
            <a:ext cx="7803242" cy="3502594"/>
            <a:chOff x="393701" y="3254829"/>
            <a:chExt cx="7803242" cy="350259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809C6B-7129-970F-21E9-9790960581F5}"/>
                </a:ext>
              </a:extLst>
            </p:cNvPr>
            <p:cNvSpPr/>
            <p:nvPr/>
          </p:nvSpPr>
          <p:spPr>
            <a:xfrm>
              <a:off x="5323114" y="3254829"/>
              <a:ext cx="2873829" cy="222110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E04EBF-8D5F-7C87-9EA9-0066DFEDBA23}"/>
                </a:ext>
              </a:extLst>
            </p:cNvPr>
            <p:cNvSpPr/>
            <p:nvPr/>
          </p:nvSpPr>
          <p:spPr>
            <a:xfrm>
              <a:off x="393701" y="5729693"/>
              <a:ext cx="7721426" cy="102773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E2C512-EE3A-997C-5EDC-D3E9C75CF79E}"/>
                </a:ext>
              </a:extLst>
            </p:cNvPr>
            <p:cNvSpPr/>
            <p:nvPr/>
          </p:nvSpPr>
          <p:spPr>
            <a:xfrm>
              <a:off x="590414" y="3917995"/>
              <a:ext cx="2070152" cy="1253199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1D6A05-F7F2-D4D5-7FE9-818D1CBA03FD}"/>
                </a:ext>
              </a:extLst>
            </p:cNvPr>
            <p:cNvSpPr/>
            <p:nvPr/>
          </p:nvSpPr>
          <p:spPr>
            <a:xfrm>
              <a:off x="3785490" y="4468961"/>
              <a:ext cx="2070152" cy="1253199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9BA452-8D34-E03B-D4EA-B7575D1218FF}"/>
              </a:ext>
            </a:extLst>
          </p:cNvPr>
          <p:cNvCxnSpPr>
            <a:cxnSpLocks/>
          </p:cNvCxnSpPr>
          <p:nvPr/>
        </p:nvCxnSpPr>
        <p:spPr>
          <a:xfrm flipV="1">
            <a:off x="3435057" y="4992542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840" y="2139111"/>
                <a:ext cx="3346289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/>
                  <a:t>Multiple </a:t>
                </a:r>
                <a:r>
                  <a:rPr lang="da-DK" dirty="0" err="1"/>
                  <a:t>selection</a:t>
                </a:r>
                <a:br>
                  <a:rPr lang="da-DK" dirty="0"/>
                </a:br>
                <a:r>
                  <a:rPr lang="da-DK" dirty="0"/>
                  <a:t>[</a:t>
                </a:r>
                <a:r>
                  <a:rPr lang="da-DK" dirty="0" err="1"/>
                  <a:t>Chambers</a:t>
                </a:r>
                <a:r>
                  <a:rPr lang="da-DK" dirty="0"/>
                  <a:t> 1971]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O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da-DK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q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# 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ranks</a:t>
                </a:r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da-DK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Cache-</a:t>
                </a:r>
                <a:r>
                  <a:rPr lang="da-DK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oblivious</a:t>
                </a:r>
                <a:endParaRPr lang="da-DK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da-DK" b="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a-DK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da-DK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da-DK" baseline="-2500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a-DK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840" y="2139111"/>
                <a:ext cx="3346289" cy="4351338"/>
              </a:xfrm>
              <a:blipFill>
                <a:blip r:embed="rId3"/>
                <a:stretch>
                  <a:fillRect l="-2920" t="-280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68210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/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/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/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61A47CB-7014-8E58-C877-9BB332DCF11E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5817816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26" name="Arc 25">
            <a:extLst>
              <a:ext uri="{FF2B5EF4-FFF2-40B4-BE49-F238E27FC236}">
                <a16:creationId xmlns:a16="http://schemas.microsoft.com/office/drawing/2014/main" id="{3A43C8B3-8009-02F8-50DE-178FE360C25F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A3958-AB44-3716-DA12-C6DCB66B2006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0D7F7-44DC-DB16-6531-01312190602E}"/>
              </a:ext>
            </a:extLst>
          </p:cNvPr>
          <p:cNvSpPr txBox="1"/>
          <p:nvPr/>
        </p:nvSpPr>
        <p:spPr>
          <a:xfrm>
            <a:off x="751840" y="6150371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 original array)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0DC2D-3C59-3BDB-92A8-7CF48AE3490E}"/>
              </a:ext>
            </a:extLst>
          </p:cNvPr>
          <p:cNvCxnSpPr>
            <a:cxnSpLocks/>
          </p:cNvCxnSpPr>
          <p:nvPr/>
        </p:nvCxnSpPr>
        <p:spPr>
          <a:xfrm>
            <a:off x="1294829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AB1802-3965-58D8-2AD7-97AFC37F83B6}"/>
              </a:ext>
            </a:extLst>
          </p:cNvPr>
          <p:cNvSpPr txBox="1"/>
          <p:nvPr/>
        </p:nvSpPr>
        <p:spPr>
          <a:xfrm>
            <a:off x="848224" y="1454924"/>
            <a:ext cx="97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rank 2</a:t>
            </a:r>
            <a:endParaRPr lang="da-DK" baseline="-25000" dirty="0">
              <a:solidFill>
                <a:srgbClr val="C0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9DF0A6-9C09-875F-E8FB-2D0B1D1C745C}"/>
              </a:ext>
            </a:extLst>
          </p:cNvPr>
          <p:cNvGrpSpPr/>
          <p:nvPr/>
        </p:nvGrpSpPr>
        <p:grpSpPr>
          <a:xfrm>
            <a:off x="393701" y="3842361"/>
            <a:ext cx="7721426" cy="2915062"/>
            <a:chOff x="393701" y="3842361"/>
            <a:chExt cx="7721426" cy="29150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E04EBF-8D5F-7C87-9EA9-0066DFEDBA23}"/>
                </a:ext>
              </a:extLst>
            </p:cNvPr>
            <p:cNvSpPr/>
            <p:nvPr/>
          </p:nvSpPr>
          <p:spPr>
            <a:xfrm>
              <a:off x="393701" y="5729693"/>
              <a:ext cx="7721426" cy="102773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E2C512-EE3A-997C-5EDC-D3E9C75CF79E}"/>
                </a:ext>
              </a:extLst>
            </p:cNvPr>
            <p:cNvSpPr/>
            <p:nvPr/>
          </p:nvSpPr>
          <p:spPr>
            <a:xfrm>
              <a:off x="2720685" y="3842361"/>
              <a:ext cx="3601569" cy="1799851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30C1D1-61A4-BB53-4FDE-D37B2D6688AA}"/>
              </a:ext>
            </a:extLst>
          </p:cNvPr>
          <p:cNvCxnSpPr>
            <a:cxnSpLocks/>
          </p:cNvCxnSpPr>
          <p:nvPr/>
        </p:nvCxnSpPr>
        <p:spPr>
          <a:xfrm>
            <a:off x="2377396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92D280-CA8C-97B5-5159-65B14099EC8A}"/>
              </a:ext>
            </a:extLst>
          </p:cNvPr>
          <p:cNvSpPr txBox="1"/>
          <p:nvPr/>
        </p:nvSpPr>
        <p:spPr>
          <a:xfrm>
            <a:off x="1790135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rank 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56DA10-53E8-331A-B586-A6C6AD4E727E}"/>
              </a:ext>
            </a:extLst>
          </p:cNvPr>
          <p:cNvCxnSpPr>
            <a:cxnSpLocks/>
          </p:cNvCxnSpPr>
          <p:nvPr/>
        </p:nvCxnSpPr>
        <p:spPr>
          <a:xfrm>
            <a:off x="6322255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22399C5-4702-F55F-84A8-65850B84315E}"/>
              </a:ext>
            </a:extLst>
          </p:cNvPr>
          <p:cNvSpPr txBox="1"/>
          <p:nvPr/>
        </p:nvSpPr>
        <p:spPr>
          <a:xfrm>
            <a:off x="5691450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rank 16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BEB360-05B8-34B4-B2A2-EEAAC198FCAE}"/>
              </a:ext>
            </a:extLst>
          </p:cNvPr>
          <p:cNvCxnSpPr>
            <a:cxnSpLocks/>
          </p:cNvCxnSpPr>
          <p:nvPr/>
        </p:nvCxnSpPr>
        <p:spPr>
          <a:xfrm>
            <a:off x="7044268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5C6466-B7F3-B40F-733C-1D7231D90812}"/>
              </a:ext>
            </a:extLst>
          </p:cNvPr>
          <p:cNvSpPr txBox="1"/>
          <p:nvPr/>
        </p:nvSpPr>
        <p:spPr>
          <a:xfrm>
            <a:off x="6587639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rank 18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FF9235-CBD3-3FFA-5CA2-078F324C822C}"/>
              </a:ext>
            </a:extLst>
          </p:cNvPr>
          <p:cNvCxnSpPr>
            <a:cxnSpLocks/>
          </p:cNvCxnSpPr>
          <p:nvPr/>
        </p:nvCxnSpPr>
        <p:spPr>
          <a:xfrm flipV="1">
            <a:off x="1294829" y="4399940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F57E61-DFD1-DE2D-9D5D-C77A08A6A8CF}"/>
              </a:ext>
            </a:extLst>
          </p:cNvPr>
          <p:cNvCxnSpPr>
            <a:cxnSpLocks/>
          </p:cNvCxnSpPr>
          <p:nvPr/>
        </p:nvCxnSpPr>
        <p:spPr>
          <a:xfrm flipV="1">
            <a:off x="2365939" y="5042235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C22BC1-B944-B907-56C1-DB13DDA3DFAF}"/>
              </a:ext>
            </a:extLst>
          </p:cNvPr>
          <p:cNvCxnSpPr>
            <a:cxnSpLocks/>
          </p:cNvCxnSpPr>
          <p:nvPr/>
        </p:nvCxnSpPr>
        <p:spPr>
          <a:xfrm flipV="1">
            <a:off x="6330303" y="3820589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14A067-B17C-1932-1DF8-76FDB85FC701}"/>
              </a:ext>
            </a:extLst>
          </p:cNvPr>
          <p:cNvCxnSpPr>
            <a:cxnSpLocks/>
          </p:cNvCxnSpPr>
          <p:nvPr/>
        </p:nvCxnSpPr>
        <p:spPr>
          <a:xfrm flipV="1">
            <a:off x="7044268" y="5038515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5C7B0F-0476-FA07-5E0F-FD6078020815}"/>
              </a:ext>
            </a:extLst>
          </p:cNvPr>
          <p:cNvSpPr/>
          <p:nvPr/>
        </p:nvSpPr>
        <p:spPr>
          <a:xfrm>
            <a:off x="8706565" y="4515457"/>
            <a:ext cx="3346285" cy="212841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840" y="2104385"/>
                <a:ext cx="3346289" cy="471888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/>
                  <a:t>Multiple </a:t>
                </a:r>
                <a:r>
                  <a:rPr lang="da-DK" dirty="0" err="1"/>
                  <a:t>selection</a:t>
                </a:r>
                <a:br>
                  <a:rPr lang="da-DK" dirty="0"/>
                </a:br>
                <a:r>
                  <a:rPr lang="da-DK" dirty="0"/>
                  <a:t>[</a:t>
                </a:r>
                <a:r>
                  <a:rPr lang="da-DK" dirty="0" err="1"/>
                  <a:t>Chambers</a:t>
                </a:r>
                <a:r>
                  <a:rPr lang="da-DK" dirty="0"/>
                  <a:t> 1971]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da-DK" dirty="0"/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  <a:b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Prodinger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1995]</a:t>
                </a:r>
                <a:b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da-DK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Aft>
                    <a:spcPts val="1200"/>
                  </a:spcAft>
                  <a:buClr>
                    <a:srgbClr val="C00000"/>
                  </a:buClr>
                  <a:buNone/>
                </a:pP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:r>
                  <a:rPr lang="da-DK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da-DK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da-DK" b="0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ℬ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a-DK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i="1">
                              <a:solidFill>
                                <a:srgbClr val="0070C0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i</m:t>
                          </m:r>
                          <m:r>
                            <a:rPr lang="da-DK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i="1">
                              <a:solidFill>
                                <a:srgbClr val="0070C0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q</m:t>
                          </m:r>
                          <m:r>
                            <a:rPr lang="da-DK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da-DK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a-DK" i="1">
                                  <a:solidFill>
                                    <a:srgbClr val="0070C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i</m:t>
                              </m:r>
                            </m:sub>
                          </m:sSub>
                          <m:func>
                            <m:funcPr>
                              <m:ctrlPr>
                                <a:rPr lang="da-DK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a-DK" i="0" baseline="-25000">
                                      <a:solidFill>
                                        <a:srgbClr val="0070C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n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a-DK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a-DK" i="1">
                                          <a:solidFill>
                                            <a:srgbClr val="0070C0"/>
                                          </a:solidFill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da-DK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C00000"/>
                  </a:buClr>
                  <a:buNone/>
                </a:pP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rank </a:t>
                </a:r>
                <a:r>
                  <a:rPr lang="da-DK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entropy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840" y="2104385"/>
                <a:ext cx="3346289" cy="4718889"/>
              </a:xfrm>
              <a:blipFill>
                <a:blip r:embed="rId3"/>
                <a:stretch>
                  <a:fillRect l="-3285" t="-2196" r="-182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74011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/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/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/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7AB1802-3965-58D8-2AD7-97AFC37F83B6}"/>
              </a:ext>
            </a:extLst>
          </p:cNvPr>
          <p:cNvSpPr txBox="1"/>
          <p:nvPr/>
        </p:nvSpPr>
        <p:spPr>
          <a:xfrm>
            <a:off x="826452" y="1454924"/>
            <a:ext cx="97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E2C512-EE3A-997C-5EDC-D3E9C75CF79E}"/>
              </a:ext>
            </a:extLst>
          </p:cNvPr>
          <p:cNvSpPr/>
          <p:nvPr/>
        </p:nvSpPr>
        <p:spPr>
          <a:xfrm>
            <a:off x="2720685" y="3842361"/>
            <a:ext cx="3601569" cy="179985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92D280-CA8C-97B5-5159-65B14099EC8A}"/>
              </a:ext>
            </a:extLst>
          </p:cNvPr>
          <p:cNvSpPr txBox="1"/>
          <p:nvPr/>
        </p:nvSpPr>
        <p:spPr>
          <a:xfrm>
            <a:off x="1779249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2399C5-4702-F55F-84A8-65850B84315E}"/>
              </a:ext>
            </a:extLst>
          </p:cNvPr>
          <p:cNvSpPr txBox="1"/>
          <p:nvPr/>
        </p:nvSpPr>
        <p:spPr>
          <a:xfrm>
            <a:off x="5724108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5C6466-B7F3-B40F-733C-1D7231D90812}"/>
              </a:ext>
            </a:extLst>
          </p:cNvPr>
          <p:cNvSpPr txBox="1"/>
          <p:nvPr/>
        </p:nvSpPr>
        <p:spPr>
          <a:xfrm>
            <a:off x="6457011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FF9235-CBD3-3FFA-5CA2-078F324C822C}"/>
              </a:ext>
            </a:extLst>
          </p:cNvPr>
          <p:cNvCxnSpPr>
            <a:cxnSpLocks/>
          </p:cNvCxnSpPr>
          <p:nvPr/>
        </p:nvCxnSpPr>
        <p:spPr>
          <a:xfrm flipV="1">
            <a:off x="1294829" y="4399940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F57E61-DFD1-DE2D-9D5D-C77A08A6A8CF}"/>
              </a:ext>
            </a:extLst>
          </p:cNvPr>
          <p:cNvCxnSpPr>
            <a:cxnSpLocks/>
          </p:cNvCxnSpPr>
          <p:nvPr/>
        </p:nvCxnSpPr>
        <p:spPr>
          <a:xfrm flipV="1">
            <a:off x="2365939" y="5042235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C22BC1-B944-B907-56C1-DB13DDA3DFAF}"/>
              </a:ext>
            </a:extLst>
          </p:cNvPr>
          <p:cNvCxnSpPr>
            <a:cxnSpLocks/>
          </p:cNvCxnSpPr>
          <p:nvPr/>
        </p:nvCxnSpPr>
        <p:spPr>
          <a:xfrm flipV="1">
            <a:off x="6330303" y="3820589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14A067-B17C-1932-1DF8-76FDB85FC701}"/>
              </a:ext>
            </a:extLst>
          </p:cNvPr>
          <p:cNvCxnSpPr>
            <a:cxnSpLocks/>
          </p:cNvCxnSpPr>
          <p:nvPr/>
        </p:nvCxnSpPr>
        <p:spPr>
          <a:xfrm flipV="1">
            <a:off x="7044268" y="5038515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0DC2D-3C59-3BDB-92A8-7CF48AE3490E}"/>
              </a:ext>
            </a:extLst>
          </p:cNvPr>
          <p:cNvCxnSpPr>
            <a:cxnSpLocks/>
          </p:cNvCxnSpPr>
          <p:nvPr/>
        </p:nvCxnSpPr>
        <p:spPr>
          <a:xfrm>
            <a:off x="1294829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30C1D1-61A4-BB53-4FDE-D37B2D6688AA}"/>
              </a:ext>
            </a:extLst>
          </p:cNvPr>
          <p:cNvCxnSpPr>
            <a:cxnSpLocks/>
          </p:cNvCxnSpPr>
          <p:nvPr/>
        </p:nvCxnSpPr>
        <p:spPr>
          <a:xfrm>
            <a:off x="2377396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56DA10-53E8-331A-B586-A6C6AD4E727E}"/>
              </a:ext>
            </a:extLst>
          </p:cNvPr>
          <p:cNvCxnSpPr>
            <a:cxnSpLocks/>
          </p:cNvCxnSpPr>
          <p:nvPr/>
        </p:nvCxnSpPr>
        <p:spPr>
          <a:xfrm>
            <a:off x="6322255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BEB360-05B8-34B4-B2A2-EEAAC198FCAE}"/>
              </a:ext>
            </a:extLst>
          </p:cNvPr>
          <p:cNvCxnSpPr>
            <a:cxnSpLocks/>
          </p:cNvCxnSpPr>
          <p:nvPr/>
        </p:nvCxnSpPr>
        <p:spPr>
          <a:xfrm>
            <a:off x="7044268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9BFC7B-486A-BE98-CD92-FA7D85311DE6}"/>
              </a:ext>
            </a:extLst>
          </p:cNvPr>
          <p:cNvGrpSpPr/>
          <p:nvPr/>
        </p:nvGrpSpPr>
        <p:grpSpPr>
          <a:xfrm>
            <a:off x="620486" y="1682741"/>
            <a:ext cx="7410587" cy="369332"/>
            <a:chOff x="620486" y="1682741"/>
            <a:chExt cx="7410587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5193486-5034-3499-3B39-9993B07846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86" y="2036411"/>
              <a:ext cx="59871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7F8EAB-E1AE-5C05-4979-5068AC728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5950" y="2036411"/>
              <a:ext cx="87658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DD862B-A6AE-340E-BB22-D7395B7B74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1375" y="2036411"/>
              <a:ext cx="3698311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E6D26D7-E3EB-F1D0-279E-897C11F55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9029" y="2036411"/>
              <a:ext cx="59871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7523DFB-F6B9-5372-7B70-90C6EB8E6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4493" y="2036411"/>
              <a:ext cx="87658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B411F7-91C8-8909-BDAE-AD4BD98E8760}"/>
                </a:ext>
              </a:extLst>
            </p:cNvPr>
            <p:cNvSpPr txBox="1"/>
            <p:nvPr/>
          </p:nvSpPr>
          <p:spPr>
            <a:xfrm>
              <a:off x="773612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12657C-654C-B889-D965-42FBD9132F62}"/>
                </a:ext>
              </a:extLst>
            </p:cNvPr>
            <p:cNvSpPr txBox="1"/>
            <p:nvPr/>
          </p:nvSpPr>
          <p:spPr>
            <a:xfrm>
              <a:off x="1655394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5A5536-0C69-9854-3BCE-3DC47EEEB69F}"/>
                </a:ext>
              </a:extLst>
            </p:cNvPr>
            <p:cNvSpPr txBox="1"/>
            <p:nvPr/>
          </p:nvSpPr>
          <p:spPr>
            <a:xfrm>
              <a:off x="4137375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E013F7-371F-10E7-E726-04A63D1001F6}"/>
                </a:ext>
              </a:extLst>
            </p:cNvPr>
            <p:cNvSpPr txBox="1"/>
            <p:nvPr/>
          </p:nvSpPr>
          <p:spPr>
            <a:xfrm>
              <a:off x="6531579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D16B7A-AC50-A247-4AB3-B8A4443B97CB}"/>
                </a:ext>
              </a:extLst>
            </p:cNvPr>
            <p:cNvSpPr txBox="1"/>
            <p:nvPr/>
          </p:nvSpPr>
          <p:spPr>
            <a:xfrm>
              <a:off x="7403163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3" name="Arc 52">
            <a:extLst>
              <a:ext uri="{FF2B5EF4-FFF2-40B4-BE49-F238E27FC236}">
                <a16:creationId xmlns:a16="http://schemas.microsoft.com/office/drawing/2014/main" id="{EF99545B-67E0-0ACB-5E17-E062DF91921C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E36955-E5AC-6E1E-0036-0D8A88869F0B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613FDE8-AEEA-0C37-0C7C-7BA19E7CCEBA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5817816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F99B3E63-2E0D-1B66-BC88-0CE46F86882F}"/>
              </a:ext>
            </a:extLst>
          </p:cNvPr>
          <p:cNvSpPr txBox="1"/>
          <p:nvPr/>
        </p:nvSpPr>
        <p:spPr>
          <a:xfrm>
            <a:off x="751840" y="6150371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 original array)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2CE651-6EC0-D8FE-8031-26D304E4E1B0}"/>
              </a:ext>
            </a:extLst>
          </p:cNvPr>
          <p:cNvSpPr/>
          <p:nvPr/>
        </p:nvSpPr>
        <p:spPr>
          <a:xfrm>
            <a:off x="393701" y="5729693"/>
            <a:ext cx="7721426" cy="102773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2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91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Single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21" y="1460402"/>
            <a:ext cx="11374001" cy="125808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dirty="0"/>
              <a:t>[</a:t>
            </a:r>
            <a:r>
              <a:rPr lang="sv-SE" dirty="0"/>
              <a:t>Blum, Floyd, Pratt, </a:t>
            </a:r>
            <a:r>
              <a:rPr lang="sv-SE" dirty="0" err="1"/>
              <a:t>Rivest</a:t>
            </a:r>
            <a:r>
              <a:rPr lang="sv-SE" dirty="0"/>
              <a:t>, Tarjan</a:t>
            </a:r>
            <a:r>
              <a:rPr lang="da-DK" dirty="0"/>
              <a:t> 1973]  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Worst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-case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≤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(1/5 ∙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(7/10 ∙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30554"/>
              </p:ext>
            </p:extLst>
          </p:nvPr>
        </p:nvGraphicFramePr>
        <p:xfrm>
          <a:off x="423922" y="2964880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10436"/>
              </p:ext>
            </p:extLst>
          </p:nvPr>
        </p:nvGraphicFramePr>
        <p:xfrm>
          <a:off x="8466428" y="3698935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F99B3E63-2E0D-1B66-BC88-0CE46F86882F}"/>
              </a:ext>
            </a:extLst>
          </p:cNvPr>
          <p:cNvSpPr txBox="1"/>
          <p:nvPr/>
        </p:nvSpPr>
        <p:spPr>
          <a:xfrm>
            <a:off x="3364562" y="6111975"/>
            <a:ext cx="59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7/10 ∙ </a:t>
            </a:r>
            <a:r>
              <a:rPr lang="da-DK" sz="2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da-DK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recursive</a:t>
            </a:r>
            <a:r>
              <a:rPr lang="da-DK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da-DK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a-DK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9C1009-9B0E-FEC5-2A2B-77E8B560E731}"/>
              </a:ext>
            </a:extLst>
          </p:cNvPr>
          <p:cNvGrpSpPr/>
          <p:nvPr/>
        </p:nvGrpSpPr>
        <p:grpSpPr>
          <a:xfrm>
            <a:off x="1918147" y="2230429"/>
            <a:ext cx="1231315" cy="614834"/>
            <a:chOff x="1918147" y="2230429"/>
            <a:chExt cx="1231315" cy="6148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91F94C-FE9F-B028-3993-08FB7D65980D}"/>
                </a:ext>
              </a:extLst>
            </p:cNvPr>
            <p:cNvSpPr txBox="1"/>
            <p:nvPr/>
          </p:nvSpPr>
          <p:spPr>
            <a:xfrm>
              <a:off x="1918147" y="2230429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endParaRPr lang="da-DK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F4A3EE-A8E5-7473-1775-A9B2742D98FB}"/>
                </a:ext>
              </a:extLst>
            </p:cNvPr>
            <p:cNvCxnSpPr>
              <a:cxnSpLocks/>
            </p:cNvCxnSpPr>
            <p:nvPr/>
          </p:nvCxnSpPr>
          <p:spPr>
            <a:xfrm>
              <a:off x="2539444" y="254897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341D3E-D498-D3F0-D13B-48FA3137498E}"/>
              </a:ext>
            </a:extLst>
          </p:cNvPr>
          <p:cNvGrpSpPr/>
          <p:nvPr/>
        </p:nvGrpSpPr>
        <p:grpSpPr>
          <a:xfrm>
            <a:off x="461800" y="2914384"/>
            <a:ext cx="11263341" cy="411170"/>
            <a:chOff x="681718" y="1768488"/>
            <a:chExt cx="11263341" cy="41117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8908098-7C99-DE23-693F-9013A52B7575}"/>
                </a:ext>
              </a:extLst>
            </p:cNvPr>
            <p:cNvSpPr/>
            <p:nvPr/>
          </p:nvSpPr>
          <p:spPr>
            <a:xfrm>
              <a:off x="681718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BBB8BCA-26A6-EE12-D842-21D8F0FE6ED5}"/>
                </a:ext>
              </a:extLst>
            </p:cNvPr>
            <p:cNvSpPr/>
            <p:nvPr/>
          </p:nvSpPr>
          <p:spPr>
            <a:xfrm>
              <a:off x="2304099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81A0A64-6FDB-4F18-98DF-7F7156953191}"/>
                </a:ext>
              </a:extLst>
            </p:cNvPr>
            <p:cNvSpPr/>
            <p:nvPr/>
          </p:nvSpPr>
          <p:spPr>
            <a:xfrm>
              <a:off x="3926483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21210B0-9003-2D1C-3410-F636994F95FD}"/>
                </a:ext>
              </a:extLst>
            </p:cNvPr>
            <p:cNvSpPr/>
            <p:nvPr/>
          </p:nvSpPr>
          <p:spPr>
            <a:xfrm>
              <a:off x="5537291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C508B8F-13E6-2312-D9CF-D45EE9270AC8}"/>
                </a:ext>
              </a:extLst>
            </p:cNvPr>
            <p:cNvSpPr/>
            <p:nvPr/>
          </p:nvSpPr>
          <p:spPr>
            <a:xfrm>
              <a:off x="7148102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50359-A761-6E6C-FE84-E0F20B6312BC}"/>
                </a:ext>
              </a:extLst>
            </p:cNvPr>
            <p:cNvSpPr/>
            <p:nvPr/>
          </p:nvSpPr>
          <p:spPr>
            <a:xfrm>
              <a:off x="8770486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8878EC-F9F2-9F98-1857-B68BCDAC737B}"/>
                </a:ext>
              </a:extLst>
            </p:cNvPr>
            <p:cNvSpPr/>
            <p:nvPr/>
          </p:nvSpPr>
          <p:spPr>
            <a:xfrm>
              <a:off x="10392864" y="1768488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A25932-A8FA-931A-ED3A-891E8EF21B2E}"/>
              </a:ext>
            </a:extLst>
          </p:cNvPr>
          <p:cNvGrpSpPr/>
          <p:nvPr/>
        </p:nvGrpSpPr>
        <p:grpSpPr>
          <a:xfrm>
            <a:off x="1346400" y="2885969"/>
            <a:ext cx="9180794" cy="468000"/>
            <a:chOff x="1346400" y="2885969"/>
            <a:chExt cx="9180794" cy="468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348085-D748-C0FB-054B-DDEE2D08B41E}"/>
                </a:ext>
              </a:extLst>
            </p:cNvPr>
            <p:cNvSpPr/>
            <p:nvPr/>
          </p:nvSpPr>
          <p:spPr>
            <a:xfrm>
              <a:off x="1346400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31CFEAE-237A-C076-59CA-5CDF4749A017}"/>
                </a:ext>
              </a:extLst>
            </p:cNvPr>
            <p:cNvSpPr/>
            <p:nvPr/>
          </p:nvSpPr>
          <p:spPr>
            <a:xfrm>
              <a:off x="232344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FEDE65-BDCA-0E7B-9153-2B2733008232}"/>
                </a:ext>
              </a:extLst>
            </p:cNvPr>
            <p:cNvSpPr/>
            <p:nvPr/>
          </p:nvSpPr>
          <p:spPr>
            <a:xfrm>
              <a:off x="360872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2309091-69D7-14B0-5E08-E2F923793A88}"/>
                </a:ext>
              </a:extLst>
            </p:cNvPr>
            <p:cNvSpPr/>
            <p:nvPr/>
          </p:nvSpPr>
          <p:spPr>
            <a:xfrm>
              <a:off x="6196772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205680-82EC-6E28-464F-2D9AB083DE39}"/>
                </a:ext>
              </a:extLst>
            </p:cNvPr>
            <p:cNvSpPr/>
            <p:nvPr/>
          </p:nvSpPr>
          <p:spPr>
            <a:xfrm>
              <a:off x="814096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547D43C-175D-4278-8547-5EAA3A5CF2FA}"/>
                </a:ext>
              </a:extLst>
            </p:cNvPr>
            <p:cNvSpPr/>
            <p:nvPr/>
          </p:nvSpPr>
          <p:spPr>
            <a:xfrm>
              <a:off x="9428833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889EB8-9911-8D40-058C-391050CF3B0A}"/>
                </a:ext>
              </a:extLst>
            </p:cNvPr>
            <p:cNvSpPr/>
            <p:nvPr/>
          </p:nvSpPr>
          <p:spPr>
            <a:xfrm>
              <a:off x="1009519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2A4FC13A-1AFA-4534-B0AC-0DCAD4344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78165"/>
              </p:ext>
            </p:extLst>
          </p:nvPr>
        </p:nvGraphicFramePr>
        <p:xfrm>
          <a:off x="457923" y="5347479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7D771D20-0931-61C1-E4F5-D1CF218D4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06976"/>
              </p:ext>
            </p:extLst>
          </p:nvPr>
        </p:nvGraphicFramePr>
        <p:xfrm>
          <a:off x="8467914" y="4621357"/>
          <a:ext cx="3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71" name="Left Brace 70">
            <a:extLst>
              <a:ext uri="{FF2B5EF4-FFF2-40B4-BE49-F238E27FC236}">
                <a16:creationId xmlns:a16="http://schemas.microsoft.com/office/drawing/2014/main" id="{BC0226CA-1C0F-B5A7-D8AC-4813BE907E95}"/>
              </a:ext>
            </a:extLst>
          </p:cNvPr>
          <p:cNvSpPr/>
          <p:nvPr/>
        </p:nvSpPr>
        <p:spPr>
          <a:xfrm rot="16200000">
            <a:off x="3105318" y="3129357"/>
            <a:ext cx="211504" cy="5499790"/>
          </a:xfrm>
          <a:prstGeom prst="leftBrace">
            <a:avLst>
              <a:gd name="adj1" fmla="val 3310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17FA2-1E55-2C97-1CE1-34E936A06DC7}"/>
              </a:ext>
            </a:extLst>
          </p:cNvPr>
          <p:cNvSpPr txBox="1"/>
          <p:nvPr/>
        </p:nvSpPr>
        <p:spPr>
          <a:xfrm>
            <a:off x="1931652" y="4651467"/>
            <a:ext cx="125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endParaRPr lang="da-DK" baseline="-250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F374C0-5BD3-E1B8-F619-7B22ED645347}"/>
              </a:ext>
            </a:extLst>
          </p:cNvPr>
          <p:cNvCxnSpPr>
            <a:cxnSpLocks/>
          </p:cNvCxnSpPr>
          <p:nvPr/>
        </p:nvCxnSpPr>
        <p:spPr>
          <a:xfrm>
            <a:off x="2552949" y="4993168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998044-DAD0-9699-93D6-1CABD6CEDEAC}"/>
              </a:ext>
            </a:extLst>
          </p:cNvPr>
          <p:cNvCxnSpPr/>
          <p:nvPr/>
        </p:nvCxnSpPr>
        <p:spPr>
          <a:xfrm>
            <a:off x="4244053" y="3611301"/>
            <a:ext cx="0" cy="15136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3AE3A0-855D-E440-C59D-5F9CC4542F33}"/>
              </a:ext>
            </a:extLst>
          </p:cNvPr>
          <p:cNvSpPr txBox="1"/>
          <p:nvPr/>
        </p:nvSpPr>
        <p:spPr>
          <a:xfrm>
            <a:off x="2536027" y="3970116"/>
            <a:ext cx="144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>
                <a:solidFill>
                  <a:srgbClr val="C00000"/>
                </a:solidFill>
              </a:rPr>
              <a:t>partition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26EC29-E1E6-4812-611D-60836355BDFC}"/>
              </a:ext>
            </a:extLst>
          </p:cNvPr>
          <p:cNvCxnSpPr>
            <a:cxnSpLocks/>
          </p:cNvCxnSpPr>
          <p:nvPr/>
        </p:nvCxnSpPr>
        <p:spPr>
          <a:xfrm>
            <a:off x="7284153" y="3559307"/>
            <a:ext cx="981816" cy="3389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11ABE2-E872-D6F3-E6F5-7D7017DF338A}"/>
              </a:ext>
            </a:extLst>
          </p:cNvPr>
          <p:cNvSpPr txBox="1"/>
          <p:nvPr/>
        </p:nvSpPr>
        <p:spPr>
          <a:xfrm>
            <a:off x="8821533" y="4119227"/>
            <a:ext cx="292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recursive</a:t>
            </a:r>
            <a:r>
              <a:rPr lang="da-DK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select</a:t>
            </a:r>
            <a:r>
              <a:rPr lang="da-DK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</a:t>
            </a:r>
            <a:r>
              <a:rPr lang="da-DK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</a:t>
            </a:r>
            <a:r>
              <a:rPr lang="da-DK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/10)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10A185-BA05-A9E0-4A2C-429B6BEA283F}"/>
              </a:ext>
            </a:extLst>
          </p:cNvPr>
          <p:cNvSpPr txBox="1"/>
          <p:nvPr/>
        </p:nvSpPr>
        <p:spPr>
          <a:xfrm>
            <a:off x="8827914" y="4595751"/>
            <a:ext cx="144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pivot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8CB5D8-4313-126F-17BF-8A735300F547}"/>
              </a:ext>
            </a:extLst>
          </p:cNvPr>
          <p:cNvCxnSpPr>
            <a:cxnSpLocks/>
          </p:cNvCxnSpPr>
          <p:nvPr/>
        </p:nvCxnSpPr>
        <p:spPr>
          <a:xfrm>
            <a:off x="8635069" y="4100809"/>
            <a:ext cx="0" cy="4486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A6526A-0587-E063-9B0F-292142BA334C}"/>
              </a:ext>
            </a:extLst>
          </p:cNvPr>
          <p:cNvSpPr txBox="1"/>
          <p:nvPr/>
        </p:nvSpPr>
        <p:spPr>
          <a:xfrm>
            <a:off x="6480654" y="3645469"/>
            <a:ext cx="144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rgbClr val="C00000"/>
                </a:solidFill>
              </a:rPr>
              <a:t>medians </a:t>
            </a:r>
            <a:r>
              <a:rPr lang="da-DK" sz="2000" dirty="0" err="1">
                <a:solidFill>
                  <a:srgbClr val="C00000"/>
                </a:solidFill>
              </a:rPr>
              <a:t>groups</a:t>
            </a:r>
            <a:r>
              <a:rPr lang="da-DK" sz="2000" dirty="0">
                <a:solidFill>
                  <a:srgbClr val="C00000"/>
                </a:solidFill>
              </a:rPr>
              <a:t> of 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2346A2-D56B-3D51-4F8C-C46263FF0327}"/>
              </a:ext>
            </a:extLst>
          </p:cNvPr>
          <p:cNvCxnSpPr>
            <a:cxnSpLocks/>
          </p:cNvCxnSpPr>
          <p:nvPr/>
        </p:nvCxnSpPr>
        <p:spPr>
          <a:xfrm>
            <a:off x="3207340" y="6192456"/>
            <a:ext cx="0" cy="61649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74A893-E875-43AE-0C88-DE7A496D5E65}"/>
              </a:ext>
            </a:extLst>
          </p:cNvPr>
          <p:cNvSpPr txBox="1"/>
          <p:nvPr/>
        </p:nvSpPr>
        <p:spPr>
          <a:xfrm>
            <a:off x="11059018" y="3675137"/>
            <a:ext cx="981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1/5 ∙ </a:t>
            </a:r>
            <a:r>
              <a:rPr lang="da-DK" sz="2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da-DK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D083A2B-7CB7-AC37-7333-5E178AB2B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2794" y="6052444"/>
                <a:ext cx="5148561" cy="805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Clr>
                    <a:srgbClr val="C00000"/>
                  </a:buClr>
                  <a:buNone/>
                </a:pPr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Cache-</a:t>
                </a:r>
                <a:r>
                  <a:rPr lang="da-DK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oblivious</a:t>
                </a:r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</m:e>
                    </m:d>
                  </m:oMath>
                </a14:m>
                <a:r>
                  <a:rPr lang="da-DK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D083A2B-7CB7-AC37-7333-5E178AB2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94" y="6052444"/>
                <a:ext cx="5148561" cy="805555"/>
              </a:xfrm>
              <a:prstGeom prst="rect">
                <a:avLst/>
              </a:prstGeom>
              <a:blipFill>
                <a:blip r:embed="rId3"/>
                <a:stretch>
                  <a:fillRect r="-237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3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 animBg="1"/>
      <p:bldP spid="4" grpId="0"/>
      <p:bldP spid="10" grpId="0"/>
      <p:bldP spid="14" grpId="0"/>
      <p:bldP spid="15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Distribution </a:t>
            </a:r>
            <a:r>
              <a:rPr lang="da-DK" b="1" dirty="0" err="1"/>
              <a:t>Sorting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381" y="1773103"/>
            <a:ext cx="3256828" cy="1039367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Quicksort 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Hoare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1959]</a:t>
            </a:r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26D26C-07C1-9428-1B08-646AA9F2C688}"/>
              </a:ext>
            </a:extLst>
          </p:cNvPr>
          <p:cNvSpPr txBox="1">
            <a:spLocks/>
          </p:cNvSpPr>
          <p:nvPr/>
        </p:nvSpPr>
        <p:spPr>
          <a:xfrm>
            <a:off x="5775768" y="1773286"/>
            <a:ext cx="6227180" cy="1039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dirty="0" err="1"/>
              <a:t>L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inear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median  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pivots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/>
              <a:t>[</a:t>
            </a:r>
            <a:r>
              <a:rPr lang="sv-SE" dirty="0"/>
              <a:t>Blum, Floyd, Pratt, </a:t>
            </a:r>
            <a:r>
              <a:rPr lang="sv-SE" dirty="0" err="1"/>
              <a:t>Rivest</a:t>
            </a:r>
            <a:r>
              <a:rPr lang="sv-SE" dirty="0"/>
              <a:t>, Tarjan</a:t>
            </a:r>
            <a:r>
              <a:rPr lang="da-DK" dirty="0"/>
              <a:t> 1973]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A16A1C-32A6-8B16-BCB4-7EED8A18DC48}"/>
              </a:ext>
            </a:extLst>
          </p:cNvPr>
          <p:cNvSpPr txBox="1"/>
          <p:nvPr/>
        </p:nvSpPr>
        <p:spPr>
          <a:xfrm>
            <a:off x="4493948" y="1454602"/>
            <a:ext cx="7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+</a:t>
            </a:r>
            <a:endParaRPr lang="da-DK" sz="8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B39D65-0C24-2305-9FB2-A7C97C29B8B5}"/>
                  </a:ext>
                </a:extLst>
              </p:cNvPr>
              <p:cNvSpPr txBox="1"/>
              <p:nvPr/>
            </p:nvSpPr>
            <p:spPr>
              <a:xfrm>
                <a:off x="6052455" y="3857056"/>
                <a:ext cx="5828569" cy="1937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Deterministic distribution sorting</a:t>
                </a:r>
                <a:endParaRPr lang="da-DK" sz="2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da-DK" sz="11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optimal  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da-DK" sz="2800" baseline="-250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time</a:t>
                </a:r>
              </a:p>
              <a:p>
                <a:endParaRPr lang="da-DK" sz="11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Cache-</a:t>
                </a:r>
                <a:r>
                  <a:rPr lang="da-DK" sz="2800" dirty="0" err="1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oblivious</a:t>
                </a:r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2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sz="2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80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sz="2800" baseline="-2500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fName>
                          <m:e>
                            <m:f>
                              <m:fPr>
                                <m:ctrlPr>
                                  <a:rPr lang="da-DK" sz="28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8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8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sz="28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I/Os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B39D65-0C24-2305-9FB2-A7C97C29B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5" y="3857056"/>
                <a:ext cx="5828569" cy="1937518"/>
              </a:xfrm>
              <a:prstGeom prst="rect">
                <a:avLst/>
              </a:prstGeom>
              <a:blipFill>
                <a:blip r:embed="rId3"/>
                <a:stretch>
                  <a:fillRect t="-3459" b="-283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63FB19-1051-8E59-A40D-704CEF2F4539}"/>
              </a:ext>
            </a:extLst>
          </p:cNvPr>
          <p:cNvSpPr/>
          <p:nvPr/>
        </p:nvSpPr>
        <p:spPr>
          <a:xfrm>
            <a:off x="5819749" y="3798541"/>
            <a:ext cx="6061276" cy="20203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1CFDD0-AA73-C42B-FF9E-D3CC6A77BB31}"/>
              </a:ext>
            </a:extLst>
          </p:cNvPr>
          <p:cNvSpPr txBox="1"/>
          <p:nvPr/>
        </p:nvSpPr>
        <p:spPr>
          <a:xfrm>
            <a:off x="8162078" y="2492230"/>
            <a:ext cx="7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↓</a:t>
            </a:r>
            <a:endParaRPr lang="da-DK" sz="88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B6069-AACB-2EDB-B364-703305D6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4" y="2702637"/>
            <a:ext cx="4382948" cy="27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7" grpId="0"/>
      <p:bldP spid="29" grpId="0"/>
      <p:bldP spid="33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A6A795B3264D4F859ECB954B11F065" ma:contentTypeVersion="18" ma:contentTypeDescription="Opret et nyt dokument." ma:contentTypeScope="" ma:versionID="94e3ad82e92d4841ee6af97aa6fcf003">
  <xsd:schema xmlns:xsd="http://www.w3.org/2001/XMLSchema" xmlns:xs="http://www.w3.org/2001/XMLSchema" xmlns:p="http://schemas.microsoft.com/office/2006/metadata/properties" xmlns:ns3="84f42352-3182-481c-87ea-4ab76f0f3ad6" xmlns:ns4="fce77e05-e53d-40e3-924c-010633414056" targetNamespace="http://schemas.microsoft.com/office/2006/metadata/properties" ma:root="true" ma:fieldsID="db9b47cb21a4269f2e7e8ceb719d5dc8" ns3:_="" ns4:_="">
    <xsd:import namespace="84f42352-3182-481c-87ea-4ab76f0f3ad6"/>
    <xsd:import namespace="fce77e05-e53d-40e3-924c-0106334140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42352-3182-481c-87ea-4ab76f0f3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77e05-e53d-40e3-924c-010633414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f42352-3182-481c-87ea-4ab76f0f3ad6" xsi:nil="true"/>
  </documentManagement>
</p:properties>
</file>

<file path=customXml/itemProps1.xml><?xml version="1.0" encoding="utf-8"?>
<ds:datastoreItem xmlns:ds="http://schemas.openxmlformats.org/officeDocument/2006/customXml" ds:itemID="{B5936615-1724-408E-89CB-B86F215C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42352-3182-481c-87ea-4ab76f0f3ad6"/>
    <ds:schemaRef ds:uri="fce77e05-e53d-40e3-924c-010633414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8E2AA-2891-4BF9-9810-BD8052BF0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5A54C-F3F3-471B-A806-6BC95D29C9B2}">
  <ds:schemaRefs>
    <ds:schemaRef ds:uri="http://schemas.microsoft.com/office/2006/documentManagement/types"/>
    <ds:schemaRef ds:uri="http://www.w3.org/XML/1998/namespace"/>
    <ds:schemaRef ds:uri="84f42352-3182-481c-87ea-4ab76f0f3ad6"/>
    <ds:schemaRef ds:uri="fce77e05-e53d-40e3-924c-010633414056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2286</Words>
  <Application>Microsoft Office PowerPoint</Application>
  <PresentationFormat>Widescreen</PresentationFormat>
  <Paragraphs>1065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Aptos Narrow</vt:lpstr>
      <vt:lpstr>Arial</vt:lpstr>
      <vt:lpstr>Calibri</vt:lpstr>
      <vt:lpstr>Cambria Math</vt:lpstr>
      <vt:lpstr>LMRoman9-Regular</vt:lpstr>
      <vt:lpstr>Wingdings</vt:lpstr>
      <vt:lpstr>Office Theme</vt:lpstr>
      <vt:lpstr>Deterministic  Cache-Oblivious Funnelselect</vt:lpstr>
      <vt:lpstr>PowerPoint Presentation</vt:lpstr>
      <vt:lpstr>PowerPoint Presentation</vt:lpstr>
      <vt:lpstr>Internal Memory Sorting – Randomized</vt:lpstr>
      <vt:lpstr>Internal Memory Single Selection – Randomized</vt:lpstr>
      <vt:lpstr>Internal Memory Multiple Selection – Randomized</vt:lpstr>
      <vt:lpstr>Internal Memory Multiple Selection – Randomized</vt:lpstr>
      <vt:lpstr>Internal Memory Single Selection – Deterministic</vt:lpstr>
      <vt:lpstr>Internal Memory Distribution Sorting – Deterministic</vt:lpstr>
      <vt:lpstr>Internal Memory Multiple Selection – Deterministic</vt:lpstr>
      <vt:lpstr>Summary Internal Memory</vt:lpstr>
      <vt:lpstr>Cache-aware Distribution Sort – Randomized</vt:lpstr>
      <vt:lpstr>Cache-aware Multiple Selection – Randomized</vt:lpstr>
      <vt:lpstr>Cache-aware Multi-way Partition – Deterministic</vt:lpstr>
      <vt:lpstr>Summary Cache-aware</vt:lpstr>
      <vt:lpstr>Cache-oblivious Funnelsort – Deterministic</vt:lpstr>
      <vt:lpstr>Cache-oblivious Multiple Selection – Idea</vt:lpstr>
      <vt:lpstr>Cache-oblivious Multiple Selection – Randomized</vt:lpstr>
      <vt:lpstr>Cache-oblivious Multiple Selection – Deterministic</vt:lpstr>
      <vt:lpstr>Summary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6</cp:revision>
  <dcterms:created xsi:type="dcterms:W3CDTF">2024-03-29T15:35:40Z</dcterms:created>
  <dcterms:modified xsi:type="dcterms:W3CDTF">2024-05-23T19:26:19Z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0x010100BFA6A795B3264D4F859ECB954B11F065</vt:lpwstr>
  </property>
</Properties>
</file>