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1" r:id="rId2"/>
    <p:sldId id="256" r:id="rId3"/>
    <p:sldId id="265" r:id="rId4"/>
    <p:sldId id="258" r:id="rId5"/>
    <p:sldId id="259" r:id="rId6"/>
    <p:sldId id="260" r:id="rId7"/>
    <p:sldId id="266" r:id="rId8"/>
    <p:sldId id="262" r:id="rId9"/>
    <p:sldId id="264" r:id="rId10"/>
    <p:sldId id="263" r:id="rId11"/>
    <p:sldId id="267" r:id="rId12"/>
    <p:sldId id="268" r:id="rId13"/>
    <p:sldId id="271" r:id="rId14"/>
    <p:sldId id="274" r:id="rId15"/>
    <p:sldId id="275" r:id="rId16"/>
    <p:sldId id="276" r:id="rId17"/>
    <p:sldId id="273" r:id="rId18"/>
    <p:sldId id="272" r:id="rId19"/>
    <p:sldId id="277" r:id="rId20"/>
    <p:sldId id="270" r:id="rId21"/>
    <p:sldId id="269" r:id="rId22"/>
    <p:sldId id="261" r:id="rId23"/>
    <p:sldId id="278" r:id="rId24"/>
    <p:sldId id="279" r:id="rId25"/>
    <p:sldId id="280" r:id="rId26"/>
    <p:sldId id="281" r:id="rId27"/>
    <p:sldId id="282" r:id="rId28"/>
    <p:sldId id="283" r:id="rId29"/>
    <p:sldId id="290" r:id="rId30"/>
    <p:sldId id="288" r:id="rId31"/>
    <p:sldId id="286" r:id="rId32"/>
    <p:sldId id="284" r:id="rId33"/>
    <p:sldId id="285" r:id="rId34"/>
    <p:sldId id="287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47" autoAdjust="0"/>
    <p:restoredTop sz="83456" autoAdjust="0"/>
  </p:normalViewPr>
  <p:slideViewPr>
    <p:cSldViewPr snapToGrid="0">
      <p:cViewPr varScale="1">
        <p:scale>
          <a:sx n="55" d="100"/>
          <a:sy n="55" d="100"/>
        </p:scale>
        <p:origin x="740" y="4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22692-EEB7-43E9-95B5-DB0E66C353E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BBDB0-A32B-4E2F-B5A2-B8F552EC9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1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Meget</a:t>
            </a:r>
            <a:r>
              <a:rPr lang="en-US" dirty="0" smtClean="0"/>
              <a:t> </a:t>
            </a:r>
            <a:r>
              <a:rPr lang="en-US" dirty="0" err="1" smtClean="0"/>
              <a:t>præcise</a:t>
            </a:r>
            <a:r>
              <a:rPr lang="en-US" dirty="0" smtClean="0"/>
              <a:t> </a:t>
            </a:r>
            <a:r>
              <a:rPr lang="en-US" dirty="0" err="1" smtClean="0"/>
              <a:t>regler</a:t>
            </a:r>
            <a:r>
              <a:rPr lang="en-US" dirty="0" smtClean="0"/>
              <a:t> i </a:t>
            </a:r>
            <a:r>
              <a:rPr lang="en-US" dirty="0" err="1" smtClean="0"/>
              <a:t>studieordningen</a:t>
            </a:r>
            <a:r>
              <a:rPr lang="en-US" dirty="0" smtClean="0"/>
              <a:t>... 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kombineres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Regler</a:t>
            </a:r>
            <a:r>
              <a:rPr lang="en-US" dirty="0" smtClean="0"/>
              <a:t> om </a:t>
            </a:r>
            <a:r>
              <a:rPr lang="en-US" dirty="0" err="1" smtClean="0"/>
              <a:t>forskellige</a:t>
            </a:r>
            <a:r>
              <a:rPr lang="en-US" dirty="0" smtClean="0"/>
              <a:t> </a:t>
            </a:r>
            <a:r>
              <a:rPr lang="en-US" dirty="0" err="1" smtClean="0"/>
              <a:t>eksamensformer</a:t>
            </a:r>
            <a:endParaRPr lang="en-US" dirty="0" smtClean="0"/>
          </a:p>
          <a:p>
            <a:r>
              <a:rPr lang="en-US" dirty="0" smtClean="0"/>
              <a:t>Intern</a:t>
            </a:r>
            <a:r>
              <a:rPr lang="en-US" baseline="0" dirty="0" smtClean="0"/>
              <a:t> + </a:t>
            </a:r>
            <a:r>
              <a:rPr lang="en-US" baseline="0" dirty="0" err="1" smtClean="0"/>
              <a:t>ekstern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censur</a:t>
            </a:r>
            <a:endParaRPr lang="en-US" baseline="0" dirty="0" smtClean="0"/>
          </a:p>
          <a:p>
            <a:r>
              <a:rPr lang="en-US" baseline="0" dirty="0" err="1" smtClean="0"/>
              <a:t>Gruppeprojekter</a:t>
            </a:r>
            <a:endParaRPr lang="en-US" baseline="0" dirty="0" smtClean="0"/>
          </a:p>
          <a:p>
            <a:r>
              <a:rPr lang="en-US" baseline="0" dirty="0" err="1" smtClean="0"/>
              <a:t>Skalerbarhed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specielt</a:t>
            </a:r>
            <a:r>
              <a:rPr lang="en-US" baseline="0" dirty="0" smtClean="0"/>
              <a:t> store </a:t>
            </a:r>
            <a:r>
              <a:rPr lang="en-US" baseline="0" dirty="0" err="1" smtClean="0"/>
              <a:t>bachelorkurser</a:t>
            </a:r>
            <a:endParaRPr lang="en-US" baseline="0" dirty="0" smtClean="0"/>
          </a:p>
          <a:p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srgbClr val="C00000"/>
                </a:solidFill>
              </a:rPr>
              <a:t>Meget</a:t>
            </a:r>
            <a:r>
              <a:rPr lang="en-US" sz="1200" b="1" dirty="0" smtClean="0">
                <a:solidFill>
                  <a:srgbClr val="C00000"/>
                </a:solidFill>
              </a:rPr>
              <a:t> </a:t>
            </a:r>
            <a:r>
              <a:rPr lang="en-US" sz="1200" b="1" dirty="0" err="1" smtClean="0">
                <a:solidFill>
                  <a:srgbClr val="C00000"/>
                </a:solidFill>
              </a:rPr>
              <a:t>fleksible</a:t>
            </a:r>
            <a:r>
              <a:rPr lang="en-US" sz="1200" b="1" dirty="0" smtClean="0">
                <a:solidFill>
                  <a:srgbClr val="C00000"/>
                </a:solidFill>
              </a:rPr>
              <a:t> rammer for at </a:t>
            </a:r>
            <a:r>
              <a:rPr lang="en-US" sz="1200" b="1" dirty="0" err="1" smtClean="0">
                <a:solidFill>
                  <a:srgbClr val="C00000"/>
                </a:solidFill>
              </a:rPr>
              <a:t>vælge</a:t>
            </a:r>
            <a:r>
              <a:rPr lang="en-US" sz="1200" b="1" dirty="0" smtClean="0">
                <a:solidFill>
                  <a:srgbClr val="C00000"/>
                </a:solidFill>
              </a:rPr>
              <a:t> </a:t>
            </a:r>
            <a:r>
              <a:rPr lang="en-US" sz="1200" b="1" dirty="0" err="1" smtClean="0">
                <a:solidFill>
                  <a:srgbClr val="C00000"/>
                </a:solidFill>
              </a:rPr>
              <a:t>eksamensform</a:t>
            </a:r>
            <a:r>
              <a:rPr lang="en-US" sz="1200" b="1" dirty="0" smtClean="0">
                <a:solidFill>
                  <a:srgbClr val="C0000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BBDB0-A32B-4E2F-B5A2-B8F552EC95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35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Scriptet</a:t>
            </a:r>
            <a:r>
              <a:rPr lang="en-US" dirty="0" smtClean="0"/>
              <a:t> </a:t>
            </a:r>
            <a:r>
              <a:rPr lang="en-US" dirty="0" err="1" smtClean="0"/>
              <a:t>levet</a:t>
            </a:r>
            <a:r>
              <a:rPr lang="en-US" baseline="0" dirty="0" smtClean="0"/>
              <a:t> i ca 20 </a:t>
            </a:r>
            <a:r>
              <a:rPr lang="en-US" baseline="0" dirty="0" err="1" smtClean="0"/>
              <a:t>år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mklatex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også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perl</a:t>
            </a:r>
            <a:r>
              <a:rPr lang="en-US" baseline="0" dirty="0" smtClean="0"/>
              <a:t> script) finds </a:t>
            </a:r>
            <a:r>
              <a:rPr lang="en-US" baseline="0" dirty="0" err="1" smtClean="0"/>
              <a:t>som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af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MikTex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installationen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BBDB0-A32B-4E2F-B5A2-B8F552EC95A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43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Spare </a:t>
            </a:r>
            <a:r>
              <a:rPr lang="en-US" dirty="0" err="1" smtClean="0"/>
              <a:t>tid</a:t>
            </a:r>
            <a:r>
              <a:rPr lang="en-US" dirty="0" smtClean="0"/>
              <a:t> </a:t>
            </a:r>
            <a:r>
              <a:rPr lang="en-US" dirty="0" err="1" smtClean="0"/>
              <a:t>på</a:t>
            </a:r>
            <a:r>
              <a:rPr lang="en-US" baseline="0" dirty="0" smtClean="0"/>
              <a:t> at lave </a:t>
            </a:r>
            <a:r>
              <a:rPr lang="en-US" baseline="0" dirty="0" err="1" smtClean="0"/>
              <a:t>eksamen</a:t>
            </a:r>
            <a:r>
              <a:rPr lang="en-US" baseline="0" dirty="0" smtClean="0"/>
              <a:t> og </a:t>
            </a:r>
            <a:r>
              <a:rPr lang="en-US" baseline="0" dirty="0" err="1" smtClean="0"/>
              <a:t>reeksamens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opgaver</a:t>
            </a:r>
            <a:endParaRPr lang="en-US" baseline="0" dirty="0" smtClean="0"/>
          </a:p>
          <a:p>
            <a:endParaRPr lang="en-US" dirty="0" smtClean="0"/>
          </a:p>
          <a:p>
            <a:r>
              <a:rPr lang="en-US" dirty="0" err="1" smtClean="0"/>
              <a:t>Undskyldning</a:t>
            </a:r>
            <a:r>
              <a:rPr lang="en-US" dirty="0" smtClean="0"/>
              <a:t> for at </a:t>
            </a:r>
            <a:r>
              <a:rPr lang="en-US" dirty="0" err="1" smtClean="0"/>
              <a:t>kode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noget</a:t>
            </a:r>
            <a:r>
              <a:rPr lang="en-US" baseline="0" dirty="0" smtClean="0"/>
              <a:t> Python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BBDB0-A32B-4E2F-B5A2-B8F552EC95A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52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Rød</a:t>
            </a:r>
            <a:r>
              <a:rPr lang="en-US" dirty="0" smtClean="0"/>
              <a:t> sort </a:t>
            </a:r>
            <a:r>
              <a:rPr lang="en-US" dirty="0" err="1" smtClean="0"/>
              <a:t>træ</a:t>
            </a:r>
            <a:r>
              <a:rPr lang="en-US" dirty="0" smtClean="0"/>
              <a:t> – </a:t>
            </a:r>
            <a:r>
              <a:rPr lang="en-US" dirty="0" err="1" smtClean="0"/>
              <a:t>giv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lovelige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rød-sorte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farvninger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BBDB0-A32B-4E2F-B5A2-B8F552EC95A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65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https://beautifier.io/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BBDB0-A32B-4E2F-B5A2-B8F552EC95A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76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Spare </a:t>
            </a:r>
            <a:r>
              <a:rPr lang="en-US" dirty="0" err="1" smtClean="0"/>
              <a:t>tid</a:t>
            </a:r>
            <a:r>
              <a:rPr lang="en-US" dirty="0" smtClean="0"/>
              <a:t> </a:t>
            </a:r>
            <a:r>
              <a:rPr lang="en-US" dirty="0" err="1" smtClean="0"/>
              <a:t>på</a:t>
            </a:r>
            <a:r>
              <a:rPr lang="en-US" baseline="0" dirty="0" smtClean="0"/>
              <a:t> at lave </a:t>
            </a:r>
            <a:r>
              <a:rPr lang="en-US" baseline="0" dirty="0" err="1" smtClean="0"/>
              <a:t>eksamen</a:t>
            </a:r>
            <a:r>
              <a:rPr lang="en-US" baseline="0" dirty="0" smtClean="0"/>
              <a:t> og </a:t>
            </a:r>
            <a:r>
              <a:rPr lang="en-US" baseline="0" dirty="0" err="1" smtClean="0"/>
              <a:t>reeksamens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opgaver</a:t>
            </a:r>
            <a:endParaRPr lang="en-US" baseline="0" dirty="0" smtClean="0"/>
          </a:p>
          <a:p>
            <a:endParaRPr lang="en-US" dirty="0" smtClean="0"/>
          </a:p>
          <a:p>
            <a:r>
              <a:rPr lang="en-US" dirty="0" err="1" smtClean="0"/>
              <a:t>Undskyldning</a:t>
            </a:r>
            <a:r>
              <a:rPr lang="en-US" dirty="0" smtClean="0"/>
              <a:t> for at </a:t>
            </a:r>
            <a:r>
              <a:rPr lang="en-US" dirty="0" err="1" smtClean="0"/>
              <a:t>kode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noget</a:t>
            </a:r>
            <a:r>
              <a:rPr lang="en-US" baseline="0" dirty="0" smtClean="0"/>
              <a:t> Python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BBDB0-A32B-4E2F-B5A2-B8F552EC95A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33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Karakter</a:t>
            </a:r>
            <a:r>
              <a:rPr lang="en-US" dirty="0" smtClean="0"/>
              <a:t> = </a:t>
            </a:r>
            <a:r>
              <a:rPr lang="en-US" dirty="0" err="1" smtClean="0"/>
              <a:t>hvor</a:t>
            </a:r>
            <a:r>
              <a:rPr lang="en-US" dirty="0" smtClean="0"/>
              <a:t> </a:t>
            </a:r>
            <a:r>
              <a:rPr lang="en-US" dirty="0" err="1" smtClean="0"/>
              <a:t>meget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b="1" dirty="0" err="1" smtClean="0"/>
              <a:t>fagets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mål</a:t>
            </a:r>
            <a:r>
              <a:rPr lang="en-US" b="1" baseline="0" dirty="0" smtClean="0"/>
              <a:t> </a:t>
            </a:r>
            <a:r>
              <a:rPr lang="en-US" baseline="0" dirty="0" err="1" smtClean="0"/>
              <a:t>opfyldt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jvf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kursusbeskrivelsen</a:t>
            </a:r>
            <a:r>
              <a:rPr lang="en-US" baseline="0" dirty="0" smtClean="0"/>
              <a:t>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Hvordan</a:t>
            </a:r>
            <a:r>
              <a:rPr lang="en-US" dirty="0" smtClean="0"/>
              <a:t> </a:t>
            </a:r>
            <a:r>
              <a:rPr lang="en-US" dirty="0" err="1" smtClean="0"/>
              <a:t>sammenlignes</a:t>
            </a:r>
            <a:r>
              <a:rPr lang="en-US" dirty="0" smtClean="0"/>
              <a:t> A og B?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A “</a:t>
            </a:r>
            <a:r>
              <a:rPr lang="en-US" baseline="0" dirty="0" err="1" smtClean="0"/>
              <a:t>fantastisk</a:t>
            </a:r>
            <a:r>
              <a:rPr lang="en-US" baseline="0" dirty="0" smtClean="0"/>
              <a:t> Eksamen, </a:t>
            </a:r>
            <a:r>
              <a:rPr lang="en-US" baseline="0" dirty="0" err="1" smtClean="0"/>
              <a:t>bortset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fra</a:t>
            </a:r>
            <a:r>
              <a:rPr lang="en-US" baseline="0" dirty="0" smtClean="0"/>
              <a:t> at den </a:t>
            </a:r>
            <a:r>
              <a:rPr lang="en-US" baseline="0" dirty="0" err="1" smtClean="0"/>
              <a:t>studerende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ikke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forskel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klasser</a:t>
            </a:r>
            <a:r>
              <a:rPr lang="en-US" baseline="0" dirty="0" smtClean="0"/>
              <a:t> og </a:t>
            </a:r>
            <a:r>
              <a:rPr lang="en-US" baseline="0" dirty="0" err="1" smtClean="0"/>
              <a:t>objekter</a:t>
            </a:r>
            <a:r>
              <a:rPr lang="en-US" baseline="0" dirty="0" smtClean="0"/>
              <a:t>”</a:t>
            </a:r>
          </a:p>
          <a:p>
            <a:r>
              <a:rPr lang="en-US" baseline="0" dirty="0" smtClean="0"/>
              <a:t>B “</a:t>
            </a:r>
            <a:r>
              <a:rPr lang="en-US" baseline="0" dirty="0" err="1" smtClean="0"/>
              <a:t>dækkede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rigtig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pensum</a:t>
            </a:r>
            <a:r>
              <a:rPr lang="en-US" baseline="0" dirty="0" smtClean="0"/>
              <a:t> med </a:t>
            </a:r>
            <a:r>
              <a:rPr lang="en-US" baseline="0" dirty="0" err="1" smtClean="0"/>
              <a:t>små</a:t>
            </a:r>
            <a:r>
              <a:rPr lang="en-US" baseline="0" dirty="0" smtClean="0"/>
              <a:t> huller over </a:t>
            </a:r>
            <a:r>
              <a:rPr lang="en-US" baseline="0" dirty="0" err="1" smtClean="0"/>
              <a:t>det</a:t>
            </a:r>
            <a:r>
              <a:rPr lang="en-US" baseline="0" dirty="0" smtClean="0"/>
              <a:t> hele”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BBDB0-A32B-4E2F-B5A2-B8F552EC95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8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BBDB0-A32B-4E2F-B5A2-B8F552EC95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35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Ivan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altid</a:t>
            </a:r>
            <a:r>
              <a:rPr lang="en-US" baseline="0" dirty="0" smtClean="0"/>
              <a:t> 6 </a:t>
            </a:r>
            <a:r>
              <a:rPr lang="en-US" baseline="0" dirty="0" err="1" smtClean="0"/>
              <a:t>spørgsmål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BBDB0-A32B-4E2F-B5A2-B8F552EC95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38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BBDB0-A32B-4E2F-B5A2-B8F552EC95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96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BBDB0-A32B-4E2F-B5A2-B8F552EC95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5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BBDB0-A32B-4E2F-B5A2-B8F552EC95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25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BBDB0-A32B-4E2F-B5A2-B8F552EC95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06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ipe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for mange nu </a:t>
            </a:r>
            <a:r>
              <a:rPr lang="en-US" baseline="0" dirty="0" err="1" smtClean="0"/>
              <a:t>valget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tegneprogram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det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tillader</a:t>
            </a:r>
            <a:r>
              <a:rPr lang="en-US" baseline="0" dirty="0" smtClean="0"/>
              <a:t> latex </a:t>
            </a:r>
            <a:r>
              <a:rPr lang="en-US" baseline="0" dirty="0" err="1" smtClean="0"/>
              <a:t>tekst</a:t>
            </a:r>
            <a:r>
              <a:rPr lang="en-US" baseline="0" dirty="0" smtClean="0"/>
              <a:t> men </a:t>
            </a:r>
            <a:r>
              <a:rPr lang="en-US" baseline="0" dirty="0" err="1" smtClean="0"/>
              <a:t>eksporterer</a:t>
            </a:r>
            <a:r>
              <a:rPr lang="en-US" baseline="0" dirty="0" smtClean="0"/>
              <a:t> kun PDF (</a:t>
            </a:r>
            <a:r>
              <a:rPr lang="en-US" baseline="0" dirty="0" err="1" smtClean="0"/>
              <a:t>uden</a:t>
            </a:r>
            <a:r>
              <a:rPr lang="en-US" baseline="0" dirty="0" smtClean="0"/>
              <a:t> separate </a:t>
            </a:r>
            <a:r>
              <a:rPr lang="en-US" baseline="0" dirty="0" err="1" smtClean="0"/>
              <a:t>LaTeX</a:t>
            </a:r>
            <a:r>
              <a:rPr lang="en-US" baseline="0" dirty="0" smtClean="0"/>
              <a:t> overlay)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BBDB0-A32B-4E2F-B5A2-B8F552EC95A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91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3D18-FF92-46EA-A0FE-29B21038DE25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38A9-955B-4CCC-B407-1CB0D0F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12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3D18-FF92-46EA-A0FE-29B21038DE25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38A9-955B-4CCC-B407-1CB0D0F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8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3D18-FF92-46EA-A0FE-29B21038DE25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38A9-955B-4CCC-B407-1CB0D0F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8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3D18-FF92-46EA-A0FE-29B21038DE25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38A9-955B-4CCC-B407-1CB0D0F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4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3D18-FF92-46EA-A0FE-29B21038DE25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38A9-955B-4CCC-B407-1CB0D0F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14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3D18-FF92-46EA-A0FE-29B21038DE25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38A9-955B-4CCC-B407-1CB0D0F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98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3D18-FF92-46EA-A0FE-29B21038DE25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38A9-955B-4CCC-B407-1CB0D0F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0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3D18-FF92-46EA-A0FE-29B21038DE25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38A9-955B-4CCC-B407-1CB0D0F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14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3D18-FF92-46EA-A0FE-29B21038DE25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38A9-955B-4CCC-B407-1CB0D0F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66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3D18-FF92-46EA-A0FE-29B21038DE25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38A9-955B-4CCC-B407-1CB0D0F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4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3D18-FF92-46EA-A0FE-29B21038DE25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38A9-955B-4CCC-B407-1CB0D0F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43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73D18-FF92-46EA-A0FE-29B21038DE25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438A9-955B-4CCC-B407-1CB0D0F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9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1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Mundtlig</a:t>
            </a:r>
            <a:r>
              <a:rPr lang="en-US" dirty="0" smtClean="0"/>
              <a:t> Eksamen (Kasper Green Larsen)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53067" y="1350424"/>
            <a:ext cx="28702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1 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2 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3 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4 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5 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6 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7 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>
                <a:latin typeface="+mj-lt"/>
              </a:rPr>
              <a:t>Spørgsmål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8 </a:t>
            </a:r>
            <a:r>
              <a:rPr lang="en-US" sz="2000" dirty="0">
                <a:latin typeface="+mj-lt"/>
              </a:rPr>
              <a:t>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9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: </a:t>
            </a:r>
            <a:r>
              <a:rPr lang="en-US" sz="2000" dirty="0" smtClean="0">
                <a:latin typeface="+mj-lt"/>
              </a:rPr>
              <a:t>...</a:t>
            </a:r>
            <a:endParaRPr lang="en-US" sz="20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5333" y="5105299"/>
            <a:ext cx="6358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+mj-lt"/>
              </a:rPr>
              <a:t>Eksaminanden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siger</a:t>
            </a:r>
            <a:r>
              <a:rPr lang="en-US" sz="3200" dirty="0" smtClean="0">
                <a:latin typeface="+mj-lt"/>
              </a:rPr>
              <a:t> et </a:t>
            </a:r>
            <a:r>
              <a:rPr lang="en-US" sz="3200" dirty="0" err="1" smtClean="0">
                <a:latin typeface="+mj-lt"/>
              </a:rPr>
              <a:t>tal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i="1" dirty="0" smtClean="0">
                <a:latin typeface="+mj-lt"/>
              </a:rPr>
              <a:t>x</a:t>
            </a:r>
            <a:r>
              <a:rPr lang="en-US" sz="3200" dirty="0" smtClean="0">
                <a:latin typeface="+mj-lt"/>
              </a:rPr>
              <a:t> = 1 .. </a:t>
            </a:r>
            <a:r>
              <a:rPr lang="en-US" sz="3200" i="1" dirty="0" smtClean="0">
                <a:latin typeface="+mj-lt"/>
              </a:rPr>
              <a:t>n</a:t>
            </a:r>
          </a:p>
          <a:p>
            <a:pPr algn="ctr"/>
            <a:r>
              <a:rPr lang="en-US" sz="3200" dirty="0" smtClean="0">
                <a:latin typeface="+mj-lt"/>
              </a:rPr>
              <a:t>Random.org </a:t>
            </a:r>
            <a:r>
              <a:rPr lang="en-US" sz="3200" dirty="0" err="1" smtClean="0">
                <a:latin typeface="+mj-lt"/>
              </a:rPr>
              <a:t>genererer</a:t>
            </a:r>
            <a:r>
              <a:rPr lang="en-US" sz="3200" dirty="0" smtClean="0">
                <a:latin typeface="+mj-lt"/>
              </a:rPr>
              <a:t> et </a:t>
            </a:r>
            <a:r>
              <a:rPr lang="en-US" sz="3200" dirty="0" err="1" smtClean="0">
                <a:latin typeface="+mj-lt"/>
              </a:rPr>
              <a:t>tal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i="1" dirty="0" smtClean="0">
                <a:latin typeface="+mj-lt"/>
              </a:rPr>
              <a:t>y</a:t>
            </a:r>
            <a:r>
              <a:rPr lang="en-US" sz="3200" dirty="0" smtClean="0">
                <a:latin typeface="+mj-lt"/>
              </a:rPr>
              <a:t> = 1 .. </a:t>
            </a:r>
            <a:r>
              <a:rPr lang="en-US" sz="3200" i="1" dirty="0" smtClean="0">
                <a:latin typeface="+mj-lt"/>
              </a:rPr>
              <a:t>n</a:t>
            </a:r>
            <a:r>
              <a:rPr lang="en-US" sz="3200" dirty="0" smtClean="0">
                <a:latin typeface="+mj-lt"/>
              </a:rPr>
              <a:t> </a:t>
            </a:r>
          </a:p>
          <a:p>
            <a:pPr algn="ctr"/>
            <a:r>
              <a:rPr lang="en-US" sz="3200" dirty="0" err="1" smtClean="0">
                <a:latin typeface="+mj-lt"/>
              </a:rPr>
              <a:t>Spørgsmål</a:t>
            </a:r>
            <a:r>
              <a:rPr lang="en-US" sz="3200" dirty="0" smtClean="0">
                <a:latin typeface="+mj-lt"/>
              </a:rPr>
              <a:t> 1 + ((</a:t>
            </a:r>
            <a:r>
              <a:rPr lang="en-US" sz="3200" i="1" dirty="0" smtClean="0">
                <a:latin typeface="+mj-lt"/>
              </a:rPr>
              <a:t>x</a:t>
            </a:r>
            <a:r>
              <a:rPr lang="en-US" sz="3200" dirty="0" smtClean="0">
                <a:latin typeface="+mj-lt"/>
              </a:rPr>
              <a:t> + </a:t>
            </a:r>
            <a:r>
              <a:rPr lang="en-US" sz="3200" i="1" dirty="0" smtClean="0">
                <a:latin typeface="+mj-lt"/>
              </a:rPr>
              <a:t>y</a:t>
            </a:r>
            <a:r>
              <a:rPr lang="en-US" sz="3200" dirty="0" smtClean="0">
                <a:latin typeface="+mj-lt"/>
              </a:rPr>
              <a:t>) mod </a:t>
            </a:r>
            <a:r>
              <a:rPr lang="en-US" sz="3200" i="1" dirty="0" smtClean="0">
                <a:latin typeface="+mj-lt"/>
              </a:rPr>
              <a:t>n</a:t>
            </a:r>
            <a:r>
              <a:rPr lang="en-US" sz="3200" dirty="0" smtClean="0">
                <a:latin typeface="+mj-lt"/>
              </a:rPr>
              <a:t>)</a:t>
            </a:r>
            <a:endParaRPr lang="en-US" sz="32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575" y="2974131"/>
            <a:ext cx="637222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2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Mundtlig</a:t>
            </a:r>
            <a:r>
              <a:rPr lang="en-US" dirty="0" smtClean="0"/>
              <a:t> Eksamen (Kurt Jensen)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53067" y="1350424"/>
            <a:ext cx="28702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1 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2 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3 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4 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5 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6 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7 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>
                <a:latin typeface="+mj-lt"/>
              </a:rPr>
              <a:t>Spørgsmål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8 </a:t>
            </a:r>
            <a:r>
              <a:rPr lang="en-US" sz="2000" dirty="0">
                <a:latin typeface="+mj-lt"/>
              </a:rPr>
              <a:t>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9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: </a:t>
            </a:r>
            <a:r>
              <a:rPr lang="en-US" sz="2000" dirty="0" smtClean="0">
                <a:latin typeface="+mj-lt"/>
              </a:rPr>
              <a:t>...</a:t>
            </a:r>
            <a:endParaRPr lang="en-US" sz="2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962" y="1690688"/>
            <a:ext cx="5417713" cy="406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6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962" y="1690688"/>
            <a:ext cx="5417713" cy="4063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Mundtlig</a:t>
            </a:r>
            <a:r>
              <a:rPr lang="en-US" dirty="0" smtClean="0"/>
              <a:t> Eksamen (Kurt Jensen)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53067" y="1350424"/>
            <a:ext cx="28702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1 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2 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3 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4 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5 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6 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7 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>
                <a:latin typeface="+mj-lt"/>
              </a:rPr>
              <a:t>Spørgsmål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8 </a:t>
            </a:r>
            <a:r>
              <a:rPr lang="en-US" sz="2000" dirty="0">
                <a:latin typeface="+mj-lt"/>
              </a:rPr>
              <a:t>: ...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Spørgsmål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9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: </a:t>
            </a:r>
            <a:r>
              <a:rPr lang="en-US" sz="2000" dirty="0" smtClean="0">
                <a:latin typeface="+mj-lt"/>
              </a:rPr>
              <a:t>...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845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96" y="563450"/>
            <a:ext cx="7723031" cy="579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97" y="563449"/>
            <a:ext cx="7723030" cy="579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3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96" y="563450"/>
            <a:ext cx="7723031" cy="579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7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96" y="563449"/>
            <a:ext cx="7723031" cy="579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3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96" y="563450"/>
            <a:ext cx="7723031" cy="579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2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95" y="563450"/>
            <a:ext cx="7723031" cy="5792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4030" y="6413680"/>
            <a:ext cx="10154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... </a:t>
            </a:r>
            <a:r>
              <a:rPr lang="en-US" dirty="0" err="1" smtClean="0"/>
              <a:t>ofte</a:t>
            </a:r>
            <a:r>
              <a:rPr lang="en-US" dirty="0" smtClean="0"/>
              <a:t> </a:t>
            </a:r>
            <a:r>
              <a:rPr lang="en-US" dirty="0" err="1" smtClean="0"/>
              <a:t>begrænset</a:t>
            </a:r>
            <a:r>
              <a:rPr lang="en-US" dirty="0" smtClean="0"/>
              <a:t> </a:t>
            </a:r>
            <a:r>
              <a:rPr lang="en-US" dirty="0" err="1" smtClean="0"/>
              <a:t>tilbagelægning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kort</a:t>
            </a:r>
            <a:r>
              <a:rPr lang="en-US" dirty="0" smtClean="0"/>
              <a:t>, </a:t>
            </a:r>
            <a:r>
              <a:rPr lang="en-US" dirty="0" err="1" smtClean="0"/>
              <a:t>så</a:t>
            </a:r>
            <a:r>
              <a:rPr lang="en-US" dirty="0" smtClean="0"/>
              <a:t> man </a:t>
            </a:r>
            <a:r>
              <a:rPr lang="en-US" dirty="0" err="1" smtClean="0"/>
              <a:t>ikke</a:t>
            </a:r>
            <a:r>
              <a:rPr lang="en-US" dirty="0" smtClean="0"/>
              <a:t> </a:t>
            </a:r>
            <a:r>
              <a:rPr lang="en-US" dirty="0" err="1" smtClean="0"/>
              <a:t>skal</a:t>
            </a:r>
            <a:r>
              <a:rPr lang="en-US" dirty="0" smtClean="0"/>
              <a:t> </a:t>
            </a:r>
            <a:r>
              <a:rPr lang="en-US" dirty="0" err="1" smtClean="0"/>
              <a:t>høre</a:t>
            </a:r>
            <a:r>
              <a:rPr lang="en-US" dirty="0" smtClean="0"/>
              <a:t> </a:t>
            </a:r>
            <a:r>
              <a:rPr lang="en-US" dirty="0" err="1" smtClean="0"/>
              <a:t>det</a:t>
            </a:r>
            <a:r>
              <a:rPr lang="en-US" dirty="0" smtClean="0"/>
              <a:t> </a:t>
            </a:r>
            <a:r>
              <a:rPr lang="en-US" dirty="0" err="1" smtClean="0"/>
              <a:t>samme</a:t>
            </a:r>
            <a:r>
              <a:rPr lang="en-US" dirty="0" smtClean="0"/>
              <a:t> </a:t>
            </a:r>
            <a:r>
              <a:rPr lang="en-US" dirty="0" err="1" smtClean="0"/>
              <a:t>spørgsmål</a:t>
            </a:r>
            <a:r>
              <a:rPr lang="en-US" dirty="0" smtClean="0"/>
              <a:t> </a:t>
            </a:r>
            <a:r>
              <a:rPr lang="en-US" dirty="0" err="1" smtClean="0"/>
              <a:t>igen</a:t>
            </a:r>
            <a:r>
              <a:rPr lang="en-US" dirty="0" smtClean="0"/>
              <a:t>-og-</a:t>
            </a:r>
            <a:r>
              <a:rPr lang="en-US" dirty="0" err="1" smtClean="0"/>
              <a:t>igen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07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821" y="563449"/>
            <a:ext cx="7800306" cy="585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1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08160"/>
            <a:ext cx="12192000" cy="2387600"/>
          </a:xfrm>
        </p:spPr>
        <p:txBody>
          <a:bodyPr/>
          <a:lstStyle/>
          <a:p>
            <a:r>
              <a:rPr lang="en-US" sz="8800" dirty="0" smtClean="0"/>
              <a:t>Eksamen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800" dirty="0" smtClean="0"/>
              <a:t>– </a:t>
            </a:r>
            <a:r>
              <a:rPr lang="en-US" sz="4800" i="1" dirty="0" smtClean="0"/>
              <a:t>bag </a:t>
            </a:r>
            <a:r>
              <a:rPr lang="en-US" sz="4800" i="1" dirty="0" err="1" smtClean="0"/>
              <a:t>kulisserne</a:t>
            </a:r>
            <a:endParaRPr lang="en-US" sz="4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60533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6506095"/>
            <a:ext cx="12192000" cy="3519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Gerth Stølting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Brodal, Late Night Study Café,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Institut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for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Datalogi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, Aarhus Universitet, 19.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november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2019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6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821" y="563449"/>
            <a:ext cx="7800306" cy="585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7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96" y="563449"/>
            <a:ext cx="7723031" cy="579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2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9628" y="6268837"/>
            <a:ext cx="3618528" cy="40885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www.brics.dk/Multiple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01" t="9193" r="2553"/>
          <a:stretch/>
        </p:blipFill>
        <p:spPr>
          <a:xfrm>
            <a:off x="337473" y="190096"/>
            <a:ext cx="7611788" cy="72410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933813"/>
              </p:ext>
            </p:extLst>
          </p:nvPr>
        </p:nvGraphicFramePr>
        <p:xfrm>
          <a:off x="838200" y="3548539"/>
          <a:ext cx="3565302" cy="631190"/>
        </p:xfrm>
        <a:graphic>
          <a:graphicData uri="http://schemas.openxmlformats.org/drawingml/2006/table">
            <a:tbl>
              <a:tblPr/>
              <a:tblGrid>
                <a:gridCol w="3565302">
                  <a:extLst>
                    <a:ext uri="{9D8B030D-6E8A-4147-A177-3AD203B41FA5}">
                      <a16:colId xmlns:a16="http://schemas.microsoft.com/office/drawing/2014/main" val="37437777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>
                        <a:effectLst/>
                      </a:endParaRPr>
                    </a:p>
                  </a:txBody>
                  <a:tcPr marL="63500" marR="6350" marT="6350" marB="63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237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 marL="63500" marR="6350" marT="6350" marB="635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581561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37473" y="158658"/>
            <a:ext cx="76117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ACM SIGCSE Bulletin, </a:t>
            </a:r>
            <a:r>
              <a:rPr lang="en-US" sz="1200" dirty="0" smtClean="0"/>
              <a:t>38(4):34-38</a:t>
            </a:r>
            <a:r>
              <a:rPr lang="en-US" sz="1200" dirty="0"/>
              <a:t>,  December 2006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218487" y="1143044"/>
            <a:ext cx="3930204" cy="542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>
                <a:latin typeface="+mj-lt"/>
              </a:rPr>
              <a:t>Anvendes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ofte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ved</a:t>
            </a:r>
            <a:r>
              <a:rPr lang="en-US" sz="2400" dirty="0" smtClean="0">
                <a:latin typeface="+mj-lt"/>
              </a:rPr>
              <a:t> CS@AU</a:t>
            </a:r>
          </a:p>
          <a:p>
            <a:r>
              <a:rPr lang="en-US" sz="2400" dirty="0" err="1" smtClean="0">
                <a:latin typeface="+mj-lt"/>
              </a:rPr>
              <a:t>Kan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angive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flere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svar</a:t>
            </a:r>
            <a:endParaRPr lang="en-US" sz="2400" dirty="0" smtClean="0">
              <a:latin typeface="+mj-lt"/>
            </a:endParaRPr>
          </a:p>
          <a:p>
            <a:r>
              <a:rPr lang="en-US" sz="2400" dirty="0" err="1" smtClean="0">
                <a:latin typeface="+mj-lt"/>
              </a:rPr>
              <a:t>Negativ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ved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forkert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svar</a:t>
            </a:r>
            <a:endParaRPr lang="en-US" sz="2400" dirty="0" smtClean="0">
              <a:latin typeface="+mj-lt"/>
            </a:endParaRPr>
          </a:p>
          <a:p>
            <a:r>
              <a:rPr lang="en-US" sz="2400" dirty="0" err="1" smtClean="0">
                <a:latin typeface="+mj-lt"/>
              </a:rPr>
              <a:t>Scoringsstrategi</a:t>
            </a:r>
            <a:endParaRPr lang="en-US" sz="2400" dirty="0" smtClean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Software</a:t>
            </a:r>
          </a:p>
          <a:p>
            <a:pPr lvl="1"/>
            <a:r>
              <a:rPr lang="en-US" sz="2000" dirty="0">
                <a:latin typeface="+mj-lt"/>
              </a:rPr>
              <a:t>XML 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>
                <a:latin typeface="+mj-lt"/>
              </a:rPr>
              <a:t> individual </a:t>
            </a:r>
            <a:r>
              <a:rPr lang="en-US" sz="2000" dirty="0" err="1">
                <a:latin typeface="+mj-lt"/>
              </a:rPr>
              <a:t>LaTeX</a:t>
            </a:r>
            <a:endParaRPr lang="en-US" sz="2000" dirty="0">
              <a:latin typeface="+mj-lt"/>
            </a:endParaRPr>
          </a:p>
          <a:p>
            <a:pPr lvl="1"/>
            <a:r>
              <a:rPr lang="en-US" sz="2000" dirty="0" err="1" smtClean="0">
                <a:latin typeface="+mj-lt"/>
              </a:rPr>
              <a:t>permuterer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opgaver</a:t>
            </a:r>
            <a:endParaRPr lang="en-US" sz="2000" dirty="0" smtClean="0">
              <a:latin typeface="+mj-lt"/>
            </a:endParaRPr>
          </a:p>
          <a:p>
            <a:pPr lvl="1"/>
            <a:r>
              <a:rPr lang="en-US" sz="2000" dirty="0" err="1" smtClean="0">
                <a:latin typeface="+mj-lt"/>
              </a:rPr>
              <a:t>permuterer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svarmuligheder</a:t>
            </a:r>
            <a:endParaRPr lang="en-US" sz="2000" dirty="0" smtClean="0">
              <a:latin typeface="+mj-lt"/>
            </a:endParaRPr>
          </a:p>
          <a:p>
            <a:pPr lvl="1"/>
            <a:r>
              <a:rPr lang="en-US" sz="2000" dirty="0" err="1" smtClean="0">
                <a:latin typeface="+mj-lt"/>
              </a:rPr>
              <a:t>effektiv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indtasting</a:t>
            </a:r>
            <a:endParaRPr lang="en-US" sz="2000" dirty="0" smtClean="0">
              <a:latin typeface="+mj-lt"/>
            </a:endParaRPr>
          </a:p>
          <a:p>
            <a:pPr lvl="1"/>
            <a:r>
              <a:rPr lang="en-US" sz="2000" dirty="0" err="1" smtClean="0">
                <a:latin typeface="+mj-lt"/>
              </a:rPr>
              <a:t>beregner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samlet</a:t>
            </a:r>
            <a:r>
              <a:rPr lang="en-US" sz="2000" dirty="0" smtClean="0">
                <a:latin typeface="+mj-lt"/>
              </a:rPr>
              <a:t> score</a:t>
            </a:r>
          </a:p>
          <a:p>
            <a:pPr lvl="1"/>
            <a:endParaRPr lang="en-US" sz="20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904" y="3079593"/>
            <a:ext cx="3633370" cy="68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 err="1" smtClean="0"/>
              <a:t>Algoritmer</a:t>
            </a:r>
            <a:r>
              <a:rPr lang="en-US" dirty="0" smtClean="0"/>
              <a:t> og </a:t>
            </a:r>
            <a:r>
              <a:rPr lang="en-US" dirty="0" err="1" smtClean="0"/>
              <a:t>Datastrukturer</a:t>
            </a:r>
            <a:r>
              <a:rPr lang="en-US" dirty="0" smtClean="0"/>
              <a:t> – </a:t>
            </a:r>
            <a:r>
              <a:rPr lang="en-US" dirty="0" err="1" smtClean="0"/>
              <a:t>gennem</a:t>
            </a:r>
            <a:r>
              <a:rPr lang="en-US" dirty="0" smtClean="0"/>
              <a:t> </a:t>
            </a:r>
            <a:r>
              <a:rPr lang="en-US" dirty="0" err="1" smtClean="0"/>
              <a:t>tiderne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9068" y="1867958"/>
            <a:ext cx="57404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+mj-lt"/>
              </a:rPr>
              <a:t>ADS</a:t>
            </a:r>
          </a:p>
          <a:p>
            <a:pPr marL="457200" lvl="1" indent="0">
              <a:buNone/>
            </a:pPr>
            <a:r>
              <a:rPr lang="en-US" dirty="0" smtClean="0">
                <a:latin typeface="+mj-lt"/>
              </a:rPr>
              <a:t>1991 - 2003 </a:t>
            </a:r>
            <a:r>
              <a:rPr lang="en-US" dirty="0" err="1" smtClean="0">
                <a:latin typeface="+mj-lt"/>
              </a:rPr>
              <a:t>Skriftlig</a:t>
            </a:r>
            <a:endParaRPr lang="en-US" dirty="0" smtClean="0">
              <a:latin typeface="+mj-lt"/>
            </a:endParaRP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ADS 1 </a:t>
            </a:r>
          </a:p>
          <a:p>
            <a:pPr marL="457200" lvl="1" indent="0">
              <a:buNone/>
            </a:pPr>
            <a:r>
              <a:rPr lang="en-US" dirty="0" smtClean="0">
                <a:latin typeface="+mj-lt"/>
              </a:rPr>
              <a:t>2004 - 2014 Multiple choice + </a:t>
            </a:r>
            <a:r>
              <a:rPr lang="en-US" dirty="0" err="1" smtClean="0">
                <a:latin typeface="+mj-lt"/>
              </a:rPr>
              <a:t>korte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svar</a:t>
            </a:r>
            <a:endParaRPr lang="en-US" dirty="0" smtClean="0">
              <a:latin typeface="+mj-lt"/>
            </a:endParaRPr>
          </a:p>
          <a:p>
            <a:pPr marL="457200" lvl="1" indent="0">
              <a:buNone/>
            </a:pPr>
            <a:r>
              <a:rPr lang="en-US" dirty="0" smtClean="0">
                <a:latin typeface="+mj-lt"/>
              </a:rPr>
              <a:t>2015 - 2017 Multiple choice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ADS 2</a:t>
            </a:r>
          </a:p>
          <a:p>
            <a:pPr marL="457200" lvl="1" indent="0">
              <a:buNone/>
            </a:pPr>
            <a:r>
              <a:rPr lang="en-US" dirty="0" smtClean="0">
                <a:latin typeface="+mj-lt"/>
              </a:rPr>
              <a:t>2004 - 2017 </a:t>
            </a:r>
            <a:r>
              <a:rPr lang="en-US" dirty="0" err="1" smtClean="0">
                <a:latin typeface="+mj-lt"/>
              </a:rPr>
              <a:t>Skriftlig</a:t>
            </a:r>
            <a:endParaRPr lang="en-US" dirty="0" smtClean="0">
              <a:latin typeface="+mj-lt"/>
            </a:endParaRP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ADS</a:t>
            </a:r>
          </a:p>
          <a:p>
            <a:pPr marL="457200" lvl="1" indent="0">
              <a:buNone/>
            </a:pPr>
            <a:r>
              <a:rPr lang="en-US" dirty="0" smtClean="0">
                <a:latin typeface="+mj-lt"/>
              </a:rPr>
              <a:t>2017 Multiple choice + </a:t>
            </a:r>
            <a:r>
              <a:rPr lang="en-US" dirty="0" err="1" smtClean="0">
                <a:latin typeface="+mj-lt"/>
              </a:rPr>
              <a:t>skriftlig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opgave</a:t>
            </a:r>
            <a:endParaRPr lang="en-US" dirty="0" smtClean="0">
              <a:latin typeface="+mj-lt"/>
            </a:endParaRPr>
          </a:p>
          <a:p>
            <a:pPr marL="457200" lvl="1" indent="0">
              <a:buNone/>
            </a:pPr>
            <a:r>
              <a:rPr lang="en-US" dirty="0" smtClean="0">
                <a:latin typeface="+mj-lt"/>
              </a:rPr>
              <a:t>2018 -  Multiple choice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4629" t="3453" r="33844" b="60168"/>
          <a:stretch/>
        </p:blipFill>
        <p:spPr>
          <a:xfrm>
            <a:off x="7095903" y="1422393"/>
            <a:ext cx="4038598" cy="5242468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707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66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 smtClean="0"/>
              <a:t>Opgaverne</a:t>
            </a:r>
            <a:r>
              <a:rPr lang="en-US" dirty="0" smtClean="0"/>
              <a:t> </a:t>
            </a:r>
            <a:r>
              <a:rPr lang="en-US" dirty="0" err="1" smtClean="0"/>
              <a:t>gennem</a:t>
            </a:r>
            <a:r>
              <a:rPr lang="en-US" dirty="0" smtClean="0"/>
              <a:t> </a:t>
            </a:r>
            <a:r>
              <a:rPr lang="en-US" dirty="0" err="1" smtClean="0"/>
              <a:t>tiden</a:t>
            </a:r>
            <a:r>
              <a:rPr lang="en-US" dirty="0" smtClean="0"/>
              <a:t> </a:t>
            </a:r>
            <a:r>
              <a:rPr lang="en-US" dirty="0" err="1" smtClean="0"/>
              <a:t>lavet</a:t>
            </a:r>
            <a:r>
              <a:rPr lang="en-US" dirty="0" smtClean="0"/>
              <a:t> i </a:t>
            </a:r>
            <a:r>
              <a:rPr lang="en-US" dirty="0" err="1" smtClean="0"/>
              <a:t>LaTeX</a:t>
            </a:r>
            <a:r>
              <a:rPr lang="en-US" dirty="0" smtClean="0"/>
              <a:t> + </a:t>
            </a:r>
            <a:r>
              <a:rPr lang="en-US" dirty="0" err="1" smtClean="0"/>
              <a:t>xfig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752" y="1409658"/>
            <a:ext cx="6392922" cy="52475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18" y="1409232"/>
            <a:ext cx="4261834" cy="52479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247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xfig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580926"/>
            <a:ext cx="8756562" cy="49873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Tegneprogram</a:t>
            </a:r>
            <a:endParaRPr lang="en-US" dirty="0" smtClean="0"/>
          </a:p>
          <a:p>
            <a:r>
              <a:rPr lang="en-US" dirty="0" err="1" smtClean="0"/>
              <a:t>Første</a:t>
            </a:r>
            <a:r>
              <a:rPr lang="en-US" dirty="0" smtClean="0"/>
              <a:t> version 1985</a:t>
            </a:r>
          </a:p>
          <a:p>
            <a:r>
              <a:rPr lang="en-US" dirty="0" err="1" smtClean="0"/>
              <a:t>Udviklet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Unix, </a:t>
            </a:r>
            <a:r>
              <a:rPr lang="en-US" dirty="0" err="1" smtClean="0"/>
              <a:t>senere</a:t>
            </a:r>
            <a:r>
              <a:rPr lang="en-US" dirty="0" smtClean="0"/>
              <a:t> Linux</a:t>
            </a:r>
          </a:p>
          <a:p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afvikles</a:t>
            </a:r>
            <a:r>
              <a:rPr lang="en-US" dirty="0" smtClean="0"/>
              <a:t> </a:t>
            </a:r>
            <a:r>
              <a:rPr lang="en-US" dirty="0" err="1" smtClean="0"/>
              <a:t>på</a:t>
            </a:r>
            <a:r>
              <a:rPr lang="en-US" dirty="0" smtClean="0"/>
              <a:t> Windows under </a:t>
            </a:r>
            <a:br>
              <a:rPr lang="en-US" dirty="0" smtClean="0"/>
            </a:br>
            <a:r>
              <a:rPr lang="en-US" dirty="0" smtClean="0"/>
              <a:t>Cygwin X-server</a:t>
            </a:r>
          </a:p>
          <a:p>
            <a:r>
              <a:rPr lang="en-US" dirty="0" err="1" smtClean="0"/>
              <a:t>Tillader</a:t>
            </a:r>
            <a:r>
              <a:rPr lang="en-US" dirty="0" smtClean="0"/>
              <a:t> </a:t>
            </a:r>
            <a:r>
              <a:rPr lang="en-US" dirty="0" err="1" smtClean="0"/>
              <a:t>LaTeX</a:t>
            </a:r>
            <a:r>
              <a:rPr lang="en-US" dirty="0" smtClean="0"/>
              <a:t> i </a:t>
            </a:r>
            <a:r>
              <a:rPr lang="en-US" dirty="0" err="1" smtClean="0"/>
              <a:t>tekstfelter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                                        PostScript / pdf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 err="1" smtClean="0"/>
              <a:t>Transfig</a:t>
            </a:r>
            <a:r>
              <a:rPr lang="en-US" dirty="0" smtClean="0"/>
              <a:t>:     fig               +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                               latex  (</a:t>
            </a:r>
            <a:r>
              <a:rPr lang="en-US" dirty="0" err="1" smtClean="0"/>
              <a:t>samme</a:t>
            </a:r>
            <a:r>
              <a:rPr lang="en-US" dirty="0" smtClean="0"/>
              <a:t> font i figurer + </a:t>
            </a:r>
            <a:r>
              <a:rPr lang="en-US" dirty="0" err="1" smtClean="0"/>
              <a:t>tekst</a:t>
            </a:r>
            <a:r>
              <a:rPr lang="en-US" dirty="0" smtClean="0"/>
              <a:t>)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err="1" smtClean="0"/>
              <a:t>Pga</a:t>
            </a:r>
            <a:r>
              <a:rPr lang="en-US" dirty="0" smtClean="0"/>
              <a:t>. </a:t>
            </a:r>
            <a:r>
              <a:rPr lang="en-US" dirty="0" err="1" smtClean="0"/>
              <a:t>manglende</a:t>
            </a:r>
            <a:r>
              <a:rPr lang="en-US" dirty="0" smtClean="0"/>
              <a:t> </a:t>
            </a:r>
            <a:r>
              <a:rPr lang="en-US" dirty="0" err="1" smtClean="0"/>
              <a:t>udvikling</a:t>
            </a:r>
            <a:r>
              <a:rPr lang="en-US" dirty="0"/>
              <a:t> </a:t>
            </a:r>
            <a:r>
              <a:rPr lang="en-US" dirty="0" err="1" smtClean="0"/>
              <a:t>skulle</a:t>
            </a:r>
            <a:r>
              <a:rPr lang="en-US" dirty="0" smtClean="0"/>
              <a:t> man i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periode</a:t>
            </a:r>
            <a:r>
              <a:rPr lang="en-US" dirty="0" smtClean="0"/>
              <a:t> taste </a:t>
            </a:r>
            <a:r>
              <a:rPr lang="en-US" dirty="0" err="1" smtClean="0"/>
              <a:t>tal</a:t>
            </a:r>
            <a:r>
              <a:rPr lang="en-US" dirty="0" smtClean="0"/>
              <a:t> </a:t>
            </a:r>
            <a:r>
              <a:rPr lang="en-US" dirty="0" err="1" smtClean="0"/>
              <a:t>ind</a:t>
            </a:r>
            <a:r>
              <a:rPr lang="en-US" dirty="0" smtClean="0"/>
              <a:t> </a:t>
            </a:r>
            <a:r>
              <a:rPr lang="en-US" dirty="0" err="1" smtClean="0"/>
              <a:t>baglæns</a:t>
            </a:r>
            <a:r>
              <a:rPr lang="en-US" dirty="0" smtClean="0"/>
              <a:t>, </a:t>
            </a:r>
            <a:r>
              <a:rPr lang="en-US" dirty="0" err="1" smtClean="0"/>
              <a:t>fx</a:t>
            </a:r>
            <a:r>
              <a:rPr lang="en-US" dirty="0" smtClean="0"/>
              <a:t>. “125” tastes </a:t>
            </a:r>
            <a:r>
              <a:rPr lang="en-US" dirty="0" err="1" smtClean="0"/>
              <a:t>ind</a:t>
            </a:r>
            <a:r>
              <a:rPr lang="en-US" dirty="0" smtClean="0"/>
              <a:t> </a:t>
            </a:r>
            <a:r>
              <a:rPr lang="en-US" dirty="0" err="1" smtClean="0"/>
              <a:t>som</a:t>
            </a:r>
            <a:r>
              <a:rPr lang="en-US" dirty="0" smtClean="0"/>
              <a:t> “5” “2” “1”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103" y="365125"/>
            <a:ext cx="5050722" cy="414580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3065174" y="4440821"/>
            <a:ext cx="792050" cy="2833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065174" y="4865824"/>
            <a:ext cx="792050" cy="3219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14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Oversættelse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LaTeX</a:t>
            </a:r>
            <a:r>
              <a:rPr lang="en-US" dirty="0" smtClean="0"/>
              <a:t> </a:t>
            </a:r>
            <a:r>
              <a:rPr lang="en-US" dirty="0" err="1" smtClean="0"/>
              <a:t>dokument</a:t>
            </a:r>
            <a:r>
              <a:rPr lang="en-US" dirty="0" smtClean="0"/>
              <a:t> – </a:t>
            </a:r>
            <a:r>
              <a:rPr lang="en-US" b="1" dirty="0" err="1" smtClean="0"/>
              <a:t>perl</a:t>
            </a:r>
            <a:r>
              <a:rPr lang="en-US" dirty="0" smtClean="0"/>
              <a:t> script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730" y="1957588"/>
            <a:ext cx="3387703" cy="4171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8092069" y="2427668"/>
            <a:ext cx="2427668" cy="9659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69642" y="2700974"/>
            <a:ext cx="1049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main.tex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648992" y="2331642"/>
            <a:ext cx="1521610" cy="369332"/>
            <a:chOff x="5648992" y="2331642"/>
            <a:chExt cx="1521610" cy="369332"/>
          </a:xfrm>
        </p:grpSpPr>
        <p:sp>
          <p:nvSpPr>
            <p:cNvPr id="16" name="TextBox 15"/>
            <p:cNvSpPr txBox="1"/>
            <p:nvPr/>
          </p:nvSpPr>
          <p:spPr>
            <a:xfrm>
              <a:off x="5648992" y="2331642"/>
              <a:ext cx="735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A.fig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34691" y="2331642"/>
              <a:ext cx="735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</a:rPr>
                <a:t>B</a:t>
              </a:r>
              <a:r>
                <a:rPr lang="en-US" dirty="0" err="1" smtClean="0">
                  <a:solidFill>
                    <a:srgbClr val="C00000"/>
                  </a:solidFill>
                </a:rPr>
                <a:t>.fig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100064" y="2524825"/>
            <a:ext cx="2749904" cy="545481"/>
            <a:chOff x="2100064" y="2524825"/>
            <a:chExt cx="2749904" cy="545481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2319270" y="2894157"/>
              <a:ext cx="90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335038" y="2700974"/>
              <a:ext cx="1514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liste</a:t>
              </a:r>
              <a:r>
                <a:rPr lang="en-US" dirty="0" smtClean="0"/>
                <a:t> </a:t>
              </a:r>
              <a:r>
                <a:rPr lang="en-US" dirty="0" err="1" smtClean="0"/>
                <a:t>af</a:t>
              </a:r>
              <a:r>
                <a:rPr lang="en-US" dirty="0" smtClean="0"/>
                <a:t> figurer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00064" y="2524825"/>
              <a:ext cx="1147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perl</a:t>
              </a:r>
              <a:r>
                <a:rPr lang="en-US" dirty="0" smtClean="0"/>
                <a:t> script</a:t>
              </a:r>
              <a:endParaRPr lang="en-US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662361" y="2524825"/>
            <a:ext cx="2745963" cy="1167685"/>
            <a:chOff x="4662361" y="2524825"/>
            <a:chExt cx="2745963" cy="1167685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5979218" y="2686179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644545" y="3046179"/>
              <a:ext cx="780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A.ps</a:t>
              </a:r>
              <a:br>
                <a:rPr lang="en-US" dirty="0" smtClean="0"/>
              </a:br>
              <a:r>
                <a:rPr lang="en-US" dirty="0" err="1" smtClean="0"/>
                <a:t>A.tex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30244" y="3046179"/>
              <a:ext cx="780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B.ps</a:t>
              </a:r>
              <a:br>
                <a:rPr lang="en-US" dirty="0" smtClean="0"/>
              </a:br>
              <a:r>
                <a:rPr lang="en-US" dirty="0" err="1"/>
                <a:t>B</a:t>
              </a:r>
              <a:r>
                <a:rPr lang="en-US" dirty="0" err="1" smtClean="0"/>
                <a:t>.tex</a:t>
              </a:r>
              <a:endParaRPr lang="en-US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6749804" y="2686179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039372" y="2676847"/>
              <a:ext cx="368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∙∙∙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62361" y="2524825"/>
              <a:ext cx="1147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transfig</a:t>
              </a:r>
              <a:endParaRPr lang="en-US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4786007" y="2894157"/>
              <a:ext cx="90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Left Brace 29"/>
            <p:cNvSpPr/>
            <p:nvPr/>
          </p:nvSpPr>
          <p:spPr>
            <a:xfrm>
              <a:off x="5456053" y="3137524"/>
              <a:ext cx="125948" cy="463639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737746" y="3070306"/>
            <a:ext cx="3484008" cy="1170105"/>
            <a:chOff x="1737746" y="3070306"/>
            <a:chExt cx="3484008" cy="1170105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1737746" y="3070306"/>
              <a:ext cx="1205076" cy="7740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600459" y="3871079"/>
              <a:ext cx="1049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main.dvi</a:t>
              </a:r>
              <a:endParaRPr lang="en-US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>
              <a:off x="3387143" y="3419341"/>
              <a:ext cx="1834611" cy="4250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2616404" y="3272658"/>
              <a:ext cx="1147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latex</a:t>
              </a:r>
              <a:endParaRPr lang="en-US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573829" y="4240411"/>
            <a:ext cx="1458330" cy="740946"/>
            <a:chOff x="2573829" y="4240411"/>
            <a:chExt cx="1458330" cy="740946"/>
          </a:xfrm>
        </p:grpSpPr>
        <p:cxnSp>
          <p:nvCxnSpPr>
            <p:cNvPr id="38" name="Straight Arrow Connector 37"/>
            <p:cNvCxnSpPr/>
            <p:nvPr/>
          </p:nvCxnSpPr>
          <p:spPr>
            <a:xfrm flipH="1">
              <a:off x="3098643" y="4240411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2884867" y="4267147"/>
              <a:ext cx="1147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dvips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573829" y="4612025"/>
              <a:ext cx="1049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main.ps</a:t>
              </a:r>
              <a:endParaRPr lang="en-US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573829" y="4943007"/>
            <a:ext cx="1535598" cy="740946"/>
            <a:chOff x="2573829" y="4943007"/>
            <a:chExt cx="1535598" cy="740946"/>
          </a:xfrm>
        </p:grpSpPr>
        <p:cxnSp>
          <p:nvCxnSpPr>
            <p:cNvPr id="42" name="Straight Arrow Connector 41"/>
            <p:cNvCxnSpPr/>
            <p:nvPr/>
          </p:nvCxnSpPr>
          <p:spPr>
            <a:xfrm flipH="1">
              <a:off x="3098643" y="4943007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2962135" y="4969743"/>
              <a:ext cx="1147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pstopdf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573829" y="5314621"/>
              <a:ext cx="1049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main.pdf</a:t>
              </a:r>
              <a:endParaRPr lang="en-US" dirty="0"/>
            </a:p>
          </p:txBody>
        </p:sp>
      </p:grpSp>
      <p:sp>
        <p:nvSpPr>
          <p:cNvPr id="45" name="TextBox 44"/>
          <p:cNvSpPr txBox="1"/>
          <p:nvPr/>
        </p:nvSpPr>
        <p:spPr>
          <a:xfrm rot="1207513">
            <a:off x="9747078" y="2382257"/>
            <a:ext cx="1693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figurer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9978551" y="4101921"/>
            <a:ext cx="273032" cy="2285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 rot="1189293">
            <a:off x="9943144" y="4084419"/>
            <a:ext cx="201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\</a:t>
            </a:r>
            <a:r>
              <a:rPr lang="en-US" sz="1400" dirty="0" err="1" smtClean="0">
                <a:solidFill>
                  <a:srgbClr val="C00000"/>
                </a:solidFill>
              </a:rPr>
              <a:t>CboX</a:t>
            </a:r>
            <a:r>
              <a:rPr lang="en-US" sz="1400" dirty="0" smtClean="0">
                <a:solidFill>
                  <a:srgbClr val="C00000"/>
                </a:solidFill>
              </a:rPr>
              <a:t> = </a:t>
            </a:r>
            <a:r>
              <a:rPr lang="en-US" sz="1400" dirty="0" err="1" smtClean="0">
                <a:solidFill>
                  <a:srgbClr val="C00000"/>
                </a:solidFill>
              </a:rPr>
              <a:t>korrekte</a:t>
            </a:r>
            <a:r>
              <a:rPr lang="en-US" sz="1400" dirty="0" smtClean="0">
                <a:solidFill>
                  <a:srgbClr val="C00000"/>
                </a:solidFill>
              </a:rPr>
              <a:t> </a:t>
            </a:r>
            <a:r>
              <a:rPr lang="en-US" sz="1400" dirty="0" err="1" smtClean="0">
                <a:solidFill>
                  <a:srgbClr val="C00000"/>
                </a:solidFill>
              </a:rPr>
              <a:t>svar</a:t>
            </a:r>
            <a:endParaRPr lang="en-US" sz="1400" dirty="0">
              <a:solidFill>
                <a:srgbClr val="C00000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2631978" y="3031671"/>
            <a:ext cx="4713249" cy="2130047"/>
            <a:chOff x="2631978" y="3031671"/>
            <a:chExt cx="4713249" cy="2130047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2828346" y="3461172"/>
              <a:ext cx="693659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2631978" y="3031671"/>
              <a:ext cx="4713249" cy="2130047"/>
              <a:chOff x="2631978" y="3031671"/>
              <a:chExt cx="4713249" cy="2130047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2631978" y="4055745"/>
                <a:ext cx="92326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3141064" y="4471130"/>
                <a:ext cx="630599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2667888" y="4802114"/>
                <a:ext cx="839327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3155567" y="5161718"/>
                <a:ext cx="763025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5766523" y="3046178"/>
                <a:ext cx="802902" cy="380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.pdf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542325" y="3031671"/>
                <a:ext cx="802902" cy="380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.pdf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732878" y="3436309"/>
                <a:ext cx="10308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C00000"/>
                    </a:solidFill>
                  </a:rPr>
                  <a:t>pdflatex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525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/>
      <p:bldP spid="5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99176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/>
              <a:t>Efterår</a:t>
            </a:r>
            <a:r>
              <a:rPr lang="en-US" dirty="0" smtClean="0"/>
              <a:t> 2019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Kan</a:t>
            </a:r>
            <a:r>
              <a:rPr lang="en-US" dirty="0" smtClean="0"/>
              <a:t> man </a:t>
            </a:r>
            <a:r>
              <a:rPr lang="en-US" dirty="0" err="1" smtClean="0"/>
              <a:t>autogenerere</a:t>
            </a:r>
            <a:r>
              <a:rPr lang="en-US" dirty="0" smtClean="0"/>
              <a:t> ADS Eksamen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10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Mange </a:t>
            </a:r>
            <a:r>
              <a:rPr lang="en-US" dirty="0" err="1" smtClean="0"/>
              <a:t>typeopgaver</a:t>
            </a:r>
            <a:r>
              <a:rPr lang="en-US" dirty="0" smtClean="0"/>
              <a:t> (“</a:t>
            </a:r>
            <a:r>
              <a:rPr lang="en-US" dirty="0" err="1" smtClean="0"/>
              <a:t>Hvad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output </a:t>
            </a:r>
            <a:r>
              <a:rPr lang="en-US" dirty="0" err="1" smtClean="0"/>
              <a:t>af</a:t>
            </a:r>
            <a:r>
              <a:rPr lang="en-US" dirty="0"/>
              <a:t> </a:t>
            </a:r>
            <a:r>
              <a:rPr lang="en-US" dirty="0" err="1" smtClean="0"/>
              <a:t>algoritme</a:t>
            </a:r>
            <a:r>
              <a:rPr lang="en-US" dirty="0" smtClean="0"/>
              <a:t> X?”)</a:t>
            </a:r>
          </a:p>
          <a:p>
            <a:r>
              <a:rPr lang="en-US" dirty="0" smtClean="0"/>
              <a:t>Status: </a:t>
            </a:r>
          </a:p>
          <a:p>
            <a:pPr lvl="1"/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r>
              <a:rPr lang="en-US" dirty="0" smtClean="0"/>
              <a:t> </a:t>
            </a:r>
            <a:r>
              <a:rPr lang="en-US" dirty="0" err="1" smtClean="0"/>
              <a:t>autogenerere</a:t>
            </a:r>
            <a:r>
              <a:rPr lang="en-US" dirty="0" smtClean="0"/>
              <a:t> ca. 2/3 </a:t>
            </a:r>
            <a:r>
              <a:rPr lang="en-US" dirty="0" err="1" smtClean="0"/>
              <a:t>af</a:t>
            </a:r>
            <a:r>
              <a:rPr lang="en-US" dirty="0" smtClean="0"/>
              <a:t> et </a:t>
            </a:r>
            <a:r>
              <a:rPr lang="en-US" dirty="0" err="1" smtClean="0"/>
              <a:t>eksamenssæt</a:t>
            </a:r>
            <a:endParaRPr lang="en-US" dirty="0" smtClean="0"/>
          </a:p>
          <a:p>
            <a:pPr lvl="1"/>
            <a:r>
              <a:rPr lang="en-US" dirty="0" smtClean="0"/>
              <a:t>3.000+  </a:t>
            </a:r>
            <a:r>
              <a:rPr lang="en-US" dirty="0" err="1" smtClean="0"/>
              <a:t>linjers</a:t>
            </a:r>
            <a:r>
              <a:rPr lang="en-US" dirty="0" smtClean="0"/>
              <a:t> Python </a:t>
            </a:r>
            <a:r>
              <a:rPr lang="en-US" dirty="0" err="1" smtClean="0"/>
              <a:t>kode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2493558" y="4237355"/>
            <a:ext cx="6328573" cy="1901640"/>
            <a:chOff x="2493558" y="4237355"/>
            <a:chExt cx="6328573" cy="1901640"/>
          </a:xfrm>
        </p:grpSpPr>
        <p:sp>
          <p:nvSpPr>
            <p:cNvPr id="4" name="TextBox 3"/>
            <p:cNvSpPr txBox="1"/>
            <p:nvPr/>
          </p:nvSpPr>
          <p:spPr>
            <a:xfrm>
              <a:off x="2493558" y="4914769"/>
              <a:ext cx="1049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C00000"/>
                  </a:solidFill>
                </a:rPr>
                <a:t>main.py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96994" y="4372292"/>
              <a:ext cx="26889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ads-</a:t>
              </a:r>
              <a:r>
                <a:rPr lang="en-US" dirty="0" err="1" smtClean="0"/>
                <a:t>exam.tex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96994" y="5117144"/>
              <a:ext cx="26889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ads-pdf-</a:t>
              </a:r>
              <a:r>
                <a:rPr lang="en-US" dirty="0" err="1" smtClean="0"/>
                <a:t>form.tex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96994" y="4741624"/>
              <a:ext cx="26889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ads-</a:t>
              </a:r>
              <a:r>
                <a:rPr lang="en-US" dirty="0" err="1" smtClean="0"/>
                <a:t>solutions.tex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96994" y="5492664"/>
              <a:ext cx="26889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ads-</a:t>
              </a:r>
              <a:r>
                <a:rPr lang="en-US" dirty="0" err="1" smtClean="0"/>
                <a:t>selftest.tex</a:t>
              </a: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dirty="0" smtClean="0"/>
                <a:t>(</a:t>
              </a:r>
              <a:r>
                <a:rPr lang="en-US" dirty="0" err="1" smtClean="0"/>
                <a:t>indlejret</a:t>
              </a:r>
              <a:r>
                <a:rPr lang="en-US" dirty="0" smtClean="0"/>
                <a:t> JavaScript)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73215" y="4372292"/>
              <a:ext cx="1848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ads-exam.pdf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73215" y="5117144"/>
              <a:ext cx="1848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ads-pdf-form.pdf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73215" y="4741624"/>
              <a:ext cx="1848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ads-solutions.pdf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73215" y="5492664"/>
              <a:ext cx="1848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ads-selftest.pdf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67643" y="4237355"/>
              <a:ext cx="1147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pdflatex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6091289" y="4606687"/>
              <a:ext cx="90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6352160" y="4943633"/>
              <a:ext cx="636561" cy="14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6335059" y="5287894"/>
              <a:ext cx="636561" cy="14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6192599" y="5690675"/>
              <a:ext cx="770239" cy="14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3544781" y="5110956"/>
              <a:ext cx="1052213" cy="1908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3544781" y="4926290"/>
              <a:ext cx="1052213" cy="1846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3544781" y="4556958"/>
              <a:ext cx="1052213" cy="5539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3544781" y="5110956"/>
              <a:ext cx="1052213" cy="5608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 rot="19985190">
              <a:off x="3432661" y="4515628"/>
              <a:ext cx="1147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python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6242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Generering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opgaver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08415"/>
          </a:xfrm>
        </p:spPr>
        <p:txBody>
          <a:bodyPr/>
          <a:lstStyle/>
          <a:p>
            <a:r>
              <a:rPr lang="en-US" dirty="0" err="1" smtClean="0"/>
              <a:t>Generer</a:t>
            </a:r>
            <a:r>
              <a:rPr lang="en-US" dirty="0" smtClean="0"/>
              <a:t> </a:t>
            </a:r>
            <a:r>
              <a:rPr lang="en-US" dirty="0" err="1" smtClean="0"/>
              <a:t>tilfældigt</a:t>
            </a:r>
            <a:r>
              <a:rPr lang="en-US" dirty="0" smtClean="0"/>
              <a:t> input</a:t>
            </a:r>
          </a:p>
          <a:p>
            <a:r>
              <a:rPr lang="en-US" dirty="0" err="1" smtClean="0"/>
              <a:t>Kør</a:t>
            </a:r>
            <a:r>
              <a:rPr lang="en-US" dirty="0" smtClean="0"/>
              <a:t> </a:t>
            </a:r>
            <a:r>
              <a:rPr lang="en-US" dirty="0" err="1" smtClean="0"/>
              <a:t>korrekt</a:t>
            </a:r>
            <a:r>
              <a:rPr lang="en-US" dirty="0" smtClean="0"/>
              <a:t> </a:t>
            </a:r>
            <a:r>
              <a:rPr lang="en-US" dirty="0" err="1" smtClean="0"/>
              <a:t>algoritme</a:t>
            </a:r>
            <a:endParaRPr lang="en-US" dirty="0" smtClean="0"/>
          </a:p>
          <a:p>
            <a:r>
              <a:rPr lang="en-US" dirty="0" err="1" smtClean="0"/>
              <a:t>Kør</a:t>
            </a:r>
            <a:r>
              <a:rPr lang="en-US" dirty="0" smtClean="0"/>
              <a:t> “</a:t>
            </a:r>
            <a:r>
              <a:rPr lang="en-US" dirty="0" err="1" smtClean="0"/>
              <a:t>oplagte</a:t>
            </a:r>
            <a:r>
              <a:rPr lang="en-US" dirty="0" smtClean="0"/>
              <a:t> </a:t>
            </a:r>
            <a:r>
              <a:rPr lang="en-US" dirty="0" err="1" smtClean="0"/>
              <a:t>forkerte</a:t>
            </a:r>
            <a:r>
              <a:rPr lang="en-US" dirty="0" smtClean="0"/>
              <a:t>” </a:t>
            </a:r>
            <a:r>
              <a:rPr lang="en-US" dirty="0" err="1" smtClean="0"/>
              <a:t>algoritmer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295047" y="5383986"/>
            <a:ext cx="116019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Retries</a:t>
            </a:r>
            <a:r>
              <a:rPr lang="en-US" sz="1200" dirty="0"/>
              <a:t>: Q32:1 Q34:1 Q35:1 Q36:1 Q38:1 Q40:1 Q41:1 Q42:4 Q47:1 Q50:1 Q52:5 Q53:7 Q54:6 Q55:6 Q56:3 Q57:2 Q58:15 Q59:3 Q60:5 Q68:1 Q71:1115 Q72:4129 Q73:3772 Q74:240 Q75:589 Q76:1696 Q77:719 Q78:388 Q79:1030 Q80:407 Q81:40 Q82:19 Q83:34 Q84:69 Q85:7 Q86:24 Q87:38 Q88:16 Q89:11 Q90:5 Q91:4 Q92:10 Q93:15 Q94:4 Q95:15 Q96:6 Q97:2 Q98:9 Q99:6 Q100:6 Q101:5 Q102:13 Q103:5 Q104:22 Q105:22 Q106:16 Q107:5 Q108:15 Q109:18 Q110:17 Q111:17 Q112:3 Q113:43 Q114:20 Q115:4 Q116:25 Q118:8 Q119:13 Q120:28 Q121:34 Q122:29 Q123:29 Q124:12 Q125:35 Q126:20 Q127:6 Q128:13 Q129:24 Q130:3 Q131:2 Q132:22 Q133:151 Q134:33 Q135:13 Q136:38 Q137:9 Q138:39 Q139:80 Q140:6 Q143:1 Q144:1 Q148:1 Q150:1 Q151:22 Q152:12 Q154:12 Q155:2 Q156:5 Q159:9 Q160:7 Q161:1406 Q162:22 Q163:777 Q164:2807 Q165:2739 Q166:52 Q167:221 Q168:831 Q169:20 Q170:1921 Q171:3 Q172:4 Q174:2 Q175:2 Q176:3 Q177:1 Q180:2 Q181:25 Q182:36 Q183:165 Q184:42 Q185:3 Q186:15 Q187:104 Q188:9 Q189:3 Q190:30 Q191:380 Q192:92 Q193:172 Q194:21 Q195:82 Q196:16 Q197:58 Q198:19 Q199:55 Q200:127 Q201:2 Q203:7 Q204:1 Q205:2 Q206:4 Q208:1 Q209:3 Q210:1 Q219:1</a:t>
            </a:r>
          </a:p>
        </p:txBody>
      </p:sp>
      <p:sp>
        <p:nvSpPr>
          <p:cNvPr id="5" name="Oval 4"/>
          <p:cNvSpPr/>
          <p:nvPr/>
        </p:nvSpPr>
        <p:spPr>
          <a:xfrm>
            <a:off x="9816997" y="5383986"/>
            <a:ext cx="731519" cy="26334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847427" y="5076209"/>
            <a:ext cx="2670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radix-sort 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6096000" y="1931213"/>
            <a:ext cx="209702" cy="130942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60871" y="1628345"/>
            <a:ext cx="49377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gentag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hvis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</a:rPr>
              <a:t>input “</a:t>
            </a:r>
            <a:r>
              <a:rPr lang="en-US" sz="2800" dirty="0" err="1">
                <a:solidFill>
                  <a:srgbClr val="C00000"/>
                </a:solidFill>
              </a:rPr>
              <a:t>uinteressant</a:t>
            </a:r>
            <a:r>
              <a:rPr lang="en-US" sz="2800" dirty="0">
                <a:solidFill>
                  <a:srgbClr val="C00000"/>
                </a:solidFill>
              </a:rPr>
              <a:t>”</a:t>
            </a:r>
            <a:endParaRPr lang="en-US" sz="2800" dirty="0"/>
          </a:p>
          <a:p>
            <a:r>
              <a:rPr lang="en-US" sz="2800" dirty="0" err="1" smtClean="0">
                <a:solidFill>
                  <a:srgbClr val="C00000"/>
                </a:solidFill>
              </a:rPr>
              <a:t>eller</a:t>
            </a:r>
            <a:r>
              <a:rPr lang="en-US" sz="2800" dirty="0" smtClean="0">
                <a:solidFill>
                  <a:srgbClr val="C00000"/>
                </a:solidFill>
              </a:rPr>
              <a:t> to </a:t>
            </a:r>
            <a:r>
              <a:rPr lang="en-US" sz="2800" dirty="0" err="1" smtClean="0">
                <a:solidFill>
                  <a:srgbClr val="C00000"/>
                </a:solidFill>
              </a:rPr>
              <a:t>identiske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svarmuligheder</a:t>
            </a:r>
            <a:endParaRPr lang="en-US" sz="2800" dirty="0" smtClean="0">
              <a:solidFill>
                <a:srgbClr val="C00000"/>
              </a:solidFill>
            </a:endParaRPr>
          </a:p>
          <a:p>
            <a:r>
              <a:rPr lang="en-US" sz="2800" dirty="0" err="1" smtClean="0">
                <a:solidFill>
                  <a:srgbClr val="C00000"/>
                </a:solidFill>
              </a:rPr>
              <a:t>eller</a:t>
            </a:r>
            <a:r>
              <a:rPr lang="en-US" sz="2800" dirty="0" smtClean="0">
                <a:solidFill>
                  <a:srgbClr val="C00000"/>
                </a:solidFill>
              </a:rPr>
              <a:t> to </a:t>
            </a:r>
            <a:r>
              <a:rPr lang="en-US" sz="2800" dirty="0" err="1" smtClean="0">
                <a:solidFill>
                  <a:srgbClr val="C00000"/>
                </a:solidFill>
              </a:rPr>
              <a:t>identiske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delspørgsmål</a:t>
            </a:r>
            <a:endParaRPr lang="en-US" sz="2800" dirty="0" smtClean="0">
              <a:solidFill>
                <a:srgbClr val="C00000"/>
              </a:solidFill>
            </a:endParaRPr>
          </a:p>
          <a:p>
            <a:r>
              <a:rPr lang="en-US" sz="2800" dirty="0" err="1" smtClean="0">
                <a:solidFill>
                  <a:srgbClr val="C00000"/>
                </a:solidFill>
              </a:rPr>
              <a:t>eller</a:t>
            </a:r>
            <a:r>
              <a:rPr lang="en-US" sz="2800" dirty="0" smtClean="0">
                <a:solidFill>
                  <a:srgbClr val="C00000"/>
                </a:solidFill>
              </a:rPr>
              <a:t> ...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786324" y="3432126"/>
            <a:ext cx="591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raise </a:t>
            </a:r>
            <a:r>
              <a:rPr lang="en-US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question.Retry</a:t>
            </a:r>
            <a:r>
              <a:rPr lang="en-US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('no valid coloring')</a:t>
            </a:r>
          </a:p>
        </p:txBody>
      </p:sp>
    </p:spTree>
    <p:extLst>
      <p:ext uri="{BB962C8B-B14F-4D97-AF65-F5344CB8AC3E}">
        <p14:creationId xmlns:p14="http://schemas.microsoft.com/office/powerpoint/2010/main" val="405789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6832" y="3247449"/>
            <a:ext cx="5308530" cy="977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 </a:t>
            </a:r>
            <a:r>
              <a:rPr lang="en-US" sz="4400" dirty="0" err="1" smtClean="0"/>
              <a:t>Præstation</a:t>
            </a:r>
            <a:endParaRPr lang="en-US" sz="4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49511" y="3247449"/>
            <a:ext cx="3929214" cy="918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smtClean="0">
                <a:latin typeface="Cambria Math" panose="02040503050406030204" pitchFamily="18" charset="0"/>
                <a:ea typeface="Cambria Math" panose="02040503050406030204" pitchFamily="18" charset="0"/>
              </a:rPr>
              <a:t>⇒</a:t>
            </a:r>
            <a:r>
              <a:rPr lang="en-US" sz="4400" smtClean="0"/>
              <a:t>  Karakter</a:t>
            </a:r>
            <a:endParaRPr lang="en-US" sz="1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59626" y="3497062"/>
            <a:ext cx="2602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(i </a:t>
            </a:r>
            <a:r>
              <a:rPr lang="en-US" dirty="0" err="1"/>
              <a:t>forhold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fagets</a:t>
            </a:r>
            <a:r>
              <a:rPr lang="en-US" dirty="0"/>
              <a:t> </a:t>
            </a:r>
            <a:r>
              <a:rPr lang="en-US" dirty="0" err="1"/>
              <a:t>mål</a:t>
            </a:r>
            <a:r>
              <a:rPr lang="en-US" dirty="0"/>
              <a:t>)</a:t>
            </a:r>
            <a:r>
              <a:rPr lang="en-US" sz="4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1454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Figurer – latex “</a:t>
            </a:r>
            <a:r>
              <a:rPr lang="en-US" dirty="0" err="1" smtClean="0"/>
              <a:t>tikz</a:t>
            </a:r>
            <a:r>
              <a:rPr lang="en-US" dirty="0" smtClean="0"/>
              <a:t>” og “</a:t>
            </a:r>
            <a:r>
              <a:rPr lang="en-US" dirty="0" err="1" smtClean="0"/>
              <a:t>tikz-qtree</a:t>
            </a:r>
            <a:r>
              <a:rPr lang="en-US" dirty="0" smtClean="0"/>
              <a:t>” </a:t>
            </a:r>
            <a:r>
              <a:rPr lang="en-US" dirty="0" err="1" smtClean="0"/>
              <a:t>pakkerne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64"/>
          <a:stretch/>
        </p:blipFill>
        <p:spPr>
          <a:xfrm>
            <a:off x="4931408" y="1465072"/>
            <a:ext cx="6586804" cy="517485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90" y="1465072"/>
            <a:ext cx="4104400" cy="517485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111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3031331"/>
            <a:ext cx="5823910" cy="1325563"/>
          </a:xfrm>
        </p:spPr>
        <p:txBody>
          <a:bodyPr/>
          <a:lstStyle/>
          <a:p>
            <a:pPr algn="ctr"/>
            <a:r>
              <a:rPr lang="en-US" dirty="0" smtClean="0"/>
              <a:t>PDF </a:t>
            </a:r>
            <a:r>
              <a:rPr lang="en-US" dirty="0" err="1" smtClean="0"/>
              <a:t>evaluering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point 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014" r="26944" b="11778"/>
          <a:stretch/>
        </p:blipFill>
        <p:spPr>
          <a:xfrm>
            <a:off x="6662110" y="279400"/>
            <a:ext cx="5270516" cy="63119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6154110" y="4038600"/>
            <a:ext cx="2253290" cy="20955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13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619125"/>
            <a:ext cx="10525125" cy="5619750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257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8653"/>
            <a:ext cx="10699167" cy="661225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2417660" y="5377636"/>
            <a:ext cx="731519" cy="26334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7959" y="482168"/>
            <a:ext cx="10276081" cy="60503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204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99176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/>
              <a:t>Efterår</a:t>
            </a:r>
            <a:r>
              <a:rPr lang="en-US" dirty="0" smtClean="0"/>
              <a:t> 2019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Kan</a:t>
            </a:r>
            <a:r>
              <a:rPr lang="en-US" dirty="0" smtClean="0"/>
              <a:t> man </a:t>
            </a:r>
            <a:r>
              <a:rPr lang="en-US" dirty="0" err="1" smtClean="0"/>
              <a:t>autogenerere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ADS Eksamen 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8012" y="4952390"/>
            <a:ext cx="6195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Ja - </a:t>
            </a:r>
            <a:r>
              <a:rPr lang="en-US" sz="4400" dirty="0" err="1" smtClean="0">
                <a:latin typeface="+mj-lt"/>
              </a:rPr>
              <a:t>delvis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557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13" y="72960"/>
            <a:ext cx="8703469" cy="78128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827" y="372711"/>
            <a:ext cx="8727758" cy="748903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683" y="1467071"/>
            <a:ext cx="7696200" cy="83248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220" y="749621"/>
            <a:ext cx="8086725" cy="89439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943" y="3149920"/>
            <a:ext cx="3286125" cy="41433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5558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Eksamensformer</a:t>
            </a:r>
            <a:r>
              <a:rPr lang="en-US" dirty="0" smtClean="0"/>
              <a:t> (</a:t>
            </a:r>
            <a:r>
              <a:rPr lang="en-US" dirty="0" err="1" smtClean="0"/>
              <a:t>ifølge</a:t>
            </a:r>
            <a:r>
              <a:rPr lang="en-US" dirty="0" smtClean="0"/>
              <a:t> </a:t>
            </a:r>
            <a:r>
              <a:rPr lang="en-US" dirty="0" err="1" smtClean="0"/>
              <a:t>studieordningen</a:t>
            </a:r>
            <a:r>
              <a:rPr lang="en-US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606" t="18738" r="11669" b="27519"/>
          <a:stretch/>
        </p:blipFill>
        <p:spPr>
          <a:xfrm>
            <a:off x="1346200" y="1562099"/>
            <a:ext cx="6718301" cy="4451351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11606" t="75165" r="11669" b="20934"/>
          <a:stretch/>
        </p:blipFill>
        <p:spPr>
          <a:xfrm>
            <a:off x="1346200" y="6223000"/>
            <a:ext cx="6718301" cy="32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7505392" y="1808737"/>
            <a:ext cx="4467094" cy="44431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275608" cy="1325563"/>
          </a:xfrm>
        </p:spPr>
        <p:txBody>
          <a:bodyPr/>
          <a:lstStyle/>
          <a:p>
            <a:r>
              <a:rPr lang="en-US" dirty="0" err="1" smtClean="0"/>
              <a:t>Karakter</a:t>
            </a:r>
            <a:r>
              <a:rPr lang="en-US" dirty="0"/>
              <a:t> (</a:t>
            </a:r>
            <a:r>
              <a:rPr lang="en-US" dirty="0" err="1" smtClean="0"/>
              <a:t>karakterbekendtgørelsen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271" y="1502700"/>
            <a:ext cx="6524512" cy="5249863"/>
          </a:xfrm>
        </p:spPr>
        <p:txBody>
          <a:bodyPr>
            <a:normAutofit fontScale="62500" lnSpcReduction="20000"/>
          </a:bodyPr>
          <a:lstStyle/>
          <a:p>
            <a:pPr marL="449263" indent="-449263">
              <a:lnSpc>
                <a:spcPct val="110000"/>
              </a:lnSpc>
              <a:buNone/>
            </a:pPr>
            <a:r>
              <a:rPr lang="da-DK" b="1" dirty="0">
                <a:latin typeface="+mj-lt"/>
              </a:rPr>
              <a:t>§ 2. </a:t>
            </a:r>
            <a:r>
              <a:rPr lang="da-DK" b="1" dirty="0" smtClean="0">
                <a:latin typeface="+mj-lt"/>
              </a:rPr>
              <a:t>	</a:t>
            </a:r>
            <a:r>
              <a:rPr lang="da-DK" dirty="0" smtClean="0">
                <a:latin typeface="+mj-lt"/>
              </a:rPr>
              <a:t>Karakteren </a:t>
            </a:r>
            <a:r>
              <a:rPr lang="da-DK" b="1" dirty="0">
                <a:latin typeface="+mj-lt"/>
              </a:rPr>
              <a:t>12</a:t>
            </a:r>
            <a:r>
              <a:rPr lang="da-DK" dirty="0">
                <a:latin typeface="+mj-lt"/>
              </a:rPr>
              <a:t> gives for den fremragende præstation, der demonstrerer udtømmende opfyldelse af fagets mål, med ingen eller få uvæsentlige mangler.</a:t>
            </a:r>
          </a:p>
          <a:p>
            <a:pPr marL="449263" indent="-449263">
              <a:lnSpc>
                <a:spcPct val="110000"/>
              </a:lnSpc>
              <a:buNone/>
            </a:pPr>
            <a:r>
              <a:rPr lang="da-DK" b="1" dirty="0">
                <a:latin typeface="+mj-lt"/>
              </a:rPr>
              <a:t>§ 3. </a:t>
            </a:r>
            <a:r>
              <a:rPr lang="da-DK" b="1" dirty="0" smtClean="0">
                <a:latin typeface="+mj-lt"/>
              </a:rPr>
              <a:t>	</a:t>
            </a:r>
            <a:r>
              <a:rPr lang="da-DK" dirty="0" smtClean="0">
                <a:latin typeface="+mj-lt"/>
              </a:rPr>
              <a:t>Karakteren </a:t>
            </a:r>
            <a:r>
              <a:rPr lang="da-DK" b="1" dirty="0">
                <a:latin typeface="+mj-lt"/>
              </a:rPr>
              <a:t>10</a:t>
            </a:r>
            <a:r>
              <a:rPr lang="da-DK" dirty="0">
                <a:latin typeface="+mj-lt"/>
              </a:rPr>
              <a:t> gives for den fortrinlige præstation, der demonstrerer omfattende opfyldelse af fagets mål, med nogle mindre væsentlige mangler.</a:t>
            </a:r>
          </a:p>
          <a:p>
            <a:pPr marL="449263" indent="-449263">
              <a:lnSpc>
                <a:spcPct val="110000"/>
              </a:lnSpc>
              <a:buNone/>
            </a:pPr>
            <a:r>
              <a:rPr lang="da-DK" b="1" dirty="0">
                <a:latin typeface="+mj-lt"/>
              </a:rPr>
              <a:t>§ 4. </a:t>
            </a:r>
            <a:r>
              <a:rPr lang="da-DK" b="1" dirty="0" smtClean="0">
                <a:latin typeface="+mj-lt"/>
              </a:rPr>
              <a:t>	</a:t>
            </a:r>
            <a:r>
              <a:rPr lang="da-DK" dirty="0" smtClean="0">
                <a:latin typeface="+mj-lt"/>
              </a:rPr>
              <a:t>Karakteren </a:t>
            </a:r>
            <a:r>
              <a:rPr lang="da-DK" b="1" dirty="0">
                <a:latin typeface="+mj-lt"/>
              </a:rPr>
              <a:t>7</a:t>
            </a:r>
            <a:r>
              <a:rPr lang="da-DK" dirty="0">
                <a:latin typeface="+mj-lt"/>
              </a:rPr>
              <a:t> gives for den gode præstation, der demonstrerer opfyldelse af fagets mål, med en del mangler.</a:t>
            </a:r>
          </a:p>
          <a:p>
            <a:pPr marL="449263" indent="-449263">
              <a:lnSpc>
                <a:spcPct val="110000"/>
              </a:lnSpc>
              <a:buNone/>
            </a:pPr>
            <a:r>
              <a:rPr lang="da-DK" b="1" dirty="0">
                <a:latin typeface="+mj-lt"/>
              </a:rPr>
              <a:t>§ 5. </a:t>
            </a:r>
            <a:r>
              <a:rPr lang="da-DK" b="1" dirty="0" smtClean="0">
                <a:latin typeface="+mj-lt"/>
              </a:rPr>
              <a:t>	</a:t>
            </a:r>
            <a:r>
              <a:rPr lang="da-DK" dirty="0" smtClean="0">
                <a:latin typeface="+mj-lt"/>
              </a:rPr>
              <a:t>Karakteren </a:t>
            </a:r>
            <a:r>
              <a:rPr lang="da-DK" b="1" dirty="0">
                <a:latin typeface="+mj-lt"/>
              </a:rPr>
              <a:t>4</a:t>
            </a:r>
            <a:r>
              <a:rPr lang="da-DK" dirty="0">
                <a:latin typeface="+mj-lt"/>
              </a:rPr>
              <a:t> gives for den jævne præstation, der demonstrerer en mindre grad af opfyldelse af fagets mål, med adskillige væsentlige mangler.</a:t>
            </a:r>
          </a:p>
          <a:p>
            <a:pPr marL="449263" indent="-449263">
              <a:lnSpc>
                <a:spcPct val="110000"/>
              </a:lnSpc>
              <a:buNone/>
            </a:pPr>
            <a:r>
              <a:rPr lang="da-DK" b="1" dirty="0">
                <a:latin typeface="+mj-lt"/>
              </a:rPr>
              <a:t>§ 6. </a:t>
            </a:r>
            <a:r>
              <a:rPr lang="da-DK" b="1" dirty="0" smtClean="0">
                <a:latin typeface="+mj-lt"/>
              </a:rPr>
              <a:t>	</a:t>
            </a:r>
            <a:r>
              <a:rPr lang="da-DK" dirty="0" smtClean="0">
                <a:latin typeface="+mj-lt"/>
              </a:rPr>
              <a:t>Karakteren </a:t>
            </a:r>
            <a:r>
              <a:rPr lang="da-DK" b="1" dirty="0">
                <a:latin typeface="+mj-lt"/>
              </a:rPr>
              <a:t>02</a:t>
            </a:r>
            <a:r>
              <a:rPr lang="da-DK" dirty="0">
                <a:latin typeface="+mj-lt"/>
              </a:rPr>
              <a:t> gives for den tilstrækkelige præstation, der demonstrerer den minimalt acceptable grad af opfyldelse af fagets mål.</a:t>
            </a:r>
          </a:p>
          <a:p>
            <a:pPr marL="449263" indent="-449263">
              <a:lnSpc>
                <a:spcPct val="110000"/>
              </a:lnSpc>
              <a:buNone/>
            </a:pPr>
            <a:r>
              <a:rPr lang="da-DK" b="1" dirty="0">
                <a:latin typeface="+mj-lt"/>
              </a:rPr>
              <a:t>§ 7. </a:t>
            </a:r>
            <a:r>
              <a:rPr lang="da-DK" b="1" dirty="0" smtClean="0">
                <a:latin typeface="+mj-lt"/>
              </a:rPr>
              <a:t>	</a:t>
            </a:r>
            <a:r>
              <a:rPr lang="da-DK" dirty="0" smtClean="0">
                <a:latin typeface="+mj-lt"/>
              </a:rPr>
              <a:t>Karakteren </a:t>
            </a:r>
            <a:r>
              <a:rPr lang="da-DK" b="1" dirty="0">
                <a:latin typeface="+mj-lt"/>
              </a:rPr>
              <a:t>00</a:t>
            </a:r>
            <a:r>
              <a:rPr lang="da-DK" dirty="0">
                <a:latin typeface="+mj-lt"/>
              </a:rPr>
              <a:t> gives for den utilstrækkelige præstation, der ikke demonstrerer en acceptabel grad af opfyldelse af fagets mål.</a:t>
            </a:r>
          </a:p>
          <a:p>
            <a:pPr marL="449263" indent="-449263">
              <a:lnSpc>
                <a:spcPct val="110000"/>
              </a:lnSpc>
              <a:buNone/>
            </a:pPr>
            <a:r>
              <a:rPr lang="da-DK" b="1" dirty="0">
                <a:latin typeface="+mj-lt"/>
              </a:rPr>
              <a:t>§ 8. </a:t>
            </a:r>
            <a:r>
              <a:rPr lang="da-DK" b="1" dirty="0" smtClean="0">
                <a:latin typeface="+mj-lt"/>
              </a:rPr>
              <a:t>	</a:t>
            </a:r>
            <a:r>
              <a:rPr lang="da-DK" dirty="0" smtClean="0">
                <a:latin typeface="+mj-lt"/>
              </a:rPr>
              <a:t>Karakteren </a:t>
            </a:r>
            <a:r>
              <a:rPr lang="da-DK" b="1" dirty="0">
                <a:latin typeface="+mj-lt"/>
              </a:rPr>
              <a:t>-3</a:t>
            </a:r>
            <a:r>
              <a:rPr lang="da-DK" dirty="0">
                <a:latin typeface="+mj-lt"/>
              </a:rPr>
              <a:t> gives for den helt uacceptable præstation.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>
              <a:latin typeface="+mj-l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505392" y="2814835"/>
            <a:ext cx="4168079" cy="3836409"/>
            <a:chOff x="7632392" y="3054606"/>
            <a:chExt cx="4168079" cy="3836409"/>
          </a:xfrm>
        </p:grpSpPr>
        <p:sp>
          <p:nvSpPr>
            <p:cNvPr id="7" name="TextBox 6"/>
            <p:cNvSpPr txBox="1"/>
            <p:nvPr/>
          </p:nvSpPr>
          <p:spPr>
            <a:xfrm rot="3356789">
              <a:off x="10803005" y="5875619"/>
              <a:ext cx="1625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adskillige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 rot="3356789">
              <a:off x="10186335" y="5893549"/>
              <a:ext cx="1625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en</a:t>
              </a:r>
              <a:r>
                <a:rPr lang="en-US" dirty="0" smtClean="0"/>
                <a:t> del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356789">
              <a:off x="9680345" y="5540742"/>
              <a:ext cx="817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nogle</a:t>
              </a:r>
              <a:endParaRPr lang="en-US" dirty="0" smtClean="0"/>
            </a:p>
          </p:txBody>
        </p:sp>
        <p:sp>
          <p:nvSpPr>
            <p:cNvPr id="13" name="TextBox 12"/>
            <p:cNvSpPr txBox="1"/>
            <p:nvPr/>
          </p:nvSpPr>
          <p:spPr>
            <a:xfrm rot="3356789">
              <a:off x="8937681" y="5690896"/>
              <a:ext cx="1136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få</a:t>
              </a:r>
              <a:r>
                <a:rPr lang="en-US" dirty="0" smtClean="0"/>
                <a:t> / </a:t>
              </a:r>
              <a:r>
                <a:rPr lang="en-US" dirty="0" err="1" smtClean="0"/>
                <a:t>ingen</a:t>
              </a:r>
              <a:endParaRPr lang="en-US" dirty="0" smtClean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32392" y="4899799"/>
              <a:ext cx="12101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err="1" smtClean="0"/>
                <a:t>uvæsentlig</a:t>
              </a:r>
              <a:endParaRPr lang="en-US" dirty="0" smtClean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32392" y="4253345"/>
              <a:ext cx="1210113" cy="534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700"/>
                </a:lnSpc>
              </a:pPr>
              <a:r>
                <a:rPr lang="en-US" dirty="0" err="1" smtClean="0"/>
                <a:t>mindre</a:t>
              </a:r>
              <a:r>
                <a:rPr lang="en-US" dirty="0" smtClean="0"/>
                <a:t> </a:t>
              </a:r>
              <a:r>
                <a:rPr lang="en-US" dirty="0" err="1" smtClean="0"/>
                <a:t>væsentlig</a:t>
              </a:r>
              <a:endParaRPr lang="en-US" dirty="0" smtClean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32392" y="3054606"/>
              <a:ext cx="12101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err="1" smtClean="0"/>
                <a:t>væsentlig</a:t>
              </a:r>
              <a:endParaRPr lang="en-US" dirty="0" smtClean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966910" y="2089883"/>
            <a:ext cx="4087164" cy="3038478"/>
            <a:chOff x="8093910" y="2329654"/>
            <a:chExt cx="4087164" cy="3038478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8843124" y="5368131"/>
              <a:ext cx="2929466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1021141" y="4791034"/>
              <a:ext cx="1159933" cy="534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en-US" dirty="0" err="1" smtClean="0"/>
                <a:t>antal</a:t>
              </a:r>
              <a:r>
                <a:rPr lang="en-US" dirty="0" smtClean="0"/>
                <a:t> </a:t>
              </a:r>
              <a:r>
                <a:rPr lang="en-US" dirty="0" err="1" smtClean="0"/>
                <a:t>mangler</a:t>
              </a:r>
              <a:endParaRPr lang="en-US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8843124" y="2887133"/>
              <a:ext cx="0" cy="248099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093910" y="2329654"/>
              <a:ext cx="1487045" cy="534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en-US" dirty="0" err="1" smtClean="0"/>
                <a:t>alvorligheden</a:t>
              </a:r>
              <a:r>
                <a:rPr lang="en-US" dirty="0" smtClean="0"/>
                <a:t> </a:t>
              </a:r>
              <a:r>
                <a:rPr lang="en-US" dirty="0" err="1" smtClean="0"/>
                <a:t>af</a:t>
              </a:r>
              <a:r>
                <a:rPr lang="en-US" dirty="0" smtClean="0"/>
                <a:t> </a:t>
              </a:r>
              <a:r>
                <a:rPr lang="en-US" dirty="0" err="1" smtClean="0"/>
                <a:t>manglerne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817724" y="2780438"/>
            <a:ext cx="2614969" cy="2298797"/>
            <a:chOff x="8944724" y="3020209"/>
            <a:chExt cx="2614969" cy="2298797"/>
          </a:xfrm>
        </p:grpSpPr>
        <p:sp>
          <p:nvSpPr>
            <p:cNvPr id="19" name="TextBox 18"/>
            <p:cNvSpPr txBox="1"/>
            <p:nvPr/>
          </p:nvSpPr>
          <p:spPr>
            <a:xfrm>
              <a:off x="8944724" y="4857341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12</a:t>
              </a:r>
              <a:endParaRPr lang="en-US" sz="2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580955" y="4349447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10</a:t>
              </a:r>
              <a:endParaRPr lang="en-US" sz="24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316324" y="36848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7</a:t>
              </a:r>
              <a:endParaRPr lang="en-US" sz="24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051693" y="3020209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4</a:t>
              </a:r>
              <a:endParaRPr lang="en-US" sz="2400" b="1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986104" y="2792564"/>
            <a:ext cx="2108926" cy="2150383"/>
            <a:chOff x="9091601" y="3064121"/>
            <a:chExt cx="2108926" cy="2150383"/>
          </a:xfrm>
        </p:grpSpPr>
        <p:sp>
          <p:nvSpPr>
            <p:cNvPr id="23" name="TextBox 22"/>
            <p:cNvSpPr txBox="1"/>
            <p:nvPr/>
          </p:nvSpPr>
          <p:spPr>
            <a:xfrm>
              <a:off x="9091601" y="3064121"/>
              <a:ext cx="6803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A ?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57317" y="4752839"/>
              <a:ext cx="643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 smtClean="0">
                  <a:solidFill>
                    <a:srgbClr val="C00000"/>
                  </a:solidFill>
                </a:rPr>
                <a:t>B ?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20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351054" y="469912"/>
            <a:ext cx="9783792" cy="60187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 smtClean="0">
                <a:latin typeface="+mj-lt"/>
              </a:rPr>
              <a:t>Karakterbekendtgørelsen</a:t>
            </a:r>
            <a:r>
              <a:rPr lang="en-US" b="1" dirty="0" smtClean="0">
                <a:latin typeface="+mj-lt"/>
              </a:rPr>
              <a:t>, </a:t>
            </a:r>
            <a:r>
              <a:rPr lang="en-US" b="1" dirty="0" err="1" smtClean="0">
                <a:latin typeface="+mj-lt"/>
              </a:rPr>
              <a:t>kapitel</a:t>
            </a:r>
            <a:r>
              <a:rPr lang="en-US" b="1" dirty="0" smtClean="0">
                <a:latin typeface="+mj-lt"/>
              </a:rPr>
              <a:t> 2: </a:t>
            </a:r>
            <a:r>
              <a:rPr lang="en-US" b="1" i="1" dirty="0" err="1" smtClean="0">
                <a:latin typeface="+mj-lt"/>
              </a:rPr>
              <a:t>Bedømmelse</a:t>
            </a:r>
            <a:r>
              <a:rPr lang="en-US" b="1" i="1" dirty="0" smtClean="0">
                <a:latin typeface="+mj-lt"/>
              </a:rPr>
              <a:t> </a:t>
            </a:r>
            <a:r>
              <a:rPr lang="en-US" b="1" i="1" dirty="0" err="1" smtClean="0">
                <a:latin typeface="+mj-lt"/>
              </a:rPr>
              <a:t>m.v</a:t>
            </a:r>
            <a:r>
              <a:rPr lang="en-US" b="1" i="1" dirty="0" smtClean="0">
                <a:latin typeface="+mj-lt"/>
              </a:rPr>
              <a:t>.</a:t>
            </a:r>
            <a:endParaRPr lang="en-US" i="1" dirty="0">
              <a:latin typeface="+mj-lt"/>
            </a:endParaRPr>
          </a:p>
          <a:p>
            <a:pPr marL="0" indent="0">
              <a:buNone/>
            </a:pPr>
            <a:r>
              <a:rPr lang="da-DK" dirty="0" smtClean="0">
                <a:latin typeface="+mj-lt"/>
              </a:rPr>
              <a:t>”§ </a:t>
            </a:r>
            <a:r>
              <a:rPr lang="da-DK" dirty="0">
                <a:latin typeface="+mj-lt"/>
              </a:rPr>
              <a:t>9. Bedømmelse af præstationer skal ske på grundlag af de faglige mål, der er opstillet for det pågældende fag, fag- eller uddannelseselement (</a:t>
            </a:r>
            <a:r>
              <a:rPr lang="da-DK" b="1" dirty="0">
                <a:latin typeface="+mj-lt"/>
              </a:rPr>
              <a:t>absolut karaktergivning</a:t>
            </a:r>
            <a:r>
              <a:rPr lang="da-DK" dirty="0">
                <a:latin typeface="+mj-lt"/>
              </a:rPr>
              <a:t>). </a:t>
            </a:r>
            <a:r>
              <a:rPr lang="da-DK" dirty="0">
                <a:solidFill>
                  <a:srgbClr val="C00000"/>
                </a:solidFill>
                <a:latin typeface="+mj-lt"/>
              </a:rPr>
              <a:t>Der må ikke tilstræbes nogen bestemt fordeling af karaktererne (relativ karaktergivning</a:t>
            </a:r>
            <a:r>
              <a:rPr lang="da-DK" dirty="0" smtClean="0">
                <a:solidFill>
                  <a:srgbClr val="C00000"/>
                </a:solidFill>
                <a:latin typeface="+mj-lt"/>
              </a:rPr>
              <a:t>)</a:t>
            </a:r>
            <a:r>
              <a:rPr lang="da-DK" dirty="0" smtClean="0">
                <a:latin typeface="+mj-lt"/>
              </a:rPr>
              <a:t>.”</a:t>
            </a:r>
          </a:p>
          <a:p>
            <a:pPr marL="0" indent="0">
              <a:buNone/>
            </a:pPr>
            <a:endParaRPr lang="da-DK" i="1" dirty="0" smtClean="0">
              <a:latin typeface="+mj-lt"/>
            </a:endParaRPr>
          </a:p>
          <a:p>
            <a:pPr marL="0" indent="0">
              <a:buNone/>
            </a:pPr>
            <a:r>
              <a:rPr lang="en-US" b="1" dirty="0" err="1" smtClean="0">
                <a:latin typeface="+mj-lt"/>
              </a:rPr>
              <a:t>Undervisningsministeriet</a:t>
            </a:r>
            <a:r>
              <a:rPr lang="en-US" b="1" dirty="0" smtClean="0">
                <a:latin typeface="+mj-lt"/>
              </a:rPr>
              <a:t>: </a:t>
            </a:r>
            <a:r>
              <a:rPr lang="en-US" b="1" dirty="0" err="1" smtClean="0">
                <a:latin typeface="+mj-lt"/>
              </a:rPr>
              <a:t>Anvendelse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af</a:t>
            </a:r>
            <a:r>
              <a:rPr lang="en-US" b="1" dirty="0">
                <a:latin typeface="+mj-lt"/>
              </a:rPr>
              <a:t> 7-trins-skalaen</a:t>
            </a:r>
          </a:p>
          <a:p>
            <a:pPr marL="0" indent="0">
              <a:buNone/>
            </a:pPr>
            <a:r>
              <a:rPr lang="da-DK" dirty="0" smtClean="0">
                <a:latin typeface="+mj-lt"/>
              </a:rPr>
              <a:t>Når </a:t>
            </a:r>
            <a:r>
              <a:rPr lang="da-DK" dirty="0">
                <a:latin typeface="+mj-lt"/>
              </a:rPr>
              <a:t>man sammenligner ECTS-skalaens </a:t>
            </a:r>
            <a:r>
              <a:rPr lang="da-DK" dirty="0">
                <a:solidFill>
                  <a:srgbClr val="C00000"/>
                </a:solidFill>
                <a:latin typeface="+mj-lt"/>
              </a:rPr>
              <a:t>karakterfordeling</a:t>
            </a:r>
            <a:r>
              <a:rPr lang="da-DK" dirty="0">
                <a:latin typeface="+mj-lt"/>
              </a:rPr>
              <a:t> for beståede præstationer med 7-trins-skalaen, forventes det, at af de eksaminander, der på landsplan og </a:t>
            </a:r>
            <a:r>
              <a:rPr lang="da-DK" dirty="0">
                <a:solidFill>
                  <a:srgbClr val="C00000"/>
                </a:solidFill>
                <a:latin typeface="+mj-lt"/>
              </a:rPr>
              <a:t>over tid </a:t>
            </a:r>
            <a:r>
              <a:rPr lang="da-DK" dirty="0">
                <a:latin typeface="+mj-lt"/>
              </a:rPr>
              <a:t>består en given prøve, får:</a:t>
            </a:r>
          </a:p>
          <a:p>
            <a:pPr marL="0" indent="0">
              <a:buNone/>
              <a:tabLst>
                <a:tab pos="269875" algn="l"/>
              </a:tabLst>
            </a:pPr>
            <a:r>
              <a:rPr lang="da-DK" dirty="0" smtClean="0">
                <a:latin typeface="+mj-lt"/>
              </a:rPr>
              <a:t>	10 </a:t>
            </a:r>
            <a:r>
              <a:rPr lang="da-DK" dirty="0">
                <a:latin typeface="+mj-lt"/>
              </a:rPr>
              <a:t>procent karakteren 12 </a:t>
            </a:r>
          </a:p>
          <a:p>
            <a:pPr marL="0" indent="0">
              <a:buNone/>
              <a:tabLst>
                <a:tab pos="269875" algn="l"/>
              </a:tabLst>
            </a:pPr>
            <a:r>
              <a:rPr lang="da-DK" dirty="0" smtClean="0">
                <a:latin typeface="+mj-lt"/>
              </a:rPr>
              <a:t>	25 </a:t>
            </a:r>
            <a:r>
              <a:rPr lang="da-DK" dirty="0">
                <a:latin typeface="+mj-lt"/>
              </a:rPr>
              <a:t>procent karakteren 10 </a:t>
            </a:r>
          </a:p>
          <a:p>
            <a:pPr marL="0" indent="0">
              <a:buNone/>
              <a:tabLst>
                <a:tab pos="269875" algn="l"/>
              </a:tabLst>
            </a:pPr>
            <a:r>
              <a:rPr lang="da-DK" dirty="0" smtClean="0">
                <a:latin typeface="+mj-lt"/>
              </a:rPr>
              <a:t>	30 </a:t>
            </a:r>
            <a:r>
              <a:rPr lang="da-DK" dirty="0">
                <a:latin typeface="+mj-lt"/>
              </a:rPr>
              <a:t>procent karakteren 7 </a:t>
            </a:r>
          </a:p>
          <a:p>
            <a:pPr marL="0" indent="0">
              <a:buNone/>
              <a:tabLst>
                <a:tab pos="269875" algn="l"/>
              </a:tabLst>
            </a:pPr>
            <a:r>
              <a:rPr lang="da-DK" dirty="0" smtClean="0">
                <a:latin typeface="+mj-lt"/>
              </a:rPr>
              <a:t>	25 </a:t>
            </a:r>
            <a:r>
              <a:rPr lang="da-DK" dirty="0">
                <a:latin typeface="+mj-lt"/>
              </a:rPr>
              <a:t>procent karakteren 4 </a:t>
            </a:r>
          </a:p>
          <a:p>
            <a:pPr marL="0" indent="0">
              <a:buNone/>
              <a:tabLst>
                <a:tab pos="269875" algn="l"/>
              </a:tabLst>
            </a:pPr>
            <a:r>
              <a:rPr lang="da-DK" dirty="0" smtClean="0">
                <a:latin typeface="+mj-lt"/>
              </a:rPr>
              <a:t>	10 </a:t>
            </a:r>
            <a:r>
              <a:rPr lang="da-DK" dirty="0">
                <a:latin typeface="+mj-lt"/>
              </a:rPr>
              <a:t>procent karakteren </a:t>
            </a:r>
            <a:r>
              <a:rPr lang="da-DK" dirty="0" smtClean="0">
                <a:latin typeface="+mj-lt"/>
              </a:rPr>
              <a:t>02</a:t>
            </a:r>
            <a:endParaRPr lang="da-DK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4886" y="6488668"/>
            <a:ext cx="88204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/>
              <a:t>www.uvm.dk/uddannelsessystemet/7-trins-skalaen/anvendelse-af-7-trins-skalaen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2316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Mundtlig</a:t>
            </a:r>
            <a:r>
              <a:rPr lang="en-US" dirty="0" smtClean="0"/>
              <a:t> Eksamen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1901839"/>
            <a:ext cx="2870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Spørgsmål</a:t>
            </a:r>
            <a:r>
              <a:rPr lang="en-US" sz="2400" dirty="0" smtClean="0">
                <a:latin typeface="+mj-lt"/>
              </a:rPr>
              <a:t> 1 : ...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 err="1">
                <a:latin typeface="+mj-lt"/>
              </a:rPr>
              <a:t>Spørgsmål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2 </a:t>
            </a:r>
            <a:r>
              <a:rPr lang="en-US" sz="2400" dirty="0">
                <a:latin typeface="+mj-lt"/>
              </a:rPr>
              <a:t>: ...</a:t>
            </a:r>
          </a:p>
          <a:p>
            <a:endParaRPr lang="en-US" sz="2400" dirty="0" smtClean="0">
              <a:latin typeface="+mj-lt"/>
            </a:endParaRPr>
          </a:p>
          <a:p>
            <a:r>
              <a:rPr lang="en-US" sz="2400" dirty="0" err="1">
                <a:latin typeface="+mj-lt"/>
              </a:rPr>
              <a:t>Spørgsmål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3 </a:t>
            </a:r>
            <a:r>
              <a:rPr lang="en-US" sz="2400" dirty="0">
                <a:latin typeface="+mj-lt"/>
              </a:rPr>
              <a:t>: ...</a:t>
            </a:r>
          </a:p>
          <a:p>
            <a:endParaRPr lang="en-US" sz="2400" dirty="0" smtClean="0">
              <a:latin typeface="+mj-lt"/>
            </a:endParaRPr>
          </a:p>
          <a:p>
            <a:r>
              <a:rPr lang="en-US" sz="2400" dirty="0" err="1">
                <a:latin typeface="+mj-lt"/>
              </a:rPr>
              <a:t>Spørgsmål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4 </a:t>
            </a:r>
            <a:r>
              <a:rPr lang="en-US" sz="2400" dirty="0">
                <a:latin typeface="+mj-lt"/>
              </a:rPr>
              <a:t>: ...</a:t>
            </a:r>
          </a:p>
          <a:p>
            <a:endParaRPr lang="en-US" sz="2400" dirty="0" smtClean="0">
              <a:latin typeface="+mj-lt"/>
            </a:endParaRPr>
          </a:p>
          <a:p>
            <a:r>
              <a:rPr lang="en-US" sz="2400" dirty="0" err="1">
                <a:latin typeface="+mj-lt"/>
              </a:rPr>
              <a:t>Spørgsmål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5 </a:t>
            </a:r>
            <a:r>
              <a:rPr lang="en-US" sz="2400" dirty="0">
                <a:latin typeface="+mj-lt"/>
              </a:rPr>
              <a:t>: ...</a:t>
            </a:r>
          </a:p>
          <a:p>
            <a:endParaRPr lang="en-US" sz="2400" dirty="0" smtClean="0">
              <a:latin typeface="+mj-lt"/>
            </a:endParaRPr>
          </a:p>
          <a:p>
            <a:r>
              <a:rPr lang="en-US" sz="2400" dirty="0" err="1">
                <a:latin typeface="+mj-lt"/>
              </a:rPr>
              <a:t>Spørgsmål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6 : ...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645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Mundtlig</a:t>
            </a:r>
            <a:r>
              <a:rPr lang="en-US" dirty="0" smtClean="0"/>
              <a:t> Eksamen (Ivan Damgård)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1901839"/>
            <a:ext cx="2870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Spørgsmål</a:t>
            </a:r>
            <a:r>
              <a:rPr lang="en-US" sz="2400" dirty="0" smtClean="0">
                <a:latin typeface="+mj-lt"/>
              </a:rPr>
              <a:t> 1 : ...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 err="1">
                <a:latin typeface="+mj-lt"/>
              </a:rPr>
              <a:t>Spørgsmål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2 </a:t>
            </a:r>
            <a:r>
              <a:rPr lang="en-US" sz="2400" dirty="0">
                <a:latin typeface="+mj-lt"/>
              </a:rPr>
              <a:t>: ...</a:t>
            </a:r>
          </a:p>
          <a:p>
            <a:endParaRPr lang="en-US" sz="2400" dirty="0" smtClean="0">
              <a:latin typeface="+mj-lt"/>
            </a:endParaRPr>
          </a:p>
          <a:p>
            <a:r>
              <a:rPr lang="en-US" sz="2400" dirty="0" err="1">
                <a:latin typeface="+mj-lt"/>
              </a:rPr>
              <a:t>Spørgsmål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3 </a:t>
            </a:r>
            <a:r>
              <a:rPr lang="en-US" sz="2400" dirty="0">
                <a:latin typeface="+mj-lt"/>
              </a:rPr>
              <a:t>: ...</a:t>
            </a:r>
          </a:p>
          <a:p>
            <a:endParaRPr lang="en-US" sz="2400" dirty="0" smtClean="0">
              <a:latin typeface="+mj-lt"/>
            </a:endParaRPr>
          </a:p>
          <a:p>
            <a:r>
              <a:rPr lang="en-US" sz="2400" dirty="0" err="1">
                <a:latin typeface="+mj-lt"/>
              </a:rPr>
              <a:t>Spørgsmål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4 </a:t>
            </a:r>
            <a:r>
              <a:rPr lang="en-US" sz="2400" dirty="0">
                <a:latin typeface="+mj-lt"/>
              </a:rPr>
              <a:t>: ...</a:t>
            </a:r>
          </a:p>
          <a:p>
            <a:endParaRPr lang="en-US" sz="2400" dirty="0" smtClean="0">
              <a:latin typeface="+mj-lt"/>
            </a:endParaRPr>
          </a:p>
          <a:p>
            <a:r>
              <a:rPr lang="en-US" sz="2400" dirty="0" err="1">
                <a:latin typeface="+mj-lt"/>
              </a:rPr>
              <a:t>Spørgsmål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5 </a:t>
            </a:r>
            <a:r>
              <a:rPr lang="en-US" sz="2400" dirty="0">
                <a:latin typeface="+mj-lt"/>
              </a:rPr>
              <a:t>: ...</a:t>
            </a:r>
          </a:p>
          <a:p>
            <a:endParaRPr lang="en-US" sz="2400" dirty="0" smtClean="0">
              <a:latin typeface="+mj-lt"/>
            </a:endParaRPr>
          </a:p>
          <a:p>
            <a:r>
              <a:rPr lang="en-US" sz="2400" dirty="0" err="1">
                <a:latin typeface="+mj-lt"/>
              </a:rPr>
              <a:t>Spørgsmål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6 : ...</a:t>
            </a:r>
            <a:endParaRPr lang="en-US" sz="2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5333" y="5255921"/>
            <a:ext cx="6358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Lad </a:t>
            </a:r>
            <a:r>
              <a:rPr lang="en-US" sz="3200" dirty="0" err="1" smtClean="0">
                <a:latin typeface="+mj-lt"/>
              </a:rPr>
              <a:t>eksaminanden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kaste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en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terning</a:t>
            </a:r>
            <a:endParaRPr lang="en-US" sz="3200" dirty="0">
              <a:latin typeface="+mj-lt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362" y="2387454"/>
            <a:ext cx="2105025" cy="2171700"/>
          </a:xfrm>
        </p:spPr>
      </p:pic>
    </p:spTree>
    <p:extLst>
      <p:ext uri="{BB962C8B-B14F-4D97-AF65-F5344CB8AC3E}">
        <p14:creationId xmlns:p14="http://schemas.microsoft.com/office/powerpoint/2010/main" val="148300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6222</TotalTime>
  <Words>961</Words>
  <Application>Microsoft Office PowerPoint</Application>
  <PresentationFormat>Widescreen</PresentationFormat>
  <Paragraphs>254</Paragraphs>
  <Slides>35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Courier New</vt:lpstr>
      <vt:lpstr>Wingdings</vt:lpstr>
      <vt:lpstr>Office Theme</vt:lpstr>
      <vt:lpstr>PowerPoint Presentation</vt:lpstr>
      <vt:lpstr>Eksamen – bag kulisserne</vt:lpstr>
      <vt:lpstr>PowerPoint Presentation</vt:lpstr>
      <vt:lpstr>PowerPoint Presentation</vt:lpstr>
      <vt:lpstr>Eksamensformer (ifølge studieordningen)</vt:lpstr>
      <vt:lpstr>Karakter (karakterbekendtgørelsen) </vt:lpstr>
      <vt:lpstr>PowerPoint Presentation</vt:lpstr>
      <vt:lpstr>Mundtlig Eksamen</vt:lpstr>
      <vt:lpstr>Mundtlig Eksamen (Ivan Damgård)</vt:lpstr>
      <vt:lpstr>Mundtlig Eksamen (Kasper Green Larsen)</vt:lpstr>
      <vt:lpstr>Mundtlig Eksamen (Kurt Jensen)</vt:lpstr>
      <vt:lpstr>Mundtlig Eksamen (Kurt Jensen)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Algoritmer og Datastrukturer – gennem tiderne </vt:lpstr>
      <vt:lpstr>Opgaverne gennem tiden lavet i LaTeX + xfig</vt:lpstr>
      <vt:lpstr>xfig</vt:lpstr>
      <vt:lpstr>Oversættelse af LaTeX dokument – perl script</vt:lpstr>
      <vt:lpstr>Efterår 2019  Kan man autogenerere ADS Eksamen ?</vt:lpstr>
      <vt:lpstr>ADS </vt:lpstr>
      <vt:lpstr>Generering af opgaver</vt:lpstr>
      <vt:lpstr>Figurer – latex “tikz” og “tikz-qtree” pakkerne</vt:lpstr>
      <vt:lpstr>PDF evaluering af point ?</vt:lpstr>
      <vt:lpstr>PowerPoint Presentation</vt:lpstr>
      <vt:lpstr>PowerPoint Presentation</vt:lpstr>
      <vt:lpstr>PowerPoint Presentation</vt:lpstr>
      <vt:lpstr>Efterår 2019  Kan man autogenerere en ADS Eksamen ?</vt:lpstr>
    </vt:vector>
  </TitlesOfParts>
  <Company>Aarhus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 Generation</dc:title>
  <dc:creator>Gerth Stølting Brodal</dc:creator>
  <cp:lastModifiedBy>Gerth Stølting Brodal</cp:lastModifiedBy>
  <cp:revision>84</cp:revision>
  <dcterms:created xsi:type="dcterms:W3CDTF">2019-11-06T07:21:07Z</dcterms:created>
  <dcterms:modified xsi:type="dcterms:W3CDTF">2019-11-19T16:33:32Z</dcterms:modified>
</cp:coreProperties>
</file>