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61" r:id="rId3"/>
    <p:sldId id="265" r:id="rId4"/>
    <p:sldId id="266" r:id="rId5"/>
    <p:sldId id="267" r:id="rId6"/>
    <p:sldId id="269" r:id="rId7"/>
    <p:sldId id="270" r:id="rId8"/>
    <p:sldId id="263" r:id="rId9"/>
    <p:sldId id="278" r:id="rId10"/>
    <p:sldId id="279" r:id="rId11"/>
    <p:sldId id="280" r:id="rId12"/>
    <p:sldId id="285" r:id="rId13"/>
    <p:sldId id="272" r:id="rId14"/>
    <p:sldId id="283" r:id="rId15"/>
    <p:sldId id="286" r:id="rId16"/>
    <p:sldId id="288" r:id="rId17"/>
    <p:sldId id="289" r:id="rId18"/>
    <p:sldId id="291" r:id="rId19"/>
    <p:sldId id="292" r:id="rId20"/>
    <p:sldId id="293" r:id="rId21"/>
    <p:sldId id="294" r:id="rId22"/>
    <p:sldId id="275" r:id="rId23"/>
    <p:sldId id="296" r:id="rId24"/>
    <p:sldId id="277" r:id="rId25"/>
    <p:sldId id="295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0000FF"/>
    <a:srgbClr val="FF00FF"/>
    <a:srgbClr val="00B050"/>
    <a:srgbClr val="C00000"/>
    <a:srgbClr val="A3B26F"/>
    <a:srgbClr val="A2B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7" autoAdjust="0"/>
    <p:restoredTop sz="75656" autoAdjust="0"/>
  </p:normalViewPr>
  <p:slideViewPr>
    <p:cSldViewPr snapToGrid="0">
      <p:cViewPr varScale="1">
        <p:scale>
          <a:sx n="50" d="100"/>
          <a:sy n="50" d="100"/>
        </p:scale>
        <p:origin x="1116" y="28"/>
      </p:cViewPr>
      <p:guideLst/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-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54FF-4155-4E38-A87E-5FFEBC3B90A0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2614-CD35-4AC9-B118-B4A49402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9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Titel: Primtalssætningen Skalerer Billeder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Abstrakt: Geologerne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Woodcock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Strahler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beskrev i 1987 hvordan man kunne identificere trækroner ud fra at skalere luftfotos til forskellige opløsninger. I dette foredrag gennemgås effektive algoritmer for at foretage sådanne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skaleringer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billeder - og specielt hvordan primtalssætningen spiller en overraskende central rolle i udviklingen af algoritmer, der adresser udfordringer ved moderne computer arkitekturer.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78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11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131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44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48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http://www3.lenovo.com/il/en/workstations/thinkstation-p-series/ThinkStation-P710/p/33TS3TPP710/gallery/image	</a:t>
            </a:r>
            <a:br>
              <a:rPr lang="da-DK" dirty="0" smtClean="0"/>
            </a:br>
            <a:r>
              <a:rPr lang="da-DK" dirty="0" smtClean="0"/>
              <a:t>http://ark.intel.com/products/92989/Intel-Xeon-Processor-E5-2643-v4-20M-Cache-3_40-GHz</a:t>
            </a:r>
          </a:p>
          <a:p>
            <a:r>
              <a:rPr lang="da-DK" dirty="0" smtClean="0"/>
              <a:t>Konfiguration</a:t>
            </a:r>
            <a:r>
              <a:rPr lang="da-DK" baseline="0" dirty="0" smtClean="0"/>
              <a:t> på </a:t>
            </a:r>
            <a:r>
              <a:rPr lang="da-DK" baseline="0" dirty="0" err="1" smtClean="0"/>
              <a:t>Lenovo’s</a:t>
            </a:r>
            <a:r>
              <a:rPr lang="da-DK" baseline="0" dirty="0" smtClean="0"/>
              <a:t> hjemmeside var +100.000 DKK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74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http://www.cpu-world.com/CPUs/Xeon/Intel-Xeon%20E5-2643%20v4.html</a:t>
            </a:r>
          </a:p>
          <a:p>
            <a:r>
              <a:rPr lang="da-DK" dirty="0" smtClean="0"/>
              <a:t>https://ark.intel.com/products/92989/Intel-Xeon-Processor-E5-2643-v4-20M-Cache-3_40-GHz</a:t>
            </a:r>
          </a:p>
          <a:p>
            <a:r>
              <a:rPr lang="da-DK" dirty="0" smtClean="0"/>
              <a:t>https://en.wikichip.org/wiki/intel/xeon_e5/e5-2643_v4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239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62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315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Conference artikel i 1999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573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28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Græske medforfattere kan godt lide at bruge det græske alfabet…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48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S2,</a:t>
            </a:r>
            <a:r>
              <a:rPr lang="da-DK" baseline="0" dirty="0" smtClean="0"/>
              <a:t> S3… blot en delmængde af cellerne ved faderen</a:t>
            </a:r>
          </a:p>
          <a:p>
            <a:endParaRPr lang="da-DK" baseline="0" dirty="0" smtClean="0"/>
          </a:p>
          <a:p>
            <a:r>
              <a:rPr lang="da-DK" baseline="0" dirty="0" smtClean="0"/>
              <a:t>Fra S_15 konstrueres S_30 og S_45 da 15 = 3 * 5, og primtal &lt;= 3 er 2 og 3.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682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Grøn = </a:t>
            </a:r>
            <a:r>
              <a:rPr lang="da-DK" dirty="0" err="1" smtClean="0"/>
              <a:t>merge</a:t>
            </a:r>
            <a:r>
              <a:rPr lang="da-DK" dirty="0" smtClean="0"/>
              <a:t>, rød = </a:t>
            </a:r>
            <a:r>
              <a:rPr lang="da-DK" dirty="0" err="1" smtClean="0"/>
              <a:t>heap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282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12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38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Billeder for  d=1-75; input billedet har størrelse</a:t>
            </a:r>
            <a:r>
              <a:rPr lang="da-DK" baseline="0" dirty="0" smtClean="0"/>
              <a:t> 479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Woodcock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Strahler</a:t>
            </a:r>
            <a:r>
              <a:rPr lang="da-DK" baseline="0" dirty="0" smtClean="0"/>
              <a:t> introducerede problemet til at finde gennemsnitlige ”canopies” (trækrone?) i gråtone billeder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75074-5EF9-4F85-8F24-F2A59A7B726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3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76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93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Billeder for  d=1-75; input billedet har størrelse</a:t>
            </a:r>
            <a:r>
              <a:rPr lang="da-DK" baseline="0" dirty="0" smtClean="0"/>
              <a:t> 479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75074-5EF9-4F85-8F24-F2A59A7B726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88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78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Algoritmik</a:t>
            </a:r>
            <a:r>
              <a:rPr lang="da-DK" baseline="0" dirty="0" smtClean="0"/>
              <a:t> fokuserer på at lave effektive algoritmer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49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8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3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2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8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2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0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0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8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CA64-C84D-4463-9395-5266BD3150A2}" type="datetimeFigureOut">
              <a:rPr lang="da-DK" smtClean="0"/>
              <a:t>22-11-2018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96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26" Type="http://schemas.openxmlformats.org/officeDocument/2006/relationships/image" Target="../media/image13.jpg"/><Relationship Id="rId21" Type="http://schemas.openxmlformats.org/officeDocument/2006/relationships/image" Target="../media/image26.jpg"/><Relationship Id="rId34" Type="http://schemas.openxmlformats.org/officeDocument/2006/relationships/image" Target="../media/image31.jpg"/><Relationship Id="rId7" Type="http://schemas.openxmlformats.org/officeDocument/2006/relationships/image" Target="../media/image41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12.jpg"/><Relationship Id="rId33" Type="http://schemas.openxmlformats.org/officeDocument/2006/relationships/image" Target="../media/image30.jpg"/><Relationship Id="rId38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2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16.jpg"/><Relationship Id="rId24" Type="http://schemas.openxmlformats.org/officeDocument/2006/relationships/image" Target="../media/image11.jpg"/><Relationship Id="rId32" Type="http://schemas.openxmlformats.org/officeDocument/2006/relationships/image" Target="../media/image29.jpg"/><Relationship Id="rId37" Type="http://schemas.openxmlformats.org/officeDocument/2006/relationships/image" Target="../media/image34.jpg"/><Relationship Id="rId5" Type="http://schemas.openxmlformats.org/officeDocument/2006/relationships/image" Target="../media/image39.jpg"/><Relationship Id="rId15" Type="http://schemas.openxmlformats.org/officeDocument/2006/relationships/image" Target="../media/image20.jpg"/><Relationship Id="rId23" Type="http://schemas.openxmlformats.org/officeDocument/2006/relationships/image" Target="../media/image10.jpg"/><Relationship Id="rId28" Type="http://schemas.openxmlformats.org/officeDocument/2006/relationships/image" Target="../media/image7.jpg"/><Relationship Id="rId36" Type="http://schemas.openxmlformats.org/officeDocument/2006/relationships/image" Target="../media/image33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31" Type="http://schemas.openxmlformats.org/officeDocument/2006/relationships/image" Target="../media/image28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19.jpg"/><Relationship Id="rId22" Type="http://schemas.openxmlformats.org/officeDocument/2006/relationships/image" Target="../media/image27.jpg"/><Relationship Id="rId27" Type="http://schemas.openxmlformats.org/officeDocument/2006/relationships/image" Target="../media/image14.jpg"/><Relationship Id="rId30" Type="http://schemas.openxmlformats.org/officeDocument/2006/relationships/image" Target="../media/image9.jpg"/><Relationship Id="rId35" Type="http://schemas.openxmlformats.org/officeDocument/2006/relationships/image" Target="../media/image32.jpg"/><Relationship Id="rId8" Type="http://schemas.openxmlformats.org/officeDocument/2006/relationships/image" Target="../media/image42.jpg"/><Relationship Id="rId3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79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89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87.png"/><Relationship Id="rId5" Type="http://schemas.openxmlformats.org/officeDocument/2006/relationships/image" Target="../media/image39.jpg"/><Relationship Id="rId15" Type="http://schemas.openxmlformats.org/officeDocument/2006/relationships/image" Target="../media/image91.png"/><Relationship Id="rId10" Type="http://schemas.openxmlformats.org/officeDocument/2006/relationships/image" Target="../media/image7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9" Type="http://schemas.openxmlformats.org/officeDocument/2006/relationships/image" Target="../media/image45.png"/><Relationship Id="rId21" Type="http://schemas.openxmlformats.org/officeDocument/2006/relationships/image" Target="../media/image24.jpg"/><Relationship Id="rId34" Type="http://schemas.openxmlformats.org/officeDocument/2006/relationships/image" Target="../media/image40.png"/><Relationship Id="rId42" Type="http://schemas.openxmlformats.org/officeDocument/2006/relationships/image" Target="../media/image40.jpg"/><Relationship Id="rId47" Type="http://schemas.openxmlformats.org/officeDocument/2006/relationships/image" Target="../media/image5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g"/><Relationship Id="rId29" Type="http://schemas.openxmlformats.org/officeDocument/2006/relationships/image" Target="../media/image32.jp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32" Type="http://schemas.openxmlformats.org/officeDocument/2006/relationships/image" Target="../media/image35.jpg"/><Relationship Id="rId37" Type="http://schemas.openxmlformats.org/officeDocument/2006/relationships/image" Target="../media/image37.jpg"/><Relationship Id="rId40" Type="http://schemas.openxmlformats.org/officeDocument/2006/relationships/image" Target="../media/image39.jpg"/><Relationship Id="rId45" Type="http://schemas.openxmlformats.org/officeDocument/2006/relationships/image" Target="../media/image43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28" Type="http://schemas.openxmlformats.org/officeDocument/2006/relationships/image" Target="../media/image31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31" Type="http://schemas.openxmlformats.org/officeDocument/2006/relationships/image" Target="../media/image34.jpg"/><Relationship Id="rId44" Type="http://schemas.openxmlformats.org/officeDocument/2006/relationships/image" Target="../media/image4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Relationship Id="rId27" Type="http://schemas.openxmlformats.org/officeDocument/2006/relationships/image" Target="../media/image30.jpg"/><Relationship Id="rId30" Type="http://schemas.openxmlformats.org/officeDocument/2006/relationships/image" Target="../media/image33.jpg"/><Relationship Id="rId35" Type="http://schemas.openxmlformats.org/officeDocument/2006/relationships/image" Target="../media/image41.png"/><Relationship Id="rId43" Type="http://schemas.openxmlformats.org/officeDocument/2006/relationships/image" Target="../media/image41.jpg"/><Relationship Id="rId48" Type="http://schemas.openxmlformats.org/officeDocument/2006/relationships/image" Target="../media/image54.png"/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33" Type="http://schemas.openxmlformats.org/officeDocument/2006/relationships/image" Target="../media/image36.jpg"/><Relationship Id="rId38" Type="http://schemas.openxmlformats.org/officeDocument/2006/relationships/image" Target="../media/image38.jpg"/><Relationship Id="rId46" Type="http://schemas.openxmlformats.org/officeDocument/2006/relationships/image" Target="../media/image52.png"/><Relationship Id="rId20" Type="http://schemas.openxmlformats.org/officeDocument/2006/relationships/image" Target="../media/image23.jp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5" Type="http://schemas.openxmlformats.org/officeDocument/2006/relationships/image" Target="../media/image60.png"/><Relationship Id="rId10" Type="http://schemas.openxmlformats.org/officeDocument/2006/relationships/image" Target="../media/image7.jpg"/><Relationship Id="rId19" Type="http://schemas.openxmlformats.org/officeDocument/2006/relationships/image" Target="../media/image44.pn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5" Type="http://schemas.openxmlformats.org/officeDocument/2006/relationships/image" Target="../media/image60.png"/><Relationship Id="rId10" Type="http://schemas.openxmlformats.org/officeDocument/2006/relationships/image" Target="../media/image7.jpg"/><Relationship Id="rId19" Type="http://schemas.openxmlformats.org/officeDocument/2006/relationships/image" Target="../media/image51.pn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26" Type="http://schemas.openxmlformats.org/officeDocument/2006/relationships/image" Target="../media/image13.jpg"/><Relationship Id="rId21" Type="http://schemas.openxmlformats.org/officeDocument/2006/relationships/image" Target="../media/image26.jpg"/><Relationship Id="rId34" Type="http://schemas.openxmlformats.org/officeDocument/2006/relationships/image" Target="../media/image31.jpg"/><Relationship Id="rId7" Type="http://schemas.openxmlformats.org/officeDocument/2006/relationships/image" Target="../media/image41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12.jpg"/><Relationship Id="rId33" Type="http://schemas.openxmlformats.org/officeDocument/2006/relationships/image" Target="../media/image30.jpg"/><Relationship Id="rId38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2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11" Type="http://schemas.openxmlformats.org/officeDocument/2006/relationships/image" Target="../media/image16.jpg"/><Relationship Id="rId24" Type="http://schemas.openxmlformats.org/officeDocument/2006/relationships/image" Target="../media/image11.jpg"/><Relationship Id="rId32" Type="http://schemas.openxmlformats.org/officeDocument/2006/relationships/image" Target="../media/image29.jpg"/><Relationship Id="rId37" Type="http://schemas.openxmlformats.org/officeDocument/2006/relationships/image" Target="../media/image34.jpg"/><Relationship Id="rId5" Type="http://schemas.openxmlformats.org/officeDocument/2006/relationships/image" Target="../media/image39.jpg"/><Relationship Id="rId15" Type="http://schemas.openxmlformats.org/officeDocument/2006/relationships/image" Target="../media/image20.jpg"/><Relationship Id="rId23" Type="http://schemas.openxmlformats.org/officeDocument/2006/relationships/image" Target="../media/image10.jpg"/><Relationship Id="rId28" Type="http://schemas.openxmlformats.org/officeDocument/2006/relationships/image" Target="../media/image7.jpg"/><Relationship Id="rId36" Type="http://schemas.openxmlformats.org/officeDocument/2006/relationships/image" Target="../media/image33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31" Type="http://schemas.openxmlformats.org/officeDocument/2006/relationships/image" Target="../media/image28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19.jpg"/><Relationship Id="rId22" Type="http://schemas.openxmlformats.org/officeDocument/2006/relationships/image" Target="../media/image27.jpg"/><Relationship Id="rId27" Type="http://schemas.openxmlformats.org/officeDocument/2006/relationships/image" Target="../media/image14.jpg"/><Relationship Id="rId30" Type="http://schemas.openxmlformats.org/officeDocument/2006/relationships/image" Target="../media/image9.jpg"/><Relationship Id="rId35" Type="http://schemas.openxmlformats.org/officeDocument/2006/relationships/image" Target="../media/image32.jpg"/><Relationship Id="rId8" Type="http://schemas.openxmlformats.org/officeDocument/2006/relationships/image" Target="../media/image42.jpg"/><Relationship Id="rId3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0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5635"/>
            <a:ext cx="12192000" cy="3502589"/>
          </a:xfrm>
        </p:spPr>
        <p:txBody>
          <a:bodyPr>
            <a:noAutofit/>
          </a:bodyPr>
          <a:lstStyle/>
          <a:p>
            <a:r>
              <a:rPr lang="da-DK" sz="6600" dirty="0" smtClean="0"/>
              <a:t>Primtalssætningen </a:t>
            </a:r>
            <a:br>
              <a:rPr lang="da-DK" sz="6600" dirty="0" smtClean="0"/>
            </a:br>
            <a:r>
              <a:rPr lang="da-DK" sz="6600" dirty="0" smtClean="0"/>
              <a:t>skalerer billeder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3600" dirty="0" smtClean="0"/>
              <a:t>Gerth Stølting Brodal</a:t>
            </a:r>
            <a:br>
              <a:rPr lang="da-DK" sz="3600" dirty="0" smtClean="0"/>
            </a:br>
            <a:r>
              <a:rPr lang="da-DK" sz="3600" dirty="0" smtClean="0"/>
              <a:t>Institut for Datalogi</a:t>
            </a:r>
            <a:endParaRPr lang="da-DK" sz="8000" dirty="0"/>
          </a:p>
        </p:txBody>
      </p:sp>
    </p:spTree>
    <p:extLst>
      <p:ext uri="{BB962C8B-B14F-4D97-AF65-F5344CB8AC3E}">
        <p14:creationId xmlns:p14="http://schemas.microsoft.com/office/powerpoint/2010/main" val="10551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15668"/>
              </p:ext>
            </p:extLst>
          </p:nvPr>
        </p:nvGraphicFramePr>
        <p:xfrm>
          <a:off x="789598" y="1268077"/>
          <a:ext cx="4608000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99346" y="858759"/>
            <a:ext cx="8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71652"/>
              </p:ext>
            </p:extLst>
          </p:nvPr>
        </p:nvGraphicFramePr>
        <p:xfrm>
          <a:off x="6265492" y="980077"/>
          <a:ext cx="4608003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59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87195774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392128" y="610745"/>
            <a:ext cx="8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</a:t>
            </a:r>
            <a:endParaRPr lang="da-DK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7199116" y="4597763"/>
            <a:ext cx="471889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Algoritme S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/>
              <a:t>for </a:t>
            </a:r>
            <a:r>
              <a:rPr lang="da-DK" dirty="0">
                <a:solidFill>
                  <a:srgbClr val="C00000"/>
                </a:solidFill>
              </a:rPr>
              <a:t>i</a:t>
            </a:r>
            <a:r>
              <a:rPr lang="da-DK" dirty="0"/>
              <a:t> = </a:t>
            </a:r>
            <a:r>
              <a:rPr lang="da-DK" dirty="0" smtClean="0"/>
              <a:t>-1 </a:t>
            </a:r>
            <a:r>
              <a:rPr lang="da-DK" dirty="0"/>
              <a:t>to n-1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/>
              <a:t>	S</a:t>
            </a:r>
            <a:r>
              <a:rPr lang="da-DK" dirty="0" smtClean="0"/>
              <a:t>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,-1] = 0, S[-1,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] = 0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 smtClean="0"/>
              <a:t>for 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 = 0 to n-1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 smtClean="0"/>
              <a:t>	for </a:t>
            </a:r>
            <a:r>
              <a:rPr lang="da-DK" dirty="0" smtClean="0">
                <a:solidFill>
                  <a:srgbClr val="C00000"/>
                </a:solidFill>
              </a:rPr>
              <a:t>j</a:t>
            </a:r>
            <a:r>
              <a:rPr lang="da-DK" dirty="0" smtClean="0"/>
              <a:t> = 0 to n-1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 smtClean="0"/>
              <a:t>		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] </a:t>
            </a:r>
            <a:r>
              <a:rPr lang="da-DK" dirty="0"/>
              <a:t>= </a:t>
            </a:r>
            <a:r>
              <a:rPr lang="da-DK" dirty="0" smtClean="0"/>
              <a:t>M</a:t>
            </a:r>
            <a:r>
              <a:rPr lang="da-DK" baseline="-25000" dirty="0" smtClean="0"/>
              <a:t>1</a:t>
            </a:r>
            <a:r>
              <a:rPr lang="da-DK" dirty="0" smtClean="0"/>
              <a:t>[</a:t>
            </a:r>
            <a:r>
              <a:rPr lang="da-DK" dirty="0" err="1" smtClean="0">
                <a:solidFill>
                  <a:srgbClr val="C00000"/>
                </a:solidFill>
              </a:rPr>
              <a:t>i</a:t>
            </a:r>
            <a:r>
              <a:rPr lang="da-DK" dirty="0" err="1" smtClean="0"/>
              <a:t>,</a:t>
            </a:r>
            <a:r>
              <a:rPr lang="da-DK" dirty="0" err="1" smtClean="0">
                <a:solidFill>
                  <a:srgbClr val="C00000"/>
                </a:solidFill>
              </a:rPr>
              <a:t>j</a:t>
            </a:r>
            <a:r>
              <a:rPr lang="da-DK" dirty="0" smtClean="0"/>
              <a:t>] + 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-1,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] + 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-1] – 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-1,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-1]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9660" y="1554480"/>
            <a:ext cx="2575560" cy="172212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/>
          <p:cNvSpPr/>
          <p:nvPr/>
        </p:nvSpPr>
        <p:spPr>
          <a:xfrm>
            <a:off x="8976359" y="3002279"/>
            <a:ext cx="267653" cy="283397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3665220" y="2128530"/>
            <a:ext cx="5311139" cy="873750"/>
          </a:xfrm>
          <a:custGeom>
            <a:avLst/>
            <a:gdLst>
              <a:gd name="connsiteX0" fmla="*/ 0 w 3472774"/>
              <a:gd name="connsiteY0" fmla="*/ 51290 h 2240013"/>
              <a:gd name="connsiteX1" fmla="*/ 2548647 w 3472774"/>
              <a:gd name="connsiteY1" fmla="*/ 284753 h 2240013"/>
              <a:gd name="connsiteX2" fmla="*/ 3472774 w 3472774"/>
              <a:gd name="connsiteY2" fmla="*/ 2240013 h 2240013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1746 h 2161286"/>
              <a:gd name="connsiteX1" fmla="*/ 787941 w 3404680"/>
              <a:gd name="connsiteY1" fmla="*/ 2102919 h 2161286"/>
              <a:gd name="connsiteX2" fmla="*/ 3404680 w 3404680"/>
              <a:gd name="connsiteY2" fmla="*/ 2161286 h 2161286"/>
              <a:gd name="connsiteX0" fmla="*/ 0 w 3463046"/>
              <a:gd name="connsiteY0" fmla="*/ 2667 h 1393722"/>
              <a:gd name="connsiteX1" fmla="*/ 846307 w 3463046"/>
              <a:gd name="connsiteY1" fmla="*/ 1335355 h 1393722"/>
              <a:gd name="connsiteX2" fmla="*/ 3463046 w 3463046"/>
              <a:gd name="connsiteY2" fmla="*/ 1393722 h 1393722"/>
              <a:gd name="connsiteX0" fmla="*/ 0 w 3463046"/>
              <a:gd name="connsiteY0" fmla="*/ 0 h 1391055"/>
              <a:gd name="connsiteX1" fmla="*/ 846307 w 3463046"/>
              <a:gd name="connsiteY1" fmla="*/ 1332688 h 1391055"/>
              <a:gd name="connsiteX2" fmla="*/ 3463046 w 3463046"/>
              <a:gd name="connsiteY2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953891"/>
              <a:gd name="connsiteX1" fmla="*/ 3463046 w 3463046"/>
              <a:gd name="connsiteY1" fmla="*/ 1391055 h 1953891"/>
              <a:gd name="connsiteX0" fmla="*/ 0 w 3463046"/>
              <a:gd name="connsiteY0" fmla="*/ 0 h 2192830"/>
              <a:gd name="connsiteX1" fmla="*/ 3463046 w 3463046"/>
              <a:gd name="connsiteY1" fmla="*/ 1712068 h 2192830"/>
              <a:gd name="connsiteX0" fmla="*/ 0 w 3463046"/>
              <a:gd name="connsiteY0" fmla="*/ 0 h 1712068"/>
              <a:gd name="connsiteX1" fmla="*/ 3463046 w 3463046"/>
              <a:gd name="connsiteY1" fmla="*/ 1712068 h 1712068"/>
              <a:gd name="connsiteX0" fmla="*/ 0 w 3463046"/>
              <a:gd name="connsiteY0" fmla="*/ 30804 h 1742872"/>
              <a:gd name="connsiteX1" fmla="*/ 3463046 w 3463046"/>
              <a:gd name="connsiteY1" fmla="*/ 1742872 h 1742872"/>
              <a:gd name="connsiteX0" fmla="*/ 0 w 3463046"/>
              <a:gd name="connsiteY0" fmla="*/ 231019 h 1943087"/>
              <a:gd name="connsiteX1" fmla="*/ 1410511 w 3463046"/>
              <a:gd name="connsiteY1" fmla="*/ 17009 h 1943087"/>
              <a:gd name="connsiteX2" fmla="*/ 3463046 w 3463046"/>
              <a:gd name="connsiteY2" fmla="*/ 1943087 h 1943087"/>
              <a:gd name="connsiteX0" fmla="*/ 0 w 3472773"/>
              <a:gd name="connsiteY0" fmla="*/ 15 h 2052551"/>
              <a:gd name="connsiteX1" fmla="*/ 1420238 w 3472773"/>
              <a:gd name="connsiteY1" fmla="*/ 126473 h 2052551"/>
              <a:gd name="connsiteX2" fmla="*/ 3472773 w 3472773"/>
              <a:gd name="connsiteY2" fmla="*/ 2052551 h 2052551"/>
              <a:gd name="connsiteX0" fmla="*/ 0 w 3472773"/>
              <a:gd name="connsiteY0" fmla="*/ 0 h 2052536"/>
              <a:gd name="connsiteX1" fmla="*/ 3472773 w 3472773"/>
              <a:gd name="connsiteY1" fmla="*/ 2052536 h 2052536"/>
              <a:gd name="connsiteX0" fmla="*/ 0 w 3472773"/>
              <a:gd name="connsiteY0" fmla="*/ 33407 h 2085943"/>
              <a:gd name="connsiteX1" fmla="*/ 3472773 w 3472773"/>
              <a:gd name="connsiteY1" fmla="*/ 2085943 h 2085943"/>
              <a:gd name="connsiteX0" fmla="*/ 0 w 3356041"/>
              <a:gd name="connsiteY0" fmla="*/ 33067 h 2105059"/>
              <a:gd name="connsiteX1" fmla="*/ 3356041 w 3356041"/>
              <a:gd name="connsiteY1" fmla="*/ 2105059 h 2105059"/>
              <a:gd name="connsiteX0" fmla="*/ 0 w 3385224"/>
              <a:gd name="connsiteY0" fmla="*/ 38781 h 1828671"/>
              <a:gd name="connsiteX1" fmla="*/ 3385224 w 3385224"/>
              <a:gd name="connsiteY1" fmla="*/ 1828671 h 1828671"/>
              <a:gd name="connsiteX0" fmla="*/ 0 w 3385224"/>
              <a:gd name="connsiteY0" fmla="*/ 62888 h 1852778"/>
              <a:gd name="connsiteX1" fmla="*/ 3385224 w 3385224"/>
              <a:gd name="connsiteY1" fmla="*/ 1852778 h 1852778"/>
              <a:gd name="connsiteX0" fmla="*/ 0 w 3406655"/>
              <a:gd name="connsiteY0" fmla="*/ 59841 h 1904500"/>
              <a:gd name="connsiteX1" fmla="*/ 3406655 w 3406655"/>
              <a:gd name="connsiteY1" fmla="*/ 1904500 h 1904500"/>
              <a:gd name="connsiteX0" fmla="*/ 0 w 3551911"/>
              <a:gd name="connsiteY0" fmla="*/ 59715 h 1906755"/>
              <a:gd name="connsiteX1" fmla="*/ 3551911 w 3551911"/>
              <a:gd name="connsiteY1" fmla="*/ 1906755 h 1906755"/>
              <a:gd name="connsiteX0" fmla="*/ 0 w 3729975"/>
              <a:gd name="connsiteY0" fmla="*/ 72296 h 1719756"/>
              <a:gd name="connsiteX1" fmla="*/ 3729975 w 3729975"/>
              <a:gd name="connsiteY1" fmla="*/ 1719756 h 1719756"/>
              <a:gd name="connsiteX0" fmla="*/ 0 w 3729975"/>
              <a:gd name="connsiteY0" fmla="*/ 376 h 1647836"/>
              <a:gd name="connsiteX1" fmla="*/ 3729975 w 3729975"/>
              <a:gd name="connsiteY1" fmla="*/ 1647836 h 16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9975" h="1647836">
                <a:moveTo>
                  <a:pt x="0" y="376"/>
                </a:moveTo>
                <a:cubicBezTo>
                  <a:pt x="1543174" y="-12321"/>
                  <a:pt x="3389507" y="292448"/>
                  <a:pt x="3729975" y="1647836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TextBox 42"/>
          <p:cNvSpPr txBox="1"/>
          <p:nvPr/>
        </p:nvSpPr>
        <p:spPr>
          <a:xfrm rot="177943">
            <a:off x="5612962" y="1868704"/>
            <a:ext cx="66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sum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9660" y="1563556"/>
            <a:ext cx="1707666" cy="172212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ectangle 45"/>
          <p:cNvSpPr/>
          <p:nvPr/>
        </p:nvSpPr>
        <p:spPr>
          <a:xfrm>
            <a:off x="1089660" y="1563556"/>
            <a:ext cx="2575560" cy="85198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ctangle 46"/>
          <p:cNvSpPr/>
          <p:nvPr/>
        </p:nvSpPr>
        <p:spPr>
          <a:xfrm>
            <a:off x="8162366" y="3002279"/>
            <a:ext cx="267653" cy="283397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ctangle 44"/>
          <p:cNvSpPr/>
          <p:nvPr/>
        </p:nvSpPr>
        <p:spPr>
          <a:xfrm>
            <a:off x="8162366" y="3002279"/>
            <a:ext cx="267653" cy="2833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4" name="Group 53"/>
          <p:cNvGrpSpPr/>
          <p:nvPr/>
        </p:nvGrpSpPr>
        <p:grpSpPr>
          <a:xfrm>
            <a:off x="8976359" y="2134076"/>
            <a:ext cx="267653" cy="283397"/>
            <a:chOff x="8976359" y="2141219"/>
            <a:chExt cx="267653" cy="283397"/>
          </a:xfrm>
        </p:grpSpPr>
        <p:sp>
          <p:nvSpPr>
            <p:cNvPr id="49" name="Rectangle 48"/>
            <p:cNvSpPr/>
            <p:nvPr/>
          </p:nvSpPr>
          <p:spPr>
            <a:xfrm>
              <a:off x="8976359" y="2141219"/>
              <a:ext cx="267653" cy="28339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76359" y="2141219"/>
              <a:ext cx="267653" cy="283397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63318" y="2134076"/>
            <a:ext cx="267653" cy="283397"/>
            <a:chOff x="8163318" y="2141219"/>
            <a:chExt cx="267653" cy="283397"/>
          </a:xfrm>
        </p:grpSpPr>
        <p:sp>
          <p:nvSpPr>
            <p:cNvPr id="50" name="Rectangle 49"/>
            <p:cNvSpPr/>
            <p:nvPr/>
          </p:nvSpPr>
          <p:spPr>
            <a:xfrm>
              <a:off x="8163318" y="2141219"/>
              <a:ext cx="267653" cy="28339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63318" y="2141219"/>
              <a:ext cx="267653" cy="283397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63318" y="2141219"/>
              <a:ext cx="267653" cy="283397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3305" y="6246419"/>
                <a:ext cx="51344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17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85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55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23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90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21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22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48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80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 =  2897 − 1874 − 1449 + 867</m:t>
                      </m:r>
                    </m:oMath>
                  </m:oMathPara>
                </a14:m>
                <a:endParaRPr lang="da-DK" sz="1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05" y="6246419"/>
                <a:ext cx="5134419" cy="215444"/>
              </a:xfrm>
              <a:prstGeom prst="rect">
                <a:avLst/>
              </a:prstGeom>
              <a:blipFill>
                <a:blip r:embed="rId3"/>
                <a:stretch>
                  <a:fillRect l="-594" r="-831" b="-28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11780" y="2415540"/>
            <a:ext cx="853440" cy="8701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Oval 54"/>
          <p:cNvSpPr/>
          <p:nvPr/>
        </p:nvSpPr>
        <p:spPr>
          <a:xfrm>
            <a:off x="8503934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</a:t>
            </a:r>
            <a:endParaRPr lang="da-DK" dirty="0"/>
          </a:p>
        </p:txBody>
      </p:sp>
      <p:sp>
        <p:nvSpPr>
          <p:cNvPr id="56" name="Oval 55"/>
          <p:cNvSpPr/>
          <p:nvPr/>
        </p:nvSpPr>
        <p:spPr>
          <a:xfrm>
            <a:off x="9341376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57" name="Oval 56"/>
          <p:cNvSpPr/>
          <p:nvPr/>
        </p:nvSpPr>
        <p:spPr>
          <a:xfrm>
            <a:off x="10224538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</a:t>
            </a:r>
            <a:endParaRPr lang="da-DK" dirty="0"/>
          </a:p>
        </p:txBody>
      </p:sp>
      <p:sp>
        <p:nvSpPr>
          <p:cNvPr id="58" name="Oval 57"/>
          <p:cNvSpPr/>
          <p:nvPr/>
        </p:nvSpPr>
        <p:spPr>
          <a:xfrm>
            <a:off x="11168660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</a:t>
            </a:r>
            <a:endParaRPr lang="da-DK" dirty="0"/>
          </a:p>
        </p:txBody>
      </p:sp>
      <p:sp>
        <p:nvSpPr>
          <p:cNvPr id="59" name="Oval 58"/>
          <p:cNvSpPr/>
          <p:nvPr/>
        </p:nvSpPr>
        <p:spPr>
          <a:xfrm>
            <a:off x="7795113" y="6308065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</a:t>
            </a:r>
            <a:endParaRPr lang="da-DK" dirty="0"/>
          </a:p>
        </p:txBody>
      </p:sp>
      <p:sp>
        <p:nvSpPr>
          <p:cNvPr id="60" name="Oval 59"/>
          <p:cNvSpPr/>
          <p:nvPr/>
        </p:nvSpPr>
        <p:spPr>
          <a:xfrm>
            <a:off x="10340193" y="3302077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</a:t>
            </a:r>
            <a:endParaRPr lang="da-DK" dirty="0"/>
          </a:p>
        </p:txBody>
      </p:sp>
      <p:sp>
        <p:nvSpPr>
          <p:cNvPr id="61" name="Oval 60"/>
          <p:cNvSpPr/>
          <p:nvPr/>
        </p:nvSpPr>
        <p:spPr>
          <a:xfrm>
            <a:off x="4838714" y="33020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</a:t>
            </a:r>
            <a:endParaRPr lang="da-DK" dirty="0"/>
          </a:p>
        </p:txBody>
      </p:sp>
      <p:sp>
        <p:nvSpPr>
          <p:cNvPr id="62" name="Oval 61"/>
          <p:cNvSpPr/>
          <p:nvPr/>
        </p:nvSpPr>
        <p:spPr>
          <a:xfrm>
            <a:off x="10340193" y="30179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63" name="Oval 62"/>
          <p:cNvSpPr/>
          <p:nvPr/>
        </p:nvSpPr>
        <p:spPr>
          <a:xfrm>
            <a:off x="10058891" y="33020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</a:t>
            </a:r>
            <a:endParaRPr lang="da-DK" dirty="0"/>
          </a:p>
        </p:txBody>
      </p:sp>
      <p:sp>
        <p:nvSpPr>
          <p:cNvPr id="64" name="Oval 63"/>
          <p:cNvSpPr/>
          <p:nvPr/>
        </p:nvSpPr>
        <p:spPr>
          <a:xfrm>
            <a:off x="10058891" y="30179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</a:t>
            </a:r>
            <a:endParaRPr lang="da-DK" dirty="0"/>
          </a:p>
        </p:txBody>
      </p:sp>
      <p:sp>
        <p:nvSpPr>
          <p:cNvPr id="65" name="Rectangle 64"/>
          <p:cNvSpPr/>
          <p:nvPr/>
        </p:nvSpPr>
        <p:spPr>
          <a:xfrm>
            <a:off x="10640340" y="510559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sp>
        <p:nvSpPr>
          <p:cNvPr id="36" name="Right Arrow 35"/>
          <p:cNvSpPr/>
          <p:nvPr/>
        </p:nvSpPr>
        <p:spPr>
          <a:xfrm>
            <a:off x="5658976" y="3230138"/>
            <a:ext cx="569102" cy="540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5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0" grpId="0" animBg="1"/>
      <p:bldP spid="6" grpId="0" animBg="1"/>
      <p:bldP spid="41" grpId="0" animBg="1"/>
      <p:bldP spid="42" grpId="0" animBg="1"/>
      <p:bldP spid="43" grpId="0"/>
      <p:bldP spid="44" grpId="0" animBg="1"/>
      <p:bldP spid="46" grpId="0" animBg="1"/>
      <p:bldP spid="47" grpId="0" animBg="1"/>
      <p:bldP spid="45" grpId="0" animBg="1"/>
      <p:bldP spid="53" grpId="0"/>
      <p:bldP spid="1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055759"/>
                  </p:ext>
                </p:extLst>
              </p:nvPr>
            </p:nvGraphicFramePr>
            <p:xfrm>
              <a:off x="8159083" y="4487735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51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055759"/>
                  </p:ext>
                </p:extLst>
              </p:nvPr>
            </p:nvGraphicFramePr>
            <p:xfrm>
              <a:off x="8159083" y="4487735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9591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2766" r="-14894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51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9591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511" t="-485714" r="-5191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05921" y="1913749"/>
                <a:ext cx="5690423" cy="17543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2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r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 </a:t>
                </a:r>
                <a:r>
                  <a:rPr lang="da-DK" dirty="0" smtClean="0"/>
                  <a:t>*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 smtClean="0"/>
                  <a:t>+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+ 1,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k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*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/>
                  <a:t>+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/>
                  <a:t> + 1</a:t>
                </a:r>
                <a:endParaRPr lang="da-DK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err="1" smtClean="0"/>
                  <a:t>,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 smtClean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 +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</m:t>
                        </m:r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a-DK" dirty="0"/>
                          <m:t>/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21" y="1913749"/>
                <a:ext cx="5690423" cy="1754326"/>
              </a:xfrm>
              <a:prstGeom prst="rect">
                <a:avLst/>
              </a:prstGeom>
              <a:blipFill>
                <a:blip r:embed="rId5"/>
                <a:stretch>
                  <a:fillRect l="-748" t="-1724" b="-4138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920543" y="4239145"/>
            <a:ext cx="2635350" cy="2468640"/>
            <a:chOff x="5146863" y="4368792"/>
            <a:chExt cx="2635350" cy="2468640"/>
          </a:xfrm>
        </p:grpSpPr>
        <p:grpSp>
          <p:nvGrpSpPr>
            <p:cNvPr id="29" name="Group 28"/>
            <p:cNvGrpSpPr/>
            <p:nvPr/>
          </p:nvGrpSpPr>
          <p:grpSpPr>
            <a:xfrm>
              <a:off x="5146863" y="4368792"/>
              <a:ext cx="2635350" cy="2468640"/>
              <a:chOff x="5548550" y="3863248"/>
              <a:chExt cx="2635350" cy="24686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548550" y="4655962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075090" y="3863248"/>
                <a:ext cx="2108810" cy="2468640"/>
                <a:chOff x="6075090" y="3863248"/>
                <a:chExt cx="2108810" cy="2468640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75090" y="4409173"/>
                  <a:ext cx="2108810" cy="1922715"/>
                  <a:chOff x="6075090" y="4409173"/>
                  <a:chExt cx="2108810" cy="1922715"/>
                </a:xfrm>
              </p:grpSpPr>
              <p:sp>
                <p:nvSpPr>
                  <p:cNvPr id="17" name="Left Brace 16"/>
                  <p:cNvSpPr/>
                  <p:nvPr/>
                </p:nvSpPr>
                <p:spPr>
                  <a:xfrm rot="10800000">
                    <a:off x="7578003" y="4409173"/>
                    <a:ext cx="72000" cy="1440000"/>
                  </a:xfrm>
                  <a:prstGeom prst="leftBrace">
                    <a:avLst>
                      <a:gd name="adj1" fmla="val 67937"/>
                      <a:gd name="adj2" fmla="val 49794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75090" y="5904452"/>
                    <a:ext cx="1440000" cy="427436"/>
                    <a:chOff x="6075090" y="5904452"/>
                    <a:chExt cx="1440000" cy="427436"/>
                  </a:xfrm>
                </p:grpSpPr>
                <p:sp>
                  <p:nvSpPr>
                    <p:cNvPr id="16" name="Left Brace 15"/>
                    <p:cNvSpPr/>
                    <p:nvPr/>
                  </p:nvSpPr>
                  <p:spPr>
                    <a:xfrm rot="16200000">
                      <a:off x="6759090" y="5220452"/>
                      <a:ext cx="72000" cy="1440000"/>
                    </a:xfrm>
                    <a:prstGeom prst="leftBrace">
                      <a:avLst>
                        <a:gd name="adj1" fmla="val 67937"/>
                        <a:gd name="adj2" fmla="val 49794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a-DK" smtClean="0">
                                    <a:solidFill>
                                      <a:srgbClr val="000000"/>
                                    </a:solidFill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da-DK" dirty="0"/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6129" r="-16129" b="-81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a-DK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669251" y="4924933"/>
                    <a:ext cx="5146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a-DK" dirty="0" smtClean="0"/>
                      <a:t>n/d</a:t>
                    </a:r>
                    <a:endParaRPr lang="da-DK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6607608" y="3863248"/>
                  <a:ext cx="378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5219972" y="4548109"/>
              <a:ext cx="886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M</a:t>
              </a:r>
              <a:r>
                <a:rPr lang="da-DK" baseline="-25000" dirty="0" smtClean="0"/>
                <a:t>d</a:t>
              </a:r>
              <a:endParaRPr lang="da-DK" baseline="-250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205921" y="3770306"/>
            <a:ext cx="5690423" cy="366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S</a:t>
            </a:r>
            <a:r>
              <a:rPr lang="da-DK" baseline="-25000" dirty="0" smtClean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>tilgås ≤ 4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r>
              <a:rPr lang="da-DK" dirty="0" smtClean="0">
                <a:solidFill>
                  <a:srgbClr val="C00000"/>
                </a:solidFill>
              </a:rPr>
              <a:t> gange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86258"/>
              </p:ext>
            </p:extLst>
          </p:nvPr>
        </p:nvGraphicFramePr>
        <p:xfrm>
          <a:off x="1124862" y="1609063"/>
          <a:ext cx="4608003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59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87195774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∙∙∙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∙∙∙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61309" y="1399769"/>
            <a:ext cx="3289301" cy="2540899"/>
            <a:chOff x="5086152" y="4490712"/>
            <a:chExt cx="3289301" cy="2540899"/>
          </a:xfrm>
        </p:grpSpPr>
        <p:grpSp>
          <p:nvGrpSpPr>
            <p:cNvPr id="40" name="Group 39"/>
            <p:cNvGrpSpPr/>
            <p:nvPr/>
          </p:nvGrpSpPr>
          <p:grpSpPr>
            <a:xfrm>
              <a:off x="5086152" y="4490712"/>
              <a:ext cx="3289301" cy="2540899"/>
              <a:chOff x="5487839" y="3985168"/>
              <a:chExt cx="3289301" cy="254089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487839" y="6156735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dirty="0" smtClean="0">
                    <a:solidFill>
                      <a:srgbClr val="C00000"/>
                    </a:solidFill>
                  </a:rPr>
                  <a:t>r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398308" y="3985168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349705" y="4594729"/>
              <a:ext cx="24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S</a:t>
              </a:r>
              <a:endParaRPr lang="da-DK" baseline="-25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98568" y="2298867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sp>
        <p:nvSpPr>
          <p:cNvPr id="30" name="Oval 29"/>
          <p:cNvSpPr/>
          <p:nvPr/>
        </p:nvSpPr>
        <p:spPr>
          <a:xfrm>
            <a:off x="133906" y="651502"/>
            <a:ext cx="6260409" cy="732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2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74420" y="5158328"/>
            <a:ext cx="10103272" cy="118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Algoritme 2 tager optimal tid ≈ n</a:t>
            </a:r>
            <a:r>
              <a:rPr lang="da-DK" sz="28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da-DK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68183" y="2039393"/>
                <a:ext cx="5840937" cy="259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2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>
                    <a:solidFill>
                      <a:srgbClr val="C00000"/>
                    </a:solidFill>
                  </a:rPr>
                  <a:t>r</a:t>
                </a:r>
                <a:r>
                  <a:rPr lang="da-DK" dirty="0"/>
                  <a:t> = </a:t>
                </a:r>
                <a:r>
                  <a:rPr lang="da-DK" dirty="0">
                    <a:solidFill>
                      <a:srgbClr val="C00000"/>
                    </a:solidFill>
                  </a:rPr>
                  <a:t>i </a:t>
                </a:r>
                <a:r>
                  <a:rPr lang="da-DK" dirty="0"/>
                  <a:t>*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/>
                  <a:t>+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/>
                  <a:t> + 1, </a:t>
                </a:r>
                <a:r>
                  <a:rPr lang="da-DK" dirty="0">
                    <a:solidFill>
                      <a:srgbClr val="C00000"/>
                    </a:solidFill>
                  </a:rPr>
                  <a:t>k</a:t>
                </a:r>
                <a:r>
                  <a:rPr lang="da-DK" dirty="0"/>
                  <a:t> = </a:t>
                </a:r>
                <a:r>
                  <a:rPr lang="da-DK" dirty="0">
                    <a:solidFill>
                      <a:srgbClr val="C00000"/>
                    </a:solidFill>
                  </a:rPr>
                  <a:t>j</a:t>
                </a:r>
                <a:r>
                  <a:rPr lang="da-DK" dirty="0"/>
                  <a:t> *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/>
                  <a:t>+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/>
                  <a:t> + 1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err="1" smtClean="0"/>
                  <a:t>,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 smtClean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 +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</m:t>
                        </m:r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a-DK" dirty="0"/>
                          <m:t>/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183" y="2039393"/>
                <a:ext cx="5840937" cy="2592000"/>
              </a:xfrm>
              <a:prstGeom prst="rect">
                <a:avLst/>
              </a:prstGeom>
              <a:blipFill>
                <a:blip r:embed="rId4"/>
                <a:stretch>
                  <a:fillRect l="-833" t="-1171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571368" y="4011555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sp>
        <p:nvSpPr>
          <p:cNvPr id="9" name="Oval 8"/>
          <p:cNvSpPr/>
          <p:nvPr/>
        </p:nvSpPr>
        <p:spPr>
          <a:xfrm>
            <a:off x="1959429" y="73671"/>
            <a:ext cx="2264228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994" t="16023" r="7472" b="10197"/>
          <a:stretch/>
        </p:blipFill>
        <p:spPr>
          <a:xfrm>
            <a:off x="118809" y="1980313"/>
            <a:ext cx="5825728" cy="28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7229" y="71001"/>
            <a:ext cx="1698171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ounded Rectangle 6"/>
          <p:cNvSpPr/>
          <p:nvPr/>
        </p:nvSpPr>
        <p:spPr>
          <a:xfrm>
            <a:off x="1044364" y="3291428"/>
            <a:ext cx="10103272" cy="118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Algoritme 2 bruger den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fysiske hukommelse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uhensigtsmæssigt</a:t>
            </a:r>
          </a:p>
        </p:txBody>
      </p:sp>
    </p:spTree>
    <p:extLst>
      <p:ext uri="{BB962C8B-B14F-4D97-AF65-F5344CB8AC3E}">
        <p14:creationId xmlns:p14="http://schemas.microsoft.com/office/powerpoint/2010/main" val="38614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29825" y="63912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lenovo.com</a:t>
            </a:r>
            <a:endParaRPr lang="da-DK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50724" y="2438400"/>
            <a:ext cx="4279101" cy="4227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81736" y="4774202"/>
            <a:ext cx="215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4 x harddiske</a:t>
            </a:r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4 x 4 </a:t>
            </a:r>
            <a:r>
              <a:rPr lang="da-DK" dirty="0" err="1" smtClean="0">
                <a:solidFill>
                  <a:srgbClr val="C00000"/>
                </a:solidFill>
              </a:rPr>
              <a:t>TeraBytes</a:t>
            </a:r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= 16 x 10</a:t>
            </a:r>
            <a:r>
              <a:rPr lang="da-DK" baseline="30000" dirty="0" smtClean="0">
                <a:solidFill>
                  <a:srgbClr val="C00000"/>
                </a:solidFill>
              </a:rPr>
              <a:t>12</a:t>
            </a:r>
            <a:r>
              <a:rPr lang="da-DK" dirty="0" smtClean="0">
                <a:solidFill>
                  <a:srgbClr val="C00000"/>
                </a:solidFill>
              </a:rPr>
              <a:t> bytes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1736" y="1995308"/>
            <a:ext cx="215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12 x hukommelse</a:t>
            </a:r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12 x 32 </a:t>
            </a:r>
            <a:r>
              <a:rPr lang="da-DK" dirty="0" err="1" smtClean="0">
                <a:solidFill>
                  <a:srgbClr val="C00000"/>
                </a:solidFill>
              </a:rPr>
              <a:t>GigaBytes</a:t>
            </a:r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= 384 x 10</a:t>
            </a:r>
            <a:r>
              <a:rPr lang="da-DK" baseline="30000" dirty="0">
                <a:solidFill>
                  <a:srgbClr val="C00000"/>
                </a:solidFill>
              </a:rPr>
              <a:t>9</a:t>
            </a:r>
            <a:r>
              <a:rPr lang="da-DK" dirty="0" smtClean="0">
                <a:solidFill>
                  <a:srgbClr val="C00000"/>
                </a:solidFill>
              </a:rPr>
              <a:t> bytes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026" y="2260961"/>
            <a:ext cx="225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2 x CPU</a:t>
            </a:r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>
                <a:solidFill>
                  <a:srgbClr val="C00000"/>
                </a:solidFill>
              </a:rPr>
              <a:t>2 x Intel </a:t>
            </a:r>
            <a:r>
              <a:rPr lang="da-DK" dirty="0" err="1">
                <a:solidFill>
                  <a:srgbClr val="C00000"/>
                </a:solidFill>
              </a:rPr>
              <a:t>Xeon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/>
            </a:r>
            <a:br>
              <a:rPr lang="da-DK" dirty="0" smtClean="0">
                <a:solidFill>
                  <a:srgbClr val="C00000"/>
                </a:solidFill>
              </a:rPr>
            </a:br>
            <a:r>
              <a:rPr lang="da-DK" dirty="0" smtClean="0">
                <a:solidFill>
                  <a:srgbClr val="C00000"/>
                </a:solidFill>
              </a:rPr>
              <a:t>E5-2643 </a:t>
            </a:r>
            <a:r>
              <a:rPr lang="da-DK" dirty="0">
                <a:solidFill>
                  <a:srgbClr val="C00000"/>
                </a:solidFill>
              </a:rPr>
              <a:t>v4-processor </a:t>
            </a:r>
            <a:endParaRPr lang="da-DK" dirty="0" smtClean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76193" y="1995308"/>
            <a:ext cx="1959025" cy="7713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81902" y="5167086"/>
            <a:ext cx="3549653" cy="4145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-248158" y="-162169"/>
            <a:ext cx="3050995" cy="199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smtClean="0"/>
              <a:t>Lenovo ThinkStation P710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9026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Intel </a:t>
            </a:r>
            <a:r>
              <a:rPr lang="da-DK" dirty="0" err="1" smtClean="0"/>
              <a:t>Xeon</a:t>
            </a:r>
            <a:r>
              <a:rPr lang="da-DK" dirty="0" smtClean="0"/>
              <a:t>  E5-2643 v4-processor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" y="1823293"/>
            <a:ext cx="4351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4950845" y="2413912"/>
            <a:ext cx="70960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0688" algn="l"/>
              </a:tabLst>
            </a:pPr>
            <a:r>
              <a:rPr lang="en-US" sz="2000" dirty="0" smtClean="0"/>
              <a:t>Transistors	</a:t>
            </a:r>
            <a:r>
              <a:rPr lang="da-DK" sz="2000" dirty="0" smtClean="0"/>
              <a:t>3,200,000,000</a:t>
            </a:r>
            <a:endParaRPr lang="da-DK" sz="2000" dirty="0"/>
          </a:p>
          <a:p>
            <a:pPr>
              <a:tabLst>
                <a:tab pos="2960688" algn="l"/>
              </a:tabLst>
            </a:pPr>
            <a:endParaRPr lang="en-US" sz="2000" dirty="0" smtClean="0"/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The </a:t>
            </a:r>
            <a:r>
              <a:rPr lang="en-US" sz="2000" dirty="0"/>
              <a:t>number of CPU </a:t>
            </a:r>
            <a:r>
              <a:rPr lang="en-US" sz="2000" dirty="0" smtClean="0"/>
              <a:t>cores	6</a:t>
            </a:r>
            <a:endParaRPr lang="en-US" sz="2000" dirty="0"/>
          </a:p>
          <a:p>
            <a:pPr>
              <a:tabLst>
                <a:tab pos="2960688" algn="l"/>
              </a:tabLst>
            </a:pPr>
            <a:r>
              <a:rPr lang="en-US" sz="2000" dirty="0"/>
              <a:t>The number of threads	12</a:t>
            </a:r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Level </a:t>
            </a:r>
            <a:r>
              <a:rPr lang="en-US" sz="2000" dirty="0"/>
              <a:t>1 </a:t>
            </a:r>
            <a:r>
              <a:rPr lang="en-US" sz="2000" dirty="0" smtClean="0"/>
              <a:t>instruction cache 	6 </a:t>
            </a:r>
            <a:r>
              <a:rPr lang="en-US" sz="2000" dirty="0"/>
              <a:t>x 32 KB 8-way set associative </a:t>
            </a:r>
            <a:endParaRPr lang="en-US" sz="2000" dirty="0" smtClean="0"/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Level 1 data cache	6 </a:t>
            </a:r>
            <a:r>
              <a:rPr lang="en-US" sz="2000" dirty="0"/>
              <a:t>x 32 KB 8-way set </a:t>
            </a:r>
            <a:r>
              <a:rPr lang="en-US" sz="2000" dirty="0" smtClean="0"/>
              <a:t>associative</a:t>
            </a:r>
            <a:endParaRPr lang="en-US" sz="2000" dirty="0"/>
          </a:p>
          <a:p>
            <a:pPr>
              <a:tabLst>
                <a:tab pos="2960688" algn="l"/>
              </a:tabLst>
            </a:pPr>
            <a:r>
              <a:rPr lang="en-US" sz="2000" dirty="0"/>
              <a:t>Level 2 </a:t>
            </a:r>
            <a:r>
              <a:rPr lang="en-US" sz="2000" dirty="0" smtClean="0"/>
              <a:t>cache	6 </a:t>
            </a:r>
            <a:r>
              <a:rPr lang="en-US" sz="2000" dirty="0"/>
              <a:t>x 256 KB 8-way set </a:t>
            </a:r>
            <a:r>
              <a:rPr lang="en-US" sz="2000" dirty="0" smtClean="0"/>
              <a:t>associative</a:t>
            </a:r>
            <a:endParaRPr lang="en-US" sz="2000" dirty="0"/>
          </a:p>
          <a:p>
            <a:pPr>
              <a:tabLst>
                <a:tab pos="2960688" algn="l"/>
              </a:tabLst>
            </a:pPr>
            <a:r>
              <a:rPr lang="en-US" sz="2000" dirty="0"/>
              <a:t>Level 3 </a:t>
            </a:r>
            <a:r>
              <a:rPr lang="en-US" sz="2000" dirty="0" smtClean="0"/>
              <a:t>cache</a:t>
            </a:r>
            <a:r>
              <a:rPr lang="en-US" sz="2000" dirty="0"/>
              <a:t>	</a:t>
            </a:r>
            <a:r>
              <a:rPr lang="en-US" sz="2000" dirty="0" smtClean="0"/>
              <a:t>20 </a:t>
            </a:r>
            <a:r>
              <a:rPr lang="en-US" sz="2000" dirty="0"/>
              <a:t>MB 20-way set associative </a:t>
            </a:r>
            <a:r>
              <a:rPr lang="en-US" sz="2000" dirty="0" smtClean="0"/>
              <a:t>shared</a:t>
            </a:r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Cache line size	64 bytes</a:t>
            </a:r>
          </a:p>
          <a:p>
            <a:pPr>
              <a:tabLst>
                <a:tab pos="2960688" algn="l"/>
              </a:tabLst>
            </a:pPr>
            <a:r>
              <a:rPr lang="en-US" sz="2000" dirty="0"/>
              <a:t>Data width	</a:t>
            </a:r>
            <a:r>
              <a:rPr lang="en-US" sz="2000" dirty="0" smtClean="0"/>
              <a:t>64 bit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6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25587" y="1785340"/>
            <a:ext cx="5886449" cy="3038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2255112" y="3106342"/>
            <a:ext cx="7936638" cy="333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6" y="365125"/>
            <a:ext cx="5886449" cy="1325563"/>
          </a:xfrm>
        </p:spPr>
        <p:txBody>
          <a:bodyPr/>
          <a:lstStyle/>
          <a:p>
            <a:r>
              <a:rPr lang="da-DK" dirty="0" smtClean="0"/>
              <a:t>Hukommelseshierarki</a:t>
            </a: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3951832" y="2384821"/>
            <a:ext cx="576000" cy="1776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L1</a:t>
            </a:r>
            <a:endParaRPr lang="da-DK" sz="2800" dirty="0"/>
          </a:p>
        </p:txBody>
      </p:sp>
      <p:sp>
        <p:nvSpPr>
          <p:cNvPr id="6" name="Rectangle 5"/>
          <p:cNvSpPr/>
          <p:nvPr/>
        </p:nvSpPr>
        <p:spPr>
          <a:xfrm>
            <a:off x="5003833" y="2168128"/>
            <a:ext cx="5760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L2</a:t>
            </a:r>
            <a:endParaRPr lang="da-DK" sz="2800" dirty="0"/>
          </a:p>
        </p:txBody>
      </p:sp>
      <p:sp>
        <p:nvSpPr>
          <p:cNvPr id="7" name="Rectangle 6"/>
          <p:cNvSpPr/>
          <p:nvPr/>
        </p:nvSpPr>
        <p:spPr>
          <a:xfrm>
            <a:off x="6055911" y="2034778"/>
            <a:ext cx="576000" cy="247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L3</a:t>
            </a:r>
          </a:p>
        </p:txBody>
      </p:sp>
      <p:sp>
        <p:nvSpPr>
          <p:cNvPr id="8" name="Rectangle 7"/>
          <p:cNvSpPr/>
          <p:nvPr/>
        </p:nvSpPr>
        <p:spPr>
          <a:xfrm>
            <a:off x="8248650" y="1472803"/>
            <a:ext cx="576000" cy="3600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 smtClean="0"/>
              <a:t>Hukommelse (RAM)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9990574" y="928688"/>
            <a:ext cx="576000" cy="4688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 smtClean="0"/>
              <a:t>Harddisk</a:t>
            </a:r>
            <a:endParaRPr lang="da-DK" sz="2800" dirty="0"/>
          </a:p>
        </p:txBody>
      </p:sp>
      <p:sp>
        <p:nvSpPr>
          <p:cNvPr id="15" name="Trapezoid 14"/>
          <p:cNvSpPr/>
          <p:nvPr/>
        </p:nvSpPr>
        <p:spPr>
          <a:xfrm rot="10800000">
            <a:off x="1455014" y="2485430"/>
            <a:ext cx="2000250" cy="1575196"/>
          </a:xfrm>
          <a:prstGeom prst="trapezoid">
            <a:avLst>
              <a:gd name="adj" fmla="val 274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a-DK" dirty="0"/>
          </a:p>
        </p:txBody>
      </p:sp>
      <p:sp>
        <p:nvSpPr>
          <p:cNvPr id="16" name="Isosceles Triangle 15"/>
          <p:cNvSpPr/>
          <p:nvPr/>
        </p:nvSpPr>
        <p:spPr>
          <a:xfrm flipV="1">
            <a:off x="2255112" y="2252662"/>
            <a:ext cx="411887" cy="57626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/>
          <p:cNvSpPr txBox="1"/>
          <p:nvPr/>
        </p:nvSpPr>
        <p:spPr>
          <a:xfrm>
            <a:off x="1321425" y="2842913"/>
            <a:ext cx="22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/>
                </a:solidFill>
              </a:rPr>
              <a:t>Beregninger</a:t>
            </a:r>
            <a:br>
              <a:rPr lang="da-DK" sz="2400" dirty="0" smtClean="0">
                <a:solidFill>
                  <a:schemeClr val="bg1"/>
                </a:solidFill>
              </a:rPr>
            </a:br>
            <a:r>
              <a:rPr lang="da-DK" sz="2400" dirty="0" smtClean="0">
                <a:solidFill>
                  <a:schemeClr val="bg1"/>
                </a:solidFill>
              </a:rPr>
              <a:t>(ALU)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3543" y="3042193"/>
            <a:ext cx="22683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/>
                </a:solidFill>
              </a:rPr>
              <a:t>Bus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2520" y="4845122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32 KB</a:t>
            </a:r>
          </a:p>
          <a:p>
            <a:pPr algn="ctr"/>
            <a:r>
              <a:rPr lang="da-DK" dirty="0" smtClean="0"/>
              <a:t>5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2" name="TextBox 21"/>
          <p:cNvSpPr txBox="1"/>
          <p:nvPr/>
        </p:nvSpPr>
        <p:spPr>
          <a:xfrm>
            <a:off x="5756376" y="4845122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20 MB</a:t>
            </a:r>
          </a:p>
          <a:p>
            <a:pPr algn="ctr"/>
            <a:r>
              <a:rPr lang="da-DK" dirty="0" smtClean="0"/>
              <a:t>30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3" name="TextBox 22"/>
          <p:cNvSpPr txBox="1"/>
          <p:nvPr/>
        </p:nvSpPr>
        <p:spPr>
          <a:xfrm>
            <a:off x="4754134" y="4845122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256 KB</a:t>
            </a:r>
            <a:br>
              <a:rPr lang="da-DK" dirty="0" smtClean="0"/>
            </a:br>
            <a:r>
              <a:rPr lang="da-DK" dirty="0" smtClean="0"/>
              <a:t>20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4" name="TextBox 23"/>
          <p:cNvSpPr txBox="1"/>
          <p:nvPr/>
        </p:nvSpPr>
        <p:spPr>
          <a:xfrm>
            <a:off x="7969338" y="5182801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32 GB</a:t>
            </a:r>
          </a:p>
          <a:p>
            <a:pPr algn="ctr"/>
            <a:r>
              <a:rPr lang="da-DK" dirty="0" smtClean="0"/>
              <a:t>60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5" name="TextBox 24"/>
          <p:cNvSpPr txBox="1"/>
          <p:nvPr/>
        </p:nvSpPr>
        <p:spPr>
          <a:xfrm>
            <a:off x="9485266" y="5721321"/>
            <a:ext cx="158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 TB</a:t>
            </a:r>
          </a:p>
          <a:p>
            <a:pPr algn="ctr"/>
            <a:r>
              <a:rPr lang="da-DK" dirty="0"/>
              <a:t>5</a:t>
            </a:r>
            <a:r>
              <a:rPr lang="da-DK" dirty="0" smtClean="0"/>
              <a:t>.000.000 ns</a:t>
            </a:r>
          </a:p>
          <a:p>
            <a:pPr algn="ctr"/>
            <a:r>
              <a:rPr lang="da-DK" dirty="0" smtClean="0"/>
              <a:t>4.096 bytes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1940310" y="4845122"/>
            <a:ext cx="173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Cache størrelse</a:t>
            </a:r>
          </a:p>
          <a:p>
            <a:r>
              <a:rPr lang="da-DK" dirty="0" smtClean="0"/>
              <a:t>Tilgangstid</a:t>
            </a:r>
          </a:p>
          <a:p>
            <a:r>
              <a:rPr lang="da-DK" dirty="0" smtClean="0"/>
              <a:t>Blokstørrelse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1428501" y="4165700"/>
            <a:ext cx="22683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CPU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35758" y="3177986"/>
            <a:ext cx="427654" cy="19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ctangle 29"/>
          <p:cNvSpPr/>
          <p:nvPr/>
        </p:nvSpPr>
        <p:spPr>
          <a:xfrm>
            <a:off x="6820028" y="3214556"/>
            <a:ext cx="357202" cy="111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219949" y="3270070"/>
            <a:ext cx="24865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119169" y="3266159"/>
            <a:ext cx="24288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24718"/>
              </p:ext>
            </p:extLst>
          </p:nvPr>
        </p:nvGraphicFramePr>
        <p:xfrm>
          <a:off x="5900878" y="5472874"/>
          <a:ext cx="864000" cy="8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92741962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181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5421" y="2560630"/>
                <a:ext cx="5719379" cy="17543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2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r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 </a:t>
                </a:r>
                <a:r>
                  <a:rPr lang="da-DK" dirty="0" smtClean="0"/>
                  <a:t>*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k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*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err="1" smtClean="0"/>
                  <a:t>,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 smtClean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 +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</m:t>
                        </m:r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a-DK" dirty="0"/>
                          <m:t>/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21" y="2560630"/>
                <a:ext cx="5719379" cy="1754326"/>
              </a:xfrm>
              <a:prstGeom prst="rect">
                <a:avLst/>
              </a:prstGeom>
              <a:blipFill>
                <a:blip r:embed="rId3"/>
                <a:stretch>
                  <a:fillRect l="-851" t="-1379" b="-4138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735447" y="5403601"/>
            <a:ext cx="8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baseline="-25000" dirty="0"/>
              <a:t>6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26595"/>
              </p:ext>
            </p:extLst>
          </p:nvPr>
        </p:nvGraphicFramePr>
        <p:xfrm>
          <a:off x="794662" y="1440874"/>
          <a:ext cx="4608003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59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87195774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94662" y="1335597"/>
            <a:ext cx="24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</a:t>
            </a:r>
            <a:endParaRPr lang="da-DK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0108068" y="294574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799" y="1745560"/>
            <a:ext cx="4324351" cy="3704177"/>
            <a:chOff x="1066799" y="1745560"/>
            <a:chExt cx="4324351" cy="3704177"/>
          </a:xfrm>
        </p:grpSpPr>
        <p:grpSp>
          <p:nvGrpSpPr>
            <p:cNvPr id="6" name="Group 5"/>
            <p:cNvGrpSpPr/>
            <p:nvPr/>
          </p:nvGrpSpPr>
          <p:grpSpPr>
            <a:xfrm>
              <a:off x="1073149" y="1745560"/>
              <a:ext cx="4318001" cy="257951"/>
              <a:chOff x="1403349" y="1913749"/>
              <a:chExt cx="4318001" cy="25795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0334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4891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608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66799" y="3481003"/>
              <a:ext cx="4318001" cy="257951"/>
              <a:chOff x="1403349" y="1913749"/>
              <a:chExt cx="4318001" cy="25795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40334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891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6608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73149" y="5191786"/>
              <a:ext cx="4318001" cy="257951"/>
              <a:chOff x="1403349" y="1913749"/>
              <a:chExt cx="4318001" cy="25795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40334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4891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608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0" y="100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Algoritme 2 og Cache</a:t>
            </a:r>
            <a:endParaRPr lang="da-DK" dirty="0"/>
          </a:p>
        </p:txBody>
      </p:sp>
      <p:sp>
        <p:nvSpPr>
          <p:cNvPr id="52" name="Rectangle 51"/>
          <p:cNvSpPr/>
          <p:nvPr/>
        </p:nvSpPr>
        <p:spPr>
          <a:xfrm>
            <a:off x="6015421" y="4417187"/>
            <a:ext cx="5719379" cy="422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Hver tilgang til S kan være i en ny blok </a:t>
            </a:r>
            <a:r>
              <a:rPr lang="da-DK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540" y="1138924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Cache blokstørrelse = 4</a:t>
            </a:r>
            <a:endParaRPr lang="da-DK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58006" y="4432300"/>
            <a:ext cx="215404" cy="87954"/>
            <a:chOff x="10558006" y="4432300"/>
            <a:chExt cx="215404" cy="87954"/>
          </a:xfrm>
        </p:grpSpPr>
        <p:cxnSp>
          <p:nvCxnSpPr>
            <p:cNvPr id="4" name="Straight Connector 3"/>
            <p:cNvCxnSpPr/>
            <p:nvPr/>
          </p:nvCxnSpPr>
          <p:spPr>
            <a:xfrm flipH="1" flipV="1">
              <a:off x="10660380" y="4434840"/>
              <a:ext cx="2540" cy="76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0614660" y="4434840"/>
              <a:ext cx="10160" cy="76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690860" y="4432300"/>
              <a:ext cx="27940" cy="854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0558006" y="4437380"/>
              <a:ext cx="22364" cy="8287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0737850" y="4434840"/>
              <a:ext cx="35560" cy="854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4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79566" y="1871373"/>
            <a:ext cx="8459834" cy="3567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6000" b="1" dirty="0" smtClean="0">
                <a:solidFill>
                  <a:schemeClr val="accent1">
                    <a:lumMod val="50000"/>
                  </a:schemeClr>
                </a:solidFill>
              </a:rPr>
              <a:t>Forskningsområde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algoritmedesign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udnytter at data kommer i blokke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ardware parametrene må </a:t>
            </a:r>
            <a:r>
              <a:rPr lang="da-DK" sz="2800" i="1" dirty="0" smtClean="0">
                <a:solidFill>
                  <a:schemeClr val="accent1">
                    <a:lumMod val="50000"/>
                  </a:schemeClr>
                </a:solidFill>
              </a:rPr>
              <a:t>ikke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indgå i algoritmen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04314" y="73671"/>
            <a:ext cx="3873377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119744" y="654834"/>
            <a:ext cx="2757332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0" y="580853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Matteo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Frigo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Charles E.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Leiserson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Harald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Prokop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Sridhar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Ramachandran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Cache-</a:t>
            </a:r>
            <a:r>
              <a:rPr lang="da-DK" sz="2000" dirty="0" err="1" smtClean="0">
                <a:solidFill>
                  <a:schemeClr val="bg1">
                    <a:lumMod val="50000"/>
                  </a:schemeClr>
                </a:solidFill>
              </a:rPr>
              <a:t>Oblivious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2000" i="1" dirty="0">
                <a:solidFill>
                  <a:schemeClr val="bg1">
                    <a:lumMod val="50000"/>
                  </a:schemeClr>
                </a:solidFill>
              </a:rPr>
              <a:t>ACM Transactions on </a:t>
            </a:r>
            <a:r>
              <a:rPr lang="da-DK" sz="2000" i="1" dirty="0" err="1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8(1),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Article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 No. 4, 2012.</a:t>
            </a:r>
            <a:endParaRPr lang="da-DK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/>
              <a:t>Primtal</a:t>
            </a:r>
            <a:endParaRPr lang="da-DK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9864"/>
                <a:ext cx="12192000" cy="50323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da-DK" b="1" dirty="0" smtClean="0"/>
              </a:p>
              <a:p>
                <a:pPr marL="0" indent="0" algn="ctr">
                  <a:buNone/>
                </a:pPr>
                <a:r>
                  <a:rPr lang="da-DK" sz="3200" b="1" dirty="0" smtClean="0"/>
                  <a:t>Definition   </a:t>
                </a:r>
                <a:r>
                  <a:rPr lang="da-DK" sz="3200" dirty="0" smtClean="0"/>
                  <a:t>Et heltal </a:t>
                </a:r>
                <a:r>
                  <a:rPr lang="da-DK" sz="3200" dirty="0" smtClean="0">
                    <a:solidFill>
                      <a:srgbClr val="C00000"/>
                    </a:solidFill>
                  </a:rPr>
                  <a:t>p</a:t>
                </a:r>
                <a:r>
                  <a:rPr lang="da-DK" sz="3200" dirty="0" smtClean="0"/>
                  <a:t> er et </a:t>
                </a:r>
                <a:r>
                  <a:rPr lang="da-DK" sz="3200" dirty="0" smtClean="0">
                    <a:solidFill>
                      <a:srgbClr val="C00000"/>
                    </a:solidFill>
                  </a:rPr>
                  <a:t>primtal </a:t>
                </a:r>
                <a:r>
                  <a:rPr lang="da-DK" sz="3200" dirty="0" smtClean="0"/>
                  <a:t>hvis og kun hvis 1 og p går op i p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da-DK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da-DK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2, 3, 5, 7, 11, 13, 17, 19, 23, 29, 31, 37, 41, 43, 47, 53,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59, 61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67, </a:t>
                </a:r>
                <a:endParaRPr lang="da-DK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71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73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79, 83, 89, 97, 101, 103, 107, 109, 113, 127,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131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137, </a:t>
                </a:r>
                <a:endParaRPr lang="da-DK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139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149, 151, 157, 163, 167, 173, 179, 181, 191, 193, 197, 199, …</a:t>
                </a:r>
              </a:p>
              <a:p>
                <a:pPr marL="0" indent="0" algn="ctr">
                  <a:buNone/>
                </a:pPr>
                <a:endParaRPr lang="da-DK" dirty="0" smtClean="0"/>
              </a:p>
              <a:p>
                <a:pPr marL="0" indent="0" algn="ctr">
                  <a:buNone/>
                </a:pPr>
                <a:r>
                  <a:rPr lang="da-DK" sz="3200" b="1" dirty="0" smtClean="0"/>
                  <a:t>Primtalssætningen</a:t>
                </a:r>
                <a:r>
                  <a:rPr lang="da-DK" sz="3200" dirty="0" smtClean="0"/>
                  <a:t>   Der er   </a:t>
                </a:r>
                <a:r>
                  <a:rPr lang="el-GR" sz="3200" dirty="0" smtClean="0">
                    <a:solidFill>
                      <a:srgbClr val="C00000"/>
                    </a:solidFill>
                  </a:rPr>
                  <a:t>π</a:t>
                </a:r>
                <a:r>
                  <a:rPr lang="da-DK" sz="3200" dirty="0" smtClean="0">
                    <a:solidFill>
                      <a:srgbClr val="C00000"/>
                    </a:solidFill>
                  </a:rPr>
                  <a:t>(n)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200" b="0" i="0" smtClean="0">
                            <a:solidFill>
                              <a:srgbClr val="C00000"/>
                            </a:solidFill>
                          </a:rPr>
                          <m:t>1.26 </m:t>
                        </m:r>
                        <m:r>
                          <m:rPr>
                            <m:nor/>
                          </m:rPr>
                          <a:rPr lang="da-DK" sz="3200" b="0" i="0" smtClean="0">
                            <a:solidFill>
                              <a:srgbClr val="C00000"/>
                            </a:solidFill>
                          </a:rPr>
                          <m:t>n</m:t>
                        </m:r>
                      </m:num>
                      <m:den>
                        <m:func>
                          <m:funcPr>
                            <m:ctrlPr>
                              <a:rPr lang="da-DK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3200" b="0" i="0" smtClean="0">
                                <a:solidFill>
                                  <a:srgbClr val="C00000"/>
                                </a:solidFill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da-DK" sz="3200" b="0" i="0" smtClean="0">
                                <a:solidFill>
                                  <a:srgbClr val="C00000"/>
                                </a:solidFill>
                              </a:rPr>
                              <m:t>n</m:t>
                            </m:r>
                          </m:e>
                        </m:func>
                      </m:den>
                    </m:f>
                  </m:oMath>
                </a14:m>
                <a:r>
                  <a:rPr lang="da-DK" sz="3200" dirty="0" smtClean="0">
                    <a:solidFill>
                      <a:srgbClr val="C00000"/>
                    </a:solidFill>
                  </a:rPr>
                  <a:t>   primtal</a:t>
                </a:r>
                <a:r>
                  <a:rPr lang="da-DK" sz="3200" dirty="0" smtClean="0"/>
                  <a:t> mellem 2 og n</a:t>
                </a:r>
                <a:endParaRPr lang="da-DK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9864"/>
                <a:ext cx="12192000" cy="50323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7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52" t="20430" r="20768" b="68067"/>
          <a:stretch/>
        </p:blipFill>
        <p:spPr>
          <a:xfrm>
            <a:off x="1528117" y="1902943"/>
            <a:ext cx="8991601" cy="109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857" t="5893" r="17595" b="9165"/>
          <a:stretch/>
        </p:blipFill>
        <p:spPr>
          <a:xfrm>
            <a:off x="3973584" y="3188046"/>
            <a:ext cx="4244832" cy="31497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73808" y="2857500"/>
            <a:ext cx="2817742" cy="2857500"/>
            <a:chOff x="5773808" y="2857500"/>
            <a:chExt cx="2817742" cy="2857500"/>
          </a:xfrm>
        </p:grpSpPr>
        <p:cxnSp>
          <p:nvCxnSpPr>
            <p:cNvPr id="10" name="Straight Connector 9"/>
            <p:cNvCxnSpPr>
              <a:stCxn id="2" idx="5"/>
            </p:cNvCxnSpPr>
            <p:nvPr/>
          </p:nvCxnSpPr>
          <p:spPr>
            <a:xfrm>
              <a:off x="7334787" y="4459129"/>
              <a:ext cx="1256763" cy="1255871"/>
            </a:xfrm>
            <a:prstGeom prst="line">
              <a:avLst/>
            </a:prstGeom>
            <a:ln w="222250" cap="flat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50370" t="42252" r="28815" b="23578"/>
            <a:stretch/>
          </p:blipFill>
          <p:spPr>
            <a:xfrm>
              <a:off x="5773808" y="2857500"/>
              <a:ext cx="1828801" cy="1876425"/>
            </a:xfrm>
            <a:prstGeom prst="ellips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1" y="6561951"/>
            <a:ext cx="12191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Proc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. 21st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Annual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 European Symposium on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Algorithms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Sophia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Antipolis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France,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volume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 8125 of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Lecture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 Notes in Computer Science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pages 61-72, Springer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Verlag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Berlin, 2013,          10.1007/978-3-642-40450-4_6</a:t>
            </a:r>
            <a:endParaRPr lang="da-DK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1" y="6581001"/>
            <a:ext cx="261610" cy="261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504779"/>
            <a:ext cx="12192000" cy="11556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07681" y="2212465"/>
            <a:ext cx="2365930" cy="63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err="1" smtClean="0"/>
              <a:t>Primtalsfaktorisering</a:t>
            </a:r>
            <a:endParaRPr lang="da-DK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78" y="18653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3200" b="1" dirty="0" smtClean="0"/>
          </a:p>
          <a:p>
            <a:pPr marL="0" indent="0" algn="ctr">
              <a:buNone/>
            </a:pPr>
            <a:r>
              <a:rPr lang="da-DK" sz="3200" b="1" dirty="0" smtClean="0"/>
              <a:t>Definition   </a:t>
            </a:r>
            <a:r>
              <a:rPr lang="da-DK" sz="3200" dirty="0" smtClean="0"/>
              <a:t>Opskrivning af et heltal </a:t>
            </a:r>
            <a:r>
              <a:rPr lang="da-DK" sz="3200" dirty="0" smtClean="0">
                <a:solidFill>
                  <a:srgbClr val="C00000"/>
                </a:solidFill>
              </a:rPr>
              <a:t>x </a:t>
            </a:r>
            <a:r>
              <a:rPr lang="da-DK" sz="3200" dirty="0" smtClean="0"/>
              <a:t>som </a:t>
            </a:r>
            <a:r>
              <a:rPr lang="da-DK" sz="3200" dirty="0" smtClean="0">
                <a:solidFill>
                  <a:srgbClr val="C00000"/>
                </a:solidFill>
              </a:rPr>
              <a:t>produkt af primtal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75460   =   2 * 2 * 5 * 7 * 7 * 7 * 11   =   2</a:t>
            </a:r>
            <a:r>
              <a:rPr lang="da-DK" sz="32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 * 5 * 7</a:t>
            </a:r>
            <a:r>
              <a:rPr lang="da-DK" sz="32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 * 11</a:t>
            </a:r>
            <a:endParaRPr lang="da-DK" sz="3200" dirty="0" smtClean="0"/>
          </a:p>
        </p:txBody>
      </p:sp>
    </p:spTree>
    <p:extLst>
      <p:ext uri="{BB962C8B-B14F-4D97-AF65-F5344CB8AC3E}">
        <p14:creationId xmlns:p14="http://schemas.microsoft.com/office/powerpoint/2010/main" val="2483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5771456"/>
            <a:ext cx="12192000" cy="1056010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a-DK" sz="3600" b="1" dirty="0" smtClean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da-DK" sz="3600" b="1" dirty="0" smtClean="0"/>
              <a:t>  </a:t>
            </a:r>
            <a:r>
              <a:rPr lang="da-DK" sz="3600" dirty="0" smtClean="0"/>
              <a:t>  Konstruer </a:t>
            </a:r>
            <a:r>
              <a:rPr lang="da-DK" sz="3600" dirty="0" smtClean="0">
                <a:solidFill>
                  <a:srgbClr val="C00000"/>
                </a:solidFill>
              </a:rPr>
              <a:t>M</a:t>
            </a:r>
            <a:r>
              <a:rPr lang="da-DK" sz="3600" b="1" baseline="-25000" dirty="0" smtClean="0">
                <a:solidFill>
                  <a:srgbClr val="C00000"/>
                </a:solidFill>
              </a:rPr>
              <a:t>d</a:t>
            </a:r>
            <a:r>
              <a:rPr lang="da-DK" sz="3600" dirty="0" smtClean="0"/>
              <a:t> ud fra </a:t>
            </a:r>
            <a:r>
              <a:rPr lang="da-DK" sz="3600" dirty="0" smtClean="0">
                <a:solidFill>
                  <a:srgbClr val="C00000"/>
                </a:solidFill>
              </a:rPr>
              <a:t>M</a:t>
            </a:r>
            <a:r>
              <a:rPr lang="da-DK" sz="3600" baseline="-25000" dirty="0" smtClean="0">
                <a:solidFill>
                  <a:srgbClr val="C00000"/>
                </a:solidFill>
              </a:rPr>
              <a:t>d/p </a:t>
            </a:r>
            <a:r>
              <a:rPr lang="da-DK" sz="3600" dirty="0" smtClean="0"/>
              <a:t>, hvor </a:t>
            </a:r>
            <a:r>
              <a:rPr lang="da-DK" sz="3600" dirty="0" smtClean="0">
                <a:solidFill>
                  <a:srgbClr val="C00000"/>
                </a:solidFill>
              </a:rPr>
              <a:t>p</a:t>
            </a:r>
            <a:r>
              <a:rPr lang="da-DK" sz="3600" dirty="0" smtClean="0"/>
              <a:t> mindste primfaktor i </a:t>
            </a:r>
            <a:r>
              <a:rPr lang="da-DK" sz="3600" dirty="0" smtClean="0">
                <a:solidFill>
                  <a:srgbClr val="C00000"/>
                </a:solidFill>
              </a:rPr>
              <a:t>d</a:t>
            </a:r>
            <a:endParaRPr lang="da-DK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1859" y="657148"/>
            <a:ext cx="4561200" cy="4566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" name="Group 4"/>
          <p:cNvGrpSpPr/>
          <p:nvPr/>
        </p:nvGrpSpPr>
        <p:grpSpPr>
          <a:xfrm>
            <a:off x="1110668" y="675150"/>
            <a:ext cx="4562475" cy="4562475"/>
            <a:chOff x="114300" y="1498600"/>
            <a:chExt cx="4562475" cy="4562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562475" cy="45624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09214" y="3709637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36200" y="660862"/>
            <a:ext cx="2276475" cy="2276475"/>
            <a:chOff x="4712544" y="3779837"/>
            <a:chExt cx="2276475" cy="2276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44" y="3779837"/>
              <a:ext cx="2276475" cy="22764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627678" y="479008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17339" y="664794"/>
            <a:ext cx="1514475" cy="1514475"/>
            <a:chOff x="7059041" y="8034337"/>
            <a:chExt cx="1514475" cy="15144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41" y="8034337"/>
              <a:ext cx="1514475" cy="15144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575644" y="8619355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554" y="2941051"/>
            <a:ext cx="4067203" cy="1133475"/>
            <a:chOff x="6583429" y="3600206"/>
            <a:chExt cx="4067203" cy="1133475"/>
          </a:xfrm>
        </p:grpSpPr>
        <p:grpSp>
          <p:nvGrpSpPr>
            <p:cNvPr id="15" name="Group 14"/>
            <p:cNvGrpSpPr/>
            <p:nvPr/>
          </p:nvGrpSpPr>
          <p:grpSpPr>
            <a:xfrm>
              <a:off x="6583429" y="3600206"/>
              <a:ext cx="1140405" cy="1133475"/>
              <a:chOff x="6691354" y="5824055"/>
              <a:chExt cx="1133475" cy="113347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354" y="5824055"/>
                <a:ext cx="1133475" cy="113347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031881" y="6231934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727576" y="3604371"/>
              <a:ext cx="904875" cy="904875"/>
              <a:chOff x="7860598" y="6061224"/>
              <a:chExt cx="904875" cy="90487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598" y="6061224"/>
                <a:ext cx="904875" cy="904875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8044615" y="6334998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5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859766" y="3601009"/>
              <a:ext cx="752475" cy="752475"/>
              <a:chOff x="8801242" y="6213624"/>
              <a:chExt cx="752475" cy="75247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1242" y="6213624"/>
                <a:ext cx="752475" cy="752475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8972701" y="6401295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6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002932" y="3600365"/>
              <a:ext cx="647700" cy="647700"/>
              <a:chOff x="9589486" y="6318399"/>
              <a:chExt cx="647700" cy="6477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9486" y="6318399"/>
                <a:ext cx="647700" cy="6477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686335" y="6436556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7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636916" y="4938812"/>
            <a:ext cx="4562416" cy="279528"/>
            <a:chOff x="6583791" y="5597967"/>
            <a:chExt cx="4562416" cy="279528"/>
          </a:xfrm>
        </p:grpSpPr>
        <p:grpSp>
          <p:nvGrpSpPr>
            <p:cNvPr id="28" name="Group 27"/>
            <p:cNvGrpSpPr/>
            <p:nvPr/>
          </p:nvGrpSpPr>
          <p:grpSpPr>
            <a:xfrm>
              <a:off x="658379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686771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15164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743557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771949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8003426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8287353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8855207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9139134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942306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970698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999091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027484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1055876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0842690" y="5597967"/>
              <a:ext cx="303517" cy="279528"/>
              <a:chOff x="6578734" y="1311540"/>
              <a:chExt cx="4561200" cy="458047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571280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6558876" y="4616086"/>
            <a:ext cx="4578126" cy="328108"/>
            <a:chOff x="6505751" y="5275241"/>
            <a:chExt cx="4578126" cy="32810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5305786"/>
              <a:ext cx="286889" cy="29756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445" y="5317510"/>
              <a:ext cx="266700" cy="2667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14" y="5309239"/>
              <a:ext cx="247650" cy="24765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689" y="5316774"/>
              <a:ext cx="238125" cy="23812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970" y="5306295"/>
              <a:ext cx="219075" cy="21907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803" y="5308480"/>
              <a:ext cx="209550" cy="20955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409" y="5318005"/>
              <a:ext cx="200025" cy="20002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534" y="5310803"/>
              <a:ext cx="190500" cy="1905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724" y="5314532"/>
              <a:ext cx="180975" cy="18097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295" y="5311273"/>
              <a:ext cx="180975" cy="18097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64" y="5309239"/>
              <a:ext cx="171450" cy="17145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040" y="5306311"/>
              <a:ext cx="161925" cy="161925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87" y="5305551"/>
              <a:ext cx="161925" cy="16192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141" y="5315076"/>
              <a:ext cx="152400" cy="1524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11" y="5316774"/>
              <a:ext cx="142875" cy="14287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446" y="5316665"/>
              <a:ext cx="142875" cy="142875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6505751" y="5275241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16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25551" y="5289141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50" dirty="0" smtClean="0">
                  <a:solidFill>
                    <a:schemeClr val="bg1"/>
                  </a:solidFill>
                </a:rPr>
                <a:t>M</a:t>
              </a:r>
              <a:r>
                <a:rPr lang="da-DK" sz="1050" baseline="-25000" dirty="0" smtClean="0">
                  <a:solidFill>
                    <a:schemeClr val="bg1"/>
                  </a:solidFill>
                </a:rPr>
                <a:t>17</a:t>
              </a:r>
              <a:endParaRPr lang="da-DK" sz="105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096583" y="5290086"/>
              <a:ext cx="3802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18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81899" y="5285478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19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64190" y="5284737"/>
              <a:ext cx="360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900" dirty="0" smtClean="0">
                  <a:solidFill>
                    <a:schemeClr val="bg1"/>
                  </a:solidFill>
                </a:rPr>
                <a:t>M</a:t>
              </a:r>
              <a:r>
                <a:rPr lang="da-DK" sz="900" baseline="-25000" dirty="0" smtClean="0">
                  <a:solidFill>
                    <a:schemeClr val="bg1"/>
                  </a:solidFill>
                </a:rPr>
                <a:t>20</a:t>
              </a:r>
              <a:endParaRPr lang="da-DK" sz="9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40340" y="5289446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21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224826" y="5284517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22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511851" y="52938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23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787352" y="52894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24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072852" y="5279391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25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364187" y="528476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>
                  <a:solidFill>
                    <a:schemeClr val="bg1"/>
                  </a:solidFill>
                </a:rPr>
                <a:t>2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6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639318" y="528861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27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920663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28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782191" y="5281263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31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486491" y="5279896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30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203632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29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638282" y="4062821"/>
            <a:ext cx="4330069" cy="584414"/>
            <a:chOff x="6585157" y="4721976"/>
            <a:chExt cx="4330069" cy="58441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84" y="4735038"/>
              <a:ext cx="409575" cy="40957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55" y="4733170"/>
              <a:ext cx="371475" cy="371475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319" y="4734188"/>
              <a:ext cx="342900" cy="342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467" y="4735868"/>
              <a:ext cx="323850" cy="32385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9" y="4730588"/>
              <a:ext cx="295275" cy="29527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4736966"/>
              <a:ext cx="570992" cy="569424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804" y="4728927"/>
              <a:ext cx="504825" cy="504825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130" y="4737926"/>
              <a:ext cx="447675" cy="447675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>
              <a:off x="6639566" y="4806893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8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163669" y="479574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660184" y="4757058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dirty="0" smtClean="0">
                  <a:solidFill>
                    <a:schemeClr val="bg1"/>
                  </a:solidFill>
                </a:rPr>
                <a:t>M</a:t>
              </a:r>
              <a:r>
                <a:rPr lang="da-DK" baseline="-25000" dirty="0" smtClean="0">
                  <a:solidFill>
                    <a:schemeClr val="bg1"/>
                  </a:solidFill>
                </a:rPr>
                <a:t>10</a:t>
              </a:r>
              <a:endParaRPr lang="da-DK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243439" y="476993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11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803366" y="4737871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12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377009" y="4750769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13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9932457" y="4732187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14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0496522" y="4721976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15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553947" y="4915357"/>
            <a:ext cx="4560675" cy="184786"/>
            <a:chOff x="6500822" y="5574512"/>
            <a:chExt cx="4560675" cy="184786"/>
          </a:xfrm>
        </p:grpSpPr>
        <p:grpSp>
          <p:nvGrpSpPr>
            <p:cNvPr id="127" name="Group 126"/>
            <p:cNvGrpSpPr/>
            <p:nvPr/>
          </p:nvGrpSpPr>
          <p:grpSpPr>
            <a:xfrm>
              <a:off x="6587210" y="5596737"/>
              <a:ext cx="4474287" cy="139587"/>
              <a:chOff x="6587210" y="5596737"/>
              <a:chExt cx="4474287" cy="139587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7210" y="5602974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226" y="5599413"/>
                <a:ext cx="146572" cy="13335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923" y="5598091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503" y="5602324"/>
                <a:ext cx="134109" cy="12351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0328" y="5602014"/>
                <a:ext cx="123825" cy="123825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0360" y="5603017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757" y="5598076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430" y="5600790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578" y="560424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945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3683" y="5604869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774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05" y="560167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4176" y="5603880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7285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574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0327" y="560273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7147" y="5602974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7192" y="5596737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4205" y="5599118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1743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5068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893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3313" y="5601806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326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292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702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84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5347" y="5603349"/>
                <a:ext cx="66675" cy="66675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7085" y="5600662"/>
                <a:ext cx="66675" cy="66675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763" y="5604987"/>
                <a:ext cx="66675" cy="66675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822" y="5603880"/>
                <a:ext cx="66675" cy="66675"/>
              </a:xfrm>
              <a:prstGeom prst="rect">
                <a:avLst/>
              </a:prstGeom>
            </p:spPr>
          </p:pic>
        </p:grpSp>
        <p:sp>
          <p:nvSpPr>
            <p:cNvPr id="128" name="Rectangle 127"/>
            <p:cNvSpPr/>
            <p:nvPr/>
          </p:nvSpPr>
          <p:spPr>
            <a:xfrm>
              <a:off x="6653558" y="557451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33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00822" y="557463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32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8147220" y="5265350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Output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773117" y="5261417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Input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6631859" y="652385"/>
            <a:ext cx="4561200" cy="4580477"/>
            <a:chOff x="6578734" y="1311540"/>
            <a:chExt cx="4561200" cy="4580477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6578734" y="3596903"/>
              <a:ext cx="45612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8852191" y="1311540"/>
              <a:ext cx="7626" cy="4580477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6631859" y="2932519"/>
            <a:ext cx="4560945" cy="2284324"/>
            <a:chOff x="6578734" y="3591674"/>
            <a:chExt cx="4560945" cy="2284324"/>
          </a:xfrm>
        </p:grpSpPr>
        <p:grpSp>
          <p:nvGrpSpPr>
            <p:cNvPr id="168" name="Group 167"/>
            <p:cNvGrpSpPr/>
            <p:nvPr/>
          </p:nvGrpSpPr>
          <p:grpSpPr>
            <a:xfrm>
              <a:off x="6578734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8851453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/>
        </p:nvGrpSpPr>
        <p:grpSpPr>
          <a:xfrm>
            <a:off x="6638288" y="4071013"/>
            <a:ext cx="4552375" cy="1161849"/>
            <a:chOff x="6585163" y="4730168"/>
            <a:chExt cx="4552375" cy="1161849"/>
          </a:xfrm>
        </p:grpSpPr>
        <p:grpSp>
          <p:nvGrpSpPr>
            <p:cNvPr id="175" name="Group 174"/>
            <p:cNvGrpSpPr/>
            <p:nvPr/>
          </p:nvGrpSpPr>
          <p:grpSpPr>
            <a:xfrm>
              <a:off x="9995565" y="4731404"/>
              <a:ext cx="1141973" cy="1160613"/>
              <a:chOff x="6578734" y="1311540"/>
              <a:chExt cx="4561200" cy="458047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8865300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6585163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7716394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6628300" y="4648927"/>
            <a:ext cx="4552864" cy="581007"/>
            <a:chOff x="6575175" y="5308082"/>
            <a:chExt cx="4552864" cy="581007"/>
          </a:xfrm>
        </p:grpSpPr>
        <p:grpSp>
          <p:nvGrpSpPr>
            <p:cNvPr id="188" name="Group 187"/>
            <p:cNvGrpSpPr/>
            <p:nvPr/>
          </p:nvGrpSpPr>
          <p:grpSpPr>
            <a:xfrm>
              <a:off x="6575175" y="5308082"/>
              <a:ext cx="600131" cy="581007"/>
              <a:chOff x="6578734" y="1311540"/>
              <a:chExt cx="4561200" cy="4580477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8865538" y="5308082"/>
              <a:ext cx="576205" cy="581007"/>
              <a:chOff x="6578734" y="1311540"/>
              <a:chExt cx="4731566" cy="4580477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6578734" y="3596902"/>
                <a:ext cx="4731566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7158493" y="5308082"/>
              <a:ext cx="564091" cy="581007"/>
              <a:chOff x="6578734" y="1311540"/>
              <a:chExt cx="4632090" cy="4580477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6578734" y="3596902"/>
                <a:ext cx="463209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943455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772750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1000356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/>
            <p:cNvGrpSpPr/>
            <p:nvPr/>
          </p:nvGrpSpPr>
          <p:grpSpPr>
            <a:xfrm>
              <a:off x="829652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10572581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/>
          <p:cNvGrpSpPr/>
          <p:nvPr/>
        </p:nvGrpSpPr>
        <p:grpSpPr>
          <a:xfrm>
            <a:off x="6636200" y="5081769"/>
            <a:ext cx="4544665" cy="137246"/>
            <a:chOff x="6583075" y="5740924"/>
            <a:chExt cx="4544665" cy="137246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6583075" y="5809547"/>
              <a:ext cx="454466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66539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67960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69382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70804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H="1">
              <a:off x="72226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73648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75069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76491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77913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79335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80757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82178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83600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85022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86444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87866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89287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90709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92131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93553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94975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96396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99240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100662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103505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104927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106349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107771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109193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11061497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102084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97818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6" name="Right Arrow 245"/>
          <p:cNvSpPr/>
          <p:nvPr/>
        </p:nvSpPr>
        <p:spPr>
          <a:xfrm>
            <a:off x="5883776" y="2694198"/>
            <a:ext cx="569102" cy="540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8" name="Rectangle 247"/>
          <p:cNvSpPr/>
          <p:nvPr/>
        </p:nvSpPr>
        <p:spPr>
          <a:xfrm>
            <a:off x="8911492" y="2940437"/>
            <a:ext cx="748833" cy="7538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9" name="Rectangle 248"/>
          <p:cNvSpPr/>
          <p:nvPr/>
        </p:nvSpPr>
        <p:spPr>
          <a:xfrm>
            <a:off x="1110158" y="696328"/>
            <a:ext cx="4540130" cy="45352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0" name="Freeform 249"/>
          <p:cNvSpPr/>
          <p:nvPr/>
        </p:nvSpPr>
        <p:spPr>
          <a:xfrm>
            <a:off x="3678280" y="2298166"/>
            <a:ext cx="5512283" cy="926627"/>
          </a:xfrm>
          <a:custGeom>
            <a:avLst/>
            <a:gdLst>
              <a:gd name="connsiteX0" fmla="*/ 0 w 3231546"/>
              <a:gd name="connsiteY0" fmla="*/ 0 h 1201479"/>
              <a:gd name="connsiteX1" fmla="*/ 2732567 w 3231546"/>
              <a:gd name="connsiteY1" fmla="*/ 712382 h 1201479"/>
              <a:gd name="connsiteX2" fmla="*/ 3221665 w 3231546"/>
              <a:gd name="connsiteY2" fmla="*/ 1201479 h 1201479"/>
              <a:gd name="connsiteX0" fmla="*/ 0 w 3222066"/>
              <a:gd name="connsiteY0" fmla="*/ 0 h 1201479"/>
              <a:gd name="connsiteX1" fmla="*/ 1658678 w 3222066"/>
              <a:gd name="connsiteY1" fmla="*/ 414670 h 1201479"/>
              <a:gd name="connsiteX2" fmla="*/ 3221665 w 3222066"/>
              <a:gd name="connsiteY2" fmla="*/ 1201479 h 1201479"/>
              <a:gd name="connsiteX0" fmla="*/ 0 w 3221665"/>
              <a:gd name="connsiteY0" fmla="*/ 0 h 1201479"/>
              <a:gd name="connsiteX1" fmla="*/ 1658678 w 3221665"/>
              <a:gd name="connsiteY1" fmla="*/ 414670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5231219"/>
              <a:gd name="connsiteY0" fmla="*/ 617919 h 830570"/>
              <a:gd name="connsiteX1" fmla="*/ 4295553 w 5231219"/>
              <a:gd name="connsiteY1" fmla="*/ 1230 h 830570"/>
              <a:gd name="connsiteX2" fmla="*/ 5231219 w 5231219"/>
              <a:gd name="connsiteY2" fmla="*/ 830570 h 830570"/>
              <a:gd name="connsiteX0" fmla="*/ 0 w 5231219"/>
              <a:gd name="connsiteY0" fmla="*/ 625171 h 837822"/>
              <a:gd name="connsiteX1" fmla="*/ 4295553 w 5231219"/>
              <a:gd name="connsiteY1" fmla="*/ 8482 h 837822"/>
              <a:gd name="connsiteX2" fmla="*/ 5231219 w 5231219"/>
              <a:gd name="connsiteY2" fmla="*/ 837822 h 837822"/>
              <a:gd name="connsiteX0" fmla="*/ 0 w 5231219"/>
              <a:gd name="connsiteY0" fmla="*/ 706923 h 919574"/>
              <a:gd name="connsiteX1" fmla="*/ 3274827 w 5231219"/>
              <a:gd name="connsiteY1" fmla="*/ 5174 h 919574"/>
              <a:gd name="connsiteX2" fmla="*/ 5231219 w 5231219"/>
              <a:gd name="connsiteY2" fmla="*/ 919574 h 919574"/>
              <a:gd name="connsiteX0" fmla="*/ 0 w 5454502"/>
              <a:gd name="connsiteY0" fmla="*/ 707341 h 930624"/>
              <a:gd name="connsiteX1" fmla="*/ 3274827 w 5454502"/>
              <a:gd name="connsiteY1" fmla="*/ 5592 h 930624"/>
              <a:gd name="connsiteX2" fmla="*/ 5454502 w 5454502"/>
              <a:gd name="connsiteY2" fmla="*/ 930624 h 930624"/>
              <a:gd name="connsiteX0" fmla="*/ 0 w 5563033"/>
              <a:gd name="connsiteY0" fmla="*/ 714730 h 1101225"/>
              <a:gd name="connsiteX1" fmla="*/ 3274827 w 5563033"/>
              <a:gd name="connsiteY1" fmla="*/ 12981 h 1101225"/>
              <a:gd name="connsiteX2" fmla="*/ 5563033 w 5563033"/>
              <a:gd name="connsiteY2" fmla="*/ 1101225 h 1101225"/>
              <a:gd name="connsiteX0" fmla="*/ 0 w 5649858"/>
              <a:gd name="connsiteY0" fmla="*/ 714730 h 1101225"/>
              <a:gd name="connsiteX1" fmla="*/ 3274827 w 5649858"/>
              <a:gd name="connsiteY1" fmla="*/ 12981 h 1101225"/>
              <a:gd name="connsiteX2" fmla="*/ 5649858 w 5649858"/>
              <a:gd name="connsiteY2" fmla="*/ 1101225 h 1101225"/>
              <a:gd name="connsiteX0" fmla="*/ 0 w 5626639"/>
              <a:gd name="connsiteY0" fmla="*/ 804336 h 1094142"/>
              <a:gd name="connsiteX1" fmla="*/ 3251608 w 5626639"/>
              <a:gd name="connsiteY1" fmla="*/ 5898 h 1094142"/>
              <a:gd name="connsiteX2" fmla="*/ 5626639 w 5626639"/>
              <a:gd name="connsiteY2" fmla="*/ 1094142 h 10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6639" h="1094142">
                <a:moveTo>
                  <a:pt x="0" y="804336"/>
                </a:moveTo>
                <a:cubicBezTo>
                  <a:pt x="1337044" y="204483"/>
                  <a:pt x="2313835" y="-42403"/>
                  <a:pt x="3251608" y="5898"/>
                </a:cubicBezTo>
                <a:cubicBezTo>
                  <a:pt x="4189381" y="54199"/>
                  <a:pt x="5283739" y="630739"/>
                  <a:pt x="5626639" y="109414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1" name="Rectangle 250"/>
          <p:cNvSpPr/>
          <p:nvPr/>
        </p:nvSpPr>
        <p:spPr>
          <a:xfrm>
            <a:off x="8918425" y="655757"/>
            <a:ext cx="1513389" cy="15226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2" name="Freeform 251"/>
          <p:cNvSpPr/>
          <p:nvPr/>
        </p:nvSpPr>
        <p:spPr>
          <a:xfrm>
            <a:off x="9382396" y="1716215"/>
            <a:ext cx="390744" cy="1441253"/>
          </a:xfrm>
          <a:custGeom>
            <a:avLst/>
            <a:gdLst>
              <a:gd name="connsiteX0" fmla="*/ 0 w 3231546"/>
              <a:gd name="connsiteY0" fmla="*/ 0 h 1201479"/>
              <a:gd name="connsiteX1" fmla="*/ 2732567 w 3231546"/>
              <a:gd name="connsiteY1" fmla="*/ 712382 h 1201479"/>
              <a:gd name="connsiteX2" fmla="*/ 3221665 w 3231546"/>
              <a:gd name="connsiteY2" fmla="*/ 1201479 h 1201479"/>
              <a:gd name="connsiteX0" fmla="*/ 0 w 3222066"/>
              <a:gd name="connsiteY0" fmla="*/ 0 h 1201479"/>
              <a:gd name="connsiteX1" fmla="*/ 1658678 w 3222066"/>
              <a:gd name="connsiteY1" fmla="*/ 414670 h 1201479"/>
              <a:gd name="connsiteX2" fmla="*/ 3221665 w 3222066"/>
              <a:gd name="connsiteY2" fmla="*/ 1201479 h 1201479"/>
              <a:gd name="connsiteX0" fmla="*/ 0 w 3221665"/>
              <a:gd name="connsiteY0" fmla="*/ 0 h 1201479"/>
              <a:gd name="connsiteX1" fmla="*/ 1658678 w 3221665"/>
              <a:gd name="connsiteY1" fmla="*/ 414670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5231219"/>
              <a:gd name="connsiteY0" fmla="*/ 617919 h 830570"/>
              <a:gd name="connsiteX1" fmla="*/ 4295553 w 5231219"/>
              <a:gd name="connsiteY1" fmla="*/ 1230 h 830570"/>
              <a:gd name="connsiteX2" fmla="*/ 5231219 w 5231219"/>
              <a:gd name="connsiteY2" fmla="*/ 830570 h 830570"/>
              <a:gd name="connsiteX0" fmla="*/ 0 w 5231219"/>
              <a:gd name="connsiteY0" fmla="*/ 625171 h 837822"/>
              <a:gd name="connsiteX1" fmla="*/ 4295553 w 5231219"/>
              <a:gd name="connsiteY1" fmla="*/ 8482 h 837822"/>
              <a:gd name="connsiteX2" fmla="*/ 5231219 w 5231219"/>
              <a:gd name="connsiteY2" fmla="*/ 837822 h 837822"/>
              <a:gd name="connsiteX0" fmla="*/ 0 w 5231219"/>
              <a:gd name="connsiteY0" fmla="*/ 706923 h 919574"/>
              <a:gd name="connsiteX1" fmla="*/ 3274827 w 5231219"/>
              <a:gd name="connsiteY1" fmla="*/ 5174 h 919574"/>
              <a:gd name="connsiteX2" fmla="*/ 5231219 w 5231219"/>
              <a:gd name="connsiteY2" fmla="*/ 919574 h 919574"/>
              <a:gd name="connsiteX0" fmla="*/ 0 w 5454502"/>
              <a:gd name="connsiteY0" fmla="*/ 707341 h 930624"/>
              <a:gd name="connsiteX1" fmla="*/ 3274827 w 5454502"/>
              <a:gd name="connsiteY1" fmla="*/ 5592 h 930624"/>
              <a:gd name="connsiteX2" fmla="*/ 5454502 w 5454502"/>
              <a:gd name="connsiteY2" fmla="*/ 930624 h 930624"/>
              <a:gd name="connsiteX0" fmla="*/ 0 w 5563033"/>
              <a:gd name="connsiteY0" fmla="*/ 714730 h 1101225"/>
              <a:gd name="connsiteX1" fmla="*/ 3274827 w 5563033"/>
              <a:gd name="connsiteY1" fmla="*/ 12981 h 1101225"/>
              <a:gd name="connsiteX2" fmla="*/ 5563033 w 5563033"/>
              <a:gd name="connsiteY2" fmla="*/ 1101225 h 1101225"/>
              <a:gd name="connsiteX0" fmla="*/ 0 w 5649858"/>
              <a:gd name="connsiteY0" fmla="*/ 714730 h 1101225"/>
              <a:gd name="connsiteX1" fmla="*/ 3274827 w 5649858"/>
              <a:gd name="connsiteY1" fmla="*/ 12981 h 1101225"/>
              <a:gd name="connsiteX2" fmla="*/ 5649858 w 5649858"/>
              <a:gd name="connsiteY2" fmla="*/ 1101225 h 1101225"/>
              <a:gd name="connsiteX0" fmla="*/ 0 w 3990534"/>
              <a:gd name="connsiteY0" fmla="*/ 763977 h 1975246"/>
              <a:gd name="connsiteX1" fmla="*/ 3274827 w 3990534"/>
              <a:gd name="connsiteY1" fmla="*/ 62228 h 1975246"/>
              <a:gd name="connsiteX2" fmla="*/ 3990534 w 3990534"/>
              <a:gd name="connsiteY2" fmla="*/ 1975246 h 1975246"/>
              <a:gd name="connsiteX0" fmla="*/ 0 w 4090174"/>
              <a:gd name="connsiteY0" fmla="*/ 763977 h 1975246"/>
              <a:gd name="connsiteX1" fmla="*/ 3274827 w 4090174"/>
              <a:gd name="connsiteY1" fmla="*/ 62228 h 1975246"/>
              <a:gd name="connsiteX2" fmla="*/ 3990534 w 4090174"/>
              <a:gd name="connsiteY2" fmla="*/ 1975246 h 1975246"/>
              <a:gd name="connsiteX0" fmla="*/ 0 w 3990534"/>
              <a:gd name="connsiteY0" fmla="*/ 0 h 1211269"/>
              <a:gd name="connsiteX1" fmla="*/ 3990534 w 3990534"/>
              <a:gd name="connsiteY1" fmla="*/ 1211269 h 1211269"/>
              <a:gd name="connsiteX0" fmla="*/ 300375 w 300375"/>
              <a:gd name="connsiteY0" fmla="*/ 0 h 1556175"/>
              <a:gd name="connsiteX1" fmla="*/ 0 w 300375"/>
              <a:gd name="connsiteY1" fmla="*/ 1556175 h 1556175"/>
              <a:gd name="connsiteX0" fmla="*/ 300375 w 374923"/>
              <a:gd name="connsiteY0" fmla="*/ 0 h 1556175"/>
              <a:gd name="connsiteX1" fmla="*/ 0 w 374923"/>
              <a:gd name="connsiteY1" fmla="*/ 1556175 h 1556175"/>
              <a:gd name="connsiteX0" fmla="*/ 300375 w 424977"/>
              <a:gd name="connsiteY0" fmla="*/ 0 h 1556175"/>
              <a:gd name="connsiteX1" fmla="*/ 0 w 424977"/>
              <a:gd name="connsiteY1" fmla="*/ 1556175 h 1556175"/>
              <a:gd name="connsiteX0" fmla="*/ 196667 w 353953"/>
              <a:gd name="connsiteY0" fmla="*/ 0 h 1661146"/>
              <a:gd name="connsiteX1" fmla="*/ 0 w 353953"/>
              <a:gd name="connsiteY1" fmla="*/ 1661146 h 1661146"/>
              <a:gd name="connsiteX0" fmla="*/ 196667 w 313571"/>
              <a:gd name="connsiteY0" fmla="*/ 0 h 1661146"/>
              <a:gd name="connsiteX1" fmla="*/ 0 w 313571"/>
              <a:gd name="connsiteY1" fmla="*/ 1661146 h 1661146"/>
              <a:gd name="connsiteX0" fmla="*/ 196667 w 335608"/>
              <a:gd name="connsiteY0" fmla="*/ 0 h 1661146"/>
              <a:gd name="connsiteX1" fmla="*/ 0 w 335608"/>
              <a:gd name="connsiteY1" fmla="*/ 1661146 h 166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608" h="1661146">
                <a:moveTo>
                  <a:pt x="196667" y="0"/>
                </a:moveTo>
                <a:cubicBezTo>
                  <a:pt x="446556" y="788651"/>
                  <a:pt x="346431" y="902487"/>
                  <a:pt x="0" y="1661146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270" name="Group 269"/>
          <p:cNvGrpSpPr/>
          <p:nvPr/>
        </p:nvGrpSpPr>
        <p:grpSpPr>
          <a:xfrm>
            <a:off x="3655533" y="1363220"/>
            <a:ext cx="6400524" cy="2797630"/>
            <a:chOff x="3655533" y="1363220"/>
            <a:chExt cx="6400524" cy="2797630"/>
          </a:xfrm>
        </p:grpSpPr>
        <p:sp>
          <p:nvSpPr>
            <p:cNvPr id="255" name="Freeform 254"/>
            <p:cNvSpPr/>
            <p:nvPr/>
          </p:nvSpPr>
          <p:spPr>
            <a:xfrm>
              <a:off x="3655533" y="2444567"/>
              <a:ext cx="4350637" cy="837913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9858" h="1101225">
                  <a:moveTo>
                    <a:pt x="0" y="714730"/>
                  </a:moveTo>
                  <a:cubicBezTo>
                    <a:pt x="1337044" y="114877"/>
                    <a:pt x="2333184" y="-51435"/>
                    <a:pt x="3274827" y="12981"/>
                  </a:cubicBezTo>
                  <a:cubicBezTo>
                    <a:pt x="4216470" y="77397"/>
                    <a:pt x="5306958" y="637822"/>
                    <a:pt x="5649858" y="1101225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3668433" y="1831836"/>
              <a:ext cx="3898310" cy="1142894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6186516"/>
                <a:gd name="connsiteY0" fmla="*/ 1280987 h 1280987"/>
                <a:gd name="connsiteX1" fmla="*/ 3274827 w 6186516"/>
                <a:gd name="connsiteY1" fmla="*/ 579238 h 1280987"/>
                <a:gd name="connsiteX2" fmla="*/ 6186516 w 6186516"/>
                <a:gd name="connsiteY2" fmla="*/ 155896 h 1280987"/>
                <a:gd name="connsiteX0" fmla="*/ 0 w 6186516"/>
                <a:gd name="connsiteY0" fmla="*/ 1125091 h 1125091"/>
                <a:gd name="connsiteX1" fmla="*/ 6186516 w 6186516"/>
                <a:gd name="connsiteY1" fmla="*/ 0 h 1125091"/>
                <a:gd name="connsiteX0" fmla="*/ 0 w 6186516"/>
                <a:gd name="connsiteY0" fmla="*/ 1160206 h 1160206"/>
                <a:gd name="connsiteX1" fmla="*/ 6186516 w 6186516"/>
                <a:gd name="connsiteY1" fmla="*/ 35115 h 1160206"/>
                <a:gd name="connsiteX0" fmla="*/ 0 w 6186516"/>
                <a:gd name="connsiteY0" fmla="*/ 1198159 h 1198159"/>
                <a:gd name="connsiteX1" fmla="*/ 6186516 w 6186516"/>
                <a:gd name="connsiteY1" fmla="*/ 73068 h 1198159"/>
                <a:gd name="connsiteX0" fmla="*/ 0 w 6101078"/>
                <a:gd name="connsiteY0" fmla="*/ 1349506 h 1349505"/>
                <a:gd name="connsiteX1" fmla="*/ 6101078 w 6101078"/>
                <a:gd name="connsiteY1" fmla="*/ 57893 h 134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1078" h="1349505">
                  <a:moveTo>
                    <a:pt x="0" y="1349506"/>
                  </a:moveTo>
                  <a:cubicBezTo>
                    <a:pt x="1775955" y="299661"/>
                    <a:pt x="3019255" y="-174411"/>
                    <a:pt x="6101078" y="57893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3663705" y="1363220"/>
              <a:ext cx="5805636" cy="1608267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6186516"/>
                <a:gd name="connsiteY0" fmla="*/ 1280987 h 1280987"/>
                <a:gd name="connsiteX1" fmla="*/ 3274827 w 6186516"/>
                <a:gd name="connsiteY1" fmla="*/ 579238 h 1280987"/>
                <a:gd name="connsiteX2" fmla="*/ 6186516 w 6186516"/>
                <a:gd name="connsiteY2" fmla="*/ 155896 h 1280987"/>
                <a:gd name="connsiteX0" fmla="*/ 0 w 6186516"/>
                <a:gd name="connsiteY0" fmla="*/ 1125091 h 1125091"/>
                <a:gd name="connsiteX1" fmla="*/ 6186516 w 6186516"/>
                <a:gd name="connsiteY1" fmla="*/ 0 h 1125091"/>
                <a:gd name="connsiteX0" fmla="*/ 0 w 6186516"/>
                <a:gd name="connsiteY0" fmla="*/ 1160206 h 1160206"/>
                <a:gd name="connsiteX1" fmla="*/ 6186516 w 6186516"/>
                <a:gd name="connsiteY1" fmla="*/ 35115 h 1160206"/>
                <a:gd name="connsiteX0" fmla="*/ 0 w 6186516"/>
                <a:gd name="connsiteY0" fmla="*/ 1198159 h 1198159"/>
                <a:gd name="connsiteX1" fmla="*/ 6186516 w 6186516"/>
                <a:gd name="connsiteY1" fmla="*/ 73068 h 1198159"/>
                <a:gd name="connsiteX0" fmla="*/ 0 w 6095761"/>
                <a:gd name="connsiteY0" fmla="*/ 1363133 h 1363133"/>
                <a:gd name="connsiteX1" fmla="*/ 6095761 w 6095761"/>
                <a:gd name="connsiteY1" fmla="*/ 56818 h 13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5761" h="1363133">
                  <a:moveTo>
                    <a:pt x="0" y="1363133"/>
                  </a:moveTo>
                  <a:cubicBezTo>
                    <a:pt x="1775955" y="313288"/>
                    <a:pt x="3013938" y="-175486"/>
                    <a:pt x="6095761" y="56818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682829" y="2124432"/>
              <a:ext cx="6373228" cy="998344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5625763"/>
                <a:gd name="connsiteY0" fmla="*/ 907329 h 1090153"/>
                <a:gd name="connsiteX1" fmla="*/ 3250732 w 5625763"/>
                <a:gd name="connsiteY1" fmla="*/ 1909 h 1090153"/>
                <a:gd name="connsiteX2" fmla="*/ 5625763 w 5625763"/>
                <a:gd name="connsiteY2" fmla="*/ 1090153 h 10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5763" h="1090153">
                  <a:moveTo>
                    <a:pt x="0" y="907329"/>
                  </a:moveTo>
                  <a:cubicBezTo>
                    <a:pt x="1337044" y="307476"/>
                    <a:pt x="2313105" y="-28562"/>
                    <a:pt x="3250732" y="1909"/>
                  </a:cubicBezTo>
                  <a:cubicBezTo>
                    <a:pt x="4188359" y="32380"/>
                    <a:pt x="5282863" y="626750"/>
                    <a:pt x="5625763" y="1090153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   </a:t>
              </a:r>
              <a:endParaRPr lang="da-DK" dirty="0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661231" y="2557104"/>
              <a:ext cx="4786889" cy="1603746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5735307"/>
                <a:gd name="connsiteY0" fmla="*/ 412143 h 1229760"/>
                <a:gd name="connsiteX1" fmla="*/ 3360276 w 5735307"/>
                <a:gd name="connsiteY1" fmla="*/ 141516 h 1229760"/>
                <a:gd name="connsiteX2" fmla="*/ 5735307 w 5735307"/>
                <a:gd name="connsiteY2" fmla="*/ 1229760 h 1229760"/>
                <a:gd name="connsiteX0" fmla="*/ 0 w 5735307"/>
                <a:gd name="connsiteY0" fmla="*/ 319021 h 1136638"/>
                <a:gd name="connsiteX1" fmla="*/ 3360276 w 5735307"/>
                <a:gd name="connsiteY1" fmla="*/ 48394 h 1136638"/>
                <a:gd name="connsiteX2" fmla="*/ 5735307 w 5735307"/>
                <a:gd name="connsiteY2" fmla="*/ 1136638 h 1136638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306640 h 1124257"/>
                <a:gd name="connsiteX1" fmla="*/ 5735307 w 5735307"/>
                <a:gd name="connsiteY1" fmla="*/ 1124257 h 1124257"/>
                <a:gd name="connsiteX0" fmla="*/ 0 w 5735307"/>
                <a:gd name="connsiteY0" fmla="*/ 302107 h 1142121"/>
                <a:gd name="connsiteX1" fmla="*/ 5735307 w 5735307"/>
                <a:gd name="connsiteY1" fmla="*/ 1142121 h 1142121"/>
                <a:gd name="connsiteX0" fmla="*/ 0 w 5715844"/>
                <a:gd name="connsiteY0" fmla="*/ 305348 h 1129294"/>
                <a:gd name="connsiteX1" fmla="*/ 5715844 w 5715844"/>
                <a:gd name="connsiteY1" fmla="*/ 1129294 h 112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844" h="1129294">
                  <a:moveTo>
                    <a:pt x="0" y="305348"/>
                  </a:moveTo>
                  <a:cubicBezTo>
                    <a:pt x="3763167" y="-435530"/>
                    <a:pt x="4421208" y="302455"/>
                    <a:pt x="5715844" y="1129294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665022" y="2413757"/>
              <a:ext cx="5921460" cy="1724564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5735307"/>
                <a:gd name="connsiteY0" fmla="*/ 412143 h 1229760"/>
                <a:gd name="connsiteX1" fmla="*/ 3360276 w 5735307"/>
                <a:gd name="connsiteY1" fmla="*/ 141516 h 1229760"/>
                <a:gd name="connsiteX2" fmla="*/ 5735307 w 5735307"/>
                <a:gd name="connsiteY2" fmla="*/ 1229760 h 1229760"/>
                <a:gd name="connsiteX0" fmla="*/ 0 w 5735307"/>
                <a:gd name="connsiteY0" fmla="*/ 319021 h 1136638"/>
                <a:gd name="connsiteX1" fmla="*/ 3360276 w 5735307"/>
                <a:gd name="connsiteY1" fmla="*/ 48394 h 1136638"/>
                <a:gd name="connsiteX2" fmla="*/ 5735307 w 5735307"/>
                <a:gd name="connsiteY2" fmla="*/ 1136638 h 1136638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306640 h 1124257"/>
                <a:gd name="connsiteX1" fmla="*/ 5735307 w 5735307"/>
                <a:gd name="connsiteY1" fmla="*/ 1124257 h 1124257"/>
                <a:gd name="connsiteX0" fmla="*/ 0 w 6912607"/>
                <a:gd name="connsiteY0" fmla="*/ 333817 h 1028256"/>
                <a:gd name="connsiteX1" fmla="*/ 6912607 w 6912607"/>
                <a:gd name="connsiteY1" fmla="*/ 1028256 h 1028256"/>
                <a:gd name="connsiteX0" fmla="*/ 0 w 7055023"/>
                <a:gd name="connsiteY0" fmla="*/ 316069 h 1088894"/>
                <a:gd name="connsiteX1" fmla="*/ 7055023 w 7055023"/>
                <a:gd name="connsiteY1" fmla="*/ 1088894 h 1088894"/>
                <a:gd name="connsiteX0" fmla="*/ 0 w 7055023"/>
                <a:gd name="connsiteY0" fmla="*/ 395180 h 1168005"/>
                <a:gd name="connsiteX1" fmla="*/ 7055023 w 7055023"/>
                <a:gd name="connsiteY1" fmla="*/ 1168005 h 1168005"/>
                <a:gd name="connsiteX0" fmla="*/ 0 w 7055023"/>
                <a:gd name="connsiteY0" fmla="*/ 479385 h 1252210"/>
                <a:gd name="connsiteX1" fmla="*/ 7055023 w 7055023"/>
                <a:gd name="connsiteY1" fmla="*/ 1252210 h 1252210"/>
                <a:gd name="connsiteX0" fmla="*/ 0 w 7070592"/>
                <a:gd name="connsiteY0" fmla="*/ 471919 h 1278028"/>
                <a:gd name="connsiteX1" fmla="*/ 7070592 w 7070592"/>
                <a:gd name="connsiteY1" fmla="*/ 1278028 h 1278028"/>
                <a:gd name="connsiteX0" fmla="*/ 0 w 7070592"/>
                <a:gd name="connsiteY0" fmla="*/ 435688 h 1241797"/>
                <a:gd name="connsiteX1" fmla="*/ 7070592 w 7070592"/>
                <a:gd name="connsiteY1" fmla="*/ 1241797 h 1241797"/>
                <a:gd name="connsiteX0" fmla="*/ 0 w 7070592"/>
                <a:gd name="connsiteY0" fmla="*/ 408260 h 1214369"/>
                <a:gd name="connsiteX1" fmla="*/ 7070592 w 7070592"/>
                <a:gd name="connsiteY1" fmla="*/ 1214369 h 121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0592" h="1214369">
                  <a:moveTo>
                    <a:pt x="0" y="408260"/>
                  </a:moveTo>
                  <a:cubicBezTo>
                    <a:pt x="3865479" y="-557963"/>
                    <a:pt x="5775956" y="387530"/>
                    <a:pt x="7070592" y="1214369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7060985" y="1729437"/>
            <a:ext cx="3521620" cy="2553434"/>
            <a:chOff x="7060985" y="1729437"/>
            <a:chExt cx="3521620" cy="2553434"/>
          </a:xfrm>
        </p:grpSpPr>
        <p:sp>
          <p:nvSpPr>
            <p:cNvPr id="257" name="Freeform 256"/>
            <p:cNvSpPr/>
            <p:nvPr/>
          </p:nvSpPr>
          <p:spPr>
            <a:xfrm>
              <a:off x="7556150" y="1729437"/>
              <a:ext cx="2050591" cy="2513718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  <a:gd name="connsiteX0" fmla="*/ 311278 w 419720"/>
                <a:gd name="connsiteY0" fmla="*/ 0 h 1608267"/>
                <a:gd name="connsiteX1" fmla="*/ 0 w 419720"/>
                <a:gd name="connsiteY1" fmla="*/ 1608267 h 1608267"/>
                <a:gd name="connsiteX0" fmla="*/ 311278 w 311278"/>
                <a:gd name="connsiteY0" fmla="*/ 0 h 1608267"/>
                <a:gd name="connsiteX1" fmla="*/ 0 w 311278"/>
                <a:gd name="connsiteY1" fmla="*/ 1608267 h 1608267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76 w 321276"/>
                <a:gd name="connsiteY0" fmla="*/ 0 h 1671722"/>
                <a:gd name="connsiteX1" fmla="*/ 32 w 321276"/>
                <a:gd name="connsiteY1" fmla="*/ 1671722 h 167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276" h="1671722">
                  <a:moveTo>
                    <a:pt x="321276" y="0"/>
                  </a:moveTo>
                  <a:cubicBezTo>
                    <a:pt x="294604" y="508391"/>
                    <a:pt x="-3598" y="405421"/>
                    <a:pt x="32" y="167172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0262742" y="3434847"/>
              <a:ext cx="208620" cy="733132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08" h="1661146">
                  <a:moveTo>
                    <a:pt x="196667" y="0"/>
                  </a:moveTo>
                  <a:cubicBezTo>
                    <a:pt x="446556" y="788651"/>
                    <a:pt x="346431" y="902487"/>
                    <a:pt x="0" y="166114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134917" y="3459993"/>
              <a:ext cx="202413" cy="707986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08" h="1661146">
                  <a:moveTo>
                    <a:pt x="196667" y="0"/>
                  </a:moveTo>
                  <a:cubicBezTo>
                    <a:pt x="446556" y="788651"/>
                    <a:pt x="346431" y="902487"/>
                    <a:pt x="0" y="166114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060985" y="3722040"/>
              <a:ext cx="142570" cy="560831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08" h="1661146">
                  <a:moveTo>
                    <a:pt x="196667" y="0"/>
                  </a:moveTo>
                  <a:cubicBezTo>
                    <a:pt x="446556" y="788651"/>
                    <a:pt x="346431" y="902487"/>
                    <a:pt x="0" y="166114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230145" y="3572068"/>
              <a:ext cx="2352460" cy="548991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  <a:gd name="connsiteX0" fmla="*/ 1 w 3898435"/>
                <a:gd name="connsiteY0" fmla="*/ 0 h 1362648"/>
                <a:gd name="connsiteX1" fmla="*/ 3877050 w 3898435"/>
                <a:gd name="connsiteY1" fmla="*/ 1362648 h 1362648"/>
                <a:gd name="connsiteX0" fmla="*/ -1 w 3877048"/>
                <a:gd name="connsiteY0" fmla="*/ 0 h 1362648"/>
                <a:gd name="connsiteX1" fmla="*/ 3877048 w 3877048"/>
                <a:gd name="connsiteY1" fmla="*/ 1362648 h 1362648"/>
                <a:gd name="connsiteX0" fmla="*/ 1 w 3877050"/>
                <a:gd name="connsiteY0" fmla="*/ 0 h 1362648"/>
                <a:gd name="connsiteX1" fmla="*/ 3877050 w 3877050"/>
                <a:gd name="connsiteY1" fmla="*/ 1362648 h 1362648"/>
                <a:gd name="connsiteX0" fmla="*/ 0 w 3900463"/>
                <a:gd name="connsiteY0" fmla="*/ 0 h 1288097"/>
                <a:gd name="connsiteX1" fmla="*/ 3900463 w 3900463"/>
                <a:gd name="connsiteY1" fmla="*/ 1288097 h 128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0463" h="1288097">
                  <a:moveTo>
                    <a:pt x="0" y="0"/>
                  </a:moveTo>
                  <a:cubicBezTo>
                    <a:pt x="671762" y="1422960"/>
                    <a:pt x="2836254" y="-235465"/>
                    <a:pt x="3900463" y="128809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016199" y="3557196"/>
              <a:ext cx="265492" cy="669151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  <a:gd name="connsiteX0" fmla="*/ 337155 w 440195"/>
                <a:gd name="connsiteY0" fmla="*/ 0 h 1570028"/>
                <a:gd name="connsiteX1" fmla="*/ 0 w 440195"/>
                <a:gd name="connsiteY1" fmla="*/ 1570028 h 15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195" h="1570028">
                  <a:moveTo>
                    <a:pt x="337155" y="0"/>
                  </a:moveTo>
                  <a:cubicBezTo>
                    <a:pt x="587044" y="788651"/>
                    <a:pt x="346431" y="811369"/>
                    <a:pt x="0" y="157002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1" name="Freeform 270"/>
          <p:cNvSpPr/>
          <p:nvPr/>
        </p:nvSpPr>
        <p:spPr>
          <a:xfrm>
            <a:off x="7228431" y="2028692"/>
            <a:ext cx="544590" cy="1377262"/>
          </a:xfrm>
          <a:custGeom>
            <a:avLst/>
            <a:gdLst>
              <a:gd name="connsiteX0" fmla="*/ 0 w 3231546"/>
              <a:gd name="connsiteY0" fmla="*/ 0 h 1201479"/>
              <a:gd name="connsiteX1" fmla="*/ 2732567 w 3231546"/>
              <a:gd name="connsiteY1" fmla="*/ 712382 h 1201479"/>
              <a:gd name="connsiteX2" fmla="*/ 3221665 w 3231546"/>
              <a:gd name="connsiteY2" fmla="*/ 1201479 h 1201479"/>
              <a:gd name="connsiteX0" fmla="*/ 0 w 3222066"/>
              <a:gd name="connsiteY0" fmla="*/ 0 h 1201479"/>
              <a:gd name="connsiteX1" fmla="*/ 1658678 w 3222066"/>
              <a:gd name="connsiteY1" fmla="*/ 414670 h 1201479"/>
              <a:gd name="connsiteX2" fmla="*/ 3221665 w 3222066"/>
              <a:gd name="connsiteY2" fmla="*/ 1201479 h 1201479"/>
              <a:gd name="connsiteX0" fmla="*/ 0 w 3221665"/>
              <a:gd name="connsiteY0" fmla="*/ 0 h 1201479"/>
              <a:gd name="connsiteX1" fmla="*/ 1658678 w 3221665"/>
              <a:gd name="connsiteY1" fmla="*/ 414670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5231219"/>
              <a:gd name="connsiteY0" fmla="*/ 617919 h 830570"/>
              <a:gd name="connsiteX1" fmla="*/ 4295553 w 5231219"/>
              <a:gd name="connsiteY1" fmla="*/ 1230 h 830570"/>
              <a:gd name="connsiteX2" fmla="*/ 5231219 w 5231219"/>
              <a:gd name="connsiteY2" fmla="*/ 830570 h 830570"/>
              <a:gd name="connsiteX0" fmla="*/ 0 w 5231219"/>
              <a:gd name="connsiteY0" fmla="*/ 625171 h 837822"/>
              <a:gd name="connsiteX1" fmla="*/ 4295553 w 5231219"/>
              <a:gd name="connsiteY1" fmla="*/ 8482 h 837822"/>
              <a:gd name="connsiteX2" fmla="*/ 5231219 w 5231219"/>
              <a:gd name="connsiteY2" fmla="*/ 837822 h 837822"/>
              <a:gd name="connsiteX0" fmla="*/ 0 w 5231219"/>
              <a:gd name="connsiteY0" fmla="*/ 706923 h 919574"/>
              <a:gd name="connsiteX1" fmla="*/ 3274827 w 5231219"/>
              <a:gd name="connsiteY1" fmla="*/ 5174 h 919574"/>
              <a:gd name="connsiteX2" fmla="*/ 5231219 w 5231219"/>
              <a:gd name="connsiteY2" fmla="*/ 919574 h 919574"/>
              <a:gd name="connsiteX0" fmla="*/ 0 w 5454502"/>
              <a:gd name="connsiteY0" fmla="*/ 707341 h 930624"/>
              <a:gd name="connsiteX1" fmla="*/ 3274827 w 5454502"/>
              <a:gd name="connsiteY1" fmla="*/ 5592 h 930624"/>
              <a:gd name="connsiteX2" fmla="*/ 5454502 w 5454502"/>
              <a:gd name="connsiteY2" fmla="*/ 930624 h 930624"/>
              <a:gd name="connsiteX0" fmla="*/ 0 w 5563033"/>
              <a:gd name="connsiteY0" fmla="*/ 714730 h 1101225"/>
              <a:gd name="connsiteX1" fmla="*/ 3274827 w 5563033"/>
              <a:gd name="connsiteY1" fmla="*/ 12981 h 1101225"/>
              <a:gd name="connsiteX2" fmla="*/ 5563033 w 5563033"/>
              <a:gd name="connsiteY2" fmla="*/ 1101225 h 1101225"/>
              <a:gd name="connsiteX0" fmla="*/ 0 w 5649858"/>
              <a:gd name="connsiteY0" fmla="*/ 714730 h 1101225"/>
              <a:gd name="connsiteX1" fmla="*/ 3274827 w 5649858"/>
              <a:gd name="connsiteY1" fmla="*/ 12981 h 1101225"/>
              <a:gd name="connsiteX2" fmla="*/ 5649858 w 5649858"/>
              <a:gd name="connsiteY2" fmla="*/ 1101225 h 1101225"/>
              <a:gd name="connsiteX0" fmla="*/ 0 w 3990534"/>
              <a:gd name="connsiteY0" fmla="*/ 763977 h 1975246"/>
              <a:gd name="connsiteX1" fmla="*/ 3274827 w 3990534"/>
              <a:gd name="connsiteY1" fmla="*/ 62228 h 1975246"/>
              <a:gd name="connsiteX2" fmla="*/ 3990534 w 3990534"/>
              <a:gd name="connsiteY2" fmla="*/ 1975246 h 1975246"/>
              <a:gd name="connsiteX0" fmla="*/ 0 w 4090174"/>
              <a:gd name="connsiteY0" fmla="*/ 763977 h 1975246"/>
              <a:gd name="connsiteX1" fmla="*/ 3274827 w 4090174"/>
              <a:gd name="connsiteY1" fmla="*/ 62228 h 1975246"/>
              <a:gd name="connsiteX2" fmla="*/ 3990534 w 4090174"/>
              <a:gd name="connsiteY2" fmla="*/ 1975246 h 1975246"/>
              <a:gd name="connsiteX0" fmla="*/ 0 w 3990534"/>
              <a:gd name="connsiteY0" fmla="*/ 0 h 1211269"/>
              <a:gd name="connsiteX1" fmla="*/ 3990534 w 3990534"/>
              <a:gd name="connsiteY1" fmla="*/ 1211269 h 1211269"/>
              <a:gd name="connsiteX0" fmla="*/ 300375 w 300375"/>
              <a:gd name="connsiteY0" fmla="*/ 0 h 1556175"/>
              <a:gd name="connsiteX1" fmla="*/ 0 w 300375"/>
              <a:gd name="connsiteY1" fmla="*/ 1556175 h 1556175"/>
              <a:gd name="connsiteX0" fmla="*/ 300375 w 374923"/>
              <a:gd name="connsiteY0" fmla="*/ 0 h 1556175"/>
              <a:gd name="connsiteX1" fmla="*/ 0 w 374923"/>
              <a:gd name="connsiteY1" fmla="*/ 1556175 h 1556175"/>
              <a:gd name="connsiteX0" fmla="*/ 300375 w 424977"/>
              <a:gd name="connsiteY0" fmla="*/ 0 h 1556175"/>
              <a:gd name="connsiteX1" fmla="*/ 0 w 424977"/>
              <a:gd name="connsiteY1" fmla="*/ 1556175 h 1556175"/>
              <a:gd name="connsiteX0" fmla="*/ 196667 w 353953"/>
              <a:gd name="connsiteY0" fmla="*/ 0 h 1661146"/>
              <a:gd name="connsiteX1" fmla="*/ 0 w 353953"/>
              <a:gd name="connsiteY1" fmla="*/ 1661146 h 1661146"/>
              <a:gd name="connsiteX0" fmla="*/ 196667 w 313571"/>
              <a:gd name="connsiteY0" fmla="*/ 0 h 1661146"/>
              <a:gd name="connsiteX1" fmla="*/ 0 w 313571"/>
              <a:gd name="connsiteY1" fmla="*/ 1661146 h 1661146"/>
              <a:gd name="connsiteX0" fmla="*/ 196667 w 335608"/>
              <a:gd name="connsiteY0" fmla="*/ 0 h 1661146"/>
              <a:gd name="connsiteX1" fmla="*/ 0 w 335608"/>
              <a:gd name="connsiteY1" fmla="*/ 1661146 h 1661146"/>
              <a:gd name="connsiteX0" fmla="*/ 362336 w 460547"/>
              <a:gd name="connsiteY0" fmla="*/ 0 h 1740544"/>
              <a:gd name="connsiteX1" fmla="*/ 0 w 460547"/>
              <a:gd name="connsiteY1" fmla="*/ 1740544 h 1740544"/>
              <a:gd name="connsiteX0" fmla="*/ 362336 w 366437"/>
              <a:gd name="connsiteY0" fmla="*/ 0 h 1740544"/>
              <a:gd name="connsiteX1" fmla="*/ 0 w 366437"/>
              <a:gd name="connsiteY1" fmla="*/ 1740544 h 1740544"/>
              <a:gd name="connsiteX0" fmla="*/ 382417 w 385700"/>
              <a:gd name="connsiteY0" fmla="*/ 0 h 1714079"/>
              <a:gd name="connsiteX1" fmla="*/ 0 w 385700"/>
              <a:gd name="connsiteY1" fmla="*/ 1714079 h 171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00" h="1714079">
                <a:moveTo>
                  <a:pt x="382417" y="0"/>
                </a:moveTo>
                <a:cubicBezTo>
                  <a:pt x="401374" y="806295"/>
                  <a:pt x="346431" y="955420"/>
                  <a:pt x="0" y="1714079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1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8" grpId="0" animBg="1"/>
      <p:bldP spid="249" grpId="0" animBg="1"/>
      <p:bldP spid="249" grpId="1" animBg="1"/>
      <p:bldP spid="250" grpId="0" animBg="1"/>
      <p:bldP spid="250" grpId="1" animBg="1"/>
      <p:bldP spid="251" grpId="0" animBg="1"/>
      <p:bldP spid="252" grpId="0" animBg="1"/>
      <p:bldP spid="2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9573780" y="3614198"/>
            <a:ext cx="795258" cy="24287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flipH="1">
            <a:off x="393102" y="4669148"/>
            <a:ext cx="3706427" cy="2054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08334" y="1752260"/>
                <a:ext cx="3864950" cy="5008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Input n</a:t>
                </a:r>
                <a:r>
                  <a:rPr lang="da-DK" sz="2400" baseline="30000" dirty="0" smtClean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Output ≤ </a:t>
                </a:r>
                <a:r>
                  <a:rPr lang="da-DK" sz="2400" dirty="0"/>
                  <a:t>n</a:t>
                </a:r>
                <a:r>
                  <a:rPr lang="da-DK" sz="2400" baseline="30000" dirty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Sum |S</a:t>
                </a:r>
                <a:r>
                  <a:rPr lang="da-DK" sz="2400" baseline="-25000" dirty="0" smtClean="0"/>
                  <a:t>i</a:t>
                </a:r>
                <a:r>
                  <a:rPr lang="da-DK" sz="2400" dirty="0" smtClean="0"/>
                  <a:t>| ≤ 2n</a:t>
                </a:r>
                <a:r>
                  <a:rPr lang="da-DK" sz="2400" baseline="30000" dirty="0" smtClean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     +     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scanner</a:t>
                </a:r>
                <a:r>
                  <a:rPr lang="da-DK" sz="2400" dirty="0" smtClean="0"/>
                  <a:t> ≤ 3n</a:t>
                </a:r>
                <a:r>
                  <a:rPr lang="da-DK" sz="2400" baseline="30000" dirty="0" smtClean="0"/>
                  <a:t>2</a:t>
                </a:r>
                <a:endParaRPr lang="da-DK" sz="2400" dirty="0" smtClean="0"/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    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gentagne scanninger </a:t>
                </a:r>
                <a:r>
                  <a:rPr lang="da-DK" sz="2400" dirty="0" smtClean="0"/>
                  <a:t>og fjern alt som ikke skal bruges for større p</a:t>
                </a:r>
              </a:p>
              <a:p>
                <a:pPr algn="ctr">
                  <a:buClr>
                    <a:srgbClr val="C00000"/>
                  </a:buClr>
                </a:pPr>
                <a:endParaRPr lang="da-DK" sz="1400" i="1" dirty="0" smtClean="0">
                  <a:latin typeface="Cambria Math" panose="02040503050406030204" pitchFamily="18" charset="0"/>
                </a:endParaRPr>
              </a:p>
              <a:p>
                <a:pPr algn="ctr">
                  <a:buClr>
                    <a:srgbClr val="C00000"/>
                  </a:buClr>
                </a:pPr>
                <a:endParaRPr lang="da-DK" sz="2400" i="1" dirty="0" smtClean="0">
                  <a:latin typeface="Cambria Math" panose="02040503050406030204" pitchFamily="18" charset="0"/>
                </a:endParaRPr>
              </a:p>
              <a:p>
                <a:pPr algn="ctr">
                  <a:buClr>
                    <a:srgbClr val="C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7"/>
                          </m:rPr>
                          <a:rPr lang="da-DK" sz="2400" b="0" i="0" smtClean="0"/>
                          <m:t>p</m:t>
                        </m:r>
                        <m:r>
                          <m:rPr>
                            <m:nor/>
                          </m:rPr>
                          <a:rPr lang="da-DK" sz="2400" b="0" i="0" smtClean="0"/>
                          <m:t>rimtal</m:t>
                        </m:r>
                        <m:r>
                          <m:rPr>
                            <m:nor/>
                          </m:rPr>
                          <a:rPr lang="da-DK" sz="2400" b="0" i="0" smtClean="0"/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/>
                          <m:t>p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a-DK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a-DK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2400" b="0" i="0" smtClean="0"/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2400"/>
                                      <m:t>p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2400" i="0" smtClean="0"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a-DK" sz="2400" dirty="0" smtClean="0"/>
                  <a:t> ≤ c∙m</a:t>
                </a:r>
                <a:r>
                  <a:rPr lang="da-DK" sz="2400" baseline="30000" dirty="0" smtClean="0"/>
                  <a:t>2</a:t>
                </a:r>
                <a:endParaRPr lang="da-DK" sz="2400" dirty="0" smtClean="0"/>
              </a:p>
              <a:p>
                <a:pPr>
                  <a:buClr>
                    <a:srgbClr val="C00000"/>
                  </a:buClr>
                </a:pPr>
                <a:endParaRPr lang="da-DK" sz="2400" dirty="0"/>
              </a:p>
              <a:p>
                <a:pPr>
                  <a:buClr>
                    <a:srgbClr val="C00000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b="0" i="0" smtClean="0">
                        <a:ea typeface="Cambria Math" panose="020405030504060302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 smtClean="0"/>
                  <a:t> er antal primtal ≤ p</a:t>
                </a:r>
              </a:p>
              <a:p>
                <a:pPr>
                  <a:buClr>
                    <a:srgbClr val="C00000"/>
                  </a:buClr>
                </a:pPr>
                <a:r>
                  <a:rPr lang="da-DK" dirty="0" smtClean="0"/>
                  <a:t>      Primtalssætningen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4" y="1752260"/>
                <a:ext cx="3864950" cy="5008935"/>
              </a:xfrm>
              <a:prstGeom prst="rect">
                <a:avLst/>
              </a:prstGeom>
              <a:blipFill>
                <a:blip r:embed="rId3"/>
                <a:stretch>
                  <a:fillRect l="-2208" t="-973" r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34" y="192511"/>
            <a:ext cx="3833813" cy="1325563"/>
          </a:xfrm>
        </p:spPr>
        <p:txBody>
          <a:bodyPr/>
          <a:lstStyle/>
          <a:p>
            <a:r>
              <a:rPr lang="da-DK" dirty="0" smtClean="0"/>
              <a:t>Cache </a:t>
            </a:r>
            <a:r>
              <a:rPr lang="da-DK" dirty="0" err="1" smtClean="0"/>
              <a:t>Oblivious</a:t>
            </a:r>
            <a:r>
              <a:rPr lang="da-DK" dirty="0" smtClean="0"/>
              <a:t> Algoritme</a:t>
            </a:r>
            <a:endParaRPr lang="da-DK" dirty="0"/>
          </a:p>
        </p:txBody>
      </p:sp>
      <p:grpSp>
        <p:nvGrpSpPr>
          <p:cNvPr id="4" name="Group 3"/>
          <p:cNvGrpSpPr/>
          <p:nvPr/>
        </p:nvGrpSpPr>
        <p:grpSpPr>
          <a:xfrm>
            <a:off x="4853992" y="365125"/>
            <a:ext cx="1834221" cy="1800000"/>
            <a:chOff x="114300" y="1498600"/>
            <a:chExt cx="4221602" cy="4142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142839" cy="41428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300" y="3079528"/>
              <a:ext cx="4221602" cy="2101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>
                <a:tabLst>
                  <a:tab pos="1166813" algn="l"/>
                </a:tabLst>
              </a:pPr>
              <a:endParaRPr lang="da-DK" sz="2000" baseline="-25000" dirty="0">
                <a:solidFill>
                  <a:schemeClr val="bg1"/>
                </a:solidFill>
              </a:endParaRPr>
            </a:p>
            <a:p>
              <a:pPr algn="ctr">
                <a:tabLst>
                  <a:tab pos="1166813" algn="l"/>
                </a:tabLst>
              </a:pPr>
              <a:r>
                <a:rPr lang="da-DK" sz="2000" dirty="0">
                  <a:solidFill>
                    <a:schemeClr val="bg1"/>
                  </a:solidFill>
                </a:rPr>
                <a:t>n</a:t>
              </a:r>
              <a:r>
                <a:rPr lang="da-DK" sz="2000" dirty="0" smtClean="0">
                  <a:solidFill>
                    <a:schemeClr val="bg1"/>
                  </a:solidFill>
                </a:rPr>
                <a:t> x n input</a:t>
              </a:r>
              <a:endParaRPr lang="da-DK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6882484" y="1016437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8" name="Rectangle 7"/>
          <p:cNvSpPr/>
          <p:nvPr/>
        </p:nvSpPr>
        <p:spPr>
          <a:xfrm>
            <a:off x="7929563" y="365125"/>
            <a:ext cx="1800000" cy="18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 smtClean="0"/>
              <a:t>1</a:t>
            </a:r>
            <a:endParaRPr lang="da-DK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389620" y="583605"/>
            <a:ext cx="180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Algoritme 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3992" y="3387222"/>
            <a:ext cx="900000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 smtClean="0"/>
              <a:t>2</a:t>
            </a:r>
            <a:endParaRPr lang="da-DK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448250" y="3550838"/>
            <a:ext cx="601200" cy="60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0244" y="3698886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/>
              <a:t>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56783" y="3387222"/>
            <a:ext cx="900000" cy="900000"/>
            <a:chOff x="114300" y="1498600"/>
            <a:chExt cx="4327408" cy="432740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327408" cy="432740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11526" y="2704644"/>
              <a:ext cx="2360072" cy="1923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37847" y="3580948"/>
            <a:ext cx="601200" cy="601200"/>
            <a:chOff x="114300" y="1498600"/>
            <a:chExt cx="4069058" cy="4327407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069058" cy="432740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30499" y="2347512"/>
              <a:ext cx="3322116" cy="2879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251167" y="3678831"/>
            <a:ext cx="490840" cy="400110"/>
            <a:chOff x="-381033" y="1327044"/>
            <a:chExt cx="3322116" cy="2879973"/>
          </a:xfrm>
        </p:grpSpPr>
        <p:pic>
          <p:nvPicPr>
            <p:cNvPr id="22" name="Picture 21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436561" cy="259126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-381033" y="1327044"/>
              <a:ext cx="3322116" cy="2879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5370445" y="3539891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25" name="Right Arrow 24"/>
          <p:cNvSpPr/>
          <p:nvPr/>
        </p:nvSpPr>
        <p:spPr>
          <a:xfrm>
            <a:off x="8069819" y="3546062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26" name="Right Arrow 25"/>
          <p:cNvSpPr/>
          <p:nvPr/>
        </p:nvSpPr>
        <p:spPr>
          <a:xfrm>
            <a:off x="10401032" y="3557049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27" name="Down Arrow 26"/>
          <p:cNvSpPr/>
          <p:nvPr/>
        </p:nvSpPr>
        <p:spPr>
          <a:xfrm rot="898569">
            <a:off x="7732726" y="2291431"/>
            <a:ext cx="360000" cy="114753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Down Arrow 27"/>
          <p:cNvSpPr/>
          <p:nvPr/>
        </p:nvSpPr>
        <p:spPr>
          <a:xfrm rot="3770360">
            <a:off x="6409728" y="1231726"/>
            <a:ext cx="360000" cy="267966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Down Arrow 28"/>
          <p:cNvSpPr/>
          <p:nvPr/>
        </p:nvSpPr>
        <p:spPr>
          <a:xfrm rot="20182850">
            <a:off x="9585988" y="2378135"/>
            <a:ext cx="360000" cy="125848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xtBox 29"/>
          <p:cNvSpPr txBox="1"/>
          <p:nvPr/>
        </p:nvSpPr>
        <p:spPr>
          <a:xfrm>
            <a:off x="10130244" y="2638894"/>
            <a:ext cx="201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…alle primtal ≤ n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59109" y="1540729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32" name="Oval 31"/>
          <p:cNvSpPr/>
          <p:nvPr/>
        </p:nvSpPr>
        <p:spPr>
          <a:xfrm>
            <a:off x="6808225" y="2261603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3" name="Oval 32"/>
          <p:cNvSpPr/>
          <p:nvPr/>
        </p:nvSpPr>
        <p:spPr>
          <a:xfrm>
            <a:off x="7834185" y="257156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4" name="Oval 33"/>
          <p:cNvSpPr/>
          <p:nvPr/>
        </p:nvSpPr>
        <p:spPr>
          <a:xfrm>
            <a:off x="9573780" y="273919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5" name="Oval 34"/>
          <p:cNvSpPr/>
          <p:nvPr/>
        </p:nvSpPr>
        <p:spPr>
          <a:xfrm>
            <a:off x="5565254" y="4095204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8267463" y="4091834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10577657" y="409899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37908" y="5203830"/>
            <a:ext cx="450000" cy="45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 smtClean="0"/>
              <a:t>4</a:t>
            </a:r>
            <a:endParaRPr lang="da-DK" sz="2000" baseline="-25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092501" y="5203830"/>
            <a:ext cx="490840" cy="450000"/>
            <a:chOff x="91269" y="1498600"/>
            <a:chExt cx="2360072" cy="216370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91269" y="1528772"/>
              <a:ext cx="2360072" cy="1923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4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5168423" y="5111945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43" name="Oval 42"/>
          <p:cNvSpPr/>
          <p:nvPr/>
        </p:nvSpPr>
        <p:spPr>
          <a:xfrm>
            <a:off x="5363232" y="5667258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4676757" y="4400058"/>
            <a:ext cx="360000" cy="68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Oval 44"/>
          <p:cNvSpPr/>
          <p:nvPr/>
        </p:nvSpPr>
        <p:spPr>
          <a:xfrm>
            <a:off x="4727992" y="453924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46" name="Rectangle 45"/>
          <p:cNvSpPr/>
          <p:nvPr/>
        </p:nvSpPr>
        <p:spPr>
          <a:xfrm>
            <a:off x="7565395" y="4981987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799333" y="4975623"/>
            <a:ext cx="428322" cy="338554"/>
            <a:chOff x="-380444" y="1378401"/>
            <a:chExt cx="3303499" cy="239389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-380444" y="1378401"/>
              <a:ext cx="3303499" cy="239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7957682" y="5034657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51" name="Oval 50"/>
          <p:cNvSpPr/>
          <p:nvPr/>
        </p:nvSpPr>
        <p:spPr>
          <a:xfrm>
            <a:off x="8152491" y="558997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7551080" y="4220749"/>
            <a:ext cx="360000" cy="68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Oval 52"/>
          <p:cNvSpPr/>
          <p:nvPr/>
        </p:nvSpPr>
        <p:spPr>
          <a:xfrm>
            <a:off x="7602315" y="435993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54" name="Rectangle 53"/>
          <p:cNvSpPr/>
          <p:nvPr/>
        </p:nvSpPr>
        <p:spPr>
          <a:xfrm>
            <a:off x="7545107" y="493517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>
                <a:solidFill>
                  <a:schemeClr val="bg1"/>
                </a:solidFill>
              </a:rPr>
              <a:t>S</a:t>
            </a:r>
            <a:r>
              <a:rPr lang="da-DK" baseline="-25000" dirty="0" smtClean="0">
                <a:solidFill>
                  <a:schemeClr val="bg1"/>
                </a:solidFill>
              </a:rPr>
              <a:t>6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971408" y="4888760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189316" y="4882396"/>
            <a:ext cx="460382" cy="322999"/>
            <a:chOff x="-504078" y="1378401"/>
            <a:chExt cx="3550767" cy="228390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-504078" y="1378401"/>
              <a:ext cx="3550767" cy="2176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10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10427303" y="5074657"/>
            <a:ext cx="799902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61" name="Oval 60"/>
          <p:cNvSpPr/>
          <p:nvPr/>
        </p:nvSpPr>
        <p:spPr>
          <a:xfrm>
            <a:off x="10558504" y="562997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9957093" y="4127522"/>
            <a:ext cx="360000" cy="68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Oval 62"/>
          <p:cNvSpPr/>
          <p:nvPr/>
        </p:nvSpPr>
        <p:spPr>
          <a:xfrm>
            <a:off x="10008328" y="427814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64" name="Rectangle 63"/>
          <p:cNvSpPr/>
          <p:nvPr/>
        </p:nvSpPr>
        <p:spPr>
          <a:xfrm>
            <a:off x="9927075" y="4841947"/>
            <a:ext cx="417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1600" dirty="0" smtClean="0">
                <a:solidFill>
                  <a:schemeClr val="bg1"/>
                </a:solidFill>
              </a:rPr>
              <a:t>S</a:t>
            </a:r>
            <a:r>
              <a:rPr lang="da-DK" sz="1600" baseline="-25000" dirty="0" smtClean="0">
                <a:solidFill>
                  <a:schemeClr val="bg1"/>
                </a:solidFill>
              </a:rPr>
              <a:t>10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967924" y="5253810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1189316" y="5247446"/>
            <a:ext cx="468203" cy="689916"/>
            <a:chOff x="-564399" y="1378401"/>
            <a:chExt cx="3611087" cy="4878347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3965032"/>
              <a:ext cx="2163708" cy="216370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-504078" y="1378401"/>
              <a:ext cx="3550766" cy="2176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15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564399" y="4080479"/>
              <a:ext cx="3550766" cy="2176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>
                  <a:solidFill>
                    <a:schemeClr val="bg1"/>
                  </a:solidFill>
                </a:rPr>
                <a:t>2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5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9908363" y="5206997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S</a:t>
            </a:r>
            <a:r>
              <a:rPr lang="da-DK" baseline="-25000" dirty="0" smtClean="0">
                <a:solidFill>
                  <a:schemeClr val="bg1"/>
                </a:solidFill>
              </a:rPr>
              <a:t>15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853992" y="365125"/>
            <a:ext cx="3773471" cy="542975"/>
            <a:chOff x="4853992" y="365125"/>
            <a:chExt cx="3773471" cy="542975"/>
          </a:xfrm>
        </p:grpSpPr>
        <p:sp>
          <p:nvSpPr>
            <p:cNvPr id="75" name="Rectangle 74"/>
            <p:cNvSpPr/>
            <p:nvPr/>
          </p:nvSpPr>
          <p:spPr>
            <a:xfrm>
              <a:off x="8519463" y="800100"/>
              <a:ext cx="108000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53992" y="365125"/>
              <a:ext cx="711262" cy="540596"/>
            </a:xfrm>
            <a:prstGeom prst="rect">
              <a:avLst/>
            </a:prstGeom>
            <a:solidFill>
              <a:srgbClr val="F4B18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2" name="Oval 81"/>
          <p:cNvSpPr/>
          <p:nvPr/>
        </p:nvSpPr>
        <p:spPr>
          <a:xfrm>
            <a:off x="749790" y="2959418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83" name="Oval 82"/>
          <p:cNvSpPr/>
          <p:nvPr/>
        </p:nvSpPr>
        <p:spPr>
          <a:xfrm>
            <a:off x="1315319" y="2955651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84" name="Oval 83"/>
          <p:cNvSpPr/>
          <p:nvPr/>
        </p:nvSpPr>
        <p:spPr>
          <a:xfrm>
            <a:off x="749790" y="333065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86" name="Rectangle 85"/>
          <p:cNvSpPr/>
          <p:nvPr/>
        </p:nvSpPr>
        <p:spPr>
          <a:xfrm>
            <a:off x="7567615" y="5404734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sp>
        <p:nvSpPr>
          <p:cNvPr id="87" name="Rectangle 86"/>
          <p:cNvSpPr/>
          <p:nvPr/>
        </p:nvSpPr>
        <p:spPr>
          <a:xfrm>
            <a:off x="7547327" y="5357921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S</a:t>
            </a:r>
            <a:r>
              <a:rPr lang="da-DK" baseline="-25000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799908" y="5392818"/>
            <a:ext cx="428322" cy="338554"/>
            <a:chOff x="-380444" y="1378401"/>
            <a:chExt cx="3303500" cy="239389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-380444" y="1378401"/>
              <a:ext cx="3303500" cy="239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9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Freeform 91"/>
          <p:cNvSpPr/>
          <p:nvPr/>
        </p:nvSpPr>
        <p:spPr>
          <a:xfrm>
            <a:off x="2959428" y="5560297"/>
            <a:ext cx="344808" cy="626811"/>
          </a:xfrm>
          <a:custGeom>
            <a:avLst/>
            <a:gdLst>
              <a:gd name="connsiteX0" fmla="*/ 148856 w 385851"/>
              <a:gd name="connsiteY0" fmla="*/ 701749 h 703965"/>
              <a:gd name="connsiteX1" fmla="*/ 382772 w 385851"/>
              <a:gd name="connsiteY1" fmla="*/ 595423 h 703965"/>
              <a:gd name="connsiteX2" fmla="*/ 0 w 385851"/>
              <a:gd name="connsiteY2" fmla="*/ 0 h 70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51" h="703965">
                <a:moveTo>
                  <a:pt x="148856" y="701749"/>
                </a:moveTo>
                <a:cubicBezTo>
                  <a:pt x="278218" y="707065"/>
                  <a:pt x="407581" y="712381"/>
                  <a:pt x="382772" y="595423"/>
                </a:cubicBezTo>
                <a:cubicBezTo>
                  <a:pt x="357963" y="478465"/>
                  <a:pt x="178981" y="239232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Freeform 92"/>
          <p:cNvSpPr/>
          <p:nvPr/>
        </p:nvSpPr>
        <p:spPr>
          <a:xfrm>
            <a:off x="2674259" y="5522222"/>
            <a:ext cx="1000581" cy="912536"/>
          </a:xfrm>
          <a:custGeom>
            <a:avLst/>
            <a:gdLst>
              <a:gd name="connsiteX0" fmla="*/ 148856 w 385851"/>
              <a:gd name="connsiteY0" fmla="*/ 701749 h 703965"/>
              <a:gd name="connsiteX1" fmla="*/ 382772 w 385851"/>
              <a:gd name="connsiteY1" fmla="*/ 595423 h 703965"/>
              <a:gd name="connsiteX2" fmla="*/ 0 w 385851"/>
              <a:gd name="connsiteY2" fmla="*/ 0 h 703965"/>
              <a:gd name="connsiteX0" fmla="*/ 0 w 1063703"/>
              <a:gd name="connsiteY0" fmla="*/ 704526 h 706496"/>
              <a:gd name="connsiteX1" fmla="*/ 1040973 w 1063703"/>
              <a:gd name="connsiteY1" fmla="*/ 595423 h 706496"/>
              <a:gd name="connsiteX2" fmla="*/ 658201 w 1063703"/>
              <a:gd name="connsiteY2" fmla="*/ 0 h 706496"/>
              <a:gd name="connsiteX0" fmla="*/ 0 w 1000581"/>
              <a:gd name="connsiteY0" fmla="*/ 704526 h 704860"/>
              <a:gd name="connsiteX1" fmla="*/ 973387 w 1000581"/>
              <a:gd name="connsiteY1" fmla="*/ 534348 h 704860"/>
              <a:gd name="connsiteX2" fmla="*/ 658201 w 1000581"/>
              <a:gd name="connsiteY2" fmla="*/ 0 h 704860"/>
              <a:gd name="connsiteX0" fmla="*/ 0 w 1000581"/>
              <a:gd name="connsiteY0" fmla="*/ 704526 h 704609"/>
              <a:gd name="connsiteX1" fmla="*/ 973387 w 1000581"/>
              <a:gd name="connsiteY1" fmla="*/ 534348 h 704609"/>
              <a:gd name="connsiteX2" fmla="*/ 658201 w 1000581"/>
              <a:gd name="connsiteY2" fmla="*/ 0 h 70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581" h="704609">
                <a:moveTo>
                  <a:pt x="0" y="704526"/>
                </a:moveTo>
                <a:cubicBezTo>
                  <a:pt x="455365" y="707066"/>
                  <a:pt x="863687" y="651769"/>
                  <a:pt x="973387" y="534348"/>
                </a:cubicBezTo>
                <a:cubicBezTo>
                  <a:pt x="1083087" y="416927"/>
                  <a:pt x="837182" y="239232"/>
                  <a:pt x="658201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Rectangle 84"/>
          <p:cNvSpPr/>
          <p:nvPr/>
        </p:nvSpPr>
        <p:spPr>
          <a:xfrm>
            <a:off x="9954328" y="5623142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9896618" y="5570445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S</a:t>
            </a:r>
            <a:r>
              <a:rPr lang="da-DK" baseline="-25000" dirty="0">
                <a:solidFill>
                  <a:schemeClr val="bg1"/>
                </a:solidFill>
              </a:rPr>
              <a:t>2</a:t>
            </a:r>
            <a:r>
              <a:rPr lang="da-DK" baseline="-25000" dirty="0" smtClean="0">
                <a:solidFill>
                  <a:schemeClr val="bg1"/>
                </a:solidFill>
              </a:rPr>
              <a:t>5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68225" y="4865664"/>
            <a:ext cx="556631" cy="1073650"/>
            <a:chOff x="9468225" y="4865664"/>
            <a:chExt cx="556631" cy="1073650"/>
          </a:xfrm>
        </p:grpSpPr>
        <p:sp>
          <p:nvSpPr>
            <p:cNvPr id="3" name="TextBox 2"/>
            <p:cNvSpPr txBox="1"/>
            <p:nvPr/>
          </p:nvSpPr>
          <p:spPr>
            <a:xfrm>
              <a:off x="9468225" y="4865664"/>
              <a:ext cx="547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600" dirty="0" smtClean="0"/>
                <a:t>p=2</a:t>
              </a:r>
              <a:endParaRPr lang="en-US" sz="16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477195" y="5233212"/>
              <a:ext cx="547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600" dirty="0" smtClean="0"/>
                <a:t>p=3</a:t>
              </a:r>
              <a:endParaRPr lang="en-US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474213" y="5600760"/>
              <a:ext cx="547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600" dirty="0" smtClean="0"/>
                <a:t>p=5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59926" y="4980879"/>
            <a:ext cx="550643" cy="730006"/>
            <a:chOff x="7059926" y="4980879"/>
            <a:chExt cx="550643" cy="730006"/>
          </a:xfrm>
        </p:grpSpPr>
        <p:sp>
          <p:nvSpPr>
            <p:cNvPr id="98" name="TextBox 97"/>
            <p:cNvSpPr txBox="1"/>
            <p:nvPr/>
          </p:nvSpPr>
          <p:spPr>
            <a:xfrm>
              <a:off x="7062908" y="4980879"/>
              <a:ext cx="547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600" dirty="0" smtClean="0"/>
                <a:t>p=2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59926" y="5372331"/>
              <a:ext cx="547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600" dirty="0" smtClean="0"/>
                <a:t>p=3</a:t>
              </a:r>
              <a:endParaRPr lang="en-US" sz="1600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149375" y="5252804"/>
            <a:ext cx="547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 smtClean="0"/>
              <a:t>p=2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17254" y="6210325"/>
                <a:ext cx="77378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 smtClean="0"/>
                  <a:t>Eksempel      for S</a:t>
                </a:r>
                <a:r>
                  <a:rPr lang="da-DK" baseline="-25000" dirty="0" smtClean="0"/>
                  <a:t>5</a:t>
                </a:r>
                <a:r>
                  <a:rPr lang="da-DK" dirty="0" smtClean="0"/>
                  <a:t>: Scan S</a:t>
                </a:r>
                <a:r>
                  <a:rPr lang="da-DK" baseline="-25000" dirty="0" smtClean="0"/>
                  <a:t>5 </a:t>
                </a:r>
                <a:r>
                  <a:rPr lang="da-DK" dirty="0" smtClean="0"/>
                  <a:t>og uddrag S</a:t>
                </a:r>
                <a:r>
                  <a:rPr lang="da-DK" baseline="-25000" dirty="0" smtClean="0"/>
                  <a:t>10</a:t>
                </a:r>
                <a:r>
                  <a:rPr lang="da-DK" dirty="0" smtClean="0"/>
                  <a:t> og fjern alt der ikke indgår i S</a:t>
                </a:r>
                <a:r>
                  <a:rPr lang="da-DK" baseline="-25000" dirty="0" smtClean="0"/>
                  <a:t>15</a:t>
                </a:r>
                <a14:m>
                  <m:oMath xmlns:m="http://schemas.openxmlformats.org/officeDocument/2006/math">
                    <m:r>
                      <a:rPr lang="da-D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a-D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da-DK" dirty="0" smtClean="0"/>
                  <a:t> S</a:t>
                </a:r>
                <a:r>
                  <a:rPr lang="da-DK" baseline="-25000" dirty="0" smtClean="0"/>
                  <a:t>25</a:t>
                </a:r>
                <a:r>
                  <a:rPr lang="da-DK" dirty="0" smtClean="0"/>
                  <a:t> .                 		Scan igen</a:t>
                </a:r>
                <a:r>
                  <a:rPr lang="da-DK" baseline="-25000" dirty="0" smtClean="0"/>
                  <a:t> </a:t>
                </a:r>
                <a:r>
                  <a:rPr lang="da-DK" dirty="0"/>
                  <a:t>og uddrag </a:t>
                </a:r>
                <a:r>
                  <a:rPr lang="da-DK" dirty="0" smtClean="0"/>
                  <a:t>S</a:t>
                </a:r>
                <a:r>
                  <a:rPr lang="da-DK" baseline="-25000" dirty="0" smtClean="0"/>
                  <a:t>15 </a:t>
                </a:r>
                <a:r>
                  <a:rPr lang="da-DK" dirty="0" smtClean="0"/>
                  <a:t>og fjern </a:t>
                </a:r>
                <a:r>
                  <a:rPr lang="da-DK" dirty="0"/>
                  <a:t>alt der ikke </a:t>
                </a:r>
                <a:r>
                  <a:rPr lang="da-DK" dirty="0" smtClean="0"/>
                  <a:t>indgår i S</a:t>
                </a:r>
                <a:r>
                  <a:rPr lang="da-DK" baseline="-25000" dirty="0" smtClean="0"/>
                  <a:t>25</a:t>
                </a:r>
                <a:r>
                  <a:rPr lang="da-DK" dirty="0" smtClean="0"/>
                  <a:t> </a:t>
                </a:r>
                <a:r>
                  <a:rPr lang="da-DK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54" y="6210325"/>
                <a:ext cx="7737861" cy="646331"/>
              </a:xfrm>
              <a:prstGeom prst="rect">
                <a:avLst/>
              </a:prstGeom>
              <a:blipFill>
                <a:blip r:embed="rId10"/>
                <a:stretch>
                  <a:fillRect l="-709" t="-5660" r="-882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/>
          <p:cNvSpPr/>
          <p:nvPr/>
        </p:nvSpPr>
        <p:spPr>
          <a:xfrm>
            <a:off x="5229273" y="627744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66" name="Rectangle 65"/>
          <p:cNvSpPr/>
          <p:nvPr/>
        </p:nvSpPr>
        <p:spPr>
          <a:xfrm>
            <a:off x="10052623" y="865316"/>
            <a:ext cx="2058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sz="4000" dirty="0">
                <a:solidFill>
                  <a:srgbClr val="C00000"/>
                </a:solidFill>
                <a:latin typeface="+mj-lt"/>
              </a:rPr>
              <a:t>Tid ≈ n</a:t>
            </a:r>
            <a:r>
              <a:rPr lang="da-DK" sz="4000" baseline="30000" dirty="0">
                <a:solidFill>
                  <a:srgbClr val="C00000"/>
                </a:solidFill>
                <a:latin typeface="+mj-lt"/>
              </a:rPr>
              <a:t>2</a:t>
            </a:r>
            <a:endParaRPr lang="da-DK" sz="4000" dirty="0"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762120" y="3957887"/>
            <a:ext cx="70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 smtClean="0"/>
              <a:t>m </a:t>
            </a:r>
            <a:r>
              <a:rPr lang="da-DK" sz="1400" dirty="0" smtClean="0"/>
              <a:t>x </a:t>
            </a:r>
            <a:r>
              <a:rPr lang="da-DK" sz="1600" dirty="0" smtClean="0"/>
              <a:t>m</a:t>
            </a:r>
            <a:endParaRPr lang="en-US" sz="1600" dirty="0"/>
          </a:p>
        </p:txBody>
      </p:sp>
      <p:sp>
        <p:nvSpPr>
          <p:cNvPr id="104" name="Rectangle 103"/>
          <p:cNvSpPr/>
          <p:nvPr/>
        </p:nvSpPr>
        <p:spPr>
          <a:xfrm>
            <a:off x="9896618" y="1475730"/>
            <a:ext cx="2058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sz="2000" dirty="0" smtClean="0">
                <a:solidFill>
                  <a:srgbClr val="C00000"/>
                </a:solidFill>
                <a:latin typeface="+mj-lt"/>
              </a:rPr>
              <a:t>og cache effektivt pga. scanning</a:t>
            </a:r>
            <a:endParaRPr lang="da-DK" sz="2000" dirty="0">
              <a:latin typeface="+mj-lt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71990" y="479115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74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4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9" grpId="0" animBg="1"/>
      <p:bldP spid="82" grpId="0" animBg="1"/>
      <p:bldP spid="83" grpId="0" animBg="1"/>
      <p:bldP spid="84" grpId="0" animBg="1"/>
      <p:bldP spid="86" grpId="0" animBg="1"/>
      <p:bldP spid="92" grpId="0" animBg="1"/>
      <p:bldP spid="93" grpId="0" animBg="1"/>
      <p:bldP spid="85" grpId="0" animBg="1"/>
      <p:bldP spid="100" grpId="0"/>
      <p:bldP spid="55" grpId="0"/>
      <p:bldP spid="101" grpId="0" animBg="1"/>
      <p:bldP spid="66" grpId="0"/>
      <p:bldP spid="103" grpId="0"/>
      <p:bldP spid="104" grpId="0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969698"/>
                <a:ext cx="11468100" cy="22304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9"/>
                            </m:rPr>
                            <a:rPr lang="da-DK" sz="2400" b="0" i="0" smtClean="0"/>
                            <m:t>p</m:t>
                          </m:r>
                          <m:r>
                            <m:rPr>
                              <m:nor/>
                            </m:rPr>
                            <a:rPr lang="da-DK" sz="2400" b="0" i="0" smtClean="0"/>
                            <m:t>rimtal</m:t>
                          </m:r>
                          <m:r>
                            <m:rPr>
                              <m:brk m:alnAt="9"/>
                            </m:rP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da-DK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da-DK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m:rPr>
                                  <m:brk m:alnAt="1"/>
                                </m:r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  <m:brk m:alnAt="9"/>
                                </m:rPr>
                                <a:rPr lang="da-DK" sz="240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da-DK" sz="2400"/>
                                <m:t>rimtal</m:t>
                              </m:r>
                              <m:r>
                                <m:rPr>
                                  <m:brk m:alnAt="9"/>
                                </m:rPr>
                                <a:rPr lang="da-DK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a-DK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da-DK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a-DK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da-DK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da-DK" sz="24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a-DK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a-DK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a-DK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a-DK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da-DK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da-DK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func>
                                        <m:funcPr>
                                          <m:ctrlPr>
                                            <a:rPr lang="da-DK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a-DK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a-DK" sz="2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da-DK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da-DK" sz="24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p>
                                          </m:sSup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a-DK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da-DK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a-DK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a-DK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a-DK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da-DK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969698"/>
                <a:ext cx="11468100" cy="223043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83" y="2117"/>
            <a:ext cx="1651000" cy="1325563"/>
          </a:xfrm>
        </p:spPr>
        <p:txBody>
          <a:bodyPr/>
          <a:lstStyle/>
          <a:p>
            <a:pPr algn="l"/>
            <a:r>
              <a:rPr lang="da-DK" dirty="0" smtClean="0"/>
              <a:t>Bevis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1583" y="3437736"/>
                <a:ext cx="11514668" cy="3420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buNone/>
                </a:pPr>
                <a:r>
                  <a:rPr lang="da-DK" sz="4400" dirty="0" smtClean="0">
                    <a:latin typeface="+mj-lt"/>
                    <a:sym typeface="Symbol"/>
                  </a:rPr>
                  <a:t>Primtalssætningen</a:t>
                </a:r>
                <a:endParaRPr lang="da-DK" sz="4400" baseline="30000" dirty="0">
                  <a:latin typeface="+mj-lt"/>
                </a:endParaRPr>
              </a:p>
              <a:p>
                <a:pPr>
                  <a:lnSpc>
                    <a:spcPts val="5500"/>
                  </a:lnSpc>
                  <a:spcAft>
                    <a:spcPts val="2400"/>
                  </a:spcAft>
                  <a:buFont typeface="Arial" pitchFamily="34" charset="0"/>
                  <a:buNone/>
                </a:pPr>
                <a:r>
                  <a:rPr lang="da-DK" sz="2400" dirty="0" smtClean="0">
                    <a:sym typeface="Symbol"/>
                  </a:rPr>
                  <a:t>Alle primtal </a:t>
                </a:r>
                <a14:m>
                  <m:oMath xmlns:m="http://schemas.openxmlformats.org/officeDocument/2006/math">
                    <m:r>
                      <a:rPr lang="da-DK" sz="2400" b="0" i="1" dirty="0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</m:oMath>
                </a14:m>
                <a:r>
                  <a:rPr lang="da-DK" sz="2400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da-DK" sz="2400" b="0" i="1" smtClean="0">
                        <a:latin typeface="Cambria Math" panose="02040503050406030204" pitchFamily="18" charset="0"/>
                        <a:sym typeface="Symbol"/>
                      </a:rPr>
                      <m:t>&lt;</m:t>
                    </m:r>
                    <m:r>
                      <a:rPr lang="da-DK" sz="2400" b="0" i="1" smtClean="0">
                        <a:latin typeface="Cambria Math" panose="02040503050406030204" pitchFamily="18" charset="0"/>
                        <a:sym typeface="Symbol"/>
                      </a:rPr>
                      <m:t>𝑝</m:t>
                    </m:r>
                    <m:r>
                      <a:rPr lang="da-D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≤2</m:t>
                    </m:r>
                    <m:r>
                      <a:rPr lang="da-D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da-DK" sz="2400" dirty="0" smtClean="0">
                    <a:sym typeface="Symbol"/>
                  </a:rPr>
                  <a:t>, går op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>
                    <a:sym typeface="Symbol"/>
                  </a:rPr>
                  <a:t/>
                </a:r>
                <a:br>
                  <a:rPr lang="da-DK" sz="2400" dirty="0" smtClean="0">
                    <a:sym typeface="Symbol"/>
                  </a:rPr>
                </a:br>
                <a:r>
                  <a:rPr lang="da-DK" sz="2400" dirty="0" smtClean="0">
                    <a:sym typeface="Symbol"/>
                  </a:rPr>
                  <a:t>Da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4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𝜋</m:t>
                        </m:r>
                        <m:d>
                          <m:d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da-DK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  <m:r>
                              <a:rPr lang="da-DK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𝑛</m:t>
                            </m:r>
                          </m:e>
                        </m:d>
                        <m:r>
                          <a:rPr lang="da-DK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𝜋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sup>
                    </m:sSup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da-D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𝑛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&lt;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𝑝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≤2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𝑛</m:t>
                        </m:r>
                      </m:sub>
                      <m:sup/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𝑝</m:t>
                        </m:r>
                      </m:e>
                    </m:nary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</m:t>
                    </m:r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  <a:sym typeface="Symbol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da-D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2</m:t>
                        </m:r>
                      </m:e>
                      <m:sup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2</m:t>
                        </m:r>
                        <m:r>
                          <a:rPr lang="da-D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a-DK" sz="2400" dirty="0" smtClean="0">
                    <a:sym typeface="Symbol"/>
                  </a:rPr>
                  <a:t>  har vi </a:t>
                </a:r>
                <a14:m>
                  <m:oMath xmlns:m="http://schemas.openxmlformats.org/officeDocument/2006/math"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</m:t>
                    </m:r>
                    <m:r>
                      <a:rPr lang="da-DK" sz="2400" i="1" dirty="0">
                        <a:latin typeface="Cambria Math" panose="02040503050406030204" pitchFamily="18" charset="0"/>
                        <a:sym typeface="Symbol"/>
                      </a:rPr>
                      <m:t>(2</m:t>
                    </m:r>
                    <m:r>
                      <a:rPr lang="da-DK" sz="2400" i="1" dirty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) − </m:t>
                    </m:r>
                    <m:r>
                      <a:rPr lang="da-DK" sz="2400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da-DK" sz="2400" i="1" dirty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)  2</m:t>
                    </m:r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 / </m:t>
                    </m:r>
                    <m:r>
                      <m:rPr>
                        <m:sty m:val="p"/>
                      </m:rP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a:rPr lang="da-DK" sz="2400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da-DK" sz="2400" dirty="0" smtClean="0">
                    <a:sym typeface="Symbol"/>
                  </a:rPr>
                  <a:t>, hvorfor</a:t>
                </a:r>
              </a:p>
              <a:p>
                <a:pPr>
                  <a:lnSpc>
                    <a:spcPts val="5500"/>
                  </a:lnSpc>
                  <a:spcAft>
                    <a:spcPts val="120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𝜋</m:t>
                      </m:r>
                      <m:d>
                        <m:d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a-D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𝑘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da-DK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da-DK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  <m:t>𝑖</m:t>
                                      </m:r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−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da-DK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+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𝜋</m:t>
                          </m:r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e>
                          </m:d>
                        </m:e>
                      </m:nary>
                      <m:r>
                        <a:rPr lang="da-DK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da-DK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𝑖</m:t>
                          </m:r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𝑘</m:t>
                          </m:r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pPr>
                                <m:e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da-D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𝑖</m:t>
                                  </m:r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+1</m:t>
                      </m:r>
                      <m:r>
                        <a:rPr lang="da-DK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/>
                        </a:rPr>
                        <m:t>𝑐</m:t>
                      </m:r>
                      <m:f>
                        <m:f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da-DK" sz="2400" dirty="0" smtClean="0">
                  <a:sym typeface="Symbol"/>
                </a:endParaRPr>
              </a:p>
              <a:p>
                <a:pPr>
                  <a:lnSpc>
                    <a:spcPts val="6000"/>
                  </a:lnSpc>
                  <a:buNone/>
                  <a:tabLst>
                    <a:tab pos="8166100" algn="l"/>
                  </a:tabLst>
                </a:pPr>
                <a:r>
                  <a:rPr lang="da-DK" sz="2400" b="1" dirty="0" smtClean="0">
                    <a:latin typeface="Calibri"/>
                    <a:cs typeface="Calibri"/>
                    <a:sym typeface="Symbol"/>
                  </a:rPr>
                  <a:t>		  </a:t>
                </a:r>
                <a:endParaRPr lang="da-DK" sz="2400" b="1" dirty="0" smtClean="0">
                  <a:solidFill>
                    <a:srgbClr val="C00000"/>
                  </a:solidFill>
                  <a:latin typeface="Calibri"/>
                  <a:cs typeface="Calibri"/>
                  <a:sym typeface="Symbol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3" y="3437736"/>
                <a:ext cx="11514668" cy="3420264"/>
              </a:xfrm>
              <a:prstGeom prst="rect">
                <a:avLst/>
              </a:prstGeom>
              <a:blipFill>
                <a:blip r:embed="rId3"/>
                <a:stretch>
                  <a:fillRect l="-2118" t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1325563"/>
          </a:xfrm>
        </p:spPr>
        <p:txBody>
          <a:bodyPr>
            <a:normAutofit/>
          </a:bodyPr>
          <a:lstStyle/>
          <a:p>
            <a:r>
              <a:rPr lang="da-DK" sz="4800" dirty="0" smtClean="0"/>
              <a:t>Eksperimentelle Resultater</a:t>
            </a:r>
            <a:endParaRPr lang="da-DK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555480" y="1611630"/>
            <a:ext cx="197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FF00FF"/>
                </a:solidFill>
              </a:rPr>
              <a:t>Algoritme 2</a:t>
            </a:r>
            <a:endParaRPr lang="da-DK" sz="24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4010" y="1680210"/>
            <a:ext cx="553998" cy="4229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400" dirty="0" smtClean="0"/>
              <a:t>Sekunder / millioner celler</a:t>
            </a:r>
            <a:endParaRPr lang="da-DK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483090" y="6381750"/>
            <a:ext cx="247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millioner celler</a:t>
            </a:r>
            <a:endParaRPr lang="da-DK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555480" y="2792730"/>
            <a:ext cx="260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0000FF"/>
                </a:solidFill>
              </a:rPr>
              <a:t>Cache </a:t>
            </a:r>
            <a:r>
              <a:rPr lang="da-DK" sz="2400" dirty="0" err="1" smtClean="0">
                <a:solidFill>
                  <a:srgbClr val="0000FF"/>
                </a:solidFill>
              </a:rPr>
              <a:t>aware</a:t>
            </a:r>
            <a:endParaRPr lang="da-DK" sz="2400" dirty="0" smtClean="0">
              <a:solidFill>
                <a:srgbClr val="0000FF"/>
              </a:solidFill>
            </a:endParaRP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Arge,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Haverkort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Tsirogiannis 2012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5480" y="5042922"/>
            <a:ext cx="260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FF0000"/>
                </a:solidFill>
              </a:rPr>
              <a:t>Cache </a:t>
            </a:r>
            <a:r>
              <a:rPr lang="da-DK" sz="2400" dirty="0" err="1" smtClean="0">
                <a:solidFill>
                  <a:srgbClr val="FF0000"/>
                </a:solidFill>
              </a:rPr>
              <a:t>oblivious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Arge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Brodal, Truelsen,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Tsirogiannis 2012</a:t>
            </a:r>
          </a:p>
          <a:p>
            <a:endParaRPr lang="da-DK" sz="24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05990" y="1154431"/>
            <a:ext cx="7349490" cy="5698335"/>
            <a:chOff x="2205990" y="1154431"/>
            <a:chExt cx="7349490" cy="56983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6054" t="15250" r="14923" b="11530"/>
            <a:stretch/>
          </p:blipFill>
          <p:spPr>
            <a:xfrm>
              <a:off x="2205990" y="1154431"/>
              <a:ext cx="7349490" cy="56983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06140" y="1520190"/>
              <a:ext cx="329184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127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77821" y="2223440"/>
            <a:ext cx="12694839" cy="4600244"/>
            <a:chOff x="77821" y="2223440"/>
            <a:chExt cx="12694839" cy="46002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2223440"/>
              <a:ext cx="4562475" cy="4562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93" y="4509440"/>
              <a:ext cx="2276475" cy="2276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26" y="5271440"/>
              <a:ext cx="1514475" cy="1514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61" y="5652440"/>
              <a:ext cx="1133475" cy="11334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406" y="5881040"/>
              <a:ext cx="904875" cy="904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031" y="6033440"/>
              <a:ext cx="752475" cy="752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843" y="6138215"/>
              <a:ext cx="647700" cy="647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691" y="6218697"/>
              <a:ext cx="561975" cy="5619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89267" y="4273734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71776" y="5336654"/>
                  <a:ext cx="2168181" cy="52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76" y="5336654"/>
                  <a:ext cx="2168181" cy="529697"/>
                </a:xfrm>
                <a:prstGeom prst="rect">
                  <a:avLst/>
                </a:prstGeom>
                <a:blipFill>
                  <a:blip r:embed="rId11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79081" y="5720946"/>
                  <a:ext cx="766970" cy="531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81" y="5720946"/>
                  <a:ext cx="766970" cy="531812"/>
                </a:xfrm>
                <a:prstGeom prst="rect">
                  <a:avLst/>
                </a:prstGeom>
                <a:blipFill>
                  <a:blip r:embed="rId12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22500" y="5843981"/>
                  <a:ext cx="766970" cy="53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500" y="5843981"/>
                  <a:ext cx="766970" cy="530466"/>
                </a:xfrm>
                <a:prstGeom prst="rect">
                  <a:avLst/>
                </a:prstGeom>
                <a:blipFill>
                  <a:blip r:embed="rId13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745133" y="5952887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133" y="5952887"/>
                  <a:ext cx="766970" cy="531620"/>
                </a:xfrm>
                <a:prstGeom prst="rect">
                  <a:avLst/>
                </a:prstGeom>
                <a:blipFill>
                  <a:blip r:embed="rId1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619143" y="5999903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143" y="5999903"/>
                  <a:ext cx="766970" cy="531620"/>
                </a:xfrm>
                <a:prstGeom prst="rect">
                  <a:avLst/>
                </a:prstGeom>
                <a:blipFill>
                  <a:blip r:embed="rId1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329632" y="6095442"/>
                  <a:ext cx="766970" cy="53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9632" y="6095442"/>
                  <a:ext cx="766970" cy="530145"/>
                </a:xfrm>
                <a:prstGeom prst="rect">
                  <a:avLst/>
                </a:prstGeom>
                <a:blipFill>
                  <a:blip r:embed="rId16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005690" y="6230256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5690" y="6230256"/>
                  <a:ext cx="766970" cy="487826"/>
                </a:xfrm>
                <a:prstGeom prst="rect">
                  <a:avLst/>
                </a:prstGeom>
                <a:blipFill>
                  <a:blip r:embed="rId17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2216033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75847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69496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18405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30048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04361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91785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381134" y="1538895"/>
            <a:ext cx="6108336" cy="3567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6000" b="1" dirty="0">
                <a:solidFill>
                  <a:schemeClr val="accent1">
                    <a:lumMod val="50000"/>
                  </a:schemeClr>
                </a:solidFill>
              </a:rPr>
              <a:t>Opsummering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Eksempel på datalogisk forskning</a:t>
            </a:r>
            <a:br>
              <a:rPr lang="da-DK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(med 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biologisk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anvendelse)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Kombination af teori og praksis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Matematik et centralt værktøj</a:t>
            </a:r>
          </a:p>
        </p:txBody>
      </p:sp>
    </p:spTree>
    <p:extLst>
      <p:ext uri="{BB962C8B-B14F-4D97-AF65-F5344CB8AC3E}">
        <p14:creationId xmlns:p14="http://schemas.microsoft.com/office/powerpoint/2010/main" val="39154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504779"/>
            <a:ext cx="12192000" cy="1155662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6" y="1837530"/>
            <a:ext cx="4351338" cy="435133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16188" y="3128188"/>
            <a:ext cx="548288" cy="1129114"/>
            <a:chOff x="2916188" y="3128188"/>
            <a:chExt cx="548288" cy="112911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16188" y="3128188"/>
              <a:ext cx="305096" cy="798731"/>
            </a:xfrm>
            <a:prstGeom prst="straightConnector1">
              <a:avLst/>
            </a:prstGeom>
            <a:ln w="1174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221284" y="4038969"/>
              <a:ext cx="243192" cy="21833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5328" t="16230" r="45220" b="53308"/>
          <a:stretch/>
        </p:blipFill>
        <p:spPr>
          <a:xfrm>
            <a:off x="5522120" y="1837530"/>
            <a:ext cx="4450555" cy="4356100"/>
          </a:xfrm>
          <a:prstGeom prst="rect">
            <a:avLst/>
          </a:prstGeom>
          <a:solidFill>
            <a:srgbClr val="A2B077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645649" y="3065263"/>
            <a:ext cx="140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  <a:tab pos="714375" algn="l"/>
              </a:tabLst>
            </a:pPr>
            <a:r>
              <a:rPr lang="da-DK" dirty="0" smtClean="0">
                <a:solidFill>
                  <a:srgbClr val="C00000"/>
                </a:solidFill>
              </a:rPr>
              <a:t>	Rød:	64% </a:t>
            </a:r>
            <a:br>
              <a:rPr lang="da-DK" dirty="0" smtClean="0">
                <a:solidFill>
                  <a:srgbClr val="C00000"/>
                </a:solidFill>
              </a:rPr>
            </a:br>
            <a:r>
              <a:rPr lang="da-DK" dirty="0" smtClean="0"/>
              <a:t>= </a:t>
            </a:r>
            <a:r>
              <a:rPr lang="da-DK" dirty="0" smtClean="0">
                <a:solidFill>
                  <a:srgbClr val="00B050"/>
                </a:solidFill>
              </a:rPr>
              <a:t>Grøn:	70% </a:t>
            </a:r>
            <a:br>
              <a:rPr lang="da-DK" dirty="0" smtClean="0">
                <a:solidFill>
                  <a:srgbClr val="00B050"/>
                </a:solidFill>
              </a:rPr>
            </a:br>
            <a:r>
              <a:rPr lang="da-DK" dirty="0" smtClean="0">
                <a:solidFill>
                  <a:srgbClr val="00B050"/>
                </a:solidFill>
              </a:rPr>
              <a:t>	</a:t>
            </a:r>
            <a:r>
              <a:rPr lang="da-DK" dirty="0" smtClean="0">
                <a:solidFill>
                  <a:srgbClr val="0070C0"/>
                </a:solidFill>
              </a:rPr>
              <a:t>Blå:	44%</a:t>
            </a:r>
            <a:endParaRPr lang="da-DK" dirty="0"/>
          </a:p>
        </p:txBody>
      </p:sp>
      <p:sp>
        <p:nvSpPr>
          <p:cNvPr id="12" name="Rectangle 11"/>
          <p:cNvSpPr/>
          <p:nvPr/>
        </p:nvSpPr>
        <p:spPr>
          <a:xfrm>
            <a:off x="10324666" y="3365003"/>
            <a:ext cx="342900" cy="342900"/>
          </a:xfrm>
          <a:prstGeom prst="rect">
            <a:avLst/>
          </a:prstGeom>
          <a:solidFill>
            <a:srgbClr val="A3B2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1" name="Group 20"/>
          <p:cNvGrpSpPr/>
          <p:nvPr/>
        </p:nvGrpSpPr>
        <p:grpSpPr>
          <a:xfrm>
            <a:off x="7358310" y="2586240"/>
            <a:ext cx="449809" cy="1014209"/>
            <a:chOff x="7358310" y="2586240"/>
            <a:chExt cx="449809" cy="1014209"/>
          </a:xfrm>
        </p:grpSpPr>
        <p:sp>
          <p:nvSpPr>
            <p:cNvPr id="9" name="Rectangle 8"/>
            <p:cNvSpPr/>
            <p:nvPr/>
          </p:nvSpPr>
          <p:spPr>
            <a:xfrm>
              <a:off x="7663406" y="3454660"/>
              <a:ext cx="144713" cy="14578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58310" y="2586240"/>
              <a:ext cx="305096" cy="798731"/>
            </a:xfrm>
            <a:prstGeom prst="straightConnector1">
              <a:avLst/>
            </a:prstGeom>
            <a:ln w="1174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9982200" y="1138337"/>
            <a:ext cx="2009775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2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12484" y="6154915"/>
            <a:ext cx="12145263" cy="561975"/>
            <a:chOff x="12484" y="6154915"/>
            <a:chExt cx="12145263" cy="5619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6154915"/>
              <a:ext cx="561975" cy="5619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21" y="6212065"/>
              <a:ext cx="504825" cy="5048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992" y="6269215"/>
              <a:ext cx="447675" cy="447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113" y="6307315"/>
              <a:ext cx="409575" cy="4095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119" y="6345415"/>
              <a:ext cx="371475" cy="3714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055" y="6373990"/>
              <a:ext cx="342900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416" y="6393040"/>
              <a:ext cx="323850" cy="3238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727" y="6421615"/>
              <a:ext cx="295275" cy="2952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463" y="6440665"/>
              <a:ext cx="276225" cy="2762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149" y="6450190"/>
              <a:ext cx="266700" cy="266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310" y="6469240"/>
              <a:ext cx="247650" cy="247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21" y="6478765"/>
              <a:ext cx="238125" cy="238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392" y="6497815"/>
              <a:ext cx="219075" cy="2190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093" y="6507340"/>
              <a:ext cx="209550" cy="2095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036" y="6516865"/>
              <a:ext cx="200025" cy="2000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108" y="6526390"/>
              <a:ext cx="190500" cy="190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798" y="6535915"/>
              <a:ext cx="180975" cy="1809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405" y="6535915"/>
              <a:ext cx="180975" cy="1809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526" y="6545440"/>
              <a:ext cx="171450" cy="1714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176" y="6554965"/>
              <a:ext cx="161925" cy="1619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059" y="6554965"/>
              <a:ext cx="161925" cy="1619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085" y="6564490"/>
              <a:ext cx="152400" cy="1524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054" y="6574015"/>
              <a:ext cx="142875" cy="1428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237" y="6574015"/>
              <a:ext cx="142875" cy="14287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96" y="6583540"/>
              <a:ext cx="133350" cy="13335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00" y="6583540"/>
              <a:ext cx="133350" cy="13335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296" y="6583540"/>
              <a:ext cx="133350" cy="1333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438" y="6593065"/>
              <a:ext cx="123825" cy="1238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055" y="6593065"/>
              <a:ext cx="123825" cy="1238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672" y="6602590"/>
              <a:ext cx="114300" cy="1143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033" y="6602590"/>
              <a:ext cx="114300" cy="1143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904" y="6602590"/>
              <a:ext cx="114300" cy="1143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714" y="6612115"/>
              <a:ext cx="104775" cy="10477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320" y="6612115"/>
              <a:ext cx="104775" cy="10477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926" y="6612115"/>
              <a:ext cx="104775" cy="10477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58" y="6612115"/>
              <a:ext cx="104775" cy="1047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846" y="6621640"/>
              <a:ext cx="95250" cy="952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222" y="6621640"/>
              <a:ext cx="95250" cy="952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6" y="6621640"/>
              <a:ext cx="95250" cy="9525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197" y="6621640"/>
              <a:ext cx="95250" cy="9525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628" y="6631165"/>
              <a:ext cx="85725" cy="8572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765" y="6631165"/>
              <a:ext cx="85725" cy="857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343" y="6631165"/>
              <a:ext cx="85725" cy="8572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493" y="6631165"/>
              <a:ext cx="85725" cy="8572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108" y="6631165"/>
              <a:ext cx="85725" cy="8572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595" y="6631165"/>
              <a:ext cx="85725" cy="8572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483" y="6640690"/>
              <a:ext cx="76200" cy="762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5955" y="6640690"/>
              <a:ext cx="76200" cy="762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427" y="6640690"/>
              <a:ext cx="76200" cy="762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269" y="6640690"/>
              <a:ext cx="76200" cy="762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5275" y="6640690"/>
              <a:ext cx="76200" cy="762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5433" y="6640690"/>
              <a:ext cx="76200" cy="762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462" y="6650215"/>
              <a:ext cx="66675" cy="6667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789" y="6650215"/>
              <a:ext cx="66675" cy="6667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862" y="6650215"/>
              <a:ext cx="66675" cy="6667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285" y="6650215"/>
              <a:ext cx="66675" cy="6667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693" y="6650215"/>
              <a:ext cx="66675" cy="6667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3685" y="6650215"/>
              <a:ext cx="66675" cy="6667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524" y="6650215"/>
              <a:ext cx="66675" cy="6667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5315" y="6650215"/>
              <a:ext cx="66675" cy="6667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5033" y="6650215"/>
              <a:ext cx="66675" cy="6667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436" y="6659740"/>
              <a:ext cx="57150" cy="5715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954" y="6659740"/>
              <a:ext cx="57150" cy="5715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1246" y="6659740"/>
              <a:ext cx="57150" cy="5715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2414" y="6659740"/>
              <a:ext cx="57150" cy="5715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88" y="6659740"/>
              <a:ext cx="57150" cy="5715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5711" y="6659740"/>
              <a:ext cx="57150" cy="5715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0597" y="6659740"/>
              <a:ext cx="57150" cy="57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2484" y="6205400"/>
                  <a:ext cx="766970" cy="443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4" y="6205400"/>
                  <a:ext cx="766970" cy="443904"/>
                </a:xfrm>
                <a:prstGeom prst="rect">
                  <a:avLst/>
                </a:prstGeom>
                <a:blipFill>
                  <a:blip r:embed="rId34"/>
                  <a:stretch>
                    <a:fillRect t="-1370" b="-10959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90925" y="6233554"/>
                  <a:ext cx="766970" cy="443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9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25" y="6233554"/>
                  <a:ext cx="766970" cy="443904"/>
                </a:xfrm>
                <a:prstGeom prst="rect">
                  <a:avLst/>
                </a:prstGeom>
                <a:blipFill>
                  <a:blip r:embed="rId35"/>
                  <a:stretch>
                    <a:fillRect t="-1389" b="-12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/>
            <p:cNvSpPr txBox="1"/>
            <p:nvPr/>
          </p:nvSpPr>
          <p:spPr>
            <a:xfrm>
              <a:off x="1276977" y="6235847"/>
              <a:ext cx="441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 smtClean="0">
                  <a:solidFill>
                    <a:schemeClr val="bg1"/>
                  </a:solidFill>
                </a:rPr>
                <a:t>…</a:t>
              </a:r>
              <a:endParaRPr lang="da-DK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178093" y="2000182"/>
                <a:ext cx="6568250" cy="12500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tabLst>
                    <a:tab pos="1166813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Input</a:t>
                </a:r>
                <a:r>
                  <a:rPr lang="da-DK" dirty="0">
                    <a:latin typeface="+mj-lt"/>
                  </a:rPr>
                  <a:t>	</a:t>
                </a:r>
                <a:r>
                  <a:rPr lang="da-DK" dirty="0" smtClean="0">
                    <a:latin typeface="+mj-lt"/>
                  </a:rPr>
                  <a:t>n </a:t>
                </a:r>
                <a:r>
                  <a:rPr lang="da-DK" dirty="0">
                    <a:latin typeface="+mj-lt"/>
                  </a:rPr>
                  <a:t>x n billede M</a:t>
                </a:r>
                <a:r>
                  <a:rPr lang="da-DK" baseline="-25000" dirty="0">
                    <a:latin typeface="+mj-lt"/>
                  </a:rPr>
                  <a:t>1</a:t>
                </a:r>
              </a:p>
              <a:p>
                <a:pPr algn="l">
                  <a:tabLst>
                    <a:tab pos="1166813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Output</a:t>
                </a:r>
                <a:r>
                  <a:rPr lang="da-DK" dirty="0">
                    <a:latin typeface="+mj-lt"/>
                  </a:rPr>
                  <a:t>	</a:t>
                </a:r>
                <a:r>
                  <a:rPr lang="da-DK" dirty="0" smtClean="0">
                    <a:latin typeface="+mj-lt"/>
                  </a:rPr>
                  <a:t>M</a:t>
                </a:r>
                <a:r>
                  <a:rPr lang="da-DK" baseline="-25000" dirty="0" smtClean="0">
                    <a:latin typeface="+mj-lt"/>
                  </a:rPr>
                  <a:t>2</a:t>
                </a:r>
                <a:r>
                  <a:rPr lang="da-DK" dirty="0" smtClean="0">
                    <a:latin typeface="+mj-lt"/>
                  </a:rPr>
                  <a:t> M</a:t>
                </a:r>
                <a:r>
                  <a:rPr lang="da-DK" baseline="-25000" dirty="0" smtClean="0">
                    <a:latin typeface="+mj-lt"/>
                  </a:rPr>
                  <a:t>3</a:t>
                </a:r>
                <a:r>
                  <a:rPr lang="da-DK" dirty="0" smtClean="0">
                    <a:latin typeface="+mj-lt"/>
                  </a:rPr>
                  <a:t> </a:t>
                </a:r>
                <a:r>
                  <a:rPr lang="da-DK" dirty="0" smtClean="0"/>
                  <a:t>∙∙∙</a:t>
                </a:r>
                <a:r>
                  <a:rPr lang="da-DK" sz="3200" dirty="0" smtClean="0"/>
                  <a:t> </a:t>
                </a:r>
                <a:r>
                  <a:rPr lang="da-DK" dirty="0" smtClean="0">
                    <a:latin typeface="+mj-lt"/>
                  </a:rPr>
                  <a:t>M</a:t>
                </a:r>
                <a:r>
                  <a:rPr lang="da-DK" baseline="-25000" dirty="0" smtClean="0">
                    <a:latin typeface="+mj-lt"/>
                  </a:rPr>
                  <a:t>d</a:t>
                </a:r>
                <a:r>
                  <a:rPr lang="da-DK" dirty="0" smtClean="0">
                    <a:latin typeface="+mj-lt"/>
                  </a:rPr>
                  <a:t> </a:t>
                </a:r>
                <a:r>
                  <a:rPr lang="da-DK" dirty="0" smtClean="0"/>
                  <a:t>∙∙∙ </a:t>
                </a:r>
                <a:r>
                  <a:rPr lang="da-DK" dirty="0" smtClean="0">
                    <a:latin typeface="+mj-lt"/>
                  </a:rPr>
                  <a:t>M</a:t>
                </a:r>
                <a:r>
                  <a:rPr lang="da-DK" baseline="-25000" dirty="0" smtClean="0">
                    <a:latin typeface="+mj-lt"/>
                  </a:rPr>
                  <a:t>n</a:t>
                </a:r>
                <a:r>
                  <a:rPr lang="da-DK" dirty="0" smtClean="0">
                    <a:latin typeface="+mj-lt"/>
                  </a:rPr>
                  <a:t>, hvor M</a:t>
                </a:r>
                <a:r>
                  <a:rPr lang="da-DK" baseline="-25000" dirty="0" smtClean="0">
                    <a:latin typeface="+mj-lt"/>
                  </a:rPr>
                  <a:t>d </a:t>
                </a:r>
                <a:r>
                  <a:rPr lang="da-DK" dirty="0" smtClean="0">
                    <a:latin typeface="+mj-lt"/>
                  </a:rPr>
                  <a:t>størrelse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000" i="0">
                            <a:latin typeface="+mj-lt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000" b="0" i="0" smtClean="0">
                            <a:latin typeface="+mj-lt"/>
                          </a:rPr>
                          <m:t>d</m:t>
                        </m:r>
                      </m:den>
                    </m:f>
                  </m:oMath>
                </a14:m>
                <a:r>
                  <a:rPr lang="da-DK" dirty="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000" i="0">
                            <a:latin typeface="+mj-lt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000" b="0" i="0" smtClean="0">
                            <a:latin typeface="+mj-lt"/>
                          </a:rPr>
                          <m:t>d</m:t>
                        </m:r>
                      </m:den>
                    </m:f>
                  </m:oMath>
                </a14:m>
                <a:endParaRPr lang="da-DK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93" y="2000182"/>
                <a:ext cx="6568250" cy="1250069"/>
              </a:xfrm>
              <a:prstGeom prst="rect">
                <a:avLst/>
              </a:prstGeom>
              <a:blipFill>
                <a:blip r:embed="rId36"/>
                <a:stretch>
                  <a:fillRect l="-1390"/>
                </a:stretch>
              </a:blipFill>
              <a:ln w="635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4300" y="1498600"/>
            <a:ext cx="4562475" cy="4562475"/>
            <a:chOff x="114300" y="1498600"/>
            <a:chExt cx="4562475" cy="4562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562475" cy="4562475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311446" y="3579782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56266" y="4853110"/>
              <a:ext cx="13131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da-DK" sz="2000" dirty="0" smtClean="0">
                  <a:solidFill>
                    <a:schemeClr val="bg1"/>
                  </a:solidFill>
                </a:rPr>
                <a:t> (input) 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12544" y="3779837"/>
            <a:ext cx="2276475" cy="2276475"/>
            <a:chOff x="4712544" y="3779837"/>
            <a:chExt cx="2276475" cy="2276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44" y="3779837"/>
              <a:ext cx="2276475" cy="22764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763517" y="4660250"/>
                  <a:ext cx="2168181" cy="485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517" y="4660250"/>
                  <a:ext cx="2168181" cy="485902"/>
                </a:xfrm>
                <a:prstGeom prst="rect">
                  <a:avLst/>
                </a:prstGeom>
                <a:blipFill>
                  <a:blip r:embed="rId39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5640378" y="541238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24788" y="4541837"/>
            <a:ext cx="1514475" cy="1514475"/>
            <a:chOff x="7024788" y="4541837"/>
            <a:chExt cx="1514475" cy="1514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788" y="4541837"/>
              <a:ext cx="1514475" cy="15144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408268" y="5026994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268" y="5026994"/>
                  <a:ext cx="766970" cy="487826"/>
                </a:xfrm>
                <a:prstGeom prst="rect">
                  <a:avLst/>
                </a:prstGeom>
                <a:blipFill>
                  <a:blip r:embed="rId41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/>
            <p:cNvSpPr/>
            <p:nvPr/>
          </p:nvSpPr>
          <p:spPr>
            <a:xfrm>
              <a:off x="7579491" y="5552305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575032" y="4922837"/>
            <a:ext cx="3618848" cy="1177711"/>
            <a:chOff x="8575032" y="4922837"/>
            <a:chExt cx="3618848" cy="11777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032" y="4922837"/>
              <a:ext cx="1133475" cy="1133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276" y="5160006"/>
              <a:ext cx="904875" cy="904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920" y="5312406"/>
              <a:ext cx="752475" cy="752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3164" y="5417181"/>
              <a:ext cx="647700" cy="647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8732227" y="5150029"/>
                  <a:ext cx="766970" cy="486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227" y="5150029"/>
                  <a:ext cx="766970" cy="486608"/>
                </a:xfrm>
                <a:prstGeom prst="rect">
                  <a:avLst/>
                </a:prstGeom>
                <a:blipFill>
                  <a:blip r:embed="rId46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9813228" y="5249207"/>
                  <a:ext cx="766970" cy="487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3228" y="5249207"/>
                  <a:ext cx="766970" cy="487762"/>
                </a:xfrm>
                <a:prstGeom prst="rect">
                  <a:avLst/>
                </a:prstGeom>
                <a:blipFill>
                  <a:blip r:embed="rId47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0677511" y="5315070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7511" y="5315070"/>
                  <a:ext cx="766970" cy="487826"/>
                </a:xfrm>
                <a:prstGeom prst="rect">
                  <a:avLst/>
                </a:prstGeom>
                <a:blipFill>
                  <a:blip r:embed="rId48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1426910" y="5381831"/>
                  <a:ext cx="766970" cy="486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6910" y="5381831"/>
                  <a:ext cx="766970" cy="486543"/>
                </a:xfrm>
                <a:prstGeom prst="rect">
                  <a:avLst/>
                </a:prstGeom>
                <a:blipFill>
                  <a:blip r:embed="rId49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/>
            <p:cNvSpPr/>
            <p:nvPr/>
          </p:nvSpPr>
          <p:spPr>
            <a:xfrm>
              <a:off x="8915559" y="5641866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998143" y="5687780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862729" y="5684227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589063" y="570043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6275338" y="665091"/>
            <a:ext cx="5671425" cy="6953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3" name="TextBox 102"/>
          <p:cNvSpPr txBox="1"/>
          <p:nvPr/>
        </p:nvSpPr>
        <p:spPr>
          <a:xfrm>
            <a:off x="5381705" y="3274255"/>
            <a:ext cx="644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C.E.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Woodcock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and A.H.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Strahler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. The Factor of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Scale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in Remote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Sensing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Remote </a:t>
            </a:r>
            <a:r>
              <a:rPr lang="da-DK" sz="1400" i="1" dirty="0" err="1" smtClean="0">
                <a:solidFill>
                  <a:schemeClr val="bg1">
                    <a:lumMod val="50000"/>
                  </a:schemeClr>
                </a:solidFill>
              </a:rPr>
              <a:t>Sensing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 of Environments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, 21:311-332, 1987</a:t>
            </a:r>
          </a:p>
        </p:txBody>
      </p:sp>
    </p:spTree>
    <p:extLst>
      <p:ext uri="{BB962C8B-B14F-4D97-AF65-F5344CB8AC3E}">
        <p14:creationId xmlns:p14="http://schemas.microsoft.com/office/powerpoint/2010/main" val="38381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5" grpId="0" animBg="1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85" y="-41275"/>
            <a:ext cx="3876472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Samlet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bredde</a:t>
            </a:r>
            <a:endParaRPr lang="da-DK" sz="31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77821" y="2223440"/>
            <a:ext cx="12694839" cy="4600244"/>
            <a:chOff x="77821" y="1829740"/>
            <a:chExt cx="12694839" cy="46002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1829740"/>
              <a:ext cx="4562475" cy="4562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93" y="4115740"/>
              <a:ext cx="2276475" cy="2276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26" y="4877740"/>
              <a:ext cx="1514475" cy="1514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61" y="5258740"/>
              <a:ext cx="1133475" cy="1133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406" y="5487340"/>
              <a:ext cx="904875" cy="904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031" y="5639740"/>
              <a:ext cx="752475" cy="752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843" y="5744515"/>
              <a:ext cx="647700" cy="647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691" y="5824997"/>
              <a:ext cx="561975" cy="5619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89267" y="3880034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blipFill>
                  <a:blip r:embed="rId12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blipFill>
                  <a:blip r:embed="rId13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blipFill>
                  <a:blip r:embed="rId1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blipFill>
                  <a:blip r:embed="rId1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blipFill>
                  <a:blip r:embed="rId16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blipFill>
                  <a:blip r:embed="rId17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blipFill>
                  <a:blip r:embed="rId18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2216033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75847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569496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91840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930048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804361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49178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71347" y="1070216"/>
                <a:ext cx="11700890" cy="984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 smtClean="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a-DK" sz="2800" smtClean="0">
                                  <a:latin typeface="+mj-lt"/>
                                </a:rPr>
                                <m:t>d</m:t>
                              </m:r>
                            </m:den>
                          </m:f>
                        </m:e>
                      </m:nary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a-D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smtClean="0">
                          <a:latin typeface="+mj-lt"/>
                        </a:rPr>
                        <m:t>n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 smtClean="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2800" b="0" i="0" smtClean="0">
                                  <a:latin typeface="+mj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a-DK" sz="2800" smtClean="0">
                                  <a:latin typeface="+mj-lt"/>
                                </a:rPr>
                                <m:t>d</m:t>
                              </m:r>
                            </m:den>
                          </m:f>
                        </m:e>
                      </m:nary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smtClean="0">
                          <a:latin typeface="+mj-lt"/>
                        </a:rPr>
                        <m:t>n</m:t>
                      </m:r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1</m:t>
                          </m:r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da-DK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24"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a-DK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solidFill>
                                        <a:srgbClr val="C00000"/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solidFill>
                                        <a:srgbClr val="C00000"/>
                                      </a:solidFill>
                                      <a:latin typeface="+mj-lt"/>
                                    </a:rPr>
                                    <m:t>x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dx</m:t>
                              </m:r>
                            </m:e>
                          </m:nary>
                        </m:e>
                      </m:d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a-DK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da-DK" sz="2800" b="0" i="0" smtClean="0">
                                  <a:latin typeface="+mj-lt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a-DK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a-DK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+mj-lt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 b="0" i="0" smtClean="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</m:e>
                      </m:d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  =  </m:t>
                      </m:r>
                      <m:r>
                        <m:rPr>
                          <m:nor/>
                        </m:rPr>
                        <a:rPr lang="da-DK" sz="28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n</m:t>
                      </m:r>
                      <m:d>
                        <m:dPr>
                          <m:ctrlPr>
                            <a:rPr lang="da-DK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da-DK" sz="280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da-DK" sz="280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1 + </m:t>
                              </m:r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da-DK" sz="280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80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da-DK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7" y="1070216"/>
                <a:ext cx="11700890" cy="984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584348" y="2753559"/>
            <a:ext cx="4398277" cy="2345389"/>
            <a:chOff x="8018108" y="2921046"/>
            <a:chExt cx="3579835" cy="1745199"/>
          </a:xfrm>
        </p:grpSpPr>
        <p:sp>
          <p:nvSpPr>
            <p:cNvPr id="20" name="Freeform 19"/>
            <p:cNvSpPr/>
            <p:nvPr/>
          </p:nvSpPr>
          <p:spPr>
            <a:xfrm>
              <a:off x="8667020" y="3092602"/>
              <a:ext cx="2691541" cy="1373754"/>
            </a:xfrm>
            <a:custGeom>
              <a:avLst/>
              <a:gdLst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962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6300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4718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648019"/>
                <a:gd name="connsiteY0" fmla="*/ 0 h 1033912"/>
                <a:gd name="connsiteX1" fmla="*/ 146050 w 2648019"/>
                <a:gd name="connsiteY1" fmla="*/ 539750 h 1033912"/>
                <a:gd name="connsiteX2" fmla="*/ 295275 w 2648019"/>
                <a:gd name="connsiteY2" fmla="*/ 723900 h 1033912"/>
                <a:gd name="connsiteX3" fmla="*/ 447675 w 2648019"/>
                <a:gd name="connsiteY3" fmla="*/ 808038 h 1033912"/>
                <a:gd name="connsiteX4" fmla="*/ 596900 w 2648019"/>
                <a:gd name="connsiteY4" fmla="*/ 871538 h 1033912"/>
                <a:gd name="connsiteX5" fmla="*/ 749300 w 2648019"/>
                <a:gd name="connsiteY5" fmla="*/ 924718 h 1033912"/>
                <a:gd name="connsiteX6" fmla="*/ 893763 w 2648019"/>
                <a:gd name="connsiteY6" fmla="*/ 950119 h 1033912"/>
                <a:gd name="connsiteX7" fmla="*/ 1050925 w 2648019"/>
                <a:gd name="connsiteY7" fmla="*/ 965200 h 1033912"/>
                <a:gd name="connsiteX8" fmla="*/ 1200150 w 2648019"/>
                <a:gd name="connsiteY8" fmla="*/ 977900 h 1033912"/>
                <a:gd name="connsiteX9" fmla="*/ 1352550 w 2648019"/>
                <a:gd name="connsiteY9" fmla="*/ 987425 h 1033912"/>
                <a:gd name="connsiteX10" fmla="*/ 2552700 w 2648019"/>
                <a:gd name="connsiteY10" fmla="*/ 1025525 h 1033912"/>
                <a:gd name="connsiteX11" fmla="*/ 2576512 w 2648019"/>
                <a:gd name="connsiteY11" fmla="*/ 813594 h 1033912"/>
                <a:gd name="connsiteX0" fmla="*/ 0 w 2552700"/>
                <a:gd name="connsiteY0" fmla="*/ 0 h 1033912"/>
                <a:gd name="connsiteX1" fmla="*/ 146050 w 2552700"/>
                <a:gd name="connsiteY1" fmla="*/ 539750 h 1033912"/>
                <a:gd name="connsiteX2" fmla="*/ 295275 w 2552700"/>
                <a:gd name="connsiteY2" fmla="*/ 723900 h 1033912"/>
                <a:gd name="connsiteX3" fmla="*/ 447675 w 2552700"/>
                <a:gd name="connsiteY3" fmla="*/ 808038 h 1033912"/>
                <a:gd name="connsiteX4" fmla="*/ 596900 w 2552700"/>
                <a:gd name="connsiteY4" fmla="*/ 871538 h 1033912"/>
                <a:gd name="connsiteX5" fmla="*/ 749300 w 2552700"/>
                <a:gd name="connsiteY5" fmla="*/ 924718 h 1033912"/>
                <a:gd name="connsiteX6" fmla="*/ 893763 w 2552700"/>
                <a:gd name="connsiteY6" fmla="*/ 950119 h 1033912"/>
                <a:gd name="connsiteX7" fmla="*/ 1050925 w 2552700"/>
                <a:gd name="connsiteY7" fmla="*/ 965200 h 1033912"/>
                <a:gd name="connsiteX8" fmla="*/ 1200150 w 2552700"/>
                <a:gd name="connsiteY8" fmla="*/ 977900 h 1033912"/>
                <a:gd name="connsiteX9" fmla="*/ 1352550 w 2552700"/>
                <a:gd name="connsiteY9" fmla="*/ 987425 h 1033912"/>
                <a:gd name="connsiteX10" fmla="*/ 2552700 w 2552700"/>
                <a:gd name="connsiteY10" fmla="*/ 1025525 h 1033912"/>
                <a:gd name="connsiteX0" fmla="*/ 0 w 2552700"/>
                <a:gd name="connsiteY0" fmla="*/ 0 h 1033455"/>
                <a:gd name="connsiteX1" fmla="*/ 146050 w 2552700"/>
                <a:gd name="connsiteY1" fmla="*/ 539750 h 1033455"/>
                <a:gd name="connsiteX2" fmla="*/ 295275 w 2552700"/>
                <a:gd name="connsiteY2" fmla="*/ 723900 h 1033455"/>
                <a:gd name="connsiteX3" fmla="*/ 447675 w 2552700"/>
                <a:gd name="connsiteY3" fmla="*/ 808038 h 1033455"/>
                <a:gd name="connsiteX4" fmla="*/ 596900 w 2552700"/>
                <a:gd name="connsiteY4" fmla="*/ 871538 h 1033455"/>
                <a:gd name="connsiteX5" fmla="*/ 749300 w 2552700"/>
                <a:gd name="connsiteY5" fmla="*/ 924718 h 1033455"/>
                <a:gd name="connsiteX6" fmla="*/ 893763 w 2552700"/>
                <a:gd name="connsiteY6" fmla="*/ 950119 h 1033455"/>
                <a:gd name="connsiteX7" fmla="*/ 1050925 w 2552700"/>
                <a:gd name="connsiteY7" fmla="*/ 965200 h 1033455"/>
                <a:gd name="connsiteX8" fmla="*/ 1200150 w 2552700"/>
                <a:gd name="connsiteY8" fmla="*/ 977900 h 1033455"/>
                <a:gd name="connsiteX9" fmla="*/ 1352550 w 2552700"/>
                <a:gd name="connsiteY9" fmla="*/ 987425 h 1033455"/>
                <a:gd name="connsiteX10" fmla="*/ 2552700 w 2552700"/>
                <a:gd name="connsiteY10" fmla="*/ 1025525 h 1033455"/>
                <a:gd name="connsiteX0" fmla="*/ 0 w 2400300"/>
                <a:gd name="connsiteY0" fmla="*/ 0 h 1033455"/>
                <a:gd name="connsiteX1" fmla="*/ 146050 w 2400300"/>
                <a:gd name="connsiteY1" fmla="*/ 539750 h 1033455"/>
                <a:gd name="connsiteX2" fmla="*/ 295275 w 2400300"/>
                <a:gd name="connsiteY2" fmla="*/ 723900 h 1033455"/>
                <a:gd name="connsiteX3" fmla="*/ 447675 w 2400300"/>
                <a:gd name="connsiteY3" fmla="*/ 808038 h 1033455"/>
                <a:gd name="connsiteX4" fmla="*/ 596900 w 2400300"/>
                <a:gd name="connsiteY4" fmla="*/ 871538 h 1033455"/>
                <a:gd name="connsiteX5" fmla="*/ 749300 w 2400300"/>
                <a:gd name="connsiteY5" fmla="*/ 924718 h 1033455"/>
                <a:gd name="connsiteX6" fmla="*/ 893763 w 2400300"/>
                <a:gd name="connsiteY6" fmla="*/ 950119 h 1033455"/>
                <a:gd name="connsiteX7" fmla="*/ 1050925 w 2400300"/>
                <a:gd name="connsiteY7" fmla="*/ 965200 h 1033455"/>
                <a:gd name="connsiteX8" fmla="*/ 1200150 w 2400300"/>
                <a:gd name="connsiteY8" fmla="*/ 977900 h 1033455"/>
                <a:gd name="connsiteX9" fmla="*/ 1352550 w 2400300"/>
                <a:gd name="connsiteY9" fmla="*/ 987425 h 1033455"/>
                <a:gd name="connsiteX10" fmla="*/ 2400300 w 2400300"/>
                <a:gd name="connsiteY10" fmla="*/ 1025525 h 103345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56444 w 2400300"/>
                <a:gd name="connsiteY5" fmla="*/ 931862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1022141 w 2400300"/>
                <a:gd name="connsiteY2" fmla="*/ 636046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2400300 w 2400300"/>
                <a:gd name="connsiteY5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2397919 w 2397919"/>
                <a:gd name="connsiteY3" fmla="*/ 1016000 h 1016000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68179"/>
                <a:gd name="connsiteY0" fmla="*/ 0 h 943000"/>
                <a:gd name="connsiteX1" fmla="*/ 450057 w 2468179"/>
                <a:gd name="connsiteY1" fmla="*/ 810419 h 943000"/>
                <a:gd name="connsiteX2" fmla="*/ 1050925 w 2468179"/>
                <a:gd name="connsiteY2" fmla="*/ 942975 h 943000"/>
                <a:gd name="connsiteX3" fmla="*/ 2468179 w 2468179"/>
                <a:gd name="connsiteY3" fmla="*/ 800675 h 943000"/>
                <a:gd name="connsiteX0" fmla="*/ 0 w 2468179"/>
                <a:gd name="connsiteY0" fmla="*/ 0 h 943003"/>
                <a:gd name="connsiteX1" fmla="*/ 450057 w 2468179"/>
                <a:gd name="connsiteY1" fmla="*/ 810419 h 943003"/>
                <a:gd name="connsiteX2" fmla="*/ 1050925 w 2468179"/>
                <a:gd name="connsiteY2" fmla="*/ 942975 h 943003"/>
                <a:gd name="connsiteX3" fmla="*/ 2109015 w 2468179"/>
                <a:gd name="connsiteY3" fmla="*/ 822142 h 943003"/>
                <a:gd name="connsiteX4" fmla="*/ 2468179 w 2468179"/>
                <a:gd name="connsiteY4" fmla="*/ 800675 h 943003"/>
                <a:gd name="connsiteX0" fmla="*/ 0 w 2468179"/>
                <a:gd name="connsiteY0" fmla="*/ 0 h 942978"/>
                <a:gd name="connsiteX1" fmla="*/ 450057 w 2468179"/>
                <a:gd name="connsiteY1" fmla="*/ 810419 h 942978"/>
                <a:gd name="connsiteX2" fmla="*/ 1050925 w 2468179"/>
                <a:gd name="connsiteY2" fmla="*/ 942975 h 942978"/>
                <a:gd name="connsiteX3" fmla="*/ 1887590 w 2468179"/>
                <a:gd name="connsiteY3" fmla="*/ 807031 h 942978"/>
                <a:gd name="connsiteX4" fmla="*/ 2109015 w 2468179"/>
                <a:gd name="connsiteY4" fmla="*/ 822142 h 942978"/>
                <a:gd name="connsiteX5" fmla="*/ 2468179 w 2468179"/>
                <a:gd name="connsiteY5" fmla="*/ 800675 h 942978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6" fmla="*/ 530 w 2125880"/>
                <a:gd name="connsiteY6" fmla="*/ 0 h 1280452"/>
                <a:gd name="connsiteX0" fmla="*/ 4787 w 2130110"/>
                <a:gd name="connsiteY0" fmla="*/ 0 h 1089695"/>
                <a:gd name="connsiteX1" fmla="*/ 454844 w 2130110"/>
                <a:gd name="connsiteY1" fmla="*/ 810419 h 1089695"/>
                <a:gd name="connsiteX2" fmla="*/ 1055712 w 2130110"/>
                <a:gd name="connsiteY2" fmla="*/ 942975 h 1089695"/>
                <a:gd name="connsiteX3" fmla="*/ 1892377 w 2130110"/>
                <a:gd name="connsiteY3" fmla="*/ 807031 h 1089695"/>
                <a:gd name="connsiteX4" fmla="*/ 2113802 w 2130110"/>
                <a:gd name="connsiteY4" fmla="*/ 822142 h 1089695"/>
                <a:gd name="connsiteX5" fmla="*/ 1097 w 2130110"/>
                <a:gd name="connsiteY5" fmla="*/ 1089663 h 1089695"/>
                <a:gd name="connsiteX6" fmla="*/ 4787 w 2130110"/>
                <a:gd name="connsiteY6" fmla="*/ 0 h 1089695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762 w 2407591"/>
                <a:gd name="connsiteY0" fmla="*/ 0 h 1089781"/>
                <a:gd name="connsiteX1" fmla="*/ 454819 w 2407591"/>
                <a:gd name="connsiteY1" fmla="*/ 810419 h 1089781"/>
                <a:gd name="connsiteX2" fmla="*/ 1055687 w 2407591"/>
                <a:gd name="connsiteY2" fmla="*/ 942975 h 1089781"/>
                <a:gd name="connsiteX3" fmla="*/ 1892352 w 2407591"/>
                <a:gd name="connsiteY3" fmla="*/ 807031 h 1089781"/>
                <a:gd name="connsiteX4" fmla="*/ 2407591 w 2407591"/>
                <a:gd name="connsiteY4" fmla="*/ 1088464 h 1089781"/>
                <a:gd name="connsiteX5" fmla="*/ 1072 w 2407591"/>
                <a:gd name="connsiteY5" fmla="*/ 1089663 h 1089781"/>
                <a:gd name="connsiteX6" fmla="*/ 4762 w 2407591"/>
                <a:gd name="connsiteY6" fmla="*/ 0 h 1089781"/>
                <a:gd name="connsiteX0" fmla="*/ 4762 w 2407591"/>
                <a:gd name="connsiteY0" fmla="*/ 0 h 1149129"/>
                <a:gd name="connsiteX1" fmla="*/ 454819 w 2407591"/>
                <a:gd name="connsiteY1" fmla="*/ 810419 h 1149129"/>
                <a:gd name="connsiteX2" fmla="*/ 1055687 w 2407591"/>
                <a:gd name="connsiteY2" fmla="*/ 942975 h 1149129"/>
                <a:gd name="connsiteX3" fmla="*/ 1892352 w 2407591"/>
                <a:gd name="connsiteY3" fmla="*/ 807031 h 1149129"/>
                <a:gd name="connsiteX4" fmla="*/ 2407591 w 2407591"/>
                <a:gd name="connsiteY4" fmla="*/ 1088464 h 1149129"/>
                <a:gd name="connsiteX5" fmla="*/ 1072 w 2407591"/>
                <a:gd name="connsiteY5" fmla="*/ 1089663 h 1149129"/>
                <a:gd name="connsiteX6" fmla="*/ 4762 w 2407591"/>
                <a:gd name="connsiteY6" fmla="*/ 0 h 1149129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090916"/>
                <a:gd name="connsiteX1" fmla="*/ 454819 w 2407591"/>
                <a:gd name="connsiteY1" fmla="*/ 810419 h 1090916"/>
                <a:gd name="connsiteX2" fmla="*/ 1055687 w 2407591"/>
                <a:gd name="connsiteY2" fmla="*/ 942975 h 1090916"/>
                <a:gd name="connsiteX3" fmla="*/ 1892352 w 2407591"/>
                <a:gd name="connsiteY3" fmla="*/ 807031 h 1090916"/>
                <a:gd name="connsiteX4" fmla="*/ 2407591 w 2407591"/>
                <a:gd name="connsiteY4" fmla="*/ 1088464 h 1090916"/>
                <a:gd name="connsiteX5" fmla="*/ 1072 w 2407591"/>
                <a:gd name="connsiteY5" fmla="*/ 1089663 h 1090916"/>
                <a:gd name="connsiteX6" fmla="*/ 4762 w 2407591"/>
                <a:gd name="connsiteY6" fmla="*/ 0 h 1090916"/>
                <a:gd name="connsiteX0" fmla="*/ 4762 w 2408222"/>
                <a:gd name="connsiteY0" fmla="*/ 0 h 1089781"/>
                <a:gd name="connsiteX1" fmla="*/ 454819 w 2408222"/>
                <a:gd name="connsiteY1" fmla="*/ 810419 h 1089781"/>
                <a:gd name="connsiteX2" fmla="*/ 1055687 w 2408222"/>
                <a:gd name="connsiteY2" fmla="*/ 942975 h 1089781"/>
                <a:gd name="connsiteX3" fmla="*/ 1892352 w 2408222"/>
                <a:gd name="connsiteY3" fmla="*/ 807031 h 1089781"/>
                <a:gd name="connsiteX4" fmla="*/ 2407591 w 2408222"/>
                <a:gd name="connsiteY4" fmla="*/ 1088464 h 1089781"/>
                <a:gd name="connsiteX5" fmla="*/ 1072 w 2408222"/>
                <a:gd name="connsiteY5" fmla="*/ 1089663 h 1089781"/>
                <a:gd name="connsiteX6" fmla="*/ 4762 w 2408222"/>
                <a:gd name="connsiteY6" fmla="*/ 0 h 1089781"/>
                <a:gd name="connsiteX0" fmla="*/ 3690 w 2407150"/>
                <a:gd name="connsiteY0" fmla="*/ 0 h 1089663"/>
                <a:gd name="connsiteX1" fmla="*/ 453747 w 2407150"/>
                <a:gd name="connsiteY1" fmla="*/ 810419 h 1089663"/>
                <a:gd name="connsiteX2" fmla="*/ 1054615 w 2407150"/>
                <a:gd name="connsiteY2" fmla="*/ 942975 h 1089663"/>
                <a:gd name="connsiteX3" fmla="*/ 1891280 w 2407150"/>
                <a:gd name="connsiteY3" fmla="*/ 807031 h 1089663"/>
                <a:gd name="connsiteX4" fmla="*/ 2406519 w 2407150"/>
                <a:gd name="connsiteY4" fmla="*/ 1088464 h 1089663"/>
                <a:gd name="connsiteX5" fmla="*/ 0 w 2407150"/>
                <a:gd name="connsiteY5" fmla="*/ 1089663 h 1089663"/>
                <a:gd name="connsiteX6" fmla="*/ 3690 w 2407150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1891280 w 2406519"/>
                <a:gd name="connsiteY3" fmla="*/ 807031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82981"/>
                <a:gd name="connsiteY0" fmla="*/ 0 h 1089663"/>
                <a:gd name="connsiteX1" fmla="*/ 453747 w 2482981"/>
                <a:gd name="connsiteY1" fmla="*/ 810419 h 1089663"/>
                <a:gd name="connsiteX2" fmla="*/ 1054615 w 2482981"/>
                <a:gd name="connsiteY2" fmla="*/ 942975 h 1089663"/>
                <a:gd name="connsiteX3" fmla="*/ 2404390 w 2482981"/>
                <a:gd name="connsiteY3" fmla="*/ 1009134 h 1089663"/>
                <a:gd name="connsiteX4" fmla="*/ 2406519 w 2482981"/>
                <a:gd name="connsiteY4" fmla="*/ 1088464 h 1089663"/>
                <a:gd name="connsiteX5" fmla="*/ 0 w 2482981"/>
                <a:gd name="connsiteY5" fmla="*/ 1089663 h 1089663"/>
                <a:gd name="connsiteX6" fmla="*/ 3690 w 2482981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6519" h="1089663">
                  <a:moveTo>
                    <a:pt x="3690" y="0"/>
                  </a:moveTo>
                  <a:cubicBezTo>
                    <a:pt x="68379" y="654115"/>
                    <a:pt x="350031" y="753270"/>
                    <a:pt x="453747" y="810419"/>
                  </a:cubicBezTo>
                  <a:cubicBezTo>
                    <a:pt x="557463" y="867568"/>
                    <a:pt x="729508" y="909856"/>
                    <a:pt x="1054615" y="942975"/>
                  </a:cubicBezTo>
                  <a:cubicBezTo>
                    <a:pt x="1379722" y="976094"/>
                    <a:pt x="2053457" y="1010386"/>
                    <a:pt x="2404390" y="1009134"/>
                  </a:cubicBezTo>
                  <a:cubicBezTo>
                    <a:pt x="2404024" y="1038104"/>
                    <a:pt x="2404999" y="975367"/>
                    <a:pt x="2406519" y="1088464"/>
                  </a:cubicBezTo>
                  <a:lnTo>
                    <a:pt x="0" y="1089663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14553" y="3098020"/>
              <a:ext cx="2828605" cy="1361573"/>
              <a:chOff x="8514553" y="3090877"/>
              <a:chExt cx="2828605" cy="13615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514553" y="3090877"/>
                <a:ext cx="144000" cy="13615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682341" y="3771663"/>
                <a:ext cx="144000" cy="6807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850129" y="3998592"/>
                <a:ext cx="144000" cy="4538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917" y="4112057"/>
                <a:ext cx="144000" cy="3403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185705" y="4180135"/>
                <a:ext cx="144000" cy="2723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521281" y="4257291"/>
                <a:ext cx="144000" cy="1951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689069" y="4279984"/>
                <a:ext cx="144000" cy="1724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856857" y="4302677"/>
                <a:ext cx="144000" cy="1497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024645" y="4316293"/>
                <a:ext cx="144000" cy="1361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192433" y="4329908"/>
                <a:ext cx="144000" cy="1225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360221" y="4338986"/>
                <a:ext cx="144000" cy="1134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528009" y="4348063"/>
                <a:ext cx="144000" cy="1043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0695797" y="4357140"/>
                <a:ext cx="144000" cy="953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863585" y="4361678"/>
                <a:ext cx="144000" cy="9077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031373" y="4366217"/>
                <a:ext cx="144000" cy="8623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199158" y="4370756"/>
                <a:ext cx="144000" cy="8169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353493" y="4225521"/>
                <a:ext cx="144000" cy="2269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8668485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836272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004059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9171846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339633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9507420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675206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9842993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0010780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178567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0346354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0514141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0681928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849715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1017502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1185289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353071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8455455" y="3100495"/>
              <a:ext cx="46397" cy="1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455455" y="3781282"/>
              <a:ext cx="46397" cy="1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47151" y="300360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18108" y="3676710"/>
              <a:ext cx="486074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1/2</a:t>
              </a:r>
              <a:endParaRPr lang="da-DK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492129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659619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2</a:t>
              </a:r>
              <a:endParaRPr lang="da-DK" sz="12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27110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994600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162091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5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329581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6</a:t>
              </a:r>
              <a:endParaRPr lang="da-DK" sz="1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497073" y="4460130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7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177448" y="4455269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501851" y="2921046"/>
              <a:ext cx="0" cy="15410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696374" y="3374396"/>
              <a:ext cx="590625" cy="3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 smtClean="0">
                  <a:solidFill>
                    <a:srgbClr val="C00000"/>
                  </a:solidFill>
                </a:rPr>
                <a:t>1/x</a:t>
              </a:r>
              <a:endParaRPr lang="da-DK" sz="1050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501851" y="4464633"/>
              <a:ext cx="3096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/>
              <p:cNvSpPr txBox="1">
                <a:spLocks/>
              </p:cNvSpPr>
              <p:nvPr/>
            </p:nvSpPr>
            <p:spPr>
              <a:xfrm>
                <a:off x="4470868" y="-68536"/>
                <a:ext cx="5674416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a-DK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1</m:t>
                        </m:r>
                      </m:den>
                    </m:f>
                  </m:oMath>
                </a14:m>
                <a:r>
                  <a:rPr lang="da-DK" sz="31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2</m:t>
                        </m:r>
                      </m:den>
                    </m:f>
                  </m:oMath>
                </a14:m>
                <a:r>
                  <a:rPr lang="da-DK" sz="31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3</m:t>
                        </m:r>
                      </m:den>
                    </m:f>
                  </m:oMath>
                </a14:m>
                <a:r>
                  <a:rPr lang="da-DK" sz="3100" dirty="0" smtClean="0"/>
                  <a:t> + ∙∙∙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d</m:t>
                        </m:r>
                      </m:den>
                    </m:f>
                  </m:oMath>
                </a14:m>
                <a:r>
                  <a:rPr lang="da-DK" sz="3100" dirty="0" smtClean="0"/>
                  <a:t> + ∙∙∙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n</m:t>
                        </m:r>
                        <m:r>
                          <m:rPr>
                            <m:nor/>
                          </m:rPr>
                          <a:rPr lang="da-DK" sz="3100" smtClean="0"/>
                          <m:t>−1</m:t>
                        </m:r>
                      </m:den>
                    </m:f>
                  </m:oMath>
                </a14:m>
                <a:r>
                  <a:rPr lang="da-DK" sz="31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n</m:t>
                        </m:r>
                      </m:den>
                    </m:f>
                  </m:oMath>
                </a14:m>
                <a:endParaRPr lang="da-DK" sz="3100" dirty="0"/>
              </a:p>
            </p:txBody>
          </p:sp>
        </mc:Choice>
        <mc:Fallback xmlns="">
          <p:sp>
            <p:nvSpPr>
              <p:cNvPr id="1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868" y="-68536"/>
                <a:ext cx="5674416" cy="1325563"/>
              </a:xfrm>
              <a:prstGeom prst="rect">
                <a:avLst/>
              </a:prstGeom>
              <a:blipFill>
                <a:blip r:embed="rId20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itle 1"/>
          <p:cNvSpPr txBox="1">
            <a:spLocks/>
          </p:cNvSpPr>
          <p:nvPr/>
        </p:nvSpPr>
        <p:spPr>
          <a:xfrm>
            <a:off x="9984947" y="188660"/>
            <a:ext cx="534915" cy="827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dirty="0" smtClean="0"/>
              <a:t>=</a:t>
            </a:r>
            <a:endParaRPr lang="da-DK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5207156" y="2056797"/>
            <a:ext cx="498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= </a:t>
            </a:r>
            <a:r>
              <a:rPr lang="en-US" sz="2800" dirty="0" err="1" smtClean="0">
                <a:solidFill>
                  <a:srgbClr val="C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800" dirty="0" smtClean="0">
                <a:solidFill>
                  <a:srgbClr val="C00000"/>
                </a:solidFill>
              </a:rPr>
              <a:t> = </a:t>
            </a:r>
            <a:r>
              <a:rPr lang="en-US" sz="2800" dirty="0" err="1" smtClean="0">
                <a:solidFill>
                  <a:srgbClr val="C00000"/>
                </a:solidFill>
              </a:rPr>
              <a:t>n’te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harmoniske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tal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1137" y="825718"/>
            <a:ext cx="1440000" cy="1440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912785" y="1200631"/>
            <a:ext cx="3354552" cy="1149741"/>
          </a:xfrm>
          <a:prstGeom prst="arc">
            <a:avLst>
              <a:gd name="adj1" fmla="val 7570312"/>
              <a:gd name="adj2" fmla="val 10326639"/>
            </a:avLst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117" grpId="0"/>
      <p:bldP spid="113" grpId="0"/>
      <p:bldP spid="3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" y="-53975"/>
            <a:ext cx="4306111" cy="1325563"/>
          </a:xfrm>
        </p:spPr>
        <p:txBody>
          <a:bodyPr>
            <a:normAutofit/>
          </a:bodyPr>
          <a:lstStyle/>
          <a:p>
            <a:r>
              <a:rPr lang="da-DK" sz="4900" dirty="0" smtClean="0"/>
              <a:t>Samlet </a:t>
            </a:r>
            <a:r>
              <a:rPr lang="da-DK" sz="4900" dirty="0" smtClean="0">
                <a:solidFill>
                  <a:schemeClr val="accent1">
                    <a:lumMod val="50000"/>
                  </a:schemeClr>
                </a:solidFill>
              </a:rPr>
              <a:t>størrelse</a:t>
            </a:r>
            <a:endParaRPr lang="da-DK" sz="31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77821" y="2223440"/>
            <a:ext cx="12694839" cy="4600244"/>
            <a:chOff x="77821" y="1829740"/>
            <a:chExt cx="12694839" cy="46002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1829740"/>
              <a:ext cx="4562475" cy="4562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93" y="4115740"/>
              <a:ext cx="2276475" cy="2276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26" y="4877740"/>
              <a:ext cx="1514475" cy="1514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61" y="5258740"/>
              <a:ext cx="1133475" cy="1133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406" y="5487340"/>
              <a:ext cx="904875" cy="904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031" y="5639740"/>
              <a:ext cx="752475" cy="752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843" y="5744515"/>
              <a:ext cx="647700" cy="647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691" y="5824997"/>
              <a:ext cx="561975" cy="5619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89267" y="3880034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blipFill>
                  <a:blip r:embed="rId12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blipFill>
                  <a:blip r:embed="rId13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blipFill>
                  <a:blip r:embed="rId1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blipFill>
                  <a:blip r:embed="rId1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blipFill>
                  <a:blip r:embed="rId16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blipFill>
                  <a:blip r:embed="rId17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blipFill>
                  <a:blip r:embed="rId18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2216033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75847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569496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91840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930048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804361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49178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81000" y="1051424"/>
                <a:ext cx="11802490" cy="10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d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a-DK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latin typeface="+mj-lt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a-DK" sz="28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0" smtClean="0">
                              <a:latin typeface="+mj-lt"/>
                            </a:rPr>
                            <m:t>1</m:t>
                          </m:r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da-DK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24"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a-DK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solidFill>
                                        <a:srgbClr val="C00000"/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da-DK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solidFill>
                                            <a:srgbClr val="C00000"/>
                                          </a:solidFill>
                                          <a:latin typeface="+mj-lt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da-DK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dx</m:t>
                              </m:r>
                            </m:e>
                          </m:nary>
                        </m:e>
                      </m:d>
                      <m:r>
                        <a:rPr lang="da-D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0" smtClean="0">
                              <a:latin typeface="+mj-lt"/>
                            </a:rPr>
                            <m:t>1</m:t>
                          </m:r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a-DK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a-DK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a-DK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</m:e>
                      </m:d>
                      <m:r>
                        <a:rPr lang="da-DK" sz="28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a-DK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da-DK" sz="28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a-DK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51424"/>
                <a:ext cx="11802490" cy="1044000"/>
              </a:xfrm>
              <a:prstGeom prst="rect">
                <a:avLst/>
              </a:prstGeom>
              <a:blipFill>
                <a:blip r:embed="rId19"/>
                <a:stretch>
                  <a:fillRect b="-2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4109110" y="-76082"/>
                <a:ext cx="797887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a-DK" sz="49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a-DK" sz="2700" smtClean="0"/>
                          <m:t>+</m:t>
                        </m:r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</m:oMath>
                </a14:m>
                <a:r>
                  <a:rPr lang="da-DK" sz="2700" dirty="0" smtClean="0"/>
                  <a:t> ∙∙∙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d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</m:oMath>
                </a14:m>
                <a:r>
                  <a:rPr lang="da-DK" sz="2700" dirty="0" smtClean="0"/>
                  <a:t> ∙∙∙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n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</m:oMath>
                </a14:m>
                <a:endParaRPr lang="da-DK" sz="3100" dirty="0"/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10" y="-76082"/>
                <a:ext cx="7978873" cy="1325563"/>
              </a:xfrm>
              <a:prstGeom prst="rect">
                <a:avLst/>
              </a:prstGeom>
              <a:blipFill>
                <a:blip r:embed="rId20"/>
                <a:stretch>
                  <a:fillRect l="-2521" b="-368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210106" y="2414936"/>
            <a:ext cx="4398277" cy="2345389"/>
            <a:chOff x="7210106" y="2414936"/>
            <a:chExt cx="4398277" cy="2345389"/>
          </a:xfrm>
        </p:grpSpPr>
        <p:sp>
          <p:nvSpPr>
            <p:cNvPr id="30" name="Freeform 29"/>
            <p:cNvSpPr/>
            <p:nvPr/>
          </p:nvSpPr>
          <p:spPr>
            <a:xfrm>
              <a:off x="8007377" y="2645492"/>
              <a:ext cx="3310320" cy="1846201"/>
            </a:xfrm>
            <a:custGeom>
              <a:avLst/>
              <a:gdLst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962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6300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4718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648019"/>
                <a:gd name="connsiteY0" fmla="*/ 0 h 1033912"/>
                <a:gd name="connsiteX1" fmla="*/ 146050 w 2648019"/>
                <a:gd name="connsiteY1" fmla="*/ 539750 h 1033912"/>
                <a:gd name="connsiteX2" fmla="*/ 295275 w 2648019"/>
                <a:gd name="connsiteY2" fmla="*/ 723900 h 1033912"/>
                <a:gd name="connsiteX3" fmla="*/ 447675 w 2648019"/>
                <a:gd name="connsiteY3" fmla="*/ 808038 h 1033912"/>
                <a:gd name="connsiteX4" fmla="*/ 596900 w 2648019"/>
                <a:gd name="connsiteY4" fmla="*/ 871538 h 1033912"/>
                <a:gd name="connsiteX5" fmla="*/ 749300 w 2648019"/>
                <a:gd name="connsiteY5" fmla="*/ 924718 h 1033912"/>
                <a:gd name="connsiteX6" fmla="*/ 893763 w 2648019"/>
                <a:gd name="connsiteY6" fmla="*/ 950119 h 1033912"/>
                <a:gd name="connsiteX7" fmla="*/ 1050925 w 2648019"/>
                <a:gd name="connsiteY7" fmla="*/ 965200 h 1033912"/>
                <a:gd name="connsiteX8" fmla="*/ 1200150 w 2648019"/>
                <a:gd name="connsiteY8" fmla="*/ 977900 h 1033912"/>
                <a:gd name="connsiteX9" fmla="*/ 1352550 w 2648019"/>
                <a:gd name="connsiteY9" fmla="*/ 987425 h 1033912"/>
                <a:gd name="connsiteX10" fmla="*/ 2552700 w 2648019"/>
                <a:gd name="connsiteY10" fmla="*/ 1025525 h 1033912"/>
                <a:gd name="connsiteX11" fmla="*/ 2576512 w 2648019"/>
                <a:gd name="connsiteY11" fmla="*/ 813594 h 1033912"/>
                <a:gd name="connsiteX0" fmla="*/ 0 w 2552700"/>
                <a:gd name="connsiteY0" fmla="*/ 0 h 1033912"/>
                <a:gd name="connsiteX1" fmla="*/ 146050 w 2552700"/>
                <a:gd name="connsiteY1" fmla="*/ 539750 h 1033912"/>
                <a:gd name="connsiteX2" fmla="*/ 295275 w 2552700"/>
                <a:gd name="connsiteY2" fmla="*/ 723900 h 1033912"/>
                <a:gd name="connsiteX3" fmla="*/ 447675 w 2552700"/>
                <a:gd name="connsiteY3" fmla="*/ 808038 h 1033912"/>
                <a:gd name="connsiteX4" fmla="*/ 596900 w 2552700"/>
                <a:gd name="connsiteY4" fmla="*/ 871538 h 1033912"/>
                <a:gd name="connsiteX5" fmla="*/ 749300 w 2552700"/>
                <a:gd name="connsiteY5" fmla="*/ 924718 h 1033912"/>
                <a:gd name="connsiteX6" fmla="*/ 893763 w 2552700"/>
                <a:gd name="connsiteY6" fmla="*/ 950119 h 1033912"/>
                <a:gd name="connsiteX7" fmla="*/ 1050925 w 2552700"/>
                <a:gd name="connsiteY7" fmla="*/ 965200 h 1033912"/>
                <a:gd name="connsiteX8" fmla="*/ 1200150 w 2552700"/>
                <a:gd name="connsiteY8" fmla="*/ 977900 h 1033912"/>
                <a:gd name="connsiteX9" fmla="*/ 1352550 w 2552700"/>
                <a:gd name="connsiteY9" fmla="*/ 987425 h 1033912"/>
                <a:gd name="connsiteX10" fmla="*/ 2552700 w 2552700"/>
                <a:gd name="connsiteY10" fmla="*/ 1025525 h 1033912"/>
                <a:gd name="connsiteX0" fmla="*/ 0 w 2552700"/>
                <a:gd name="connsiteY0" fmla="*/ 0 h 1033455"/>
                <a:gd name="connsiteX1" fmla="*/ 146050 w 2552700"/>
                <a:gd name="connsiteY1" fmla="*/ 539750 h 1033455"/>
                <a:gd name="connsiteX2" fmla="*/ 295275 w 2552700"/>
                <a:gd name="connsiteY2" fmla="*/ 723900 h 1033455"/>
                <a:gd name="connsiteX3" fmla="*/ 447675 w 2552700"/>
                <a:gd name="connsiteY3" fmla="*/ 808038 h 1033455"/>
                <a:gd name="connsiteX4" fmla="*/ 596900 w 2552700"/>
                <a:gd name="connsiteY4" fmla="*/ 871538 h 1033455"/>
                <a:gd name="connsiteX5" fmla="*/ 749300 w 2552700"/>
                <a:gd name="connsiteY5" fmla="*/ 924718 h 1033455"/>
                <a:gd name="connsiteX6" fmla="*/ 893763 w 2552700"/>
                <a:gd name="connsiteY6" fmla="*/ 950119 h 1033455"/>
                <a:gd name="connsiteX7" fmla="*/ 1050925 w 2552700"/>
                <a:gd name="connsiteY7" fmla="*/ 965200 h 1033455"/>
                <a:gd name="connsiteX8" fmla="*/ 1200150 w 2552700"/>
                <a:gd name="connsiteY8" fmla="*/ 977900 h 1033455"/>
                <a:gd name="connsiteX9" fmla="*/ 1352550 w 2552700"/>
                <a:gd name="connsiteY9" fmla="*/ 987425 h 1033455"/>
                <a:gd name="connsiteX10" fmla="*/ 2552700 w 2552700"/>
                <a:gd name="connsiteY10" fmla="*/ 1025525 h 1033455"/>
                <a:gd name="connsiteX0" fmla="*/ 0 w 2400300"/>
                <a:gd name="connsiteY0" fmla="*/ 0 h 1033455"/>
                <a:gd name="connsiteX1" fmla="*/ 146050 w 2400300"/>
                <a:gd name="connsiteY1" fmla="*/ 539750 h 1033455"/>
                <a:gd name="connsiteX2" fmla="*/ 295275 w 2400300"/>
                <a:gd name="connsiteY2" fmla="*/ 723900 h 1033455"/>
                <a:gd name="connsiteX3" fmla="*/ 447675 w 2400300"/>
                <a:gd name="connsiteY3" fmla="*/ 808038 h 1033455"/>
                <a:gd name="connsiteX4" fmla="*/ 596900 w 2400300"/>
                <a:gd name="connsiteY4" fmla="*/ 871538 h 1033455"/>
                <a:gd name="connsiteX5" fmla="*/ 749300 w 2400300"/>
                <a:gd name="connsiteY5" fmla="*/ 924718 h 1033455"/>
                <a:gd name="connsiteX6" fmla="*/ 893763 w 2400300"/>
                <a:gd name="connsiteY6" fmla="*/ 950119 h 1033455"/>
                <a:gd name="connsiteX7" fmla="*/ 1050925 w 2400300"/>
                <a:gd name="connsiteY7" fmla="*/ 965200 h 1033455"/>
                <a:gd name="connsiteX8" fmla="*/ 1200150 w 2400300"/>
                <a:gd name="connsiteY8" fmla="*/ 977900 h 1033455"/>
                <a:gd name="connsiteX9" fmla="*/ 1352550 w 2400300"/>
                <a:gd name="connsiteY9" fmla="*/ 987425 h 1033455"/>
                <a:gd name="connsiteX10" fmla="*/ 2400300 w 2400300"/>
                <a:gd name="connsiteY10" fmla="*/ 1025525 h 103345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56444 w 2400300"/>
                <a:gd name="connsiteY5" fmla="*/ 931862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1022141 w 2400300"/>
                <a:gd name="connsiteY2" fmla="*/ 636046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2400300 w 2400300"/>
                <a:gd name="connsiteY5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2397919 w 2397919"/>
                <a:gd name="connsiteY3" fmla="*/ 1016000 h 1016000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68179"/>
                <a:gd name="connsiteY0" fmla="*/ 0 h 943000"/>
                <a:gd name="connsiteX1" fmla="*/ 450057 w 2468179"/>
                <a:gd name="connsiteY1" fmla="*/ 810419 h 943000"/>
                <a:gd name="connsiteX2" fmla="*/ 1050925 w 2468179"/>
                <a:gd name="connsiteY2" fmla="*/ 942975 h 943000"/>
                <a:gd name="connsiteX3" fmla="*/ 2468179 w 2468179"/>
                <a:gd name="connsiteY3" fmla="*/ 800675 h 943000"/>
                <a:gd name="connsiteX0" fmla="*/ 0 w 2468179"/>
                <a:gd name="connsiteY0" fmla="*/ 0 h 943003"/>
                <a:gd name="connsiteX1" fmla="*/ 450057 w 2468179"/>
                <a:gd name="connsiteY1" fmla="*/ 810419 h 943003"/>
                <a:gd name="connsiteX2" fmla="*/ 1050925 w 2468179"/>
                <a:gd name="connsiteY2" fmla="*/ 942975 h 943003"/>
                <a:gd name="connsiteX3" fmla="*/ 2109015 w 2468179"/>
                <a:gd name="connsiteY3" fmla="*/ 822142 h 943003"/>
                <a:gd name="connsiteX4" fmla="*/ 2468179 w 2468179"/>
                <a:gd name="connsiteY4" fmla="*/ 800675 h 943003"/>
                <a:gd name="connsiteX0" fmla="*/ 0 w 2468179"/>
                <a:gd name="connsiteY0" fmla="*/ 0 h 942978"/>
                <a:gd name="connsiteX1" fmla="*/ 450057 w 2468179"/>
                <a:gd name="connsiteY1" fmla="*/ 810419 h 942978"/>
                <a:gd name="connsiteX2" fmla="*/ 1050925 w 2468179"/>
                <a:gd name="connsiteY2" fmla="*/ 942975 h 942978"/>
                <a:gd name="connsiteX3" fmla="*/ 1887590 w 2468179"/>
                <a:gd name="connsiteY3" fmla="*/ 807031 h 942978"/>
                <a:gd name="connsiteX4" fmla="*/ 2109015 w 2468179"/>
                <a:gd name="connsiteY4" fmla="*/ 822142 h 942978"/>
                <a:gd name="connsiteX5" fmla="*/ 2468179 w 2468179"/>
                <a:gd name="connsiteY5" fmla="*/ 800675 h 942978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6" fmla="*/ 530 w 2125880"/>
                <a:gd name="connsiteY6" fmla="*/ 0 h 1280452"/>
                <a:gd name="connsiteX0" fmla="*/ 4787 w 2130110"/>
                <a:gd name="connsiteY0" fmla="*/ 0 h 1089695"/>
                <a:gd name="connsiteX1" fmla="*/ 454844 w 2130110"/>
                <a:gd name="connsiteY1" fmla="*/ 810419 h 1089695"/>
                <a:gd name="connsiteX2" fmla="*/ 1055712 w 2130110"/>
                <a:gd name="connsiteY2" fmla="*/ 942975 h 1089695"/>
                <a:gd name="connsiteX3" fmla="*/ 1892377 w 2130110"/>
                <a:gd name="connsiteY3" fmla="*/ 807031 h 1089695"/>
                <a:gd name="connsiteX4" fmla="*/ 2113802 w 2130110"/>
                <a:gd name="connsiteY4" fmla="*/ 822142 h 1089695"/>
                <a:gd name="connsiteX5" fmla="*/ 1097 w 2130110"/>
                <a:gd name="connsiteY5" fmla="*/ 1089663 h 1089695"/>
                <a:gd name="connsiteX6" fmla="*/ 4787 w 2130110"/>
                <a:gd name="connsiteY6" fmla="*/ 0 h 1089695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762 w 2407591"/>
                <a:gd name="connsiteY0" fmla="*/ 0 h 1089781"/>
                <a:gd name="connsiteX1" fmla="*/ 454819 w 2407591"/>
                <a:gd name="connsiteY1" fmla="*/ 810419 h 1089781"/>
                <a:gd name="connsiteX2" fmla="*/ 1055687 w 2407591"/>
                <a:gd name="connsiteY2" fmla="*/ 942975 h 1089781"/>
                <a:gd name="connsiteX3" fmla="*/ 1892352 w 2407591"/>
                <a:gd name="connsiteY3" fmla="*/ 807031 h 1089781"/>
                <a:gd name="connsiteX4" fmla="*/ 2407591 w 2407591"/>
                <a:gd name="connsiteY4" fmla="*/ 1088464 h 1089781"/>
                <a:gd name="connsiteX5" fmla="*/ 1072 w 2407591"/>
                <a:gd name="connsiteY5" fmla="*/ 1089663 h 1089781"/>
                <a:gd name="connsiteX6" fmla="*/ 4762 w 2407591"/>
                <a:gd name="connsiteY6" fmla="*/ 0 h 1089781"/>
                <a:gd name="connsiteX0" fmla="*/ 4762 w 2407591"/>
                <a:gd name="connsiteY0" fmla="*/ 0 h 1149129"/>
                <a:gd name="connsiteX1" fmla="*/ 454819 w 2407591"/>
                <a:gd name="connsiteY1" fmla="*/ 810419 h 1149129"/>
                <a:gd name="connsiteX2" fmla="*/ 1055687 w 2407591"/>
                <a:gd name="connsiteY2" fmla="*/ 942975 h 1149129"/>
                <a:gd name="connsiteX3" fmla="*/ 1892352 w 2407591"/>
                <a:gd name="connsiteY3" fmla="*/ 807031 h 1149129"/>
                <a:gd name="connsiteX4" fmla="*/ 2407591 w 2407591"/>
                <a:gd name="connsiteY4" fmla="*/ 1088464 h 1149129"/>
                <a:gd name="connsiteX5" fmla="*/ 1072 w 2407591"/>
                <a:gd name="connsiteY5" fmla="*/ 1089663 h 1149129"/>
                <a:gd name="connsiteX6" fmla="*/ 4762 w 2407591"/>
                <a:gd name="connsiteY6" fmla="*/ 0 h 1149129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090916"/>
                <a:gd name="connsiteX1" fmla="*/ 454819 w 2407591"/>
                <a:gd name="connsiteY1" fmla="*/ 810419 h 1090916"/>
                <a:gd name="connsiteX2" fmla="*/ 1055687 w 2407591"/>
                <a:gd name="connsiteY2" fmla="*/ 942975 h 1090916"/>
                <a:gd name="connsiteX3" fmla="*/ 1892352 w 2407591"/>
                <a:gd name="connsiteY3" fmla="*/ 807031 h 1090916"/>
                <a:gd name="connsiteX4" fmla="*/ 2407591 w 2407591"/>
                <a:gd name="connsiteY4" fmla="*/ 1088464 h 1090916"/>
                <a:gd name="connsiteX5" fmla="*/ 1072 w 2407591"/>
                <a:gd name="connsiteY5" fmla="*/ 1089663 h 1090916"/>
                <a:gd name="connsiteX6" fmla="*/ 4762 w 2407591"/>
                <a:gd name="connsiteY6" fmla="*/ 0 h 1090916"/>
                <a:gd name="connsiteX0" fmla="*/ 4762 w 2408222"/>
                <a:gd name="connsiteY0" fmla="*/ 0 h 1089781"/>
                <a:gd name="connsiteX1" fmla="*/ 454819 w 2408222"/>
                <a:gd name="connsiteY1" fmla="*/ 810419 h 1089781"/>
                <a:gd name="connsiteX2" fmla="*/ 1055687 w 2408222"/>
                <a:gd name="connsiteY2" fmla="*/ 942975 h 1089781"/>
                <a:gd name="connsiteX3" fmla="*/ 1892352 w 2408222"/>
                <a:gd name="connsiteY3" fmla="*/ 807031 h 1089781"/>
                <a:gd name="connsiteX4" fmla="*/ 2407591 w 2408222"/>
                <a:gd name="connsiteY4" fmla="*/ 1088464 h 1089781"/>
                <a:gd name="connsiteX5" fmla="*/ 1072 w 2408222"/>
                <a:gd name="connsiteY5" fmla="*/ 1089663 h 1089781"/>
                <a:gd name="connsiteX6" fmla="*/ 4762 w 2408222"/>
                <a:gd name="connsiteY6" fmla="*/ 0 h 1089781"/>
                <a:gd name="connsiteX0" fmla="*/ 3690 w 2407150"/>
                <a:gd name="connsiteY0" fmla="*/ 0 h 1089663"/>
                <a:gd name="connsiteX1" fmla="*/ 453747 w 2407150"/>
                <a:gd name="connsiteY1" fmla="*/ 810419 h 1089663"/>
                <a:gd name="connsiteX2" fmla="*/ 1054615 w 2407150"/>
                <a:gd name="connsiteY2" fmla="*/ 942975 h 1089663"/>
                <a:gd name="connsiteX3" fmla="*/ 1891280 w 2407150"/>
                <a:gd name="connsiteY3" fmla="*/ 807031 h 1089663"/>
                <a:gd name="connsiteX4" fmla="*/ 2406519 w 2407150"/>
                <a:gd name="connsiteY4" fmla="*/ 1088464 h 1089663"/>
                <a:gd name="connsiteX5" fmla="*/ 0 w 2407150"/>
                <a:gd name="connsiteY5" fmla="*/ 1089663 h 1089663"/>
                <a:gd name="connsiteX6" fmla="*/ 3690 w 2407150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1891280 w 2406519"/>
                <a:gd name="connsiteY3" fmla="*/ 807031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82981"/>
                <a:gd name="connsiteY0" fmla="*/ 0 h 1089663"/>
                <a:gd name="connsiteX1" fmla="*/ 453747 w 2482981"/>
                <a:gd name="connsiteY1" fmla="*/ 810419 h 1089663"/>
                <a:gd name="connsiteX2" fmla="*/ 1054615 w 2482981"/>
                <a:gd name="connsiteY2" fmla="*/ 942975 h 1089663"/>
                <a:gd name="connsiteX3" fmla="*/ 2404390 w 2482981"/>
                <a:gd name="connsiteY3" fmla="*/ 1009134 h 1089663"/>
                <a:gd name="connsiteX4" fmla="*/ 2406519 w 2482981"/>
                <a:gd name="connsiteY4" fmla="*/ 1088464 h 1089663"/>
                <a:gd name="connsiteX5" fmla="*/ 0 w 2482981"/>
                <a:gd name="connsiteY5" fmla="*/ 1089663 h 1089663"/>
                <a:gd name="connsiteX6" fmla="*/ 3690 w 2482981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34082"/>
                <a:gd name="connsiteY0" fmla="*/ 0 h 1089663"/>
                <a:gd name="connsiteX1" fmla="*/ 453747 w 2434082"/>
                <a:gd name="connsiteY1" fmla="*/ 810419 h 1089663"/>
                <a:gd name="connsiteX2" fmla="*/ 1054615 w 2434082"/>
                <a:gd name="connsiteY2" fmla="*/ 942975 h 1089663"/>
                <a:gd name="connsiteX3" fmla="*/ 2409011 w 2434082"/>
                <a:gd name="connsiteY3" fmla="*/ 1076596 h 1089663"/>
                <a:gd name="connsiteX4" fmla="*/ 2406519 w 2434082"/>
                <a:gd name="connsiteY4" fmla="*/ 1088464 h 1089663"/>
                <a:gd name="connsiteX5" fmla="*/ 0 w 2434082"/>
                <a:gd name="connsiteY5" fmla="*/ 1089663 h 1089663"/>
                <a:gd name="connsiteX6" fmla="*/ 3690 w 2434082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37929"/>
                <a:gd name="connsiteY0" fmla="*/ 0 h 1089663"/>
                <a:gd name="connsiteX1" fmla="*/ 453747 w 2437929"/>
                <a:gd name="connsiteY1" fmla="*/ 810419 h 1089663"/>
                <a:gd name="connsiteX2" fmla="*/ 1054615 w 2437929"/>
                <a:gd name="connsiteY2" fmla="*/ 942975 h 1089663"/>
                <a:gd name="connsiteX3" fmla="*/ 2409011 w 2437929"/>
                <a:gd name="connsiteY3" fmla="*/ 1076596 h 1089663"/>
                <a:gd name="connsiteX4" fmla="*/ 2406519 w 2437929"/>
                <a:gd name="connsiteY4" fmla="*/ 1088464 h 1089663"/>
                <a:gd name="connsiteX5" fmla="*/ 0 w 2437929"/>
                <a:gd name="connsiteY5" fmla="*/ 1089663 h 1089663"/>
                <a:gd name="connsiteX6" fmla="*/ 3690 w 2437929"/>
                <a:gd name="connsiteY6" fmla="*/ 0 h 1089663"/>
                <a:gd name="connsiteX0" fmla="*/ 3690 w 2439468"/>
                <a:gd name="connsiteY0" fmla="*/ 0 h 1089663"/>
                <a:gd name="connsiteX1" fmla="*/ 453747 w 2439468"/>
                <a:gd name="connsiteY1" fmla="*/ 810419 h 1089663"/>
                <a:gd name="connsiteX2" fmla="*/ 1054615 w 2439468"/>
                <a:gd name="connsiteY2" fmla="*/ 942975 h 1089663"/>
                <a:gd name="connsiteX3" fmla="*/ 2409011 w 2439468"/>
                <a:gd name="connsiteY3" fmla="*/ 1076596 h 1089663"/>
                <a:gd name="connsiteX4" fmla="*/ 2406519 w 2439468"/>
                <a:gd name="connsiteY4" fmla="*/ 1088464 h 1089663"/>
                <a:gd name="connsiteX5" fmla="*/ 0 w 2439468"/>
                <a:gd name="connsiteY5" fmla="*/ 1089663 h 1089663"/>
                <a:gd name="connsiteX6" fmla="*/ 3690 w 2439468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43349 w 2409011"/>
                <a:gd name="connsiteY1" fmla="*/ 1015616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105689"/>
                <a:gd name="connsiteX1" fmla="*/ 443349 w 2409011"/>
                <a:gd name="connsiteY1" fmla="*/ 1015616 h 1105689"/>
                <a:gd name="connsiteX2" fmla="*/ 1051149 w 2409011"/>
                <a:gd name="connsiteY2" fmla="*/ 1062439 h 1105689"/>
                <a:gd name="connsiteX3" fmla="*/ 2409011 w 2409011"/>
                <a:gd name="connsiteY3" fmla="*/ 1076596 h 1105689"/>
                <a:gd name="connsiteX4" fmla="*/ 2406519 w 2409011"/>
                <a:gd name="connsiteY4" fmla="*/ 1088464 h 1105689"/>
                <a:gd name="connsiteX5" fmla="*/ 0 w 2409011"/>
                <a:gd name="connsiteY5" fmla="*/ 1089663 h 1105689"/>
                <a:gd name="connsiteX6" fmla="*/ 3690 w 2409011"/>
                <a:gd name="connsiteY6" fmla="*/ 0 h 1105689"/>
                <a:gd name="connsiteX0" fmla="*/ 3690 w 2409011"/>
                <a:gd name="connsiteY0" fmla="*/ 0 h 1105689"/>
                <a:gd name="connsiteX1" fmla="*/ 452013 w 2409011"/>
                <a:gd name="connsiteY1" fmla="*/ 1015616 h 1105689"/>
                <a:gd name="connsiteX2" fmla="*/ 1051149 w 2409011"/>
                <a:gd name="connsiteY2" fmla="*/ 1062439 h 1105689"/>
                <a:gd name="connsiteX3" fmla="*/ 2409011 w 2409011"/>
                <a:gd name="connsiteY3" fmla="*/ 1076596 h 1105689"/>
                <a:gd name="connsiteX4" fmla="*/ 2406519 w 2409011"/>
                <a:gd name="connsiteY4" fmla="*/ 1088464 h 1105689"/>
                <a:gd name="connsiteX5" fmla="*/ 0 w 2409011"/>
                <a:gd name="connsiteY5" fmla="*/ 1089663 h 1105689"/>
                <a:gd name="connsiteX6" fmla="*/ 3690 w 2409011"/>
                <a:gd name="connsiteY6" fmla="*/ 0 h 1105689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011" h="1089663">
                  <a:moveTo>
                    <a:pt x="3690" y="0"/>
                  </a:moveTo>
                  <a:cubicBezTo>
                    <a:pt x="23323" y="883205"/>
                    <a:pt x="258374" y="981899"/>
                    <a:pt x="452013" y="1015616"/>
                  </a:cubicBezTo>
                  <a:cubicBezTo>
                    <a:pt x="645652" y="1049333"/>
                    <a:pt x="723251" y="1046654"/>
                    <a:pt x="1051149" y="1062439"/>
                  </a:cubicBezTo>
                  <a:cubicBezTo>
                    <a:pt x="1379047" y="1078224"/>
                    <a:pt x="2058078" y="1077848"/>
                    <a:pt x="2409011" y="1076596"/>
                  </a:cubicBezTo>
                  <a:cubicBezTo>
                    <a:pt x="2403446" y="1084484"/>
                    <a:pt x="2404999" y="1086398"/>
                    <a:pt x="2406519" y="1088464"/>
                  </a:cubicBezTo>
                  <a:lnTo>
                    <a:pt x="0" y="1089663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820051" y="2652773"/>
              <a:ext cx="176922" cy="1829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26200" y="4025403"/>
              <a:ext cx="176922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32348" y="4281003"/>
              <a:ext cx="176922" cy="20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438497" y="4367403"/>
              <a:ext cx="176922" cy="115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44646" y="4410603"/>
              <a:ext cx="176922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56943" y="4446602"/>
              <a:ext cx="176922" cy="360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263092" y="4453803"/>
              <a:ext cx="176922" cy="2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469240" y="4461002"/>
              <a:ext cx="176922" cy="216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675389" y="4464603"/>
              <a:ext cx="176922" cy="1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881538" y="4468203"/>
              <a:ext cx="176922" cy="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087686" y="4468203"/>
              <a:ext cx="176922" cy="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293835" y="4471803"/>
              <a:ext cx="176922" cy="10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499984" y="4471803"/>
              <a:ext cx="176922" cy="10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06132" y="4475402"/>
              <a:ext cx="176922" cy="72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912281" y="4475402"/>
              <a:ext cx="176922" cy="72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118426" y="4475402"/>
              <a:ext cx="176922" cy="72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850794" y="4432202"/>
              <a:ext cx="176922" cy="504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00917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15323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21471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27618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833765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039913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246059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45220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658354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864501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070649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27679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482944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89091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895238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10138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307527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747442" y="2656099"/>
              <a:ext cx="57005" cy="2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7747442" y="3571015"/>
              <a:ext cx="57005" cy="2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368652" y="2525882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10106" y="3430480"/>
              <a:ext cx="597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1/2</a:t>
              </a:r>
              <a:endParaRPr lang="da-DK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92500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98283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2</a:t>
              </a:r>
              <a:endParaRPr lang="da-DK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04067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09849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15633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21415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6</a:t>
              </a:r>
              <a:endParaRPr lang="da-DK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027200" y="4483325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091752" y="4476792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n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804445" y="2414936"/>
              <a:ext cx="0" cy="2070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043441" y="3024197"/>
              <a:ext cx="725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 smtClean="0">
                  <a:solidFill>
                    <a:srgbClr val="C00000"/>
                  </a:solidFill>
                </a:rPr>
                <a:t>1/x</a:t>
              </a:r>
              <a:r>
                <a:rPr lang="da-DK" sz="1050" baseline="30000" dirty="0" smtClean="0">
                  <a:solidFill>
                    <a:srgbClr val="C00000"/>
                  </a:solidFill>
                </a:rPr>
                <a:t>2</a:t>
              </a:r>
              <a:endParaRPr lang="da-DK" sz="1050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7804445" y="4489377"/>
              <a:ext cx="38039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itle 1"/>
          <p:cNvSpPr txBox="1">
            <a:spLocks/>
          </p:cNvSpPr>
          <p:nvPr/>
        </p:nvSpPr>
        <p:spPr>
          <a:xfrm>
            <a:off x="165821" y="910642"/>
            <a:ext cx="60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smtClean="0"/>
              <a:t>=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7035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2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644559" y="1193088"/>
            <a:ext cx="4561200" cy="4566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" name="Group 2"/>
          <p:cNvGrpSpPr/>
          <p:nvPr/>
        </p:nvGrpSpPr>
        <p:grpSpPr>
          <a:xfrm>
            <a:off x="1123368" y="1211090"/>
            <a:ext cx="4562475" cy="4562475"/>
            <a:chOff x="114300" y="1498600"/>
            <a:chExt cx="4562475" cy="4562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562475" cy="456247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09214" y="3709637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648900" y="1196802"/>
            <a:ext cx="2276475" cy="2276475"/>
            <a:chOff x="4712544" y="3779837"/>
            <a:chExt cx="2276475" cy="2276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44" y="3779837"/>
              <a:ext cx="2276475" cy="2276475"/>
            </a:xfrm>
            <a:prstGeom prst="rect">
              <a:avLst/>
            </a:prstGeom>
          </p:spPr>
        </p:pic>
        <p:sp>
          <p:nvSpPr>
            <p:cNvPr id="97" name="Rectangle 96"/>
            <p:cNvSpPr/>
            <p:nvPr/>
          </p:nvSpPr>
          <p:spPr>
            <a:xfrm>
              <a:off x="5627678" y="479008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930039" y="1200734"/>
            <a:ext cx="1514475" cy="1514475"/>
            <a:chOff x="7059041" y="8034337"/>
            <a:chExt cx="1514475" cy="1514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41" y="8034337"/>
              <a:ext cx="1514475" cy="1514475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575644" y="8619355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6649254" y="3476991"/>
            <a:ext cx="4067203" cy="1133475"/>
            <a:chOff x="6583429" y="3600206"/>
            <a:chExt cx="4067203" cy="1133475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83429" y="3600206"/>
              <a:ext cx="1140405" cy="1133475"/>
              <a:chOff x="6691354" y="5824055"/>
              <a:chExt cx="1133475" cy="11334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354" y="5824055"/>
                <a:ext cx="1133475" cy="1133475"/>
              </a:xfrm>
              <a:prstGeom prst="rect">
                <a:avLst/>
              </a:prstGeom>
            </p:spPr>
          </p:pic>
          <p:sp>
            <p:nvSpPr>
              <p:cNvPr id="99" name="Rectangle 98"/>
              <p:cNvSpPr/>
              <p:nvPr/>
            </p:nvSpPr>
            <p:spPr>
              <a:xfrm>
                <a:off x="7031881" y="6231934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27576" y="3604371"/>
              <a:ext cx="904875" cy="904875"/>
              <a:chOff x="7860598" y="6061224"/>
              <a:chExt cx="904875" cy="9048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598" y="6061224"/>
                <a:ext cx="904875" cy="904875"/>
              </a:xfrm>
              <a:prstGeom prst="rect">
                <a:avLst/>
              </a:prstGeom>
            </p:spPr>
          </p:pic>
          <p:sp>
            <p:nvSpPr>
              <p:cNvPr id="100" name="Rectangle 99"/>
              <p:cNvSpPr/>
              <p:nvPr/>
            </p:nvSpPr>
            <p:spPr>
              <a:xfrm>
                <a:off x="8044615" y="6334998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5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8859766" y="3601009"/>
              <a:ext cx="752475" cy="752475"/>
              <a:chOff x="8801242" y="6213624"/>
              <a:chExt cx="752475" cy="75247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1242" y="6213624"/>
                <a:ext cx="752475" cy="752475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8972701" y="6401295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6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0002932" y="3600365"/>
              <a:ext cx="647700" cy="647700"/>
              <a:chOff x="9589486" y="6318399"/>
              <a:chExt cx="647700" cy="6477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9486" y="6318399"/>
                <a:ext cx="647700" cy="647700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9686335" y="6436556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7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6649616" y="5474752"/>
            <a:ext cx="4562416" cy="279528"/>
            <a:chOff x="6583791" y="5597967"/>
            <a:chExt cx="4562416" cy="279528"/>
          </a:xfrm>
        </p:grpSpPr>
        <p:grpSp>
          <p:nvGrpSpPr>
            <p:cNvPr id="160" name="Group 159"/>
            <p:cNvGrpSpPr/>
            <p:nvPr/>
          </p:nvGrpSpPr>
          <p:grpSpPr>
            <a:xfrm>
              <a:off x="658379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686771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715164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743557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771949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8003426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>
              <a:off x="8287353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3" name="Straight Connector 202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/>
            <p:nvPr/>
          </p:nvGrpSpPr>
          <p:grpSpPr>
            <a:xfrm>
              <a:off x="8855207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9139134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942306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/>
            <p:cNvGrpSpPr/>
            <p:nvPr/>
          </p:nvGrpSpPr>
          <p:grpSpPr>
            <a:xfrm>
              <a:off x="970698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999091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1027484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>
              <a:off x="1055876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/>
            <p:cNvGrpSpPr/>
            <p:nvPr/>
          </p:nvGrpSpPr>
          <p:grpSpPr>
            <a:xfrm>
              <a:off x="10842690" y="5597967"/>
              <a:ext cx="303517" cy="279528"/>
              <a:chOff x="6578734" y="1311540"/>
              <a:chExt cx="4561200" cy="4580477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8571280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/>
          <p:cNvGrpSpPr/>
          <p:nvPr/>
        </p:nvGrpSpPr>
        <p:grpSpPr>
          <a:xfrm>
            <a:off x="6571576" y="5152026"/>
            <a:ext cx="4578126" cy="328108"/>
            <a:chOff x="6505751" y="5275241"/>
            <a:chExt cx="4578126" cy="3281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5305786"/>
              <a:ext cx="286889" cy="2975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445" y="5317510"/>
              <a:ext cx="266700" cy="266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14" y="5309239"/>
              <a:ext cx="247650" cy="247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689" y="5316774"/>
              <a:ext cx="238125" cy="238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970" y="5306295"/>
              <a:ext cx="219075" cy="2190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803" y="5308480"/>
              <a:ext cx="209550" cy="2095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409" y="5318005"/>
              <a:ext cx="200025" cy="2000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534" y="5310803"/>
              <a:ext cx="190500" cy="190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724" y="5314532"/>
              <a:ext cx="180975" cy="1809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295" y="5311273"/>
              <a:ext cx="180975" cy="1809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64" y="5309239"/>
              <a:ext cx="171450" cy="1714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040" y="5306311"/>
              <a:ext cx="161925" cy="1619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87" y="5305551"/>
              <a:ext cx="161925" cy="1619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141" y="5315076"/>
              <a:ext cx="152400" cy="1524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11" y="5316774"/>
              <a:ext cx="142875" cy="1428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446" y="5316665"/>
              <a:ext cx="142875" cy="142875"/>
            </a:xfrm>
            <a:prstGeom prst="rect">
              <a:avLst/>
            </a:prstGeom>
          </p:spPr>
        </p:pic>
        <p:sp>
          <p:nvSpPr>
            <p:cNvPr id="236" name="Rectangle 235"/>
            <p:cNvSpPr/>
            <p:nvPr/>
          </p:nvSpPr>
          <p:spPr>
            <a:xfrm>
              <a:off x="6505751" y="5275241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16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825551" y="5289141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50" dirty="0" smtClean="0">
                  <a:solidFill>
                    <a:schemeClr val="bg1"/>
                  </a:solidFill>
                </a:rPr>
                <a:t>M</a:t>
              </a:r>
              <a:r>
                <a:rPr lang="da-DK" sz="1050" baseline="-25000" dirty="0" smtClean="0">
                  <a:solidFill>
                    <a:schemeClr val="bg1"/>
                  </a:solidFill>
                </a:rPr>
                <a:t>17</a:t>
              </a:r>
              <a:endParaRPr lang="da-DK" sz="105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096583" y="5290086"/>
              <a:ext cx="3802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18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381899" y="5285478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19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7664190" y="5284737"/>
              <a:ext cx="360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900" dirty="0" smtClean="0">
                  <a:solidFill>
                    <a:schemeClr val="bg1"/>
                  </a:solidFill>
                </a:rPr>
                <a:t>M</a:t>
              </a:r>
              <a:r>
                <a:rPr lang="da-DK" sz="900" baseline="-25000" dirty="0" smtClean="0">
                  <a:solidFill>
                    <a:schemeClr val="bg1"/>
                  </a:solidFill>
                </a:rPr>
                <a:t>20</a:t>
              </a:r>
              <a:endParaRPr lang="da-DK" sz="9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7940340" y="5289446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21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8224826" y="5284517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22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8511851" y="52938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23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8787352" y="52894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24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9072852" y="5279391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25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9364187" y="528476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>
                  <a:solidFill>
                    <a:schemeClr val="bg1"/>
                  </a:solidFill>
                </a:rPr>
                <a:t>2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6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9639318" y="528861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27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9920663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28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0782191" y="5281263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31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0486491" y="5279896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30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0203632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29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650982" y="4598761"/>
            <a:ext cx="4330069" cy="584414"/>
            <a:chOff x="6585157" y="4721976"/>
            <a:chExt cx="4330069" cy="5844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84" y="4735038"/>
              <a:ext cx="409575" cy="4095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55" y="4733170"/>
              <a:ext cx="371475" cy="3714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319" y="4734188"/>
              <a:ext cx="342900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467" y="4735868"/>
              <a:ext cx="323850" cy="3238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9" y="4730588"/>
              <a:ext cx="295275" cy="2952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4736966"/>
              <a:ext cx="570992" cy="5694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804" y="4728927"/>
              <a:ext cx="504825" cy="5048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130" y="4737926"/>
              <a:ext cx="447675" cy="447675"/>
            </a:xfrm>
            <a:prstGeom prst="rect">
              <a:avLst/>
            </a:prstGeom>
          </p:spPr>
        </p:pic>
        <p:sp>
          <p:nvSpPr>
            <p:cNvPr id="234" name="Rectangle 233"/>
            <p:cNvSpPr/>
            <p:nvPr/>
          </p:nvSpPr>
          <p:spPr>
            <a:xfrm>
              <a:off x="6639566" y="4806893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8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7163669" y="479574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660184" y="4757058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dirty="0" smtClean="0">
                  <a:solidFill>
                    <a:schemeClr val="bg1"/>
                  </a:solidFill>
                </a:rPr>
                <a:t>M</a:t>
              </a:r>
              <a:r>
                <a:rPr lang="da-DK" baseline="-25000" dirty="0" smtClean="0">
                  <a:solidFill>
                    <a:schemeClr val="bg1"/>
                  </a:solidFill>
                </a:rPr>
                <a:t>10</a:t>
              </a:r>
              <a:endParaRPr lang="da-DK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243439" y="476993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11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803366" y="4737871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12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9377009" y="4750769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13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9932457" y="4732187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14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0496522" y="4721976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15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6566647" y="5451297"/>
            <a:ext cx="4560675" cy="184786"/>
            <a:chOff x="6500822" y="5574512"/>
            <a:chExt cx="4560675" cy="184786"/>
          </a:xfrm>
        </p:grpSpPr>
        <p:grpSp>
          <p:nvGrpSpPr>
            <p:cNvPr id="320" name="Group 319"/>
            <p:cNvGrpSpPr/>
            <p:nvPr/>
          </p:nvGrpSpPr>
          <p:grpSpPr>
            <a:xfrm>
              <a:off x="6587210" y="5596737"/>
              <a:ext cx="4474287" cy="139587"/>
              <a:chOff x="6587210" y="5596737"/>
              <a:chExt cx="4474287" cy="13958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7210" y="5602974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226" y="5599413"/>
                <a:ext cx="146572" cy="13335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923" y="5598091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503" y="5602324"/>
                <a:ext cx="134109" cy="12351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0328" y="5602014"/>
                <a:ext cx="123825" cy="12382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0360" y="5603017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757" y="5598076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430" y="5600790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578" y="560424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945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3683" y="5604869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774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05" y="560167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4176" y="5603880"/>
                <a:ext cx="95250" cy="9525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7285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574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0327" y="560273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7147" y="5602974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7192" y="5596737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4205" y="5599118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1743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5068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893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3313" y="5601806"/>
                <a:ext cx="76200" cy="762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326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292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702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84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5347" y="5603349"/>
                <a:ext cx="66675" cy="6667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7085" y="5600662"/>
                <a:ext cx="66675" cy="6667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763" y="5604987"/>
                <a:ext cx="66675" cy="6667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822" y="5603880"/>
                <a:ext cx="66675" cy="66675"/>
              </a:xfrm>
              <a:prstGeom prst="rect">
                <a:avLst/>
              </a:prstGeom>
            </p:spPr>
          </p:pic>
        </p:grpSp>
        <p:sp>
          <p:nvSpPr>
            <p:cNvPr id="347" name="Rectangle 346"/>
            <p:cNvSpPr/>
            <p:nvPr/>
          </p:nvSpPr>
          <p:spPr>
            <a:xfrm>
              <a:off x="6653558" y="557451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33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500822" y="557463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32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8159920" y="5801290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Output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785817" y="5797357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Input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644559" y="1188325"/>
            <a:ext cx="4561200" cy="4580477"/>
            <a:chOff x="6578734" y="1311540"/>
            <a:chExt cx="4561200" cy="4580477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578734" y="3596903"/>
              <a:ext cx="45612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852191" y="1311540"/>
              <a:ext cx="7626" cy="4580477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5" name="Group 314"/>
          <p:cNvGrpSpPr/>
          <p:nvPr/>
        </p:nvGrpSpPr>
        <p:grpSpPr>
          <a:xfrm>
            <a:off x="6644559" y="3468459"/>
            <a:ext cx="4560945" cy="2284324"/>
            <a:chOff x="6578734" y="3591674"/>
            <a:chExt cx="4560945" cy="2284324"/>
          </a:xfrm>
        </p:grpSpPr>
        <p:grpSp>
          <p:nvGrpSpPr>
            <p:cNvPr id="110" name="Group 109"/>
            <p:cNvGrpSpPr/>
            <p:nvPr/>
          </p:nvGrpSpPr>
          <p:grpSpPr>
            <a:xfrm>
              <a:off x="6578734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8851453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Group 315"/>
          <p:cNvGrpSpPr/>
          <p:nvPr/>
        </p:nvGrpSpPr>
        <p:grpSpPr>
          <a:xfrm>
            <a:off x="6650988" y="4606953"/>
            <a:ext cx="4552375" cy="1161849"/>
            <a:chOff x="6585163" y="4730168"/>
            <a:chExt cx="4552375" cy="1161849"/>
          </a:xfrm>
        </p:grpSpPr>
        <p:grpSp>
          <p:nvGrpSpPr>
            <p:cNvPr id="120" name="Group 119"/>
            <p:cNvGrpSpPr/>
            <p:nvPr/>
          </p:nvGrpSpPr>
          <p:grpSpPr>
            <a:xfrm>
              <a:off x="9995565" y="4731404"/>
              <a:ext cx="1141973" cy="1160613"/>
              <a:chOff x="6578734" y="1311540"/>
              <a:chExt cx="4561200" cy="458047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8865300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6585163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7716394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6641000" y="5184867"/>
            <a:ext cx="4552864" cy="581007"/>
            <a:chOff x="6575175" y="5308082"/>
            <a:chExt cx="4552864" cy="581007"/>
          </a:xfrm>
        </p:grpSpPr>
        <p:grpSp>
          <p:nvGrpSpPr>
            <p:cNvPr id="135" name="Group 134"/>
            <p:cNvGrpSpPr/>
            <p:nvPr/>
          </p:nvGrpSpPr>
          <p:grpSpPr>
            <a:xfrm>
              <a:off x="6575175" y="5308082"/>
              <a:ext cx="600131" cy="581007"/>
              <a:chOff x="6578734" y="1311540"/>
              <a:chExt cx="4561200" cy="4580477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8865538" y="5308082"/>
              <a:ext cx="576205" cy="581007"/>
              <a:chOff x="6578734" y="1311540"/>
              <a:chExt cx="4731566" cy="4580477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6578734" y="3596902"/>
                <a:ext cx="4731566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7158493" y="5308082"/>
              <a:ext cx="564091" cy="581007"/>
              <a:chOff x="6578734" y="1311540"/>
              <a:chExt cx="4632090" cy="4580477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6578734" y="3596902"/>
                <a:ext cx="463209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943455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72750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00356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829652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10572581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2" name="Group 311"/>
          <p:cNvGrpSpPr/>
          <p:nvPr/>
        </p:nvGrpSpPr>
        <p:grpSpPr>
          <a:xfrm>
            <a:off x="6648900" y="5617709"/>
            <a:ext cx="4544665" cy="137246"/>
            <a:chOff x="6583075" y="5740924"/>
            <a:chExt cx="4544665" cy="137246"/>
          </a:xfrm>
        </p:grpSpPr>
        <p:cxnSp>
          <p:nvCxnSpPr>
            <p:cNvPr id="240" name="Straight Connector 239"/>
            <p:cNvCxnSpPr/>
            <p:nvPr/>
          </p:nvCxnSpPr>
          <p:spPr>
            <a:xfrm>
              <a:off x="6583075" y="5809547"/>
              <a:ext cx="454466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39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67960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69382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70804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72226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73648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75069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76491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77913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79335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80757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82178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83600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85022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>
              <a:off x="86444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87866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89287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>
              <a:off x="90709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92131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93553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94975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96396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99240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100662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103505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104927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>
              <a:off x="106349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107771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109193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11061497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102084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97818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ight Arrow 66"/>
          <p:cNvSpPr/>
          <p:nvPr/>
        </p:nvSpPr>
        <p:spPr>
          <a:xfrm>
            <a:off x="5896476" y="3230138"/>
            <a:ext cx="569102" cy="540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1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50" grpId="0"/>
      <p:bldP spid="351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41838"/>
              </p:ext>
            </p:extLst>
          </p:nvPr>
        </p:nvGraphicFramePr>
        <p:xfrm>
          <a:off x="347638" y="1740517"/>
          <a:ext cx="4608000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994406"/>
                  </p:ext>
                </p:extLst>
              </p:nvPr>
            </p:nvGraphicFramePr>
            <p:xfrm>
              <a:off x="5385403" y="4617382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51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38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56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994406"/>
                  </p:ext>
                </p:extLst>
              </p:nvPr>
            </p:nvGraphicFramePr>
            <p:xfrm>
              <a:off x="5385403" y="4617382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9591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2766" r="-14894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51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38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9591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511" t="-485714" r="-5191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56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15511" y="6152276"/>
                <a:ext cx="2886752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17+85+55+23+90+21+22+48+80</m:t>
                            </m:r>
                            <m:r>
                              <m:rPr>
                                <m:nor/>
                              </m:rPr>
                              <a:rPr lang="da-DK" sz="1400" i="0" dirty="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da-DK" sz="1400" dirty="0" smtClean="0">
                    <a:solidFill>
                      <a:srgbClr val="C00000"/>
                    </a:solidFill>
                    <a:latin typeface="+mj-lt"/>
                  </a:rPr>
                  <a:t> = 49</a:t>
                </a:r>
                <a:endParaRPr lang="da-DK" sz="1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511" y="6152276"/>
                <a:ext cx="2886752" cy="342401"/>
              </a:xfrm>
              <a:prstGeom prst="rect">
                <a:avLst/>
              </a:prstGeom>
              <a:blipFill>
                <a:blip r:embed="rId5"/>
                <a:stretch>
                  <a:fillRect t="-1786" r="-2954" b="-178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>
          <a:xfrm>
            <a:off x="3230963" y="3340993"/>
            <a:ext cx="3124441" cy="1820513"/>
          </a:xfrm>
          <a:custGeom>
            <a:avLst/>
            <a:gdLst>
              <a:gd name="connsiteX0" fmla="*/ 0 w 3472774"/>
              <a:gd name="connsiteY0" fmla="*/ 51290 h 2240013"/>
              <a:gd name="connsiteX1" fmla="*/ 2548647 w 3472774"/>
              <a:gd name="connsiteY1" fmla="*/ 284753 h 2240013"/>
              <a:gd name="connsiteX2" fmla="*/ 3472774 w 3472774"/>
              <a:gd name="connsiteY2" fmla="*/ 2240013 h 2240013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1746 h 2161286"/>
              <a:gd name="connsiteX1" fmla="*/ 787941 w 3404680"/>
              <a:gd name="connsiteY1" fmla="*/ 2102919 h 2161286"/>
              <a:gd name="connsiteX2" fmla="*/ 3404680 w 3404680"/>
              <a:gd name="connsiteY2" fmla="*/ 2161286 h 2161286"/>
              <a:gd name="connsiteX0" fmla="*/ 0 w 3463046"/>
              <a:gd name="connsiteY0" fmla="*/ 2667 h 1393722"/>
              <a:gd name="connsiteX1" fmla="*/ 846307 w 3463046"/>
              <a:gd name="connsiteY1" fmla="*/ 1335355 h 1393722"/>
              <a:gd name="connsiteX2" fmla="*/ 3463046 w 3463046"/>
              <a:gd name="connsiteY2" fmla="*/ 1393722 h 1393722"/>
              <a:gd name="connsiteX0" fmla="*/ 0 w 3463046"/>
              <a:gd name="connsiteY0" fmla="*/ 0 h 1391055"/>
              <a:gd name="connsiteX1" fmla="*/ 846307 w 3463046"/>
              <a:gd name="connsiteY1" fmla="*/ 1332688 h 1391055"/>
              <a:gd name="connsiteX2" fmla="*/ 3463046 w 3463046"/>
              <a:gd name="connsiteY2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953891"/>
              <a:gd name="connsiteX1" fmla="*/ 3463046 w 3463046"/>
              <a:gd name="connsiteY1" fmla="*/ 1391055 h 1953891"/>
              <a:gd name="connsiteX0" fmla="*/ 0 w 3463046"/>
              <a:gd name="connsiteY0" fmla="*/ 0 h 2192830"/>
              <a:gd name="connsiteX1" fmla="*/ 3463046 w 3463046"/>
              <a:gd name="connsiteY1" fmla="*/ 1712068 h 2192830"/>
              <a:gd name="connsiteX0" fmla="*/ 0 w 3463046"/>
              <a:gd name="connsiteY0" fmla="*/ 0 h 1712068"/>
              <a:gd name="connsiteX1" fmla="*/ 3463046 w 3463046"/>
              <a:gd name="connsiteY1" fmla="*/ 1712068 h 1712068"/>
              <a:gd name="connsiteX0" fmla="*/ 0 w 3463046"/>
              <a:gd name="connsiteY0" fmla="*/ 30804 h 1742872"/>
              <a:gd name="connsiteX1" fmla="*/ 3463046 w 3463046"/>
              <a:gd name="connsiteY1" fmla="*/ 1742872 h 1742872"/>
              <a:gd name="connsiteX0" fmla="*/ 0 w 3463046"/>
              <a:gd name="connsiteY0" fmla="*/ 231019 h 1943087"/>
              <a:gd name="connsiteX1" fmla="*/ 1410511 w 3463046"/>
              <a:gd name="connsiteY1" fmla="*/ 17009 h 1943087"/>
              <a:gd name="connsiteX2" fmla="*/ 3463046 w 3463046"/>
              <a:gd name="connsiteY2" fmla="*/ 1943087 h 1943087"/>
              <a:gd name="connsiteX0" fmla="*/ 0 w 3472773"/>
              <a:gd name="connsiteY0" fmla="*/ 15 h 2052551"/>
              <a:gd name="connsiteX1" fmla="*/ 1420238 w 3472773"/>
              <a:gd name="connsiteY1" fmla="*/ 126473 h 2052551"/>
              <a:gd name="connsiteX2" fmla="*/ 3472773 w 3472773"/>
              <a:gd name="connsiteY2" fmla="*/ 2052551 h 2052551"/>
              <a:gd name="connsiteX0" fmla="*/ 0 w 3472773"/>
              <a:gd name="connsiteY0" fmla="*/ 0 h 2052536"/>
              <a:gd name="connsiteX1" fmla="*/ 3472773 w 3472773"/>
              <a:gd name="connsiteY1" fmla="*/ 2052536 h 2052536"/>
              <a:gd name="connsiteX0" fmla="*/ 0 w 3472773"/>
              <a:gd name="connsiteY0" fmla="*/ 33407 h 2085943"/>
              <a:gd name="connsiteX1" fmla="*/ 3472773 w 3472773"/>
              <a:gd name="connsiteY1" fmla="*/ 2085943 h 2085943"/>
              <a:gd name="connsiteX0" fmla="*/ 0 w 3356041"/>
              <a:gd name="connsiteY0" fmla="*/ 33067 h 2105059"/>
              <a:gd name="connsiteX1" fmla="*/ 3356041 w 3356041"/>
              <a:gd name="connsiteY1" fmla="*/ 2105059 h 2105059"/>
              <a:gd name="connsiteX0" fmla="*/ 0 w 3385224"/>
              <a:gd name="connsiteY0" fmla="*/ 38781 h 1828671"/>
              <a:gd name="connsiteX1" fmla="*/ 3385224 w 3385224"/>
              <a:gd name="connsiteY1" fmla="*/ 1828671 h 1828671"/>
              <a:gd name="connsiteX0" fmla="*/ 0 w 3385224"/>
              <a:gd name="connsiteY0" fmla="*/ 62888 h 1852778"/>
              <a:gd name="connsiteX1" fmla="*/ 3385224 w 3385224"/>
              <a:gd name="connsiteY1" fmla="*/ 1852778 h 1852778"/>
              <a:gd name="connsiteX0" fmla="*/ 0 w 3406655"/>
              <a:gd name="connsiteY0" fmla="*/ 59841 h 1904500"/>
              <a:gd name="connsiteX1" fmla="*/ 3406655 w 3406655"/>
              <a:gd name="connsiteY1" fmla="*/ 1904500 h 1904500"/>
              <a:gd name="connsiteX0" fmla="*/ 0 w 3551911"/>
              <a:gd name="connsiteY0" fmla="*/ 59715 h 1906755"/>
              <a:gd name="connsiteX1" fmla="*/ 3551911 w 3551911"/>
              <a:gd name="connsiteY1" fmla="*/ 1906755 h 1906755"/>
              <a:gd name="connsiteX0" fmla="*/ 0 w 3729975"/>
              <a:gd name="connsiteY0" fmla="*/ 72296 h 1719756"/>
              <a:gd name="connsiteX1" fmla="*/ 3729975 w 3729975"/>
              <a:gd name="connsiteY1" fmla="*/ 1719756 h 1719756"/>
              <a:gd name="connsiteX0" fmla="*/ 0 w 3729975"/>
              <a:gd name="connsiteY0" fmla="*/ 376 h 1647836"/>
              <a:gd name="connsiteX1" fmla="*/ 3729975 w 3729975"/>
              <a:gd name="connsiteY1" fmla="*/ 1647836 h 16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9975" h="1647836">
                <a:moveTo>
                  <a:pt x="0" y="376"/>
                </a:moveTo>
                <a:cubicBezTo>
                  <a:pt x="1543174" y="-12321"/>
                  <a:pt x="3389507" y="292448"/>
                  <a:pt x="3729975" y="1647836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Oval 23"/>
          <p:cNvSpPr/>
          <p:nvPr/>
        </p:nvSpPr>
        <p:spPr>
          <a:xfrm>
            <a:off x="133906" y="651502"/>
            <a:ext cx="6260409" cy="732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21128" y="1647346"/>
                <a:ext cx="3911884" cy="25853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0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for r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	for k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+ M</a:t>
                </a:r>
                <a:r>
                  <a:rPr lang="da-DK" baseline="-25000" dirty="0" smtClean="0"/>
                  <a:t>1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+r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+k</a:t>
                </a:r>
                <a:r>
                  <a:rPr lang="da-DK" dirty="0" smtClean="0"/>
                  <a:t>]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sum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 smtClean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28" y="1647346"/>
                <a:ext cx="3911884" cy="2585323"/>
              </a:xfrm>
              <a:prstGeom prst="rect">
                <a:avLst/>
              </a:prstGeom>
              <a:blipFill>
                <a:blip r:embed="rId6"/>
                <a:stretch>
                  <a:fillRect l="-1087" t="-939" b="-258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8898" y="1339024"/>
            <a:ext cx="5496797" cy="5524985"/>
            <a:chOff x="28898" y="1339024"/>
            <a:chExt cx="5496797" cy="5524985"/>
          </a:xfrm>
        </p:grpSpPr>
        <p:sp>
          <p:nvSpPr>
            <p:cNvPr id="2" name="Left Brace 1"/>
            <p:cNvSpPr/>
            <p:nvPr/>
          </p:nvSpPr>
          <p:spPr>
            <a:xfrm rot="10800000">
              <a:off x="5032153" y="2019735"/>
              <a:ext cx="72000" cy="4328782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755247" y="4300771"/>
              <a:ext cx="72000" cy="4328782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018" y="6494677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n</a:t>
              </a:r>
              <a:endParaRPr lang="da-DK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6863" y="3999460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n</a:t>
              </a:r>
              <a:endParaRPr lang="da-DK" dirty="0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333683" y="2896035"/>
              <a:ext cx="72000" cy="864000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2755247" y="1332297"/>
              <a:ext cx="72000" cy="864000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4018" y="1339024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98" y="3129347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0148" y="1647346"/>
              <a:ext cx="886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M</a:t>
              </a:r>
              <a:r>
                <a:rPr lang="da-DK" baseline="-25000" dirty="0" smtClean="0"/>
                <a:t>1</a:t>
              </a:r>
              <a:endParaRPr lang="da-DK" baseline="-25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6863" y="4368792"/>
            <a:ext cx="2635350" cy="2468640"/>
            <a:chOff x="5146863" y="4368792"/>
            <a:chExt cx="2635350" cy="2468640"/>
          </a:xfrm>
        </p:grpSpPr>
        <p:grpSp>
          <p:nvGrpSpPr>
            <p:cNvPr id="29" name="Group 28"/>
            <p:cNvGrpSpPr/>
            <p:nvPr/>
          </p:nvGrpSpPr>
          <p:grpSpPr>
            <a:xfrm>
              <a:off x="5146863" y="4368792"/>
              <a:ext cx="2635350" cy="2468640"/>
              <a:chOff x="5548550" y="3863248"/>
              <a:chExt cx="2635350" cy="24686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548550" y="4655962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075090" y="3863248"/>
                <a:ext cx="2108810" cy="2468640"/>
                <a:chOff x="6075090" y="3863248"/>
                <a:chExt cx="2108810" cy="2468640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75090" y="4409173"/>
                  <a:ext cx="2108810" cy="1922715"/>
                  <a:chOff x="6075090" y="4409173"/>
                  <a:chExt cx="2108810" cy="1922715"/>
                </a:xfrm>
              </p:grpSpPr>
              <p:sp>
                <p:nvSpPr>
                  <p:cNvPr id="17" name="Left Brace 16"/>
                  <p:cNvSpPr/>
                  <p:nvPr/>
                </p:nvSpPr>
                <p:spPr>
                  <a:xfrm rot="10800000">
                    <a:off x="7578003" y="4409173"/>
                    <a:ext cx="72000" cy="1440000"/>
                  </a:xfrm>
                  <a:prstGeom prst="leftBrace">
                    <a:avLst>
                      <a:gd name="adj1" fmla="val 67937"/>
                      <a:gd name="adj2" fmla="val 49794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75090" y="5904452"/>
                    <a:ext cx="1440000" cy="427436"/>
                    <a:chOff x="6075090" y="5904452"/>
                    <a:chExt cx="1440000" cy="427436"/>
                  </a:xfrm>
                </p:grpSpPr>
                <p:sp>
                  <p:nvSpPr>
                    <p:cNvPr id="16" name="Left Brace 15"/>
                    <p:cNvSpPr/>
                    <p:nvPr/>
                  </p:nvSpPr>
                  <p:spPr>
                    <a:xfrm rot="16200000">
                      <a:off x="6759090" y="5220452"/>
                      <a:ext cx="72000" cy="1440000"/>
                    </a:xfrm>
                    <a:prstGeom prst="leftBrace">
                      <a:avLst>
                        <a:gd name="adj1" fmla="val 67937"/>
                        <a:gd name="adj2" fmla="val 49794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a-DK" smtClean="0">
                                    <a:solidFill>
                                      <a:srgbClr val="000000"/>
                                    </a:solidFill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da-DK" dirty="0"/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6129" r="-16129" b="-81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a-DK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669251" y="4924933"/>
                    <a:ext cx="5146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a-DK" dirty="0" smtClean="0"/>
                      <a:t>n/d</a:t>
                    </a:r>
                    <a:endParaRPr lang="da-DK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6607608" y="3863248"/>
                  <a:ext cx="378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5219972" y="4548109"/>
              <a:ext cx="886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M</a:t>
              </a:r>
              <a:r>
                <a:rPr lang="da-DK" baseline="-25000" dirty="0" smtClean="0"/>
                <a:t>d</a:t>
              </a:r>
              <a:endParaRPr lang="da-DK" baseline="-250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921128" y="4358770"/>
            <a:ext cx="3911884" cy="366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M</a:t>
            </a:r>
            <a:r>
              <a:rPr lang="da-DK" baseline="-25000" dirty="0" smtClean="0">
                <a:solidFill>
                  <a:srgbClr val="C00000"/>
                </a:solidFill>
              </a:rPr>
              <a:t>1 </a:t>
            </a:r>
            <a:r>
              <a:rPr lang="da-DK" dirty="0" smtClean="0">
                <a:solidFill>
                  <a:srgbClr val="C00000"/>
                </a:solidFill>
              </a:rPr>
              <a:t>tilgås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3</a:t>
            </a:r>
            <a:r>
              <a:rPr lang="da-DK" dirty="0" smtClean="0">
                <a:solidFill>
                  <a:srgbClr val="C00000"/>
                </a:solidFill>
              </a:rPr>
              <a:t> gange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9172379" y="3901119"/>
            <a:ext cx="1265557" cy="521724"/>
          </a:xfrm>
          <a:custGeom>
            <a:avLst/>
            <a:gdLst>
              <a:gd name="connsiteX0" fmla="*/ 0 w 68580"/>
              <a:gd name="connsiteY0" fmla="*/ 533400 h 533400"/>
              <a:gd name="connsiteX1" fmla="*/ 68580 w 68580"/>
              <a:gd name="connsiteY1" fmla="*/ 0 h 533400"/>
              <a:gd name="connsiteX0" fmla="*/ 0 w 107672"/>
              <a:gd name="connsiteY0" fmla="*/ 533400 h 533400"/>
              <a:gd name="connsiteX1" fmla="*/ 68580 w 107672"/>
              <a:gd name="connsiteY1" fmla="*/ 0 h 533400"/>
              <a:gd name="connsiteX0" fmla="*/ 0 w 163966"/>
              <a:gd name="connsiteY0" fmla="*/ 533400 h 533400"/>
              <a:gd name="connsiteX1" fmla="*/ 68580 w 163966"/>
              <a:gd name="connsiteY1" fmla="*/ 0 h 533400"/>
              <a:gd name="connsiteX0" fmla="*/ 0 w 149810"/>
              <a:gd name="connsiteY0" fmla="*/ 585787 h 585787"/>
              <a:gd name="connsiteX1" fmla="*/ 42386 w 149810"/>
              <a:gd name="connsiteY1" fmla="*/ 0 h 585787"/>
              <a:gd name="connsiteX0" fmla="*/ 24289 w 144682"/>
              <a:gd name="connsiteY0" fmla="*/ 588168 h 588168"/>
              <a:gd name="connsiteX1" fmla="*/ 0 w 144682"/>
              <a:gd name="connsiteY1" fmla="*/ 0 h 588168"/>
              <a:gd name="connsiteX0" fmla="*/ 24289 w 106243"/>
              <a:gd name="connsiteY0" fmla="*/ 588168 h 588168"/>
              <a:gd name="connsiteX1" fmla="*/ 0 w 106243"/>
              <a:gd name="connsiteY1" fmla="*/ 0 h 588168"/>
              <a:gd name="connsiteX0" fmla="*/ 0 w 986879"/>
              <a:gd name="connsiteY0" fmla="*/ 601139 h 601139"/>
              <a:gd name="connsiteX1" fmla="*/ 974418 w 986879"/>
              <a:gd name="connsiteY1" fmla="*/ 0 h 601139"/>
              <a:gd name="connsiteX0" fmla="*/ 0 w 994276"/>
              <a:gd name="connsiteY0" fmla="*/ 601139 h 601139"/>
              <a:gd name="connsiteX1" fmla="*/ 974418 w 994276"/>
              <a:gd name="connsiteY1" fmla="*/ 0 h 601139"/>
              <a:gd name="connsiteX0" fmla="*/ 0 w 1049250"/>
              <a:gd name="connsiteY0" fmla="*/ 601139 h 601139"/>
              <a:gd name="connsiteX1" fmla="*/ 974418 w 1049250"/>
              <a:gd name="connsiteY1" fmla="*/ 0 h 601139"/>
              <a:gd name="connsiteX0" fmla="*/ 0 w 1146212"/>
              <a:gd name="connsiteY0" fmla="*/ 581683 h 581683"/>
              <a:gd name="connsiteX1" fmla="*/ 1078180 w 1146212"/>
              <a:gd name="connsiteY1" fmla="*/ 0 h 581683"/>
              <a:gd name="connsiteX0" fmla="*/ 0 w 1140117"/>
              <a:gd name="connsiteY0" fmla="*/ 555742 h 555742"/>
              <a:gd name="connsiteX1" fmla="*/ 1071695 w 1140117"/>
              <a:gd name="connsiteY1" fmla="*/ 0 h 5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117" h="555742">
                <a:moveTo>
                  <a:pt x="0" y="555742"/>
                </a:moveTo>
                <a:cubicBezTo>
                  <a:pt x="537260" y="346072"/>
                  <a:pt x="1387581" y="457166"/>
                  <a:pt x="1071695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TextBox 38"/>
          <p:cNvSpPr txBox="1"/>
          <p:nvPr/>
        </p:nvSpPr>
        <p:spPr>
          <a:xfrm rot="2450814">
            <a:off x="5081168" y="3685845"/>
            <a:ext cx="14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gennemsnit</a:t>
            </a:r>
            <a:endParaRPr lang="da-DK" dirty="0">
              <a:solidFill>
                <a:srgbClr val="C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64355" y="1461353"/>
            <a:ext cx="2720996" cy="1569365"/>
            <a:chOff x="-264355" y="1461353"/>
            <a:chExt cx="2720996" cy="1569365"/>
          </a:xfrm>
        </p:grpSpPr>
        <p:sp>
          <p:nvSpPr>
            <p:cNvPr id="34" name="TextBox 33"/>
            <p:cNvSpPr txBox="1"/>
            <p:nvPr/>
          </p:nvSpPr>
          <p:spPr>
            <a:xfrm>
              <a:off x="-264355" y="2631369"/>
              <a:ext cx="673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 smtClean="0">
                  <a:solidFill>
                    <a:srgbClr val="C00000"/>
                  </a:solidFill>
                </a:rPr>
                <a:t>i</a:t>
              </a:r>
              <a:r>
                <a:rPr lang="da-DK" dirty="0" smtClean="0"/>
                <a:t>*</a:t>
              </a:r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09642" y="2891321"/>
              <a:ext cx="131061" cy="139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751583" y="1461353"/>
              <a:ext cx="673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rgbClr val="C00000"/>
                  </a:solidFill>
                </a:rPr>
                <a:t>j</a:t>
              </a:r>
              <a:r>
                <a:rPr lang="da-DK" dirty="0" smtClean="0"/>
                <a:t>*</a:t>
              </a:r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325580" y="1721305"/>
              <a:ext cx="131061" cy="139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4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4" grpId="0" animBg="1"/>
      <p:bldP spid="25" grpId="0" animBg="1"/>
      <p:bldP spid="33" grpId="0" animBg="1"/>
      <p:bldP spid="36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94" t="16023" r="7472" b="10197"/>
          <a:stretch/>
        </p:blipFill>
        <p:spPr>
          <a:xfrm>
            <a:off x="1021030" y="1747789"/>
            <a:ext cx="5825728" cy="2860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5808" y="1807164"/>
                <a:ext cx="3911884" cy="25853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	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Tid </a:t>
                </a:r>
                <a:r>
                  <a:rPr lang="da-DK" dirty="0">
                    <a:solidFill>
                      <a:srgbClr val="C00000"/>
                    </a:solidFill>
                  </a:rPr>
                  <a:t>≈ </a:t>
                </a:r>
                <a:r>
                  <a:rPr lang="da-DK" b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da-DK" b="1" baseline="30000" dirty="0" smtClean="0">
                    <a:solidFill>
                      <a:srgbClr val="C00000"/>
                    </a:solidFill>
                  </a:rPr>
                  <a:t>3</a:t>
                </a:r>
                <a:endParaRPr lang="da-DK" dirty="0" smtClean="0"/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0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for r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	for k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+ M</a:t>
                </a:r>
                <a:r>
                  <a:rPr lang="da-DK" baseline="-25000" dirty="0" smtClean="0"/>
                  <a:t>1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+r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+k</a:t>
                </a:r>
                <a:r>
                  <a:rPr lang="da-DK" dirty="0" smtClean="0"/>
                  <a:t>]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sum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 smtClean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08" y="1807164"/>
                <a:ext cx="3911884" cy="2585323"/>
              </a:xfrm>
              <a:prstGeom prst="rect">
                <a:avLst/>
              </a:prstGeom>
              <a:blipFill>
                <a:blip r:embed="rId5"/>
                <a:stretch>
                  <a:fillRect l="-1242" t="-937" b="-234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074420" y="5158328"/>
            <a:ext cx="10103272" cy="118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Input og output størrelse n</a:t>
            </a:r>
            <a:r>
              <a:rPr lang="da-DK" sz="28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, men Algoritme 1 tager tid n</a:t>
            </a:r>
            <a:r>
              <a:rPr lang="da-DK" sz="28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Kan man løse problemet hurtigere ?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3906" y="651502"/>
            <a:ext cx="6260409" cy="732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2404</Words>
  <Application>Microsoft Office PowerPoint</Application>
  <PresentationFormat>Widescreen</PresentationFormat>
  <Paragraphs>1878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Primtalssætningen  skalerer billeder  Gerth Stølting Brodal Institut for Datalogi</vt:lpstr>
      <vt:lpstr>PowerPoint Presentation</vt:lpstr>
      <vt:lpstr>PowerPoint Presentation</vt:lpstr>
      <vt:lpstr>PowerPoint Presentation</vt:lpstr>
      <vt:lpstr>Samlet bredde</vt:lpstr>
      <vt:lpstr>Samlet størrelse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 Xeon  E5-2643 v4-processor</vt:lpstr>
      <vt:lpstr>Hukommelseshierarki</vt:lpstr>
      <vt:lpstr>PowerPoint Presentation</vt:lpstr>
      <vt:lpstr>PowerPoint Presentation</vt:lpstr>
      <vt:lpstr>Primtal</vt:lpstr>
      <vt:lpstr>Primtalsfaktorisering</vt:lpstr>
      <vt:lpstr>Ide    Konstruer Md ud fra Md/p , hvor p mindste primfaktor i d</vt:lpstr>
      <vt:lpstr>Cache Oblivious Algoritme</vt:lpstr>
      <vt:lpstr>Bevis</vt:lpstr>
      <vt:lpstr>Eksperimentelle Resultater</vt:lpstr>
      <vt:lpstr>PowerPoint Presentation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197</cp:revision>
  <dcterms:created xsi:type="dcterms:W3CDTF">2017-08-18T17:26:17Z</dcterms:created>
  <dcterms:modified xsi:type="dcterms:W3CDTF">2018-11-22T20:06:59Z</dcterms:modified>
</cp:coreProperties>
</file>