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9" r:id="rId4"/>
    <p:sldId id="258" r:id="rId5"/>
    <p:sldId id="261" r:id="rId6"/>
    <p:sldId id="262" r:id="rId7"/>
    <p:sldId id="265" r:id="rId8"/>
    <p:sldId id="264" r:id="rId9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00"/>
    <a:srgbClr val="376092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2321" autoAdjust="0"/>
  </p:normalViewPr>
  <p:slideViewPr>
    <p:cSldViewPr showGuides="1">
      <p:cViewPr varScale="1">
        <p:scale>
          <a:sx n="65" d="100"/>
          <a:sy n="65" d="100"/>
        </p:scale>
        <p:origin x="-996" y="-108"/>
      </p:cViewPr>
      <p:guideLst>
        <p:guide orient="horz" pos="1162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DE0A9D-FBFD-49FE-8A35-BE5C41F5A4C0}" type="datetimeFigureOut">
              <a:rPr lang="da-DK" smtClean="0"/>
              <a:t>03-09-2013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6DCF9C-2EED-495F-B901-FC5EAB500D65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25436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DCF9C-2EED-495F-B901-FC5EAB500D65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622340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DCF9C-2EED-495F-B901-FC5EAB500D65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622340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FH07</a:t>
            </a:r>
            <a:r>
              <a:rPr lang="da-DK" baseline="0" dirty="0" smtClean="0"/>
              <a:t> = </a:t>
            </a:r>
            <a:r>
              <a:rPr lang="da-DK" dirty="0" smtClean="0"/>
              <a:t>Fischer</a:t>
            </a:r>
            <a:r>
              <a:rPr lang="da-DK" baseline="0" dirty="0" smtClean="0"/>
              <a:t> &amp; </a:t>
            </a:r>
            <a:r>
              <a:rPr lang="da-DK" baseline="0" dirty="0" err="1" smtClean="0"/>
              <a:t>Heun</a:t>
            </a:r>
            <a:r>
              <a:rPr lang="da-DK" baseline="0" dirty="0" smtClean="0"/>
              <a:t>, ESCAPE 2007</a:t>
            </a:r>
          </a:p>
          <a:p>
            <a:r>
              <a:rPr lang="da-DK" baseline="0" dirty="0" smtClean="0"/>
              <a:t>DLW09 = </a:t>
            </a:r>
            <a:r>
              <a:rPr lang="da-DK" baseline="0" dirty="0" err="1" smtClean="0"/>
              <a:t>Demaine</a:t>
            </a:r>
            <a:r>
              <a:rPr lang="da-DK" baseline="0" dirty="0" smtClean="0"/>
              <a:t>, Landau &amp; </a:t>
            </a:r>
            <a:r>
              <a:rPr lang="da-DK" baseline="0" dirty="0" err="1" smtClean="0"/>
              <a:t>Weiman</a:t>
            </a:r>
            <a:r>
              <a:rPr lang="da-DK" baseline="0" dirty="0" smtClean="0"/>
              <a:t> ICALP 2009</a:t>
            </a:r>
          </a:p>
          <a:p>
            <a:r>
              <a:rPr lang="da-DK" sz="1200" baseline="0" dirty="0" smtClean="0">
                <a:solidFill>
                  <a:schemeClr val="bg1">
                    <a:lumMod val="65000"/>
                  </a:schemeClr>
                </a:solidFill>
              </a:rPr>
              <a:t>AY10 = </a:t>
            </a:r>
            <a:r>
              <a:rPr lang="da-DK" sz="1200" baseline="0" dirty="0" err="1" smtClean="0">
                <a:solidFill>
                  <a:schemeClr val="bg1">
                    <a:lumMod val="65000"/>
                  </a:schemeClr>
                </a:solidFill>
              </a:rPr>
              <a:t>Atallah</a:t>
            </a:r>
            <a:r>
              <a:rPr lang="da-DK" sz="1200" baseline="0" dirty="0" smtClean="0">
                <a:solidFill>
                  <a:schemeClr val="bg1">
                    <a:lumMod val="65000"/>
                  </a:schemeClr>
                </a:solidFill>
              </a:rPr>
              <a:t>, Yuan SODA 2010</a:t>
            </a:r>
            <a:endParaRPr lang="da-DK" baseline="0" dirty="0" smtClean="0"/>
          </a:p>
          <a:p>
            <a:r>
              <a:rPr lang="da-DK" dirty="0" smtClean="0"/>
              <a:t>F10 = Fischer</a:t>
            </a:r>
            <a:r>
              <a:rPr lang="da-DK" baseline="0" dirty="0" smtClean="0"/>
              <a:t> STACS 2010</a:t>
            </a:r>
          </a:p>
          <a:p>
            <a:r>
              <a:rPr lang="da-DK" baseline="0" dirty="0" smtClean="0"/>
              <a:t>BDLRR12 = Brodal, </a:t>
            </a:r>
            <a:r>
              <a:rPr lang="da-DK" baseline="0" dirty="0" err="1" smtClean="0"/>
              <a:t>Davoodi</a:t>
            </a:r>
            <a:r>
              <a:rPr lang="da-DK" baseline="0" dirty="0" smtClean="0"/>
              <a:t>, </a:t>
            </a:r>
            <a:r>
              <a:rPr lang="da-DK" baseline="0" dirty="0" err="1" smtClean="0"/>
              <a:t>Lewenstein</a:t>
            </a:r>
            <a:r>
              <a:rPr lang="da-DK" baseline="0" dirty="0" smtClean="0"/>
              <a:t>, Raman, </a:t>
            </a:r>
            <a:r>
              <a:rPr lang="da-DK" baseline="0" dirty="0" err="1" smtClean="0"/>
              <a:t>Rao</a:t>
            </a:r>
            <a:r>
              <a:rPr lang="da-DK" baseline="0" dirty="0" smtClean="0"/>
              <a:t> ESA 2012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DCF9C-2EED-495F-B901-FC5EAB500D65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622340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DCF9C-2EED-495F-B901-FC5EAB500D65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88730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DCF9C-2EED-495F-B901-FC5EAB500D65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71879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DCF9C-2EED-495F-B901-FC5EAB500D65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71879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FH07</a:t>
            </a:r>
            <a:r>
              <a:rPr lang="da-DK" baseline="0" dirty="0" smtClean="0"/>
              <a:t> = </a:t>
            </a:r>
            <a:r>
              <a:rPr lang="da-DK" dirty="0" smtClean="0"/>
              <a:t>Fischer</a:t>
            </a:r>
            <a:r>
              <a:rPr lang="da-DK" baseline="0" dirty="0" smtClean="0"/>
              <a:t> &amp; </a:t>
            </a:r>
            <a:r>
              <a:rPr lang="da-DK" baseline="0" dirty="0" err="1" smtClean="0"/>
              <a:t>Heun</a:t>
            </a:r>
            <a:r>
              <a:rPr lang="da-DK" baseline="0" dirty="0" smtClean="0"/>
              <a:t>, ESCAPE 2007</a:t>
            </a:r>
          </a:p>
          <a:p>
            <a:r>
              <a:rPr lang="da-DK" baseline="0" dirty="0" smtClean="0"/>
              <a:t>DLW09 = </a:t>
            </a:r>
            <a:r>
              <a:rPr lang="da-DK" baseline="0" dirty="0" err="1" smtClean="0"/>
              <a:t>Demaine</a:t>
            </a:r>
            <a:r>
              <a:rPr lang="da-DK" baseline="0" dirty="0" smtClean="0"/>
              <a:t>, Landau &amp; </a:t>
            </a:r>
            <a:r>
              <a:rPr lang="da-DK" baseline="0" dirty="0" err="1" smtClean="0"/>
              <a:t>Weiman</a:t>
            </a:r>
            <a:r>
              <a:rPr lang="da-DK" baseline="0" dirty="0" smtClean="0"/>
              <a:t> ICALP 2009</a:t>
            </a:r>
          </a:p>
          <a:p>
            <a:r>
              <a:rPr lang="da-DK" sz="1200" baseline="0" dirty="0" smtClean="0">
                <a:solidFill>
                  <a:schemeClr val="bg1">
                    <a:lumMod val="65000"/>
                  </a:schemeClr>
                </a:solidFill>
              </a:rPr>
              <a:t>AY10 = </a:t>
            </a:r>
            <a:r>
              <a:rPr lang="da-DK" sz="1200" baseline="0" dirty="0" err="1" smtClean="0">
                <a:solidFill>
                  <a:schemeClr val="bg1">
                    <a:lumMod val="65000"/>
                  </a:schemeClr>
                </a:solidFill>
              </a:rPr>
              <a:t>Atallah</a:t>
            </a:r>
            <a:r>
              <a:rPr lang="da-DK" sz="1200" baseline="0" dirty="0" smtClean="0">
                <a:solidFill>
                  <a:schemeClr val="bg1">
                    <a:lumMod val="65000"/>
                  </a:schemeClr>
                </a:solidFill>
              </a:rPr>
              <a:t>, Yuan SODA 2010</a:t>
            </a:r>
            <a:endParaRPr lang="da-DK" baseline="0" dirty="0" smtClean="0"/>
          </a:p>
          <a:p>
            <a:r>
              <a:rPr lang="da-DK" dirty="0" smtClean="0"/>
              <a:t>F10 = Fischer</a:t>
            </a:r>
            <a:r>
              <a:rPr lang="da-DK" baseline="0" dirty="0" smtClean="0"/>
              <a:t> STACS 2010</a:t>
            </a:r>
          </a:p>
          <a:p>
            <a:r>
              <a:rPr lang="da-DK" baseline="0" dirty="0" smtClean="0"/>
              <a:t>BDLRR12 = Brodal, </a:t>
            </a:r>
            <a:r>
              <a:rPr lang="da-DK" baseline="0" dirty="0" err="1" smtClean="0"/>
              <a:t>Davoodi</a:t>
            </a:r>
            <a:r>
              <a:rPr lang="da-DK" baseline="0" dirty="0" smtClean="0"/>
              <a:t>, </a:t>
            </a:r>
            <a:r>
              <a:rPr lang="da-DK" baseline="0" dirty="0" err="1" smtClean="0"/>
              <a:t>Lewenstein</a:t>
            </a:r>
            <a:r>
              <a:rPr lang="da-DK" baseline="0" dirty="0" smtClean="0"/>
              <a:t>, Raman, </a:t>
            </a:r>
            <a:r>
              <a:rPr lang="da-DK" baseline="0" dirty="0" err="1" smtClean="0"/>
              <a:t>Rao</a:t>
            </a:r>
            <a:r>
              <a:rPr lang="da-DK" baseline="0" dirty="0" smtClean="0"/>
              <a:t> ESA 2012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DCF9C-2EED-495F-B901-FC5EAB500D65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62234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620CD-4786-40C3-9D02-D9B027682780}" type="datetimeFigureOut">
              <a:rPr lang="da-DK" smtClean="0"/>
              <a:t>03-09-2013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209D-88E5-4B36-A64A-F53741B70C39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8336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620CD-4786-40C3-9D02-D9B027682780}" type="datetimeFigureOut">
              <a:rPr lang="da-DK" smtClean="0"/>
              <a:t>03-09-2013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209D-88E5-4B36-A64A-F53741B70C39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1912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620CD-4786-40C3-9D02-D9B027682780}" type="datetimeFigureOut">
              <a:rPr lang="da-DK" smtClean="0"/>
              <a:t>03-09-2013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209D-88E5-4B36-A64A-F53741B70C39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8737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620CD-4786-40C3-9D02-D9B027682780}" type="datetimeFigureOut">
              <a:rPr lang="da-DK" smtClean="0"/>
              <a:t>03-09-2013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209D-88E5-4B36-A64A-F53741B70C39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93681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620CD-4786-40C3-9D02-D9B027682780}" type="datetimeFigureOut">
              <a:rPr lang="da-DK" smtClean="0"/>
              <a:t>03-09-2013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209D-88E5-4B36-A64A-F53741B70C39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0839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620CD-4786-40C3-9D02-D9B027682780}" type="datetimeFigureOut">
              <a:rPr lang="da-DK" smtClean="0"/>
              <a:t>03-09-2013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209D-88E5-4B36-A64A-F53741B70C39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75078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620CD-4786-40C3-9D02-D9B027682780}" type="datetimeFigureOut">
              <a:rPr lang="da-DK" smtClean="0"/>
              <a:t>03-09-2013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209D-88E5-4B36-A64A-F53741B70C39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40704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620CD-4786-40C3-9D02-D9B027682780}" type="datetimeFigureOut">
              <a:rPr lang="da-DK" smtClean="0"/>
              <a:t>03-09-2013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209D-88E5-4B36-A64A-F53741B70C39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2713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620CD-4786-40C3-9D02-D9B027682780}" type="datetimeFigureOut">
              <a:rPr lang="da-DK" smtClean="0"/>
              <a:t>03-09-2013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209D-88E5-4B36-A64A-F53741B70C39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15076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620CD-4786-40C3-9D02-D9B027682780}" type="datetimeFigureOut">
              <a:rPr lang="da-DK" smtClean="0"/>
              <a:t>03-09-2013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209D-88E5-4B36-A64A-F53741B70C39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67122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620CD-4786-40C3-9D02-D9B027682780}" type="datetimeFigureOut">
              <a:rPr lang="da-DK" smtClean="0"/>
              <a:t>03-09-2013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209D-88E5-4B36-A64A-F53741B70C39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93567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620CD-4786-40C3-9D02-D9B027682780}" type="datetimeFigureOut">
              <a:rPr lang="da-DK" smtClean="0"/>
              <a:t>03-09-2013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E209D-88E5-4B36-A64A-F53741B70C39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77334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C00000"/>
        </a:buClr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C00000"/>
        </a:buClr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4759"/>
            <a:ext cx="9144000" cy="1470025"/>
          </a:xfrm>
        </p:spPr>
        <p:txBody>
          <a:bodyPr>
            <a:normAutofit/>
          </a:bodyPr>
          <a:lstStyle/>
          <a:p>
            <a:r>
              <a:rPr lang="da-DK" sz="3600" b="1" dirty="0" smtClean="0"/>
              <a:t>The Encoding </a:t>
            </a:r>
            <a:r>
              <a:rPr lang="da-DK" sz="3600" b="1" dirty="0" err="1" smtClean="0"/>
              <a:t>Complexity</a:t>
            </a:r>
            <a:r>
              <a:rPr lang="da-DK" sz="3600" b="1" smtClean="0"/>
              <a:t> of Two Dimensional Range Minimum Data Structures</a:t>
            </a:r>
            <a:endParaRPr lang="da-DK" sz="3600" b="1"/>
          </a:p>
        </p:txBody>
      </p:sp>
      <p:sp>
        <p:nvSpPr>
          <p:cNvPr id="4" name="TextBox 3"/>
          <p:cNvSpPr txBox="1"/>
          <p:nvPr/>
        </p:nvSpPr>
        <p:spPr>
          <a:xfrm>
            <a:off x="0" y="6567155"/>
            <a:ext cx="91440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a-DK" sz="1600" dirty="0" smtClean="0">
                <a:solidFill>
                  <a:schemeClr val="bg1">
                    <a:lumMod val="50000"/>
                  </a:schemeClr>
                </a:solidFill>
              </a:rPr>
              <a:t>European Symposium on </a:t>
            </a:r>
            <a:r>
              <a:rPr lang="da-DK" sz="1600" dirty="0" err="1" smtClean="0">
                <a:solidFill>
                  <a:schemeClr val="bg1">
                    <a:lumMod val="50000"/>
                  </a:schemeClr>
                </a:solidFill>
              </a:rPr>
              <a:t>Algorithms</a:t>
            </a:r>
            <a:r>
              <a:rPr lang="da-DK" sz="1600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da-DK" sz="1600" dirty="0" err="1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da-DK" sz="1600" dirty="0" err="1" smtClean="0">
                <a:solidFill>
                  <a:schemeClr val="bg1">
                    <a:lumMod val="50000"/>
                  </a:schemeClr>
                </a:solidFill>
              </a:rPr>
              <a:t>nria</a:t>
            </a:r>
            <a:r>
              <a:rPr lang="da-DK" sz="1600" dirty="0" smtClean="0">
                <a:solidFill>
                  <a:schemeClr val="bg1">
                    <a:lumMod val="50000"/>
                  </a:schemeClr>
                </a:solidFill>
              </a:rPr>
              <a:t>, Sophia </a:t>
            </a:r>
            <a:r>
              <a:rPr lang="da-DK" sz="1600" dirty="0" err="1" smtClean="0">
                <a:solidFill>
                  <a:schemeClr val="bg1">
                    <a:lumMod val="50000"/>
                  </a:schemeClr>
                </a:solidFill>
              </a:rPr>
              <a:t>Antipolis</a:t>
            </a:r>
            <a:r>
              <a:rPr lang="da-DK" sz="1600" dirty="0" smtClean="0">
                <a:solidFill>
                  <a:schemeClr val="bg1">
                    <a:lumMod val="50000"/>
                  </a:schemeClr>
                </a:solidFill>
              </a:rPr>
              <a:t>, France, September 3, 2013</a:t>
            </a:r>
            <a:endParaRPr lang="da-DK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8591303"/>
              </p:ext>
            </p:extLst>
          </p:nvPr>
        </p:nvGraphicFramePr>
        <p:xfrm>
          <a:off x="678428" y="1997789"/>
          <a:ext cx="3259452" cy="2225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/>
                <a:gridCol w="467042"/>
                <a:gridCol w="467042"/>
                <a:gridCol w="467042"/>
                <a:gridCol w="467042"/>
                <a:gridCol w="467042"/>
                <a:gridCol w="46704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da-DK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mtClean="0"/>
                        <a:t>1</a:t>
                      </a:r>
                      <a:endParaRPr lang="da-DK" b="0"/>
                    </a:p>
                  </a:txBody>
                  <a:tcP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mtClean="0"/>
                        <a:t>2</a:t>
                      </a:r>
                      <a:endParaRPr lang="da-DK" b="0"/>
                    </a:p>
                  </a:txBody>
                  <a:tcP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smtClean="0"/>
                        <a:t>3</a:t>
                      </a:r>
                      <a:endParaRPr lang="da-DK" b="0"/>
                    </a:p>
                  </a:txBody>
                  <a:tcP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smtClean="0"/>
                        <a:t>4</a:t>
                      </a:r>
                      <a:endParaRPr lang="da-DK" b="0"/>
                    </a:p>
                  </a:txBody>
                  <a:tcP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mtClean="0">
                          <a:sym typeface="Symbol"/>
                        </a:rPr>
                        <a:t></a:t>
                      </a:r>
                      <a:endParaRPr lang="da-DK" b="0" smtClean="0"/>
                    </a:p>
                  </a:txBody>
                  <a:tcP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i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da-DK" b="0" i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smtClean="0"/>
                        <a:t>1</a:t>
                      </a:r>
                      <a:endParaRPr lang="da-DK" b="0"/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smtClean="0"/>
                        <a:t>3</a:t>
                      </a:r>
                      <a:endParaRPr lang="da-DK" b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mtClean="0"/>
                        <a:t>1</a:t>
                      </a:r>
                      <a:endParaRPr lang="da-DK" b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mtClean="0"/>
                        <a:t>3</a:t>
                      </a:r>
                      <a:endParaRPr lang="da-DK" b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mtClean="0"/>
                        <a:t>42</a:t>
                      </a:r>
                      <a:endParaRPr lang="da-DK" b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12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mtClean="0"/>
                        <a:t>8</a:t>
                      </a:r>
                      <a:endParaRPr lang="da-DK" b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smtClean="0"/>
                        <a:t>2</a:t>
                      </a:r>
                      <a:endParaRPr lang="da-DK" b="0"/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mtClean="0"/>
                        <a:t>7</a:t>
                      </a:r>
                      <a:endParaRPr lang="da-DK" b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mtClean="0"/>
                        <a:t>14</a:t>
                      </a:r>
                      <a:endParaRPr lang="da-DK" b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mtClean="0"/>
                        <a:t>6</a:t>
                      </a:r>
                      <a:endParaRPr lang="da-DK" b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mtClean="0"/>
                        <a:t>11</a:t>
                      </a:r>
                      <a:endParaRPr lang="da-DK" b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mtClean="0"/>
                        <a:t>15</a:t>
                      </a:r>
                      <a:endParaRPr lang="da-DK" b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mtClean="0"/>
                        <a:t>37</a:t>
                      </a:r>
                      <a:endParaRPr lang="da-DK" b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b="0" smtClean="0"/>
                        <a:t>3</a:t>
                      </a:r>
                      <a:endParaRPr lang="da-DK" b="0"/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mtClean="0"/>
                        <a:t>13</a:t>
                      </a:r>
                      <a:endParaRPr lang="da-DK" b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smtClean="0"/>
                        <a:t>99</a:t>
                      </a:r>
                      <a:endParaRPr lang="da-DK" b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mtClean="0"/>
                        <a:t>21</a:t>
                      </a:r>
                      <a:endParaRPr lang="da-DK" b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mtClean="0"/>
                        <a:t>27</a:t>
                      </a:r>
                      <a:endParaRPr lang="da-DK" b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mtClean="0"/>
                        <a:t>44</a:t>
                      </a:r>
                      <a:endParaRPr lang="da-DK" b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mtClean="0"/>
                        <a:t>16</a:t>
                      </a:r>
                      <a:endParaRPr lang="da-DK" b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mtClean="0">
                          <a:sym typeface="Symbol"/>
                        </a:rPr>
                        <a:t></a:t>
                      </a:r>
                      <a:endParaRPr lang="da-DK" b="0" smtClean="0"/>
                    </a:p>
                    <a:p>
                      <a:pPr algn="ctr"/>
                      <a:endParaRPr lang="da-DK" b="0"/>
                    </a:p>
                  </a:txBody>
                  <a:tcPr vert="vert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mtClean="0"/>
                        <a:t>23</a:t>
                      </a:r>
                      <a:endParaRPr lang="da-DK" b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mtClean="0"/>
                        <a:t>28</a:t>
                      </a:r>
                      <a:endParaRPr lang="da-DK" b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smtClean="0"/>
                        <a:t>5</a:t>
                      </a:r>
                      <a:endParaRPr lang="da-DK" b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mtClean="0"/>
                        <a:t>13</a:t>
                      </a:r>
                      <a:endParaRPr lang="da-DK" b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mtClean="0"/>
                        <a:t>4</a:t>
                      </a:r>
                      <a:endParaRPr lang="da-DK" b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mtClean="0"/>
                        <a:t>47</a:t>
                      </a:r>
                      <a:endParaRPr lang="da-DK" b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b="0" i="1" smtClean="0">
                          <a:solidFill>
                            <a:srgbClr val="C00000"/>
                          </a:solidFill>
                        </a:rPr>
                        <a:t>m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mtClean="0"/>
                        <a:t>34</a:t>
                      </a:r>
                      <a:endParaRPr lang="da-DK" b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mtClean="0"/>
                        <a:t>24</a:t>
                      </a:r>
                      <a:endParaRPr lang="da-DK" b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1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mtClean="0"/>
                        <a:t>24</a:t>
                      </a:r>
                      <a:endParaRPr lang="da-DK" b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mtClean="0"/>
                        <a:t>9</a:t>
                      </a:r>
                      <a:endParaRPr lang="da-DK" b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11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597896" y="2734411"/>
            <a:ext cx="1402632" cy="739310"/>
          </a:xfrm>
          <a:prstGeom prst="rect">
            <a:avLst/>
          </a:prstGeom>
          <a:solidFill>
            <a:srgbClr val="C00000">
              <a:alpha val="36863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" name="TextBox 8"/>
          <p:cNvSpPr txBox="1"/>
          <p:nvPr/>
        </p:nvSpPr>
        <p:spPr>
          <a:xfrm>
            <a:off x="3923928" y="2710661"/>
            <a:ext cx="351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i="1" smtClean="0">
                <a:solidFill>
                  <a:srgbClr val="C00000"/>
                </a:solidFill>
              </a:rPr>
              <a:t>i</a:t>
            </a:r>
            <a:r>
              <a:rPr lang="da-DK" baseline="-25000" smtClean="0">
                <a:solidFill>
                  <a:srgbClr val="C00000"/>
                </a:solidFill>
              </a:rPr>
              <a:t>1</a:t>
            </a:r>
            <a:endParaRPr lang="da-DK" baseline="-2500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32245" y="3104389"/>
            <a:ext cx="351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i="1" smtClean="0">
                <a:solidFill>
                  <a:srgbClr val="C00000"/>
                </a:solidFill>
              </a:rPr>
              <a:t>i</a:t>
            </a:r>
            <a:r>
              <a:rPr lang="da-DK" baseline="-25000" smtClean="0">
                <a:solidFill>
                  <a:srgbClr val="C00000"/>
                </a:solidFill>
              </a:rPr>
              <a:t>2</a:t>
            </a:r>
            <a:endParaRPr lang="da-DK" baseline="-2500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27784" y="4149080"/>
            <a:ext cx="351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i="1" smtClean="0">
                <a:solidFill>
                  <a:srgbClr val="C00000"/>
                </a:solidFill>
              </a:rPr>
              <a:t>j</a:t>
            </a:r>
            <a:r>
              <a:rPr lang="da-DK" baseline="-25000" smtClean="0">
                <a:solidFill>
                  <a:srgbClr val="C00000"/>
                </a:solidFill>
              </a:rPr>
              <a:t>2</a:t>
            </a:r>
            <a:endParaRPr lang="da-DK" baseline="-2500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91680" y="4149080"/>
            <a:ext cx="351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i="1" smtClean="0">
                <a:solidFill>
                  <a:srgbClr val="C00000"/>
                </a:solidFill>
              </a:rPr>
              <a:t>j</a:t>
            </a:r>
            <a:r>
              <a:rPr lang="da-DK" baseline="-25000">
                <a:solidFill>
                  <a:srgbClr val="C00000"/>
                </a:solidFill>
              </a:rPr>
              <a:t>1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1474813"/>
              </p:ext>
            </p:extLst>
          </p:nvPr>
        </p:nvGraphicFramePr>
        <p:xfrm>
          <a:off x="35496" y="5583768"/>
          <a:ext cx="9036497" cy="797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91881"/>
                <a:gridCol w="2592288"/>
                <a:gridCol w="2952328"/>
              </a:tblGrid>
              <a:tr h="410344">
                <a:tc>
                  <a:txBody>
                    <a:bodyPr/>
                    <a:lstStyle/>
                    <a:p>
                      <a:pPr algn="ctr"/>
                      <a:r>
                        <a:rPr lang="da-DK" sz="2800" b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Gerth</a:t>
                      </a:r>
                      <a:r>
                        <a:rPr lang="da-DK" sz="2800" b="1" baseline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Stølting Brodal</a:t>
                      </a:r>
                      <a:endParaRPr lang="da-DK" sz="2800" b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Andrej Brodnik</a:t>
                      </a:r>
                      <a:endParaRPr lang="da-DK" sz="28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Pooya Davoodi</a:t>
                      </a:r>
                      <a:endParaRPr lang="da-DK" sz="28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sz="20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Aarhus</a:t>
                      </a:r>
                      <a:endParaRPr lang="da-DK" sz="20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0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Primorska &amp; Ljubljana</a:t>
                      </a:r>
                      <a:endParaRPr lang="da-DK" sz="20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0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Polytechnic New York</a:t>
                      </a:r>
                      <a:endParaRPr lang="da-DK" sz="20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427984" y="1988840"/>
            <a:ext cx="4608512" cy="29402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indent="-273050">
              <a:spcBef>
                <a:spcPts val="0"/>
              </a:spcBef>
              <a:buFont typeface="Arial" pitchFamily="34" charset="0"/>
              <a:buNone/>
            </a:pPr>
            <a:r>
              <a:rPr lang="da-DK" sz="2400" b="1" dirty="0" err="1" smtClean="0"/>
              <a:t>Cost</a:t>
            </a:r>
            <a:endParaRPr lang="da-DK" sz="2400" b="1" dirty="0" smtClean="0"/>
          </a:p>
          <a:p>
            <a:pPr marL="273050" indent="-190500">
              <a:spcBef>
                <a:spcPts val="0"/>
              </a:spcBef>
            </a:pPr>
            <a:r>
              <a:rPr lang="da-DK" sz="2400" dirty="0" smtClean="0"/>
              <a:t>Space (bits)</a:t>
            </a:r>
          </a:p>
          <a:p>
            <a:pPr marL="273050" indent="-190500">
              <a:spcBef>
                <a:spcPts val="0"/>
              </a:spcBef>
            </a:pPr>
            <a:r>
              <a:rPr lang="da-DK" sz="2400" dirty="0" smtClean="0"/>
              <a:t>Query time</a:t>
            </a:r>
          </a:p>
          <a:p>
            <a:pPr marL="273050" indent="-190500">
              <a:spcBef>
                <a:spcPts val="0"/>
              </a:spcBef>
              <a:spcAft>
                <a:spcPts val="1200"/>
              </a:spcAft>
            </a:pPr>
            <a:r>
              <a:rPr lang="da-DK" sz="2400" dirty="0" err="1" smtClean="0"/>
              <a:t>Preprocessing</a:t>
            </a:r>
            <a:r>
              <a:rPr lang="da-DK" sz="2400" dirty="0" smtClean="0"/>
              <a:t> time</a:t>
            </a:r>
          </a:p>
          <a:p>
            <a:pPr marL="273050" indent="-273050">
              <a:spcBef>
                <a:spcPts val="0"/>
              </a:spcBef>
              <a:buNone/>
            </a:pPr>
            <a:r>
              <a:rPr lang="da-DK" sz="2400" b="1" dirty="0" smtClean="0"/>
              <a:t>Models</a:t>
            </a:r>
            <a:endParaRPr lang="da-DK" sz="2400" b="1" dirty="0"/>
          </a:p>
          <a:p>
            <a:pPr marL="273050" indent="-190500">
              <a:spcBef>
                <a:spcPts val="0"/>
              </a:spcBef>
            </a:pPr>
            <a:r>
              <a:rPr lang="da-DK" sz="2400" dirty="0" err="1" smtClean="0"/>
              <a:t>Indexing</a:t>
            </a:r>
            <a:r>
              <a:rPr lang="da-DK" sz="2400" dirty="0" smtClean="0"/>
              <a:t> (input </a:t>
            </a:r>
            <a:r>
              <a:rPr lang="da-DK" sz="2400" dirty="0" err="1" smtClean="0"/>
              <a:t>accessible</a:t>
            </a:r>
            <a:r>
              <a:rPr lang="da-DK" sz="2400" dirty="0" smtClean="0"/>
              <a:t>)</a:t>
            </a:r>
          </a:p>
          <a:p>
            <a:pPr marL="273050" indent="-190500">
              <a:spcBef>
                <a:spcPts val="0"/>
              </a:spcBef>
            </a:pPr>
            <a:r>
              <a:rPr lang="da-DK" sz="2400" dirty="0" smtClean="0"/>
              <a:t>Encoding (input not </a:t>
            </a:r>
            <a:r>
              <a:rPr lang="da-DK" sz="2400" dirty="0" err="1" smtClean="0"/>
              <a:t>accessible</a:t>
            </a:r>
            <a:r>
              <a:rPr lang="da-DK" sz="2400" dirty="0" smtClean="0"/>
              <a:t>)</a:t>
            </a:r>
            <a:endParaRPr lang="da-DK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371804" y="4582869"/>
            <a:ext cx="24081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RMQ(</a:t>
            </a:r>
            <a:r>
              <a:rPr lang="da-DK" i="1" dirty="0" smtClean="0">
                <a:solidFill>
                  <a:srgbClr val="C00000"/>
                </a:solidFill>
              </a:rPr>
              <a:t>i</a:t>
            </a:r>
            <a:r>
              <a:rPr lang="da-DK" baseline="-25000" dirty="0" smtClean="0">
                <a:solidFill>
                  <a:srgbClr val="C00000"/>
                </a:solidFill>
              </a:rPr>
              <a:t>1</a:t>
            </a:r>
            <a:r>
              <a:rPr lang="da-DK" dirty="0" smtClean="0"/>
              <a:t>, </a:t>
            </a:r>
            <a:r>
              <a:rPr lang="da-DK" i="1" dirty="0" smtClean="0">
                <a:solidFill>
                  <a:srgbClr val="C00000"/>
                </a:solidFill>
              </a:rPr>
              <a:t>i</a:t>
            </a:r>
            <a:r>
              <a:rPr lang="da-DK" baseline="-25000" dirty="0" smtClean="0">
                <a:solidFill>
                  <a:srgbClr val="C00000"/>
                </a:solidFill>
              </a:rPr>
              <a:t>2</a:t>
            </a:r>
            <a:r>
              <a:rPr lang="da-DK" dirty="0" smtClean="0"/>
              <a:t>, </a:t>
            </a:r>
            <a:r>
              <a:rPr lang="da-DK" i="1" dirty="0" smtClean="0">
                <a:solidFill>
                  <a:srgbClr val="C00000"/>
                </a:solidFill>
              </a:rPr>
              <a:t>j</a:t>
            </a:r>
            <a:r>
              <a:rPr lang="da-DK" baseline="-25000" dirty="0" smtClean="0">
                <a:solidFill>
                  <a:srgbClr val="C00000"/>
                </a:solidFill>
              </a:rPr>
              <a:t>1</a:t>
            </a:r>
            <a:r>
              <a:rPr lang="da-DK" dirty="0" smtClean="0"/>
              <a:t>, </a:t>
            </a:r>
            <a:r>
              <a:rPr lang="da-DK" i="1" dirty="0" smtClean="0">
                <a:solidFill>
                  <a:srgbClr val="C00000"/>
                </a:solidFill>
              </a:rPr>
              <a:t>j</a:t>
            </a:r>
            <a:r>
              <a:rPr lang="da-DK" baseline="-25000" dirty="0" smtClean="0">
                <a:solidFill>
                  <a:srgbClr val="C00000"/>
                </a:solidFill>
              </a:rPr>
              <a:t>2</a:t>
            </a:r>
            <a:r>
              <a:rPr lang="da-DK" dirty="0" smtClean="0"/>
              <a:t>) = (2,3) </a:t>
            </a:r>
          </a:p>
          <a:p>
            <a:pPr algn="ctr"/>
            <a:r>
              <a:rPr lang="da-DK" dirty="0" smtClean="0"/>
              <a:t>= </a:t>
            </a:r>
            <a:r>
              <a:rPr lang="da-DK" b="1" dirty="0" smtClean="0">
                <a:solidFill>
                  <a:srgbClr val="C00000"/>
                </a:solidFill>
              </a:rPr>
              <a:t>position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smtClean="0"/>
              <a:t>of min</a:t>
            </a:r>
            <a:endParaRPr lang="da-DK" dirty="0"/>
          </a:p>
        </p:txBody>
      </p:sp>
      <p:sp>
        <p:nvSpPr>
          <p:cNvPr id="5" name="Oval 4"/>
          <p:cNvSpPr/>
          <p:nvPr/>
        </p:nvSpPr>
        <p:spPr>
          <a:xfrm>
            <a:off x="2160143" y="2774792"/>
            <a:ext cx="288000" cy="2880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Right Arrow 6"/>
          <p:cNvSpPr/>
          <p:nvPr/>
        </p:nvSpPr>
        <p:spPr>
          <a:xfrm>
            <a:off x="503169" y="2748664"/>
            <a:ext cx="288032" cy="340826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8" name="Right Arrow 17"/>
          <p:cNvSpPr/>
          <p:nvPr/>
        </p:nvSpPr>
        <p:spPr>
          <a:xfrm rot="5400000">
            <a:off x="2147877" y="1721911"/>
            <a:ext cx="288032" cy="340826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9" name="TextBox 18"/>
          <p:cNvSpPr txBox="1"/>
          <p:nvPr/>
        </p:nvSpPr>
        <p:spPr>
          <a:xfrm>
            <a:off x="195925" y="1484784"/>
            <a:ext cx="13517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 smtClean="0"/>
              <a:t>Assumption</a:t>
            </a:r>
            <a:endParaRPr lang="da-DK" dirty="0" smtClean="0"/>
          </a:p>
          <a:p>
            <a:pPr algn="ctr"/>
            <a:r>
              <a:rPr lang="da-DK" i="1" dirty="0" smtClean="0">
                <a:solidFill>
                  <a:srgbClr val="C00000"/>
                </a:solidFill>
              </a:rPr>
              <a:t>m</a:t>
            </a:r>
            <a:r>
              <a:rPr lang="da-DK" dirty="0" smtClean="0"/>
              <a:t> ≤ </a:t>
            </a:r>
            <a:r>
              <a:rPr lang="da-DK" i="1" dirty="0" smtClean="0">
                <a:solidFill>
                  <a:srgbClr val="C00000"/>
                </a:solidFill>
              </a:rPr>
              <a:t>n</a:t>
            </a:r>
            <a:endParaRPr lang="da-DK" i="1" dirty="0">
              <a:solidFill>
                <a:srgbClr val="C0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764274" y="2852936"/>
            <a:ext cx="2448272" cy="677689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1" name="Rectangle 20"/>
          <p:cNvSpPr/>
          <p:nvPr/>
        </p:nvSpPr>
        <p:spPr>
          <a:xfrm>
            <a:off x="4788024" y="4047455"/>
            <a:ext cx="3600400" cy="317649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41618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/>
      <p:bldP spid="11" grpId="0"/>
      <p:bldP spid="12" grpId="0"/>
      <p:bldP spid="3" grpId="0"/>
      <p:bldP spid="5" grpId="0" animBg="1"/>
      <p:bldP spid="7" grpId="0" animBg="1"/>
      <p:bldP spid="18" grpId="0" animBg="1"/>
      <p:bldP spid="19" grpId="0"/>
      <p:bldP spid="20" grpId="0" animBg="1"/>
      <p:bldP spid="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2426297"/>
              </p:ext>
            </p:extLst>
          </p:nvPr>
        </p:nvGraphicFramePr>
        <p:xfrm>
          <a:off x="251520" y="1268760"/>
          <a:ext cx="8712112" cy="5410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08112"/>
                <a:gridCol w="3852000"/>
                <a:gridCol w="3852000"/>
              </a:tblGrid>
              <a:tr h="432048">
                <a:tc>
                  <a:txBody>
                    <a:bodyPr/>
                    <a:lstStyle/>
                    <a:p>
                      <a:endParaRPr lang="da-DK" sz="24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da-DK" sz="2400" b="1" dirty="0" err="1" smtClean="0"/>
                        <a:t>Indexing</a:t>
                      </a:r>
                      <a:r>
                        <a:rPr lang="da-DK" sz="2400" b="1" dirty="0" smtClean="0"/>
                        <a:t> Model</a:t>
                      </a:r>
                    </a:p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da-DK" sz="2400" dirty="0" smtClean="0"/>
                        <a:t>(input </a:t>
                      </a:r>
                      <a:r>
                        <a:rPr lang="da-DK" sz="2400" dirty="0" err="1" smtClean="0"/>
                        <a:t>accessible</a:t>
                      </a:r>
                      <a:r>
                        <a:rPr lang="da-DK" sz="2400" dirty="0" smtClean="0"/>
                        <a:t>)</a:t>
                      </a:r>
                      <a:endParaRPr lang="da-DK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da-DK" sz="2400" b="1" dirty="0" smtClean="0"/>
                        <a:t>Encoding Model</a:t>
                      </a:r>
                    </a:p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da-DK" sz="2400" dirty="0" smtClean="0"/>
                        <a:t>(input not</a:t>
                      </a:r>
                      <a:r>
                        <a:rPr lang="da-DK" sz="2400" baseline="0" dirty="0" smtClean="0"/>
                        <a:t> </a:t>
                      </a:r>
                      <a:r>
                        <a:rPr lang="da-DK" sz="2400" baseline="0" dirty="0" err="1" smtClean="0"/>
                        <a:t>accessable</a:t>
                      </a:r>
                      <a:r>
                        <a:rPr lang="da-DK" sz="2400" baseline="0" dirty="0" smtClean="0"/>
                        <a:t>)</a:t>
                      </a:r>
                      <a:endParaRPr lang="da-DK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854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400" i="1" dirty="0" smtClean="0">
                          <a:solidFill>
                            <a:srgbClr val="C00000"/>
                          </a:solidFill>
                        </a:rPr>
                        <a:t>m</a:t>
                      </a:r>
                      <a:r>
                        <a:rPr lang="da-DK" sz="2400" dirty="0" smtClean="0"/>
                        <a:t> ≤ </a:t>
                      </a:r>
                      <a:r>
                        <a:rPr lang="da-DK" sz="2400" i="1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da-DK" sz="2400" dirty="0" smtClean="0"/>
                    </a:p>
                    <a:p>
                      <a:endParaRPr lang="da-DK" sz="2400" dirty="0" smtClean="0"/>
                    </a:p>
                    <a:p>
                      <a:pPr algn="ctr"/>
                      <a:endParaRPr lang="da-DK" sz="2400" dirty="0" smtClean="0"/>
                    </a:p>
                    <a:p>
                      <a:pPr algn="ctr"/>
                      <a:r>
                        <a:rPr lang="da-DK" sz="2400" dirty="0" err="1" smtClean="0"/>
                        <a:t>Preprocessing</a:t>
                      </a:r>
                      <a:r>
                        <a:rPr lang="da-DK" sz="2400" dirty="0" smtClean="0"/>
                        <a:t>:</a:t>
                      </a:r>
                    </a:p>
                    <a:p>
                      <a:pPr algn="ctr"/>
                      <a:r>
                        <a:rPr lang="da-DK" sz="2400" dirty="0" smtClean="0"/>
                        <a:t>Do </a:t>
                      </a:r>
                      <a:r>
                        <a:rPr lang="da-DK" sz="2400" dirty="0" err="1" smtClean="0"/>
                        <a:t>nothing</a:t>
                      </a:r>
                      <a:r>
                        <a:rPr lang="da-DK" sz="2400" dirty="0" smtClean="0"/>
                        <a:t> </a:t>
                      </a:r>
                      <a:r>
                        <a:rPr lang="da-DK" sz="2400" i="1" dirty="0" smtClean="0"/>
                        <a:t>!</a:t>
                      </a:r>
                    </a:p>
                    <a:p>
                      <a:pPr algn="ctr"/>
                      <a:endParaRPr lang="da-DK" sz="2400" dirty="0" smtClean="0"/>
                    </a:p>
                    <a:p>
                      <a:pPr algn="ctr"/>
                      <a:r>
                        <a:rPr lang="da-DK" sz="2400" dirty="0" err="1" smtClean="0">
                          <a:solidFill>
                            <a:srgbClr val="00B050"/>
                          </a:solidFill>
                        </a:rPr>
                        <a:t>Very</a:t>
                      </a:r>
                      <a:r>
                        <a:rPr lang="da-DK" sz="2400" dirty="0" smtClean="0">
                          <a:solidFill>
                            <a:srgbClr val="00B050"/>
                          </a:solidFill>
                        </a:rPr>
                        <a:t> fast </a:t>
                      </a:r>
                      <a:r>
                        <a:rPr lang="da-DK" sz="2400" dirty="0" err="1" smtClean="0">
                          <a:solidFill>
                            <a:srgbClr val="00B050"/>
                          </a:solidFill>
                        </a:rPr>
                        <a:t>preprocessing</a:t>
                      </a:r>
                      <a:endParaRPr lang="da-DK" sz="2400" dirty="0" smtClean="0">
                        <a:solidFill>
                          <a:srgbClr val="00B050"/>
                        </a:solidFill>
                      </a:endParaRPr>
                    </a:p>
                    <a:p>
                      <a:pPr algn="ctr"/>
                      <a:r>
                        <a:rPr lang="da-DK" sz="2400" dirty="0" err="1" smtClean="0">
                          <a:solidFill>
                            <a:srgbClr val="00B050"/>
                          </a:solidFill>
                        </a:rPr>
                        <a:t>Very</a:t>
                      </a:r>
                      <a:r>
                        <a:rPr lang="da-DK" sz="240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da-DK" sz="2400" dirty="0" err="1" smtClean="0">
                          <a:solidFill>
                            <a:srgbClr val="00B050"/>
                          </a:solidFill>
                        </a:rPr>
                        <a:t>space</a:t>
                      </a:r>
                      <a:r>
                        <a:rPr lang="da-DK" sz="2400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da-DK" sz="2400" baseline="0" dirty="0" err="1" smtClean="0">
                          <a:solidFill>
                            <a:srgbClr val="00B050"/>
                          </a:solidFill>
                        </a:rPr>
                        <a:t>efficient</a:t>
                      </a:r>
                      <a:endParaRPr lang="da-DK" sz="2400" baseline="0" dirty="0" smtClean="0"/>
                    </a:p>
                    <a:p>
                      <a:pPr algn="ctr"/>
                      <a:r>
                        <a:rPr lang="da-DK" sz="2400" baseline="0" dirty="0" err="1" smtClean="0">
                          <a:solidFill>
                            <a:srgbClr val="C00000"/>
                          </a:solidFill>
                        </a:rPr>
                        <a:t>Queries</a:t>
                      </a:r>
                      <a:r>
                        <a:rPr lang="da-DK" sz="24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400" i="1" baseline="0" dirty="0" smtClean="0">
                          <a:solidFill>
                            <a:srgbClr val="C00000"/>
                          </a:solidFill>
                        </a:rPr>
                        <a:t>O</a:t>
                      </a:r>
                      <a:r>
                        <a:rPr lang="da-DK" sz="2400" baseline="0" dirty="0" smtClean="0">
                          <a:solidFill>
                            <a:srgbClr val="C00000"/>
                          </a:solidFill>
                        </a:rPr>
                        <a:t>(</a:t>
                      </a:r>
                      <a:r>
                        <a:rPr lang="da-DK" sz="2400" i="1" baseline="0" dirty="0" err="1" smtClean="0">
                          <a:solidFill>
                            <a:srgbClr val="C00000"/>
                          </a:solidFill>
                        </a:rPr>
                        <a:t>mn</a:t>
                      </a:r>
                      <a:r>
                        <a:rPr lang="da-DK" sz="2400" baseline="0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endParaRPr lang="da-DK" sz="2400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endParaRPr lang="da-DK" sz="2400" dirty="0" smtClean="0"/>
                    </a:p>
                    <a:p>
                      <a:pPr algn="ctr"/>
                      <a:endParaRPr lang="da-DK" sz="2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2400" dirty="0" smtClean="0"/>
                    </a:p>
                    <a:p>
                      <a:pPr algn="ctr"/>
                      <a:r>
                        <a:rPr lang="da-DK" sz="2400" dirty="0" err="1" smtClean="0"/>
                        <a:t>Tabulate</a:t>
                      </a:r>
                      <a:r>
                        <a:rPr lang="da-DK" sz="2400" baseline="0" dirty="0" smtClean="0"/>
                        <a:t> the answer to all 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da-DK" sz="2400" baseline="0" dirty="0" smtClean="0"/>
                        <a:t> ~ </a:t>
                      </a:r>
                      <a:r>
                        <a:rPr lang="da-DK" sz="2400" i="1" baseline="0" dirty="0" smtClean="0"/>
                        <a:t>m</a:t>
                      </a:r>
                      <a:r>
                        <a:rPr lang="da-DK" sz="2400" baseline="30000" dirty="0" smtClean="0"/>
                        <a:t>2</a:t>
                      </a:r>
                      <a:r>
                        <a:rPr lang="da-DK" sz="2400" i="1" baseline="0" dirty="0" smtClean="0"/>
                        <a:t>n</a:t>
                      </a:r>
                      <a:r>
                        <a:rPr lang="da-DK" sz="2400" baseline="30000" dirty="0" smtClean="0"/>
                        <a:t>2</a:t>
                      </a:r>
                      <a:r>
                        <a:rPr lang="da-DK" sz="2400" baseline="0" dirty="0" smtClean="0"/>
                        <a:t> </a:t>
                      </a:r>
                      <a:r>
                        <a:rPr lang="da-DK" sz="2400" baseline="0" dirty="0" err="1" smtClean="0"/>
                        <a:t>possible</a:t>
                      </a:r>
                      <a:r>
                        <a:rPr lang="da-DK" sz="2400" baseline="0" dirty="0" smtClean="0"/>
                        <a:t> </a:t>
                      </a:r>
                      <a:r>
                        <a:rPr lang="da-DK" sz="2400" baseline="0" dirty="0" err="1" smtClean="0"/>
                        <a:t>queries</a:t>
                      </a:r>
                      <a:endParaRPr lang="da-DK" sz="2400" baseline="0" dirty="0" smtClean="0"/>
                    </a:p>
                    <a:p>
                      <a:pPr algn="ctr"/>
                      <a:r>
                        <a:rPr lang="da-DK" sz="2400" baseline="0" dirty="0" err="1" smtClean="0">
                          <a:solidFill>
                            <a:srgbClr val="C00000"/>
                          </a:solidFill>
                        </a:rPr>
                        <a:t>Preprocessing</a:t>
                      </a:r>
                      <a:r>
                        <a:rPr lang="da-DK" sz="2400" baseline="0" dirty="0" smtClean="0">
                          <a:solidFill>
                            <a:srgbClr val="C00000"/>
                          </a:solidFill>
                        </a:rPr>
                        <a:t> &amp; </a:t>
                      </a:r>
                      <a:r>
                        <a:rPr lang="da-DK" sz="2400" baseline="0" dirty="0" err="1" smtClean="0">
                          <a:solidFill>
                            <a:srgbClr val="C00000"/>
                          </a:solidFill>
                        </a:rPr>
                        <a:t>space</a:t>
                      </a:r>
                      <a:endParaRPr lang="da-DK" sz="2400" baseline="0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r>
                        <a:rPr lang="da-DK" sz="2400" i="1" baseline="0" dirty="0" smtClean="0">
                          <a:solidFill>
                            <a:srgbClr val="C00000"/>
                          </a:solidFill>
                        </a:rPr>
                        <a:t>O</a:t>
                      </a:r>
                      <a:r>
                        <a:rPr lang="da-DK" sz="2400" i="0" baseline="0" dirty="0" smtClean="0">
                          <a:solidFill>
                            <a:srgbClr val="C00000"/>
                          </a:solidFill>
                        </a:rPr>
                        <a:t>(</a:t>
                      </a:r>
                      <a:r>
                        <a:rPr lang="da-DK" sz="2400" i="1" baseline="0" dirty="0" smtClean="0">
                          <a:solidFill>
                            <a:srgbClr val="C00000"/>
                          </a:solidFill>
                        </a:rPr>
                        <a:t>m</a:t>
                      </a:r>
                      <a:r>
                        <a:rPr lang="da-DK" sz="2400" baseline="30000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r>
                        <a:rPr lang="da-DK" sz="2400" i="1" baseline="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da-DK" sz="2400" baseline="30000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r>
                        <a:rPr lang="da-DK" sz="2400" dirty="0" smtClean="0">
                          <a:solidFill>
                            <a:srgbClr val="C00000"/>
                          </a:solidFill>
                          <a:sym typeface="Symbol"/>
                        </a:rPr>
                        <a:t></a:t>
                      </a:r>
                      <a:r>
                        <a:rPr lang="da-DK" sz="2400" baseline="0" dirty="0" smtClean="0">
                          <a:solidFill>
                            <a:srgbClr val="C00000"/>
                          </a:solidFill>
                        </a:rPr>
                        <a:t>log </a:t>
                      </a:r>
                      <a:r>
                        <a:rPr lang="da-DK" sz="2400" i="1" baseline="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da-DK" sz="2400" baseline="0" dirty="0" smtClean="0">
                          <a:solidFill>
                            <a:srgbClr val="C00000"/>
                          </a:solidFill>
                        </a:rPr>
                        <a:t>) bits</a:t>
                      </a:r>
                    </a:p>
                    <a:p>
                      <a:pPr algn="ctr"/>
                      <a:r>
                        <a:rPr lang="da-DK" sz="2400" baseline="0" dirty="0" err="1" smtClean="0">
                          <a:solidFill>
                            <a:srgbClr val="00B050"/>
                          </a:solidFill>
                        </a:rPr>
                        <a:t>Queries</a:t>
                      </a:r>
                      <a:r>
                        <a:rPr lang="da-DK" sz="2400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da-DK" sz="2400" i="1" baseline="0" dirty="0" smtClean="0">
                          <a:solidFill>
                            <a:srgbClr val="00B050"/>
                          </a:solidFill>
                        </a:rPr>
                        <a:t>O</a:t>
                      </a:r>
                      <a:r>
                        <a:rPr lang="da-DK" sz="2400" baseline="0" dirty="0" smtClean="0">
                          <a:solidFill>
                            <a:srgbClr val="00B050"/>
                          </a:solidFill>
                        </a:rPr>
                        <a:t>(1)</a:t>
                      </a:r>
                    </a:p>
                    <a:p>
                      <a:pPr algn="ctr"/>
                      <a:endParaRPr lang="da-DK" sz="2400" dirty="0" smtClean="0"/>
                    </a:p>
                    <a:p>
                      <a:pPr algn="ctr">
                        <a:spcAft>
                          <a:spcPts val="600"/>
                        </a:spcAft>
                      </a:pPr>
                      <a:endParaRPr lang="da-DK" sz="2400" dirty="0" smtClean="0"/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da-DK" sz="2400" dirty="0" smtClean="0"/>
                        <a:t>Store rank of all elements</a:t>
                      </a:r>
                      <a:endParaRPr lang="da-DK" sz="2400" baseline="0" dirty="0" smtClean="0"/>
                    </a:p>
                    <a:p>
                      <a:pPr algn="ctr"/>
                      <a:r>
                        <a:rPr lang="da-DK" sz="2400" baseline="0" dirty="0" err="1" smtClean="0">
                          <a:solidFill>
                            <a:srgbClr val="00B050"/>
                          </a:solidFill>
                        </a:rPr>
                        <a:t>Preprocessing</a:t>
                      </a:r>
                      <a:r>
                        <a:rPr lang="da-DK" sz="2400" baseline="0" dirty="0" smtClean="0">
                          <a:solidFill>
                            <a:srgbClr val="00B050"/>
                          </a:solidFill>
                        </a:rPr>
                        <a:t> &amp; </a:t>
                      </a:r>
                      <a:r>
                        <a:rPr lang="da-DK" sz="2400" baseline="0" dirty="0" err="1" smtClean="0">
                          <a:solidFill>
                            <a:srgbClr val="00B050"/>
                          </a:solidFill>
                        </a:rPr>
                        <a:t>space</a:t>
                      </a:r>
                      <a:endParaRPr lang="da-DK" sz="2400" baseline="0" dirty="0" smtClean="0">
                        <a:solidFill>
                          <a:srgbClr val="00B050"/>
                        </a:solidFill>
                      </a:endParaRPr>
                    </a:p>
                    <a:p>
                      <a:pPr algn="ctr"/>
                      <a:r>
                        <a:rPr lang="da-DK" sz="2400" i="1" baseline="0" dirty="0" smtClean="0">
                          <a:solidFill>
                            <a:srgbClr val="00B050"/>
                          </a:solidFill>
                        </a:rPr>
                        <a:t>O</a:t>
                      </a:r>
                      <a:r>
                        <a:rPr lang="da-DK" sz="2400" i="0" baseline="0" dirty="0" smtClean="0">
                          <a:solidFill>
                            <a:srgbClr val="00B050"/>
                          </a:solidFill>
                        </a:rPr>
                        <a:t>(</a:t>
                      </a:r>
                      <a:r>
                        <a:rPr lang="da-DK" sz="2400" i="1" baseline="0" dirty="0" err="1" smtClean="0">
                          <a:solidFill>
                            <a:srgbClr val="00B050"/>
                          </a:solidFill>
                        </a:rPr>
                        <a:t>mn</a:t>
                      </a:r>
                      <a:r>
                        <a:rPr lang="da-DK" sz="2400" dirty="0" err="1" smtClean="0">
                          <a:solidFill>
                            <a:srgbClr val="00B050"/>
                          </a:solidFill>
                          <a:sym typeface="Symbol"/>
                        </a:rPr>
                        <a:t></a:t>
                      </a:r>
                      <a:r>
                        <a:rPr lang="da-DK" sz="2400" baseline="0" dirty="0" err="1" smtClean="0">
                          <a:solidFill>
                            <a:srgbClr val="00B050"/>
                          </a:solidFill>
                        </a:rPr>
                        <a:t>log</a:t>
                      </a:r>
                      <a:r>
                        <a:rPr lang="da-DK" sz="2400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da-DK" sz="2400" i="1" baseline="0" dirty="0" smtClean="0">
                          <a:solidFill>
                            <a:srgbClr val="00B050"/>
                          </a:solidFill>
                        </a:rPr>
                        <a:t>n</a:t>
                      </a:r>
                      <a:r>
                        <a:rPr lang="da-DK" sz="2400" baseline="0" dirty="0" smtClean="0">
                          <a:solidFill>
                            <a:srgbClr val="00B050"/>
                          </a:solidFill>
                        </a:rPr>
                        <a:t>) bits</a:t>
                      </a:r>
                    </a:p>
                    <a:p>
                      <a:pPr algn="ctr"/>
                      <a:r>
                        <a:rPr lang="da-DK" sz="2400" baseline="0" dirty="0" err="1" smtClean="0">
                          <a:solidFill>
                            <a:srgbClr val="C00000"/>
                          </a:solidFill>
                        </a:rPr>
                        <a:t>Queries</a:t>
                      </a:r>
                      <a:r>
                        <a:rPr lang="da-DK" sz="24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400" i="1" baseline="0" dirty="0" smtClean="0">
                          <a:solidFill>
                            <a:srgbClr val="C00000"/>
                          </a:solidFill>
                        </a:rPr>
                        <a:t>O</a:t>
                      </a:r>
                      <a:r>
                        <a:rPr lang="da-DK" sz="2400" baseline="0" dirty="0" smtClean="0">
                          <a:solidFill>
                            <a:srgbClr val="C00000"/>
                          </a:solidFill>
                        </a:rPr>
                        <a:t>(</a:t>
                      </a:r>
                      <a:r>
                        <a:rPr lang="da-DK" sz="2400" i="1" baseline="0" dirty="0" err="1" smtClean="0">
                          <a:solidFill>
                            <a:srgbClr val="C00000"/>
                          </a:solidFill>
                        </a:rPr>
                        <a:t>mn</a:t>
                      </a:r>
                      <a:r>
                        <a:rPr lang="da-DK" sz="2400" baseline="0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81" t="30172" r="53108" b="33405"/>
          <a:stretch/>
        </p:blipFill>
        <p:spPr bwMode="auto">
          <a:xfrm>
            <a:off x="35496" y="44624"/>
            <a:ext cx="1581618" cy="1152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4793" y="53752"/>
            <a:ext cx="6145679" cy="1143000"/>
          </a:xfrm>
        </p:spPr>
        <p:txBody>
          <a:bodyPr>
            <a:normAutofit/>
          </a:bodyPr>
          <a:lstStyle/>
          <a:p>
            <a:pPr algn="l"/>
            <a:r>
              <a:rPr lang="da-DK" dirty="0" err="1" smtClean="0"/>
              <a:t>Some</a:t>
            </a:r>
            <a:r>
              <a:rPr lang="da-DK" dirty="0" smtClean="0"/>
              <a:t> (Trivial) </a:t>
            </a:r>
            <a:r>
              <a:rPr lang="da-DK" dirty="0" err="1" smtClean="0"/>
              <a:t>Results</a:t>
            </a:r>
            <a:endParaRPr lang="da-DK" dirty="0"/>
          </a:p>
        </p:txBody>
      </p:sp>
      <p:sp>
        <p:nvSpPr>
          <p:cNvPr id="3" name="Rectangle 2"/>
          <p:cNvSpPr/>
          <p:nvPr/>
        </p:nvSpPr>
        <p:spPr>
          <a:xfrm>
            <a:off x="1475656" y="2291901"/>
            <a:ext cx="3456384" cy="42484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" name="Rectangle 5"/>
          <p:cNvSpPr/>
          <p:nvPr/>
        </p:nvSpPr>
        <p:spPr>
          <a:xfrm>
            <a:off x="5364088" y="2284018"/>
            <a:ext cx="3456384" cy="21242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Rectangle 6"/>
          <p:cNvSpPr/>
          <p:nvPr/>
        </p:nvSpPr>
        <p:spPr>
          <a:xfrm>
            <a:off x="5389087" y="4869160"/>
            <a:ext cx="3456384" cy="18722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8" name="Straight Connector 7"/>
          <p:cNvCxnSpPr/>
          <p:nvPr/>
        </p:nvCxnSpPr>
        <p:spPr>
          <a:xfrm>
            <a:off x="5508104" y="4727999"/>
            <a:ext cx="30243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5196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2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1" name="Group 1040"/>
          <p:cNvGrpSpPr/>
          <p:nvPr/>
        </p:nvGrpSpPr>
        <p:grpSpPr>
          <a:xfrm>
            <a:off x="1779422" y="1566060"/>
            <a:ext cx="5576156" cy="1440160"/>
            <a:chOff x="1779422" y="2708896"/>
            <a:chExt cx="5576156" cy="1440160"/>
          </a:xfrm>
        </p:grpSpPr>
        <p:cxnSp>
          <p:nvCxnSpPr>
            <p:cNvPr id="26" name="Straight Connector 25"/>
            <p:cNvCxnSpPr/>
            <p:nvPr/>
          </p:nvCxnSpPr>
          <p:spPr>
            <a:xfrm flipV="1">
              <a:off x="1779422" y="3068936"/>
              <a:ext cx="1005448" cy="36008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H="1" flipV="1">
              <a:off x="1779422" y="3429024"/>
              <a:ext cx="494841" cy="360040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H="1">
              <a:off x="2784870" y="2708896"/>
              <a:ext cx="3063642" cy="360040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4" name="Straight Connector 1023"/>
            <p:cNvCxnSpPr/>
            <p:nvPr/>
          </p:nvCxnSpPr>
          <p:spPr>
            <a:xfrm>
              <a:off x="5848512" y="2708896"/>
              <a:ext cx="1507066" cy="360040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6" name="Straight Connector 1025"/>
            <p:cNvCxnSpPr/>
            <p:nvPr/>
          </p:nvCxnSpPr>
          <p:spPr>
            <a:xfrm flipV="1">
              <a:off x="6359119" y="3068936"/>
              <a:ext cx="996459" cy="36008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9" name="Straight Connector 1028"/>
            <p:cNvCxnSpPr/>
            <p:nvPr/>
          </p:nvCxnSpPr>
          <p:spPr>
            <a:xfrm flipH="1" flipV="1">
              <a:off x="6359119" y="3429024"/>
              <a:ext cx="498229" cy="359992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1" name="Straight Connector 1030"/>
            <p:cNvCxnSpPr/>
            <p:nvPr/>
          </p:nvCxnSpPr>
          <p:spPr>
            <a:xfrm>
              <a:off x="2784870" y="3068936"/>
              <a:ext cx="1021214" cy="36008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3" name="Straight Connector 1032"/>
            <p:cNvCxnSpPr/>
            <p:nvPr/>
          </p:nvCxnSpPr>
          <p:spPr>
            <a:xfrm flipV="1">
              <a:off x="3295477" y="3429024"/>
              <a:ext cx="510607" cy="360040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5" name="Straight Connector 1034"/>
            <p:cNvCxnSpPr/>
            <p:nvPr/>
          </p:nvCxnSpPr>
          <p:spPr>
            <a:xfrm>
              <a:off x="3806084" y="3428976"/>
              <a:ext cx="1021214" cy="36008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7" name="Straight Connector 1036"/>
            <p:cNvCxnSpPr/>
            <p:nvPr/>
          </p:nvCxnSpPr>
          <p:spPr>
            <a:xfrm flipV="1">
              <a:off x="4316691" y="3789016"/>
              <a:ext cx="510607" cy="360040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9" name="Straight Connector 1038"/>
            <p:cNvCxnSpPr/>
            <p:nvPr/>
          </p:nvCxnSpPr>
          <p:spPr>
            <a:xfrm flipH="1" flipV="1">
              <a:off x="4827298" y="3789064"/>
              <a:ext cx="510607" cy="359992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4624"/>
            <a:ext cx="8640960" cy="1143000"/>
          </a:xfrm>
        </p:spPr>
        <p:txBody>
          <a:bodyPr>
            <a:normAutofit/>
          </a:bodyPr>
          <a:lstStyle/>
          <a:p>
            <a:r>
              <a:rPr lang="da-DK" dirty="0" smtClean="0"/>
              <a:t>Encoding </a:t>
            </a:r>
            <a:r>
              <a:rPr lang="da-DK" i="1" dirty="0" smtClean="0"/>
              <a:t>m</a:t>
            </a:r>
            <a:r>
              <a:rPr lang="da-DK" dirty="0" smtClean="0"/>
              <a:t> = 1 (</a:t>
            </a:r>
            <a:r>
              <a:rPr lang="da-DK" dirty="0" err="1"/>
              <a:t>Cartesian</a:t>
            </a:r>
            <a:r>
              <a:rPr lang="da-DK" dirty="0"/>
              <a:t> </a:t>
            </a:r>
            <a:r>
              <a:rPr lang="da-DK" dirty="0" err="1" smtClean="0"/>
              <a:t>tree</a:t>
            </a:r>
            <a:r>
              <a:rPr lang="da-DK" dirty="0" smtClean="0"/>
              <a:t>)</a:t>
            </a:r>
            <a:endParaRPr lang="da-DK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2281441"/>
              </p:ext>
            </p:extLst>
          </p:nvPr>
        </p:nvGraphicFramePr>
        <p:xfrm>
          <a:off x="1524000" y="3779748"/>
          <a:ext cx="6096000" cy="396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sz="2000" dirty="0" smtClean="0"/>
                        <a:t>3</a:t>
                      </a:r>
                      <a:endParaRPr lang="da-DK" sz="20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000" dirty="0" smtClean="0"/>
                        <a:t>5</a:t>
                      </a:r>
                      <a:endParaRPr lang="da-DK" sz="20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000" dirty="0" smtClean="0"/>
                        <a:t>2</a:t>
                      </a:r>
                      <a:endParaRPr lang="da-DK" sz="20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000" dirty="0" smtClean="0"/>
                        <a:t>10</a:t>
                      </a:r>
                      <a:endParaRPr lang="da-DK" sz="20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000" dirty="0" smtClean="0"/>
                        <a:t>4</a:t>
                      </a:r>
                      <a:endParaRPr lang="da-DK" sz="20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000" dirty="0" smtClean="0"/>
                        <a:t>11</a:t>
                      </a:r>
                      <a:endParaRPr lang="da-DK" sz="20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000" dirty="0" smtClean="0"/>
                        <a:t>6</a:t>
                      </a:r>
                      <a:endParaRPr lang="da-DK" sz="20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000" dirty="0" smtClean="0"/>
                        <a:t>7</a:t>
                      </a:r>
                      <a:endParaRPr lang="da-DK" sz="20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000" dirty="0" smtClean="0"/>
                        <a:t>1</a:t>
                      </a:r>
                      <a:endParaRPr lang="da-DK" sz="20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000" dirty="0" smtClean="0"/>
                        <a:t>9</a:t>
                      </a:r>
                      <a:endParaRPr lang="da-DK" sz="20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000" dirty="0" smtClean="0"/>
                        <a:t>14</a:t>
                      </a:r>
                      <a:endParaRPr lang="da-DK" sz="20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000" dirty="0" smtClean="0"/>
                        <a:t>8</a:t>
                      </a:r>
                      <a:endParaRPr lang="da-DK" sz="20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pSp>
        <p:nvGrpSpPr>
          <p:cNvPr id="1040" name="Group 1039"/>
          <p:cNvGrpSpPr/>
          <p:nvPr/>
        </p:nvGrpSpPr>
        <p:grpSpPr>
          <a:xfrm>
            <a:off x="1563422" y="1350060"/>
            <a:ext cx="6008156" cy="1872160"/>
            <a:chOff x="1563422" y="2492896"/>
            <a:chExt cx="6008156" cy="1872160"/>
          </a:xfrm>
          <a:solidFill>
            <a:srgbClr val="FFC000"/>
          </a:solidFill>
        </p:grpSpPr>
        <p:sp>
          <p:nvSpPr>
            <p:cNvPr id="11" name="Oval 10"/>
            <p:cNvSpPr/>
            <p:nvPr/>
          </p:nvSpPr>
          <p:spPr>
            <a:xfrm>
              <a:off x="1563422" y="3212976"/>
              <a:ext cx="432000" cy="432000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dirty="0" smtClean="0">
                  <a:solidFill>
                    <a:schemeClr val="tx1"/>
                  </a:solidFill>
                </a:rPr>
                <a:t>3</a:t>
              </a:r>
              <a:endParaRPr lang="da-DK" dirty="0">
                <a:solidFill>
                  <a:schemeClr val="tx1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2058263" y="3573064"/>
              <a:ext cx="432000" cy="432000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dirty="0" smtClean="0">
                  <a:solidFill>
                    <a:schemeClr val="tx1"/>
                  </a:solidFill>
                </a:rPr>
                <a:t>5</a:t>
              </a:r>
              <a:endParaRPr lang="da-DK" dirty="0">
                <a:solidFill>
                  <a:schemeClr val="tx1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2568870" y="2852936"/>
              <a:ext cx="432000" cy="432000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dirty="0" smtClean="0">
                  <a:solidFill>
                    <a:schemeClr val="tx1"/>
                  </a:solidFill>
                </a:rPr>
                <a:t>2</a:t>
              </a:r>
              <a:endParaRPr lang="da-DK" dirty="0">
                <a:solidFill>
                  <a:schemeClr val="tx1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3079477" y="3573016"/>
              <a:ext cx="432000" cy="432000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dirty="0" smtClean="0">
                  <a:solidFill>
                    <a:schemeClr val="tx1"/>
                  </a:solidFill>
                </a:rPr>
                <a:t>10</a:t>
              </a:r>
              <a:endParaRPr lang="da-DK" dirty="0">
                <a:solidFill>
                  <a:schemeClr val="tx1"/>
                </a:solidFill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3590084" y="3213024"/>
              <a:ext cx="432000" cy="432000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dirty="0" smtClean="0">
                  <a:solidFill>
                    <a:schemeClr val="tx1"/>
                  </a:solidFill>
                </a:rPr>
                <a:t>4</a:t>
              </a:r>
              <a:endParaRPr lang="da-DK" dirty="0">
                <a:solidFill>
                  <a:schemeClr val="tx1"/>
                </a:solidFill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4100691" y="3933056"/>
              <a:ext cx="432000" cy="432000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dirty="0" smtClean="0">
                  <a:solidFill>
                    <a:schemeClr val="tx1"/>
                  </a:solidFill>
                </a:rPr>
                <a:t>11</a:t>
              </a:r>
              <a:endParaRPr lang="da-DK" dirty="0">
                <a:solidFill>
                  <a:schemeClr val="tx1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4611298" y="3573016"/>
              <a:ext cx="432000" cy="432000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9" name="Oval 18"/>
            <p:cNvSpPr/>
            <p:nvPr/>
          </p:nvSpPr>
          <p:spPr>
            <a:xfrm>
              <a:off x="5121905" y="3933056"/>
              <a:ext cx="432000" cy="432000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21" name="Oval 20"/>
            <p:cNvSpPr/>
            <p:nvPr/>
          </p:nvSpPr>
          <p:spPr>
            <a:xfrm>
              <a:off x="5632512" y="2492896"/>
              <a:ext cx="432000" cy="432000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dirty="0" smtClean="0">
                  <a:solidFill>
                    <a:schemeClr val="tx1"/>
                  </a:solidFill>
                </a:rPr>
                <a:t>1</a:t>
              </a:r>
              <a:endParaRPr lang="da-DK" dirty="0">
                <a:solidFill>
                  <a:schemeClr val="tx1"/>
                </a:solidFill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6143119" y="3212976"/>
              <a:ext cx="432000" cy="432000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dirty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24" name="Oval 23"/>
            <p:cNvSpPr/>
            <p:nvPr/>
          </p:nvSpPr>
          <p:spPr>
            <a:xfrm>
              <a:off x="6653726" y="3573016"/>
              <a:ext cx="432000" cy="432000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dirty="0" smtClean="0">
                  <a:solidFill>
                    <a:schemeClr val="tx1"/>
                  </a:solidFill>
                </a:rPr>
                <a:t>14</a:t>
              </a:r>
              <a:endParaRPr lang="da-DK" dirty="0">
                <a:solidFill>
                  <a:schemeClr val="tx1"/>
                </a:solidFill>
              </a:endParaRPr>
            </a:p>
          </p:txBody>
        </p:sp>
        <p:sp>
          <p:nvSpPr>
            <p:cNvPr id="25" name="Oval 24"/>
            <p:cNvSpPr/>
            <p:nvPr/>
          </p:nvSpPr>
          <p:spPr>
            <a:xfrm>
              <a:off x="7139578" y="2852936"/>
              <a:ext cx="432000" cy="432000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dirty="0">
                  <a:solidFill>
                    <a:schemeClr val="tx1"/>
                  </a:solidFill>
                </a:rPr>
                <a:t>8</a:t>
              </a:r>
            </a:p>
          </p:txBody>
        </p:sp>
      </p:grpSp>
      <p:sp>
        <p:nvSpPr>
          <p:cNvPr id="1042" name="TextBox 1041"/>
          <p:cNvSpPr txBox="1"/>
          <p:nvPr/>
        </p:nvSpPr>
        <p:spPr>
          <a:xfrm>
            <a:off x="2031337" y="4169284"/>
            <a:ext cx="485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i="1" dirty="0"/>
              <a:t>j</a:t>
            </a:r>
            <a:r>
              <a:rPr lang="da-DK" baseline="-25000" dirty="0"/>
              <a:t>1</a:t>
            </a:r>
            <a:endParaRPr lang="da-DK" dirty="0"/>
          </a:p>
        </p:txBody>
      </p:sp>
      <p:sp>
        <p:nvSpPr>
          <p:cNvPr id="51" name="TextBox 50"/>
          <p:cNvSpPr txBox="1"/>
          <p:nvPr/>
        </p:nvSpPr>
        <p:spPr>
          <a:xfrm>
            <a:off x="5094979" y="4169284"/>
            <a:ext cx="485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i="1" dirty="0" smtClean="0"/>
              <a:t>j</a:t>
            </a:r>
            <a:r>
              <a:rPr lang="da-DK" baseline="-25000" dirty="0" smtClean="0"/>
              <a:t>2</a:t>
            </a:r>
            <a:endParaRPr lang="da-DK" dirty="0"/>
          </a:p>
        </p:txBody>
      </p:sp>
      <p:sp>
        <p:nvSpPr>
          <p:cNvPr id="55" name="TextBox 54"/>
          <p:cNvSpPr txBox="1"/>
          <p:nvPr/>
        </p:nvSpPr>
        <p:spPr>
          <a:xfrm>
            <a:off x="1547664" y="1268760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RMQ</a:t>
            </a:r>
            <a:r>
              <a:rPr lang="da-DK" dirty="0" smtClean="0"/>
              <a:t>(</a:t>
            </a:r>
            <a:r>
              <a:rPr lang="da-DK" i="1" dirty="0" smtClean="0"/>
              <a:t>j</a:t>
            </a:r>
            <a:r>
              <a:rPr lang="da-DK" baseline="-25000" dirty="0" smtClean="0"/>
              <a:t>1</a:t>
            </a:r>
            <a:r>
              <a:rPr lang="da-DK" dirty="0" smtClean="0"/>
              <a:t>,</a:t>
            </a:r>
            <a:r>
              <a:rPr lang="da-DK" i="1" dirty="0" smtClean="0"/>
              <a:t> j</a:t>
            </a:r>
            <a:r>
              <a:rPr lang="da-DK" baseline="-25000" dirty="0" smtClean="0"/>
              <a:t>2</a:t>
            </a:r>
            <a:r>
              <a:rPr lang="da-DK" dirty="0" smtClean="0"/>
              <a:t>) = </a:t>
            </a:r>
            <a:r>
              <a:rPr lang="da-DK" dirty="0" smtClean="0">
                <a:solidFill>
                  <a:srgbClr val="C00000"/>
                </a:solidFill>
              </a:rPr>
              <a:t>NCA</a:t>
            </a:r>
            <a:r>
              <a:rPr lang="da-DK" dirty="0" smtClean="0"/>
              <a:t>(</a:t>
            </a:r>
            <a:r>
              <a:rPr lang="da-DK" i="1" dirty="0" smtClean="0"/>
              <a:t>j</a:t>
            </a:r>
            <a:r>
              <a:rPr lang="da-DK" baseline="-25000" dirty="0" smtClean="0"/>
              <a:t>1</a:t>
            </a:r>
            <a:r>
              <a:rPr lang="da-DK" dirty="0" smtClean="0"/>
              <a:t>,</a:t>
            </a:r>
            <a:r>
              <a:rPr lang="da-DK" i="1" dirty="0"/>
              <a:t> </a:t>
            </a:r>
            <a:r>
              <a:rPr lang="da-DK" i="1" dirty="0" smtClean="0"/>
              <a:t>j</a:t>
            </a:r>
            <a:r>
              <a:rPr lang="da-DK" baseline="-25000" dirty="0"/>
              <a:t>2</a:t>
            </a:r>
            <a:r>
              <a:rPr lang="da-DK" dirty="0" smtClean="0"/>
              <a:t>)</a:t>
            </a:r>
            <a:endParaRPr lang="da-DK" dirty="0"/>
          </a:p>
        </p:txBody>
      </p:sp>
      <p:grpSp>
        <p:nvGrpSpPr>
          <p:cNvPr id="50" name="Group 49"/>
          <p:cNvGrpSpPr/>
          <p:nvPr/>
        </p:nvGrpSpPr>
        <p:grpSpPr>
          <a:xfrm>
            <a:off x="1779422" y="1782060"/>
            <a:ext cx="5576156" cy="2006980"/>
            <a:chOff x="1779422" y="1782060"/>
            <a:chExt cx="5576156" cy="2006980"/>
          </a:xfrm>
        </p:grpSpPr>
        <p:cxnSp>
          <p:nvCxnSpPr>
            <p:cNvPr id="1047" name="Straight Connector 1046"/>
            <p:cNvCxnSpPr>
              <a:endCxn id="11" idx="4"/>
            </p:cNvCxnSpPr>
            <p:nvPr/>
          </p:nvCxnSpPr>
          <p:spPr>
            <a:xfrm flipV="1">
              <a:off x="1779422" y="2502140"/>
              <a:ext cx="0" cy="128690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>
              <a:endCxn id="13" idx="4"/>
            </p:cNvCxnSpPr>
            <p:nvPr/>
          </p:nvCxnSpPr>
          <p:spPr>
            <a:xfrm flipV="1">
              <a:off x="2267744" y="2862228"/>
              <a:ext cx="6519" cy="917568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>
              <a:endCxn id="14" idx="4"/>
            </p:cNvCxnSpPr>
            <p:nvPr/>
          </p:nvCxnSpPr>
          <p:spPr>
            <a:xfrm flipV="1">
              <a:off x="2771800" y="2142100"/>
              <a:ext cx="13070" cy="164694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>
              <a:endCxn id="15" idx="4"/>
            </p:cNvCxnSpPr>
            <p:nvPr/>
          </p:nvCxnSpPr>
          <p:spPr>
            <a:xfrm flipV="1">
              <a:off x="3295477" y="2862180"/>
              <a:ext cx="0" cy="92686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>
              <a:endCxn id="16" idx="4"/>
            </p:cNvCxnSpPr>
            <p:nvPr/>
          </p:nvCxnSpPr>
          <p:spPr>
            <a:xfrm flipV="1">
              <a:off x="3806084" y="2502188"/>
              <a:ext cx="0" cy="1277608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>
              <a:endCxn id="17" idx="4"/>
            </p:cNvCxnSpPr>
            <p:nvPr/>
          </p:nvCxnSpPr>
          <p:spPr>
            <a:xfrm flipV="1">
              <a:off x="4316691" y="3222220"/>
              <a:ext cx="0" cy="56682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>
              <a:endCxn id="18" idx="4"/>
            </p:cNvCxnSpPr>
            <p:nvPr/>
          </p:nvCxnSpPr>
          <p:spPr>
            <a:xfrm flipV="1">
              <a:off x="4827298" y="2862180"/>
              <a:ext cx="0" cy="92686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>
              <a:endCxn id="19" idx="4"/>
            </p:cNvCxnSpPr>
            <p:nvPr/>
          </p:nvCxnSpPr>
          <p:spPr>
            <a:xfrm flipV="1">
              <a:off x="5337905" y="3222220"/>
              <a:ext cx="0" cy="56682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>
              <a:endCxn id="21" idx="4"/>
            </p:cNvCxnSpPr>
            <p:nvPr/>
          </p:nvCxnSpPr>
          <p:spPr>
            <a:xfrm flipV="1">
              <a:off x="5848512" y="1782060"/>
              <a:ext cx="0" cy="199773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>
              <a:endCxn id="22" idx="4"/>
            </p:cNvCxnSpPr>
            <p:nvPr/>
          </p:nvCxnSpPr>
          <p:spPr>
            <a:xfrm flipV="1">
              <a:off x="6359119" y="2502140"/>
              <a:ext cx="0" cy="128690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>
              <a:endCxn id="24" idx="4"/>
            </p:cNvCxnSpPr>
            <p:nvPr/>
          </p:nvCxnSpPr>
          <p:spPr>
            <a:xfrm flipV="1">
              <a:off x="6869726" y="2862180"/>
              <a:ext cx="0" cy="92686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>
              <a:endCxn id="25" idx="4"/>
            </p:cNvCxnSpPr>
            <p:nvPr/>
          </p:nvCxnSpPr>
          <p:spPr>
            <a:xfrm flipV="1">
              <a:off x="7355578" y="2142100"/>
              <a:ext cx="0" cy="164694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8" name="Content Placeholder 2"/>
          <p:cNvSpPr>
            <a:spLocks noGrp="1"/>
          </p:cNvSpPr>
          <p:nvPr>
            <p:ph idx="1"/>
          </p:nvPr>
        </p:nvSpPr>
        <p:spPr>
          <a:xfrm>
            <a:off x="1403648" y="5085184"/>
            <a:ext cx="6613496" cy="14847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2400" dirty="0" smtClean="0"/>
              <a:t>To support RMQ </a:t>
            </a:r>
            <a:r>
              <a:rPr lang="da-DK" sz="2400" dirty="0" err="1" smtClean="0"/>
              <a:t>queries</a:t>
            </a:r>
            <a:r>
              <a:rPr lang="da-DK" sz="2400" dirty="0" smtClean="0"/>
              <a:t> </a:t>
            </a:r>
            <a:r>
              <a:rPr lang="da-DK" sz="2400" dirty="0" err="1" smtClean="0"/>
              <a:t>we</a:t>
            </a:r>
            <a:r>
              <a:rPr lang="da-DK" sz="2400" dirty="0" smtClean="0"/>
              <a:t> </a:t>
            </a:r>
            <a:r>
              <a:rPr lang="da-DK" sz="2400" dirty="0" err="1" smtClean="0"/>
              <a:t>need</a:t>
            </a:r>
            <a:r>
              <a:rPr lang="da-DK" sz="2400" dirty="0" smtClean="0"/>
              <a:t>...</a:t>
            </a:r>
          </a:p>
          <a:p>
            <a:r>
              <a:rPr lang="da-DK" sz="2400" dirty="0" err="1" smtClean="0">
                <a:solidFill>
                  <a:srgbClr val="C00000"/>
                </a:solidFill>
              </a:rPr>
              <a:t>tree</a:t>
            </a:r>
            <a:r>
              <a:rPr lang="da-DK" sz="2400" dirty="0" smtClean="0">
                <a:solidFill>
                  <a:srgbClr val="C00000"/>
                </a:solidFill>
              </a:rPr>
              <a:t> </a:t>
            </a:r>
            <a:r>
              <a:rPr lang="da-DK" sz="2400" dirty="0" err="1" smtClean="0">
                <a:solidFill>
                  <a:srgbClr val="C00000"/>
                </a:solidFill>
              </a:rPr>
              <a:t>structure</a:t>
            </a:r>
            <a:r>
              <a:rPr lang="da-DK" sz="2400" dirty="0" smtClean="0"/>
              <a:t> (</a:t>
            </a:r>
            <a:r>
              <a:rPr lang="da-DK" sz="2400" dirty="0" smtClean="0">
                <a:solidFill>
                  <a:srgbClr val="00B050"/>
                </a:solidFill>
              </a:rPr>
              <a:t>111101001100110000100100</a:t>
            </a:r>
            <a:r>
              <a:rPr lang="da-DK" sz="2400" dirty="0" smtClean="0"/>
              <a:t>)</a:t>
            </a:r>
          </a:p>
          <a:p>
            <a:r>
              <a:rPr lang="da-DK" sz="2400" dirty="0" err="1" smtClean="0">
                <a:solidFill>
                  <a:srgbClr val="C00000"/>
                </a:solidFill>
              </a:rPr>
              <a:t>mapping</a:t>
            </a:r>
            <a:r>
              <a:rPr lang="da-DK" sz="2400" dirty="0" smtClean="0">
                <a:solidFill>
                  <a:srgbClr val="C00000"/>
                </a:solidFill>
              </a:rPr>
              <a:t> </a:t>
            </a:r>
            <a:r>
              <a:rPr lang="da-DK" sz="2400" dirty="0" err="1" smtClean="0"/>
              <a:t>between</a:t>
            </a:r>
            <a:r>
              <a:rPr lang="da-DK" sz="2400" dirty="0" smtClean="0"/>
              <a:t> nodes and </a:t>
            </a:r>
            <a:r>
              <a:rPr lang="da-DK" sz="2400" dirty="0" err="1" smtClean="0"/>
              <a:t>cells</a:t>
            </a:r>
            <a:r>
              <a:rPr lang="da-DK" sz="2400" dirty="0" smtClean="0"/>
              <a:t> (</a:t>
            </a:r>
            <a:r>
              <a:rPr lang="da-DK" sz="2400" dirty="0" err="1" smtClean="0"/>
              <a:t>inorder</a:t>
            </a:r>
            <a:r>
              <a:rPr lang="da-DK" sz="2400" dirty="0" smtClean="0"/>
              <a:t>)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7126146" y="4106568"/>
            <a:ext cx="485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i="1" dirty="0" smtClean="0"/>
              <a:t>n</a:t>
            </a:r>
            <a:endParaRPr lang="da-DK" dirty="0"/>
          </a:p>
        </p:txBody>
      </p:sp>
      <p:sp>
        <p:nvSpPr>
          <p:cNvPr id="102" name="TextBox 101"/>
          <p:cNvSpPr txBox="1"/>
          <p:nvPr/>
        </p:nvSpPr>
        <p:spPr>
          <a:xfrm>
            <a:off x="1565868" y="4178576"/>
            <a:ext cx="485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/>
              <a:t>1</a:t>
            </a:r>
          </a:p>
        </p:txBody>
      </p:sp>
      <p:sp>
        <p:nvSpPr>
          <p:cNvPr id="57" name="Freeform 56"/>
          <p:cNvSpPr/>
          <p:nvPr/>
        </p:nvSpPr>
        <p:spPr>
          <a:xfrm>
            <a:off x="2050966" y="4190452"/>
            <a:ext cx="3535803" cy="52598"/>
          </a:xfrm>
          <a:custGeom>
            <a:avLst/>
            <a:gdLst>
              <a:gd name="connsiteX0" fmla="*/ 0 w 3471333"/>
              <a:gd name="connsiteY0" fmla="*/ 50800 h 254000"/>
              <a:gd name="connsiteX1" fmla="*/ 0 w 3471333"/>
              <a:gd name="connsiteY1" fmla="*/ 254000 h 254000"/>
              <a:gd name="connsiteX2" fmla="*/ 3471333 w 3471333"/>
              <a:gd name="connsiteY2" fmla="*/ 237067 h 254000"/>
              <a:gd name="connsiteX3" fmla="*/ 3471333 w 3471333"/>
              <a:gd name="connsiteY3" fmla="*/ 0 h 254000"/>
              <a:gd name="connsiteX0" fmla="*/ 0 w 3512071"/>
              <a:gd name="connsiteY0" fmla="*/ 50800 h 261116"/>
              <a:gd name="connsiteX1" fmla="*/ 0 w 3512071"/>
              <a:gd name="connsiteY1" fmla="*/ 254000 h 261116"/>
              <a:gd name="connsiteX2" fmla="*/ 3512071 w 3512071"/>
              <a:gd name="connsiteY2" fmla="*/ 261116 h 261116"/>
              <a:gd name="connsiteX3" fmla="*/ 3471333 w 3512071"/>
              <a:gd name="connsiteY3" fmla="*/ 0 h 261116"/>
              <a:gd name="connsiteX0" fmla="*/ 0 w 3471333"/>
              <a:gd name="connsiteY0" fmla="*/ 50800 h 261116"/>
              <a:gd name="connsiteX1" fmla="*/ 0 w 3471333"/>
              <a:gd name="connsiteY1" fmla="*/ 254000 h 261116"/>
              <a:gd name="connsiteX2" fmla="*/ 3465514 w 3471333"/>
              <a:gd name="connsiteY2" fmla="*/ 261116 h 261116"/>
              <a:gd name="connsiteX3" fmla="*/ 3471333 w 3471333"/>
              <a:gd name="connsiteY3" fmla="*/ 0 h 261116"/>
              <a:gd name="connsiteX0" fmla="*/ 0 w 3465514"/>
              <a:gd name="connsiteY0" fmla="*/ 2706 h 213022"/>
              <a:gd name="connsiteX1" fmla="*/ 0 w 3465514"/>
              <a:gd name="connsiteY1" fmla="*/ 205906 h 213022"/>
              <a:gd name="connsiteX2" fmla="*/ 3465514 w 3465514"/>
              <a:gd name="connsiteY2" fmla="*/ 213022 h 213022"/>
              <a:gd name="connsiteX3" fmla="*/ 3465513 w 3465514"/>
              <a:gd name="connsiteY3" fmla="*/ 0 h 213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65514" h="213022">
                <a:moveTo>
                  <a:pt x="0" y="2706"/>
                </a:moveTo>
                <a:lnTo>
                  <a:pt x="0" y="205906"/>
                </a:lnTo>
                <a:lnTo>
                  <a:pt x="3465514" y="213022"/>
                </a:lnTo>
                <a:cubicBezTo>
                  <a:pt x="3465514" y="142015"/>
                  <a:pt x="3465513" y="71007"/>
                  <a:pt x="3465513" y="0"/>
                </a:cubicBez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8" name="TextBox 57"/>
          <p:cNvSpPr txBox="1"/>
          <p:nvPr/>
        </p:nvSpPr>
        <p:spPr>
          <a:xfrm>
            <a:off x="3491880" y="424129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min ?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19052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98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7832114"/>
              </p:ext>
            </p:extLst>
          </p:nvPr>
        </p:nvGraphicFramePr>
        <p:xfrm>
          <a:off x="251520" y="1268760"/>
          <a:ext cx="8712112" cy="54563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08112"/>
                <a:gridCol w="3852000"/>
                <a:gridCol w="3852000"/>
              </a:tblGrid>
              <a:tr h="704314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endParaRPr lang="da-DK" sz="2400" dirty="0"/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da-DK" sz="2400" b="1" dirty="0" err="1" smtClean="0"/>
                        <a:t>Indexing</a:t>
                      </a:r>
                      <a:r>
                        <a:rPr lang="da-DK" sz="2400" b="1" dirty="0" smtClean="0"/>
                        <a:t> Model</a:t>
                      </a: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da-DK" sz="2400" dirty="0" smtClean="0"/>
                        <a:t>(input </a:t>
                      </a:r>
                      <a:r>
                        <a:rPr lang="da-DK" sz="2400" dirty="0" err="1" smtClean="0"/>
                        <a:t>accessible</a:t>
                      </a:r>
                      <a:r>
                        <a:rPr lang="da-DK" sz="2400" dirty="0" smtClean="0"/>
                        <a:t>)</a:t>
                      </a:r>
                      <a:endParaRPr lang="da-DK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da-DK" sz="2400" b="1" dirty="0" smtClean="0"/>
                        <a:t>Encoding Model</a:t>
                      </a: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600"/>
                        </a:spcAft>
                      </a:pPr>
                      <a:r>
                        <a:rPr lang="da-DK" sz="2400" dirty="0" smtClean="0"/>
                        <a:t>(input not</a:t>
                      </a:r>
                      <a:r>
                        <a:rPr lang="da-DK" sz="2400" baseline="0" dirty="0" smtClean="0"/>
                        <a:t> </a:t>
                      </a:r>
                      <a:r>
                        <a:rPr lang="da-DK" sz="2400" baseline="0" dirty="0" err="1" smtClean="0"/>
                        <a:t>accessable</a:t>
                      </a:r>
                      <a:r>
                        <a:rPr lang="da-DK" sz="2400" baseline="0" dirty="0" smtClean="0"/>
                        <a:t>)</a:t>
                      </a:r>
                      <a:endParaRPr lang="da-DK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4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400" i="1" dirty="0" smtClean="0">
                          <a:solidFill>
                            <a:srgbClr val="C00000"/>
                          </a:solidFill>
                        </a:rPr>
                        <a:t>m</a:t>
                      </a:r>
                      <a:r>
                        <a:rPr lang="da-DK" sz="2400" dirty="0" smtClean="0"/>
                        <a:t> = </a:t>
                      </a:r>
                      <a:r>
                        <a:rPr lang="da-DK" sz="2400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400" i="0" dirty="0" smtClean="0">
                          <a:solidFill>
                            <a:schemeClr val="tx1"/>
                          </a:solidFill>
                        </a:rPr>
                        <a:t>1D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2</a:t>
                      </a: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n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+</a:t>
                      </a: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o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(</a:t>
                      </a: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n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) bits</a:t>
                      </a:r>
                      <a:r>
                        <a:rPr lang="da-DK" sz="2000" baseline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O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(1) time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0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[FH07]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n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/</a:t>
                      </a: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c</a:t>
                      </a:r>
                      <a:r>
                        <a:rPr lang="da-DK" sz="2000" baseline="0" dirty="0" smtClean="0"/>
                        <a:t> 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bits</a:t>
                      </a:r>
                      <a:r>
                        <a:rPr lang="da-DK" sz="2000" baseline="0" dirty="0" smtClean="0"/>
                        <a:t> </a:t>
                      </a:r>
                      <a:r>
                        <a:rPr lang="da-DK" sz="2000" baseline="0" dirty="0" smtClean="0">
                          <a:sym typeface="Symbol"/>
                        </a:rPr>
                        <a:t> </a:t>
                      </a:r>
                      <a:r>
                        <a:rPr lang="el-GR" sz="2000" baseline="0" dirty="0" smtClean="0">
                          <a:solidFill>
                            <a:srgbClr val="C00000"/>
                          </a:solidFill>
                        </a:rPr>
                        <a:t>Ω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(</a:t>
                      </a:r>
                      <a:r>
                        <a:rPr lang="da-DK" sz="2000" i="1" baseline="0" dirty="0" smtClean="0">
                          <a:solidFill>
                            <a:srgbClr val="C00000"/>
                          </a:solidFill>
                        </a:rPr>
                        <a:t>c</a:t>
                      </a:r>
                      <a:r>
                        <a:rPr lang="da-DK" sz="2000" i="0" baseline="0" dirty="0" smtClean="0">
                          <a:solidFill>
                            <a:srgbClr val="C00000"/>
                          </a:solidFill>
                        </a:rPr>
                        <a:t>) time </a:t>
                      </a:r>
                      <a:r>
                        <a:rPr lang="da-DK" sz="20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[BDS10]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n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/</a:t>
                      </a: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c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 bits</a:t>
                      </a:r>
                      <a:r>
                        <a:rPr lang="da-DK" sz="2000" baseline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O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(c) time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0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[BDS10]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l-GR" sz="2000" baseline="0" dirty="0" smtClean="0">
                          <a:solidFill>
                            <a:srgbClr val="C00000"/>
                          </a:solidFill>
                        </a:rPr>
                        <a:t>≥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 2</a:t>
                      </a:r>
                      <a:r>
                        <a:rPr lang="da-DK" sz="2000" i="1" baseline="0" dirty="0" smtClean="0">
                          <a:solidFill>
                            <a:srgbClr val="C00000"/>
                          </a:solidFill>
                        </a:rPr>
                        <a:t>n 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- O(log </a:t>
                      </a:r>
                      <a:r>
                        <a:rPr lang="da-DK" sz="2000" i="1" baseline="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) bits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2</a:t>
                      </a: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n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+</a:t>
                      </a: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o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(</a:t>
                      </a: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n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) bits</a:t>
                      </a:r>
                      <a:r>
                        <a:rPr lang="da-DK" sz="2000" baseline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O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(1) time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0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[F10]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4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400" i="0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r>
                        <a:rPr lang="da-DK" sz="800" i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400" i="0" dirty="0" smtClean="0">
                          <a:solidFill>
                            <a:schemeClr val="tx1"/>
                          </a:solidFill>
                        </a:rPr>
                        <a:t>&lt;</a:t>
                      </a:r>
                      <a:r>
                        <a:rPr lang="da-DK" sz="800" i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400" i="1" dirty="0" smtClean="0">
                          <a:solidFill>
                            <a:srgbClr val="C00000"/>
                          </a:solidFill>
                        </a:rPr>
                        <a:t>m</a:t>
                      </a:r>
                      <a:r>
                        <a:rPr lang="da-DK" sz="800" i="1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400" i="0" dirty="0" smtClean="0">
                          <a:solidFill>
                            <a:schemeClr val="tx1"/>
                          </a:solidFill>
                        </a:rPr>
                        <a:t>&lt;</a:t>
                      </a:r>
                      <a:r>
                        <a:rPr lang="da-DK" sz="800" i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a-DK" sz="2400" i="1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O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(</a:t>
                      </a:r>
                      <a:r>
                        <a:rPr lang="da-DK" sz="2000" i="1" baseline="0" dirty="0" err="1" smtClean="0">
                          <a:solidFill>
                            <a:srgbClr val="00B050"/>
                          </a:solidFill>
                        </a:rPr>
                        <a:t>mn</a:t>
                      </a:r>
                      <a:r>
                        <a:rPr lang="da-DK" sz="2000" dirty="0" err="1" smtClean="0">
                          <a:solidFill>
                            <a:srgbClr val="C00000"/>
                          </a:solidFill>
                          <a:sym typeface="Symbol"/>
                        </a:rPr>
                        <a:t></a:t>
                      </a:r>
                      <a:r>
                        <a:rPr lang="da-DK" sz="2000" baseline="0" dirty="0" err="1" smtClean="0">
                          <a:solidFill>
                            <a:srgbClr val="C00000"/>
                          </a:solidFill>
                        </a:rPr>
                        <a:t>log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000" i="1" baseline="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) bits</a:t>
                      </a:r>
                      <a:r>
                        <a:rPr lang="da-DK" sz="2000" baseline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O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(1) time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0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[AY10]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O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(</a:t>
                      </a:r>
                      <a:r>
                        <a:rPr lang="da-DK" sz="2000" i="1" baseline="0" dirty="0" err="1" smtClean="0">
                          <a:solidFill>
                            <a:srgbClr val="00B050"/>
                          </a:solidFill>
                        </a:rPr>
                        <a:t>mn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) bits</a:t>
                      </a:r>
                      <a:r>
                        <a:rPr lang="da-DK" sz="2000" baseline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O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(1) time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0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[BDS10]</a:t>
                      </a:r>
                      <a:endParaRPr lang="da-DK" sz="2000" baseline="0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000" i="1" baseline="0" dirty="0" err="1" smtClean="0">
                          <a:solidFill>
                            <a:srgbClr val="00B050"/>
                          </a:solidFill>
                        </a:rPr>
                        <a:t>mn</a:t>
                      </a:r>
                      <a:r>
                        <a:rPr lang="da-DK" sz="2000" i="0" baseline="0" dirty="0" smtClean="0">
                          <a:solidFill>
                            <a:srgbClr val="00B050"/>
                          </a:solidFill>
                        </a:rPr>
                        <a:t>/</a:t>
                      </a: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c</a:t>
                      </a:r>
                      <a:r>
                        <a:rPr lang="da-DK" sz="2000" baseline="0" dirty="0" smtClean="0"/>
                        <a:t> 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bits</a:t>
                      </a:r>
                      <a:r>
                        <a:rPr lang="da-DK" sz="2000" baseline="0" dirty="0" smtClean="0"/>
                        <a:t> </a:t>
                      </a:r>
                      <a:r>
                        <a:rPr lang="da-DK" sz="2000" baseline="0" dirty="0" smtClean="0">
                          <a:sym typeface="Symbol"/>
                        </a:rPr>
                        <a:t> </a:t>
                      </a:r>
                      <a:r>
                        <a:rPr lang="el-GR" sz="2000" baseline="0" dirty="0" smtClean="0">
                          <a:solidFill>
                            <a:srgbClr val="C00000"/>
                          </a:solidFill>
                        </a:rPr>
                        <a:t>Ω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(</a:t>
                      </a:r>
                      <a:r>
                        <a:rPr lang="da-DK" sz="2000" i="1" baseline="0" dirty="0" smtClean="0">
                          <a:solidFill>
                            <a:srgbClr val="C00000"/>
                          </a:solidFill>
                        </a:rPr>
                        <a:t>c</a:t>
                      </a:r>
                      <a:r>
                        <a:rPr lang="da-DK" sz="2000" i="0" baseline="0" dirty="0" smtClean="0">
                          <a:solidFill>
                            <a:srgbClr val="C00000"/>
                          </a:solidFill>
                        </a:rPr>
                        <a:t>) time </a:t>
                      </a:r>
                      <a:r>
                        <a:rPr lang="da-DK" sz="20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[BDS10]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r>
                        <a:rPr lang="da-DK" sz="2000" i="1" baseline="0" dirty="0" smtClean="0">
                          <a:solidFill>
                            <a:srgbClr val="C00000"/>
                          </a:solidFill>
                          <a:sym typeface="Symbol"/>
                        </a:rPr>
                        <a:t>O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(</a:t>
                      </a:r>
                      <a:r>
                        <a:rPr lang="da-DK" sz="2000" i="1" baseline="0" dirty="0" smtClean="0">
                          <a:solidFill>
                            <a:srgbClr val="C00000"/>
                          </a:solidFill>
                        </a:rPr>
                        <a:t>c</a:t>
                      </a:r>
                      <a:r>
                        <a:rPr lang="da-DK" sz="2000" dirty="0" smtClean="0">
                          <a:solidFill>
                            <a:srgbClr val="C00000"/>
                          </a:solidFill>
                          <a:sym typeface="Symbol"/>
                        </a:rPr>
                        <a:t></a:t>
                      </a:r>
                      <a:r>
                        <a:rPr lang="da-DK" sz="2000" i="0" baseline="0" dirty="0" smtClean="0">
                          <a:solidFill>
                            <a:srgbClr val="C00000"/>
                          </a:solidFill>
                        </a:rPr>
                        <a:t>log</a:t>
                      </a:r>
                      <a:r>
                        <a:rPr lang="da-DK" sz="2000" i="0" baseline="30000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r>
                        <a:rPr lang="da-DK" sz="2000" i="1" baseline="0" dirty="0" smtClean="0">
                          <a:solidFill>
                            <a:srgbClr val="C00000"/>
                          </a:solidFill>
                        </a:rPr>
                        <a:t> c</a:t>
                      </a:r>
                      <a:r>
                        <a:rPr lang="da-DK" sz="2000" i="0" baseline="0" dirty="0" smtClean="0">
                          <a:solidFill>
                            <a:srgbClr val="C00000"/>
                          </a:solidFill>
                        </a:rPr>
                        <a:t>) time </a:t>
                      </a:r>
                      <a:r>
                        <a:rPr lang="da-DK" sz="20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[BDS10]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r>
                        <a:rPr lang="da-DK" sz="2000" i="1" baseline="0" dirty="0" smtClean="0">
                          <a:solidFill>
                            <a:srgbClr val="C00000"/>
                          </a:solidFill>
                          <a:sym typeface="Symbol"/>
                        </a:rPr>
                        <a:t>O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(</a:t>
                      </a:r>
                      <a:r>
                        <a:rPr lang="da-DK" sz="2000" i="1" baseline="0" dirty="0" err="1" smtClean="0">
                          <a:solidFill>
                            <a:srgbClr val="C00000"/>
                          </a:solidFill>
                        </a:rPr>
                        <a:t>c</a:t>
                      </a:r>
                      <a:r>
                        <a:rPr lang="da-DK" sz="2000" dirty="0" err="1" smtClean="0">
                          <a:solidFill>
                            <a:srgbClr val="00B050"/>
                          </a:solidFill>
                          <a:sym typeface="Symbol"/>
                        </a:rPr>
                        <a:t></a:t>
                      </a:r>
                      <a:r>
                        <a:rPr lang="da-DK" sz="2000" i="0" baseline="0" dirty="0" err="1" smtClean="0">
                          <a:solidFill>
                            <a:srgbClr val="C00000"/>
                          </a:solidFill>
                        </a:rPr>
                        <a:t>log</a:t>
                      </a:r>
                      <a:r>
                        <a:rPr lang="da-DK" sz="2000" i="1" baseline="0" dirty="0" smtClean="0">
                          <a:solidFill>
                            <a:srgbClr val="C00000"/>
                          </a:solidFill>
                        </a:rPr>
                        <a:t> c</a:t>
                      </a:r>
                      <a:r>
                        <a:rPr lang="da-DK" sz="2000" dirty="0" smtClean="0">
                          <a:solidFill>
                            <a:srgbClr val="C00000"/>
                          </a:solidFill>
                          <a:sym typeface="Symbol"/>
                        </a:rPr>
                        <a:t></a:t>
                      </a:r>
                      <a:r>
                        <a:rPr lang="da-DK" sz="2000" i="0" baseline="0" dirty="0" smtClean="0">
                          <a:solidFill>
                            <a:srgbClr val="C00000"/>
                          </a:solidFill>
                        </a:rPr>
                        <a:t>(</a:t>
                      </a:r>
                      <a:r>
                        <a:rPr lang="da-DK" sz="2000" i="0" baseline="0" dirty="0" err="1" smtClean="0">
                          <a:solidFill>
                            <a:srgbClr val="C00000"/>
                          </a:solidFill>
                        </a:rPr>
                        <a:t>loglog</a:t>
                      </a:r>
                      <a:r>
                        <a:rPr lang="da-DK" sz="2000" i="1" baseline="0" dirty="0" smtClean="0">
                          <a:solidFill>
                            <a:srgbClr val="C00000"/>
                          </a:solidFill>
                        </a:rPr>
                        <a:t> c</a:t>
                      </a:r>
                      <a:r>
                        <a:rPr lang="da-DK" sz="2000" i="0" baseline="0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r>
                        <a:rPr lang="da-DK" sz="2000" i="0" baseline="30000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r>
                        <a:rPr lang="da-DK" sz="2000" i="0" baseline="0" dirty="0" smtClean="0">
                          <a:solidFill>
                            <a:srgbClr val="C00000"/>
                          </a:solidFill>
                        </a:rPr>
                        <a:t>) time </a:t>
                      </a:r>
                      <a:r>
                        <a:rPr lang="da-DK" sz="20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[BDLRR12]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baseline="0" dirty="0" smtClean="0">
                          <a:solidFill>
                            <a:srgbClr val="C00000"/>
                          </a:solidFill>
                        </a:rPr>
                        <a:t>Ω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(</a:t>
                      </a:r>
                      <a:r>
                        <a:rPr lang="da-DK" sz="2000" i="1" baseline="0" dirty="0" err="1" smtClean="0">
                          <a:solidFill>
                            <a:srgbClr val="C00000"/>
                          </a:solidFill>
                        </a:rPr>
                        <a:t>mn</a:t>
                      </a:r>
                      <a:r>
                        <a:rPr lang="da-DK" sz="2000" dirty="0" err="1" smtClean="0">
                          <a:solidFill>
                            <a:srgbClr val="C00000"/>
                          </a:solidFill>
                          <a:sym typeface="Symbol"/>
                        </a:rPr>
                        <a:t></a:t>
                      </a:r>
                      <a:r>
                        <a:rPr lang="da-DK" sz="2000" baseline="0" dirty="0" err="1" smtClean="0">
                          <a:solidFill>
                            <a:srgbClr val="C00000"/>
                          </a:solidFill>
                        </a:rPr>
                        <a:t>log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000" i="1" baseline="0" dirty="0" smtClean="0">
                          <a:solidFill>
                            <a:srgbClr val="C00000"/>
                          </a:solidFill>
                        </a:rPr>
                        <a:t>m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) bits </a:t>
                      </a:r>
                      <a:r>
                        <a:rPr lang="da-DK" sz="20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[BDS10]</a:t>
                      </a:r>
                      <a:endParaRPr lang="da-DK" sz="2000" baseline="0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O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(</a:t>
                      </a:r>
                      <a:r>
                        <a:rPr lang="da-DK" sz="2000" i="1" baseline="0" dirty="0" err="1" smtClean="0">
                          <a:solidFill>
                            <a:srgbClr val="00B050"/>
                          </a:solidFill>
                        </a:rPr>
                        <a:t>mn</a:t>
                      </a:r>
                      <a:r>
                        <a:rPr lang="da-DK" sz="2000" dirty="0" err="1" smtClean="0">
                          <a:solidFill>
                            <a:srgbClr val="00B050"/>
                          </a:solidFill>
                          <a:sym typeface="Symbol"/>
                        </a:rPr>
                        <a:t></a:t>
                      </a:r>
                      <a:r>
                        <a:rPr lang="da-DK" sz="2000" baseline="0" dirty="0" err="1" smtClean="0">
                          <a:solidFill>
                            <a:srgbClr val="00B050"/>
                          </a:solidFill>
                        </a:rPr>
                        <a:t>log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da-DK" sz="2000" i="1" baseline="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) bits</a:t>
                      </a:r>
                      <a:r>
                        <a:rPr lang="da-DK" sz="2000" baseline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O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(1) time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0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[BDS10]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O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(</a:t>
                      </a:r>
                      <a:r>
                        <a:rPr lang="da-DK" sz="2000" i="1" baseline="0" dirty="0" err="1" smtClean="0">
                          <a:solidFill>
                            <a:srgbClr val="00B050"/>
                          </a:solidFill>
                        </a:rPr>
                        <a:t>mn</a:t>
                      </a:r>
                      <a:r>
                        <a:rPr lang="da-DK" sz="2000" dirty="0" err="1" smtClean="0">
                          <a:solidFill>
                            <a:srgbClr val="00B050"/>
                          </a:solidFill>
                          <a:sym typeface="Symbol"/>
                        </a:rPr>
                        <a:t></a:t>
                      </a:r>
                      <a:r>
                        <a:rPr lang="da-DK" sz="2000" baseline="0" dirty="0" err="1" smtClean="0">
                          <a:solidFill>
                            <a:srgbClr val="00B050"/>
                          </a:solidFill>
                        </a:rPr>
                        <a:t>log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m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) bits</a:t>
                      </a:r>
                      <a:r>
                        <a:rPr lang="da-DK" sz="2000" baseline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 ? time </a:t>
                      </a:r>
                      <a:r>
                        <a:rPr lang="da-DK" sz="20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[NEW]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4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400" i="1" dirty="0" smtClean="0">
                          <a:solidFill>
                            <a:srgbClr val="C00000"/>
                          </a:solidFill>
                        </a:rPr>
                        <a:t>m</a:t>
                      </a:r>
                      <a:r>
                        <a:rPr lang="da-DK" sz="2400" dirty="0" smtClean="0"/>
                        <a:t> = </a:t>
                      </a:r>
                      <a:r>
                        <a:rPr lang="da-DK" sz="2400" i="1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000" i="0" dirty="0" err="1" smtClean="0">
                          <a:solidFill>
                            <a:schemeClr val="tx1"/>
                          </a:solidFill>
                        </a:rPr>
                        <a:t>squared</a:t>
                      </a:r>
                      <a:endParaRPr lang="da-DK" sz="200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2000" baseline="0" dirty="0" smtClean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baseline="0" dirty="0" smtClean="0">
                          <a:solidFill>
                            <a:srgbClr val="C00000"/>
                          </a:solidFill>
                        </a:rPr>
                        <a:t>Ω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(</a:t>
                      </a:r>
                      <a:r>
                        <a:rPr lang="da-DK" sz="2000" i="1" baseline="0" dirty="0" err="1" smtClean="0">
                          <a:solidFill>
                            <a:srgbClr val="C00000"/>
                          </a:solidFill>
                        </a:rPr>
                        <a:t>mn</a:t>
                      </a:r>
                      <a:r>
                        <a:rPr lang="da-DK" sz="2000" dirty="0" err="1" smtClean="0">
                          <a:solidFill>
                            <a:srgbClr val="C00000"/>
                          </a:solidFill>
                          <a:sym typeface="Symbol"/>
                        </a:rPr>
                        <a:t></a:t>
                      </a:r>
                      <a:r>
                        <a:rPr lang="da-DK" sz="2000" baseline="0" dirty="0" err="1" smtClean="0">
                          <a:solidFill>
                            <a:srgbClr val="C00000"/>
                          </a:solidFill>
                        </a:rPr>
                        <a:t>log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000" i="1" baseline="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) bits </a:t>
                      </a:r>
                      <a:r>
                        <a:rPr lang="da-DK" sz="20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[DLW09]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O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(</a:t>
                      </a:r>
                      <a:r>
                        <a:rPr lang="da-DK" sz="2000" i="1" baseline="0" dirty="0" err="1" smtClean="0">
                          <a:solidFill>
                            <a:srgbClr val="00B050"/>
                          </a:solidFill>
                        </a:rPr>
                        <a:t>mn</a:t>
                      </a:r>
                      <a:r>
                        <a:rPr lang="da-DK" sz="2000" dirty="0" err="1" smtClean="0">
                          <a:solidFill>
                            <a:srgbClr val="00B050"/>
                          </a:solidFill>
                          <a:sym typeface="Symbol"/>
                        </a:rPr>
                        <a:t></a:t>
                      </a:r>
                      <a:r>
                        <a:rPr lang="da-DK" sz="2000" baseline="0" dirty="0" err="1" smtClean="0">
                          <a:solidFill>
                            <a:srgbClr val="00B050"/>
                          </a:solidFill>
                        </a:rPr>
                        <a:t>log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n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) bits</a:t>
                      </a:r>
                      <a:r>
                        <a:rPr lang="da-DK" sz="2000" baseline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O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(1) time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0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[AY10]</a:t>
                      </a:r>
                      <a:endParaRPr lang="da-DK" sz="2000" baseline="0" dirty="0" smtClean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81" t="30172" r="53108" b="33405"/>
          <a:stretch/>
        </p:blipFill>
        <p:spPr bwMode="auto">
          <a:xfrm>
            <a:off x="35496" y="44624"/>
            <a:ext cx="1581618" cy="1152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4204" y="53752"/>
            <a:ext cx="6584260" cy="1143000"/>
          </a:xfrm>
        </p:spPr>
        <p:txBody>
          <a:bodyPr>
            <a:normAutofit/>
          </a:bodyPr>
          <a:lstStyle/>
          <a:p>
            <a:pPr algn="l"/>
            <a:r>
              <a:rPr lang="da-DK" dirty="0" err="1" smtClean="0"/>
              <a:t>Some</a:t>
            </a:r>
            <a:r>
              <a:rPr lang="da-DK" dirty="0" smtClean="0"/>
              <a:t> (</a:t>
            </a:r>
            <a:r>
              <a:rPr lang="da-DK" dirty="0" err="1" smtClean="0"/>
              <a:t>Less</a:t>
            </a:r>
            <a:r>
              <a:rPr lang="da-DK" dirty="0" smtClean="0"/>
              <a:t> Trivial) </a:t>
            </a:r>
            <a:r>
              <a:rPr lang="da-DK" dirty="0" err="1" smtClean="0"/>
              <a:t>Results</a:t>
            </a:r>
            <a:endParaRPr lang="da-DK" dirty="0"/>
          </a:p>
        </p:txBody>
      </p:sp>
      <p:sp>
        <p:nvSpPr>
          <p:cNvPr id="9" name="Rectangle 8"/>
          <p:cNvSpPr/>
          <p:nvPr/>
        </p:nvSpPr>
        <p:spPr>
          <a:xfrm>
            <a:off x="1435180" y="2132856"/>
            <a:ext cx="3528392" cy="432048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" name="Rectangle 10"/>
          <p:cNvSpPr/>
          <p:nvPr/>
        </p:nvSpPr>
        <p:spPr>
          <a:xfrm>
            <a:off x="5292080" y="2812460"/>
            <a:ext cx="3528392" cy="432048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2" name="Rectangle 11"/>
          <p:cNvSpPr/>
          <p:nvPr/>
        </p:nvSpPr>
        <p:spPr>
          <a:xfrm>
            <a:off x="5292080" y="2333114"/>
            <a:ext cx="3528392" cy="432048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3" name="Rectangle 12"/>
          <p:cNvSpPr/>
          <p:nvPr/>
        </p:nvSpPr>
        <p:spPr>
          <a:xfrm>
            <a:off x="1435180" y="2580670"/>
            <a:ext cx="3528392" cy="848330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4" name="Rectangle 13"/>
          <p:cNvSpPr/>
          <p:nvPr/>
        </p:nvSpPr>
        <p:spPr>
          <a:xfrm>
            <a:off x="5220072" y="5517232"/>
            <a:ext cx="3528392" cy="432048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5" name="Rectangle 14"/>
          <p:cNvSpPr/>
          <p:nvPr/>
        </p:nvSpPr>
        <p:spPr>
          <a:xfrm>
            <a:off x="1403648" y="4581128"/>
            <a:ext cx="3528392" cy="432048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6" name="Rectangle 15"/>
          <p:cNvSpPr/>
          <p:nvPr/>
        </p:nvSpPr>
        <p:spPr>
          <a:xfrm>
            <a:off x="5220072" y="6021288"/>
            <a:ext cx="3528392" cy="432048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7" name="Rectangle 16"/>
          <p:cNvSpPr/>
          <p:nvPr/>
        </p:nvSpPr>
        <p:spPr>
          <a:xfrm>
            <a:off x="1459890" y="4124370"/>
            <a:ext cx="3528392" cy="432048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8" name="Rectangle 17"/>
          <p:cNvSpPr/>
          <p:nvPr/>
        </p:nvSpPr>
        <p:spPr>
          <a:xfrm>
            <a:off x="1338462" y="5037886"/>
            <a:ext cx="3712884" cy="335330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9" name="Rectangle 18"/>
          <p:cNvSpPr/>
          <p:nvPr/>
        </p:nvSpPr>
        <p:spPr>
          <a:xfrm>
            <a:off x="5199834" y="3701266"/>
            <a:ext cx="3712884" cy="443342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0" name="Rectangle 19"/>
          <p:cNvSpPr/>
          <p:nvPr/>
        </p:nvSpPr>
        <p:spPr>
          <a:xfrm>
            <a:off x="5220072" y="4581128"/>
            <a:ext cx="3712884" cy="443342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1" name="Rectangle 20"/>
          <p:cNvSpPr/>
          <p:nvPr/>
        </p:nvSpPr>
        <p:spPr>
          <a:xfrm>
            <a:off x="5179596" y="4149080"/>
            <a:ext cx="3712884" cy="443342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5" name="Rectangle 24"/>
          <p:cNvSpPr/>
          <p:nvPr/>
        </p:nvSpPr>
        <p:spPr>
          <a:xfrm>
            <a:off x="1312373" y="5373216"/>
            <a:ext cx="3712884" cy="864096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" name="Down Arrow 3"/>
          <p:cNvSpPr/>
          <p:nvPr/>
        </p:nvSpPr>
        <p:spPr>
          <a:xfrm rot="8564573">
            <a:off x="6427140" y="4769895"/>
            <a:ext cx="720080" cy="774895"/>
          </a:xfrm>
          <a:prstGeom prst="downArrow">
            <a:avLst/>
          </a:prstGeom>
          <a:solidFill>
            <a:srgbClr val="FFC0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0" rIns="0" bIns="0" rtlCol="0" anchor="ctr"/>
          <a:lstStyle/>
          <a:p>
            <a:pPr algn="ctr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8940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1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5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252536" y="1867535"/>
            <a:ext cx="9577064" cy="1447165"/>
          </a:xfrm>
          <a:prstGeom prst="rect">
            <a:avLst/>
          </a:prstGeom>
          <a:solidFill>
            <a:srgbClr val="FFFF00">
              <a:alpha val="10196"/>
            </a:srgb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New </a:t>
            </a:r>
            <a:r>
              <a:rPr lang="da-DK" dirty="0" err="1" smtClean="0"/>
              <a:t>Results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7360" y="1855365"/>
            <a:ext cx="663508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da-DK" dirty="0" smtClean="0">
                <a:solidFill>
                  <a:srgbClr val="00B050"/>
                </a:solidFill>
              </a:rPr>
              <a:t> </a:t>
            </a:r>
            <a:r>
              <a:rPr lang="da-DK" i="1" dirty="0" smtClean="0">
                <a:solidFill>
                  <a:srgbClr val="00B050"/>
                </a:solidFill>
              </a:rPr>
              <a:t>O</a:t>
            </a:r>
            <a:r>
              <a:rPr lang="da-DK" dirty="0" smtClean="0">
                <a:solidFill>
                  <a:srgbClr val="00B050"/>
                </a:solidFill>
              </a:rPr>
              <a:t>(</a:t>
            </a:r>
            <a:r>
              <a:rPr lang="da-DK" i="1" dirty="0" smtClean="0">
                <a:solidFill>
                  <a:srgbClr val="00B050"/>
                </a:solidFill>
              </a:rPr>
              <a:t>nm</a:t>
            </a:r>
            <a:r>
              <a:rPr lang="da-DK" dirty="0" smtClean="0">
                <a:solidFill>
                  <a:srgbClr val="00B050"/>
                </a:solidFill>
                <a:sym typeface="Symbol"/>
              </a:rPr>
              <a:t></a:t>
            </a:r>
            <a:r>
              <a:rPr lang="da-DK" dirty="0" smtClean="0">
                <a:solidFill>
                  <a:srgbClr val="00B050"/>
                </a:solidFill>
              </a:rPr>
              <a:t>(log </a:t>
            </a:r>
            <a:r>
              <a:rPr lang="da-DK" i="1" dirty="0" err="1" smtClean="0">
                <a:solidFill>
                  <a:srgbClr val="00B050"/>
                </a:solidFill>
              </a:rPr>
              <a:t>m</a:t>
            </a:r>
            <a:r>
              <a:rPr lang="da-DK" dirty="0" err="1" smtClean="0">
                <a:solidFill>
                  <a:srgbClr val="C00000"/>
                </a:solidFill>
              </a:rPr>
              <a:t>+loglog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i="1" dirty="0" smtClean="0">
                <a:solidFill>
                  <a:srgbClr val="C00000"/>
                </a:solidFill>
              </a:rPr>
              <a:t>n</a:t>
            </a:r>
            <a:r>
              <a:rPr lang="da-DK" dirty="0" smtClean="0">
                <a:solidFill>
                  <a:srgbClr val="00B050"/>
                </a:solidFill>
              </a:rPr>
              <a:t>)) bits</a:t>
            </a:r>
          </a:p>
          <a:p>
            <a:pPr marL="914400" lvl="1" indent="-514350"/>
            <a:r>
              <a:rPr lang="da-DK" sz="2400" dirty="0" err="1" smtClean="0">
                <a:solidFill>
                  <a:schemeClr val="bg1">
                    <a:lumMod val="50000"/>
                  </a:schemeClr>
                </a:solidFill>
              </a:rPr>
              <a:t>tree</a:t>
            </a:r>
            <a:r>
              <a:rPr lang="da-DK" sz="2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a-DK" sz="2400" dirty="0" err="1" smtClean="0">
                <a:solidFill>
                  <a:schemeClr val="bg1">
                    <a:lumMod val="50000"/>
                  </a:schemeClr>
                </a:solidFill>
              </a:rPr>
              <a:t>representation</a:t>
            </a:r>
            <a:endParaRPr lang="da-DK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914400" lvl="1" indent="-514350"/>
            <a:r>
              <a:rPr lang="da-DK" sz="2400" dirty="0" smtClean="0">
                <a:solidFill>
                  <a:schemeClr val="bg1">
                    <a:lumMod val="50000"/>
                  </a:schemeClr>
                </a:solidFill>
              </a:rPr>
              <a:t>component </a:t>
            </a:r>
            <a:r>
              <a:rPr lang="da-DK" sz="2400" dirty="0" err="1" smtClean="0">
                <a:solidFill>
                  <a:schemeClr val="bg1">
                    <a:lumMod val="50000"/>
                  </a:schemeClr>
                </a:solidFill>
              </a:rPr>
              <a:t>decomposition</a:t>
            </a:r>
            <a:endParaRPr lang="da-DK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da-DK" dirty="0" smtClean="0"/>
              <a:t> </a:t>
            </a:r>
            <a:r>
              <a:rPr lang="da-DK" i="1" dirty="0" smtClean="0">
                <a:solidFill>
                  <a:srgbClr val="00B050"/>
                </a:solidFill>
              </a:rPr>
              <a:t>O</a:t>
            </a:r>
            <a:r>
              <a:rPr lang="da-DK" dirty="0" smtClean="0">
                <a:solidFill>
                  <a:srgbClr val="00B050"/>
                </a:solidFill>
              </a:rPr>
              <a:t>(</a:t>
            </a:r>
            <a:r>
              <a:rPr lang="da-DK" i="1" dirty="0" err="1" smtClean="0">
                <a:solidFill>
                  <a:srgbClr val="00B050"/>
                </a:solidFill>
              </a:rPr>
              <a:t>nm</a:t>
            </a:r>
            <a:r>
              <a:rPr lang="da-DK" dirty="0" err="1" smtClean="0">
                <a:solidFill>
                  <a:srgbClr val="00B050"/>
                </a:solidFill>
                <a:sym typeface="Symbol"/>
              </a:rPr>
              <a:t></a:t>
            </a:r>
            <a:r>
              <a:rPr lang="da-DK" dirty="0" err="1" smtClean="0">
                <a:solidFill>
                  <a:srgbClr val="00B050"/>
                </a:solidFill>
              </a:rPr>
              <a:t>log</a:t>
            </a:r>
            <a:r>
              <a:rPr lang="da-DK" dirty="0" smtClean="0">
                <a:solidFill>
                  <a:srgbClr val="00B050"/>
                </a:solidFill>
              </a:rPr>
              <a:t> </a:t>
            </a:r>
            <a:r>
              <a:rPr lang="da-DK" i="1" dirty="0" err="1" smtClean="0">
                <a:solidFill>
                  <a:srgbClr val="00B050"/>
                </a:solidFill>
              </a:rPr>
              <a:t>m</a:t>
            </a:r>
            <a:r>
              <a:rPr lang="da-DK" dirty="0" err="1" smtClean="0">
                <a:solidFill>
                  <a:srgbClr val="C00000"/>
                </a:solidFill>
                <a:sym typeface="Symbol"/>
              </a:rPr>
              <a:t>log</a:t>
            </a:r>
            <a:r>
              <a:rPr lang="da-DK" dirty="0" smtClean="0">
                <a:solidFill>
                  <a:srgbClr val="C00000"/>
                </a:solidFill>
                <a:sym typeface="Symbol"/>
              </a:rPr>
              <a:t>* </a:t>
            </a:r>
            <a:r>
              <a:rPr lang="da-DK" i="1" dirty="0" smtClean="0">
                <a:solidFill>
                  <a:srgbClr val="C00000"/>
                </a:solidFill>
                <a:sym typeface="Symbol"/>
              </a:rPr>
              <a:t>n</a:t>
            </a:r>
            <a:r>
              <a:rPr lang="da-DK" dirty="0" smtClean="0">
                <a:solidFill>
                  <a:srgbClr val="00B050"/>
                </a:solidFill>
                <a:sym typeface="Symbol"/>
              </a:rPr>
              <a:t>)) bits</a:t>
            </a:r>
          </a:p>
          <a:p>
            <a:pPr marL="914400" lvl="1" indent="-514350"/>
            <a:r>
              <a:rPr lang="da-DK" sz="2400" dirty="0" err="1" smtClean="0">
                <a:solidFill>
                  <a:schemeClr val="bg1">
                    <a:lumMod val="50000"/>
                  </a:schemeClr>
                </a:solidFill>
                <a:sym typeface="Symbol"/>
              </a:rPr>
              <a:t>bootstrapping</a:t>
            </a:r>
            <a:endParaRPr lang="da-DK" sz="2400" dirty="0" smtClean="0">
              <a:solidFill>
                <a:schemeClr val="bg1">
                  <a:lumMod val="50000"/>
                </a:schemeClr>
              </a:solidFill>
              <a:sym typeface="Symbol"/>
            </a:endParaRPr>
          </a:p>
          <a:p>
            <a:pPr marL="514350" indent="-514350">
              <a:buFont typeface="+mj-lt"/>
              <a:buAutoNum type="arabicPeriod"/>
            </a:pPr>
            <a:r>
              <a:rPr lang="da-DK" dirty="0" smtClean="0">
                <a:sym typeface="Symbol"/>
              </a:rPr>
              <a:t> </a:t>
            </a:r>
            <a:r>
              <a:rPr lang="da-DK" i="1" dirty="0" smtClean="0">
                <a:solidFill>
                  <a:srgbClr val="00B050"/>
                </a:solidFill>
                <a:sym typeface="Symbol"/>
              </a:rPr>
              <a:t>O</a:t>
            </a:r>
            <a:r>
              <a:rPr lang="da-DK" dirty="0" smtClean="0">
                <a:solidFill>
                  <a:srgbClr val="00B050"/>
                </a:solidFill>
                <a:sym typeface="Symbol"/>
              </a:rPr>
              <a:t>(</a:t>
            </a:r>
            <a:r>
              <a:rPr lang="da-DK" i="1" dirty="0" err="1" smtClean="0">
                <a:solidFill>
                  <a:srgbClr val="00B050"/>
                </a:solidFill>
                <a:sym typeface="Symbol"/>
              </a:rPr>
              <a:t>nm</a:t>
            </a:r>
            <a:r>
              <a:rPr lang="da-DK" dirty="0" err="1" smtClean="0">
                <a:solidFill>
                  <a:srgbClr val="00B050"/>
                </a:solidFill>
                <a:sym typeface="Symbol"/>
              </a:rPr>
              <a:t>log</a:t>
            </a:r>
            <a:r>
              <a:rPr lang="da-DK" dirty="0" smtClean="0">
                <a:solidFill>
                  <a:srgbClr val="00B050"/>
                </a:solidFill>
                <a:sym typeface="Symbol"/>
              </a:rPr>
              <a:t> </a:t>
            </a:r>
            <a:r>
              <a:rPr lang="da-DK" i="1" dirty="0" smtClean="0">
                <a:solidFill>
                  <a:srgbClr val="00B050"/>
                </a:solidFill>
                <a:sym typeface="Symbol"/>
              </a:rPr>
              <a:t>m</a:t>
            </a:r>
            <a:r>
              <a:rPr lang="da-DK" dirty="0" smtClean="0">
                <a:solidFill>
                  <a:srgbClr val="00B050"/>
                </a:solidFill>
                <a:sym typeface="Symbol"/>
              </a:rPr>
              <a:t>) bits</a:t>
            </a:r>
          </a:p>
          <a:p>
            <a:pPr marL="914400" lvl="1" indent="-514350"/>
            <a:r>
              <a:rPr lang="da-DK" sz="2400" dirty="0" smtClean="0">
                <a:solidFill>
                  <a:schemeClr val="bg1">
                    <a:lumMod val="50000"/>
                  </a:schemeClr>
                </a:solidFill>
              </a:rPr>
              <a:t>relative positions of </a:t>
            </a:r>
            <a:r>
              <a:rPr lang="da-DK" sz="2400" dirty="0" err="1" smtClean="0">
                <a:solidFill>
                  <a:schemeClr val="bg1">
                    <a:lumMod val="50000"/>
                  </a:schemeClr>
                </a:solidFill>
              </a:rPr>
              <a:t>roots</a:t>
            </a:r>
            <a:endParaRPr lang="da-DK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914400" lvl="1" indent="-514350"/>
            <a:r>
              <a:rPr lang="da-DK" sz="2400" dirty="0" err="1" smtClean="0">
                <a:solidFill>
                  <a:schemeClr val="bg1">
                    <a:lumMod val="50000"/>
                  </a:schemeClr>
                </a:solidFill>
              </a:rPr>
              <a:t>refined</a:t>
            </a:r>
            <a:r>
              <a:rPr lang="da-DK" sz="2400" dirty="0" smtClean="0">
                <a:solidFill>
                  <a:schemeClr val="bg1">
                    <a:lumMod val="50000"/>
                  </a:schemeClr>
                </a:solidFill>
              </a:rPr>
              <a:t> component </a:t>
            </a:r>
            <a:r>
              <a:rPr lang="da-DK" sz="2400" dirty="0" err="1" smtClean="0">
                <a:solidFill>
                  <a:schemeClr val="bg1">
                    <a:lumMod val="50000"/>
                  </a:schemeClr>
                </a:solidFill>
              </a:rPr>
              <a:t>construction</a:t>
            </a:r>
            <a:endParaRPr lang="da-DK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81" t="30172" r="53108" b="33405"/>
          <a:stretch/>
        </p:blipFill>
        <p:spPr bwMode="auto">
          <a:xfrm>
            <a:off x="35496" y="44624"/>
            <a:ext cx="1581618" cy="1152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5262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r>
              <a:rPr lang="da-DK" dirty="0" err="1" smtClean="0"/>
              <a:t>Tree</a:t>
            </a:r>
            <a:r>
              <a:rPr lang="da-DK" dirty="0" smtClean="0"/>
              <a:t> </a:t>
            </a:r>
            <a:r>
              <a:rPr lang="da-DK" dirty="0" err="1" smtClean="0"/>
              <a:t>Representation</a:t>
            </a:r>
            <a:endParaRPr lang="da-DK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6150287"/>
              </p:ext>
            </p:extLst>
          </p:nvPr>
        </p:nvGraphicFramePr>
        <p:xfrm>
          <a:off x="759616" y="1524392"/>
          <a:ext cx="1868168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7042"/>
                <a:gridCol w="467042"/>
                <a:gridCol w="467042"/>
                <a:gridCol w="46704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/>
                        <a:t>11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4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1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3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9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6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12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8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5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/>
                        <a:t>2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10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7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pSp>
        <p:nvGrpSpPr>
          <p:cNvPr id="66" name="Group 65"/>
          <p:cNvGrpSpPr/>
          <p:nvPr/>
        </p:nvGrpSpPr>
        <p:grpSpPr>
          <a:xfrm>
            <a:off x="3347864" y="1340768"/>
            <a:ext cx="5184576" cy="1593468"/>
            <a:chOff x="3563888" y="1412776"/>
            <a:chExt cx="5184576" cy="1593468"/>
          </a:xfrm>
        </p:grpSpPr>
        <p:cxnSp>
          <p:nvCxnSpPr>
            <p:cNvPr id="23" name="Straight Connector 22"/>
            <p:cNvCxnSpPr/>
            <p:nvPr/>
          </p:nvCxnSpPr>
          <p:spPr>
            <a:xfrm flipV="1">
              <a:off x="3743908" y="2240848"/>
              <a:ext cx="432068" cy="576064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V="1">
              <a:off x="4175956" y="2240848"/>
              <a:ext cx="20" cy="576064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H="1" flipV="1">
              <a:off x="4175976" y="2240848"/>
              <a:ext cx="432028" cy="576064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 flipV="1">
              <a:off x="5472100" y="2240848"/>
              <a:ext cx="432048" cy="592832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V="1">
              <a:off x="5040052" y="2240808"/>
              <a:ext cx="432048" cy="592872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V="1">
              <a:off x="5472080" y="2240848"/>
              <a:ext cx="0" cy="576064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V="1">
              <a:off x="4175976" y="1592776"/>
              <a:ext cx="2232208" cy="652698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H="1">
              <a:off x="5472080" y="1592776"/>
              <a:ext cx="936104" cy="648032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H="1" flipV="1">
              <a:off x="6408184" y="1592776"/>
              <a:ext cx="792128" cy="652698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6408184" y="1592776"/>
              <a:ext cx="2160260" cy="648032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flipV="1">
              <a:off x="6732240" y="2276832"/>
              <a:ext cx="432068" cy="576064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V="1">
              <a:off x="7164288" y="2276832"/>
              <a:ext cx="20" cy="576064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H="1" flipV="1">
              <a:off x="7202450" y="2276832"/>
              <a:ext cx="432028" cy="576064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H="1" flipV="1">
              <a:off x="7202450" y="2276832"/>
              <a:ext cx="969950" cy="432088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V="1">
              <a:off x="6228184" y="2276832"/>
              <a:ext cx="972108" cy="432088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" name="Group 20"/>
            <p:cNvGrpSpPr/>
            <p:nvPr/>
          </p:nvGrpSpPr>
          <p:grpSpPr>
            <a:xfrm>
              <a:off x="3563888" y="1412776"/>
              <a:ext cx="5184576" cy="1593468"/>
              <a:chOff x="971600" y="3285024"/>
              <a:chExt cx="5184576" cy="1593468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971600" y="4509160"/>
                <a:ext cx="360040" cy="360000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square" lIns="0" rIns="0" rtlCol="0">
                <a:spAutoFit/>
              </a:bodyPr>
              <a:lstStyle/>
              <a:p>
                <a:pPr algn="ctr"/>
                <a:r>
                  <a:rPr lang="da-DK" dirty="0" smtClean="0"/>
                  <a:t>12</a:t>
                </a:r>
                <a:endParaRPr lang="da-DK" dirty="0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1403648" y="4509160"/>
                <a:ext cx="360040" cy="369332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square" lIns="0" rIns="0" rtlCol="0">
                <a:spAutoFit/>
              </a:bodyPr>
              <a:lstStyle/>
              <a:p>
                <a:pPr algn="ctr"/>
                <a:r>
                  <a:rPr lang="da-DK" dirty="0" smtClean="0"/>
                  <a:t>10</a:t>
                </a:r>
                <a:endParaRPr lang="da-DK" dirty="0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1835696" y="4509160"/>
                <a:ext cx="360040" cy="369332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square" lIns="0" rIns="0" rtlCol="0">
                <a:spAutoFit/>
              </a:bodyPr>
              <a:lstStyle/>
              <a:p>
                <a:pPr algn="ctr"/>
                <a:r>
                  <a:rPr lang="da-DK" dirty="0" smtClean="0"/>
                  <a:t>8</a:t>
                </a:r>
                <a:endParaRPr lang="da-DK" dirty="0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2267744" y="4509160"/>
                <a:ext cx="360040" cy="369332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square" lIns="0" rIns="0" rtlCol="0">
                <a:spAutoFit/>
              </a:bodyPr>
              <a:lstStyle/>
              <a:p>
                <a:pPr algn="ctr"/>
                <a:r>
                  <a:rPr lang="da-DK" dirty="0" smtClean="0"/>
                  <a:t>11</a:t>
                </a:r>
                <a:endParaRPr lang="da-DK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2699792" y="4509160"/>
                <a:ext cx="360040" cy="369332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square" lIns="0" rIns="0" rtlCol="0">
                <a:spAutoFit/>
              </a:bodyPr>
              <a:lstStyle/>
              <a:p>
                <a:pPr algn="ctr"/>
                <a:r>
                  <a:rPr lang="da-DK" dirty="0"/>
                  <a:t>9</a:t>
                </a: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3131840" y="4509160"/>
                <a:ext cx="360040" cy="369332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square" lIns="0" rIns="0" rtlCol="0">
                <a:spAutoFit/>
              </a:bodyPr>
              <a:lstStyle/>
              <a:p>
                <a:pPr algn="ctr"/>
                <a:r>
                  <a:rPr lang="da-DK" dirty="0"/>
                  <a:t>6</a:t>
                </a: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3563888" y="4509160"/>
                <a:ext cx="360040" cy="369332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square" lIns="0" rIns="0" rtlCol="0">
                <a:spAutoFit/>
              </a:bodyPr>
              <a:lstStyle/>
              <a:p>
                <a:pPr algn="ctr"/>
                <a:r>
                  <a:rPr lang="da-DK" dirty="0"/>
                  <a:t>7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3995936" y="4509160"/>
                <a:ext cx="360040" cy="369332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square" lIns="0" rIns="0" rtlCol="0">
                <a:spAutoFit/>
              </a:bodyPr>
              <a:lstStyle/>
              <a:p>
                <a:pPr algn="ctr"/>
                <a:r>
                  <a:rPr lang="da-DK" dirty="0"/>
                  <a:t>5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4427984" y="4509160"/>
                <a:ext cx="360040" cy="369332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square" lIns="0" rIns="0" rtlCol="0">
                <a:spAutoFit/>
              </a:bodyPr>
              <a:lstStyle/>
              <a:p>
                <a:pPr algn="ctr"/>
                <a:r>
                  <a:rPr lang="da-DK" dirty="0" smtClean="0"/>
                  <a:t>4</a:t>
                </a:r>
                <a:endParaRPr lang="da-DK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860032" y="4509160"/>
                <a:ext cx="360040" cy="369332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square" lIns="0" rIns="0" rtlCol="0">
                <a:spAutoFit/>
              </a:bodyPr>
              <a:lstStyle/>
              <a:p>
                <a:pPr algn="ctr"/>
                <a:r>
                  <a:rPr lang="da-DK" dirty="0"/>
                  <a:t>3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292080" y="4509160"/>
                <a:ext cx="360040" cy="369332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square" lIns="0" rIns="0" rtlCol="0">
                <a:spAutoFit/>
              </a:bodyPr>
              <a:lstStyle/>
              <a:p>
                <a:pPr algn="ctr"/>
                <a:r>
                  <a:rPr lang="da-DK" dirty="0" smtClean="0"/>
                  <a:t>2</a:t>
                </a:r>
                <a:endParaRPr lang="da-DK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5796136" y="3933056"/>
                <a:ext cx="360040" cy="369332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square" lIns="0" rIns="0" rtlCol="0">
                <a:spAutoFit/>
              </a:bodyPr>
              <a:lstStyle/>
              <a:p>
                <a:pPr algn="ctr"/>
                <a:r>
                  <a:rPr lang="da-DK" dirty="0" smtClean="0"/>
                  <a:t>1</a:t>
                </a:r>
                <a:endParaRPr lang="da-DK" dirty="0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1403688" y="3933096"/>
                <a:ext cx="360000" cy="3600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2699792" y="3933056"/>
                <a:ext cx="360000" cy="3600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4428024" y="3933056"/>
                <a:ext cx="360000" cy="3600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3635896" y="3285024"/>
                <a:ext cx="360000" cy="3600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</p:grpSp>
      </p:grpSp>
      <p:sp>
        <p:nvSpPr>
          <p:cNvPr id="64" name="Content Placeholder 2"/>
          <p:cNvSpPr>
            <a:spLocks noGrp="1"/>
          </p:cNvSpPr>
          <p:nvPr>
            <p:ph idx="1"/>
          </p:nvPr>
        </p:nvSpPr>
        <p:spPr>
          <a:xfrm>
            <a:off x="323528" y="3075234"/>
            <a:ext cx="6120680" cy="19050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b="1" dirty="0" err="1" smtClean="0">
                <a:solidFill>
                  <a:srgbClr val="C00000"/>
                </a:solidFill>
              </a:rPr>
              <a:t>Requirements</a:t>
            </a:r>
            <a:endParaRPr lang="da-DK" b="1" dirty="0" smtClean="0">
              <a:solidFill>
                <a:srgbClr val="C00000"/>
              </a:solidFill>
            </a:endParaRPr>
          </a:p>
          <a:p>
            <a:pPr>
              <a:spcBef>
                <a:spcPts val="0"/>
              </a:spcBef>
            </a:pPr>
            <a:r>
              <a:rPr lang="da-DK" dirty="0" smtClean="0"/>
              <a:t>Cells </a:t>
            </a:r>
            <a:r>
              <a:rPr lang="da-DK" dirty="0" smtClean="0">
                <a:sym typeface="Symbol"/>
              </a:rPr>
              <a:t></a:t>
            </a:r>
            <a:r>
              <a:rPr lang="da-DK" dirty="0" smtClean="0"/>
              <a:t> </a:t>
            </a:r>
            <a:r>
              <a:rPr lang="da-DK" dirty="0" err="1" smtClean="0"/>
              <a:t>leafs</a:t>
            </a:r>
            <a:endParaRPr lang="da-DK" dirty="0" smtClean="0"/>
          </a:p>
          <a:p>
            <a:pPr>
              <a:spcBef>
                <a:spcPts val="0"/>
              </a:spcBef>
            </a:pPr>
            <a:r>
              <a:rPr lang="da-DK" dirty="0" smtClean="0">
                <a:solidFill>
                  <a:srgbClr val="00B050"/>
                </a:solidFill>
              </a:rPr>
              <a:t>Query</a:t>
            </a:r>
            <a:r>
              <a:rPr lang="da-DK" dirty="0" smtClean="0"/>
              <a:t> </a:t>
            </a:r>
            <a:r>
              <a:rPr lang="da-DK" dirty="0" smtClean="0">
                <a:sym typeface="Symbol"/>
              </a:rPr>
              <a:t> </a:t>
            </a:r>
            <a:r>
              <a:rPr lang="da-DK" dirty="0" err="1" smtClean="0">
                <a:sym typeface="Symbol"/>
              </a:rPr>
              <a:t>Answer</a:t>
            </a:r>
            <a:r>
              <a:rPr lang="da-DK" dirty="0" smtClean="0">
                <a:sym typeface="Symbol"/>
              </a:rPr>
              <a:t> = </a:t>
            </a:r>
            <a:r>
              <a:rPr lang="da-DK" dirty="0" err="1" smtClean="0">
                <a:solidFill>
                  <a:srgbClr val="00B050"/>
                </a:solidFill>
                <a:sym typeface="Symbol"/>
              </a:rPr>
              <a:t>rightmost</a:t>
            </a:r>
            <a:r>
              <a:rPr lang="da-DK" dirty="0" smtClean="0">
                <a:solidFill>
                  <a:srgbClr val="00B050"/>
                </a:solidFill>
                <a:sym typeface="Symbol"/>
              </a:rPr>
              <a:t> </a:t>
            </a:r>
            <a:r>
              <a:rPr lang="da-DK" dirty="0" err="1" smtClean="0">
                <a:solidFill>
                  <a:srgbClr val="00B050"/>
                </a:solidFill>
                <a:sym typeface="Symbol"/>
              </a:rPr>
              <a:t>leaf</a:t>
            </a:r>
            <a:r>
              <a:rPr lang="da-DK" dirty="0" smtClean="0">
                <a:sym typeface="Symbol"/>
              </a:rPr>
              <a:t> </a:t>
            </a:r>
            <a:endParaRPr lang="da-DK" dirty="0" smtClean="0"/>
          </a:p>
        </p:txBody>
      </p:sp>
      <p:graphicFrame>
        <p:nvGraphicFramePr>
          <p:cNvPr id="65" name="Table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6294443"/>
              </p:ext>
            </p:extLst>
          </p:nvPr>
        </p:nvGraphicFramePr>
        <p:xfrm>
          <a:off x="759616" y="1524392"/>
          <a:ext cx="1868168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7042"/>
                <a:gridCol w="467042"/>
                <a:gridCol w="467042"/>
                <a:gridCol w="46704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/>
                        <a:t>11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4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1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3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9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6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12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8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5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/>
                        <a:t>2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10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7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pSp>
        <p:nvGrpSpPr>
          <p:cNvPr id="73" name="Group 72"/>
          <p:cNvGrpSpPr/>
          <p:nvPr/>
        </p:nvGrpSpPr>
        <p:grpSpPr>
          <a:xfrm>
            <a:off x="3347864" y="2564904"/>
            <a:ext cx="4680520" cy="369332"/>
            <a:chOff x="3275856" y="2915652"/>
            <a:chExt cx="4680520" cy="369332"/>
          </a:xfrm>
        </p:grpSpPr>
        <p:sp>
          <p:nvSpPr>
            <p:cNvPr id="67" name="TextBox 66"/>
            <p:cNvSpPr txBox="1"/>
            <p:nvPr/>
          </p:nvSpPr>
          <p:spPr>
            <a:xfrm>
              <a:off x="3275856" y="2915652"/>
              <a:ext cx="360040" cy="360000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da-DK" dirty="0" smtClean="0"/>
                <a:t>12</a:t>
              </a:r>
              <a:endParaRPr lang="da-DK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3707904" y="2915652"/>
              <a:ext cx="360040" cy="369332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da-DK" dirty="0" smtClean="0"/>
                <a:t>10</a:t>
              </a:r>
              <a:endParaRPr lang="da-DK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4139952" y="2915652"/>
              <a:ext cx="360040" cy="369332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da-DK" dirty="0" smtClean="0"/>
                <a:t>8</a:t>
              </a:r>
              <a:endParaRPr lang="da-DK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5436096" y="2915652"/>
              <a:ext cx="360040" cy="369332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da-DK" dirty="0"/>
                <a:t>6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5868144" y="2915652"/>
              <a:ext cx="360040" cy="369332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da-DK" dirty="0"/>
                <a:t>7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7596336" y="2915652"/>
              <a:ext cx="360040" cy="369332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da-DK" dirty="0" smtClean="0"/>
                <a:t>2</a:t>
              </a:r>
              <a:endParaRPr lang="da-DK" dirty="0"/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3779912" y="5124325"/>
            <a:ext cx="5112568" cy="1224136"/>
            <a:chOff x="1259632" y="5229200"/>
            <a:chExt cx="5112568" cy="1224136"/>
          </a:xfrm>
        </p:grpSpPr>
        <p:cxnSp>
          <p:nvCxnSpPr>
            <p:cNvPr id="79" name="Straight Connector 78"/>
            <p:cNvCxnSpPr>
              <a:stCxn id="95" idx="0"/>
            </p:cNvCxnSpPr>
            <p:nvPr/>
          </p:nvCxnSpPr>
          <p:spPr>
            <a:xfrm flipV="1">
              <a:off x="1439652" y="5409200"/>
              <a:ext cx="2412268" cy="674804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>
              <a:stCxn id="96" idx="0"/>
            </p:cNvCxnSpPr>
            <p:nvPr/>
          </p:nvCxnSpPr>
          <p:spPr>
            <a:xfrm flipV="1">
              <a:off x="1871700" y="5409200"/>
              <a:ext cx="1980220" cy="674804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>
              <a:stCxn id="97" idx="0"/>
            </p:cNvCxnSpPr>
            <p:nvPr/>
          </p:nvCxnSpPr>
          <p:spPr>
            <a:xfrm flipV="1">
              <a:off x="2303748" y="5409200"/>
              <a:ext cx="1512188" cy="674804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>
              <a:stCxn id="100" idx="0"/>
            </p:cNvCxnSpPr>
            <p:nvPr/>
          </p:nvCxnSpPr>
          <p:spPr>
            <a:xfrm flipV="1">
              <a:off x="3599892" y="5409200"/>
              <a:ext cx="216044" cy="674804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>
              <a:stCxn id="98" idx="0"/>
            </p:cNvCxnSpPr>
            <p:nvPr/>
          </p:nvCxnSpPr>
          <p:spPr>
            <a:xfrm flipV="1">
              <a:off x="2735796" y="5409200"/>
              <a:ext cx="1080140" cy="674804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>
              <a:stCxn id="99" idx="0"/>
            </p:cNvCxnSpPr>
            <p:nvPr/>
          </p:nvCxnSpPr>
          <p:spPr>
            <a:xfrm flipV="1">
              <a:off x="3167844" y="5409200"/>
              <a:ext cx="648092" cy="674804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>
              <a:stCxn id="102" idx="0"/>
            </p:cNvCxnSpPr>
            <p:nvPr/>
          </p:nvCxnSpPr>
          <p:spPr>
            <a:xfrm flipH="1" flipV="1">
              <a:off x="3815936" y="5409200"/>
              <a:ext cx="648052" cy="674804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>
              <a:stCxn id="103" idx="0"/>
            </p:cNvCxnSpPr>
            <p:nvPr/>
          </p:nvCxnSpPr>
          <p:spPr>
            <a:xfrm flipH="1" flipV="1">
              <a:off x="3779912" y="5409200"/>
              <a:ext cx="1116124" cy="674804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>
              <a:stCxn id="104" idx="0"/>
            </p:cNvCxnSpPr>
            <p:nvPr/>
          </p:nvCxnSpPr>
          <p:spPr>
            <a:xfrm flipH="1" flipV="1">
              <a:off x="3815936" y="5409200"/>
              <a:ext cx="1512148" cy="674804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>
              <a:stCxn id="105" idx="0"/>
            </p:cNvCxnSpPr>
            <p:nvPr/>
          </p:nvCxnSpPr>
          <p:spPr>
            <a:xfrm flipH="1" flipV="1">
              <a:off x="3815936" y="5409200"/>
              <a:ext cx="1944196" cy="674804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flipH="1" flipV="1">
              <a:off x="3815936" y="5409200"/>
              <a:ext cx="107992" cy="746812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TextBox 94"/>
            <p:cNvSpPr txBox="1"/>
            <p:nvPr/>
          </p:nvSpPr>
          <p:spPr>
            <a:xfrm>
              <a:off x="1259632" y="6084004"/>
              <a:ext cx="360040" cy="360000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da-DK" dirty="0" smtClean="0"/>
                <a:t>12</a:t>
              </a:r>
              <a:endParaRPr lang="da-DK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1691680" y="6084004"/>
              <a:ext cx="360040" cy="369332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da-DK" dirty="0" smtClean="0"/>
                <a:t>11</a:t>
              </a:r>
              <a:endParaRPr lang="da-DK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2123728" y="6084004"/>
              <a:ext cx="360040" cy="369332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da-DK" dirty="0" smtClean="0"/>
                <a:t>10</a:t>
              </a:r>
              <a:endParaRPr lang="da-DK" dirty="0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2555776" y="6084004"/>
              <a:ext cx="360040" cy="369332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da-DK" dirty="0"/>
                <a:t>9</a:t>
              </a: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2987824" y="6084004"/>
              <a:ext cx="360040" cy="369332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da-DK" dirty="0" smtClean="0"/>
                <a:t>8</a:t>
              </a:r>
              <a:endParaRPr lang="da-DK" dirty="0"/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3419872" y="6084004"/>
              <a:ext cx="360040" cy="369332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da-DK" dirty="0" smtClean="0"/>
                <a:t>7</a:t>
              </a:r>
              <a:endParaRPr lang="da-DK" dirty="0"/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3851920" y="6084004"/>
              <a:ext cx="360040" cy="369332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da-DK" dirty="0" smtClean="0"/>
                <a:t>6</a:t>
              </a:r>
              <a:endParaRPr lang="da-DK" dirty="0"/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4283968" y="6084004"/>
              <a:ext cx="360040" cy="369332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da-DK" dirty="0"/>
                <a:t>5</a:t>
              </a: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4716016" y="6084004"/>
              <a:ext cx="360040" cy="369332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da-DK" dirty="0" smtClean="0"/>
                <a:t>4</a:t>
              </a:r>
              <a:endParaRPr lang="da-DK" dirty="0"/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5148064" y="6084004"/>
              <a:ext cx="360040" cy="369332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da-DK" dirty="0"/>
                <a:t>3</a:t>
              </a: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5580112" y="6084004"/>
              <a:ext cx="360040" cy="369332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da-DK" dirty="0" smtClean="0"/>
                <a:t>2</a:t>
              </a:r>
              <a:endParaRPr lang="da-DK" dirty="0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6012160" y="6084004"/>
              <a:ext cx="360040" cy="369332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da-DK" dirty="0" smtClean="0"/>
                <a:t>1</a:t>
              </a:r>
              <a:endParaRPr lang="da-DK" dirty="0"/>
            </a:p>
          </p:txBody>
        </p:sp>
        <p:sp>
          <p:nvSpPr>
            <p:cNvPr id="110" name="Oval 109"/>
            <p:cNvSpPr/>
            <p:nvPr/>
          </p:nvSpPr>
          <p:spPr>
            <a:xfrm>
              <a:off x="3635936" y="5229200"/>
              <a:ext cx="360000" cy="360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cxnSp>
          <p:nvCxnSpPr>
            <p:cNvPr id="133" name="Straight Connector 132"/>
            <p:cNvCxnSpPr>
              <a:stCxn id="106" idx="0"/>
            </p:cNvCxnSpPr>
            <p:nvPr/>
          </p:nvCxnSpPr>
          <p:spPr>
            <a:xfrm flipH="1" flipV="1">
              <a:off x="3815936" y="5409200"/>
              <a:ext cx="2376244" cy="674804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6" name="Content Placeholder 2"/>
          <p:cNvSpPr txBox="1">
            <a:spLocks/>
          </p:cNvSpPr>
          <p:nvPr/>
        </p:nvSpPr>
        <p:spPr>
          <a:xfrm>
            <a:off x="323528" y="4908301"/>
            <a:ext cx="6120680" cy="1905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da-DK" b="1" dirty="0" smtClean="0">
                <a:solidFill>
                  <a:srgbClr val="C00000"/>
                </a:solidFill>
              </a:rPr>
              <a:t>Trivial solution</a:t>
            </a:r>
          </a:p>
          <a:p>
            <a:pPr>
              <a:spcBef>
                <a:spcPts val="0"/>
              </a:spcBef>
            </a:pPr>
            <a:r>
              <a:rPr lang="da-DK" dirty="0" smtClean="0"/>
              <a:t>Sort </a:t>
            </a:r>
            <a:r>
              <a:rPr lang="da-DK" dirty="0" err="1" smtClean="0"/>
              <a:t>leafs</a:t>
            </a:r>
            <a:endParaRPr lang="da-DK" dirty="0" smtClean="0"/>
          </a:p>
          <a:p>
            <a:pPr>
              <a:spcBef>
                <a:spcPts val="0"/>
              </a:spcBef>
            </a:pPr>
            <a:r>
              <a:rPr lang="da-DK" dirty="0" smtClean="0"/>
              <a:t>Ω(</a:t>
            </a:r>
            <a:r>
              <a:rPr lang="da-DK" i="1" dirty="0" err="1" smtClean="0"/>
              <a:t>mn</a:t>
            </a:r>
            <a:r>
              <a:rPr lang="da-DK" dirty="0" err="1" smtClean="0">
                <a:sym typeface="Symbol"/>
              </a:rPr>
              <a:t></a:t>
            </a:r>
            <a:r>
              <a:rPr lang="da-DK" dirty="0" err="1" smtClean="0"/>
              <a:t>log</a:t>
            </a:r>
            <a:r>
              <a:rPr lang="da-DK" dirty="0" smtClean="0"/>
              <a:t> </a:t>
            </a:r>
            <a:r>
              <a:rPr lang="da-DK" i="1" dirty="0" smtClean="0">
                <a:solidFill>
                  <a:srgbClr val="C00000"/>
                </a:solidFill>
              </a:rPr>
              <a:t>n</a:t>
            </a:r>
            <a:r>
              <a:rPr lang="da-DK" dirty="0" smtClean="0"/>
              <a:t>) bits</a:t>
            </a:r>
          </a:p>
        </p:txBody>
      </p:sp>
    </p:spTree>
    <p:extLst>
      <p:ext uri="{BB962C8B-B14F-4D97-AF65-F5344CB8AC3E}">
        <p14:creationId xmlns:p14="http://schemas.microsoft.com/office/powerpoint/2010/main" val="1499681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4" t="37466" r="4277" b="38815"/>
          <a:stretch/>
        </p:blipFill>
        <p:spPr bwMode="auto">
          <a:xfrm>
            <a:off x="323529" y="4293096"/>
            <a:ext cx="6192687" cy="912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53752"/>
            <a:ext cx="8229600" cy="885854"/>
          </a:xfrm>
        </p:spPr>
        <p:txBody>
          <a:bodyPr/>
          <a:lstStyle/>
          <a:p>
            <a:pPr algn="l"/>
            <a:r>
              <a:rPr lang="da-DK" dirty="0" smtClean="0"/>
              <a:t>Components </a:t>
            </a:r>
            <a:r>
              <a:rPr lang="da-DK" dirty="0" smtClean="0">
                <a:sym typeface="Symbol"/>
              </a:rPr>
              <a:t> = 3</a:t>
            </a:r>
            <a:endParaRPr lang="da-DK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6027242"/>
              </p:ext>
            </p:extLst>
          </p:nvPr>
        </p:nvGraphicFramePr>
        <p:xfrm>
          <a:off x="1171707" y="1052736"/>
          <a:ext cx="1868168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7042"/>
                <a:gridCol w="467042"/>
                <a:gridCol w="467042"/>
                <a:gridCol w="46704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/>
                        <a:t>11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4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1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3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9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6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12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8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5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/>
                        <a:t>2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10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7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pSp>
        <p:nvGrpSpPr>
          <p:cNvPr id="66" name="Group 65"/>
          <p:cNvGrpSpPr/>
          <p:nvPr/>
        </p:nvGrpSpPr>
        <p:grpSpPr>
          <a:xfrm>
            <a:off x="3771961" y="579606"/>
            <a:ext cx="5184576" cy="1593468"/>
            <a:chOff x="3563888" y="1412776"/>
            <a:chExt cx="5184576" cy="1593468"/>
          </a:xfrm>
          <a:solidFill>
            <a:schemeClr val="bg1">
              <a:lumMod val="85000"/>
            </a:schemeClr>
          </a:solidFill>
        </p:grpSpPr>
        <p:cxnSp>
          <p:nvCxnSpPr>
            <p:cNvPr id="23" name="Straight Connector 22"/>
            <p:cNvCxnSpPr/>
            <p:nvPr/>
          </p:nvCxnSpPr>
          <p:spPr>
            <a:xfrm flipV="1">
              <a:off x="3743908" y="2240848"/>
              <a:ext cx="432068" cy="576064"/>
            </a:xfrm>
            <a:prstGeom prst="line">
              <a:avLst/>
            </a:prstGeom>
            <a:grpFill/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V="1">
              <a:off x="4175956" y="2240848"/>
              <a:ext cx="20" cy="576064"/>
            </a:xfrm>
            <a:prstGeom prst="line">
              <a:avLst/>
            </a:prstGeom>
            <a:grpFill/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H="1" flipV="1">
              <a:off x="4175976" y="2240848"/>
              <a:ext cx="432028" cy="576064"/>
            </a:xfrm>
            <a:prstGeom prst="line">
              <a:avLst/>
            </a:prstGeom>
            <a:grpFill/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 flipV="1">
              <a:off x="5472100" y="2240848"/>
              <a:ext cx="432048" cy="592832"/>
            </a:xfrm>
            <a:prstGeom prst="line">
              <a:avLst/>
            </a:prstGeom>
            <a:grpFill/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V="1">
              <a:off x="5040052" y="2240808"/>
              <a:ext cx="432048" cy="592872"/>
            </a:xfrm>
            <a:prstGeom prst="line">
              <a:avLst/>
            </a:prstGeom>
            <a:grpFill/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V="1">
              <a:off x="5472080" y="2240848"/>
              <a:ext cx="0" cy="576064"/>
            </a:xfrm>
            <a:prstGeom prst="line">
              <a:avLst/>
            </a:prstGeom>
            <a:grpFill/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V="1">
              <a:off x="4175976" y="1592776"/>
              <a:ext cx="2232208" cy="652698"/>
            </a:xfrm>
            <a:prstGeom prst="line">
              <a:avLst/>
            </a:prstGeom>
            <a:grpFill/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H="1">
              <a:off x="5472080" y="1592776"/>
              <a:ext cx="936104" cy="648032"/>
            </a:xfrm>
            <a:prstGeom prst="line">
              <a:avLst/>
            </a:prstGeom>
            <a:grpFill/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H="1" flipV="1">
              <a:off x="6408184" y="1592776"/>
              <a:ext cx="792128" cy="652698"/>
            </a:xfrm>
            <a:prstGeom prst="line">
              <a:avLst/>
            </a:prstGeom>
            <a:grpFill/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6408184" y="1592776"/>
              <a:ext cx="2160260" cy="648032"/>
            </a:xfrm>
            <a:prstGeom prst="line">
              <a:avLst/>
            </a:prstGeom>
            <a:grpFill/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flipV="1">
              <a:off x="6732240" y="2276832"/>
              <a:ext cx="432068" cy="576064"/>
            </a:xfrm>
            <a:prstGeom prst="line">
              <a:avLst/>
            </a:prstGeom>
            <a:grpFill/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V="1">
              <a:off x="7164288" y="2276832"/>
              <a:ext cx="20" cy="576064"/>
            </a:xfrm>
            <a:prstGeom prst="line">
              <a:avLst/>
            </a:prstGeom>
            <a:grpFill/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H="1" flipV="1">
              <a:off x="7202450" y="2276832"/>
              <a:ext cx="432028" cy="576064"/>
            </a:xfrm>
            <a:prstGeom prst="line">
              <a:avLst/>
            </a:prstGeom>
            <a:grpFill/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H="1" flipV="1">
              <a:off x="7202450" y="2276832"/>
              <a:ext cx="969950" cy="432088"/>
            </a:xfrm>
            <a:prstGeom prst="line">
              <a:avLst/>
            </a:prstGeom>
            <a:grpFill/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V="1">
              <a:off x="6228184" y="2276832"/>
              <a:ext cx="972108" cy="432088"/>
            </a:xfrm>
            <a:prstGeom prst="line">
              <a:avLst/>
            </a:prstGeom>
            <a:grpFill/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" name="Group 20"/>
            <p:cNvGrpSpPr/>
            <p:nvPr/>
          </p:nvGrpSpPr>
          <p:grpSpPr>
            <a:xfrm>
              <a:off x="3563888" y="1412776"/>
              <a:ext cx="5184576" cy="1593468"/>
              <a:chOff x="971600" y="3285024"/>
              <a:chExt cx="5184576" cy="1593468"/>
            </a:xfrm>
            <a:grpFill/>
          </p:grpSpPr>
          <p:sp>
            <p:nvSpPr>
              <p:cNvPr id="5" name="TextBox 4"/>
              <p:cNvSpPr txBox="1"/>
              <p:nvPr/>
            </p:nvSpPr>
            <p:spPr>
              <a:xfrm>
                <a:off x="971600" y="4509160"/>
                <a:ext cx="360040" cy="369332"/>
              </a:xfrm>
              <a:prstGeom prst="rect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rIns="0" rtlCol="0">
                <a:spAutoFit/>
              </a:bodyPr>
              <a:lstStyle/>
              <a:p>
                <a:pPr algn="ctr"/>
                <a:r>
                  <a:rPr lang="da-DK" dirty="0" smtClean="0">
                    <a:solidFill>
                      <a:schemeClr val="bg1"/>
                    </a:solidFill>
                  </a:rPr>
                  <a:t>12</a:t>
                </a:r>
                <a:endParaRPr lang="da-DK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1403648" y="4509160"/>
                <a:ext cx="360040" cy="369332"/>
              </a:xfrm>
              <a:prstGeom prst="rect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rIns="0" rtlCol="0">
                <a:spAutoFit/>
              </a:bodyPr>
              <a:lstStyle/>
              <a:p>
                <a:pPr algn="ctr"/>
                <a:r>
                  <a:rPr lang="da-DK" dirty="0" smtClean="0">
                    <a:solidFill>
                      <a:schemeClr val="bg1"/>
                    </a:solidFill>
                  </a:rPr>
                  <a:t>10</a:t>
                </a:r>
                <a:endParaRPr lang="da-DK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1835696" y="4509160"/>
                <a:ext cx="360040" cy="369332"/>
              </a:xfrm>
              <a:prstGeom prst="rect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rIns="0" rtlCol="0">
                <a:spAutoFit/>
              </a:bodyPr>
              <a:lstStyle/>
              <a:p>
                <a:pPr algn="ctr"/>
                <a:r>
                  <a:rPr lang="da-DK" dirty="0" smtClean="0">
                    <a:solidFill>
                      <a:schemeClr val="bg1"/>
                    </a:solidFill>
                  </a:rPr>
                  <a:t>8</a:t>
                </a:r>
                <a:endParaRPr lang="da-DK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2267744" y="4509160"/>
                <a:ext cx="360040" cy="369332"/>
              </a:xfrm>
              <a:prstGeom prst="rect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rIns="0" rtlCol="0">
                <a:spAutoFit/>
              </a:bodyPr>
              <a:lstStyle/>
              <a:p>
                <a:pPr algn="ctr"/>
                <a:r>
                  <a:rPr lang="da-DK" dirty="0" smtClean="0">
                    <a:solidFill>
                      <a:schemeClr val="bg1"/>
                    </a:solidFill>
                  </a:rPr>
                  <a:t>11</a:t>
                </a:r>
                <a:endParaRPr lang="da-DK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2699792" y="4509160"/>
                <a:ext cx="360040" cy="369332"/>
              </a:xfrm>
              <a:prstGeom prst="rect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rIns="0" rtlCol="0">
                <a:spAutoFit/>
              </a:bodyPr>
              <a:lstStyle/>
              <a:p>
                <a:pPr algn="ctr"/>
                <a:r>
                  <a:rPr lang="da-DK" dirty="0">
                    <a:solidFill>
                      <a:schemeClr val="bg1"/>
                    </a:solidFill>
                  </a:rPr>
                  <a:t>9</a:t>
                </a: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3131840" y="4509160"/>
                <a:ext cx="360040" cy="369332"/>
              </a:xfrm>
              <a:prstGeom prst="rect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rIns="0" rtlCol="0">
                <a:spAutoFit/>
              </a:bodyPr>
              <a:lstStyle/>
              <a:p>
                <a:pPr algn="ctr"/>
                <a:r>
                  <a:rPr lang="da-DK" dirty="0">
                    <a:solidFill>
                      <a:schemeClr val="bg1"/>
                    </a:solidFill>
                  </a:rPr>
                  <a:t>6</a:t>
                </a: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3563888" y="4509160"/>
                <a:ext cx="360040" cy="369332"/>
              </a:xfrm>
              <a:prstGeom prst="rect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rIns="0" rtlCol="0">
                <a:spAutoFit/>
              </a:bodyPr>
              <a:lstStyle/>
              <a:p>
                <a:pPr algn="ctr"/>
                <a:r>
                  <a:rPr lang="da-DK" dirty="0">
                    <a:solidFill>
                      <a:schemeClr val="bg1"/>
                    </a:solidFill>
                  </a:rPr>
                  <a:t>7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3995936" y="4509160"/>
                <a:ext cx="360040" cy="369332"/>
              </a:xfrm>
              <a:prstGeom prst="rect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rIns="0" rtlCol="0">
                <a:spAutoFit/>
              </a:bodyPr>
              <a:lstStyle/>
              <a:p>
                <a:pPr algn="ctr"/>
                <a:r>
                  <a:rPr lang="da-DK" dirty="0">
                    <a:solidFill>
                      <a:schemeClr val="bg1"/>
                    </a:solidFill>
                  </a:rPr>
                  <a:t>5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4427984" y="4509160"/>
                <a:ext cx="360040" cy="369332"/>
              </a:xfrm>
              <a:prstGeom prst="rect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rIns="0" rtlCol="0">
                <a:spAutoFit/>
              </a:bodyPr>
              <a:lstStyle/>
              <a:p>
                <a:pPr algn="ctr"/>
                <a:r>
                  <a:rPr lang="da-DK" dirty="0" smtClean="0">
                    <a:solidFill>
                      <a:schemeClr val="bg1"/>
                    </a:solidFill>
                  </a:rPr>
                  <a:t>4</a:t>
                </a:r>
                <a:endParaRPr lang="da-DK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860032" y="4509160"/>
                <a:ext cx="360040" cy="369332"/>
              </a:xfrm>
              <a:prstGeom prst="rect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rIns="0" rtlCol="0">
                <a:spAutoFit/>
              </a:bodyPr>
              <a:lstStyle/>
              <a:p>
                <a:pPr algn="ctr"/>
                <a:r>
                  <a:rPr lang="da-DK" dirty="0">
                    <a:solidFill>
                      <a:schemeClr val="bg1"/>
                    </a:solidFill>
                  </a:rPr>
                  <a:t>3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292080" y="4509160"/>
                <a:ext cx="360040" cy="369332"/>
              </a:xfrm>
              <a:prstGeom prst="rect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rIns="0" rtlCol="0">
                <a:spAutoFit/>
              </a:bodyPr>
              <a:lstStyle/>
              <a:p>
                <a:pPr algn="ctr"/>
                <a:r>
                  <a:rPr lang="da-DK" dirty="0" smtClean="0">
                    <a:solidFill>
                      <a:schemeClr val="bg1"/>
                    </a:solidFill>
                  </a:rPr>
                  <a:t>2</a:t>
                </a:r>
                <a:endParaRPr lang="da-DK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5796136" y="3933056"/>
                <a:ext cx="360040" cy="369332"/>
              </a:xfrm>
              <a:prstGeom prst="rect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rIns="0" rtlCol="0">
                <a:spAutoFit/>
              </a:bodyPr>
              <a:lstStyle/>
              <a:p>
                <a:pPr algn="ctr"/>
                <a:r>
                  <a:rPr lang="da-DK" dirty="0" smtClean="0">
                    <a:solidFill>
                      <a:schemeClr val="bg1"/>
                    </a:solidFill>
                  </a:rPr>
                  <a:t>1</a:t>
                </a:r>
                <a:endParaRPr lang="da-DK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1403688" y="3933096"/>
                <a:ext cx="360000" cy="360000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>
                  <a:solidFill>
                    <a:schemeClr val="bg1"/>
                  </a:solidFill>
                </a:endParaRPr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2699792" y="3933056"/>
                <a:ext cx="360000" cy="360000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>
                  <a:solidFill>
                    <a:schemeClr val="bg1"/>
                  </a:solidFill>
                </a:endParaRPr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4428024" y="3933056"/>
                <a:ext cx="360000" cy="360000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>
                  <a:solidFill>
                    <a:schemeClr val="bg1"/>
                  </a:solidFill>
                </a:endParaRPr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3635896" y="3285024"/>
                <a:ext cx="360000" cy="360000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64" name="Content Placeholder 2"/>
          <p:cNvSpPr>
            <a:spLocks noGrp="1"/>
          </p:cNvSpPr>
          <p:nvPr>
            <p:ph idx="1"/>
          </p:nvPr>
        </p:nvSpPr>
        <p:spPr>
          <a:xfrm>
            <a:off x="179512" y="2380238"/>
            <a:ext cx="8964488" cy="4721170"/>
          </a:xfrm>
          <a:noFill/>
          <a:ln>
            <a:solidFill>
              <a:srgbClr val="FFFFFF">
                <a:alpha val="50196"/>
              </a:srgbClr>
            </a:solidFill>
          </a:ln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a-DK" sz="2800" b="1" dirty="0" smtClean="0">
                <a:solidFill>
                  <a:srgbClr val="C00000"/>
                </a:solidFill>
              </a:rPr>
              <a:t>Construction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da-DK" sz="2800" dirty="0" err="1" smtClean="0"/>
              <a:t>Consider</a:t>
            </a:r>
            <a:r>
              <a:rPr lang="da-DK" sz="2800" dirty="0" smtClean="0"/>
              <a:t> elements in </a:t>
            </a:r>
            <a:r>
              <a:rPr lang="da-DK" sz="2800" dirty="0" err="1" smtClean="0"/>
              <a:t>decreasing</a:t>
            </a:r>
            <a:r>
              <a:rPr lang="da-DK" sz="2800" dirty="0" smtClean="0"/>
              <a:t> </a:t>
            </a:r>
            <a:r>
              <a:rPr lang="da-DK" sz="2800" dirty="0" err="1" smtClean="0"/>
              <a:t>order</a:t>
            </a:r>
            <a:endParaRPr lang="da-DK" sz="2800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da-DK" sz="2800" dirty="0" smtClean="0"/>
              <a:t>Find </a:t>
            </a:r>
            <a:r>
              <a:rPr lang="da-DK" sz="2800" dirty="0" err="1" smtClean="0"/>
              <a:t>connected</a:t>
            </a:r>
            <a:r>
              <a:rPr lang="da-DK" sz="2800" dirty="0" smtClean="0"/>
              <a:t> components with </a:t>
            </a:r>
            <a:r>
              <a:rPr lang="da-DK" sz="2800" dirty="0" err="1" smtClean="0"/>
              <a:t>size</a:t>
            </a:r>
            <a:r>
              <a:rPr lang="da-DK" sz="2800" dirty="0"/>
              <a:t> </a:t>
            </a:r>
            <a:r>
              <a:rPr lang="da-DK" sz="2800" dirty="0" smtClean="0">
                <a:latin typeface="Calibri"/>
                <a:sym typeface="Symbol"/>
              </a:rPr>
              <a:t>≥ 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da-DK" sz="2800" i="1" dirty="0" smtClean="0">
                <a:latin typeface="Calibri"/>
                <a:sym typeface="Symbol"/>
              </a:rPr>
              <a:t>L</a:t>
            </a:r>
            <a:r>
              <a:rPr lang="da-DK" sz="2800" dirty="0" smtClean="0">
                <a:latin typeface="Calibri"/>
                <a:sym typeface="Symbol"/>
              </a:rPr>
              <a:t>-</a:t>
            </a:r>
            <a:r>
              <a:rPr lang="da-DK" sz="2800" dirty="0" err="1" smtClean="0">
                <a:latin typeface="Calibri"/>
                <a:sym typeface="Symbol"/>
              </a:rPr>
              <a:t>adjacency</a:t>
            </a:r>
            <a:r>
              <a:rPr lang="da-DK" sz="2800" dirty="0" smtClean="0">
                <a:latin typeface="Calibri"/>
                <a:sym typeface="Symbol"/>
              </a:rPr>
              <a:t>    |</a:t>
            </a:r>
            <a:r>
              <a:rPr lang="da-DK" sz="2800" i="1" dirty="0" smtClean="0"/>
              <a:t>C</a:t>
            </a:r>
            <a:r>
              <a:rPr lang="da-DK" sz="2800" baseline="-25000" dirty="0" smtClean="0"/>
              <a:t>1</a:t>
            </a:r>
            <a:r>
              <a:rPr lang="da-DK" sz="2800" dirty="0" smtClean="0"/>
              <a:t>|≤ 4</a:t>
            </a:r>
            <a:r>
              <a:rPr lang="da-DK" sz="2800" dirty="0" smtClean="0">
                <a:sym typeface="Symbol"/>
              </a:rPr>
              <a:t>-3, |</a:t>
            </a:r>
            <a:r>
              <a:rPr lang="da-DK" sz="2800" i="1" dirty="0" err="1" smtClean="0"/>
              <a:t>C</a:t>
            </a:r>
            <a:r>
              <a:rPr lang="da-DK" sz="2800" i="1" baseline="-25000" dirty="0" err="1" smtClean="0"/>
              <a:t>i</a:t>
            </a:r>
            <a:r>
              <a:rPr lang="da-DK" sz="2800" dirty="0" smtClean="0">
                <a:sym typeface="Symbol"/>
              </a:rPr>
              <a:t>|≤ 2</a:t>
            </a:r>
            <a:r>
              <a:rPr lang="da-DK" sz="2800" i="1" dirty="0" smtClean="0">
                <a:sym typeface="Symbol"/>
              </a:rPr>
              <a:t>m</a:t>
            </a:r>
            <a:r>
              <a:rPr lang="da-DK" sz="2800" dirty="0" smtClean="0">
                <a:sym typeface="Symbol"/>
              </a:rPr>
              <a:t></a:t>
            </a:r>
            <a:endParaRPr lang="da-DK" sz="2800" i="1" baseline="-25000" dirty="0">
              <a:sym typeface="Symbol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da-DK" sz="2800" b="1" dirty="0" err="1" smtClean="0">
                <a:solidFill>
                  <a:srgbClr val="C00000"/>
                </a:solidFill>
              </a:rPr>
              <a:t>Representation</a:t>
            </a:r>
            <a:endParaRPr lang="da-DK" sz="2800" b="1" dirty="0" smtClean="0">
              <a:solidFill>
                <a:srgbClr val="C0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da-DK" sz="2800" b="1" dirty="0">
              <a:solidFill>
                <a:srgbClr val="C0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da-DK" sz="2800" dirty="0" smtClean="0">
              <a:solidFill>
                <a:srgbClr val="C0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da-DK" sz="2800" dirty="0" smtClean="0">
              <a:solidFill>
                <a:srgbClr val="C0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da-DK" sz="2800" i="1" dirty="0" smtClean="0">
                <a:sym typeface="Symbol"/>
              </a:rPr>
              <a:t>O</a:t>
            </a:r>
            <a:r>
              <a:rPr lang="da-DK" sz="2800" dirty="0" smtClean="0">
                <a:sym typeface="Symbol"/>
              </a:rPr>
              <a:t>(</a:t>
            </a:r>
            <a:r>
              <a:rPr lang="da-DK" sz="2800" i="1" dirty="0" err="1" smtClean="0">
                <a:sym typeface="Symbol"/>
              </a:rPr>
              <a:t>mn</a:t>
            </a:r>
            <a:r>
              <a:rPr lang="da-DK" sz="2800" dirty="0" smtClean="0">
                <a:sym typeface="Symbol"/>
              </a:rPr>
              <a:t> + </a:t>
            </a:r>
            <a:r>
              <a:rPr lang="da-DK" sz="2800" i="1" dirty="0" err="1" smtClean="0">
                <a:sym typeface="Symbol"/>
              </a:rPr>
              <a:t>mn</a:t>
            </a:r>
            <a:r>
              <a:rPr lang="da-DK" sz="2800" dirty="0" smtClean="0">
                <a:sym typeface="Symbol"/>
              </a:rPr>
              <a:t>/log n </a:t>
            </a:r>
            <a:r>
              <a:rPr lang="da-DK" sz="2800" dirty="0">
                <a:sym typeface="Symbol"/>
              </a:rPr>
              <a:t>+ </a:t>
            </a:r>
            <a:r>
              <a:rPr lang="da-DK" sz="2800" i="1" dirty="0" err="1">
                <a:sym typeface="Symbol"/>
              </a:rPr>
              <a:t>mn</a:t>
            </a:r>
            <a:r>
              <a:rPr lang="da-DK" sz="2800" dirty="0" err="1">
                <a:sym typeface="Symbol"/>
              </a:rPr>
              <a:t>log</a:t>
            </a:r>
            <a:r>
              <a:rPr lang="da-DK" sz="2800" dirty="0">
                <a:sym typeface="Symbol"/>
              </a:rPr>
              <a:t> </a:t>
            </a:r>
            <a:r>
              <a:rPr lang="da-DK" sz="2800" i="1" dirty="0">
                <a:sym typeface="Symbol"/>
              </a:rPr>
              <a:t>m </a:t>
            </a:r>
            <a:r>
              <a:rPr lang="da-DK" sz="2800" dirty="0" smtClean="0">
                <a:sym typeface="Symbol"/>
              </a:rPr>
              <a:t>+ </a:t>
            </a:r>
            <a:r>
              <a:rPr lang="da-DK" sz="2800" i="1" dirty="0" err="1" smtClean="0">
                <a:sym typeface="Symbol"/>
              </a:rPr>
              <a:t>mn</a:t>
            </a:r>
            <a:r>
              <a:rPr lang="da-DK" sz="2800" dirty="0" err="1" smtClean="0">
                <a:sym typeface="Symbol"/>
              </a:rPr>
              <a:t>log</a:t>
            </a:r>
            <a:r>
              <a:rPr lang="da-DK" sz="2800" dirty="0" smtClean="0">
                <a:sym typeface="Symbol"/>
              </a:rPr>
              <a:t>(</a:t>
            </a:r>
            <a:r>
              <a:rPr lang="da-DK" sz="2800" i="1" dirty="0" smtClean="0">
                <a:sym typeface="Symbol"/>
              </a:rPr>
              <a:t>m</a:t>
            </a:r>
            <a:r>
              <a:rPr lang="da-DK" sz="2800" dirty="0" smtClean="0">
                <a:sym typeface="Symbol"/>
              </a:rPr>
              <a:t>))</a:t>
            </a:r>
          </a:p>
          <a:p>
            <a:pPr marL="0" indent="0">
              <a:spcBef>
                <a:spcPts val="0"/>
              </a:spcBef>
              <a:buNone/>
            </a:pPr>
            <a:endParaRPr lang="da-DK" sz="2800" dirty="0" smtClean="0"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endParaRPr lang="da-DK" sz="2800" i="1" dirty="0" smtClean="0">
              <a:sym typeface="Symbol"/>
            </a:endParaRPr>
          </a:p>
          <a:p>
            <a:pPr marL="0" indent="0" algn="r">
              <a:spcBef>
                <a:spcPts val="600"/>
              </a:spcBef>
              <a:buNone/>
            </a:pPr>
            <a:r>
              <a:rPr lang="da-DK" sz="2800" dirty="0" smtClean="0">
                <a:sym typeface="Symbol"/>
              </a:rPr>
              <a:t> =</a:t>
            </a:r>
            <a:r>
              <a:rPr lang="da-DK" sz="2800" i="1" dirty="0" smtClean="0">
                <a:sym typeface="Symbol"/>
              </a:rPr>
              <a:t> </a:t>
            </a:r>
            <a:r>
              <a:rPr lang="da-DK" sz="2800" dirty="0" smtClean="0">
                <a:sym typeface="Symbol"/>
              </a:rPr>
              <a:t>log</a:t>
            </a:r>
            <a:r>
              <a:rPr lang="da-DK" sz="2800" i="1" dirty="0" smtClean="0">
                <a:sym typeface="Symbol"/>
              </a:rPr>
              <a:t> n</a:t>
            </a:r>
            <a:r>
              <a:rPr lang="da-DK" sz="2800" dirty="0" smtClean="0">
                <a:sym typeface="Symbol"/>
              </a:rPr>
              <a:t>    </a:t>
            </a:r>
            <a:r>
              <a:rPr lang="da-DK" sz="2800" i="1" dirty="0" smtClean="0">
                <a:solidFill>
                  <a:srgbClr val="00B050"/>
                </a:solidFill>
                <a:sym typeface="Symbol"/>
              </a:rPr>
              <a:t>O</a:t>
            </a:r>
            <a:r>
              <a:rPr lang="da-DK" sz="2800" dirty="0" smtClean="0">
                <a:solidFill>
                  <a:srgbClr val="00B050"/>
                </a:solidFill>
                <a:sym typeface="Symbol"/>
              </a:rPr>
              <a:t>(</a:t>
            </a:r>
            <a:r>
              <a:rPr lang="da-DK" sz="2800" i="1" dirty="0" err="1" smtClean="0">
                <a:solidFill>
                  <a:srgbClr val="00B050"/>
                </a:solidFill>
                <a:sym typeface="Symbol"/>
              </a:rPr>
              <a:t>mn</a:t>
            </a:r>
            <a:r>
              <a:rPr lang="da-DK" sz="2800" dirty="0" smtClean="0">
                <a:solidFill>
                  <a:srgbClr val="00B050"/>
                </a:solidFill>
                <a:sym typeface="Symbol"/>
              </a:rPr>
              <a:t>(log </a:t>
            </a:r>
            <a:r>
              <a:rPr lang="da-DK" sz="2800" i="1" dirty="0" err="1" smtClean="0">
                <a:solidFill>
                  <a:srgbClr val="00B050"/>
                </a:solidFill>
                <a:sym typeface="Symbol"/>
              </a:rPr>
              <a:t>m</a:t>
            </a:r>
            <a:r>
              <a:rPr lang="da-DK" sz="2800" dirty="0" err="1" smtClean="0">
                <a:solidFill>
                  <a:srgbClr val="C00000"/>
                </a:solidFill>
                <a:sym typeface="Symbol"/>
              </a:rPr>
              <a:t>+loglog</a:t>
            </a:r>
            <a:r>
              <a:rPr lang="da-DK" sz="2800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da-DK" sz="2800" i="1" dirty="0" smtClean="0">
                <a:solidFill>
                  <a:srgbClr val="C00000"/>
                </a:solidFill>
                <a:sym typeface="Symbol"/>
              </a:rPr>
              <a:t>n</a:t>
            </a:r>
            <a:r>
              <a:rPr lang="da-DK" sz="2800" dirty="0" smtClean="0">
                <a:solidFill>
                  <a:srgbClr val="00B050"/>
                </a:solidFill>
                <a:sym typeface="Symbol"/>
              </a:rPr>
              <a:t>))</a:t>
            </a:r>
            <a:endParaRPr lang="da-DK" sz="2800" dirty="0">
              <a:solidFill>
                <a:srgbClr val="00B050"/>
              </a:solidFill>
            </a:endParaRPr>
          </a:p>
        </p:txBody>
      </p:sp>
      <p:graphicFrame>
        <p:nvGraphicFramePr>
          <p:cNvPr id="65" name="Table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1382523"/>
              </p:ext>
            </p:extLst>
          </p:nvPr>
        </p:nvGraphicFramePr>
        <p:xfrm>
          <a:off x="1171707" y="1052736"/>
          <a:ext cx="1868168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7042"/>
                <a:gridCol w="467042"/>
                <a:gridCol w="467042"/>
                <a:gridCol w="46704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/>
                        <a:t>11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mtClean="0"/>
                        <a:t>4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mtClean="0"/>
                        <a:t>1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mtClean="0"/>
                        <a:t>3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9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6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12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mtClean="0"/>
                        <a:t>8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smtClean="0"/>
                        <a:t>5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smtClean="0"/>
                        <a:t>2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mtClean="0"/>
                        <a:t>10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7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4" name="Table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1698375"/>
              </p:ext>
            </p:extLst>
          </p:nvPr>
        </p:nvGraphicFramePr>
        <p:xfrm>
          <a:off x="1171707" y="1052736"/>
          <a:ext cx="1868168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7042"/>
                <a:gridCol w="467042"/>
                <a:gridCol w="467042"/>
                <a:gridCol w="46704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/>
                        <a:t>11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4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mtClean="0"/>
                        <a:t>1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mtClean="0"/>
                        <a:t>3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smtClean="0"/>
                        <a:t>9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6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12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mtClean="0"/>
                        <a:t>8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smtClean="0"/>
                        <a:t>5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/>
                        <a:t>2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mtClean="0"/>
                        <a:t>10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7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5" name="Table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610558"/>
              </p:ext>
            </p:extLst>
          </p:nvPr>
        </p:nvGraphicFramePr>
        <p:xfrm>
          <a:off x="1171707" y="1052736"/>
          <a:ext cx="1868168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7042"/>
                <a:gridCol w="467042"/>
                <a:gridCol w="467042"/>
                <a:gridCol w="46704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/>
                        <a:t>11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mtClean="0"/>
                        <a:t>4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mtClean="0"/>
                        <a:t>1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mtClean="0"/>
                        <a:t>3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9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6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12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8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smtClean="0"/>
                        <a:t>5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smtClean="0"/>
                        <a:t>2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10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7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7" name="Table 7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4001105"/>
              </p:ext>
            </p:extLst>
          </p:nvPr>
        </p:nvGraphicFramePr>
        <p:xfrm>
          <a:off x="1171707" y="1052736"/>
          <a:ext cx="1868168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7042"/>
                <a:gridCol w="467042"/>
                <a:gridCol w="467042"/>
                <a:gridCol w="46704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/>
                        <a:t>11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mtClean="0"/>
                        <a:t>4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1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3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9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6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12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8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smtClean="0"/>
                        <a:t>5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smtClean="0"/>
                        <a:t>2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10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7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8" name="Table 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3696366"/>
              </p:ext>
            </p:extLst>
          </p:nvPr>
        </p:nvGraphicFramePr>
        <p:xfrm>
          <a:off x="1171707" y="1052736"/>
          <a:ext cx="1868168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7042"/>
                <a:gridCol w="467042"/>
                <a:gridCol w="467042"/>
                <a:gridCol w="46704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/>
                        <a:t>11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mtClean="0"/>
                        <a:t>4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mtClean="0"/>
                        <a:t>1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3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9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6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12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8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smtClean="0"/>
                        <a:t>5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smtClean="0"/>
                        <a:t>2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10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7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6" name="Table 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6913331"/>
              </p:ext>
            </p:extLst>
          </p:nvPr>
        </p:nvGraphicFramePr>
        <p:xfrm>
          <a:off x="1171707" y="1052736"/>
          <a:ext cx="1868168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7042"/>
                <a:gridCol w="467042"/>
                <a:gridCol w="467042"/>
                <a:gridCol w="46704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/>
                        <a:t>11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4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mtClean="0"/>
                        <a:t>1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3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9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6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12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8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smtClean="0"/>
                        <a:t>5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smtClean="0"/>
                        <a:t>2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10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7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pSp>
        <p:nvGrpSpPr>
          <p:cNvPr id="37" name="Group 36"/>
          <p:cNvGrpSpPr/>
          <p:nvPr/>
        </p:nvGrpSpPr>
        <p:grpSpPr>
          <a:xfrm>
            <a:off x="6616257" y="750314"/>
            <a:ext cx="2348231" cy="853266"/>
            <a:chOff x="7560312" y="4967860"/>
            <a:chExt cx="2348231" cy="853266"/>
          </a:xfrm>
          <a:solidFill>
            <a:srgbClr val="FFFF00"/>
          </a:solidFill>
        </p:grpSpPr>
        <p:cxnSp>
          <p:nvCxnSpPr>
            <p:cNvPr id="114" name="Straight Connector 113"/>
            <p:cNvCxnSpPr/>
            <p:nvPr/>
          </p:nvCxnSpPr>
          <p:spPr>
            <a:xfrm>
              <a:off x="7560312" y="4967860"/>
              <a:ext cx="2160260" cy="648032"/>
            </a:xfrm>
            <a:prstGeom prst="line">
              <a:avLst/>
            </a:prstGeom>
            <a:grpFill/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2" name="TextBox 131"/>
            <p:cNvSpPr txBox="1"/>
            <p:nvPr/>
          </p:nvSpPr>
          <p:spPr>
            <a:xfrm>
              <a:off x="9548503" y="5451794"/>
              <a:ext cx="360040" cy="369332"/>
            </a:xfrm>
            <a:prstGeom prst="rect">
              <a:avLst/>
            </a:prstGeom>
            <a:grpFill/>
            <a:ln>
              <a:solidFill>
                <a:srgbClr val="FFFF00"/>
              </a:solidFill>
            </a:ln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da-DK" dirty="0" smtClean="0"/>
                <a:t>1</a:t>
              </a:r>
              <a:endParaRPr lang="da-DK" dirty="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3771961" y="1229606"/>
            <a:ext cx="1224136" cy="945396"/>
            <a:chOff x="4716016" y="5435932"/>
            <a:chExt cx="1224136" cy="945396"/>
          </a:xfrm>
        </p:grpSpPr>
        <p:cxnSp>
          <p:nvCxnSpPr>
            <p:cNvPr id="87" name="Straight Connector 86"/>
            <p:cNvCxnSpPr/>
            <p:nvPr/>
          </p:nvCxnSpPr>
          <p:spPr>
            <a:xfrm flipV="1">
              <a:off x="4896036" y="5615932"/>
              <a:ext cx="432068" cy="576064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flipV="1">
              <a:off x="5328084" y="5615932"/>
              <a:ext cx="20" cy="576064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flipH="1" flipV="1">
              <a:off x="5328104" y="5615932"/>
              <a:ext cx="432028" cy="576064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TextBox 120"/>
            <p:cNvSpPr txBox="1"/>
            <p:nvPr/>
          </p:nvSpPr>
          <p:spPr>
            <a:xfrm>
              <a:off x="4716016" y="6011996"/>
              <a:ext cx="360040" cy="369332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da-DK" dirty="0" smtClean="0"/>
                <a:t>12</a:t>
              </a:r>
              <a:endParaRPr lang="da-DK" dirty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5148064" y="6011996"/>
              <a:ext cx="360040" cy="369332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da-DK" dirty="0" smtClean="0"/>
                <a:t>10</a:t>
              </a:r>
              <a:endParaRPr lang="da-DK" dirty="0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5580112" y="6011996"/>
              <a:ext cx="360040" cy="369332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da-DK" dirty="0" smtClean="0"/>
                <a:t>8</a:t>
              </a:r>
              <a:endParaRPr lang="da-DK" dirty="0"/>
            </a:p>
          </p:txBody>
        </p:sp>
        <p:sp>
          <p:nvSpPr>
            <p:cNvPr id="134" name="Oval 133"/>
            <p:cNvSpPr/>
            <p:nvPr/>
          </p:nvSpPr>
          <p:spPr>
            <a:xfrm>
              <a:off x="5148104" y="5435932"/>
              <a:ext cx="360000" cy="36000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i="1" dirty="0" smtClean="0">
                  <a:solidFill>
                    <a:schemeClr val="tx1"/>
                  </a:solidFill>
                </a:rPr>
                <a:t>C</a:t>
              </a:r>
              <a:r>
                <a:rPr lang="da-DK" baseline="-25000" dirty="0" smtClean="0">
                  <a:solidFill>
                    <a:schemeClr val="tx1"/>
                  </a:solidFill>
                </a:rPr>
                <a:t>1</a:t>
              </a:r>
              <a:endParaRPr lang="da-DK" baseline="-25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6364249" y="750314"/>
            <a:ext cx="2088232" cy="1413468"/>
            <a:chOff x="7308304" y="4967860"/>
            <a:chExt cx="2088232" cy="1413468"/>
          </a:xfrm>
          <a:solidFill>
            <a:srgbClr val="92D050"/>
          </a:solidFill>
        </p:grpSpPr>
        <p:cxnSp>
          <p:nvCxnSpPr>
            <p:cNvPr id="113" name="Straight Connector 112"/>
            <p:cNvCxnSpPr/>
            <p:nvPr/>
          </p:nvCxnSpPr>
          <p:spPr>
            <a:xfrm flipH="1" flipV="1">
              <a:off x="7560312" y="4967860"/>
              <a:ext cx="792128" cy="652698"/>
            </a:xfrm>
            <a:prstGeom prst="line">
              <a:avLst/>
            </a:prstGeom>
            <a:grpFill/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 flipV="1">
              <a:off x="7884368" y="5651916"/>
              <a:ext cx="432068" cy="576064"/>
            </a:xfrm>
            <a:prstGeom prst="line">
              <a:avLst/>
            </a:prstGeom>
            <a:grpFill/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 flipV="1">
              <a:off x="8316416" y="5651916"/>
              <a:ext cx="20" cy="576064"/>
            </a:xfrm>
            <a:prstGeom prst="line">
              <a:avLst/>
            </a:prstGeom>
            <a:grpFill/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 flipH="1" flipV="1">
              <a:off x="8354578" y="5651916"/>
              <a:ext cx="432028" cy="576064"/>
            </a:xfrm>
            <a:prstGeom prst="line">
              <a:avLst/>
            </a:prstGeom>
            <a:grpFill/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 flipH="1" flipV="1">
              <a:off x="8354578" y="5651916"/>
              <a:ext cx="969950" cy="432088"/>
            </a:xfrm>
            <a:prstGeom prst="line">
              <a:avLst/>
            </a:prstGeom>
            <a:grpFill/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 flipV="1">
              <a:off x="7380312" y="5651916"/>
              <a:ext cx="972108" cy="432088"/>
            </a:xfrm>
            <a:prstGeom prst="line">
              <a:avLst/>
            </a:prstGeom>
            <a:grpFill/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TextBox 126"/>
            <p:cNvSpPr txBox="1"/>
            <p:nvPr/>
          </p:nvSpPr>
          <p:spPr>
            <a:xfrm>
              <a:off x="7308304" y="6011996"/>
              <a:ext cx="360040" cy="369332"/>
            </a:xfrm>
            <a:prstGeom prst="rect">
              <a:avLst/>
            </a:prstGeom>
            <a:grpFill/>
            <a:ln>
              <a:solidFill>
                <a:srgbClr val="92D050"/>
              </a:solidFill>
            </a:ln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da-DK" dirty="0"/>
                <a:t>7</a:t>
              </a: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7740352" y="6011996"/>
              <a:ext cx="360040" cy="369332"/>
            </a:xfrm>
            <a:prstGeom prst="rect">
              <a:avLst/>
            </a:prstGeom>
            <a:grpFill/>
            <a:ln>
              <a:solidFill>
                <a:srgbClr val="92D050"/>
              </a:solidFill>
            </a:ln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da-DK" dirty="0"/>
                <a:t>5</a:t>
              </a: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8172400" y="6011996"/>
              <a:ext cx="360040" cy="369332"/>
            </a:xfrm>
            <a:prstGeom prst="rect">
              <a:avLst/>
            </a:prstGeom>
            <a:grpFill/>
            <a:ln>
              <a:solidFill>
                <a:srgbClr val="92D050"/>
              </a:solidFill>
            </a:ln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da-DK" dirty="0" smtClean="0"/>
                <a:t>4</a:t>
              </a:r>
              <a:endParaRPr lang="da-DK" dirty="0"/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8604448" y="6011996"/>
              <a:ext cx="360040" cy="369332"/>
            </a:xfrm>
            <a:prstGeom prst="rect">
              <a:avLst/>
            </a:prstGeom>
            <a:grpFill/>
            <a:ln>
              <a:solidFill>
                <a:srgbClr val="92D050"/>
              </a:solidFill>
            </a:ln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da-DK" dirty="0"/>
                <a:t>3</a:t>
              </a: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9036496" y="6011996"/>
              <a:ext cx="360040" cy="369332"/>
            </a:xfrm>
            <a:prstGeom prst="rect">
              <a:avLst/>
            </a:prstGeom>
            <a:grpFill/>
            <a:ln>
              <a:solidFill>
                <a:srgbClr val="92D050"/>
              </a:solidFill>
            </a:ln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da-DK" dirty="0" smtClean="0"/>
                <a:t>2</a:t>
              </a:r>
              <a:endParaRPr lang="da-DK" dirty="0"/>
            </a:p>
          </p:txBody>
        </p:sp>
        <p:sp>
          <p:nvSpPr>
            <p:cNvPr id="138" name="Oval 137"/>
            <p:cNvSpPr/>
            <p:nvPr/>
          </p:nvSpPr>
          <p:spPr>
            <a:xfrm>
              <a:off x="8172440" y="5435892"/>
              <a:ext cx="360000" cy="360000"/>
            </a:xfrm>
            <a:prstGeom prst="ellipse">
              <a:avLst/>
            </a:prstGeom>
            <a:grp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i="1" dirty="0" smtClean="0">
                  <a:solidFill>
                    <a:schemeClr val="tx1"/>
                  </a:solidFill>
                </a:rPr>
                <a:t>C</a:t>
              </a:r>
              <a:r>
                <a:rPr lang="da-DK" baseline="-25000" dirty="0" smtClean="0">
                  <a:solidFill>
                    <a:schemeClr val="tx1"/>
                  </a:solidFill>
                </a:rPr>
                <a:t>3</a:t>
              </a:r>
              <a:endParaRPr lang="da-DK" baseline="-25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4388365" y="579606"/>
            <a:ext cx="2412208" cy="1593468"/>
            <a:chOff x="5328104" y="4787860"/>
            <a:chExt cx="2412208" cy="1593468"/>
          </a:xfrm>
        </p:grpSpPr>
        <p:cxnSp>
          <p:nvCxnSpPr>
            <p:cNvPr id="107" name="Straight Connector 106"/>
            <p:cNvCxnSpPr/>
            <p:nvPr/>
          </p:nvCxnSpPr>
          <p:spPr>
            <a:xfrm flipH="1" flipV="1">
              <a:off x="6624228" y="5615932"/>
              <a:ext cx="432048" cy="592832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flipV="1">
              <a:off x="6192180" y="5615892"/>
              <a:ext cx="432048" cy="592872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 flipV="1">
              <a:off x="6624208" y="5615932"/>
              <a:ext cx="0" cy="576064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 flipV="1">
              <a:off x="5328104" y="4967860"/>
              <a:ext cx="2232208" cy="652698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 flipH="1">
              <a:off x="6624208" y="4967860"/>
              <a:ext cx="936104" cy="648032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4" name="TextBox 123"/>
            <p:cNvSpPr txBox="1"/>
            <p:nvPr/>
          </p:nvSpPr>
          <p:spPr>
            <a:xfrm>
              <a:off x="6012160" y="6011996"/>
              <a:ext cx="360040" cy="369332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da-DK" dirty="0" smtClean="0"/>
                <a:t>11</a:t>
              </a:r>
              <a:endParaRPr lang="da-DK" dirty="0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6444208" y="6011996"/>
              <a:ext cx="360040" cy="369332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da-DK" dirty="0"/>
                <a:t>9</a:t>
              </a: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6876256" y="6011996"/>
              <a:ext cx="360040" cy="369332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da-DK" dirty="0"/>
                <a:t>6</a:t>
              </a:r>
            </a:p>
          </p:txBody>
        </p:sp>
        <p:sp>
          <p:nvSpPr>
            <p:cNvPr id="135" name="Oval 134"/>
            <p:cNvSpPr/>
            <p:nvPr/>
          </p:nvSpPr>
          <p:spPr>
            <a:xfrm>
              <a:off x="6444208" y="5435892"/>
              <a:ext cx="360000" cy="36000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i="1" dirty="0" smtClean="0">
                  <a:solidFill>
                    <a:schemeClr val="tx1"/>
                  </a:solidFill>
                </a:rPr>
                <a:t>C</a:t>
              </a:r>
              <a:r>
                <a:rPr lang="da-DK" baseline="-25000" dirty="0" smtClean="0">
                  <a:solidFill>
                    <a:schemeClr val="tx1"/>
                  </a:solidFill>
                </a:rPr>
                <a:t>2</a:t>
              </a:r>
              <a:endParaRPr lang="da-DK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39" name="Oval 138"/>
            <p:cNvSpPr/>
            <p:nvPr/>
          </p:nvSpPr>
          <p:spPr>
            <a:xfrm>
              <a:off x="7380312" y="4787860"/>
              <a:ext cx="360000" cy="36000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</p:grpSp>
      <p:graphicFrame>
        <p:nvGraphicFramePr>
          <p:cNvPr id="142" name="Table 1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7080147"/>
              </p:ext>
            </p:extLst>
          </p:nvPr>
        </p:nvGraphicFramePr>
        <p:xfrm>
          <a:off x="1171707" y="1052736"/>
          <a:ext cx="1868168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7042"/>
                <a:gridCol w="467042"/>
                <a:gridCol w="467042"/>
                <a:gridCol w="46704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/>
                        <a:t>11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4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mtClean="0"/>
                        <a:t>1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3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9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6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12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8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smtClean="0"/>
                        <a:t>5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smtClean="0"/>
                        <a:t>2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10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7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3" name="Table 1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9978698"/>
              </p:ext>
            </p:extLst>
          </p:nvPr>
        </p:nvGraphicFramePr>
        <p:xfrm>
          <a:off x="1171707" y="1052736"/>
          <a:ext cx="1868168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7042"/>
                <a:gridCol w="467042"/>
                <a:gridCol w="467042"/>
                <a:gridCol w="46704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/>
                        <a:t>11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4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mtClean="0"/>
                        <a:t>1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3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9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6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12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8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smtClean="0"/>
                        <a:t>5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smtClean="0"/>
                        <a:t>2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10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7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4" name="Table 1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7832148"/>
              </p:ext>
            </p:extLst>
          </p:nvPr>
        </p:nvGraphicFramePr>
        <p:xfrm>
          <a:off x="1171707" y="1052736"/>
          <a:ext cx="1868168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7042"/>
                <a:gridCol w="467042"/>
                <a:gridCol w="467042"/>
                <a:gridCol w="46704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/>
                        <a:t>11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4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mtClean="0"/>
                        <a:t>1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3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9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6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12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8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smtClean="0"/>
                        <a:t>5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smtClean="0"/>
                        <a:t>2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10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7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5" name="Table 1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376233"/>
              </p:ext>
            </p:extLst>
          </p:nvPr>
        </p:nvGraphicFramePr>
        <p:xfrm>
          <a:off x="1171707" y="1052736"/>
          <a:ext cx="1868168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7042"/>
                <a:gridCol w="467042"/>
                <a:gridCol w="467042"/>
                <a:gridCol w="46704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/>
                        <a:t>11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4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mtClean="0"/>
                        <a:t>1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3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9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6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12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8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5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smtClean="0"/>
                        <a:t>2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10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7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6" name="Table 1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5244472"/>
              </p:ext>
            </p:extLst>
          </p:nvPr>
        </p:nvGraphicFramePr>
        <p:xfrm>
          <a:off x="1171707" y="1052736"/>
          <a:ext cx="1868168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7042"/>
                <a:gridCol w="467042"/>
                <a:gridCol w="467042"/>
                <a:gridCol w="46704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/>
                        <a:t>11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4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mtClean="0"/>
                        <a:t>1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3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9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6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12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8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5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smtClean="0"/>
                        <a:t>2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10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7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7" name="Table 1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1729689"/>
              </p:ext>
            </p:extLst>
          </p:nvPr>
        </p:nvGraphicFramePr>
        <p:xfrm>
          <a:off x="1171707" y="1052736"/>
          <a:ext cx="1868168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7042"/>
                <a:gridCol w="467042"/>
                <a:gridCol w="467042"/>
                <a:gridCol w="46704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/>
                        <a:t>11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4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1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3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9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6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12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8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5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smtClean="0"/>
                        <a:t>2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10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7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8" name="Table 1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6366647"/>
              </p:ext>
            </p:extLst>
          </p:nvPr>
        </p:nvGraphicFramePr>
        <p:xfrm>
          <a:off x="1171707" y="1052736"/>
          <a:ext cx="1868168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7042"/>
                <a:gridCol w="467042"/>
                <a:gridCol w="467042"/>
                <a:gridCol w="46704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/>
                        <a:t>11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4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1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3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9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6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12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8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5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smtClean="0"/>
                        <a:t>2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10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7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0" name="Table 1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5977767"/>
              </p:ext>
            </p:extLst>
          </p:nvPr>
        </p:nvGraphicFramePr>
        <p:xfrm>
          <a:off x="1171707" y="1052736"/>
          <a:ext cx="1868168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7042"/>
                <a:gridCol w="467042"/>
                <a:gridCol w="467042"/>
                <a:gridCol w="46704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/>
                        <a:t>11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4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1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3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9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6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12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8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5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/>
                        <a:t>2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10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7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151" name="Freeform 150"/>
          <p:cNvSpPr/>
          <p:nvPr/>
        </p:nvSpPr>
        <p:spPr>
          <a:xfrm>
            <a:off x="3771961" y="2195532"/>
            <a:ext cx="2520000" cy="52598"/>
          </a:xfrm>
          <a:custGeom>
            <a:avLst/>
            <a:gdLst>
              <a:gd name="connsiteX0" fmla="*/ 0 w 3471333"/>
              <a:gd name="connsiteY0" fmla="*/ 50800 h 254000"/>
              <a:gd name="connsiteX1" fmla="*/ 0 w 3471333"/>
              <a:gd name="connsiteY1" fmla="*/ 254000 h 254000"/>
              <a:gd name="connsiteX2" fmla="*/ 3471333 w 3471333"/>
              <a:gd name="connsiteY2" fmla="*/ 237067 h 254000"/>
              <a:gd name="connsiteX3" fmla="*/ 3471333 w 3471333"/>
              <a:gd name="connsiteY3" fmla="*/ 0 h 254000"/>
              <a:gd name="connsiteX0" fmla="*/ 0 w 3512071"/>
              <a:gd name="connsiteY0" fmla="*/ 50800 h 261116"/>
              <a:gd name="connsiteX1" fmla="*/ 0 w 3512071"/>
              <a:gd name="connsiteY1" fmla="*/ 254000 h 261116"/>
              <a:gd name="connsiteX2" fmla="*/ 3512071 w 3512071"/>
              <a:gd name="connsiteY2" fmla="*/ 261116 h 261116"/>
              <a:gd name="connsiteX3" fmla="*/ 3471333 w 3512071"/>
              <a:gd name="connsiteY3" fmla="*/ 0 h 261116"/>
              <a:gd name="connsiteX0" fmla="*/ 0 w 3471333"/>
              <a:gd name="connsiteY0" fmla="*/ 50800 h 261116"/>
              <a:gd name="connsiteX1" fmla="*/ 0 w 3471333"/>
              <a:gd name="connsiteY1" fmla="*/ 254000 h 261116"/>
              <a:gd name="connsiteX2" fmla="*/ 3465514 w 3471333"/>
              <a:gd name="connsiteY2" fmla="*/ 261116 h 261116"/>
              <a:gd name="connsiteX3" fmla="*/ 3471333 w 3471333"/>
              <a:gd name="connsiteY3" fmla="*/ 0 h 261116"/>
              <a:gd name="connsiteX0" fmla="*/ 0 w 3465514"/>
              <a:gd name="connsiteY0" fmla="*/ 2706 h 213022"/>
              <a:gd name="connsiteX1" fmla="*/ 0 w 3465514"/>
              <a:gd name="connsiteY1" fmla="*/ 205906 h 213022"/>
              <a:gd name="connsiteX2" fmla="*/ 3465514 w 3465514"/>
              <a:gd name="connsiteY2" fmla="*/ 213022 h 213022"/>
              <a:gd name="connsiteX3" fmla="*/ 3465513 w 3465514"/>
              <a:gd name="connsiteY3" fmla="*/ 0 h 213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65514" h="213022">
                <a:moveTo>
                  <a:pt x="0" y="2706"/>
                </a:moveTo>
                <a:lnTo>
                  <a:pt x="0" y="205906"/>
                </a:lnTo>
                <a:lnTo>
                  <a:pt x="3465514" y="213022"/>
                </a:lnTo>
                <a:cubicBezTo>
                  <a:pt x="3465514" y="142015"/>
                  <a:pt x="3465513" y="71007"/>
                  <a:pt x="3465513" y="0"/>
                </a:cubicBez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52" name="TextBox 151"/>
          <p:cNvSpPr txBox="1"/>
          <p:nvPr/>
        </p:nvSpPr>
        <p:spPr>
          <a:xfrm>
            <a:off x="4680507" y="219557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i="1" dirty="0" smtClean="0"/>
              <a:t>L</a:t>
            </a:r>
            <a:endParaRPr lang="da-DK" i="1" dirty="0"/>
          </a:p>
        </p:txBody>
      </p:sp>
      <p:grpSp>
        <p:nvGrpSpPr>
          <p:cNvPr id="62" name="Group 61"/>
          <p:cNvGrpSpPr/>
          <p:nvPr/>
        </p:nvGrpSpPr>
        <p:grpSpPr>
          <a:xfrm>
            <a:off x="2699792" y="1128910"/>
            <a:ext cx="216024" cy="973826"/>
            <a:chOff x="2275001" y="1613266"/>
            <a:chExt cx="216024" cy="973826"/>
          </a:xfrm>
          <a:solidFill>
            <a:schemeClr val="bg1">
              <a:alpha val="50196"/>
            </a:schemeClr>
          </a:solidFill>
        </p:grpSpPr>
        <p:sp>
          <p:nvSpPr>
            <p:cNvPr id="38" name="Oval 37"/>
            <p:cNvSpPr/>
            <p:nvPr/>
          </p:nvSpPr>
          <p:spPr>
            <a:xfrm>
              <a:off x="2275001" y="1613266"/>
              <a:ext cx="216024" cy="216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53" name="Oval 152"/>
            <p:cNvSpPr/>
            <p:nvPr/>
          </p:nvSpPr>
          <p:spPr>
            <a:xfrm>
              <a:off x="2275001" y="2371092"/>
              <a:ext cx="216024" cy="216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cxnSp>
          <p:nvCxnSpPr>
            <p:cNvPr id="159" name="Straight Connector 158"/>
            <p:cNvCxnSpPr>
              <a:stCxn id="38" idx="4"/>
              <a:endCxn id="153" idx="0"/>
            </p:cNvCxnSpPr>
            <p:nvPr/>
          </p:nvCxnSpPr>
          <p:spPr>
            <a:xfrm>
              <a:off x="2383013" y="1829266"/>
              <a:ext cx="0" cy="541826"/>
            </a:xfrm>
            <a:prstGeom prst="line">
              <a:avLst/>
            </a:prstGeom>
            <a:grpFill/>
            <a:ln w="57150">
              <a:solidFill>
                <a:srgbClr val="FFFFFF">
                  <a:alpha val="5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Group 62"/>
          <p:cNvGrpSpPr/>
          <p:nvPr/>
        </p:nvGrpSpPr>
        <p:grpSpPr>
          <a:xfrm>
            <a:off x="1290819" y="1128910"/>
            <a:ext cx="1408008" cy="973826"/>
            <a:chOff x="851212" y="1613266"/>
            <a:chExt cx="1408008" cy="973826"/>
          </a:xfrm>
          <a:solidFill>
            <a:schemeClr val="bg1">
              <a:alpha val="50196"/>
            </a:schemeClr>
          </a:solidFill>
        </p:grpSpPr>
        <p:sp>
          <p:nvSpPr>
            <p:cNvPr id="154" name="Oval 153"/>
            <p:cNvSpPr/>
            <p:nvPr/>
          </p:nvSpPr>
          <p:spPr>
            <a:xfrm>
              <a:off x="1331640" y="2371092"/>
              <a:ext cx="216024" cy="216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55" name="Oval 154"/>
            <p:cNvSpPr/>
            <p:nvPr/>
          </p:nvSpPr>
          <p:spPr>
            <a:xfrm>
              <a:off x="851212" y="2371092"/>
              <a:ext cx="216024" cy="216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56" name="Oval 155"/>
            <p:cNvSpPr/>
            <p:nvPr/>
          </p:nvSpPr>
          <p:spPr>
            <a:xfrm>
              <a:off x="1331640" y="1613266"/>
              <a:ext cx="216024" cy="216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cxnSp>
          <p:nvCxnSpPr>
            <p:cNvPr id="40" name="Straight Connector 39"/>
            <p:cNvCxnSpPr/>
            <p:nvPr/>
          </p:nvCxnSpPr>
          <p:spPr>
            <a:xfrm>
              <a:off x="1546699" y="2475056"/>
              <a:ext cx="712521" cy="0"/>
            </a:xfrm>
            <a:prstGeom prst="line">
              <a:avLst/>
            </a:prstGeom>
            <a:grpFill/>
            <a:ln w="57150">
              <a:solidFill>
                <a:srgbClr val="FFFFFF">
                  <a:alpha val="5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>
              <a:stCxn id="154" idx="0"/>
              <a:endCxn id="156" idx="4"/>
            </p:cNvCxnSpPr>
            <p:nvPr/>
          </p:nvCxnSpPr>
          <p:spPr>
            <a:xfrm flipV="1">
              <a:off x="1439652" y="1829266"/>
              <a:ext cx="0" cy="541826"/>
            </a:xfrm>
            <a:prstGeom prst="line">
              <a:avLst/>
            </a:prstGeom>
            <a:grpFill/>
            <a:ln w="57150">
              <a:solidFill>
                <a:srgbClr val="FFFFFF">
                  <a:alpha val="5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>
              <a:stCxn id="155" idx="6"/>
              <a:endCxn id="154" idx="2"/>
            </p:cNvCxnSpPr>
            <p:nvPr/>
          </p:nvCxnSpPr>
          <p:spPr>
            <a:xfrm>
              <a:off x="1067236" y="2479092"/>
              <a:ext cx="264404" cy="0"/>
            </a:xfrm>
            <a:prstGeom prst="line">
              <a:avLst/>
            </a:prstGeom>
            <a:grpFill/>
            <a:ln w="57150">
              <a:solidFill>
                <a:srgbClr val="FFFFFF">
                  <a:alpha val="5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0" name="Rectangle 139"/>
          <p:cNvSpPr/>
          <p:nvPr/>
        </p:nvSpPr>
        <p:spPr>
          <a:xfrm>
            <a:off x="1187296" y="1431595"/>
            <a:ext cx="1832727" cy="36004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 smtClean="0"/>
          </a:p>
        </p:txBody>
      </p:sp>
      <p:graphicFrame>
        <p:nvGraphicFramePr>
          <p:cNvPr id="163" name="Table 1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3908444"/>
              </p:ext>
            </p:extLst>
          </p:nvPr>
        </p:nvGraphicFramePr>
        <p:xfrm>
          <a:off x="6804488" y="2492896"/>
          <a:ext cx="2160000" cy="1800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0000"/>
                <a:gridCol w="360000"/>
                <a:gridCol w="360000"/>
                <a:gridCol w="360000"/>
                <a:gridCol w="360000"/>
                <a:gridCol w="360000"/>
              </a:tblGrid>
              <a:tr h="360000">
                <a:tc>
                  <a:txBody>
                    <a:bodyPr/>
                    <a:lstStyle/>
                    <a:p>
                      <a:pPr algn="ctr"/>
                      <a:endParaRPr lang="da-DK" b="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b="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b="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b="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b="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b="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da-DK" b="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b="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b="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b="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b="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b="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da-DK" b="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b="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b="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b="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b="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b="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da-DK" b="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b="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b="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b="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b="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b="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da-DK" b="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b="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b="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b="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b="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b="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pSp>
        <p:nvGrpSpPr>
          <p:cNvPr id="1025" name="Group 1024"/>
          <p:cNvGrpSpPr/>
          <p:nvPr/>
        </p:nvGrpSpPr>
        <p:grpSpPr>
          <a:xfrm>
            <a:off x="6914398" y="2564904"/>
            <a:ext cx="1939924" cy="1584176"/>
            <a:chOff x="6914398" y="2564904"/>
            <a:chExt cx="1939924" cy="1584176"/>
          </a:xfrm>
          <a:solidFill>
            <a:schemeClr val="bg1">
              <a:lumMod val="50000"/>
            </a:schemeClr>
          </a:solidFill>
        </p:grpSpPr>
        <p:sp>
          <p:nvSpPr>
            <p:cNvPr id="165" name="Oval 164"/>
            <p:cNvSpPr/>
            <p:nvPr/>
          </p:nvSpPr>
          <p:spPr>
            <a:xfrm>
              <a:off x="6927055" y="2564904"/>
              <a:ext cx="144000" cy="144000"/>
            </a:xfrm>
            <a:prstGeom prst="ellipse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66" name="Oval 165"/>
            <p:cNvSpPr/>
            <p:nvPr/>
          </p:nvSpPr>
          <p:spPr>
            <a:xfrm>
              <a:off x="6927055" y="3305797"/>
              <a:ext cx="144000" cy="144000"/>
            </a:xfrm>
            <a:prstGeom prst="ellipse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cxnSp>
          <p:nvCxnSpPr>
            <p:cNvPr id="167" name="Straight Connector 166"/>
            <p:cNvCxnSpPr>
              <a:endCxn id="174" idx="0"/>
            </p:cNvCxnSpPr>
            <p:nvPr/>
          </p:nvCxnSpPr>
          <p:spPr>
            <a:xfrm>
              <a:off x="6982122" y="2675046"/>
              <a:ext cx="21209" cy="1330018"/>
            </a:xfrm>
            <a:prstGeom prst="line">
              <a:avLst/>
            </a:prstGeom>
            <a:grpFill/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8" name="Oval 167"/>
            <p:cNvSpPr/>
            <p:nvPr/>
          </p:nvSpPr>
          <p:spPr>
            <a:xfrm>
              <a:off x="7274454" y="2924960"/>
              <a:ext cx="144000" cy="144000"/>
            </a:xfrm>
            <a:prstGeom prst="ellipse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70" name="Oval 169"/>
            <p:cNvSpPr/>
            <p:nvPr/>
          </p:nvSpPr>
          <p:spPr>
            <a:xfrm>
              <a:off x="7973309" y="2566017"/>
              <a:ext cx="144000" cy="144000"/>
            </a:xfrm>
            <a:prstGeom prst="ellipse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71" name="Oval 170"/>
            <p:cNvSpPr/>
            <p:nvPr/>
          </p:nvSpPr>
          <p:spPr>
            <a:xfrm>
              <a:off x="8710322" y="3301933"/>
              <a:ext cx="144000" cy="144000"/>
            </a:xfrm>
            <a:prstGeom prst="ellipse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72" name="Oval 171"/>
            <p:cNvSpPr/>
            <p:nvPr/>
          </p:nvSpPr>
          <p:spPr>
            <a:xfrm>
              <a:off x="8710322" y="4005080"/>
              <a:ext cx="144000" cy="144000"/>
            </a:xfrm>
            <a:prstGeom prst="ellipse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73" name="Oval 172"/>
            <p:cNvSpPr/>
            <p:nvPr/>
          </p:nvSpPr>
          <p:spPr>
            <a:xfrm>
              <a:off x="8371507" y="3992407"/>
              <a:ext cx="144000" cy="144000"/>
            </a:xfrm>
            <a:prstGeom prst="ellipse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74" name="Oval 173"/>
            <p:cNvSpPr/>
            <p:nvPr/>
          </p:nvSpPr>
          <p:spPr>
            <a:xfrm>
              <a:off x="6931331" y="4005064"/>
              <a:ext cx="144000" cy="144000"/>
            </a:xfrm>
            <a:prstGeom prst="ellipse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75" name="Oval 174"/>
            <p:cNvSpPr/>
            <p:nvPr/>
          </p:nvSpPr>
          <p:spPr>
            <a:xfrm>
              <a:off x="7634494" y="3649300"/>
              <a:ext cx="144000" cy="144000"/>
            </a:xfrm>
            <a:prstGeom prst="ellipse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77" name="Oval 176"/>
            <p:cNvSpPr/>
            <p:nvPr/>
          </p:nvSpPr>
          <p:spPr>
            <a:xfrm>
              <a:off x="6914398" y="2929236"/>
              <a:ext cx="144000" cy="144000"/>
            </a:xfrm>
            <a:prstGeom prst="ellipse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cxnSp>
          <p:nvCxnSpPr>
            <p:cNvPr id="180" name="Straight Connector 179"/>
            <p:cNvCxnSpPr>
              <a:stCxn id="169" idx="2"/>
              <a:endCxn id="177" idx="6"/>
            </p:cNvCxnSpPr>
            <p:nvPr/>
          </p:nvCxnSpPr>
          <p:spPr>
            <a:xfrm flipH="1" flipV="1">
              <a:off x="7058398" y="3001236"/>
              <a:ext cx="1291884" cy="16917"/>
            </a:xfrm>
            <a:prstGeom prst="line">
              <a:avLst/>
            </a:prstGeom>
            <a:grpFill/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>
              <a:stCxn id="171" idx="4"/>
              <a:endCxn id="172" idx="0"/>
            </p:cNvCxnSpPr>
            <p:nvPr/>
          </p:nvCxnSpPr>
          <p:spPr>
            <a:xfrm>
              <a:off x="8782322" y="3445933"/>
              <a:ext cx="0" cy="559147"/>
            </a:xfrm>
            <a:prstGeom prst="line">
              <a:avLst/>
            </a:prstGeom>
            <a:grpFill/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>
              <a:stCxn id="169" idx="4"/>
              <a:endCxn id="173" idx="0"/>
            </p:cNvCxnSpPr>
            <p:nvPr/>
          </p:nvCxnSpPr>
          <p:spPr>
            <a:xfrm>
              <a:off x="8422282" y="3090153"/>
              <a:ext cx="21225" cy="902254"/>
            </a:xfrm>
            <a:prstGeom prst="line">
              <a:avLst/>
            </a:prstGeom>
            <a:grpFill/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>
              <a:stCxn id="172" idx="2"/>
              <a:endCxn id="174" idx="6"/>
            </p:cNvCxnSpPr>
            <p:nvPr/>
          </p:nvCxnSpPr>
          <p:spPr>
            <a:xfrm flipH="1" flipV="1">
              <a:off x="7075331" y="4077064"/>
              <a:ext cx="1634991" cy="16"/>
            </a:xfrm>
            <a:prstGeom prst="line">
              <a:avLst/>
            </a:prstGeom>
            <a:grpFill/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>
              <a:stCxn id="170" idx="4"/>
              <a:endCxn id="176" idx="0"/>
            </p:cNvCxnSpPr>
            <p:nvPr/>
          </p:nvCxnSpPr>
          <p:spPr>
            <a:xfrm>
              <a:off x="8045309" y="2710017"/>
              <a:ext cx="4292" cy="940031"/>
            </a:xfrm>
            <a:prstGeom prst="line">
              <a:avLst/>
            </a:prstGeom>
            <a:grpFill/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/>
            <p:cNvCxnSpPr>
              <a:stCxn id="165" idx="6"/>
              <a:endCxn id="170" idx="2"/>
            </p:cNvCxnSpPr>
            <p:nvPr/>
          </p:nvCxnSpPr>
          <p:spPr>
            <a:xfrm>
              <a:off x="7071055" y="2636904"/>
              <a:ext cx="902254" cy="1113"/>
            </a:xfrm>
            <a:prstGeom prst="line">
              <a:avLst/>
            </a:prstGeom>
            <a:grpFill/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Straight Connector 199"/>
            <p:cNvCxnSpPr>
              <a:stCxn id="171" idx="1"/>
              <a:endCxn id="170" idx="5"/>
            </p:cNvCxnSpPr>
            <p:nvPr/>
          </p:nvCxnSpPr>
          <p:spPr>
            <a:xfrm flipH="1" flipV="1">
              <a:off x="8096221" y="2688929"/>
              <a:ext cx="635189" cy="634092"/>
            </a:xfrm>
            <a:prstGeom prst="line">
              <a:avLst/>
            </a:prstGeom>
            <a:grpFill/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Straight Connector 204"/>
            <p:cNvCxnSpPr>
              <a:stCxn id="171" idx="2"/>
              <a:endCxn id="166" idx="6"/>
            </p:cNvCxnSpPr>
            <p:nvPr/>
          </p:nvCxnSpPr>
          <p:spPr>
            <a:xfrm flipH="1">
              <a:off x="7071055" y="3373933"/>
              <a:ext cx="1639267" cy="3864"/>
            </a:xfrm>
            <a:prstGeom prst="line">
              <a:avLst/>
            </a:prstGeom>
            <a:grpFill/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Straight Connector 207"/>
            <p:cNvCxnSpPr/>
            <p:nvPr/>
          </p:nvCxnSpPr>
          <p:spPr>
            <a:xfrm flipH="1">
              <a:off x="7357063" y="2629118"/>
              <a:ext cx="688312" cy="371789"/>
            </a:xfrm>
            <a:prstGeom prst="line">
              <a:avLst/>
            </a:prstGeom>
            <a:grpFill/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flipH="1">
              <a:off x="8055423" y="3015980"/>
              <a:ext cx="366765" cy="713433"/>
            </a:xfrm>
            <a:prstGeom prst="line">
              <a:avLst/>
            </a:prstGeom>
            <a:grpFill/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flipH="1" flipV="1">
              <a:off x="7347015" y="2990859"/>
              <a:ext cx="356716" cy="738554"/>
            </a:xfrm>
            <a:prstGeom prst="line">
              <a:avLst/>
            </a:prstGeom>
            <a:grpFill/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flipH="1" flipV="1">
              <a:off x="7005371" y="3377721"/>
              <a:ext cx="708408" cy="346668"/>
            </a:xfrm>
            <a:prstGeom prst="line">
              <a:avLst/>
            </a:prstGeom>
            <a:grpFill/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flipH="1">
              <a:off x="7020443" y="3724389"/>
              <a:ext cx="683288" cy="356716"/>
            </a:xfrm>
            <a:prstGeom prst="line">
              <a:avLst/>
            </a:prstGeom>
            <a:grpFill/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>
              <a:stCxn id="176" idx="2"/>
              <a:endCxn id="175" idx="6"/>
            </p:cNvCxnSpPr>
            <p:nvPr/>
          </p:nvCxnSpPr>
          <p:spPr>
            <a:xfrm flipH="1" flipV="1">
              <a:off x="7778494" y="3721300"/>
              <a:ext cx="199107" cy="748"/>
            </a:xfrm>
            <a:prstGeom prst="line">
              <a:avLst/>
            </a:prstGeom>
            <a:grpFill/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flipH="1">
              <a:off x="8060449" y="3367672"/>
              <a:ext cx="733528" cy="366765"/>
            </a:xfrm>
            <a:prstGeom prst="line">
              <a:avLst/>
            </a:prstGeom>
            <a:grpFill/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Straight Connector 232"/>
            <p:cNvCxnSpPr/>
            <p:nvPr/>
          </p:nvCxnSpPr>
          <p:spPr>
            <a:xfrm flipH="1" flipV="1">
              <a:off x="8055423" y="3719365"/>
              <a:ext cx="386862" cy="346668"/>
            </a:xfrm>
            <a:prstGeom prst="line">
              <a:avLst/>
            </a:prstGeom>
            <a:grpFill/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9" name="Oval 168"/>
            <p:cNvSpPr/>
            <p:nvPr/>
          </p:nvSpPr>
          <p:spPr>
            <a:xfrm>
              <a:off x="8350282" y="2946153"/>
              <a:ext cx="144000" cy="144000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76" name="Oval 175"/>
            <p:cNvSpPr/>
            <p:nvPr/>
          </p:nvSpPr>
          <p:spPr>
            <a:xfrm>
              <a:off x="7977601" y="3650048"/>
              <a:ext cx="144000" cy="144000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</p:grpSp>
      <p:sp>
        <p:nvSpPr>
          <p:cNvPr id="236" name="TextBox 235"/>
          <p:cNvSpPr txBox="1"/>
          <p:nvPr/>
        </p:nvSpPr>
        <p:spPr>
          <a:xfrm>
            <a:off x="7164288" y="4211796"/>
            <a:ext cx="1556660" cy="3693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da-DK" i="1" dirty="0" smtClean="0"/>
              <a:t>L</a:t>
            </a:r>
            <a:r>
              <a:rPr lang="da-DK" dirty="0" smtClean="0"/>
              <a:t>-</a:t>
            </a:r>
            <a:r>
              <a:rPr lang="da-DK" dirty="0" err="1" smtClean="0"/>
              <a:t>adjacency</a:t>
            </a:r>
            <a:endParaRPr lang="da-DK" dirty="0"/>
          </a:p>
        </p:txBody>
      </p:sp>
      <p:grpSp>
        <p:nvGrpSpPr>
          <p:cNvPr id="1027" name="Group 1026"/>
          <p:cNvGrpSpPr/>
          <p:nvPr/>
        </p:nvGrpSpPr>
        <p:grpSpPr>
          <a:xfrm>
            <a:off x="164647" y="5720256"/>
            <a:ext cx="6087398" cy="661072"/>
            <a:chOff x="164647" y="5720256"/>
            <a:chExt cx="6087398" cy="661072"/>
          </a:xfrm>
        </p:grpSpPr>
        <p:sp>
          <p:nvSpPr>
            <p:cNvPr id="244" name="TextBox 243"/>
            <p:cNvSpPr txBox="1"/>
            <p:nvPr/>
          </p:nvSpPr>
          <p:spPr>
            <a:xfrm>
              <a:off x="164647" y="5844825"/>
              <a:ext cx="1575180" cy="5347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700"/>
                </a:lnSpc>
              </a:pPr>
              <a:r>
                <a:rPr lang="da-DK" dirty="0" err="1" smtClean="0">
                  <a:solidFill>
                    <a:schemeClr val="bg1">
                      <a:lumMod val="50000"/>
                    </a:schemeClr>
                  </a:solidFill>
                </a:rPr>
                <a:t>Spanning</a:t>
              </a:r>
              <a:r>
                <a:rPr lang="da-DK" dirty="0" smtClean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da-DK" dirty="0" err="1" smtClean="0">
                  <a:solidFill>
                    <a:schemeClr val="bg1">
                      <a:lumMod val="50000"/>
                    </a:schemeClr>
                  </a:solidFill>
                </a:rPr>
                <a:t>tree</a:t>
              </a:r>
              <a:r>
                <a:rPr lang="da-DK" dirty="0" smtClean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da-DK" dirty="0" err="1" smtClean="0">
                  <a:solidFill>
                    <a:schemeClr val="bg1">
                      <a:lumMod val="50000"/>
                    </a:schemeClr>
                  </a:solidFill>
                </a:rPr>
                <a:t>structures</a:t>
              </a:r>
              <a:endParaRPr lang="da-DK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45" name="TextBox 244"/>
            <p:cNvSpPr txBox="1"/>
            <p:nvPr/>
          </p:nvSpPr>
          <p:spPr>
            <a:xfrm>
              <a:off x="3233344" y="5844825"/>
              <a:ext cx="1215648" cy="5347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700"/>
                </a:lnSpc>
              </a:pPr>
              <a:r>
                <a:rPr lang="da-DK" dirty="0" err="1" smtClean="0">
                  <a:solidFill>
                    <a:schemeClr val="bg1">
                      <a:lumMod val="50000"/>
                    </a:schemeClr>
                  </a:solidFill>
                </a:rPr>
                <a:t>Spanning</a:t>
              </a:r>
              <a:r>
                <a:rPr lang="da-DK" dirty="0" smtClean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da-DK" dirty="0" err="1" smtClean="0">
                  <a:solidFill>
                    <a:schemeClr val="bg1">
                      <a:lumMod val="50000"/>
                    </a:schemeClr>
                  </a:solidFill>
                </a:rPr>
                <a:t>tree</a:t>
              </a:r>
              <a:r>
                <a:rPr lang="da-DK" dirty="0" smtClean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da-DK" dirty="0" err="1" smtClean="0">
                  <a:solidFill>
                    <a:schemeClr val="bg1">
                      <a:lumMod val="50000"/>
                    </a:schemeClr>
                  </a:solidFill>
                </a:rPr>
                <a:t>edges</a:t>
              </a:r>
              <a:endParaRPr lang="da-DK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46" name="TextBox 245"/>
            <p:cNvSpPr txBox="1"/>
            <p:nvPr/>
          </p:nvSpPr>
          <p:spPr>
            <a:xfrm>
              <a:off x="1376152" y="5846566"/>
              <a:ext cx="1971712" cy="5347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700"/>
                </a:lnSpc>
              </a:pPr>
              <a:r>
                <a:rPr lang="da-DK" dirty="0" smtClean="0">
                  <a:solidFill>
                    <a:schemeClr val="bg1">
                      <a:lumMod val="50000"/>
                    </a:schemeClr>
                  </a:solidFill>
                </a:rPr>
                <a:t>Component</a:t>
              </a:r>
            </a:p>
            <a:p>
              <a:pPr algn="ctr">
                <a:lnSpc>
                  <a:spcPts val="1700"/>
                </a:lnSpc>
              </a:pPr>
              <a:r>
                <a:rPr lang="da-DK" dirty="0" err="1" smtClean="0">
                  <a:solidFill>
                    <a:schemeClr val="bg1">
                      <a:lumMod val="50000"/>
                    </a:schemeClr>
                  </a:solidFill>
                </a:rPr>
                <a:t>root</a:t>
              </a:r>
              <a:r>
                <a:rPr lang="da-DK" dirty="0" smtClean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da-DK" dirty="0">
                  <a:solidFill>
                    <a:schemeClr val="bg1">
                      <a:lumMod val="50000"/>
                    </a:schemeClr>
                  </a:solidFill>
                </a:rPr>
                <a:t>positions</a:t>
              </a:r>
            </a:p>
          </p:txBody>
        </p:sp>
        <p:sp>
          <p:nvSpPr>
            <p:cNvPr id="248" name="TextBox 247"/>
            <p:cNvSpPr txBox="1"/>
            <p:nvPr/>
          </p:nvSpPr>
          <p:spPr>
            <a:xfrm>
              <a:off x="4644008" y="5844834"/>
              <a:ext cx="1608037" cy="5347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700"/>
                </a:lnSpc>
              </a:pPr>
              <a:r>
                <a:rPr lang="da-DK" dirty="0" smtClean="0">
                  <a:solidFill>
                    <a:schemeClr val="bg1">
                      <a:lumMod val="50000"/>
                    </a:schemeClr>
                  </a:solidFill>
                </a:rPr>
                <a:t>Local </a:t>
              </a:r>
              <a:r>
                <a:rPr lang="da-DK" dirty="0" err="1" smtClean="0">
                  <a:solidFill>
                    <a:schemeClr val="bg1">
                      <a:lumMod val="50000"/>
                    </a:schemeClr>
                  </a:solidFill>
                </a:rPr>
                <a:t>leaf</a:t>
              </a:r>
              <a:r>
                <a:rPr lang="da-DK" dirty="0" smtClean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da-DK" dirty="0" err="1" smtClean="0">
                  <a:solidFill>
                    <a:schemeClr val="bg1">
                      <a:lumMod val="50000"/>
                    </a:schemeClr>
                  </a:solidFill>
                </a:rPr>
                <a:t>ranks</a:t>
              </a:r>
              <a:r>
                <a:rPr lang="da-DK" dirty="0" smtClean="0">
                  <a:solidFill>
                    <a:schemeClr val="bg1">
                      <a:lumMod val="50000"/>
                    </a:schemeClr>
                  </a:solidFill>
                </a:rPr>
                <a:t> in components</a:t>
              </a:r>
              <a:endParaRPr lang="da-DK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cxnSp>
          <p:nvCxnSpPr>
            <p:cNvPr id="249" name="Straight Connector 248"/>
            <p:cNvCxnSpPr/>
            <p:nvPr/>
          </p:nvCxnSpPr>
          <p:spPr>
            <a:xfrm flipV="1">
              <a:off x="875731" y="5720256"/>
              <a:ext cx="0" cy="14400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flipV="1">
              <a:off x="2325004" y="5720256"/>
              <a:ext cx="0" cy="14400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flipV="1">
              <a:off x="3828059" y="5733272"/>
              <a:ext cx="0" cy="14400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flipV="1">
              <a:off x="5364088" y="5735004"/>
              <a:ext cx="0" cy="14400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28" name="Rectangle 1027"/>
          <p:cNvSpPr/>
          <p:nvPr/>
        </p:nvSpPr>
        <p:spPr>
          <a:xfrm>
            <a:off x="7878047" y="2838865"/>
            <a:ext cx="726401" cy="1087735"/>
          </a:xfrm>
          <a:prstGeom prst="rect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19609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6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" grpId="0" animBg="1"/>
      <p:bldP spid="152" grpId="0"/>
      <p:bldP spid="140" grpId="0" animBg="1"/>
      <p:bldP spid="140" grpId="1" animBg="1"/>
      <p:bldP spid="236" grpId="0"/>
      <p:bldP spid="102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5182901" y="4069926"/>
            <a:ext cx="3733122" cy="288000"/>
          </a:xfrm>
          <a:prstGeom prst="rect">
            <a:avLst/>
          </a:prstGeom>
          <a:solidFill>
            <a:schemeClr val="bg1">
              <a:alpha val="10196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7428488"/>
              </p:ext>
            </p:extLst>
          </p:nvPr>
        </p:nvGraphicFramePr>
        <p:xfrm>
          <a:off x="251520" y="1268760"/>
          <a:ext cx="8712112" cy="43199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08112"/>
                <a:gridCol w="3852000"/>
                <a:gridCol w="3852000"/>
              </a:tblGrid>
              <a:tr h="76814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endParaRPr lang="da-DK" sz="2400" dirty="0"/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da-DK" sz="2400" b="1" dirty="0" err="1" smtClean="0"/>
                        <a:t>Indexing</a:t>
                      </a:r>
                      <a:r>
                        <a:rPr lang="da-DK" sz="2400" b="1" dirty="0" smtClean="0"/>
                        <a:t> Model</a:t>
                      </a: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da-DK" sz="2400" dirty="0" smtClean="0"/>
                        <a:t>(input </a:t>
                      </a:r>
                      <a:r>
                        <a:rPr lang="da-DK" sz="2400" dirty="0" err="1" smtClean="0"/>
                        <a:t>accessible</a:t>
                      </a:r>
                      <a:r>
                        <a:rPr lang="da-DK" sz="2400" dirty="0" smtClean="0"/>
                        <a:t>)</a:t>
                      </a:r>
                      <a:endParaRPr lang="da-DK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da-DK" sz="2400" b="1" dirty="0" smtClean="0"/>
                        <a:t>Encoding Model</a:t>
                      </a: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600"/>
                        </a:spcAft>
                      </a:pPr>
                      <a:r>
                        <a:rPr lang="da-DK" sz="2400" dirty="0" smtClean="0"/>
                        <a:t>(input not</a:t>
                      </a:r>
                      <a:r>
                        <a:rPr lang="da-DK" sz="2400" baseline="0" dirty="0" smtClean="0"/>
                        <a:t> </a:t>
                      </a:r>
                      <a:r>
                        <a:rPr lang="da-DK" sz="2400" baseline="0" dirty="0" err="1" smtClean="0"/>
                        <a:t>accessable</a:t>
                      </a:r>
                      <a:r>
                        <a:rPr lang="da-DK" sz="2400" baseline="0" dirty="0" smtClean="0"/>
                        <a:t>)</a:t>
                      </a:r>
                      <a:endParaRPr lang="da-DK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39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400" i="1" dirty="0" smtClean="0">
                          <a:solidFill>
                            <a:srgbClr val="C00000"/>
                          </a:solidFill>
                        </a:rPr>
                        <a:t>m</a:t>
                      </a:r>
                      <a:r>
                        <a:rPr lang="da-DK" sz="2400" dirty="0" smtClean="0"/>
                        <a:t> = </a:t>
                      </a:r>
                      <a:r>
                        <a:rPr lang="da-DK" sz="2400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400" i="0" dirty="0" smtClean="0">
                          <a:solidFill>
                            <a:schemeClr val="tx1"/>
                          </a:solidFill>
                        </a:rPr>
                        <a:t>1D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2</a:t>
                      </a: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n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+</a:t>
                      </a: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o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(</a:t>
                      </a: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n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) bits</a:t>
                      </a:r>
                      <a:r>
                        <a:rPr lang="da-DK" sz="2000" baseline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O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(1) time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0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[FH07]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n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/</a:t>
                      </a: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c</a:t>
                      </a:r>
                      <a:r>
                        <a:rPr lang="da-DK" sz="2000" baseline="0" dirty="0" smtClean="0"/>
                        <a:t> 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bits</a:t>
                      </a:r>
                      <a:r>
                        <a:rPr lang="da-DK" sz="2000" baseline="0" dirty="0" smtClean="0"/>
                        <a:t> </a:t>
                      </a:r>
                      <a:r>
                        <a:rPr lang="da-DK" sz="2000" baseline="0" dirty="0" smtClean="0">
                          <a:sym typeface="Symbol"/>
                        </a:rPr>
                        <a:t> 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Ω(</a:t>
                      </a:r>
                      <a:r>
                        <a:rPr lang="da-DK" sz="2000" i="1" baseline="0" dirty="0" smtClean="0">
                          <a:solidFill>
                            <a:srgbClr val="C00000"/>
                          </a:solidFill>
                        </a:rPr>
                        <a:t>c</a:t>
                      </a:r>
                      <a:r>
                        <a:rPr lang="da-DK" sz="2000" i="0" baseline="0" dirty="0" smtClean="0">
                          <a:solidFill>
                            <a:srgbClr val="C00000"/>
                          </a:solidFill>
                        </a:rPr>
                        <a:t>) time </a:t>
                      </a:r>
                      <a:r>
                        <a:rPr lang="da-DK" sz="20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[BDS10]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n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/</a:t>
                      </a: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c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 bits</a:t>
                      </a:r>
                      <a:r>
                        <a:rPr lang="da-DK" sz="2000" baseline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O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(c) time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0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[BDS10]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≥ 2</a:t>
                      </a:r>
                      <a:r>
                        <a:rPr lang="da-DK" sz="2000" i="1" baseline="0" dirty="0" smtClean="0">
                          <a:solidFill>
                            <a:srgbClr val="C00000"/>
                          </a:solidFill>
                        </a:rPr>
                        <a:t>n 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- </a:t>
                      </a:r>
                      <a:r>
                        <a:rPr lang="da-DK" sz="2000" i="1" baseline="0" dirty="0" smtClean="0">
                          <a:solidFill>
                            <a:srgbClr val="C00000"/>
                          </a:solidFill>
                        </a:rPr>
                        <a:t>O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(log </a:t>
                      </a:r>
                      <a:r>
                        <a:rPr lang="da-DK" sz="2000" i="1" baseline="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) bits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2</a:t>
                      </a: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n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+</a:t>
                      </a: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o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(</a:t>
                      </a: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n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) bits</a:t>
                      </a:r>
                      <a:r>
                        <a:rPr lang="da-DK" sz="2000" baseline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O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(1) time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0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[F10]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39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400" i="0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r>
                        <a:rPr lang="da-DK" sz="800" i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400" i="0" dirty="0" smtClean="0">
                          <a:solidFill>
                            <a:schemeClr val="tx1"/>
                          </a:solidFill>
                        </a:rPr>
                        <a:t>&lt;</a:t>
                      </a:r>
                      <a:r>
                        <a:rPr lang="da-DK" sz="800" i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400" i="1" dirty="0" smtClean="0">
                          <a:solidFill>
                            <a:srgbClr val="C00000"/>
                          </a:solidFill>
                        </a:rPr>
                        <a:t>m</a:t>
                      </a:r>
                      <a:r>
                        <a:rPr lang="da-DK" sz="800" i="1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400" i="0" dirty="0" smtClean="0">
                          <a:solidFill>
                            <a:schemeClr val="tx1"/>
                          </a:solidFill>
                        </a:rPr>
                        <a:t>&lt;</a:t>
                      </a:r>
                      <a:r>
                        <a:rPr lang="da-DK" sz="800" i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a-DK" sz="2400" i="1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O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(</a:t>
                      </a:r>
                      <a:r>
                        <a:rPr lang="da-DK" sz="2000" i="1" baseline="0" dirty="0" err="1" smtClean="0">
                          <a:solidFill>
                            <a:srgbClr val="00B050"/>
                          </a:solidFill>
                        </a:rPr>
                        <a:t>mn</a:t>
                      </a:r>
                      <a:r>
                        <a:rPr lang="da-DK" sz="2000" i="1" baseline="0" dirty="0" err="1" smtClean="0">
                          <a:solidFill>
                            <a:srgbClr val="00B050"/>
                          </a:solidFill>
                          <a:sym typeface="Symbol"/>
                        </a:rPr>
                        <a:t></a:t>
                      </a:r>
                      <a:r>
                        <a:rPr lang="da-DK" sz="2000" baseline="0" dirty="0" err="1" smtClean="0">
                          <a:solidFill>
                            <a:srgbClr val="C00000"/>
                          </a:solidFill>
                        </a:rPr>
                        <a:t>log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000" i="1" baseline="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) bits</a:t>
                      </a:r>
                      <a:r>
                        <a:rPr lang="da-DK" sz="2000" baseline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O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(1) time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0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[AY10]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O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(</a:t>
                      </a:r>
                      <a:r>
                        <a:rPr lang="da-DK" sz="2000" i="1" baseline="0" dirty="0" err="1" smtClean="0">
                          <a:solidFill>
                            <a:srgbClr val="00B050"/>
                          </a:solidFill>
                        </a:rPr>
                        <a:t>mn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) bits</a:t>
                      </a:r>
                      <a:r>
                        <a:rPr lang="da-DK" sz="2000" baseline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O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(1) time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0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[BDS10]</a:t>
                      </a:r>
                      <a:endParaRPr lang="da-DK" sz="2000" baseline="0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000" i="1" baseline="0" dirty="0" err="1" smtClean="0">
                          <a:solidFill>
                            <a:srgbClr val="00B050"/>
                          </a:solidFill>
                        </a:rPr>
                        <a:t>mn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/</a:t>
                      </a: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c</a:t>
                      </a:r>
                      <a:r>
                        <a:rPr lang="da-DK" sz="2000" baseline="0" dirty="0" smtClean="0"/>
                        <a:t> 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bits</a:t>
                      </a:r>
                      <a:r>
                        <a:rPr lang="da-DK" sz="2000" baseline="0" dirty="0" smtClean="0"/>
                        <a:t> </a:t>
                      </a:r>
                      <a:r>
                        <a:rPr lang="da-DK" sz="2000" baseline="0" dirty="0" smtClean="0">
                          <a:sym typeface="Symbol"/>
                        </a:rPr>
                        <a:t> 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Ω(</a:t>
                      </a:r>
                      <a:r>
                        <a:rPr lang="da-DK" sz="2000" i="1" baseline="0" dirty="0" smtClean="0">
                          <a:solidFill>
                            <a:srgbClr val="C00000"/>
                          </a:solidFill>
                        </a:rPr>
                        <a:t>c</a:t>
                      </a:r>
                      <a:r>
                        <a:rPr lang="da-DK" sz="2000" i="0" baseline="0" dirty="0" smtClean="0">
                          <a:solidFill>
                            <a:srgbClr val="C00000"/>
                          </a:solidFill>
                        </a:rPr>
                        <a:t>) time </a:t>
                      </a:r>
                      <a:r>
                        <a:rPr lang="da-DK" sz="20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[BDS10]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r>
                        <a:rPr lang="da-DK" sz="2000" i="1" baseline="0" dirty="0" smtClean="0">
                          <a:solidFill>
                            <a:srgbClr val="C00000"/>
                          </a:solidFill>
                          <a:sym typeface="Symbol"/>
                        </a:rPr>
                        <a:t>O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(</a:t>
                      </a:r>
                      <a:r>
                        <a:rPr lang="da-DK" sz="2000" i="1" baseline="0" dirty="0" smtClean="0">
                          <a:solidFill>
                            <a:srgbClr val="C00000"/>
                          </a:solidFill>
                        </a:rPr>
                        <a:t>c</a:t>
                      </a:r>
                      <a:r>
                        <a:rPr lang="da-DK" sz="2000" i="1" baseline="0" dirty="0" smtClean="0">
                          <a:solidFill>
                            <a:srgbClr val="C00000"/>
                          </a:solidFill>
                          <a:sym typeface="Symbol"/>
                        </a:rPr>
                        <a:t></a:t>
                      </a:r>
                      <a:r>
                        <a:rPr lang="da-DK" sz="2000" i="0" baseline="0" dirty="0" smtClean="0">
                          <a:solidFill>
                            <a:srgbClr val="C00000"/>
                          </a:solidFill>
                        </a:rPr>
                        <a:t>log</a:t>
                      </a:r>
                      <a:r>
                        <a:rPr lang="da-DK" sz="2000" i="0" baseline="30000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r>
                        <a:rPr lang="da-DK" sz="2000" i="1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000" i="1" baseline="0" dirty="0" smtClean="0">
                          <a:solidFill>
                            <a:srgbClr val="C00000"/>
                          </a:solidFill>
                        </a:rPr>
                        <a:t>c</a:t>
                      </a:r>
                      <a:r>
                        <a:rPr lang="da-DK" sz="2000" i="0" baseline="0" dirty="0" smtClean="0">
                          <a:solidFill>
                            <a:srgbClr val="C00000"/>
                          </a:solidFill>
                        </a:rPr>
                        <a:t>) time </a:t>
                      </a:r>
                      <a:r>
                        <a:rPr lang="da-DK" sz="20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[BDS10]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r>
                        <a:rPr lang="da-DK" sz="2000" i="1" baseline="0" dirty="0" smtClean="0">
                          <a:solidFill>
                            <a:srgbClr val="C00000"/>
                          </a:solidFill>
                          <a:sym typeface="Symbol"/>
                        </a:rPr>
                        <a:t>O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(</a:t>
                      </a:r>
                      <a:r>
                        <a:rPr lang="da-DK" sz="2000" i="1" baseline="0" dirty="0" err="1" smtClean="0">
                          <a:solidFill>
                            <a:srgbClr val="C00000"/>
                          </a:solidFill>
                        </a:rPr>
                        <a:t>c</a:t>
                      </a:r>
                      <a:r>
                        <a:rPr lang="da-DK" sz="2000" i="0" baseline="0" dirty="0" err="1" smtClean="0">
                          <a:solidFill>
                            <a:srgbClr val="C00000"/>
                          </a:solidFill>
                          <a:sym typeface="Symbol"/>
                        </a:rPr>
                        <a:t></a:t>
                      </a:r>
                      <a:r>
                        <a:rPr lang="da-DK" sz="2000" i="0" baseline="0" dirty="0" err="1" smtClean="0">
                          <a:solidFill>
                            <a:srgbClr val="C00000"/>
                          </a:solidFill>
                        </a:rPr>
                        <a:t>log</a:t>
                      </a:r>
                      <a:r>
                        <a:rPr lang="da-DK" sz="2000" i="1" baseline="0" dirty="0" smtClean="0">
                          <a:solidFill>
                            <a:srgbClr val="C00000"/>
                          </a:solidFill>
                        </a:rPr>
                        <a:t> c</a:t>
                      </a:r>
                      <a:r>
                        <a:rPr lang="da-DK" sz="2000" i="1" baseline="0" dirty="0" smtClean="0">
                          <a:solidFill>
                            <a:srgbClr val="C00000"/>
                          </a:solidFill>
                          <a:sym typeface="Symbol"/>
                        </a:rPr>
                        <a:t></a:t>
                      </a:r>
                      <a:r>
                        <a:rPr lang="da-DK" sz="2000" i="0" baseline="0" dirty="0" smtClean="0">
                          <a:solidFill>
                            <a:srgbClr val="C00000"/>
                          </a:solidFill>
                        </a:rPr>
                        <a:t>(</a:t>
                      </a:r>
                      <a:r>
                        <a:rPr lang="da-DK" sz="2000" i="0" baseline="0" dirty="0" err="1" smtClean="0">
                          <a:solidFill>
                            <a:srgbClr val="C00000"/>
                          </a:solidFill>
                        </a:rPr>
                        <a:t>loglog</a:t>
                      </a:r>
                      <a:r>
                        <a:rPr lang="da-DK" sz="2000" i="1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000" i="1" baseline="0" dirty="0" smtClean="0">
                          <a:solidFill>
                            <a:srgbClr val="C00000"/>
                          </a:solidFill>
                        </a:rPr>
                        <a:t>c</a:t>
                      </a:r>
                      <a:r>
                        <a:rPr lang="da-DK" sz="2000" i="0" baseline="0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r>
                        <a:rPr lang="da-DK" sz="2000" i="0" baseline="30000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r>
                        <a:rPr lang="da-DK" sz="2000" i="0" baseline="0" dirty="0" smtClean="0">
                          <a:solidFill>
                            <a:srgbClr val="C00000"/>
                          </a:solidFill>
                        </a:rPr>
                        <a:t>) time </a:t>
                      </a:r>
                      <a:r>
                        <a:rPr lang="da-DK" sz="20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[BDLRR12]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Ω(</a:t>
                      </a:r>
                      <a:r>
                        <a:rPr lang="da-DK" sz="2000" i="1" baseline="0" dirty="0" err="1" smtClean="0">
                          <a:solidFill>
                            <a:srgbClr val="C00000"/>
                          </a:solidFill>
                        </a:rPr>
                        <a:t>mn</a:t>
                      </a:r>
                      <a:r>
                        <a:rPr lang="da-DK" sz="2000" i="0" baseline="0" dirty="0" err="1" smtClean="0">
                          <a:solidFill>
                            <a:srgbClr val="00B050"/>
                          </a:solidFill>
                          <a:sym typeface="Symbol"/>
                        </a:rPr>
                        <a:t></a:t>
                      </a:r>
                      <a:r>
                        <a:rPr lang="da-DK" sz="2000" baseline="0" dirty="0" err="1" smtClean="0">
                          <a:solidFill>
                            <a:srgbClr val="C00000"/>
                          </a:solidFill>
                        </a:rPr>
                        <a:t>log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000" i="1" baseline="0" dirty="0" smtClean="0">
                          <a:solidFill>
                            <a:srgbClr val="C00000"/>
                          </a:solidFill>
                        </a:rPr>
                        <a:t>m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) bits </a:t>
                      </a:r>
                      <a:r>
                        <a:rPr lang="da-DK" sz="20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[BDS10]</a:t>
                      </a:r>
                      <a:endParaRPr lang="da-DK" sz="2000" baseline="0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O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(</a:t>
                      </a:r>
                      <a:r>
                        <a:rPr lang="da-DK" sz="2000" i="1" baseline="0" dirty="0" err="1" smtClean="0">
                          <a:solidFill>
                            <a:srgbClr val="00B050"/>
                          </a:solidFill>
                        </a:rPr>
                        <a:t>mn</a:t>
                      </a:r>
                      <a:r>
                        <a:rPr lang="da-DK" sz="2000" i="0" baseline="0" dirty="0" err="1" smtClean="0">
                          <a:solidFill>
                            <a:srgbClr val="00B050"/>
                          </a:solidFill>
                          <a:sym typeface="Symbol"/>
                        </a:rPr>
                        <a:t></a:t>
                      </a:r>
                      <a:r>
                        <a:rPr lang="da-DK" sz="2000" baseline="0" dirty="0" err="1" smtClean="0">
                          <a:solidFill>
                            <a:srgbClr val="00B050"/>
                          </a:solidFill>
                        </a:rPr>
                        <a:t>log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da-DK" sz="2000" i="1" baseline="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) bits</a:t>
                      </a:r>
                      <a:r>
                        <a:rPr lang="da-DK" sz="2000" baseline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O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(1) time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0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[BDS10]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O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(</a:t>
                      </a:r>
                      <a:r>
                        <a:rPr lang="da-DK" sz="2000" i="1" baseline="0" dirty="0" err="1" smtClean="0">
                          <a:solidFill>
                            <a:srgbClr val="00B050"/>
                          </a:solidFill>
                        </a:rPr>
                        <a:t>mn</a:t>
                      </a:r>
                      <a:r>
                        <a:rPr lang="da-DK" sz="2000" i="0" baseline="0" dirty="0" err="1" smtClean="0">
                          <a:solidFill>
                            <a:srgbClr val="00B050"/>
                          </a:solidFill>
                          <a:sym typeface="Symbol"/>
                        </a:rPr>
                        <a:t></a:t>
                      </a:r>
                      <a:r>
                        <a:rPr lang="da-DK" sz="2000" baseline="0" dirty="0" err="1" smtClean="0">
                          <a:solidFill>
                            <a:srgbClr val="00B050"/>
                          </a:solidFill>
                        </a:rPr>
                        <a:t>log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m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) bits</a:t>
                      </a:r>
                      <a:r>
                        <a:rPr lang="da-DK" sz="2000" baseline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 ? time </a:t>
                      </a:r>
                      <a:r>
                        <a:rPr lang="da-DK" sz="20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[NEW]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39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400" i="1" dirty="0" smtClean="0">
                          <a:solidFill>
                            <a:srgbClr val="C00000"/>
                          </a:solidFill>
                        </a:rPr>
                        <a:t>m</a:t>
                      </a:r>
                      <a:r>
                        <a:rPr lang="da-DK" sz="2400" dirty="0" smtClean="0"/>
                        <a:t> = </a:t>
                      </a:r>
                      <a:r>
                        <a:rPr lang="da-DK" sz="2400" i="1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000" i="0" dirty="0" err="1" smtClean="0">
                          <a:solidFill>
                            <a:schemeClr val="tx1"/>
                          </a:solidFill>
                        </a:rPr>
                        <a:t>squared</a:t>
                      </a:r>
                      <a:endParaRPr lang="da-DK" sz="200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2000" baseline="0" dirty="0" smtClean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Ω(</a:t>
                      </a:r>
                      <a:r>
                        <a:rPr lang="da-DK" sz="2000" i="1" baseline="0" dirty="0" err="1" smtClean="0">
                          <a:solidFill>
                            <a:srgbClr val="C00000"/>
                          </a:solidFill>
                        </a:rPr>
                        <a:t>mn</a:t>
                      </a:r>
                      <a:r>
                        <a:rPr lang="da-DK" sz="2000" i="0" baseline="0" dirty="0" err="1" smtClean="0">
                          <a:solidFill>
                            <a:srgbClr val="C00000"/>
                          </a:solidFill>
                          <a:sym typeface="Symbol"/>
                        </a:rPr>
                        <a:t></a:t>
                      </a:r>
                      <a:r>
                        <a:rPr lang="da-DK" sz="2000" baseline="0" dirty="0" err="1" smtClean="0">
                          <a:solidFill>
                            <a:srgbClr val="C00000"/>
                          </a:solidFill>
                        </a:rPr>
                        <a:t>log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000" i="1" baseline="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) bits </a:t>
                      </a:r>
                      <a:r>
                        <a:rPr lang="da-DK" sz="20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[DLW09]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O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(</a:t>
                      </a:r>
                      <a:r>
                        <a:rPr lang="da-DK" sz="2000" i="1" baseline="0" dirty="0" err="1" smtClean="0">
                          <a:solidFill>
                            <a:srgbClr val="00B050"/>
                          </a:solidFill>
                        </a:rPr>
                        <a:t>mn</a:t>
                      </a:r>
                      <a:r>
                        <a:rPr lang="da-DK" sz="2000" i="0" baseline="0" dirty="0" err="1" smtClean="0">
                          <a:solidFill>
                            <a:srgbClr val="00B050"/>
                          </a:solidFill>
                          <a:sym typeface="Symbol"/>
                        </a:rPr>
                        <a:t></a:t>
                      </a:r>
                      <a:r>
                        <a:rPr lang="da-DK" sz="2000" i="0" baseline="0" dirty="0" err="1" smtClean="0">
                          <a:solidFill>
                            <a:srgbClr val="00B050"/>
                          </a:solidFill>
                        </a:rPr>
                        <a:t>l</a:t>
                      </a:r>
                      <a:r>
                        <a:rPr lang="da-DK" sz="2000" baseline="0" dirty="0" err="1" smtClean="0">
                          <a:solidFill>
                            <a:srgbClr val="00B050"/>
                          </a:solidFill>
                        </a:rPr>
                        <a:t>og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n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) bits</a:t>
                      </a:r>
                      <a:r>
                        <a:rPr lang="da-DK" sz="2000" baseline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O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(1) time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0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[AY10]</a:t>
                      </a:r>
                      <a:endParaRPr lang="da-DK" sz="2000" baseline="0" dirty="0" smtClean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81" t="30172" r="53108" b="33405"/>
          <a:stretch/>
        </p:blipFill>
        <p:spPr bwMode="auto">
          <a:xfrm>
            <a:off x="35496" y="44624"/>
            <a:ext cx="1581618" cy="1152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4164" y="53752"/>
            <a:ext cx="6584260" cy="1143000"/>
          </a:xfrm>
        </p:spPr>
        <p:txBody>
          <a:bodyPr>
            <a:normAutofit/>
          </a:bodyPr>
          <a:lstStyle/>
          <a:p>
            <a:r>
              <a:rPr lang="da-DK" dirty="0" err="1" smtClean="0"/>
              <a:t>Results</a:t>
            </a:r>
            <a:endParaRPr lang="da-DK" dirty="0"/>
          </a:p>
        </p:txBody>
      </p:sp>
      <p:sp>
        <p:nvSpPr>
          <p:cNvPr id="22" name="Cloud 21"/>
          <p:cNvSpPr/>
          <p:nvPr/>
        </p:nvSpPr>
        <p:spPr>
          <a:xfrm>
            <a:off x="1761130" y="5301208"/>
            <a:ext cx="2666854" cy="764704"/>
          </a:xfrm>
          <a:prstGeom prst="cloud">
            <a:avLst/>
          </a:prstGeom>
          <a:solidFill>
            <a:srgbClr val="FFFF00">
              <a:alpha val="32157"/>
            </a:srgb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bg1">
                    <a:lumMod val="65000"/>
                  </a:schemeClr>
                </a:solidFill>
                <a:sym typeface="Symbol"/>
              </a:rPr>
              <a:t>better upper or lower bound ?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" name="Cloud 23"/>
          <p:cNvSpPr/>
          <p:nvPr/>
        </p:nvSpPr>
        <p:spPr>
          <a:xfrm>
            <a:off x="7128497" y="3966922"/>
            <a:ext cx="859204" cy="500066"/>
          </a:xfrm>
          <a:prstGeom prst="cloud">
            <a:avLst/>
          </a:prstGeom>
          <a:solidFill>
            <a:srgbClr val="FFFF00">
              <a:alpha val="32157"/>
            </a:srgb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755576" y="5931532"/>
            <a:ext cx="7632848" cy="9538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mtClean="0"/>
              <a:t>Thank you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13156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4" grpId="0" animBg="1"/>
      <p:bldP spid="2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2945</TotalTime>
  <Words>1144</Words>
  <Application>Microsoft Office PowerPoint</Application>
  <PresentationFormat>On-screen Show (4:3)</PresentationFormat>
  <Paragraphs>491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The Encoding Complexity of Two Dimensional Range Minimum Data Structures</vt:lpstr>
      <vt:lpstr>Some (Trivial) Results</vt:lpstr>
      <vt:lpstr>Encoding m = 1 (Cartesian tree)</vt:lpstr>
      <vt:lpstr>Some (Less Trivial) Results</vt:lpstr>
      <vt:lpstr>New Results</vt:lpstr>
      <vt:lpstr>Tree Representation</vt:lpstr>
      <vt:lpstr>Components  = 3</vt:lpstr>
      <vt:lpstr>Results</vt:lpstr>
    </vt:vector>
  </TitlesOfParts>
  <Company>NFIT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Encoding Complexity of Two Dimensional Range Minimum Data Structures</dc:title>
  <dc:creator>Gerth Stølting Brodal</dc:creator>
  <cp:lastModifiedBy>Gerth Stølting Brodal</cp:lastModifiedBy>
  <cp:revision>78</cp:revision>
  <dcterms:created xsi:type="dcterms:W3CDTF">2013-09-01T18:53:11Z</dcterms:created>
  <dcterms:modified xsi:type="dcterms:W3CDTF">2013-09-03T22:10:28Z</dcterms:modified>
</cp:coreProperties>
</file>