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71" r:id="rId5"/>
    <p:sldId id="272" r:id="rId6"/>
    <p:sldId id="270" r:id="rId7"/>
    <p:sldId id="269" r:id="rId8"/>
    <p:sldId id="259" r:id="rId9"/>
    <p:sldId id="279" r:id="rId10"/>
    <p:sldId id="261" r:id="rId11"/>
    <p:sldId id="262" r:id="rId12"/>
    <p:sldId id="264" r:id="rId13"/>
    <p:sldId id="280" r:id="rId14"/>
    <p:sldId id="260" r:id="rId15"/>
    <p:sldId id="267" r:id="rId16"/>
    <p:sldId id="281" r:id="rId17"/>
    <p:sldId id="268" r:id="rId18"/>
    <p:sldId id="265" r:id="rId19"/>
    <p:sldId id="278" r:id="rId20"/>
    <p:sldId id="273" r:id="rId21"/>
    <p:sldId id="274" r:id="rId22"/>
    <p:sldId id="275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  <a:srgbClr val="00B050"/>
    <a:srgbClr val="FFFF79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67" autoAdjust="0"/>
  </p:normalViewPr>
  <p:slideViewPr>
    <p:cSldViewPr>
      <p:cViewPr varScale="1">
        <p:scale>
          <a:sx n="60" d="100"/>
          <a:sy n="60" d="100"/>
        </p:scale>
        <p:origin x="-96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D4E4B-E095-4C1C-A7F8-B803FB3FA64D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055CB-5BF9-4AAA-AF53-E3634700EB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Matric</a:t>
            </a:r>
            <a:r>
              <a:rPr lang="da-DK" dirty="0" smtClean="0"/>
              <a:t> is </a:t>
            </a:r>
            <a:r>
              <a:rPr lang="da-DK" dirty="0" err="1" smtClean="0"/>
              <a:t>static</a:t>
            </a:r>
            <a:endParaRPr lang="da-DK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055CB-5BF9-4AAA-AF53-E3634700EB0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Fischer &amp; </a:t>
            </a:r>
            <a:r>
              <a:rPr lang="da-DK" dirty="0" err="1" smtClean="0"/>
              <a:t>Heun</a:t>
            </a:r>
            <a:r>
              <a:rPr lang="da-DK" dirty="0" smtClean="0"/>
              <a:t>:</a:t>
            </a:r>
            <a:r>
              <a:rPr lang="da-DK" baseline="0" dirty="0" smtClean="0"/>
              <a:t> Show </a:t>
            </a:r>
            <a:r>
              <a:rPr lang="da-DK" baseline="0" dirty="0" err="1" smtClean="0"/>
              <a:t>how</a:t>
            </a:r>
            <a:r>
              <a:rPr lang="da-DK" baseline="0" dirty="0" smtClean="0"/>
              <a:t> to </a:t>
            </a:r>
            <a:r>
              <a:rPr lang="da-DK" baseline="0" dirty="0" err="1" smtClean="0"/>
              <a:t>answer</a:t>
            </a:r>
            <a:r>
              <a:rPr lang="da-DK" baseline="0" dirty="0" smtClean="0"/>
              <a:t> in O(1) time, but did still </a:t>
            </a:r>
            <a:r>
              <a:rPr lang="da-DK" baseline="0" dirty="0" err="1" smtClean="0"/>
              <a:t>access</a:t>
            </a:r>
            <a:r>
              <a:rPr lang="da-DK" baseline="0" dirty="0" smtClean="0"/>
              <a:t> input </a:t>
            </a:r>
            <a:r>
              <a:rPr lang="da-DK" baseline="0" dirty="0" err="1" smtClean="0"/>
              <a:t>vector</a:t>
            </a:r>
            <a:endParaRPr lang="da-DK" baseline="0" dirty="0" smtClean="0"/>
          </a:p>
          <a:p>
            <a:endParaRPr lang="da-DK" baseline="0" dirty="0" smtClean="0"/>
          </a:p>
          <a:p>
            <a:r>
              <a:rPr lang="da-DK" baseline="0" dirty="0" smtClean="0"/>
              <a:t>Fischer (2008): </a:t>
            </a:r>
            <a:r>
              <a:rPr lang="da-DK" baseline="0" dirty="0" err="1" smtClean="0"/>
              <a:t>Avoided</a:t>
            </a:r>
            <a:r>
              <a:rPr lang="da-DK" baseline="0" dirty="0" smtClean="0"/>
              <a:t> the </a:t>
            </a:r>
            <a:r>
              <a:rPr lang="da-DK" baseline="0" dirty="0" err="1" smtClean="0"/>
              <a:t>lookup</a:t>
            </a:r>
            <a:r>
              <a:rPr lang="da-DK" baseline="0" dirty="0" smtClean="0"/>
              <a:t> of the input </a:t>
            </a:r>
            <a:r>
              <a:rPr lang="da-DK" baseline="0" dirty="0" err="1" smtClean="0"/>
              <a:t>vector</a:t>
            </a:r>
            <a:r>
              <a:rPr lang="da-DK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055CB-5BF9-4AAA-AF53-E3634700EB0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Fischer is a </a:t>
            </a:r>
            <a:r>
              <a:rPr lang="da-DK" dirty="0" err="1" smtClean="0"/>
              <a:t>different</a:t>
            </a:r>
            <a:r>
              <a:rPr lang="da-DK" dirty="0" smtClean="0"/>
              <a:t> approach, not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dirty="0" err="1" smtClean="0"/>
              <a:t>Cartesian</a:t>
            </a:r>
            <a:r>
              <a:rPr lang="da-DK" dirty="0" smtClean="0"/>
              <a:t> </a:t>
            </a:r>
            <a:r>
              <a:rPr lang="da-DK" dirty="0" err="1" smtClean="0"/>
              <a:t>tree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055CB-5BF9-4AAA-AF53-E3634700EB0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Fix </a:t>
            </a:r>
            <a:r>
              <a:rPr lang="da-DK" dirty="0" err="1" smtClean="0"/>
              <a:t>algorithms</a:t>
            </a:r>
            <a:endParaRPr lang="da-DK" dirty="0" smtClean="0"/>
          </a:p>
          <a:p>
            <a:r>
              <a:rPr lang="da-DK" dirty="0" smtClean="0"/>
              <a:t>Fix set of inputs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055CB-5BF9-4AAA-AF53-E3634700EB0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Fix </a:t>
            </a:r>
            <a:r>
              <a:rPr lang="da-DK" dirty="0" err="1" smtClean="0"/>
              <a:t>algorithms</a:t>
            </a:r>
            <a:endParaRPr lang="da-DK" dirty="0" smtClean="0"/>
          </a:p>
          <a:p>
            <a:r>
              <a:rPr lang="da-DK" dirty="0" smtClean="0"/>
              <a:t>Fix set </a:t>
            </a:r>
            <a:r>
              <a:rPr lang="da-DK" smtClean="0"/>
              <a:t>of inputs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055CB-5BF9-4AAA-AF53-E3634700EB0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055CB-5BF9-4AAA-AF53-E3634700EB0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Grey </a:t>
            </a:r>
            <a:r>
              <a:rPr lang="da-DK" dirty="0" err="1" smtClean="0"/>
              <a:t>arrea</a:t>
            </a:r>
            <a:r>
              <a:rPr lang="da-DK" baseline="0" dirty="0" smtClean="0"/>
              <a:t> = N = MAX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055CB-5BF9-4AAA-AF53-E3634700EB0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err="1" smtClean="0"/>
              <a:t>Indexing</a:t>
            </a:r>
            <a:r>
              <a:rPr lang="da-DK" dirty="0" smtClean="0"/>
              <a:t> </a:t>
            </a:r>
            <a:r>
              <a:rPr lang="da-DK" dirty="0" err="1" smtClean="0"/>
              <a:t>lower</a:t>
            </a:r>
            <a:r>
              <a:rPr lang="da-DK" dirty="0" smtClean="0"/>
              <a:t> </a:t>
            </a:r>
            <a:r>
              <a:rPr lang="da-DK" dirty="0" err="1" smtClean="0"/>
              <a:t>bound</a:t>
            </a:r>
            <a:r>
              <a:rPr lang="da-DK" dirty="0" smtClean="0"/>
              <a:t>, </a:t>
            </a:r>
            <a:r>
              <a:rPr lang="da-DK" dirty="0" err="1" smtClean="0"/>
              <a:t>comes</a:t>
            </a:r>
            <a:r>
              <a:rPr lang="da-DK" dirty="0" smtClean="0"/>
              <a:t> from 1D – </a:t>
            </a:r>
            <a:r>
              <a:rPr lang="da-DK" dirty="0" err="1" smtClean="0"/>
              <a:t>could</a:t>
            </a:r>
            <a:r>
              <a:rPr lang="da-DK" dirty="0" smtClean="0"/>
              <a:t> </a:t>
            </a:r>
            <a:r>
              <a:rPr lang="da-DK" dirty="0" err="1" smtClean="0"/>
              <a:t>this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strengthened</a:t>
            </a:r>
            <a:r>
              <a:rPr lang="da-DK" baseline="0" dirty="0" smtClean="0"/>
              <a:t> in 2D? </a:t>
            </a:r>
            <a:r>
              <a:rPr lang="da-DK" baseline="0" dirty="0" err="1" smtClean="0"/>
              <a:t>Or</a:t>
            </a:r>
            <a:r>
              <a:rPr lang="da-DK" baseline="0" dirty="0" smtClean="0"/>
              <a:t> is upper </a:t>
            </a:r>
            <a:r>
              <a:rPr lang="da-DK" baseline="0" dirty="0" err="1" smtClean="0"/>
              <a:t>bound</a:t>
            </a:r>
            <a:r>
              <a:rPr lang="da-DK" baseline="0" dirty="0" smtClean="0"/>
              <a:t> not optimal?</a:t>
            </a:r>
          </a:p>
          <a:p>
            <a:endParaRPr lang="da-DK" baseline="0" dirty="0" smtClean="0"/>
          </a:p>
          <a:p>
            <a:r>
              <a:rPr lang="da-DK" dirty="0" err="1" smtClean="0"/>
              <a:t>Encoding</a:t>
            </a:r>
            <a:r>
              <a:rPr lang="da-DK" dirty="0" smtClean="0"/>
              <a:t> model. Upper and </a:t>
            </a:r>
            <a:r>
              <a:rPr lang="da-DK" dirty="0" err="1" smtClean="0"/>
              <a:t>lower</a:t>
            </a:r>
            <a:r>
              <a:rPr lang="da-DK" dirty="0" smtClean="0"/>
              <a:t> </a:t>
            </a:r>
            <a:r>
              <a:rPr lang="da-DK" dirty="0" err="1" smtClean="0"/>
              <a:t>bound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tight</a:t>
            </a:r>
            <a:r>
              <a:rPr lang="da-DK" dirty="0" smtClean="0"/>
              <a:t> for </a:t>
            </a:r>
            <a:r>
              <a:rPr lang="da-DK" dirty="0" err="1" smtClean="0"/>
              <a:t>squared</a:t>
            </a:r>
            <a:r>
              <a:rPr lang="da-DK" dirty="0" smtClean="0"/>
              <a:t> matrices, but for </a:t>
            </a:r>
            <a:r>
              <a:rPr lang="da-DK" dirty="0" err="1" smtClean="0"/>
              <a:t>other</a:t>
            </a:r>
            <a:r>
              <a:rPr lang="da-DK" dirty="0" smtClean="0"/>
              <a:t> </a:t>
            </a:r>
            <a:r>
              <a:rPr lang="da-DK" dirty="0" err="1" smtClean="0"/>
              <a:t>aspect</a:t>
            </a:r>
            <a:r>
              <a:rPr lang="da-DK" dirty="0" smtClean="0"/>
              <a:t> ratios the </a:t>
            </a:r>
            <a:r>
              <a:rPr lang="da-DK" dirty="0" err="1" smtClean="0"/>
              <a:t>bounds</a:t>
            </a:r>
            <a:r>
              <a:rPr lang="da-DK" baseline="0" dirty="0" smtClean="0"/>
              <a:t> </a:t>
            </a:r>
            <a:r>
              <a:rPr lang="da-DK" baseline="0" dirty="0" err="1" smtClean="0"/>
              <a:t>are</a:t>
            </a:r>
            <a:r>
              <a:rPr lang="da-DK" baseline="0" dirty="0" smtClean="0"/>
              <a:t> not </a:t>
            </a:r>
            <a:r>
              <a:rPr lang="da-DK" baseline="0" dirty="0" err="1" smtClean="0"/>
              <a:t>tight</a:t>
            </a:r>
            <a:r>
              <a:rPr lang="da-DK" baseline="0" dirty="0" smtClean="0"/>
              <a:t>. </a:t>
            </a:r>
            <a:r>
              <a:rPr lang="da-DK" baseline="0" dirty="0" err="1" smtClean="0"/>
              <a:t>Recall</a:t>
            </a:r>
            <a:r>
              <a:rPr lang="da-DK" baseline="0" dirty="0" smtClean="0"/>
              <a:t> </a:t>
            </a:r>
            <a:r>
              <a:rPr lang="da-DK" baseline="0" dirty="0" err="1" smtClean="0"/>
              <a:t>m≤n</a:t>
            </a:r>
            <a:r>
              <a:rPr lang="da-DK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055CB-5BF9-4AAA-AF53-E3634700EB0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7CCB-1D01-4F60-B038-24A9D0587B00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029D-CCA7-4F92-A0D9-3661B7F36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7CCB-1D01-4F60-B038-24A9D0587B00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029D-CCA7-4F92-A0D9-3661B7F36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7CCB-1D01-4F60-B038-24A9D0587B00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029D-CCA7-4F92-A0D9-3661B7F36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C0000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7CCB-1D01-4F60-B038-24A9D0587B00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029D-CCA7-4F92-A0D9-3661B7F36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7CCB-1D01-4F60-B038-24A9D0587B00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029D-CCA7-4F92-A0D9-3661B7F36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7CCB-1D01-4F60-B038-24A9D0587B00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029D-CCA7-4F92-A0D9-3661B7F36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7CCB-1D01-4F60-B038-24A9D0587B00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029D-CCA7-4F92-A0D9-3661B7F36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7CCB-1D01-4F60-B038-24A9D0587B00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029D-CCA7-4F92-A0D9-3661B7F36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7CCB-1D01-4F60-B038-24A9D0587B00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029D-CCA7-4F92-A0D9-3661B7F36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7CCB-1D01-4F60-B038-24A9D0587B00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029D-CCA7-4F92-A0D9-3661B7F36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67CCB-1D01-4F60-B038-24A9D0587B00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029D-CCA7-4F92-A0D9-3661B7F36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67CCB-1D01-4F60-B038-24A9D0587B00}" type="datetimeFigureOut">
              <a:rPr lang="en-US" smtClean="0"/>
              <a:pPr/>
              <a:t>9/7/2010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6029D-CCA7-4F92-A0D9-3661B7F36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1470025"/>
          </a:xfrm>
        </p:spPr>
        <p:txBody>
          <a:bodyPr/>
          <a:lstStyle/>
          <a:p>
            <a:r>
              <a:rPr lang="da-DK" b="1" dirty="0" err="1" smtClean="0"/>
              <a:t>Time-Space</a:t>
            </a:r>
            <a:r>
              <a:rPr lang="da-DK" b="1" dirty="0" smtClean="0"/>
              <a:t> </a:t>
            </a:r>
            <a:r>
              <a:rPr lang="da-DK" b="1" dirty="0" err="1" smtClean="0"/>
              <a:t>Trade-Offs</a:t>
            </a:r>
            <a:r>
              <a:rPr lang="da-DK" b="1" dirty="0" smtClean="0"/>
              <a:t> for </a:t>
            </a:r>
            <a:br>
              <a:rPr lang="da-DK" b="1" dirty="0" smtClean="0"/>
            </a:br>
            <a:r>
              <a:rPr lang="da-DK" b="1" dirty="0" smtClean="0"/>
              <a:t>2D Range Minimum </a:t>
            </a:r>
            <a:r>
              <a:rPr lang="da-DK" b="1" dirty="0" err="1" smtClean="0"/>
              <a:t>Queries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52936"/>
            <a:ext cx="9144000" cy="338437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a-DK" b="1" dirty="0" err="1" smtClean="0">
                <a:solidFill>
                  <a:schemeClr val="bg1">
                    <a:lumMod val="50000"/>
                  </a:schemeClr>
                </a:solidFill>
              </a:rPr>
              <a:t>Gerth</a:t>
            </a:r>
            <a:r>
              <a:rPr lang="da-DK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b="1" dirty="0" err="1" smtClean="0">
                <a:solidFill>
                  <a:schemeClr val="bg1">
                    <a:lumMod val="50000"/>
                  </a:schemeClr>
                </a:solidFill>
              </a:rPr>
              <a:t>Stølting</a:t>
            </a:r>
            <a:r>
              <a:rPr lang="da-DK" b="1" dirty="0" smtClean="0">
                <a:solidFill>
                  <a:schemeClr val="bg1">
                    <a:lumMod val="50000"/>
                  </a:schemeClr>
                </a:solidFill>
              </a:rPr>
              <a:t> Brodal		</a:t>
            </a:r>
            <a:r>
              <a:rPr lang="da-DK" b="1" dirty="0" err="1" smtClean="0">
                <a:solidFill>
                  <a:schemeClr val="bg1">
                    <a:lumMod val="50000"/>
                  </a:schemeClr>
                </a:solidFill>
              </a:rPr>
              <a:t>Pooya</a:t>
            </a:r>
            <a:r>
              <a:rPr lang="da-DK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b="1" dirty="0" err="1" smtClean="0">
                <a:solidFill>
                  <a:schemeClr val="bg1">
                    <a:lumMod val="50000"/>
                  </a:schemeClr>
                </a:solidFill>
              </a:rPr>
              <a:t>Davoodi</a:t>
            </a:r>
            <a:r>
              <a:rPr lang="da-DK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da-DK" sz="20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da-DK" sz="2800" dirty="0" smtClean="0">
                <a:solidFill>
                  <a:schemeClr val="bg1">
                    <a:lumMod val="50000"/>
                  </a:schemeClr>
                </a:solidFill>
              </a:rPr>
              <a:t>			</a:t>
            </a:r>
          </a:p>
          <a:p>
            <a:pPr>
              <a:spcBef>
                <a:spcPts val="0"/>
              </a:spcBef>
            </a:pPr>
            <a:r>
              <a:rPr lang="da-DK" sz="2400" dirty="0" smtClean="0">
                <a:solidFill>
                  <a:schemeClr val="bg1">
                    <a:lumMod val="50000"/>
                  </a:schemeClr>
                </a:solidFill>
              </a:rPr>
              <a:t>Aarhus </a:t>
            </a:r>
            <a:r>
              <a:rPr lang="da-DK" sz="2400" dirty="0" err="1" smtClean="0">
                <a:solidFill>
                  <a:schemeClr val="bg1">
                    <a:lumMod val="50000"/>
                  </a:schemeClr>
                </a:solidFill>
              </a:rPr>
              <a:t>University</a:t>
            </a:r>
            <a:endParaRPr lang="da-DK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da-DK" sz="4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>
              <a:spcBef>
                <a:spcPts val="0"/>
              </a:spcBef>
            </a:pPr>
            <a:r>
              <a:rPr lang="da-DK" b="1" dirty="0" smtClean="0">
                <a:solidFill>
                  <a:schemeClr val="bg1">
                    <a:lumMod val="50000"/>
                  </a:schemeClr>
                </a:solidFill>
              </a:rPr>
              <a:t>S. </a:t>
            </a:r>
            <a:r>
              <a:rPr lang="da-DK" b="1" dirty="0" err="1" smtClean="0">
                <a:solidFill>
                  <a:schemeClr val="bg1">
                    <a:lumMod val="50000"/>
                  </a:schemeClr>
                </a:solidFill>
              </a:rPr>
              <a:t>Srinivasa</a:t>
            </a:r>
            <a:r>
              <a:rPr lang="da-DK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b="1" dirty="0" err="1" smtClean="0">
                <a:solidFill>
                  <a:schemeClr val="bg1">
                    <a:lumMod val="50000"/>
                  </a:schemeClr>
                </a:solidFill>
              </a:rPr>
              <a:t>Rao</a:t>
            </a:r>
            <a:endParaRPr lang="da-DK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>
              <a:spcBef>
                <a:spcPts val="0"/>
              </a:spcBef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Seoul National University</a:t>
            </a:r>
          </a:p>
          <a:p>
            <a:pPr>
              <a:spcBef>
                <a:spcPts val="0"/>
              </a:spcBef>
            </a:pP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508546"/>
            <a:ext cx="2520280" cy="252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-32" y="6537148"/>
            <a:ext cx="9144000" cy="2762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a-DK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18</a:t>
            </a:r>
            <a:r>
              <a:rPr kumimoji="0" lang="da-DK" sz="14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da-DK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Annual</a:t>
            </a:r>
            <a:r>
              <a:rPr kumimoji="0" lang="da-DK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European Symposium </a:t>
            </a:r>
            <a:r>
              <a:rPr kumimoji="0" lang="da-DK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</a:t>
            </a:r>
            <a:r>
              <a:rPr kumimoji="0" lang="da-DK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Algorithms</a:t>
            </a:r>
            <a:r>
              <a:rPr kumimoji="0" lang="da-DK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Liverpool,</a:t>
            </a:r>
            <a:r>
              <a:rPr kumimoji="0" lang="da-DK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United </a:t>
            </a:r>
            <a:r>
              <a:rPr kumimoji="0" lang="da-DK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Kingdom</a:t>
            </a:r>
            <a:r>
              <a:rPr lang="da-DK" sz="1400" dirty="0" smtClean="0">
                <a:solidFill>
                  <a:schemeClr val="tx1">
                    <a:tint val="75000"/>
                  </a:schemeClr>
                </a:solidFill>
              </a:rPr>
              <a:t>,</a:t>
            </a:r>
            <a:r>
              <a:rPr kumimoji="0" lang="da-DK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September 8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742242" y="1885259"/>
            <a:ext cx="2842785" cy="34994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072363" y="5715016"/>
          <a:ext cx="2000231" cy="107154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61141"/>
                <a:gridCol w="719545"/>
                <a:gridCol w="719545"/>
              </a:tblGrid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2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1D</a:t>
                      </a:r>
                      <a:endParaRPr lang="en-US" sz="24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Encoding</a:t>
                      </a:r>
                      <a:endParaRPr lang="da-DK" sz="1000" b="1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model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Index</a:t>
                      </a:r>
                      <a:endParaRPr lang="da-DK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model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Upper</a:t>
                      </a: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bound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Lower</a:t>
                      </a:r>
                      <a:endParaRPr lang="da-DK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bound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Upper </a:t>
            </a:r>
            <a:r>
              <a:rPr lang="da-DK" dirty="0" err="1" smtClean="0"/>
              <a:t>Bound</a:t>
            </a:r>
            <a:r>
              <a:rPr lang="da-DK" dirty="0" smtClean="0"/>
              <a:t> (1D, </a:t>
            </a:r>
            <a:r>
              <a:rPr lang="da-DK" dirty="0" err="1" smtClean="0"/>
              <a:t>Encoding</a:t>
            </a:r>
            <a:r>
              <a:rPr lang="da-DK" dirty="0" smtClean="0"/>
              <a:t>)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357298"/>
            <a:ext cx="8358246" cy="2350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85720" y="4429156"/>
            <a:ext cx="8572560" cy="2071678"/>
          </a:xfrm>
        </p:spPr>
        <p:txBody>
          <a:bodyPr>
            <a:normAutofit/>
          </a:bodyPr>
          <a:lstStyle/>
          <a:p>
            <a:r>
              <a:rPr lang="da-DK" sz="2800" dirty="0" smtClean="0"/>
              <a:t>For an input array </a:t>
            </a:r>
            <a:r>
              <a:rPr lang="da-DK" sz="2800" dirty="0" err="1" smtClean="0"/>
              <a:t>consider</a:t>
            </a:r>
            <a:r>
              <a:rPr lang="da-DK" sz="2800" dirty="0" smtClean="0"/>
              <a:t> the </a:t>
            </a:r>
            <a:r>
              <a:rPr lang="da-DK" sz="2800" dirty="0" err="1" smtClean="0">
                <a:solidFill>
                  <a:srgbClr val="C00000"/>
                </a:solidFill>
              </a:rPr>
              <a:t>Cartesian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</a:rPr>
              <a:t>tree</a:t>
            </a:r>
            <a:endParaRPr lang="da-DK" sz="2800" dirty="0" smtClean="0">
              <a:solidFill>
                <a:srgbClr val="C00000"/>
              </a:solidFill>
            </a:endParaRPr>
          </a:p>
          <a:p>
            <a:r>
              <a:rPr lang="da-DK" sz="2800" dirty="0" err="1" smtClean="0"/>
              <a:t>Succint</a:t>
            </a:r>
            <a:r>
              <a:rPr lang="da-DK" sz="2800" dirty="0" smtClean="0"/>
              <a:t> </a:t>
            </a:r>
            <a:r>
              <a:rPr lang="da-DK" sz="2800" dirty="0" err="1" smtClean="0"/>
              <a:t>representation</a:t>
            </a:r>
            <a:r>
              <a:rPr lang="da-DK" sz="2800" dirty="0" smtClean="0"/>
              <a:t> </a:t>
            </a:r>
            <a:r>
              <a:rPr lang="da-DK" sz="2800" dirty="0" err="1" smtClean="0"/>
              <a:t>using</a:t>
            </a:r>
            <a:r>
              <a:rPr lang="da-DK" sz="2800" dirty="0" smtClean="0"/>
              <a:t> 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da-DK" sz="2800" dirty="0" smtClean="0"/>
              <a:t>bits and O(1) </a:t>
            </a:r>
            <a:r>
              <a:rPr lang="da-DK" sz="2800" dirty="0" err="1" smtClean="0"/>
              <a:t>query</a:t>
            </a:r>
            <a:r>
              <a:rPr lang="da-DK" sz="2800" dirty="0" smtClean="0"/>
              <a:t> time  </a:t>
            </a:r>
            <a:r>
              <a:rPr lang="da-DK" sz="2800" dirty="0" smtClean="0">
                <a:solidFill>
                  <a:srgbClr val="C00000"/>
                </a:solidFill>
              </a:rPr>
              <a:t>(</a:t>
            </a:r>
            <a:r>
              <a:rPr lang="da-DK" sz="2800" dirty="0" err="1" smtClean="0">
                <a:solidFill>
                  <a:srgbClr val="C00000"/>
                </a:solidFill>
              </a:rPr>
              <a:t>Sadakane</a:t>
            </a:r>
            <a:r>
              <a:rPr lang="da-DK" sz="2800" dirty="0" smtClean="0">
                <a:solidFill>
                  <a:srgbClr val="C00000"/>
                </a:solidFill>
              </a:rPr>
              <a:t> 2007)</a:t>
            </a:r>
          </a:p>
          <a:p>
            <a:r>
              <a:rPr lang="da-DK" sz="2800" dirty="0" err="1" smtClean="0"/>
              <a:t>Improved</a:t>
            </a:r>
            <a:r>
              <a:rPr lang="da-DK" sz="2800" dirty="0" smtClean="0"/>
              <a:t> to </a:t>
            </a:r>
            <a:r>
              <a:rPr lang="da-DK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da-DK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da-DK" sz="2800" dirty="0" smtClean="0">
                <a:solidFill>
                  <a:srgbClr val="C00000"/>
                </a:solidFill>
                <a:cs typeface="Times New Roman" pitchFamily="18" charset="0"/>
              </a:rPr>
              <a:t>(Fischer 2010)</a:t>
            </a:r>
            <a:endParaRPr lang="da-DK" sz="2800" dirty="0" smtClean="0">
              <a:solidFill>
                <a:srgbClr val="C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929586" y="6185102"/>
            <a:ext cx="144000" cy="144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929586" y="6530814"/>
            <a:ext cx="144000" cy="144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 46"/>
          <p:cNvSpPr/>
          <p:nvPr/>
        </p:nvSpPr>
        <p:spPr>
          <a:xfrm>
            <a:off x="3724271" y="2214554"/>
            <a:ext cx="3440798" cy="785817"/>
          </a:xfrm>
          <a:custGeom>
            <a:avLst/>
            <a:gdLst>
              <a:gd name="connsiteX0" fmla="*/ 0 w 3410857"/>
              <a:gd name="connsiteY0" fmla="*/ 0 h 783771"/>
              <a:gd name="connsiteX1" fmla="*/ 609600 w 3410857"/>
              <a:gd name="connsiteY1" fmla="*/ 783771 h 783771"/>
              <a:gd name="connsiteX2" fmla="*/ 1465943 w 3410857"/>
              <a:gd name="connsiteY2" fmla="*/ 769257 h 783771"/>
              <a:gd name="connsiteX3" fmla="*/ 3410857 w 3410857"/>
              <a:gd name="connsiteY3" fmla="*/ 14514 h 783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0857" h="783771">
                <a:moveTo>
                  <a:pt x="0" y="0"/>
                </a:moveTo>
                <a:lnTo>
                  <a:pt x="609600" y="783771"/>
                </a:lnTo>
                <a:lnTo>
                  <a:pt x="1465943" y="769257"/>
                </a:lnTo>
                <a:lnTo>
                  <a:pt x="3410857" y="14514"/>
                </a:lnTo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3500430" y="3000372"/>
          <a:ext cx="212528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"/>
                <a:gridCol w="425056"/>
                <a:gridCol w="425056"/>
                <a:gridCol w="425056"/>
                <a:gridCol w="425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57160" y="1857364"/>
          <a:ext cx="850112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"/>
                <a:gridCol w="425056"/>
                <a:gridCol w="425056"/>
                <a:gridCol w="425056"/>
                <a:gridCol w="425056"/>
                <a:gridCol w="425056"/>
                <a:gridCol w="425056"/>
                <a:gridCol w="425056"/>
                <a:gridCol w="425056"/>
                <a:gridCol w="425056"/>
                <a:gridCol w="425056"/>
                <a:gridCol w="425056"/>
                <a:gridCol w="425056"/>
                <a:gridCol w="425056"/>
                <a:gridCol w="425056"/>
                <a:gridCol w="425056"/>
                <a:gridCol w="425056"/>
                <a:gridCol w="425056"/>
                <a:gridCol w="425056"/>
                <a:gridCol w="425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36" name="Straight Connector 35"/>
          <p:cNvCxnSpPr/>
          <p:nvPr/>
        </p:nvCxnSpPr>
        <p:spPr>
          <a:xfrm>
            <a:off x="2500298" y="1714488"/>
            <a:ext cx="5500726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385582" y="3528334"/>
            <a:ext cx="785818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471270" y="1857364"/>
            <a:ext cx="1243474" cy="357190"/>
          </a:xfrm>
          <a:prstGeom prst="rect">
            <a:avLst/>
          </a:prstGeom>
          <a:solidFill>
            <a:srgbClr val="00B050">
              <a:alpha val="32157"/>
            </a:srgbClr>
          </a:solidFill>
          <a:ln>
            <a:solidFill>
              <a:srgbClr val="000000">
                <a:alpha val="32157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429256" y="1857364"/>
            <a:ext cx="2571768" cy="357190"/>
          </a:xfrm>
          <a:prstGeom prst="rect">
            <a:avLst/>
          </a:prstGeom>
          <a:solidFill>
            <a:srgbClr val="00B050">
              <a:alpha val="32157"/>
            </a:srgbClr>
          </a:solidFill>
          <a:ln>
            <a:solidFill>
              <a:srgbClr val="000000">
                <a:alpha val="32157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786314" y="3000372"/>
            <a:ext cx="428628" cy="357190"/>
          </a:xfrm>
          <a:prstGeom prst="rect">
            <a:avLst/>
          </a:prstGeom>
          <a:solidFill>
            <a:srgbClr val="00B050">
              <a:alpha val="32157"/>
            </a:srgbClr>
          </a:solidFill>
          <a:ln>
            <a:solidFill>
              <a:srgbClr val="000000">
                <a:alpha val="32157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072363" y="5715016"/>
          <a:ext cx="2000231" cy="107154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61141"/>
                <a:gridCol w="719545"/>
                <a:gridCol w="719545"/>
              </a:tblGrid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2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1D</a:t>
                      </a:r>
                      <a:endParaRPr lang="en-US" sz="24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Encoding</a:t>
                      </a:r>
                      <a:endParaRPr lang="da-DK" sz="1000" b="1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model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Index</a:t>
                      </a:r>
                      <a:endParaRPr lang="da-DK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model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Upper</a:t>
                      </a: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bound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Lower</a:t>
                      </a:r>
                      <a:endParaRPr lang="da-DK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bound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Upper </a:t>
            </a:r>
            <a:r>
              <a:rPr lang="da-DK" dirty="0" err="1" smtClean="0"/>
              <a:t>Bounds</a:t>
            </a:r>
            <a:r>
              <a:rPr lang="da-DK" dirty="0" smtClean="0"/>
              <a:t> (1D, </a:t>
            </a:r>
            <a:r>
              <a:rPr lang="da-DK" dirty="0" err="1" smtClean="0"/>
              <a:t>Indexing</a:t>
            </a:r>
            <a:r>
              <a:rPr lang="da-DK" dirty="0" smtClean="0"/>
              <a:t>)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929586" y="6185102"/>
            <a:ext cx="144000" cy="144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929586" y="6530814"/>
            <a:ext cx="144000" cy="144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643966" y="6185102"/>
            <a:ext cx="144000" cy="144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1821637" y="2035959"/>
            <a:ext cx="50006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eft Brace 19"/>
          <p:cNvSpPr/>
          <p:nvPr/>
        </p:nvSpPr>
        <p:spPr>
          <a:xfrm rot="5400000">
            <a:off x="1159525" y="802343"/>
            <a:ext cx="136760" cy="168753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884206" y="127371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000100" y="2214554"/>
            <a:ext cx="2714644" cy="78581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143240" y="2214554"/>
            <a:ext cx="1000132" cy="78581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>
            <a:off x="4929190" y="2285992"/>
            <a:ext cx="785818" cy="64294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4500562" y="2285992"/>
            <a:ext cx="785818" cy="642942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 flipV="1">
            <a:off x="5429256" y="2214554"/>
            <a:ext cx="3214710" cy="78581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6907117" y="2035959"/>
            <a:ext cx="50006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493964" y="2035959"/>
            <a:ext cx="50006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198275" y="2035959"/>
            <a:ext cx="50006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ontent Placeholder 2"/>
          <p:cNvSpPr>
            <a:spLocks noGrp="1"/>
          </p:cNvSpPr>
          <p:nvPr>
            <p:ph idx="1"/>
          </p:nvPr>
        </p:nvSpPr>
        <p:spPr>
          <a:xfrm>
            <a:off x="285720" y="4214818"/>
            <a:ext cx="8572560" cy="1571636"/>
          </a:xfrm>
        </p:spPr>
        <p:txBody>
          <a:bodyPr>
            <a:normAutofit/>
          </a:bodyPr>
          <a:lstStyle/>
          <a:p>
            <a:r>
              <a:rPr lang="da-DK" sz="2800" dirty="0" err="1" smtClean="0"/>
              <a:t>Build</a:t>
            </a:r>
            <a:r>
              <a:rPr lang="da-DK" sz="2800" dirty="0" smtClean="0"/>
              <a:t> </a:t>
            </a:r>
            <a:r>
              <a:rPr lang="da-DK" sz="2800" dirty="0" err="1" smtClean="0"/>
              <a:t>encoding</a:t>
            </a:r>
            <a:r>
              <a:rPr lang="da-DK" sz="2800" dirty="0" smtClean="0"/>
              <a:t> </a:t>
            </a:r>
            <a:r>
              <a:rPr lang="da-DK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da-DK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a-DK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da-DK" sz="2800" dirty="0" smtClean="0">
                <a:solidFill>
                  <a:srgbClr val="C00000"/>
                </a:solidFill>
              </a:rPr>
              <a:t>bit </a:t>
            </a:r>
            <a:r>
              <a:rPr lang="da-DK" sz="2800" dirty="0" err="1" smtClean="0"/>
              <a:t>structure</a:t>
            </a:r>
            <a:r>
              <a:rPr lang="da-DK" sz="2800" dirty="0" smtClean="0"/>
              <a:t> for </a:t>
            </a:r>
            <a:r>
              <a:rPr lang="da-DK" sz="2800" dirty="0" err="1" smtClean="0"/>
              <a:t>block</a:t>
            </a:r>
            <a:r>
              <a:rPr lang="da-DK" sz="2800" dirty="0" smtClean="0"/>
              <a:t> minimums</a:t>
            </a:r>
          </a:p>
          <a:p>
            <a:r>
              <a:rPr lang="da-DK" sz="2800" dirty="0" smtClean="0"/>
              <a:t>RMQ = </a:t>
            </a:r>
            <a:r>
              <a:rPr lang="da-DK" sz="2800" dirty="0" err="1" smtClean="0"/>
              <a:t>query</a:t>
            </a:r>
            <a:r>
              <a:rPr lang="da-DK" sz="2800" dirty="0" smtClean="0"/>
              <a:t> to </a:t>
            </a:r>
            <a:r>
              <a:rPr lang="da-DK" sz="2800" dirty="0" err="1" smtClean="0"/>
              <a:t>encoding</a:t>
            </a:r>
            <a:r>
              <a:rPr lang="da-DK" sz="2800" dirty="0" smtClean="0"/>
              <a:t> </a:t>
            </a:r>
            <a:r>
              <a:rPr lang="da-DK" sz="2800" dirty="0" err="1" smtClean="0"/>
              <a:t>structure</a:t>
            </a:r>
            <a:r>
              <a:rPr lang="da-DK" sz="2800" dirty="0" smtClean="0"/>
              <a:t> + 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a-DK" sz="2800" dirty="0" smtClean="0"/>
              <a:t> elements,	 i.e. </a:t>
            </a:r>
            <a:r>
              <a:rPr lang="da-DK" sz="2800" dirty="0" err="1" smtClean="0">
                <a:solidFill>
                  <a:srgbClr val="C00000"/>
                </a:solidFill>
              </a:rPr>
              <a:t>query</a:t>
            </a:r>
            <a:r>
              <a:rPr lang="da-DK" sz="2800" dirty="0" smtClean="0">
                <a:solidFill>
                  <a:srgbClr val="C00000"/>
                </a:solidFill>
              </a:rPr>
              <a:t> time </a:t>
            </a:r>
            <a:r>
              <a:rPr lang="da-DK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a-DK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643570" y="3000372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err="1" smtClean="0"/>
              <a:t>block</a:t>
            </a:r>
            <a:r>
              <a:rPr lang="da-DK" dirty="0" smtClean="0"/>
              <a:t> minimums (implicit)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/>
          <p:cNvSpPr/>
          <p:nvPr/>
        </p:nvSpPr>
        <p:spPr>
          <a:xfrm>
            <a:off x="4024303" y="5248283"/>
            <a:ext cx="176222" cy="190491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4129087" y="5519736"/>
            <a:ext cx="266699" cy="271465"/>
          </a:xfrm>
          <a:custGeom>
            <a:avLst/>
            <a:gdLst>
              <a:gd name="connsiteX0" fmla="*/ 223837 w 457200"/>
              <a:gd name="connsiteY0" fmla="*/ 0 h 466725"/>
              <a:gd name="connsiteX1" fmla="*/ 0 w 457200"/>
              <a:gd name="connsiteY1" fmla="*/ 466725 h 466725"/>
              <a:gd name="connsiteX2" fmla="*/ 457200 w 45720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466725">
                <a:moveTo>
                  <a:pt x="223837" y="0"/>
                </a:moveTo>
                <a:lnTo>
                  <a:pt x="0" y="466725"/>
                </a:lnTo>
                <a:lnTo>
                  <a:pt x="457200" y="466725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329112" y="5848349"/>
            <a:ext cx="266699" cy="271465"/>
          </a:xfrm>
          <a:custGeom>
            <a:avLst/>
            <a:gdLst>
              <a:gd name="connsiteX0" fmla="*/ 223837 w 457200"/>
              <a:gd name="connsiteY0" fmla="*/ 0 h 466725"/>
              <a:gd name="connsiteX1" fmla="*/ 0 w 457200"/>
              <a:gd name="connsiteY1" fmla="*/ 466725 h 466725"/>
              <a:gd name="connsiteX2" fmla="*/ 457200 w 45720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466725">
                <a:moveTo>
                  <a:pt x="223837" y="0"/>
                </a:moveTo>
                <a:lnTo>
                  <a:pt x="0" y="466725"/>
                </a:lnTo>
                <a:lnTo>
                  <a:pt x="457200" y="466725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548187" y="6505574"/>
            <a:ext cx="266699" cy="271465"/>
          </a:xfrm>
          <a:custGeom>
            <a:avLst/>
            <a:gdLst>
              <a:gd name="connsiteX0" fmla="*/ 223837 w 457200"/>
              <a:gd name="connsiteY0" fmla="*/ 0 h 466725"/>
              <a:gd name="connsiteX1" fmla="*/ 0 w 457200"/>
              <a:gd name="connsiteY1" fmla="*/ 466725 h 466725"/>
              <a:gd name="connsiteX2" fmla="*/ 457200 w 45720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466725">
                <a:moveTo>
                  <a:pt x="223837" y="0"/>
                </a:moveTo>
                <a:lnTo>
                  <a:pt x="0" y="466725"/>
                </a:lnTo>
                <a:lnTo>
                  <a:pt x="457200" y="466725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4762499" y="5524499"/>
            <a:ext cx="266699" cy="271465"/>
          </a:xfrm>
          <a:custGeom>
            <a:avLst/>
            <a:gdLst>
              <a:gd name="connsiteX0" fmla="*/ 223837 w 457200"/>
              <a:gd name="connsiteY0" fmla="*/ 0 h 466725"/>
              <a:gd name="connsiteX1" fmla="*/ 0 w 457200"/>
              <a:gd name="connsiteY1" fmla="*/ 466725 h 466725"/>
              <a:gd name="connsiteX2" fmla="*/ 457200 w 45720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466725">
                <a:moveTo>
                  <a:pt x="223837" y="0"/>
                </a:moveTo>
                <a:lnTo>
                  <a:pt x="0" y="466725"/>
                </a:lnTo>
                <a:lnTo>
                  <a:pt x="457200" y="466725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3819524" y="5519752"/>
            <a:ext cx="266699" cy="271465"/>
          </a:xfrm>
          <a:custGeom>
            <a:avLst/>
            <a:gdLst>
              <a:gd name="connsiteX0" fmla="*/ 223837 w 457200"/>
              <a:gd name="connsiteY0" fmla="*/ 0 h 466725"/>
              <a:gd name="connsiteX1" fmla="*/ 0 w 457200"/>
              <a:gd name="connsiteY1" fmla="*/ 466725 h 466725"/>
              <a:gd name="connsiteX2" fmla="*/ 457200 w 45720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466725">
                <a:moveTo>
                  <a:pt x="223837" y="0"/>
                </a:moveTo>
                <a:lnTo>
                  <a:pt x="0" y="466725"/>
                </a:lnTo>
                <a:lnTo>
                  <a:pt x="457200" y="466725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072363" y="5715016"/>
          <a:ext cx="2000231" cy="107154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61141"/>
                <a:gridCol w="719545"/>
                <a:gridCol w="719545"/>
              </a:tblGrid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2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1D</a:t>
                      </a:r>
                      <a:endParaRPr lang="en-US" sz="24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Encoding</a:t>
                      </a:r>
                      <a:endParaRPr lang="da-DK" sz="1000" b="1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model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Index</a:t>
                      </a:r>
                      <a:endParaRPr lang="da-DK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model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Upper</a:t>
                      </a: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bound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Lower</a:t>
                      </a:r>
                      <a:endParaRPr lang="da-DK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bound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Lower</a:t>
            </a:r>
            <a:r>
              <a:rPr lang="da-DK" dirty="0" smtClean="0"/>
              <a:t> </a:t>
            </a:r>
            <a:r>
              <a:rPr lang="da-DK" dirty="0" err="1" smtClean="0"/>
              <a:t>Bounds</a:t>
            </a:r>
            <a:r>
              <a:rPr lang="da-DK" dirty="0" smtClean="0"/>
              <a:t> (1D, </a:t>
            </a:r>
            <a:r>
              <a:rPr lang="da-DK" dirty="0" err="1" smtClean="0"/>
              <a:t>Indexing</a:t>
            </a:r>
            <a:r>
              <a:rPr lang="da-DK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403367"/>
            <a:ext cx="8858280" cy="545463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a-DK" dirty="0" err="1" smtClean="0">
                <a:solidFill>
                  <a:srgbClr val="C00000"/>
                </a:solidFill>
              </a:rPr>
              <a:t>Thm</a:t>
            </a:r>
            <a:r>
              <a:rPr lang="da-DK" dirty="0" smtClean="0">
                <a:solidFill>
                  <a:srgbClr val="C00000"/>
                </a:solidFill>
              </a:rPr>
              <a:t>   </a:t>
            </a:r>
            <a:r>
              <a:rPr lang="da-DK" dirty="0" smtClean="0"/>
              <a:t>Space </a:t>
            </a:r>
            <a:r>
              <a:rPr lang="da-DK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</a:t>
            </a:r>
            <a:r>
              <a:rPr lang="da-DK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/</a:t>
            </a:r>
            <a:r>
              <a:rPr lang="da-DK" i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c</a:t>
            </a:r>
            <a:r>
              <a:rPr lang="da-DK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da-DK" dirty="0" smtClean="0"/>
              <a:t>bits </a:t>
            </a:r>
            <a:r>
              <a:rPr lang="da-DK" dirty="0" err="1" smtClean="0"/>
              <a:t>implies</a:t>
            </a:r>
            <a:r>
              <a:rPr lang="da-DK" dirty="0" smtClean="0"/>
              <a:t>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dirty="0" smtClean="0"/>
              <a:t> </a:t>
            </a:r>
            <a:r>
              <a:rPr lang="da-DK" dirty="0" err="1" smtClean="0"/>
              <a:t>query</a:t>
            </a:r>
            <a:r>
              <a:rPr lang="da-DK" dirty="0" smtClean="0"/>
              <a:t> time</a:t>
            </a:r>
          </a:p>
          <a:p>
            <a:pPr algn="ctr">
              <a:buNone/>
            </a:pPr>
            <a:endParaRPr lang="da-DK" dirty="0" smtClean="0"/>
          </a:p>
          <a:p>
            <a:pPr algn="ctr">
              <a:buNone/>
            </a:pPr>
            <a:endParaRPr lang="da-DK" dirty="0" smtClean="0"/>
          </a:p>
          <a:p>
            <a:r>
              <a:rPr lang="da-DK" dirty="0" err="1" smtClean="0"/>
              <a:t>Consider</a:t>
            </a:r>
            <a:r>
              <a:rPr lang="da-DK" dirty="0" smtClean="0"/>
              <a:t>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a-DK" dirty="0" smtClean="0"/>
              <a:t> </a:t>
            </a:r>
            <a:r>
              <a:rPr lang="da-DK" dirty="0" err="1" smtClean="0"/>
              <a:t>queries</a:t>
            </a:r>
            <a:r>
              <a:rPr lang="da-DK" dirty="0" smtClean="0"/>
              <a:t> for </a:t>
            </a:r>
            <a:r>
              <a:rPr lang="da-DK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a-DK" i="1" baseline="30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baseline="30000" dirty="0" err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da-DK" i="1" baseline="30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a-DK" dirty="0" smtClean="0"/>
              <a:t> </a:t>
            </a:r>
            <a:r>
              <a:rPr lang="da-DK" dirty="0" err="1" smtClean="0"/>
              <a:t>different</a:t>
            </a:r>
            <a:r>
              <a:rPr lang="da-DK" dirty="0" smtClean="0"/>
              <a:t> {0,1} inputs </a:t>
            </a:r>
            <a:r>
              <a:rPr lang="da-DK" dirty="0" err="1" smtClean="0"/>
              <a:t>with</a:t>
            </a:r>
            <a:r>
              <a:rPr lang="da-DK" dirty="0" smtClean="0"/>
              <a:t> </a:t>
            </a:r>
            <a:r>
              <a:rPr lang="da-DK" dirty="0" err="1" smtClean="0"/>
              <a:t>exactly</a:t>
            </a:r>
            <a:r>
              <a:rPr lang="da-DK" dirty="0" smtClean="0"/>
              <a:t> </a:t>
            </a:r>
            <a:r>
              <a:rPr lang="da-DK" dirty="0" err="1" smtClean="0"/>
              <a:t>one</a:t>
            </a:r>
            <a:r>
              <a:rPr lang="da-DK" dirty="0" smtClean="0"/>
              <a:t> </a:t>
            </a:r>
            <a:r>
              <a:rPr lang="da-DK" dirty="0" err="1" smtClean="0"/>
              <a:t>zero</a:t>
            </a:r>
            <a:r>
              <a:rPr lang="da-DK" dirty="0" smtClean="0"/>
              <a:t> in </a:t>
            </a:r>
            <a:r>
              <a:rPr lang="da-DK" dirty="0" err="1" smtClean="0"/>
              <a:t>each</a:t>
            </a:r>
            <a:r>
              <a:rPr lang="da-DK" dirty="0" smtClean="0"/>
              <a:t> </a:t>
            </a:r>
            <a:r>
              <a:rPr lang="da-DK" dirty="0" err="1" smtClean="0"/>
              <a:t>block</a:t>
            </a:r>
            <a:endParaRPr lang="da-DK" dirty="0" smtClean="0"/>
          </a:p>
          <a:p>
            <a:r>
              <a:rPr lang="da-DK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a-DK" i="1" baseline="30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baseline="30000" dirty="0" err="1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da-DK" i="1" baseline="30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baseline="30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da-DK" i="1" baseline="30000" dirty="0" smtClean="0">
                <a:latin typeface="Times New Roman" pitchFamily="18" charset="0"/>
                <a:cs typeface="Times New Roman" pitchFamily="18" charset="0"/>
              </a:rPr>
              <a:t>c  </a:t>
            </a:r>
            <a:r>
              <a:rPr lang="da-DK" dirty="0" smtClean="0"/>
              <a:t>inputs </a:t>
            </a:r>
            <a:r>
              <a:rPr lang="da-DK" dirty="0" err="1" smtClean="0"/>
              <a:t>share</a:t>
            </a:r>
            <a:r>
              <a:rPr lang="da-DK" dirty="0" smtClean="0"/>
              <a:t> </a:t>
            </a:r>
            <a:r>
              <a:rPr lang="da-DK" dirty="0" err="1" smtClean="0"/>
              <a:t>some</a:t>
            </a:r>
            <a:r>
              <a:rPr lang="da-DK" dirty="0" smtClean="0"/>
              <a:t> data </a:t>
            </a:r>
            <a:r>
              <a:rPr lang="da-DK" dirty="0" err="1" smtClean="0"/>
              <a:t>structure</a:t>
            </a:r>
            <a:endParaRPr lang="da-DK" dirty="0" smtClean="0"/>
          </a:p>
          <a:p>
            <a:r>
              <a:rPr lang="da-DK" dirty="0" err="1" smtClean="0"/>
              <a:t>Every</a:t>
            </a:r>
            <a:r>
              <a:rPr lang="da-DK" dirty="0" smtClean="0"/>
              <a:t> </a:t>
            </a:r>
            <a:r>
              <a:rPr lang="da-DK" dirty="0" err="1" smtClean="0"/>
              <a:t>query</a:t>
            </a:r>
            <a:r>
              <a:rPr lang="da-DK" dirty="0" smtClean="0"/>
              <a:t> is a </a:t>
            </a:r>
          </a:p>
          <a:p>
            <a:pPr>
              <a:buNone/>
            </a:pPr>
            <a:r>
              <a:rPr lang="da-DK" dirty="0" smtClean="0"/>
              <a:t>	decision </a:t>
            </a:r>
            <a:r>
              <a:rPr lang="da-DK" dirty="0" err="1" smtClean="0"/>
              <a:t>tree</a:t>
            </a:r>
            <a:r>
              <a:rPr lang="da-DK" dirty="0" smtClean="0"/>
              <a:t> of</a:t>
            </a:r>
          </a:p>
          <a:p>
            <a:pPr>
              <a:buNone/>
            </a:pPr>
            <a:r>
              <a:rPr lang="da-DK" dirty="0" smtClean="0"/>
              <a:t>	</a:t>
            </a:r>
            <a:r>
              <a:rPr lang="da-DK" dirty="0" err="1" smtClean="0"/>
              <a:t>height</a:t>
            </a:r>
            <a:r>
              <a:rPr lang="da-DK" dirty="0" smtClean="0"/>
              <a:t> </a:t>
            </a:r>
            <a:r>
              <a:rPr lang="da-DK" dirty="0" smtClean="0">
                <a:solidFill>
                  <a:srgbClr val="C00000"/>
                </a:solidFill>
              </a:rPr>
              <a:t>≤</a:t>
            </a:r>
            <a:r>
              <a:rPr lang="da-DK" dirty="0" smtClean="0"/>
              <a:t> </a:t>
            </a:r>
            <a:r>
              <a:rPr lang="da-DK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da-DK" i="1" baseline="30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929586" y="6185102"/>
            <a:ext cx="144000" cy="144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929586" y="6530814"/>
            <a:ext cx="144000" cy="144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643966" y="6530814"/>
            <a:ext cx="144000" cy="144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643966" y="6185102"/>
            <a:ext cx="144000" cy="144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1928794" y="2100739"/>
            <a:ext cx="5286412" cy="1054759"/>
            <a:chOff x="714348" y="2357430"/>
            <a:chExt cx="7996490" cy="1595481"/>
          </a:xfrm>
        </p:grpSpPr>
        <p:sp>
          <p:nvSpPr>
            <p:cNvPr id="11" name="Rectangle 10"/>
            <p:cNvSpPr/>
            <p:nvPr/>
          </p:nvSpPr>
          <p:spPr>
            <a:xfrm>
              <a:off x="740229" y="2685143"/>
              <a:ext cx="7953827" cy="53702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722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4348" y="2357430"/>
              <a:ext cx="7996490" cy="1595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TextBox 12"/>
          <p:cNvSpPr txBox="1"/>
          <p:nvPr/>
        </p:nvSpPr>
        <p:spPr>
          <a:xfrm>
            <a:off x="6000760" y="2869747"/>
            <a:ext cx="1214446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2000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da-DK" sz="2000" i="1" baseline="-25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000" baseline="-25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da-DK" sz="2000" i="1" baseline="-250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000" i="1" baseline="-25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43240" y="2869746"/>
            <a:ext cx="1214446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da-DK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i="1" baseline="-25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28794" y="2869746"/>
            <a:ext cx="1214446" cy="30777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20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da-DK" sz="2000" baseline="-25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000" baseline="-25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86246" y="2098442"/>
            <a:ext cx="1214446" cy="2154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1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da-DK" sz="1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1400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95128" y="4929222"/>
            <a:ext cx="1276938" cy="185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3786182" y="6458424"/>
            <a:ext cx="42862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9" grpId="0" animBg="1"/>
      <p:bldP spid="21" grpId="0" animBg="1"/>
      <p:bldP spid="22" grpId="0" animBg="1"/>
      <p:bldP spid="23" grpId="0" animBg="1"/>
      <p:bldP spid="20" grpId="0" animBg="1"/>
      <p:bldP spid="13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reeform 37"/>
          <p:cNvSpPr/>
          <p:nvPr/>
        </p:nvSpPr>
        <p:spPr>
          <a:xfrm>
            <a:off x="161920" y="4529151"/>
            <a:ext cx="457200" cy="466725"/>
          </a:xfrm>
          <a:custGeom>
            <a:avLst/>
            <a:gdLst>
              <a:gd name="connsiteX0" fmla="*/ 223837 w 457200"/>
              <a:gd name="connsiteY0" fmla="*/ 0 h 466725"/>
              <a:gd name="connsiteX1" fmla="*/ 0 w 457200"/>
              <a:gd name="connsiteY1" fmla="*/ 466725 h 466725"/>
              <a:gd name="connsiteX2" fmla="*/ 457200 w 45720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466725">
                <a:moveTo>
                  <a:pt x="223837" y="0"/>
                </a:moveTo>
                <a:lnTo>
                  <a:pt x="0" y="466725"/>
                </a:lnTo>
                <a:lnTo>
                  <a:pt x="457200" y="466725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61921" y="5219716"/>
            <a:ext cx="457200" cy="466725"/>
          </a:xfrm>
          <a:custGeom>
            <a:avLst/>
            <a:gdLst>
              <a:gd name="connsiteX0" fmla="*/ 223837 w 457200"/>
              <a:gd name="connsiteY0" fmla="*/ 0 h 466725"/>
              <a:gd name="connsiteX1" fmla="*/ 0 w 457200"/>
              <a:gd name="connsiteY1" fmla="*/ 466725 h 466725"/>
              <a:gd name="connsiteX2" fmla="*/ 457200 w 45720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466725">
                <a:moveTo>
                  <a:pt x="223837" y="0"/>
                </a:moveTo>
                <a:lnTo>
                  <a:pt x="0" y="466725"/>
                </a:lnTo>
                <a:lnTo>
                  <a:pt x="457200" y="466725"/>
                </a:lnTo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600196" y="5224478"/>
            <a:ext cx="457200" cy="466725"/>
          </a:xfrm>
          <a:custGeom>
            <a:avLst/>
            <a:gdLst>
              <a:gd name="connsiteX0" fmla="*/ 223837 w 457200"/>
              <a:gd name="connsiteY0" fmla="*/ 0 h 466725"/>
              <a:gd name="connsiteX1" fmla="*/ 0 w 457200"/>
              <a:gd name="connsiteY1" fmla="*/ 466725 h 466725"/>
              <a:gd name="connsiteX2" fmla="*/ 457200 w 45720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466725">
                <a:moveTo>
                  <a:pt x="223837" y="0"/>
                </a:moveTo>
                <a:lnTo>
                  <a:pt x="0" y="466725"/>
                </a:lnTo>
                <a:lnTo>
                  <a:pt x="457200" y="466725"/>
                </a:lnTo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133583" y="5224475"/>
            <a:ext cx="457200" cy="466725"/>
          </a:xfrm>
          <a:custGeom>
            <a:avLst/>
            <a:gdLst>
              <a:gd name="connsiteX0" fmla="*/ 223837 w 457200"/>
              <a:gd name="connsiteY0" fmla="*/ 0 h 466725"/>
              <a:gd name="connsiteX1" fmla="*/ 0 w 457200"/>
              <a:gd name="connsiteY1" fmla="*/ 466725 h 466725"/>
              <a:gd name="connsiteX2" fmla="*/ 457200 w 45720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466725">
                <a:moveTo>
                  <a:pt x="223837" y="0"/>
                </a:moveTo>
                <a:lnTo>
                  <a:pt x="0" y="466725"/>
                </a:lnTo>
                <a:lnTo>
                  <a:pt x="457200" y="466725"/>
                </a:lnTo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666995" y="5229219"/>
            <a:ext cx="457200" cy="466725"/>
          </a:xfrm>
          <a:custGeom>
            <a:avLst/>
            <a:gdLst>
              <a:gd name="connsiteX0" fmla="*/ 223837 w 457200"/>
              <a:gd name="connsiteY0" fmla="*/ 0 h 466725"/>
              <a:gd name="connsiteX1" fmla="*/ 0 w 457200"/>
              <a:gd name="connsiteY1" fmla="*/ 466725 h 466725"/>
              <a:gd name="connsiteX2" fmla="*/ 457200 w 45720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466725">
                <a:moveTo>
                  <a:pt x="223837" y="0"/>
                </a:moveTo>
                <a:lnTo>
                  <a:pt x="0" y="466725"/>
                </a:lnTo>
                <a:lnTo>
                  <a:pt x="457200" y="466725"/>
                </a:lnTo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2133598" y="4519610"/>
            <a:ext cx="457200" cy="466725"/>
          </a:xfrm>
          <a:custGeom>
            <a:avLst/>
            <a:gdLst>
              <a:gd name="connsiteX0" fmla="*/ 223837 w 457200"/>
              <a:gd name="connsiteY0" fmla="*/ 0 h 466725"/>
              <a:gd name="connsiteX1" fmla="*/ 0 w 457200"/>
              <a:gd name="connsiteY1" fmla="*/ 466725 h 466725"/>
              <a:gd name="connsiteX2" fmla="*/ 457200 w 45720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466725">
                <a:moveTo>
                  <a:pt x="223837" y="0"/>
                </a:moveTo>
                <a:lnTo>
                  <a:pt x="0" y="466725"/>
                </a:lnTo>
                <a:lnTo>
                  <a:pt x="457200" y="466725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890585" y="6134097"/>
            <a:ext cx="457200" cy="466725"/>
          </a:xfrm>
          <a:custGeom>
            <a:avLst/>
            <a:gdLst>
              <a:gd name="connsiteX0" fmla="*/ 223837 w 457200"/>
              <a:gd name="connsiteY0" fmla="*/ 0 h 466725"/>
              <a:gd name="connsiteX1" fmla="*/ 0 w 457200"/>
              <a:gd name="connsiteY1" fmla="*/ 466725 h 466725"/>
              <a:gd name="connsiteX2" fmla="*/ 457200 w 45720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466725">
                <a:moveTo>
                  <a:pt x="223837" y="0"/>
                </a:moveTo>
                <a:lnTo>
                  <a:pt x="0" y="466725"/>
                </a:lnTo>
                <a:lnTo>
                  <a:pt x="457200" y="466725"/>
                </a:lnTo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385883" y="6129355"/>
            <a:ext cx="457200" cy="466725"/>
          </a:xfrm>
          <a:custGeom>
            <a:avLst/>
            <a:gdLst>
              <a:gd name="connsiteX0" fmla="*/ 223837 w 457200"/>
              <a:gd name="connsiteY0" fmla="*/ 0 h 466725"/>
              <a:gd name="connsiteX1" fmla="*/ 0 w 457200"/>
              <a:gd name="connsiteY1" fmla="*/ 466725 h 466725"/>
              <a:gd name="connsiteX2" fmla="*/ 457200 w 45720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466725">
                <a:moveTo>
                  <a:pt x="223837" y="0"/>
                </a:moveTo>
                <a:lnTo>
                  <a:pt x="0" y="466725"/>
                </a:lnTo>
                <a:lnTo>
                  <a:pt x="457200" y="466725"/>
                </a:lnTo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2376486" y="6134097"/>
            <a:ext cx="457200" cy="466725"/>
          </a:xfrm>
          <a:custGeom>
            <a:avLst/>
            <a:gdLst>
              <a:gd name="connsiteX0" fmla="*/ 223837 w 457200"/>
              <a:gd name="connsiteY0" fmla="*/ 0 h 466725"/>
              <a:gd name="connsiteX1" fmla="*/ 0 w 457200"/>
              <a:gd name="connsiteY1" fmla="*/ 466725 h 466725"/>
              <a:gd name="connsiteX2" fmla="*/ 457200 w 45720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466725">
                <a:moveTo>
                  <a:pt x="223837" y="0"/>
                </a:moveTo>
                <a:lnTo>
                  <a:pt x="0" y="466725"/>
                </a:lnTo>
                <a:lnTo>
                  <a:pt x="457200" y="466725"/>
                </a:lnTo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881185" y="6134119"/>
            <a:ext cx="457200" cy="466725"/>
          </a:xfrm>
          <a:custGeom>
            <a:avLst/>
            <a:gdLst>
              <a:gd name="connsiteX0" fmla="*/ 223837 w 457200"/>
              <a:gd name="connsiteY0" fmla="*/ 0 h 466725"/>
              <a:gd name="connsiteX1" fmla="*/ 0 w 457200"/>
              <a:gd name="connsiteY1" fmla="*/ 466725 h 466725"/>
              <a:gd name="connsiteX2" fmla="*/ 457200 w 45720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466725">
                <a:moveTo>
                  <a:pt x="223837" y="0"/>
                </a:moveTo>
                <a:lnTo>
                  <a:pt x="0" y="466725"/>
                </a:lnTo>
                <a:lnTo>
                  <a:pt x="457200" y="466725"/>
                </a:lnTo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2867023" y="6129335"/>
            <a:ext cx="457200" cy="466725"/>
          </a:xfrm>
          <a:custGeom>
            <a:avLst/>
            <a:gdLst>
              <a:gd name="connsiteX0" fmla="*/ 223837 w 457200"/>
              <a:gd name="connsiteY0" fmla="*/ 0 h 466725"/>
              <a:gd name="connsiteX1" fmla="*/ 0 w 457200"/>
              <a:gd name="connsiteY1" fmla="*/ 466725 h 466725"/>
              <a:gd name="connsiteX2" fmla="*/ 457200 w 45720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466725">
                <a:moveTo>
                  <a:pt x="223837" y="0"/>
                </a:moveTo>
                <a:lnTo>
                  <a:pt x="0" y="466725"/>
                </a:lnTo>
                <a:lnTo>
                  <a:pt x="457200" y="466725"/>
                </a:lnTo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362323" y="6129335"/>
            <a:ext cx="457200" cy="466725"/>
          </a:xfrm>
          <a:custGeom>
            <a:avLst/>
            <a:gdLst>
              <a:gd name="connsiteX0" fmla="*/ 223837 w 457200"/>
              <a:gd name="connsiteY0" fmla="*/ 0 h 466725"/>
              <a:gd name="connsiteX1" fmla="*/ 0 w 457200"/>
              <a:gd name="connsiteY1" fmla="*/ 466725 h 466725"/>
              <a:gd name="connsiteX2" fmla="*/ 457200 w 45720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466725">
                <a:moveTo>
                  <a:pt x="223837" y="0"/>
                </a:moveTo>
                <a:lnTo>
                  <a:pt x="0" y="466725"/>
                </a:lnTo>
                <a:lnTo>
                  <a:pt x="457200" y="466725"/>
                </a:lnTo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61922" y="6129356"/>
            <a:ext cx="457200" cy="466725"/>
          </a:xfrm>
          <a:custGeom>
            <a:avLst/>
            <a:gdLst>
              <a:gd name="connsiteX0" fmla="*/ 223837 w 457200"/>
              <a:gd name="connsiteY0" fmla="*/ 0 h 466725"/>
              <a:gd name="connsiteX1" fmla="*/ 0 w 457200"/>
              <a:gd name="connsiteY1" fmla="*/ 466725 h 466725"/>
              <a:gd name="connsiteX2" fmla="*/ 457200 w 457200"/>
              <a:gd name="connsiteY2" fmla="*/ 466725 h 466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57200" h="466725">
                <a:moveTo>
                  <a:pt x="223837" y="0"/>
                </a:moveTo>
                <a:lnTo>
                  <a:pt x="0" y="466725"/>
                </a:lnTo>
                <a:lnTo>
                  <a:pt x="457200" y="466725"/>
                </a:lnTo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623" t="1180" r="2131" b="6557"/>
          <a:stretch>
            <a:fillRect/>
          </a:stretch>
        </p:blipFill>
        <p:spPr bwMode="auto">
          <a:xfrm>
            <a:off x="142844" y="4500570"/>
            <a:ext cx="3689491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072363" y="5715016"/>
          <a:ext cx="2000231" cy="107154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61141"/>
                <a:gridCol w="719545"/>
                <a:gridCol w="719545"/>
              </a:tblGrid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2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1D</a:t>
                      </a:r>
                      <a:endParaRPr lang="en-US" sz="24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Encoding</a:t>
                      </a:r>
                      <a:endParaRPr lang="da-DK" sz="1000" b="1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model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Index</a:t>
                      </a:r>
                      <a:endParaRPr lang="da-DK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model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Upper</a:t>
                      </a: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bound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Lower</a:t>
                      </a:r>
                      <a:endParaRPr lang="da-DK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bound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Lower</a:t>
            </a:r>
            <a:r>
              <a:rPr lang="da-DK" dirty="0" smtClean="0"/>
              <a:t> </a:t>
            </a:r>
            <a:r>
              <a:rPr lang="da-DK" dirty="0" err="1" smtClean="0"/>
              <a:t>Bounds</a:t>
            </a:r>
            <a:r>
              <a:rPr lang="da-DK" dirty="0" smtClean="0"/>
              <a:t> (1D, </a:t>
            </a:r>
            <a:r>
              <a:rPr lang="da-DK" dirty="0" err="1" smtClean="0"/>
              <a:t>Indexing</a:t>
            </a:r>
            <a:r>
              <a:rPr lang="da-DK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4" y="1403367"/>
            <a:ext cx="8858280" cy="1811319"/>
          </a:xfrm>
        </p:spPr>
        <p:txBody>
          <a:bodyPr/>
          <a:lstStyle/>
          <a:p>
            <a:r>
              <a:rPr lang="da-DK" dirty="0" err="1" smtClean="0"/>
              <a:t>Combine</a:t>
            </a:r>
            <a:r>
              <a:rPr lang="da-DK" dirty="0" smtClean="0"/>
              <a:t> </a:t>
            </a:r>
            <a:r>
              <a:rPr lang="da-DK" dirty="0" err="1" smtClean="0"/>
              <a:t>queries</a:t>
            </a:r>
            <a:r>
              <a:rPr lang="da-DK" dirty="0" smtClean="0"/>
              <a:t> to decision </a:t>
            </a:r>
            <a:r>
              <a:rPr lang="da-DK" dirty="0" err="1" smtClean="0"/>
              <a:t>tree</a:t>
            </a:r>
            <a:r>
              <a:rPr lang="da-DK" dirty="0" smtClean="0"/>
              <a:t> </a:t>
            </a:r>
            <a:r>
              <a:rPr lang="da-DK" dirty="0" err="1" smtClean="0"/>
              <a:t>identifying</a:t>
            </a:r>
            <a:r>
              <a:rPr lang="da-DK" dirty="0" smtClean="0"/>
              <a:t> input</a:t>
            </a:r>
          </a:p>
          <a:p>
            <a:r>
              <a:rPr lang="da-DK" dirty="0" err="1" smtClean="0"/>
              <a:t>Prune</a:t>
            </a:r>
            <a:r>
              <a:rPr lang="da-DK" dirty="0" smtClean="0"/>
              <a:t> </a:t>
            </a:r>
            <a:r>
              <a:rPr lang="da-DK" dirty="0" err="1" smtClean="0"/>
              <a:t>non-reachable</a:t>
            </a:r>
            <a:r>
              <a:rPr lang="da-DK" dirty="0" smtClean="0"/>
              <a:t> branches </a:t>
            </a:r>
          </a:p>
          <a:p>
            <a:pPr>
              <a:buNone/>
            </a:pPr>
            <a:r>
              <a:rPr lang="da-DK" dirty="0" smtClean="0">
                <a:solidFill>
                  <a:srgbClr val="C00000"/>
                </a:solidFill>
              </a:rPr>
              <a:t>	# </a:t>
            </a:r>
            <a:r>
              <a:rPr lang="da-DK" dirty="0" err="1" smtClean="0">
                <a:solidFill>
                  <a:srgbClr val="C00000"/>
                </a:solidFill>
              </a:rPr>
              <a:t>zeroes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on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any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path</a:t>
            </a:r>
            <a:r>
              <a:rPr lang="da-DK" dirty="0" smtClean="0">
                <a:solidFill>
                  <a:srgbClr val="C00000"/>
                </a:solidFill>
              </a:rPr>
              <a:t> ≤ </a:t>
            </a:r>
            <a:r>
              <a:rPr lang="da-DK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da-DK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da-DK" dirty="0" smtClean="0">
              <a:solidFill>
                <a:srgbClr val="C0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7929586" y="6185102"/>
            <a:ext cx="144000" cy="144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929586" y="6530814"/>
            <a:ext cx="144000" cy="144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643966" y="6530814"/>
            <a:ext cx="144000" cy="144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643966" y="6185102"/>
            <a:ext cx="144000" cy="144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3571868" y="4500570"/>
            <a:ext cx="5432090" cy="1086084"/>
            <a:chOff x="3643306" y="4628932"/>
            <a:chExt cx="5432090" cy="1086084"/>
          </a:xfrm>
        </p:grpSpPr>
        <p:grpSp>
          <p:nvGrpSpPr>
            <p:cNvPr id="9" name="Group 11"/>
            <p:cNvGrpSpPr>
              <a:grpSpLocks noChangeAspect="1"/>
            </p:cNvGrpSpPr>
            <p:nvPr/>
          </p:nvGrpSpPr>
          <p:grpSpPr>
            <a:xfrm>
              <a:off x="3643306" y="4628932"/>
              <a:ext cx="5432090" cy="1083825"/>
              <a:chOff x="714348" y="2357430"/>
              <a:chExt cx="7996490" cy="1595481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740229" y="2685143"/>
                <a:ext cx="7953827" cy="537028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0722" name="Picture 2"/>
              <p:cNvPicPr>
                <a:picLocks noChangeAspect="1" noChangeArrowheads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714348" y="2357430"/>
                <a:ext cx="7996490" cy="15954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3" name="TextBox 12"/>
            <p:cNvSpPr txBox="1"/>
            <p:nvPr/>
          </p:nvSpPr>
          <p:spPr>
            <a:xfrm>
              <a:off x="7786710" y="5407239"/>
              <a:ext cx="121444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sz="2000" i="1" dirty="0" err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da-DK" sz="2000" i="1" baseline="-25000" dirty="0" err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da-DK" sz="2000" baseline="-25000" dirty="0" err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da-DK" sz="2000" i="1" baseline="-25000" dirty="0" err="1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2000" i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29190" y="5407238"/>
              <a:ext cx="121444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sz="20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da-DK" sz="2000" baseline="-25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000" i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14744" y="5407238"/>
              <a:ext cx="121444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sz="20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q</a:t>
              </a:r>
              <a:r>
                <a:rPr lang="da-DK" sz="2000" baseline="-25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000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772196" y="4635934"/>
              <a:ext cx="1214446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a-DK" sz="1400" i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da-DK" sz="1400" dirty="0" smtClean="0">
                  <a:latin typeface="Times New Roman" pitchFamily="18" charset="0"/>
                  <a:cs typeface="Times New Roman" pitchFamily="18" charset="0"/>
                </a:rPr>
                <a:t>/</a:t>
              </a:r>
              <a:r>
                <a:rPr lang="da-DK" sz="1400" i="1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en-US" sz="1400" i="1" baseline="-25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5572132" y="6398128"/>
            <a:ext cx="428628" cy="3571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7929586" y="714356"/>
            <a:ext cx="981052" cy="4270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</a:t>
            </a:r>
            <a:r>
              <a:rPr kumimoji="0" lang="da-DK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Right Arrow 19"/>
          <p:cNvSpPr/>
          <p:nvPr/>
        </p:nvSpPr>
        <p:spPr>
          <a:xfrm>
            <a:off x="214282" y="3357562"/>
            <a:ext cx="357190" cy="28575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671513" y="3073400"/>
          <a:ext cx="4643437" cy="1082675"/>
        </p:xfrm>
        <a:graphic>
          <a:graphicData uri="http://schemas.openxmlformats.org/presentationml/2006/ole">
            <p:oleObj spid="_x0000_s31747" name="Equation" r:id="rId6" imgW="1206360" imgH="342720" progId="Equation.3">
              <p:embed/>
            </p:oleObj>
          </a:graphicData>
        </a:graphic>
      </p:graphicFrame>
      <p:sp>
        <p:nvSpPr>
          <p:cNvPr id="23" name="Right Arrow 22"/>
          <p:cNvSpPr/>
          <p:nvPr/>
        </p:nvSpPr>
        <p:spPr>
          <a:xfrm>
            <a:off x="214282" y="2729134"/>
            <a:ext cx="357190" cy="28575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214282" y="4058560"/>
            <a:ext cx="357190" cy="28575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571472" y="3844246"/>
            <a:ext cx="4000528" cy="642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r>
              <a:rPr lang="da-DK" sz="3200" dirty="0" smtClean="0">
                <a:solidFill>
                  <a:srgbClr val="C00000"/>
                </a:solidFill>
              </a:rPr>
              <a:t>q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uery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time 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d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= 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Ω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24" grpId="0" animBg="1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72363" y="5715040"/>
          <a:ext cx="2000231" cy="107154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61141"/>
                <a:gridCol w="719545"/>
                <a:gridCol w="719545"/>
              </a:tblGrid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2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2D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Encoding</a:t>
                      </a:r>
                      <a:endParaRPr lang="da-DK" sz="1000" b="1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model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Index</a:t>
                      </a:r>
                      <a:endParaRPr lang="da-DK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model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Upper</a:t>
                      </a: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bound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Lower</a:t>
                      </a:r>
                      <a:endParaRPr lang="da-DK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bound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da-DK" sz="10000" dirty="0" smtClean="0"/>
              <a:t>2D</a:t>
            </a:r>
            <a:endParaRPr lang="en-US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903565"/>
            <a:ext cx="6286544" cy="3240079"/>
          </a:xfrm>
        </p:spPr>
        <p:txBody>
          <a:bodyPr>
            <a:normAutofit/>
          </a:bodyPr>
          <a:lstStyle/>
          <a:p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dirty="0" err="1" smtClean="0"/>
              <a:t>two-levels</a:t>
            </a:r>
            <a:r>
              <a:rPr lang="da-DK" dirty="0" smtClean="0"/>
              <a:t> of </a:t>
            </a:r>
          </a:p>
          <a:p>
            <a:pPr>
              <a:buNone/>
            </a:pPr>
            <a:r>
              <a:rPr lang="da-DK" dirty="0" smtClean="0"/>
              <a:t>	</a:t>
            </a:r>
            <a:r>
              <a:rPr lang="da-DK" dirty="0" err="1" smtClean="0"/>
              <a:t>recursion</a:t>
            </a:r>
            <a:r>
              <a:rPr lang="da-DK" dirty="0" smtClean="0"/>
              <a:t>, </a:t>
            </a:r>
            <a:r>
              <a:rPr lang="da-DK" dirty="0" err="1" smtClean="0"/>
              <a:t>tabulating</a:t>
            </a:r>
            <a:r>
              <a:rPr lang="da-DK" dirty="0" smtClean="0"/>
              <a:t> </a:t>
            </a:r>
          </a:p>
          <a:p>
            <a:pPr>
              <a:buNone/>
            </a:pPr>
            <a:r>
              <a:rPr lang="da-DK" dirty="0" smtClean="0"/>
              <a:t>	</a:t>
            </a:r>
            <a:r>
              <a:rPr lang="da-DK" dirty="0" err="1" smtClean="0"/>
              <a:t>micro-blocks</a:t>
            </a:r>
            <a:r>
              <a:rPr lang="da-DK" dirty="0" smtClean="0"/>
              <a:t> of </a:t>
            </a:r>
            <a:r>
              <a:rPr lang="da-DK" dirty="0" err="1" smtClean="0"/>
              <a:t>size</a:t>
            </a:r>
            <a:r>
              <a:rPr lang="da-DK" dirty="0" smtClean="0"/>
              <a:t> </a:t>
            </a:r>
          </a:p>
          <a:p>
            <a:pPr>
              <a:buNone/>
            </a:pP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da-DK" dirty="0" err="1" smtClean="0">
                <a:latin typeface="Times New Roman" pitchFamily="18" charset="0"/>
                <a:cs typeface="Times New Roman" pitchFamily="18" charset="0"/>
              </a:rPr>
              <a:t>loglog</a:t>
            </a:r>
            <a:r>
              <a:rPr lang="da-DK" dirty="0" smtClean="0"/>
              <a:t>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dirty="0" smtClean="0"/>
              <a:t>x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dirty="0" err="1" smtClean="0">
                <a:latin typeface="Times New Roman" pitchFamily="18" charset="0"/>
                <a:cs typeface="Times New Roman" pitchFamily="18" charset="0"/>
              </a:rPr>
              <a:t>loglog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da-DK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da-DK" dirty="0" smtClean="0">
                <a:solidFill>
                  <a:srgbClr val="C00000"/>
                </a:solidFill>
              </a:rPr>
              <a:t> time </a:t>
            </a:r>
            <a:r>
              <a:rPr lang="da-DK" dirty="0" err="1" smtClean="0">
                <a:solidFill>
                  <a:srgbClr val="C00000"/>
                </a:solidFill>
              </a:rPr>
              <a:t>using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dirty="0" smtClean="0">
                <a:solidFill>
                  <a:srgbClr val="C00000"/>
                </a:solidFill>
              </a:rPr>
              <a:t> bits</a:t>
            </a:r>
            <a:endParaRPr lang="en-US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250547" y="3124201"/>
            <a:ext cx="3348037" cy="24145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Upper </a:t>
            </a:r>
            <a:r>
              <a:rPr lang="da-DK" dirty="0" err="1" smtClean="0"/>
              <a:t>Bounds</a:t>
            </a:r>
            <a:r>
              <a:rPr lang="da-DK" dirty="0" smtClean="0"/>
              <a:t> (2D, </a:t>
            </a:r>
            <a:r>
              <a:rPr lang="da-DK" dirty="0" err="1" smtClean="0"/>
              <a:t>Indexing</a:t>
            </a:r>
            <a:r>
              <a:rPr lang="da-DK" dirty="0" smtClean="0"/>
              <a:t>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072363" y="5715040"/>
          <a:ext cx="2000231" cy="107154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61141"/>
                <a:gridCol w="719545"/>
                <a:gridCol w="719545"/>
              </a:tblGrid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2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2D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Encoding</a:t>
                      </a:r>
                      <a:endParaRPr lang="da-DK" sz="1000" b="1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model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Index</a:t>
                      </a:r>
                      <a:endParaRPr lang="da-DK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model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Upper</a:t>
                      </a: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bound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Lower</a:t>
                      </a:r>
                      <a:endParaRPr lang="da-DK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bound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8643966" y="6185102"/>
            <a:ext cx="144000" cy="144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214974" y="2928934"/>
            <a:ext cx="3857620" cy="2643206"/>
            <a:chOff x="-419811" y="928668"/>
            <a:chExt cx="10528752" cy="6011778"/>
          </a:xfrm>
        </p:grpSpPr>
        <p:pic>
          <p:nvPicPr>
            <p:cNvPr id="32771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419811" y="928668"/>
              <a:ext cx="10528752" cy="6011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2" name="Picture 4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211814" y="2098083"/>
              <a:ext cx="8923025" cy="4658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>
              <a:off x="-419811" y="928670"/>
              <a:ext cx="6920642" cy="35718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71406" y="1428736"/>
            <a:ext cx="9001156" cy="10001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(1)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time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using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words</a:t>
            </a:r>
            <a:endParaRPr kumimoji="0" lang="da-DK" sz="32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Atallah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Yuan (SODA 2010)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6310320" y="4305303"/>
            <a:ext cx="2605079" cy="113823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Upper </a:t>
            </a:r>
            <a:r>
              <a:rPr lang="da-DK" dirty="0" err="1" smtClean="0"/>
              <a:t>Bounds</a:t>
            </a:r>
            <a:r>
              <a:rPr lang="da-DK" dirty="0" smtClean="0"/>
              <a:t> (2D, </a:t>
            </a:r>
            <a:r>
              <a:rPr lang="da-DK" dirty="0" err="1" smtClean="0"/>
              <a:t>Indexing</a:t>
            </a:r>
            <a:r>
              <a:rPr lang="da-DK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2546399"/>
            <a:ext cx="6143668" cy="3954435"/>
          </a:xfrm>
        </p:spPr>
        <p:txBody>
          <a:bodyPr>
            <a:normAutofit fontScale="92500" lnSpcReduction="10000"/>
          </a:bodyPr>
          <a:lstStyle/>
          <a:p>
            <a:r>
              <a:rPr lang="da-DK" dirty="0" err="1" smtClean="0"/>
              <a:t>Build</a:t>
            </a:r>
            <a:r>
              <a:rPr lang="da-DK" dirty="0" smtClean="0"/>
              <a:t> </a:t>
            </a:r>
            <a:r>
              <a:rPr lang="da-D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da-DK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/>
              <a:t>indexing</a:t>
            </a:r>
            <a:r>
              <a:rPr lang="da-DK" dirty="0" smtClean="0"/>
              <a:t> </a:t>
            </a:r>
            <a:r>
              <a:rPr lang="da-DK" dirty="0" err="1" smtClean="0"/>
              <a:t>structures</a:t>
            </a:r>
            <a:r>
              <a:rPr lang="da-DK" dirty="0" smtClean="0"/>
              <a:t> for </a:t>
            </a:r>
            <a:r>
              <a:rPr lang="da-DK" dirty="0" err="1" smtClean="0"/>
              <a:t>compressed</a:t>
            </a:r>
            <a:r>
              <a:rPr lang="da-DK" dirty="0" smtClean="0"/>
              <a:t> matrices for </a:t>
            </a:r>
            <a:r>
              <a:rPr lang="da-DK" dirty="0" err="1" smtClean="0">
                <a:solidFill>
                  <a:srgbClr val="C00000"/>
                </a:solidFill>
              </a:rPr>
              <a:t>block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sizes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sz="2600" dirty="0" smtClean="0">
                <a:solidFill>
                  <a:srgbClr val="C00000"/>
                </a:solidFill>
              </a:rPr>
              <a:t>x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a-D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/2</a:t>
            </a:r>
            <a:r>
              <a:rPr lang="da-DK" i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dirty="0" smtClean="0"/>
              <a:t>, </a:t>
            </a:r>
            <a:r>
              <a:rPr lang="da-DK" dirty="0" err="1" smtClean="0"/>
              <a:t>each</a:t>
            </a:r>
            <a:r>
              <a:rPr lang="da-DK" dirty="0" smtClean="0"/>
              <a:t>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da-DK" dirty="0" smtClean="0"/>
              <a:t>bits and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locate</a:t>
            </a:r>
            <a:r>
              <a:rPr lang="da-DK" dirty="0" smtClean="0"/>
              <a:t>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da-DK" dirty="0" smtClean="0"/>
              <a:t> </a:t>
            </a:r>
            <a:r>
              <a:rPr lang="da-DK" dirty="0" err="1" smtClean="0"/>
              <a:t>blocks</a:t>
            </a:r>
            <a:r>
              <a:rPr lang="da-DK" dirty="0" smtClean="0"/>
              <a:t> </a:t>
            </a:r>
            <a:r>
              <a:rPr lang="da-DK" dirty="0" err="1" smtClean="0"/>
              <a:t>with</a:t>
            </a:r>
            <a:r>
              <a:rPr lang="da-DK" dirty="0" smtClean="0"/>
              <a:t> minimum </a:t>
            </a:r>
            <a:r>
              <a:rPr lang="da-DK" dirty="0" err="1" smtClean="0"/>
              <a:t>key</a:t>
            </a:r>
            <a:r>
              <a:rPr lang="da-DK" dirty="0" smtClean="0"/>
              <a:t> in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da-DK" dirty="0" smtClean="0"/>
              <a:t> time</a:t>
            </a:r>
          </a:p>
          <a:p>
            <a:pPr>
              <a:spcBef>
                <a:spcPts val="2400"/>
              </a:spcBef>
            </a:pPr>
            <a:r>
              <a:rPr lang="da-DK" dirty="0" smtClean="0">
                <a:solidFill>
                  <a:srgbClr val="C00000"/>
                </a:solidFill>
              </a:rPr>
              <a:t>Query</a:t>
            </a:r>
            <a:r>
              <a:rPr lang="da-DK" dirty="0" smtClean="0"/>
              <a:t>: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da-DK" dirty="0" err="1" smtClean="0"/>
              <a:t>blocks</a:t>
            </a:r>
            <a:r>
              <a:rPr lang="da-DK" dirty="0" smtClean="0"/>
              <a:t> for </a:t>
            </a:r>
            <a:r>
              <a:rPr lang="da-DK" dirty="0" err="1" smtClean="0"/>
              <a:t>each</a:t>
            </a:r>
            <a:r>
              <a:rPr lang="da-DK" dirty="0" smtClean="0"/>
              <a:t> </a:t>
            </a:r>
            <a:r>
              <a:rPr lang="da-DK" dirty="0" err="1" smtClean="0"/>
              <a:t>block</a:t>
            </a:r>
            <a:r>
              <a:rPr lang="da-DK" dirty="0" smtClean="0"/>
              <a:t> </a:t>
            </a:r>
            <a:r>
              <a:rPr lang="da-DK" dirty="0" err="1" smtClean="0"/>
              <a:t>size</a:t>
            </a:r>
            <a:r>
              <a:rPr lang="da-DK" dirty="0" smtClean="0"/>
              <a:t> in time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) + </a:t>
            </a:r>
            <a:r>
              <a:rPr lang="da-DK" dirty="0" smtClean="0"/>
              <a:t>elements not </a:t>
            </a:r>
            <a:r>
              <a:rPr lang="da-DK" dirty="0" err="1" smtClean="0"/>
              <a:t>covered</a:t>
            </a:r>
            <a:r>
              <a:rPr lang="da-DK" dirty="0" smtClean="0"/>
              <a:t> by </a:t>
            </a:r>
            <a:r>
              <a:rPr lang="da-DK" dirty="0" err="1" smtClean="0"/>
              <a:t>blocks</a:t>
            </a:r>
            <a:r>
              <a:rPr lang="da-DK" dirty="0" smtClean="0"/>
              <a:t> in time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log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072363" y="5715040"/>
          <a:ext cx="2000231" cy="107154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61141"/>
                <a:gridCol w="719545"/>
                <a:gridCol w="719545"/>
              </a:tblGrid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2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2D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Encoding</a:t>
                      </a:r>
                      <a:endParaRPr lang="da-DK" sz="1000" b="1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model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Index</a:t>
                      </a:r>
                      <a:endParaRPr lang="da-DK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model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Upper</a:t>
                      </a: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bound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Lower</a:t>
                      </a:r>
                      <a:endParaRPr lang="da-DK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bound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8643966" y="6185102"/>
            <a:ext cx="144000" cy="144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71406" y="1428736"/>
            <a:ext cx="9001156" cy="785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Clr>
                <a:srgbClr val="C00000"/>
              </a:buClr>
            </a:pPr>
            <a:r>
              <a:rPr kumimoji="0" lang="da-DK" sz="3200" b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ea typeface="+mn-ea"/>
                <a:cs typeface="Times New Roman" pitchFamily="18" charset="0"/>
              </a:rPr>
              <a:t>Thm</a:t>
            </a:r>
            <a:r>
              <a:rPr lang="da-DK" sz="3200" i="1" dirty="0" smtClean="0">
                <a:latin typeface="Times New Roman" pitchFamily="18" charset="0"/>
                <a:cs typeface="Times New Roman" pitchFamily="18" charset="0"/>
              </a:rPr>
              <a:t>   O</a:t>
            </a:r>
            <a:r>
              <a:rPr lang="da-DK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3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da-DK" sz="3200" i="1" dirty="0" smtClean="0">
                <a:latin typeface="Times New Roman" pitchFamily="18" charset="0"/>
                <a:cs typeface="Times New Roman" pitchFamily="18" charset="0"/>
              </a:rPr>
              <a:t>c ∙ </a:t>
            </a:r>
            <a:r>
              <a:rPr lang="da-DK" sz="3200" dirty="0" smtClean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da-DK" sz="3200" i="1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da-DK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sz="3200" dirty="0" smtClean="0"/>
              <a:t> bits and 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 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log</a:t>
            </a:r>
            <a:r>
              <a:rPr kumimoji="0" lang="da-DK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da-DK" sz="3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query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time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7929586" y="714356"/>
            <a:ext cx="981052" cy="4270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44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</a:t>
            </a:r>
            <a:r>
              <a:rPr kumimoji="0" lang="da-DK" sz="4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en-US" sz="4400" b="0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4286256"/>
            <a:ext cx="2643174" cy="117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8"/>
          <p:cNvSpPr/>
          <p:nvPr/>
        </p:nvSpPr>
        <p:spPr>
          <a:xfrm>
            <a:off x="6338888" y="2747962"/>
            <a:ext cx="1766887" cy="117633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8320087" y="2752725"/>
            <a:ext cx="595313" cy="117633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6206" y="2657696"/>
            <a:ext cx="2722237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Lower</a:t>
            </a:r>
            <a:r>
              <a:rPr lang="da-DK" dirty="0" smtClean="0"/>
              <a:t> </a:t>
            </a:r>
            <a:r>
              <a:rPr lang="da-DK" dirty="0" err="1" smtClean="0"/>
              <a:t>Bounds</a:t>
            </a:r>
            <a:r>
              <a:rPr lang="da-DK" dirty="0" smtClean="0"/>
              <a:t> (2D, </a:t>
            </a:r>
            <a:r>
              <a:rPr lang="da-DK" dirty="0" err="1" smtClean="0"/>
              <a:t>Indexing</a:t>
            </a:r>
            <a:r>
              <a:rPr lang="da-DK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4643446"/>
            <a:ext cx="8786874" cy="1000132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1800"/>
              </a:spcAft>
            </a:pPr>
            <a:r>
              <a:rPr lang="da-DK" dirty="0" smtClean="0"/>
              <a:t>As for 1D </a:t>
            </a:r>
            <a:r>
              <a:rPr lang="da-DK" dirty="0" err="1" smtClean="0"/>
              <a:t>consider</a:t>
            </a:r>
            <a:r>
              <a:rPr lang="da-DK" dirty="0" smtClean="0"/>
              <a:t> {0,1} matrices and </a:t>
            </a:r>
            <a:r>
              <a:rPr lang="da-DK" dirty="0" err="1" smtClean="0"/>
              <a:t>partition</a:t>
            </a:r>
            <a:r>
              <a:rPr lang="da-DK" dirty="0" smtClean="0"/>
              <a:t> the array </a:t>
            </a:r>
            <a:r>
              <a:rPr lang="da-DK" dirty="0" err="1" smtClean="0"/>
              <a:t>into</a:t>
            </a:r>
            <a:r>
              <a:rPr lang="da-DK" dirty="0" smtClean="0"/>
              <a:t> </a:t>
            </a:r>
            <a:r>
              <a:rPr lang="da-DK" dirty="0" err="1" smtClean="0"/>
              <a:t>blocks</a:t>
            </a:r>
            <a:r>
              <a:rPr lang="da-DK" dirty="0" smtClean="0"/>
              <a:t> of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da-DK" dirty="0" smtClean="0"/>
              <a:t> elements </a:t>
            </a:r>
            <a:r>
              <a:rPr lang="da-DK" dirty="0" err="1" smtClean="0"/>
              <a:t>each</a:t>
            </a:r>
            <a:r>
              <a:rPr lang="da-DK" dirty="0" smtClean="0"/>
              <a:t> </a:t>
            </a:r>
            <a:r>
              <a:rPr lang="da-DK" dirty="0" err="1" smtClean="0"/>
              <a:t>containing</a:t>
            </a:r>
            <a:r>
              <a:rPr lang="da-DK" dirty="0" smtClean="0"/>
              <a:t> </a:t>
            </a:r>
            <a:r>
              <a:rPr lang="da-DK" dirty="0" err="1" smtClean="0"/>
              <a:t>exactly</a:t>
            </a:r>
            <a:r>
              <a:rPr lang="da-DK" dirty="0" smtClean="0"/>
              <a:t> </a:t>
            </a:r>
            <a:r>
              <a:rPr lang="da-DK" dirty="0" err="1" smtClean="0"/>
              <a:t>one</a:t>
            </a:r>
            <a:r>
              <a:rPr lang="da-DK" dirty="0" smtClean="0"/>
              <a:t> </a:t>
            </a:r>
            <a:r>
              <a:rPr lang="da-DK" dirty="0" err="1" smtClean="0"/>
              <a:t>zero</a:t>
            </a:r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19283" y="2065460"/>
          <a:ext cx="5881675" cy="207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67"/>
                <a:gridCol w="235267"/>
                <a:gridCol w="243835"/>
                <a:gridCol w="226699"/>
                <a:gridCol w="235267"/>
                <a:gridCol w="235267"/>
                <a:gridCol w="235267"/>
                <a:gridCol w="235267"/>
                <a:gridCol w="235267"/>
                <a:gridCol w="235267"/>
                <a:gridCol w="235267"/>
                <a:gridCol w="235267"/>
                <a:gridCol w="235267"/>
                <a:gridCol w="235267"/>
                <a:gridCol w="235267"/>
                <a:gridCol w="235267"/>
                <a:gridCol w="235267"/>
                <a:gridCol w="235267"/>
                <a:gridCol w="235267"/>
                <a:gridCol w="235267"/>
                <a:gridCol w="235267"/>
                <a:gridCol w="235267"/>
                <a:gridCol w="235267"/>
                <a:gridCol w="235267"/>
                <a:gridCol w="235267"/>
              </a:tblGrid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7" name="Left Brace 6"/>
          <p:cNvSpPr/>
          <p:nvPr/>
        </p:nvSpPr>
        <p:spPr>
          <a:xfrm rot="5400000">
            <a:off x="2137157" y="1394889"/>
            <a:ext cx="124618" cy="108608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57356" y="155709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72363" y="5715040"/>
          <a:ext cx="2000231" cy="107154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61141"/>
                <a:gridCol w="719545"/>
                <a:gridCol w="719545"/>
              </a:tblGrid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2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2D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Encoding</a:t>
                      </a:r>
                      <a:endParaRPr lang="da-DK" sz="1000" b="1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model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Index</a:t>
                      </a:r>
                      <a:endParaRPr lang="da-DK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model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Upper</a:t>
                      </a: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bound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Lower</a:t>
                      </a:r>
                      <a:endParaRPr lang="da-DK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bound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Oval 11"/>
          <p:cNvSpPr/>
          <p:nvPr/>
        </p:nvSpPr>
        <p:spPr>
          <a:xfrm>
            <a:off x="8643966" y="6530814"/>
            <a:ext cx="144000" cy="144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643966" y="6185102"/>
            <a:ext cx="144000" cy="144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42844" y="5643578"/>
            <a:ext cx="6858048" cy="114300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da-DK" sz="3200" dirty="0" smtClean="0"/>
              <a:t>As for 1D 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algorithm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being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able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identify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zero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each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block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using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/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bits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will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require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 </a:t>
            </a:r>
            <a:r>
              <a:rPr kumimoji="0" lang="el-G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Ω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da-DK" sz="3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Upper </a:t>
            </a:r>
            <a:r>
              <a:rPr lang="da-DK" dirty="0" err="1" smtClean="0"/>
              <a:t>Bounds</a:t>
            </a:r>
            <a:r>
              <a:rPr lang="da-DK" dirty="0" smtClean="0"/>
              <a:t> (2D, </a:t>
            </a:r>
            <a:r>
              <a:rPr lang="da-DK" dirty="0" err="1" smtClean="0"/>
              <a:t>Encoding</a:t>
            </a:r>
            <a:r>
              <a:rPr lang="da-DK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857628"/>
            <a:ext cx="8501090" cy="2668575"/>
          </a:xfrm>
        </p:spPr>
        <p:txBody>
          <a:bodyPr/>
          <a:lstStyle/>
          <a:p>
            <a:r>
              <a:rPr lang="da-DK" dirty="0" err="1" smtClean="0"/>
              <a:t>Translate</a:t>
            </a:r>
            <a:r>
              <a:rPr lang="da-DK" dirty="0" smtClean="0"/>
              <a:t> input matrix </a:t>
            </a:r>
            <a:r>
              <a:rPr lang="da-DK" dirty="0" err="1" smtClean="0"/>
              <a:t>into</a:t>
            </a:r>
            <a:r>
              <a:rPr lang="da-DK" dirty="0" smtClean="0"/>
              <a:t> rank matrix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da-D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log </a:t>
            </a:r>
            <a:r>
              <a:rPr lang="da-DK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dirty="0" smtClean="0">
                <a:solidFill>
                  <a:srgbClr val="C00000"/>
                </a:solidFill>
              </a:rPr>
              <a:t> bits</a:t>
            </a:r>
          </a:p>
          <a:p>
            <a:r>
              <a:rPr lang="da-DK" dirty="0" err="1" smtClean="0"/>
              <a:t>Apply</a:t>
            </a:r>
            <a:r>
              <a:rPr lang="da-DK" dirty="0" smtClean="0"/>
              <a:t> </a:t>
            </a:r>
            <a:r>
              <a:rPr lang="da-DK" dirty="0" err="1" smtClean="0"/>
              <a:t>index</a:t>
            </a:r>
            <a:r>
              <a:rPr lang="da-DK" dirty="0" smtClean="0"/>
              <a:t> </a:t>
            </a:r>
            <a:r>
              <a:rPr lang="da-DK" dirty="0" err="1" smtClean="0"/>
              <a:t>structure</a:t>
            </a:r>
            <a:r>
              <a:rPr lang="da-DK" dirty="0" smtClean="0"/>
              <a:t> to rank matrix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dirty="0" smtClean="0"/>
              <a:t> bits </a:t>
            </a:r>
            <a:r>
              <a:rPr lang="da-DK" dirty="0" err="1" smtClean="0"/>
              <a:t>achieving</a:t>
            </a:r>
            <a:r>
              <a:rPr lang="da-DK" dirty="0" smtClean="0"/>
              <a:t> </a:t>
            </a:r>
            <a:r>
              <a:rPr lang="da-DK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err="1" smtClean="0">
                <a:solidFill>
                  <a:srgbClr val="C00000"/>
                </a:solidFill>
              </a:rPr>
              <a:t>query</a:t>
            </a:r>
            <a:r>
              <a:rPr lang="da-DK" dirty="0" smtClean="0">
                <a:solidFill>
                  <a:srgbClr val="C00000"/>
                </a:solidFill>
              </a:rPr>
              <a:t> time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072363" y="5715040"/>
          <a:ext cx="2000231" cy="107154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61141"/>
                <a:gridCol w="719545"/>
                <a:gridCol w="719545"/>
              </a:tblGrid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2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2D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Encoding</a:t>
                      </a:r>
                      <a:endParaRPr lang="da-DK" sz="1000" b="1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model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Index</a:t>
                      </a:r>
                      <a:endParaRPr lang="da-DK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model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Upper</a:t>
                      </a: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bound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Lower</a:t>
                      </a:r>
                      <a:endParaRPr lang="da-DK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bound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7929586" y="6185102"/>
            <a:ext cx="144000" cy="144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643966" y="6530814"/>
            <a:ext cx="144000" cy="144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643966" y="6185102"/>
            <a:ext cx="144000" cy="144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977620" y="1972282"/>
          <a:ext cx="2880000" cy="138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720000"/>
                <a:gridCol w="720000"/>
                <a:gridCol w="720000"/>
              </a:tblGrid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-14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-4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-17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5286380" y="1972282"/>
          <a:ext cx="2880000" cy="138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00"/>
                <a:gridCol w="720000"/>
                <a:gridCol w="720000"/>
                <a:gridCol w="720000"/>
              </a:tblGrid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000100" y="342900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input matrix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308860" y="342900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rank matrix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143504" y="2344735"/>
            <a:ext cx="3623732" cy="30141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da-DK" dirty="0" err="1" smtClean="0"/>
              <a:t>Lower</a:t>
            </a:r>
            <a:r>
              <a:rPr lang="da-DK" dirty="0" smtClean="0"/>
              <a:t> </a:t>
            </a:r>
            <a:r>
              <a:rPr lang="da-DK" dirty="0" err="1" smtClean="0"/>
              <a:t>Bound</a:t>
            </a:r>
            <a:r>
              <a:rPr lang="da-DK" dirty="0" smtClean="0"/>
              <a:t> (2D, </a:t>
            </a:r>
            <a:r>
              <a:rPr lang="da-DK" dirty="0" err="1" smtClean="0"/>
              <a:t>Encoding</a:t>
            </a:r>
            <a:r>
              <a:rPr lang="da-DK" dirty="0" smtClean="0"/>
              <a:t>)</a:t>
            </a:r>
            <a:br>
              <a:rPr lang="da-DK" dirty="0" smtClean="0"/>
            </a:br>
            <a:r>
              <a:rPr lang="da-DK" sz="3100" dirty="0" err="1" smtClean="0"/>
              <a:t>Demaine</a:t>
            </a:r>
            <a:r>
              <a:rPr lang="da-DK" sz="3100" dirty="0" smtClean="0"/>
              <a:t> et al. 2009</a:t>
            </a:r>
            <a:endParaRPr lang="en-US" sz="3100" dirty="0"/>
          </a:p>
        </p:txBody>
      </p:sp>
      <p:sp>
        <p:nvSpPr>
          <p:cNvPr id="5" name="TextBox 4"/>
          <p:cNvSpPr txBox="1"/>
          <p:nvPr/>
        </p:nvSpPr>
        <p:spPr>
          <a:xfrm rot="21195045">
            <a:off x="592293" y="75879"/>
            <a:ext cx="1820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solidFill>
                  <a:srgbClr val="C00000"/>
                </a:solidFill>
              </a:rPr>
              <a:t>NEW </a:t>
            </a:r>
            <a:r>
              <a:rPr lang="da-DK" sz="2400" b="1" dirty="0" err="1" smtClean="0">
                <a:solidFill>
                  <a:srgbClr val="C00000"/>
                </a:solidFill>
              </a:rPr>
              <a:t>Proof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2844" y="2571744"/>
            <a:ext cx="4933212" cy="3971940"/>
          </a:xfrm>
        </p:spPr>
        <p:txBody>
          <a:bodyPr>
            <a:normAutofit fontScale="92500"/>
          </a:bodyPr>
          <a:lstStyle/>
          <a:p>
            <a:r>
              <a:rPr lang="da-DK" dirty="0" err="1" smtClean="0"/>
              <a:t>Define</a:t>
            </a:r>
            <a:r>
              <a:rPr lang="da-DK" dirty="0" smtClean="0"/>
              <a:t> a set of </a:t>
            </a: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dirty="0" smtClean="0"/>
              <a:t>	matrices </a:t>
            </a:r>
            <a:r>
              <a:rPr lang="da-DK" dirty="0" err="1" smtClean="0"/>
              <a:t>where</a:t>
            </a:r>
            <a:r>
              <a:rPr lang="da-DK" dirty="0" smtClean="0"/>
              <a:t> the RMQ </a:t>
            </a:r>
            <a:r>
              <a:rPr lang="da-DK" dirty="0" err="1" smtClean="0"/>
              <a:t>answers</a:t>
            </a:r>
            <a:r>
              <a:rPr lang="da-DK" dirty="0" smtClean="0"/>
              <a:t> </a:t>
            </a:r>
            <a:r>
              <a:rPr lang="da-DK" dirty="0" err="1" smtClean="0"/>
              <a:t>differ</a:t>
            </a:r>
            <a:r>
              <a:rPr lang="da-DK" dirty="0" smtClean="0"/>
              <a:t> </a:t>
            </a:r>
            <a:r>
              <a:rPr lang="da-DK" dirty="0" err="1" smtClean="0"/>
              <a:t>among</a:t>
            </a:r>
            <a:r>
              <a:rPr lang="da-DK" dirty="0" smtClean="0"/>
              <a:t> all matrices</a:t>
            </a:r>
          </a:p>
          <a:p>
            <a:pPr>
              <a:spcBef>
                <a:spcPts val="2400"/>
              </a:spcBef>
            </a:pPr>
            <a:r>
              <a:rPr lang="da-DK" dirty="0" smtClean="0"/>
              <a:t>Bits </a:t>
            </a:r>
            <a:r>
              <a:rPr lang="da-DK" dirty="0" err="1" smtClean="0"/>
              <a:t>required</a:t>
            </a:r>
            <a:r>
              <a:rPr lang="da-DK" dirty="0" smtClean="0"/>
              <a:t> is at </a:t>
            </a:r>
            <a:r>
              <a:rPr lang="da-DK" dirty="0" err="1" smtClean="0"/>
              <a:t>least</a:t>
            </a:r>
            <a:endParaRPr lang="da-DK" dirty="0" smtClean="0"/>
          </a:p>
          <a:p>
            <a:pPr>
              <a:buNone/>
            </a:pPr>
            <a:r>
              <a:rPr lang="da-D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log                 = Ω(</a:t>
            </a:r>
            <a:r>
              <a:rPr lang="da-DK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da-D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log </a:t>
            </a:r>
            <a:r>
              <a:rPr lang="da-DK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da-DK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da-DK" dirty="0" smtClean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8471" y="5964677"/>
            <a:ext cx="1500198" cy="485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3214686"/>
            <a:ext cx="1500198" cy="485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072363" y="5715040"/>
          <a:ext cx="2000231" cy="107154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61141"/>
                <a:gridCol w="719545"/>
                <a:gridCol w="719545"/>
              </a:tblGrid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2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2D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Encoding</a:t>
                      </a:r>
                      <a:endParaRPr lang="da-DK" sz="1000" b="1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model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Index</a:t>
                      </a:r>
                      <a:endParaRPr lang="da-DK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model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Upper</a:t>
                      </a: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bound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Lower</a:t>
                      </a:r>
                      <a:endParaRPr lang="da-DK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bound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Oval 11"/>
          <p:cNvSpPr/>
          <p:nvPr/>
        </p:nvSpPr>
        <p:spPr>
          <a:xfrm>
            <a:off x="7929586" y="6185102"/>
            <a:ext cx="144000" cy="144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929586" y="6530814"/>
            <a:ext cx="144000" cy="144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8643966" y="6530814"/>
            <a:ext cx="144000" cy="144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8643966" y="6185102"/>
            <a:ext cx="144000" cy="1440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8" name="Picture 17" descr="Picture1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30056" y="1787330"/>
            <a:ext cx="4358623" cy="37872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617028" y="2714170"/>
            <a:ext cx="2452915" cy="1683659"/>
          </a:xfrm>
          <a:prstGeom prst="rect">
            <a:avLst/>
          </a:prstGeom>
          <a:solidFill>
            <a:srgbClr val="FF0000">
              <a:alpha val="30196"/>
            </a:srgbClr>
          </a:solidFill>
          <a:ln>
            <a:solidFill>
              <a:srgbClr val="000000">
                <a:alpha val="1686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164288" y="4725144"/>
            <a:ext cx="72008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endParaRPr lang="en-US" sz="15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34786" y="4826180"/>
            <a:ext cx="72008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884368" y="4005064"/>
            <a:ext cx="72008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5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6</a:t>
            </a:r>
            <a:endParaRPr lang="en-US" sz="15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5926" y="440752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.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697934" y="433551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.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769942" y="426350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.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244408" y="378904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.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316416" y="37170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.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020272" y="500388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092280" y="493187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347415" y="1692322"/>
            <a:ext cx="4558352" cy="253848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 2D Range Minimum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500570"/>
            <a:ext cx="8358246" cy="23574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dirty="0" err="1" smtClean="0">
                <a:solidFill>
                  <a:srgbClr val="C00000"/>
                </a:solidFill>
              </a:rPr>
              <a:t>Preprocess</a:t>
            </a:r>
            <a:r>
              <a:rPr lang="da-DK" sz="2800" dirty="0" smtClean="0"/>
              <a:t> an 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da-DK" sz="2800" dirty="0" smtClean="0"/>
              <a:t>x 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da-DK" sz="2800" dirty="0" smtClean="0"/>
              <a:t>matrix of </a:t>
            </a:r>
            <a:r>
              <a:rPr lang="da-DK" sz="2800" dirty="0" err="1" smtClean="0"/>
              <a:t>size</a:t>
            </a:r>
            <a:r>
              <a:rPr lang="da-DK" sz="2800" dirty="0" smtClean="0"/>
              <a:t> 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</a:rPr>
              <a:t>n ∙ m</a:t>
            </a:r>
            <a:r>
              <a:rPr lang="da-DK" sz="2800" dirty="0" smtClean="0"/>
              <a:t>, 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da-DK" sz="2800" dirty="0" smtClean="0"/>
              <a:t>≤ 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800" dirty="0" smtClean="0"/>
              <a:t>, to </a:t>
            </a:r>
            <a:r>
              <a:rPr lang="da-DK" sz="2800" dirty="0" err="1" smtClean="0"/>
              <a:t>efficiently</a:t>
            </a:r>
            <a:r>
              <a:rPr lang="da-DK" sz="2800" dirty="0" smtClean="0"/>
              <a:t> support range minimum </a:t>
            </a:r>
            <a:r>
              <a:rPr lang="da-DK" sz="2800" dirty="0" err="1" smtClean="0">
                <a:solidFill>
                  <a:srgbClr val="C00000"/>
                </a:solidFill>
              </a:rPr>
              <a:t>queries</a:t>
            </a:r>
            <a:endParaRPr lang="da-DK" sz="2800" dirty="0" smtClean="0">
              <a:solidFill>
                <a:srgbClr val="C00000"/>
              </a:solidFill>
            </a:endParaRPr>
          </a:p>
          <a:p>
            <a:pPr algn="ctr">
              <a:spcBef>
                <a:spcPts val="1800"/>
              </a:spcBef>
              <a:spcAft>
                <a:spcPts val="1800"/>
              </a:spcAft>
              <a:buNone/>
            </a:pPr>
            <a:r>
              <a:rPr lang="da-DK" sz="2800" dirty="0" smtClean="0"/>
              <a:t>RMQ(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da-DK" sz="2800" dirty="0" smtClean="0"/>
              <a:t>x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a-DK" sz="28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]) =</a:t>
            </a:r>
            <a:r>
              <a:rPr lang="da-DK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da-DK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’, </a:t>
            </a:r>
            <a:r>
              <a:rPr lang="da-DK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’)</a:t>
            </a:r>
          </a:p>
          <a:p>
            <a:pPr algn="ctr">
              <a:buNone/>
            </a:pPr>
            <a:r>
              <a:rPr lang="da-DK" sz="24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a-DK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’, 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= min{ </a:t>
            </a:r>
            <a:r>
              <a:rPr lang="da-DK" sz="2400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a-DK" sz="2400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’’, </a:t>
            </a:r>
            <a:r>
              <a:rPr lang="da-DK" sz="2400" i="1" baseline="-25000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’’ 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| (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’’,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’’ )</a:t>
            </a:r>
            <a:r>
              <a:rPr lang="da-DK" sz="2400" dirty="0" smtClean="0">
                <a:sym typeface="Symbol"/>
              </a:rPr>
              <a:t>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da-DK" sz="2400" dirty="0" smtClean="0"/>
              <a:t>x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] },  (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’,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 j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’ )</a:t>
            </a:r>
            <a:r>
              <a:rPr lang="da-DK" sz="2400" dirty="0" smtClean="0">
                <a:sym typeface="Symbol"/>
              </a:rPr>
              <a:t>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da-DK" sz="2400" dirty="0" smtClean="0">
                <a:cs typeface="Times New Roman" pitchFamily="18" charset="0"/>
              </a:rPr>
              <a:t>x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da-DK" sz="24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da-DK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400" dirty="0" smtClean="0">
                <a:latin typeface="Times New Roman" pitchFamily="18" charset="0"/>
                <a:cs typeface="Times New Roman" pitchFamily="18" charset="0"/>
              </a:rPr>
              <a:t>]</a:t>
            </a:r>
            <a:endParaRPr lang="da-DK" sz="2400" baseline="-250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857356" y="1267813"/>
            <a:ext cx="6357982" cy="3030585"/>
            <a:chOff x="1857356" y="1267813"/>
            <a:chExt cx="6357982" cy="303058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670" y="1357298"/>
              <a:ext cx="4960739" cy="2928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7000892" y="3929066"/>
              <a:ext cx="12144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dirty="0" smtClean="0">
                  <a:solidFill>
                    <a:srgbClr val="C00000"/>
                  </a:solidFill>
                </a:rPr>
                <a:t>Minimum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000628" y="1267813"/>
              <a:ext cx="6429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da-DK" sz="24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da-DK" sz="24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57356" y="3110211"/>
              <a:ext cx="64294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24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da-DK" sz="24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da-DK" sz="24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endParaRPr lang="en-US" sz="2400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da-DK" sz="10000" dirty="0" err="1" smtClean="0"/>
              <a:t>Conclusion</a:t>
            </a:r>
            <a:endParaRPr lang="en-US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8530" y="1509700"/>
            <a:ext cx="809658" cy="2143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06" y="1044301"/>
            <a:ext cx="8874123" cy="5779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da-DK" dirty="0" smtClean="0"/>
              <a:t>1D Range Minimum </a:t>
            </a:r>
            <a:r>
              <a:rPr lang="da-DK" dirty="0" err="1" smtClean="0"/>
              <a:t>Queries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28860" y="1214422"/>
            <a:ext cx="114300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81260" y="4572008"/>
            <a:ext cx="114300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00298" y="2928934"/>
            <a:ext cx="114300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21195045">
            <a:off x="1637946" y="2909360"/>
            <a:ext cx="909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solidFill>
                  <a:srgbClr val="C00000"/>
                </a:solidFill>
              </a:rPr>
              <a:t>NEW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572264" y="2786058"/>
            <a:ext cx="1857388" cy="500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785918" y="3652067"/>
            <a:ext cx="2357454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(</a:t>
            </a:r>
            <a:r>
              <a:rPr lang="da-DK" dirty="0" err="1" smtClean="0">
                <a:solidFill>
                  <a:srgbClr val="C00000"/>
                </a:solidFill>
              </a:rPr>
              <a:t>matching</a:t>
            </a:r>
            <a:r>
              <a:rPr lang="da-DK" dirty="0" smtClean="0">
                <a:solidFill>
                  <a:srgbClr val="C00000"/>
                </a:solidFill>
              </a:rPr>
              <a:t> upper </a:t>
            </a:r>
            <a:r>
              <a:rPr lang="da-DK" dirty="0" err="1" smtClean="0">
                <a:solidFill>
                  <a:srgbClr val="C00000"/>
                </a:solidFill>
              </a:rPr>
              <a:t>bound</a:t>
            </a:r>
            <a:r>
              <a:rPr lang="da-DK" dirty="0" smtClean="0">
                <a:solidFill>
                  <a:srgbClr val="C00000"/>
                </a:solidFill>
              </a:rPr>
              <a:t>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14480" y="1957831"/>
            <a:ext cx="245792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Fischer and </a:t>
            </a:r>
            <a:r>
              <a:rPr lang="da-DK" dirty="0" err="1" smtClean="0">
                <a:solidFill>
                  <a:srgbClr val="C00000"/>
                </a:solidFill>
              </a:rPr>
              <a:t>Heun</a:t>
            </a:r>
            <a:r>
              <a:rPr lang="da-DK" dirty="0" smtClean="0">
                <a:solidFill>
                  <a:srgbClr val="C00000"/>
                </a:solidFill>
              </a:rPr>
              <a:t> (2007)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00232" y="5286389"/>
            <a:ext cx="2214578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Fischer (Latin 2010)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Cloud 15"/>
          <p:cNvSpPr/>
          <p:nvPr/>
        </p:nvSpPr>
        <p:spPr>
          <a:xfrm>
            <a:off x="1571604" y="2714620"/>
            <a:ext cx="2786082" cy="1643074"/>
          </a:xfrm>
          <a:prstGeom prst="cloud">
            <a:avLst/>
          </a:prstGeom>
          <a:solidFill>
            <a:srgbClr val="FFFF00">
              <a:alpha val="32157"/>
            </a:srgb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099566" y="6613698"/>
            <a:ext cx="2143140" cy="2142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83568" y="11874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80050" y="1033442"/>
            <a:ext cx="809658" cy="8143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215"/>
          <a:stretch>
            <a:fillRect/>
          </a:stretch>
        </p:blipFill>
        <p:spPr bwMode="auto">
          <a:xfrm>
            <a:off x="251520" y="820640"/>
            <a:ext cx="9144000" cy="6037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-21433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44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da-DK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 Range Minimum </a:t>
            </a:r>
            <a:r>
              <a:rPr kumimoji="0" lang="da-DK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Queries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 rot="21195045">
            <a:off x="1847100" y="1337723"/>
            <a:ext cx="909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solidFill>
                  <a:srgbClr val="C00000"/>
                </a:solidFill>
              </a:rPr>
              <a:t>NEW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51752" y="3357562"/>
            <a:ext cx="166212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51752" y="3983571"/>
            <a:ext cx="171451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04142" y="2109250"/>
            <a:ext cx="166212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21195045">
            <a:off x="1847100" y="3272661"/>
            <a:ext cx="909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solidFill>
                  <a:srgbClr val="C00000"/>
                </a:solidFill>
              </a:rPr>
              <a:t>NEW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66066" y="6606137"/>
            <a:ext cx="1714512" cy="2349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609734" y="1357298"/>
            <a:ext cx="714348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04152" y="5286388"/>
            <a:ext cx="171451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21195045">
            <a:off x="2058258" y="5505167"/>
            <a:ext cx="1820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solidFill>
                  <a:srgbClr val="C00000"/>
                </a:solidFill>
              </a:rPr>
              <a:t>NEW </a:t>
            </a:r>
            <a:r>
              <a:rPr lang="da-DK" sz="2400" b="1" dirty="0" err="1" smtClean="0">
                <a:solidFill>
                  <a:srgbClr val="C00000"/>
                </a:solidFill>
              </a:rPr>
              <a:t>Proof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752478" y="2214554"/>
            <a:ext cx="135732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loud 17"/>
          <p:cNvSpPr/>
          <p:nvPr/>
        </p:nvSpPr>
        <p:spPr>
          <a:xfrm>
            <a:off x="5752214" y="1945735"/>
            <a:ext cx="1928826" cy="714380"/>
          </a:xfrm>
          <a:prstGeom prst="cloud">
            <a:avLst/>
          </a:prstGeom>
          <a:solidFill>
            <a:srgbClr val="FFFF00">
              <a:alpha val="32157"/>
            </a:srgb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loud 18"/>
          <p:cNvSpPr/>
          <p:nvPr/>
        </p:nvSpPr>
        <p:spPr>
          <a:xfrm>
            <a:off x="5629977" y="3286124"/>
            <a:ext cx="1071570" cy="642942"/>
          </a:xfrm>
          <a:prstGeom prst="cloud">
            <a:avLst/>
          </a:prstGeom>
          <a:solidFill>
            <a:srgbClr val="FFFF00">
              <a:alpha val="32157"/>
            </a:srgb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loud 20"/>
          <p:cNvSpPr/>
          <p:nvPr/>
        </p:nvSpPr>
        <p:spPr>
          <a:xfrm>
            <a:off x="7147108" y="5072074"/>
            <a:ext cx="714380" cy="500066"/>
          </a:xfrm>
          <a:prstGeom prst="cloud">
            <a:avLst/>
          </a:prstGeom>
          <a:solidFill>
            <a:srgbClr val="FFFF00">
              <a:alpha val="32157"/>
            </a:srgb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loud 22"/>
          <p:cNvSpPr/>
          <p:nvPr/>
        </p:nvSpPr>
        <p:spPr>
          <a:xfrm>
            <a:off x="7218546" y="5929330"/>
            <a:ext cx="714380" cy="500066"/>
          </a:xfrm>
          <a:prstGeom prst="cloud">
            <a:avLst/>
          </a:prstGeom>
          <a:solidFill>
            <a:srgbClr val="FFFF00">
              <a:alpha val="32157"/>
            </a:srgb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538032" y="2643182"/>
            <a:ext cx="1285884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57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a-DK" sz="5400" dirty="0" smtClean="0">
                <a:solidFill>
                  <a:srgbClr val="FFFF79"/>
                </a:solidFill>
              </a:rPr>
              <a:t>?</a:t>
            </a:r>
            <a:endParaRPr lang="en-US" sz="5400" dirty="0">
              <a:solidFill>
                <a:srgbClr val="FFFF79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52478" y="5214950"/>
            <a:ext cx="1285884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57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da-DK" sz="5400" dirty="0" smtClean="0">
                <a:solidFill>
                  <a:srgbClr val="FFFF79"/>
                </a:solidFill>
              </a:rPr>
              <a:t>?</a:t>
            </a:r>
            <a:endParaRPr lang="en-US" sz="5400" dirty="0">
              <a:solidFill>
                <a:srgbClr val="FFFF7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08876" y="6286521"/>
            <a:ext cx="2357454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Demain</a:t>
            </a:r>
            <a:r>
              <a:rPr lang="da-DK" dirty="0" smtClean="0">
                <a:solidFill>
                  <a:srgbClr val="C00000"/>
                </a:solidFill>
              </a:rPr>
              <a:t> et al. (2009)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43134" y="70721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058" y="15428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5126" y="176352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m ≤ n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 animBg="1"/>
      <p:bldP spid="23" grpId="0" animBg="1"/>
      <p:bldP spid="24" grpId="0"/>
      <p:bldP spid="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0" y="0"/>
            <a:ext cx="914403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Tau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Jërë-jëf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Tashakkur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S.aHHa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Sag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olun</a:t>
            </a: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Giihtu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Djakujo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Dâkujem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vám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Thank you</a:t>
            </a:r>
          </a:p>
          <a:p>
            <a:pPr algn="ctr"/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Tesekkür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ederim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To-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siä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Merci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Tashakur</a:t>
            </a: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Taing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Dankon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Efharisto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´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Shukriya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Kiitos</a:t>
            </a: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Dhanyabad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Rakhmat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Trugarez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Asante</a:t>
            </a:r>
          </a:p>
          <a:p>
            <a:pPr algn="ctr"/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Köszönöm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Blagodarya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Dziekuje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Eskerrik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asko</a:t>
            </a: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Grazie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Tak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Bayarlaa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Miigwech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Dank u</a:t>
            </a:r>
          </a:p>
          <a:p>
            <a:pPr algn="ctr"/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Spasibo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Dêkuji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vám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Ngiyabonga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Dziakuj</a:t>
            </a: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Obrigado   ∙  Gracias  ∙  A dank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aych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Salamat</a:t>
            </a: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Takk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Arigatou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 ∙  Tack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Tänan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Aciu</a:t>
            </a: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Korp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kun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kah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Multumesk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Terima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kasih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Danke</a:t>
            </a: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Rahmat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Gratias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Mahalo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Dhanyavaad</a:t>
            </a: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Paldies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Faleminderit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Diolch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Hvala</a:t>
            </a:r>
            <a:endParaRPr lang="en-US" sz="3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Kam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sa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-ham-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-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da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Xìe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xìe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Mèrcie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  ∙ 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</a:rPr>
              <a:t>Dankie</a:t>
            </a:r>
            <a:endParaRPr lang="da-DK" sz="32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32" y="1197314"/>
            <a:ext cx="9144032" cy="525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0"/>
              </a:lnSpc>
            </a:pPr>
            <a:r>
              <a:rPr lang="da-DK" sz="20000" b="1" dirty="0" err="1" smtClean="0">
                <a:solidFill>
                  <a:srgbClr val="C00000">
                    <a:alpha val="68000"/>
                  </a:srgbClr>
                </a:solidFill>
                <a:effectLst>
                  <a:outerShdw blurRad="50800" dist="50800" dir="3000000" algn="ctr" rotWithShape="0">
                    <a:srgbClr val="000000">
                      <a:alpha val="33000"/>
                    </a:srgbClr>
                  </a:outerShdw>
                </a:effectLst>
              </a:rPr>
              <a:t>Thank</a:t>
            </a:r>
            <a:r>
              <a:rPr lang="da-DK" sz="20000" b="1" dirty="0" smtClean="0">
                <a:solidFill>
                  <a:srgbClr val="C00000">
                    <a:alpha val="68000"/>
                  </a:srgbClr>
                </a:solidFill>
                <a:effectLst>
                  <a:outerShdw blurRad="50800" dist="50800" dir="3000000" algn="ctr" rotWithShape="0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da-DK" sz="20000" b="1" dirty="0" err="1" smtClean="0">
                <a:solidFill>
                  <a:srgbClr val="C00000">
                    <a:alpha val="68000"/>
                  </a:srgbClr>
                </a:solidFill>
                <a:effectLst>
                  <a:outerShdw blurRad="50800" dist="50800" dir="3000000" algn="ctr" rotWithShape="0">
                    <a:srgbClr val="000000">
                      <a:alpha val="33000"/>
                    </a:srgbClr>
                  </a:outerShdw>
                </a:effectLst>
              </a:rPr>
              <a:t>You</a:t>
            </a:r>
            <a:endParaRPr lang="en-US" sz="20000" b="1" dirty="0">
              <a:solidFill>
                <a:srgbClr val="C00000">
                  <a:alpha val="68000"/>
                </a:srgbClr>
              </a:solidFill>
              <a:effectLst>
                <a:outerShdw blurRad="50800" dist="50800" dir="3000000" algn="ctr" rotWithShape="0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/>
          <p:cNvSpPr/>
          <p:nvPr/>
        </p:nvSpPr>
        <p:spPr>
          <a:xfrm>
            <a:off x="5929322" y="5286387"/>
            <a:ext cx="2428892" cy="138534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32" y="1928802"/>
            <a:ext cx="3757578" cy="32861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a-DK" sz="4100" dirty="0" err="1" smtClean="0">
                <a:solidFill>
                  <a:srgbClr val="C00000"/>
                </a:solidFill>
              </a:rPr>
              <a:t>Encoding</a:t>
            </a:r>
            <a:r>
              <a:rPr lang="da-DK" sz="4100" dirty="0" smtClean="0">
                <a:solidFill>
                  <a:srgbClr val="C00000"/>
                </a:solidFill>
              </a:rPr>
              <a:t> model</a:t>
            </a:r>
          </a:p>
          <a:p>
            <a:endParaRPr lang="da-DK" dirty="0" smtClean="0"/>
          </a:p>
          <a:p>
            <a:r>
              <a:rPr lang="da-DK" dirty="0" err="1" smtClean="0"/>
              <a:t>Queries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access</a:t>
            </a:r>
            <a:r>
              <a:rPr lang="da-DK" dirty="0" smtClean="0"/>
              <a:t> </a:t>
            </a:r>
            <a:r>
              <a:rPr lang="da-DK" b="1" dirty="0" smtClean="0"/>
              <a:t>data </a:t>
            </a:r>
            <a:r>
              <a:rPr lang="da-DK" b="1" dirty="0" err="1" smtClean="0"/>
              <a:t>structure</a:t>
            </a:r>
            <a:r>
              <a:rPr lang="da-DK" dirty="0" smtClean="0"/>
              <a:t> but not input matrix</a:t>
            </a:r>
          </a:p>
          <a:p>
            <a:endParaRPr lang="da-DK" dirty="0" smtClean="0"/>
          </a:p>
          <a:p>
            <a:pPr>
              <a:buNone/>
            </a:pPr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5643570" y="5072074"/>
            <a:ext cx="3429024" cy="1666115"/>
            <a:chOff x="1857356" y="1267813"/>
            <a:chExt cx="6357982" cy="3089255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670" y="1357298"/>
              <a:ext cx="4960739" cy="2928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7000892" y="3929067"/>
              <a:ext cx="1214446" cy="4280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900" dirty="0" smtClean="0">
                  <a:solidFill>
                    <a:srgbClr val="C00000"/>
                  </a:solidFill>
                </a:rPr>
                <a:t>Minimum</a:t>
              </a:r>
              <a:endParaRPr lang="en-US" sz="900" dirty="0">
                <a:solidFill>
                  <a:srgbClr val="C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00628" y="1267813"/>
              <a:ext cx="642942" cy="4280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9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da-DK" sz="9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da-DK" sz="9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endParaRPr lang="en-US" sz="900" dirty="0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57356" y="3110211"/>
              <a:ext cx="642942" cy="4280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9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da-DK" sz="9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da-DK" sz="9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endParaRPr lang="en-US" sz="900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12" name="Straight Connector 11"/>
          <p:cNvCxnSpPr/>
          <p:nvPr/>
        </p:nvCxnSpPr>
        <p:spPr>
          <a:xfrm rot="5400000">
            <a:off x="2536017" y="3750471"/>
            <a:ext cx="4071966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5000628" y="1928802"/>
            <a:ext cx="3757578" cy="3214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a-DK" sz="41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Indexing</a:t>
            </a:r>
            <a:r>
              <a:rPr kumimoji="0" lang="da-DK" sz="4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da-DK" sz="4100" noProof="0" dirty="0" smtClean="0">
                <a:solidFill>
                  <a:srgbClr val="C00000"/>
                </a:solidFill>
              </a:rPr>
              <a:t>m</a:t>
            </a:r>
            <a:r>
              <a:rPr kumimoji="0" lang="da-DK" sz="4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odel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da-DK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Queries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access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</a:t>
            </a:r>
            <a:r>
              <a:rPr kumimoji="0" lang="da-DK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structure</a:t>
            </a:r>
            <a:r>
              <a:rPr kumimoji="0" lang="da-DK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</a:t>
            </a:r>
            <a:r>
              <a:rPr kumimoji="0" lang="da-DK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</a:t>
            </a:r>
            <a:r>
              <a:rPr kumimoji="0" lang="da-DK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a-DK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 matrix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da-DK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Some</a:t>
            </a:r>
            <a:r>
              <a:rPr lang="da-DK" dirty="0" smtClean="0"/>
              <a:t> Trivial </a:t>
            </a:r>
            <a:r>
              <a:rPr lang="da-DK" dirty="0" err="1" smtClean="0"/>
              <a:t>Examples</a:t>
            </a:r>
            <a:r>
              <a:rPr lang="da-DK" dirty="0" smtClean="0"/>
              <a:t>...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282" y="1071546"/>
          <a:ext cx="8786844" cy="4758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  <a:gridCol w="2071702"/>
                <a:gridCol w="1714482"/>
                <a:gridCol w="1928826"/>
              </a:tblGrid>
              <a:tr h="1466031">
                <a:tc>
                  <a:txBody>
                    <a:bodyPr/>
                    <a:lstStyle/>
                    <a:p>
                      <a:r>
                        <a:rPr lang="da-DK" sz="2800" dirty="0" smtClean="0">
                          <a:solidFill>
                            <a:schemeClr val="tx1"/>
                          </a:solidFill>
                        </a:rPr>
                        <a:t>Solution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>
                          <a:solidFill>
                            <a:schemeClr val="tx1"/>
                          </a:solidFill>
                        </a:rPr>
                        <a:t>Additional</a:t>
                      </a:r>
                      <a:r>
                        <a:rPr lang="da-DK" sz="2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2800" dirty="0" err="1" smtClean="0">
                          <a:solidFill>
                            <a:schemeClr val="tx1"/>
                          </a:solidFill>
                        </a:rPr>
                        <a:t>space</a:t>
                      </a:r>
                      <a:r>
                        <a:rPr lang="da-DK" sz="2800" dirty="0" smtClean="0">
                          <a:solidFill>
                            <a:schemeClr val="tx1"/>
                          </a:solidFill>
                        </a:rPr>
                        <a:t> (bits)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chemeClr val="tx1"/>
                          </a:solidFill>
                        </a:rPr>
                        <a:t>Query </a:t>
                      </a:r>
                    </a:p>
                    <a:p>
                      <a:pPr algn="ctr"/>
                      <a:r>
                        <a:rPr lang="da-DK" sz="2800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solidFill>
                            <a:schemeClr val="tx1"/>
                          </a:solidFill>
                        </a:rPr>
                        <a:t>Model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3953">
                <a:tc>
                  <a:txBody>
                    <a:bodyPr/>
                    <a:lstStyle/>
                    <a:p>
                      <a:r>
                        <a:rPr lang="da-DK" sz="2800" dirty="0" err="1" smtClean="0"/>
                        <a:t>No</a:t>
                      </a:r>
                      <a:r>
                        <a:rPr lang="da-DK" sz="2800" dirty="0" smtClean="0"/>
                        <a:t> data </a:t>
                      </a:r>
                      <a:r>
                        <a:rPr lang="da-DK" sz="2800" dirty="0" err="1" smtClean="0"/>
                        <a:t>structure</a:t>
                      </a:r>
                      <a:endParaRPr lang="en-US" sz="2800" dirty="0"/>
                    </a:p>
                  </a:txBody>
                  <a:tcPr anchor="ctr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da-DK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da-DK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da-DK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/>
                        <a:t>Indexing</a:t>
                      </a:r>
                      <a:endParaRPr lang="en-US" sz="2800" dirty="0"/>
                    </a:p>
                  </a:txBody>
                  <a:tcPr anchor="ctr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9553">
                <a:tc>
                  <a:txBody>
                    <a:bodyPr/>
                    <a:lstStyle/>
                    <a:p>
                      <a:r>
                        <a:rPr lang="da-DK" sz="2800" dirty="0" err="1" smtClean="0"/>
                        <a:t>Tabulate</a:t>
                      </a:r>
                      <a:r>
                        <a:rPr lang="da-DK" sz="2800" dirty="0" smtClean="0"/>
                        <a:t> </a:t>
                      </a:r>
                      <a:r>
                        <a:rPr lang="da-DK" sz="2800" dirty="0" err="1" smtClean="0"/>
                        <a:t>answers</a:t>
                      </a:r>
                      <a:endParaRPr lang="en-US" sz="2800" dirty="0"/>
                    </a:p>
                  </a:txBody>
                  <a:tcPr anchor="ctr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da-DK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da-DK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da-DK" sz="28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 2 </a:t>
                      </a:r>
                      <a:r>
                        <a:rPr lang="da-DK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log </a:t>
                      </a:r>
                      <a:r>
                        <a:rPr lang="da-DK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da-DK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da-DK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(1)</a:t>
                      </a: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/>
                        <a:t>Encoding</a:t>
                      </a:r>
                      <a:endParaRPr lang="en-US" sz="2800" dirty="0"/>
                    </a:p>
                  </a:txBody>
                  <a:tcPr anchor="ctr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9553">
                <a:tc>
                  <a:txBody>
                    <a:bodyPr/>
                    <a:lstStyle/>
                    <a:p>
                      <a:r>
                        <a:rPr lang="da-DK" sz="2800" dirty="0" smtClean="0"/>
                        <a:t>Store permutation</a:t>
                      </a:r>
                      <a:endParaRPr lang="en-US" sz="2800" dirty="0"/>
                    </a:p>
                  </a:txBody>
                  <a:tcPr anchor="ctr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da-DK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da-DK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da-DK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log </a:t>
                      </a:r>
                      <a:r>
                        <a:rPr lang="da-DK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da-DK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r>
                        <a:rPr lang="da-DK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da-DK" sz="2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lang="da-DK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dirty="0" err="1" smtClean="0"/>
                        <a:t>Encoding</a:t>
                      </a:r>
                      <a:endParaRPr lang="en-US" sz="2800" dirty="0"/>
                    </a:p>
                  </a:txBody>
                  <a:tcPr anchor="ctr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29553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 anchor="ctr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929322" y="5286387"/>
            <a:ext cx="2428892" cy="138534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5643570" y="5072074"/>
            <a:ext cx="3429024" cy="1666115"/>
            <a:chOff x="1857356" y="1267813"/>
            <a:chExt cx="6357982" cy="3089255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071670" y="1357298"/>
              <a:ext cx="4960739" cy="29289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7000892" y="3929067"/>
              <a:ext cx="1214446" cy="4280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900" dirty="0" smtClean="0">
                  <a:solidFill>
                    <a:srgbClr val="C00000"/>
                  </a:solidFill>
                </a:rPr>
                <a:t>Minimum</a:t>
              </a:r>
              <a:endParaRPr lang="en-US" sz="900" dirty="0">
                <a:solidFill>
                  <a:srgbClr val="C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000628" y="1267813"/>
              <a:ext cx="642942" cy="4280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9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r>
                <a:rPr lang="da-DK" sz="9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da-DK" sz="9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endParaRPr lang="en-US" sz="900" dirty="0">
                <a:solidFill>
                  <a:srgbClr val="C0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57356" y="3110211"/>
              <a:ext cx="642942" cy="4280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900" i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r>
                <a:rPr lang="da-DK" sz="9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’</a:t>
              </a:r>
              <a:r>
                <a:rPr lang="da-DK" sz="9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  <a:sym typeface="Symbol"/>
                </a:rPr>
                <a:t> </a:t>
              </a:r>
              <a:endParaRPr lang="en-US" sz="900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da-DK" sz="10000" dirty="0" err="1" smtClean="0"/>
              <a:t>Results</a:t>
            </a:r>
            <a:endParaRPr lang="en-US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8530" y="1509700"/>
            <a:ext cx="809658" cy="21431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06" y="1044301"/>
            <a:ext cx="8874123" cy="5779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da-DK" dirty="0" smtClean="0"/>
              <a:t>1D Range Minimum </a:t>
            </a:r>
            <a:r>
              <a:rPr lang="da-DK" dirty="0" err="1" smtClean="0"/>
              <a:t>Queries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28860" y="1214422"/>
            <a:ext cx="114300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81260" y="4572008"/>
            <a:ext cx="114300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00298" y="2928934"/>
            <a:ext cx="114300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71670" y="6629196"/>
            <a:ext cx="2214578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21195045">
            <a:off x="1637946" y="2909360"/>
            <a:ext cx="909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solidFill>
                  <a:srgbClr val="C00000"/>
                </a:solidFill>
              </a:rPr>
              <a:t>NEW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72136" y="5286388"/>
            <a:ext cx="1928826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Fischer (Latin 2010)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85918" y="3714752"/>
            <a:ext cx="2214578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714480" y="1957831"/>
            <a:ext cx="2457920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Fischer and </a:t>
            </a:r>
            <a:r>
              <a:rPr lang="da-DK" dirty="0" err="1" smtClean="0">
                <a:solidFill>
                  <a:srgbClr val="C00000"/>
                </a:solidFill>
              </a:rPr>
              <a:t>Heun</a:t>
            </a:r>
            <a:r>
              <a:rPr lang="da-DK" dirty="0" smtClean="0">
                <a:solidFill>
                  <a:srgbClr val="C00000"/>
                </a:solidFill>
              </a:rPr>
              <a:t> (2007)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15140" y="2786058"/>
            <a:ext cx="1357322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785918" y="3652067"/>
            <a:ext cx="2357454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(</a:t>
            </a:r>
            <a:r>
              <a:rPr lang="da-DK" dirty="0" err="1" smtClean="0">
                <a:solidFill>
                  <a:srgbClr val="C00000"/>
                </a:solidFill>
              </a:rPr>
              <a:t>matching</a:t>
            </a:r>
            <a:r>
              <a:rPr lang="da-DK" dirty="0" smtClean="0">
                <a:solidFill>
                  <a:srgbClr val="C00000"/>
                </a:solidFill>
              </a:rPr>
              <a:t> upper </a:t>
            </a:r>
            <a:r>
              <a:rPr lang="da-DK" dirty="0" err="1" smtClean="0">
                <a:solidFill>
                  <a:srgbClr val="C00000"/>
                </a:solidFill>
              </a:rPr>
              <a:t>bound</a:t>
            </a:r>
            <a:r>
              <a:rPr lang="da-DK" dirty="0" smtClean="0">
                <a:solidFill>
                  <a:srgbClr val="C00000"/>
                </a:solidFill>
              </a:rPr>
              <a:t>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3568" y="11874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85254" y="1212910"/>
            <a:ext cx="809658" cy="81439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-215"/>
          <a:stretch>
            <a:fillRect/>
          </a:stretch>
        </p:blipFill>
        <p:spPr bwMode="auto">
          <a:xfrm>
            <a:off x="251520" y="1000108"/>
            <a:ext cx="9144000" cy="6037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-1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44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da-DK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 Range Minimum </a:t>
            </a:r>
            <a:r>
              <a:rPr kumimoji="0" lang="da-DK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Queries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 rot="21195045">
            <a:off x="1881332" y="1517191"/>
            <a:ext cx="909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solidFill>
                  <a:srgbClr val="C00000"/>
                </a:solidFill>
              </a:rPr>
              <a:t>NEW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5984" y="3537030"/>
            <a:ext cx="166212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5984" y="4163039"/>
            <a:ext cx="171451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67744" y="2279152"/>
            <a:ext cx="1800200" cy="2137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21195045">
            <a:off x="1881332" y="3452129"/>
            <a:ext cx="909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solidFill>
                  <a:srgbClr val="C00000"/>
                </a:solidFill>
              </a:rPr>
              <a:t>NEW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00298" y="6741368"/>
            <a:ext cx="1714512" cy="2349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610180" y="1558502"/>
            <a:ext cx="714348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38384" y="5465856"/>
            <a:ext cx="171451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21195045">
            <a:off x="2092490" y="5684635"/>
            <a:ext cx="1820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 smtClean="0">
                <a:solidFill>
                  <a:srgbClr val="C00000"/>
                </a:solidFill>
              </a:rPr>
              <a:t>NEW </a:t>
            </a:r>
            <a:r>
              <a:rPr lang="da-DK" sz="2400" b="1" dirty="0" err="1" smtClean="0">
                <a:solidFill>
                  <a:srgbClr val="C00000"/>
                </a:solidFill>
              </a:rPr>
              <a:t>Proof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96336" y="2423168"/>
            <a:ext cx="1357322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143108" y="6465989"/>
            <a:ext cx="2357454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dirty="0" err="1" smtClean="0">
                <a:solidFill>
                  <a:srgbClr val="C00000"/>
                </a:solidFill>
              </a:rPr>
              <a:t>Demain</a:t>
            </a:r>
            <a:r>
              <a:rPr lang="da-DK" dirty="0" smtClean="0">
                <a:solidFill>
                  <a:srgbClr val="C00000"/>
                </a:solidFill>
              </a:rPr>
              <a:t> et al. (2009)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42572" y="89420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496" y="172983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4564" y="19505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m ≤ n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7072363" y="5715016"/>
          <a:ext cx="2000231" cy="107154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61141"/>
                <a:gridCol w="719545"/>
                <a:gridCol w="719545"/>
              </a:tblGrid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2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1D</a:t>
                      </a:r>
                      <a:endParaRPr lang="en-US" sz="24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Encoding</a:t>
                      </a:r>
                      <a:endParaRPr lang="da-DK" sz="1000" b="1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model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Index</a:t>
                      </a:r>
                      <a:endParaRPr lang="da-DK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model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Upper</a:t>
                      </a: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bound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Lower</a:t>
                      </a:r>
                      <a:endParaRPr lang="da-DK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bound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da-DK" sz="10000" dirty="0" smtClean="0"/>
              <a:t>1D</a:t>
            </a:r>
            <a:endParaRPr lang="en-US" sz="1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42242" y="1885259"/>
            <a:ext cx="2842785" cy="34994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Lower</a:t>
            </a:r>
            <a:r>
              <a:rPr lang="da-DK" dirty="0" smtClean="0"/>
              <a:t> </a:t>
            </a:r>
            <a:r>
              <a:rPr lang="da-DK" dirty="0" err="1" smtClean="0"/>
              <a:t>Bound</a:t>
            </a:r>
            <a:r>
              <a:rPr lang="da-DK" dirty="0" smtClean="0"/>
              <a:t> (1D, </a:t>
            </a:r>
            <a:r>
              <a:rPr lang="da-DK" dirty="0" err="1" smtClean="0"/>
              <a:t>Encoding</a:t>
            </a:r>
            <a:r>
              <a:rPr lang="da-DK" dirty="0" smtClean="0"/>
              <a:t>)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1357298"/>
            <a:ext cx="8358246" cy="2350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45182" y="3929066"/>
            <a:ext cx="8686800" cy="2857496"/>
          </a:xfrm>
        </p:spPr>
        <p:txBody>
          <a:bodyPr>
            <a:normAutofit/>
          </a:bodyPr>
          <a:lstStyle/>
          <a:p>
            <a:r>
              <a:rPr lang="da-DK" sz="2800" dirty="0" smtClean="0"/>
              <a:t>For </a:t>
            </a:r>
            <a:r>
              <a:rPr lang="da-DK" sz="2800" dirty="0" err="1" smtClean="0"/>
              <a:t>each</a:t>
            </a:r>
            <a:r>
              <a:rPr lang="da-DK" sz="2800" dirty="0" smtClean="0"/>
              <a:t> input array </a:t>
            </a:r>
            <a:r>
              <a:rPr lang="da-DK" sz="2800" dirty="0" err="1" smtClean="0"/>
              <a:t>consider</a:t>
            </a:r>
            <a:r>
              <a:rPr lang="da-DK" sz="2800" dirty="0" smtClean="0"/>
              <a:t> the </a:t>
            </a:r>
            <a:r>
              <a:rPr lang="da-DK" sz="2800" dirty="0" err="1" smtClean="0">
                <a:solidFill>
                  <a:srgbClr val="C00000"/>
                </a:solidFill>
              </a:rPr>
              <a:t>Cartesian</a:t>
            </a:r>
            <a:r>
              <a:rPr lang="da-DK" sz="2800" dirty="0" smtClean="0">
                <a:solidFill>
                  <a:srgbClr val="C00000"/>
                </a:solidFill>
              </a:rPr>
              <a:t> </a:t>
            </a:r>
            <a:r>
              <a:rPr lang="da-DK" sz="2800" dirty="0" err="1" smtClean="0">
                <a:solidFill>
                  <a:srgbClr val="C00000"/>
                </a:solidFill>
              </a:rPr>
              <a:t>tree</a:t>
            </a:r>
            <a:endParaRPr lang="da-DK" sz="2800" dirty="0" smtClean="0">
              <a:solidFill>
                <a:srgbClr val="C00000"/>
              </a:solidFill>
            </a:endParaRPr>
          </a:p>
          <a:p>
            <a:r>
              <a:rPr lang="da-DK" sz="2800" dirty="0" err="1" smtClean="0"/>
              <a:t>Each</a:t>
            </a:r>
            <a:r>
              <a:rPr lang="da-DK" sz="2800" dirty="0" smtClean="0"/>
              <a:t> </a:t>
            </a:r>
            <a:r>
              <a:rPr lang="da-DK" sz="2800" dirty="0" err="1" smtClean="0"/>
              <a:t>binary</a:t>
            </a:r>
            <a:r>
              <a:rPr lang="da-DK" sz="2800" dirty="0" smtClean="0"/>
              <a:t> </a:t>
            </a:r>
            <a:r>
              <a:rPr lang="da-DK" sz="2800" dirty="0" err="1" smtClean="0"/>
              <a:t>tree</a:t>
            </a:r>
            <a:r>
              <a:rPr lang="da-DK" sz="2800" dirty="0" smtClean="0"/>
              <a:t> is a </a:t>
            </a:r>
            <a:r>
              <a:rPr lang="da-DK" sz="2800" dirty="0" err="1" smtClean="0"/>
              <a:t>possible</a:t>
            </a:r>
            <a:r>
              <a:rPr lang="da-DK" sz="2800" dirty="0" smtClean="0"/>
              <a:t> </a:t>
            </a:r>
            <a:r>
              <a:rPr lang="da-DK" sz="2800" dirty="0" err="1" smtClean="0"/>
              <a:t>Cartesian</a:t>
            </a:r>
            <a:r>
              <a:rPr lang="da-DK" sz="2800" dirty="0" smtClean="0"/>
              <a:t> </a:t>
            </a:r>
            <a:r>
              <a:rPr lang="da-DK" sz="2800" dirty="0" err="1" smtClean="0"/>
              <a:t>tree</a:t>
            </a:r>
            <a:endParaRPr lang="da-DK" sz="2800" dirty="0" smtClean="0"/>
          </a:p>
          <a:p>
            <a:r>
              <a:rPr lang="da-DK" sz="2800" dirty="0" smtClean="0"/>
              <a:t>RMQ </a:t>
            </a:r>
            <a:r>
              <a:rPr lang="da-DK" sz="2800" dirty="0" err="1" smtClean="0"/>
              <a:t>queries</a:t>
            </a:r>
            <a:r>
              <a:rPr lang="da-DK" sz="2800" dirty="0" smtClean="0"/>
              <a:t> </a:t>
            </a:r>
            <a:r>
              <a:rPr lang="da-DK" sz="2800" dirty="0" err="1" smtClean="0"/>
              <a:t>can</a:t>
            </a:r>
            <a:r>
              <a:rPr lang="da-DK" sz="2800" dirty="0" smtClean="0"/>
              <a:t> </a:t>
            </a:r>
            <a:r>
              <a:rPr lang="da-DK" sz="2800" dirty="0" err="1" smtClean="0"/>
              <a:t>reconstruct</a:t>
            </a:r>
            <a:r>
              <a:rPr lang="da-DK" sz="2800" dirty="0" smtClean="0"/>
              <a:t> the </a:t>
            </a:r>
            <a:r>
              <a:rPr lang="da-DK" sz="2800" dirty="0" err="1" smtClean="0"/>
              <a:t>Cartesian</a:t>
            </a:r>
            <a:r>
              <a:rPr lang="da-DK" sz="2800" dirty="0" smtClean="0"/>
              <a:t> </a:t>
            </a:r>
            <a:r>
              <a:rPr lang="da-DK" sz="2800" dirty="0" err="1" smtClean="0"/>
              <a:t>tree</a:t>
            </a:r>
            <a:endParaRPr lang="da-DK" sz="2800" dirty="0" smtClean="0"/>
          </a:p>
          <a:p>
            <a:r>
              <a:rPr lang="da-DK" sz="2800" dirty="0" smtClean="0"/>
              <a:t># </a:t>
            </a:r>
            <a:r>
              <a:rPr lang="da-DK" sz="2800" dirty="0" err="1" smtClean="0"/>
              <a:t>Cartesian</a:t>
            </a:r>
            <a:r>
              <a:rPr lang="da-DK" sz="2800" dirty="0" smtClean="0"/>
              <a:t> </a:t>
            </a:r>
            <a:r>
              <a:rPr lang="da-DK" sz="2800" dirty="0" err="1" smtClean="0"/>
              <a:t>trees</a:t>
            </a:r>
            <a:r>
              <a:rPr lang="da-DK" sz="2800" dirty="0" smtClean="0"/>
              <a:t> is</a:t>
            </a:r>
          </a:p>
          <a:p>
            <a:r>
              <a:rPr lang="da-DK" sz="2800" dirty="0" smtClean="0"/>
              <a:t># bits ≥</a:t>
            </a:r>
            <a:r>
              <a:rPr lang="da-DK" sz="2800" dirty="0" smtClean="0">
                <a:latin typeface="Times New Roman" pitchFamily="18" charset="0"/>
                <a:cs typeface="Times New Roman" pitchFamily="18" charset="0"/>
              </a:rPr>
              <a:t>                         = </a:t>
            </a:r>
            <a:r>
              <a:rPr lang="da-DK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a-DK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l-GR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da-DK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(log </a:t>
            </a:r>
            <a:r>
              <a:rPr lang="da-DK" sz="28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2800" dirty="0">
              <a:solidFill>
                <a:srgbClr val="C000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431256" y="5362309"/>
          <a:ext cx="1357322" cy="801042"/>
        </p:xfrm>
        <a:graphic>
          <a:graphicData uri="http://schemas.openxmlformats.org/presentationml/2006/ole">
            <p:oleObj spid="_x0000_s6148" name="Equation" r:id="rId4" imgW="774360" imgH="457200" progId="Equation.3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1868483" y="5869945"/>
          <a:ext cx="1989137" cy="857250"/>
        </p:xfrm>
        <a:graphic>
          <a:graphicData uri="http://schemas.openxmlformats.org/presentationml/2006/ole">
            <p:oleObj spid="_x0000_s6149" name="Equation" r:id="rId5" imgW="977760" imgH="457200" progId="Equation.3">
              <p:embed/>
            </p:oleObj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072330" y="5715015"/>
          <a:ext cx="2000231" cy="107154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61141"/>
                <a:gridCol w="719545"/>
                <a:gridCol w="719545"/>
              </a:tblGrid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2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1D</a:t>
                      </a:r>
                      <a:endParaRPr lang="en-US" sz="24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Encoding</a:t>
                      </a:r>
                      <a:endParaRPr lang="da-DK" sz="1000" b="1" baseline="0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model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Index</a:t>
                      </a:r>
                      <a:endParaRPr lang="da-DK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model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Upper</a:t>
                      </a: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bound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82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Lower</a:t>
                      </a:r>
                      <a:endParaRPr lang="da-DK" sz="1000" b="1" dirty="0" smtClean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ts val="1000"/>
                        </a:lnSpc>
                      </a:pPr>
                      <a:r>
                        <a:rPr lang="da-DK" sz="1000" b="1" dirty="0" err="1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bound</a:t>
                      </a: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</a:pPr>
                      <a:endParaRPr lang="en-US" sz="10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Oval 14"/>
          <p:cNvSpPr/>
          <p:nvPr/>
        </p:nvSpPr>
        <p:spPr>
          <a:xfrm>
            <a:off x="7929586" y="6530814"/>
            <a:ext cx="144000" cy="1440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2011</TotalTime>
  <Words>1244</Words>
  <Application>Microsoft Office PowerPoint</Application>
  <PresentationFormat>On-screen Show (4:3)</PresentationFormat>
  <Paragraphs>508</Paragraphs>
  <Slides>23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Equation</vt:lpstr>
      <vt:lpstr>Time-Space Trade-Offs for  2D Range Minimum Queries</vt:lpstr>
      <vt:lpstr>The 2D Range Minimum Problem</vt:lpstr>
      <vt:lpstr>Models</vt:lpstr>
      <vt:lpstr>Some Trivial Examples...</vt:lpstr>
      <vt:lpstr>Results</vt:lpstr>
      <vt:lpstr>1D Range Minimum Queries</vt:lpstr>
      <vt:lpstr>Slide 7</vt:lpstr>
      <vt:lpstr>1D</vt:lpstr>
      <vt:lpstr>Lower Bound (1D, Encoding)</vt:lpstr>
      <vt:lpstr>Upper Bound (1D, Encoding)</vt:lpstr>
      <vt:lpstr>Upper Bounds (1D, Indexing)</vt:lpstr>
      <vt:lpstr>Lower Bounds (1D, Indexing)</vt:lpstr>
      <vt:lpstr>Lower Bounds (1D, Indexing)</vt:lpstr>
      <vt:lpstr>2D</vt:lpstr>
      <vt:lpstr>Upper Bounds (2D, Indexing)</vt:lpstr>
      <vt:lpstr>Upper Bounds (2D, Indexing)</vt:lpstr>
      <vt:lpstr>Lower Bounds (2D, Indexing)</vt:lpstr>
      <vt:lpstr>Upper Bounds (2D, Encoding)</vt:lpstr>
      <vt:lpstr>Lower Bound (2D, Encoding) Demaine et al. 2009</vt:lpstr>
      <vt:lpstr>Conclusion</vt:lpstr>
      <vt:lpstr>1D Range Minimum Queries</vt:lpstr>
      <vt:lpstr>Slide 22</vt:lpstr>
      <vt:lpstr>Slide 23</vt:lpstr>
    </vt:vector>
  </TitlesOfParts>
  <Company>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Time-Space Trade-Offs for  Range Minimum Queries</dc:title>
  <dc:creator>Gerth Stølting Brodal</dc:creator>
  <cp:lastModifiedBy>Gerth Stølting Brodal</cp:lastModifiedBy>
  <cp:revision>109</cp:revision>
  <dcterms:created xsi:type="dcterms:W3CDTF">2010-02-28T07:40:55Z</dcterms:created>
  <dcterms:modified xsi:type="dcterms:W3CDTF">2010-09-07T13:00:08Z</dcterms:modified>
</cp:coreProperties>
</file>