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6" r:id="rId3"/>
    <p:sldId id="256" r:id="rId4"/>
    <p:sldId id="257" r:id="rId5"/>
    <p:sldId id="259" r:id="rId6"/>
    <p:sldId id="258" r:id="rId7"/>
    <p:sldId id="261" r:id="rId8"/>
    <p:sldId id="262" r:id="rId9"/>
    <p:sldId id="265" r:id="rId10"/>
    <p:sldId id="264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FFFFFF"/>
    <a:srgbClr val="000000"/>
    <a:srgbClr val="37609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1326" autoAdjust="0"/>
  </p:normalViewPr>
  <p:slideViewPr>
    <p:cSldViewPr showGuides="1">
      <p:cViewPr varScale="1">
        <p:scale>
          <a:sx n="81" d="100"/>
          <a:sy n="81" d="100"/>
        </p:scale>
        <p:origin x="-528" y="-90"/>
      </p:cViewPr>
      <p:guideLst>
        <p:guide orient="horz" pos="1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0A9D-FBFD-49FE-8A35-BE5C41F5A4C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CF9C-2EED-495F-B901-FC5EAB500D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543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DDF3-54BA-49B8-B250-FE2F9FFAB98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682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curve</a:t>
            </a:r>
            <a:r>
              <a:rPr lang="da-DK" dirty="0" smtClean="0"/>
              <a:t> </a:t>
            </a:r>
            <a:r>
              <a:rPr lang="da-DK" dirty="0" err="1" smtClean="0"/>
              <a:t>correpsonds</a:t>
            </a:r>
            <a:r>
              <a:rPr lang="da-DK" dirty="0" smtClean="0"/>
              <a:t> to </a:t>
            </a:r>
            <a:r>
              <a:rPr lang="da-DK" dirty="0" err="1" smtClean="0"/>
              <a:t>one</a:t>
            </a:r>
            <a:r>
              <a:rPr lang="da-DK" dirty="0" smtClean="0"/>
              <a:t> input </a:t>
            </a:r>
            <a:r>
              <a:rPr lang="da-DK" dirty="0" err="1" smtClean="0"/>
              <a:t>size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01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curve</a:t>
            </a:r>
            <a:r>
              <a:rPr lang="da-DK" dirty="0" smtClean="0"/>
              <a:t> </a:t>
            </a:r>
            <a:r>
              <a:rPr lang="da-DK" dirty="0" err="1" smtClean="0"/>
              <a:t>correpsonds</a:t>
            </a:r>
            <a:r>
              <a:rPr lang="da-DK" dirty="0" smtClean="0"/>
              <a:t> to </a:t>
            </a:r>
            <a:r>
              <a:rPr lang="da-DK" dirty="0" err="1" smtClean="0"/>
              <a:t>one</a:t>
            </a:r>
            <a:r>
              <a:rPr lang="da-DK" dirty="0" smtClean="0"/>
              <a:t> input </a:t>
            </a:r>
            <a:r>
              <a:rPr lang="da-DK" dirty="0" err="1" smtClean="0"/>
              <a:t>size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01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curve</a:t>
            </a:r>
            <a:r>
              <a:rPr lang="da-DK" dirty="0" smtClean="0"/>
              <a:t> </a:t>
            </a:r>
            <a:r>
              <a:rPr lang="da-DK" dirty="0" err="1" smtClean="0"/>
              <a:t>correpsonds</a:t>
            </a:r>
            <a:r>
              <a:rPr lang="da-DK" dirty="0" smtClean="0"/>
              <a:t> to </a:t>
            </a:r>
            <a:r>
              <a:rPr lang="da-DK" dirty="0" err="1" smtClean="0"/>
              <a:t>one</a:t>
            </a:r>
            <a:r>
              <a:rPr lang="da-DK" dirty="0" smtClean="0"/>
              <a:t> input </a:t>
            </a:r>
            <a:r>
              <a:rPr lang="da-DK" dirty="0" err="1" smtClean="0"/>
              <a:t>size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01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curve</a:t>
            </a:r>
            <a:r>
              <a:rPr lang="da-DK" dirty="0" smtClean="0"/>
              <a:t> </a:t>
            </a:r>
            <a:r>
              <a:rPr lang="da-DK" dirty="0" err="1" smtClean="0"/>
              <a:t>correpsonds</a:t>
            </a:r>
            <a:r>
              <a:rPr lang="da-DK" dirty="0" smtClean="0"/>
              <a:t> to </a:t>
            </a:r>
            <a:r>
              <a:rPr lang="da-DK" dirty="0" err="1" smtClean="0"/>
              <a:t>one</a:t>
            </a:r>
            <a:r>
              <a:rPr lang="da-DK" dirty="0" smtClean="0"/>
              <a:t> input </a:t>
            </a:r>
            <a:r>
              <a:rPr lang="da-DK" dirty="0" err="1" smtClean="0"/>
              <a:t>size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0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922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23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23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FH07</a:t>
            </a:r>
            <a:r>
              <a:rPr lang="da-DK" baseline="0" dirty="0" smtClean="0"/>
              <a:t> = </a:t>
            </a:r>
            <a:r>
              <a:rPr lang="da-DK" dirty="0" smtClean="0"/>
              <a:t>Fischer</a:t>
            </a:r>
            <a:r>
              <a:rPr lang="da-DK" baseline="0" dirty="0" smtClean="0"/>
              <a:t> &amp; </a:t>
            </a:r>
            <a:r>
              <a:rPr lang="da-DK" baseline="0" dirty="0" err="1" smtClean="0"/>
              <a:t>Heun</a:t>
            </a:r>
            <a:r>
              <a:rPr lang="da-DK" baseline="0" dirty="0" smtClean="0"/>
              <a:t>, ESCAPE 2007</a:t>
            </a:r>
          </a:p>
          <a:p>
            <a:r>
              <a:rPr lang="da-DK" baseline="0" dirty="0" smtClean="0"/>
              <a:t>DLW09 = </a:t>
            </a:r>
            <a:r>
              <a:rPr lang="da-DK" baseline="0" dirty="0" err="1" smtClean="0"/>
              <a:t>Demaine</a:t>
            </a:r>
            <a:r>
              <a:rPr lang="da-DK" baseline="0" dirty="0" smtClean="0"/>
              <a:t>, Landau &amp; </a:t>
            </a:r>
            <a:r>
              <a:rPr lang="da-DK" baseline="0" dirty="0" err="1" smtClean="0"/>
              <a:t>Weiman</a:t>
            </a:r>
            <a:r>
              <a:rPr lang="da-DK" baseline="0" dirty="0" smtClean="0"/>
              <a:t> ICALP 2009</a:t>
            </a:r>
          </a:p>
          <a:p>
            <a:r>
              <a:rPr lang="da-DK" sz="1200" baseline="0" dirty="0" smtClean="0">
                <a:solidFill>
                  <a:schemeClr val="bg1">
                    <a:lumMod val="65000"/>
                  </a:schemeClr>
                </a:solidFill>
              </a:rPr>
              <a:t>AY10 = </a:t>
            </a:r>
            <a:r>
              <a:rPr lang="da-DK" sz="1200" baseline="0" dirty="0" err="1" smtClean="0">
                <a:solidFill>
                  <a:schemeClr val="bg1">
                    <a:lumMod val="65000"/>
                  </a:schemeClr>
                </a:solidFill>
              </a:rPr>
              <a:t>Atallah</a:t>
            </a:r>
            <a:r>
              <a:rPr lang="da-DK" sz="1200" baseline="0" dirty="0" smtClean="0">
                <a:solidFill>
                  <a:schemeClr val="bg1">
                    <a:lumMod val="65000"/>
                  </a:schemeClr>
                </a:solidFill>
              </a:rPr>
              <a:t>, Yuan SODA 2010</a:t>
            </a:r>
            <a:endParaRPr lang="da-DK" baseline="0" dirty="0" smtClean="0"/>
          </a:p>
          <a:p>
            <a:r>
              <a:rPr lang="da-DK" dirty="0" smtClean="0"/>
              <a:t>F10 = Fischer</a:t>
            </a:r>
            <a:r>
              <a:rPr lang="da-DK" baseline="0" dirty="0" smtClean="0"/>
              <a:t> STACS 2010</a:t>
            </a:r>
          </a:p>
          <a:p>
            <a:r>
              <a:rPr lang="da-DK" baseline="0" dirty="0" smtClean="0"/>
              <a:t>BDLRR12 = Brodal, </a:t>
            </a:r>
            <a:r>
              <a:rPr lang="da-DK" baseline="0" dirty="0" err="1" smtClean="0"/>
              <a:t>Davoodi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Lewenstein</a:t>
            </a:r>
            <a:r>
              <a:rPr lang="da-DK" baseline="0" dirty="0" smtClean="0"/>
              <a:t>, Raman, </a:t>
            </a:r>
            <a:r>
              <a:rPr lang="da-DK" baseline="0" dirty="0" err="1" smtClean="0"/>
              <a:t>Rao</a:t>
            </a:r>
            <a:r>
              <a:rPr lang="da-DK" baseline="0" dirty="0" smtClean="0"/>
              <a:t> ESA 2012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23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87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8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8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FH07</a:t>
            </a:r>
            <a:r>
              <a:rPr lang="da-DK" baseline="0" dirty="0" smtClean="0"/>
              <a:t> = </a:t>
            </a:r>
            <a:r>
              <a:rPr lang="da-DK" dirty="0" smtClean="0"/>
              <a:t>Fischer</a:t>
            </a:r>
            <a:r>
              <a:rPr lang="da-DK" baseline="0" dirty="0" smtClean="0"/>
              <a:t> &amp; </a:t>
            </a:r>
            <a:r>
              <a:rPr lang="da-DK" baseline="0" dirty="0" err="1" smtClean="0"/>
              <a:t>Heun</a:t>
            </a:r>
            <a:r>
              <a:rPr lang="da-DK" baseline="0" dirty="0" smtClean="0"/>
              <a:t>, ESCAPE 2007</a:t>
            </a:r>
          </a:p>
          <a:p>
            <a:r>
              <a:rPr lang="da-DK" baseline="0" dirty="0" smtClean="0"/>
              <a:t>DLW09 = </a:t>
            </a:r>
            <a:r>
              <a:rPr lang="da-DK" baseline="0" dirty="0" err="1" smtClean="0"/>
              <a:t>Demaine</a:t>
            </a:r>
            <a:r>
              <a:rPr lang="da-DK" baseline="0" dirty="0" smtClean="0"/>
              <a:t>, Landau &amp; </a:t>
            </a:r>
            <a:r>
              <a:rPr lang="da-DK" baseline="0" dirty="0" err="1" smtClean="0"/>
              <a:t>Weiman</a:t>
            </a:r>
            <a:r>
              <a:rPr lang="da-DK" baseline="0" dirty="0" smtClean="0"/>
              <a:t> ICALP 2009</a:t>
            </a:r>
          </a:p>
          <a:p>
            <a:r>
              <a:rPr lang="da-DK" sz="1200" baseline="0" dirty="0" smtClean="0">
                <a:solidFill>
                  <a:schemeClr val="bg1">
                    <a:lumMod val="65000"/>
                  </a:schemeClr>
                </a:solidFill>
              </a:rPr>
              <a:t>AY10 = </a:t>
            </a:r>
            <a:r>
              <a:rPr lang="da-DK" sz="1200" baseline="0" dirty="0" err="1" smtClean="0">
                <a:solidFill>
                  <a:schemeClr val="bg1">
                    <a:lumMod val="65000"/>
                  </a:schemeClr>
                </a:solidFill>
              </a:rPr>
              <a:t>Atallah</a:t>
            </a:r>
            <a:r>
              <a:rPr lang="da-DK" sz="1200" baseline="0" dirty="0" smtClean="0">
                <a:solidFill>
                  <a:schemeClr val="bg1">
                    <a:lumMod val="65000"/>
                  </a:schemeClr>
                </a:solidFill>
              </a:rPr>
              <a:t>, Yuan SODA 2010</a:t>
            </a:r>
            <a:endParaRPr lang="da-DK" baseline="0" dirty="0" smtClean="0"/>
          </a:p>
          <a:p>
            <a:r>
              <a:rPr lang="da-DK" dirty="0" smtClean="0"/>
              <a:t>F10 = Fischer</a:t>
            </a:r>
            <a:r>
              <a:rPr lang="da-DK" baseline="0" dirty="0" smtClean="0"/>
              <a:t> STACS 2010</a:t>
            </a:r>
          </a:p>
          <a:p>
            <a:r>
              <a:rPr lang="da-DK" baseline="0" dirty="0" smtClean="0"/>
              <a:t>BDLRR12 = Brodal, </a:t>
            </a:r>
            <a:r>
              <a:rPr lang="da-DK" baseline="0" dirty="0" err="1" smtClean="0"/>
              <a:t>Davoodi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Lewenstein</a:t>
            </a:r>
            <a:r>
              <a:rPr lang="da-DK" baseline="0" dirty="0" smtClean="0"/>
              <a:t>, Raman, </a:t>
            </a:r>
            <a:r>
              <a:rPr lang="da-DK" baseline="0" dirty="0" err="1" smtClean="0"/>
              <a:t>Rao</a:t>
            </a:r>
            <a:r>
              <a:rPr lang="da-DK" baseline="0" dirty="0" smtClean="0"/>
              <a:t> ESA 2012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DCF9C-2EED-495F-B901-FC5EAB500D6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23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83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91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873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6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8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50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07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1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0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12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56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20CD-4786-40C3-9D02-D9B027682780}" type="datetimeFigureOut">
              <a:rPr lang="da-DK" smtClean="0"/>
              <a:t>24-02-2014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209D-88E5-4B36-A64A-F53741B70C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33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75238"/>
              </p:ext>
            </p:extLst>
          </p:nvPr>
        </p:nvGraphicFramePr>
        <p:xfrm>
          <a:off x="0" y="2217734"/>
          <a:ext cx="9144000" cy="459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157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Algorithm</a:t>
                      </a:r>
                      <a:r>
                        <a:rPr lang="da-DK" sz="1000" i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Engineering</a:t>
                      </a:r>
                      <a:r>
                        <a:rPr lang="da-DK" sz="100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September 2013</a:t>
                      </a:r>
                      <a:endParaRPr lang="da-DK" sz="1000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Data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Structures</a:t>
                      </a:r>
                      <a:r>
                        <a:rPr lang="da-DK" sz="10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da-DK" sz="1000" i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a-DK" sz="1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February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-March 2010</a:t>
                      </a:r>
                      <a:endParaRPr lang="da-DK" sz="1000" i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Data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Structures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</a:t>
                      </a:r>
                      <a:r>
                        <a:rPr lang="da-DK" sz="1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February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-March 2006</a:t>
                      </a:r>
                      <a:endParaRPr lang="da-DK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2225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i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i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i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i="1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Cache-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Oblivious</a:t>
                      </a: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and Cache-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Aware</a:t>
                      </a: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Algorithms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</a:t>
                      </a:r>
                      <a:r>
                        <a:rPr lang="da-DK" sz="1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July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2004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Data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Structures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</a:t>
                      </a:r>
                      <a:r>
                        <a:rPr lang="da-DK" sz="1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February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-March 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Experimental</a:t>
                      </a: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Algorithmics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September 2000 </a:t>
                      </a:r>
                    </a:p>
                  </a:txBody>
                  <a:tcPr marL="0" marR="0" marT="0" marB="0" anchor="b"/>
                </a:tc>
              </a:tr>
              <a:tr h="22123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Data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Structures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</a:t>
                      </a:r>
                      <a:r>
                        <a:rPr lang="da-DK" sz="1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February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-March 2000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Data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Structures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March 1998</a:t>
                      </a:r>
                      <a:endParaRPr lang="da-DK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Data </a:t>
                      </a:r>
                      <a:r>
                        <a:rPr lang="da-DK" sz="1000" i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Structures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da-DK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a-DK" sz="10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February</a:t>
                      </a:r>
                      <a:r>
                        <a:rPr lang="da-DK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-March 1996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6563" r="12461" b="5687"/>
          <a:stretch/>
        </p:blipFill>
        <p:spPr bwMode="auto">
          <a:xfrm>
            <a:off x="3178147" y="188864"/>
            <a:ext cx="26892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13990" r="25261" b="20897"/>
          <a:stretch/>
        </p:blipFill>
        <p:spPr bwMode="auto">
          <a:xfrm>
            <a:off x="6163319" y="4653136"/>
            <a:ext cx="26892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750" r="8985" b="4251"/>
          <a:stretch/>
        </p:blipFill>
        <p:spPr bwMode="auto">
          <a:xfrm>
            <a:off x="6163319" y="188864"/>
            <a:ext cx="26892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8643" r="13609" b="8082"/>
          <a:stretch/>
        </p:blipFill>
        <p:spPr bwMode="auto">
          <a:xfrm>
            <a:off x="3178147" y="2430958"/>
            <a:ext cx="26892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16077" r="19823" b="11042"/>
          <a:stretch/>
        </p:blipFill>
        <p:spPr bwMode="auto">
          <a:xfrm>
            <a:off x="192975" y="4653136"/>
            <a:ext cx="26892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4429" r="29923" b="36978"/>
          <a:stretch/>
        </p:blipFill>
        <p:spPr bwMode="auto">
          <a:xfrm>
            <a:off x="3178147" y="4653136"/>
            <a:ext cx="26892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t="14579" r="12161" b="4965"/>
          <a:stretch/>
        </p:blipFill>
        <p:spPr bwMode="auto">
          <a:xfrm>
            <a:off x="179512" y="2430959"/>
            <a:ext cx="1296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t="9080" r="17685" b="9080"/>
          <a:stretch/>
        </p:blipFill>
        <p:spPr bwMode="auto">
          <a:xfrm>
            <a:off x="181013" y="3465112"/>
            <a:ext cx="1296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6175" y="2430959"/>
            <a:ext cx="1296000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700" b="1" dirty="0" smtClean="0">
                <a:solidFill>
                  <a:srgbClr val="FF0000"/>
                </a:solidFill>
              </a:rPr>
              <a:t>Cache-</a:t>
            </a:r>
            <a:r>
              <a:rPr lang="da-DK" sz="700" b="1" dirty="0" err="1" smtClean="0">
                <a:solidFill>
                  <a:srgbClr val="FF0000"/>
                </a:solidFill>
              </a:rPr>
              <a:t>Oblivious</a:t>
            </a:r>
            <a:r>
              <a:rPr lang="da-DK" sz="700" b="1" dirty="0" smtClean="0">
                <a:solidFill>
                  <a:srgbClr val="FF0000"/>
                </a:solidFill>
              </a:rPr>
              <a:t> </a:t>
            </a:r>
            <a:br>
              <a:rPr lang="da-DK" sz="700" b="1" dirty="0" smtClean="0">
                <a:solidFill>
                  <a:srgbClr val="FF0000"/>
                </a:solidFill>
              </a:rPr>
            </a:br>
            <a:r>
              <a:rPr lang="da-DK" sz="700" b="1" dirty="0" smtClean="0">
                <a:solidFill>
                  <a:srgbClr val="FF0000"/>
                </a:solidFill>
              </a:rPr>
              <a:t>Data </a:t>
            </a:r>
            <a:r>
              <a:rPr lang="da-DK" sz="700" b="1" dirty="0" err="1" smtClean="0">
                <a:solidFill>
                  <a:srgbClr val="FF0000"/>
                </a:solidFill>
              </a:rPr>
              <a:t>Structures</a:t>
            </a:r>
            <a:r>
              <a:rPr lang="da-DK" sz="700" b="1" dirty="0" smtClean="0">
                <a:solidFill>
                  <a:srgbClr val="FF0000"/>
                </a:solidFill>
              </a:rPr>
              <a:t> and </a:t>
            </a:r>
            <a:r>
              <a:rPr lang="da-DK" sz="700" b="1" dirty="0" err="1" smtClean="0">
                <a:solidFill>
                  <a:srgbClr val="FF0000"/>
                </a:solidFill>
              </a:rPr>
              <a:t>Algorithms</a:t>
            </a:r>
            <a:r>
              <a:rPr lang="da-DK" sz="7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a-DK" sz="700" b="1" dirty="0" smtClean="0">
                <a:solidFill>
                  <a:srgbClr val="FF0000"/>
                </a:solidFill>
              </a:rPr>
              <a:t>for </a:t>
            </a:r>
            <a:r>
              <a:rPr lang="da-DK" sz="700" b="1" dirty="0" err="1" smtClean="0">
                <a:solidFill>
                  <a:srgbClr val="FF0000"/>
                </a:solidFill>
              </a:rPr>
              <a:t>Undirected</a:t>
            </a:r>
            <a:r>
              <a:rPr lang="da-DK" sz="700" b="1" dirty="0" smtClean="0">
                <a:solidFill>
                  <a:srgbClr val="FF0000"/>
                </a:solidFill>
              </a:rPr>
              <a:t> BFS and SSSP</a:t>
            </a:r>
          </a:p>
          <a:p>
            <a:pPr algn="ctr"/>
            <a:endParaRPr lang="da-DK" sz="600" dirty="0" smtClean="0">
              <a:solidFill>
                <a:schemeClr val="tx1"/>
              </a:solidFill>
            </a:endParaRPr>
          </a:p>
          <a:p>
            <a:pPr algn="ctr"/>
            <a:r>
              <a:rPr lang="da-DK" sz="600" dirty="0" smtClean="0">
                <a:solidFill>
                  <a:schemeClr val="tx1"/>
                </a:solidFill>
              </a:rPr>
              <a:t>Rolf Fagerberg </a:t>
            </a:r>
            <a:br>
              <a:rPr lang="da-DK" sz="600" dirty="0" smtClean="0">
                <a:solidFill>
                  <a:schemeClr val="tx1"/>
                </a:solidFill>
              </a:rPr>
            </a:br>
            <a:r>
              <a:rPr lang="da-DK" sz="500" dirty="0" err="1" smtClean="0">
                <a:solidFill>
                  <a:schemeClr val="tx1"/>
                </a:solidFill>
              </a:rPr>
              <a:t>University</a:t>
            </a:r>
            <a:r>
              <a:rPr lang="da-DK" sz="500" dirty="0" smtClean="0">
                <a:solidFill>
                  <a:schemeClr val="tx1"/>
                </a:solidFill>
              </a:rPr>
              <a:t> of Southern Denmark - Odense</a:t>
            </a:r>
          </a:p>
          <a:p>
            <a:pPr algn="ctr"/>
            <a:endParaRPr lang="da-DK" sz="600" dirty="0" smtClean="0">
              <a:solidFill>
                <a:schemeClr val="tx1"/>
              </a:solidFill>
            </a:endParaRPr>
          </a:p>
          <a:p>
            <a:pPr algn="ctr"/>
            <a:r>
              <a:rPr lang="da-DK" sz="500" dirty="0" smtClean="0">
                <a:solidFill>
                  <a:schemeClr val="tx1"/>
                </a:solidFill>
              </a:rPr>
              <a:t>with G.S. Brodal, U. Meyer, N. </a:t>
            </a:r>
            <a:r>
              <a:rPr lang="da-DK" sz="500" dirty="0" err="1" smtClean="0">
                <a:solidFill>
                  <a:schemeClr val="tx1"/>
                </a:solidFill>
              </a:rPr>
              <a:t>Zeh</a:t>
            </a:r>
            <a:endParaRPr lang="da-DK" sz="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3319" y="2430958"/>
            <a:ext cx="2689200" cy="2016000"/>
          </a:xfrm>
          <a:prstGeom prst="roundRect">
            <a:avLst>
              <a:gd name="adj" fmla="val 8748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Rounded Rectangle 16"/>
          <p:cNvSpPr/>
          <p:nvPr/>
        </p:nvSpPr>
        <p:spPr>
          <a:xfrm>
            <a:off x="192975" y="188864"/>
            <a:ext cx="2689200" cy="2016000"/>
          </a:xfrm>
          <a:prstGeom prst="roundRect">
            <a:avLst>
              <a:gd name="adj" fmla="val 8748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Rounded Rectangle 17"/>
          <p:cNvSpPr/>
          <p:nvPr/>
        </p:nvSpPr>
        <p:spPr>
          <a:xfrm>
            <a:off x="1586175" y="3465112"/>
            <a:ext cx="1296000" cy="972000"/>
          </a:xfrm>
          <a:prstGeom prst="roundRect">
            <a:avLst>
              <a:gd name="adj" fmla="val 8748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2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117009" y="4009383"/>
            <a:ext cx="3847479" cy="391004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97002"/>
              </p:ext>
            </p:extLst>
          </p:nvPr>
        </p:nvGraphicFramePr>
        <p:xfrm>
          <a:off x="251520" y="1268760"/>
          <a:ext cx="8712112" cy="431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/>
                <a:gridCol w="3852000"/>
                <a:gridCol w="3852000"/>
              </a:tblGrid>
              <a:tr h="7681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a-DK" sz="24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da-DK" sz="2400" b="1" dirty="0" err="1" smtClean="0"/>
                        <a:t>Indexing</a:t>
                      </a:r>
                      <a:r>
                        <a:rPr lang="da-DK" sz="2400" b="1" dirty="0" smtClean="0"/>
                        <a:t> Model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/>
                        <a:t>(input </a:t>
                      </a:r>
                      <a:r>
                        <a:rPr lang="da-DK" sz="2400" dirty="0" err="1" smtClean="0"/>
                        <a:t>accessible</a:t>
                      </a:r>
                      <a:r>
                        <a:rPr lang="da-DK" sz="2400" dirty="0" smtClean="0"/>
                        <a:t>)</a:t>
                      </a:r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da-DK" sz="2400" b="1" dirty="0" smtClean="0"/>
                        <a:t>Encoding Model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600"/>
                        </a:spcAft>
                      </a:pPr>
                      <a:r>
                        <a:rPr lang="da-DK" sz="2400" dirty="0" smtClean="0"/>
                        <a:t>(input not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baseline="0" dirty="0" err="1" smtClean="0"/>
                        <a:t>accessable</a:t>
                      </a:r>
                      <a:r>
                        <a:rPr lang="da-DK" sz="2400" baseline="0" dirty="0" smtClean="0"/>
                        <a:t>)</a:t>
                      </a:r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400" dirty="0" smtClean="0"/>
                        <a:t> = </a:t>
                      </a:r>
                      <a:r>
                        <a:rPr lang="da-DK" sz="2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0" dirty="0" smtClean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[FH07]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bits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ym typeface="Symbol"/>
                        </a:rPr>
                        <a:t> 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Ω(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(c)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≥ 2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 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(log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 bits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[F10]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da-DK" sz="800" i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da-DK" sz="800" i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800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da-DK" sz="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[AY10]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bits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ym typeface="Symbol"/>
                        </a:rPr>
                        <a:t> 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Ω(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i="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loglog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da-DK" sz="2000" i="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[BDLRR12]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Ω(</a:t>
                      </a:r>
                      <a:r>
                        <a:rPr lang="da-DK" sz="2000" i="1" baseline="0" dirty="0" err="1" smtClean="0">
                          <a:solidFill>
                            <a:srgbClr val="C00000"/>
                          </a:solidFill>
                        </a:rPr>
                        <a:t>mn</a:t>
                      </a:r>
                      <a:r>
                        <a:rPr lang="da-DK" sz="2000" i="0" baseline="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 bits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i="0" baseline="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i="0" baseline="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?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[BBD13]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400" dirty="0" smtClean="0"/>
                        <a:t> =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0" dirty="0" err="1" smtClean="0">
                          <a:solidFill>
                            <a:schemeClr val="tx1"/>
                          </a:solidFill>
                        </a:rPr>
                        <a:t>squared</a:t>
                      </a:r>
                      <a:endParaRPr lang="da-DK" sz="20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Ω(</a:t>
                      </a:r>
                      <a:r>
                        <a:rPr lang="da-DK" sz="2000" i="1" baseline="0" dirty="0" err="1" smtClean="0">
                          <a:solidFill>
                            <a:srgbClr val="C00000"/>
                          </a:solidFill>
                        </a:rPr>
                        <a:t>mn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 bits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[DLW09]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i="0" baseline="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err="1" smtClean="0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da-DK" sz="2000" baseline="0" dirty="0" err="1" smtClean="0">
                          <a:solidFill>
                            <a:srgbClr val="00B050"/>
                          </a:solidFill>
                        </a:rPr>
                        <a:t>og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[AY10]</a:t>
                      </a: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30172" r="53108" b="33405"/>
          <a:stretch/>
        </p:blipFill>
        <p:spPr bwMode="auto">
          <a:xfrm>
            <a:off x="35496" y="44624"/>
            <a:ext cx="158161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64" y="53752"/>
            <a:ext cx="6584260" cy="1143000"/>
          </a:xfrm>
        </p:spPr>
        <p:txBody>
          <a:bodyPr>
            <a:normAutofit/>
          </a:bodyPr>
          <a:lstStyle/>
          <a:p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22" name="Cloud 21"/>
          <p:cNvSpPr/>
          <p:nvPr/>
        </p:nvSpPr>
        <p:spPr>
          <a:xfrm>
            <a:off x="1761130" y="5301208"/>
            <a:ext cx="2666854" cy="764704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better upper or lower bound 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7089587" y="3966922"/>
            <a:ext cx="859204" cy="500066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6804248" y="2525994"/>
            <a:ext cx="1183453" cy="648072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1D Range Minimum Queues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3838" r="935" b="678"/>
          <a:stretch/>
        </p:blipFill>
        <p:spPr bwMode="auto">
          <a:xfrm>
            <a:off x="144016" y="1412776"/>
            <a:ext cx="8964488" cy="49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819760"/>
            <a:ext cx="1656184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da-DK" sz="1400" dirty="0" smtClean="0"/>
              <a:t>O(n</a:t>
            </a:r>
            <a:r>
              <a:rPr lang="da-DK" sz="1400" dirty="0">
                <a:sym typeface="Symbol"/>
              </a:rPr>
              <a:t> </a:t>
            </a:r>
            <a:r>
              <a:rPr lang="da-DK" sz="1400" dirty="0" smtClean="0"/>
              <a:t>log </a:t>
            </a:r>
            <a:r>
              <a:rPr lang="da-DK" sz="1400" dirty="0" smtClean="0"/>
              <a:t>n) </a:t>
            </a:r>
            <a:r>
              <a:rPr lang="da-DK" sz="1400" dirty="0" err="1" smtClean="0"/>
              <a:t>words</a:t>
            </a:r>
            <a:endParaRPr lang="da-DK" sz="1400" dirty="0" smtClean="0"/>
          </a:p>
          <a:p>
            <a:pPr algn="r">
              <a:spcAft>
                <a:spcPts val="100"/>
              </a:spcAft>
            </a:pPr>
            <a:r>
              <a:rPr lang="da-DK" sz="1400" dirty="0" smtClean="0"/>
              <a:t>O(n) </a:t>
            </a:r>
            <a:r>
              <a:rPr lang="da-DK" sz="1400" dirty="0" smtClean="0"/>
              <a:t> </a:t>
            </a:r>
            <a:r>
              <a:rPr lang="da-DK" sz="1400" dirty="0" err="1" smtClean="0"/>
              <a:t>words</a:t>
            </a:r>
            <a:endParaRPr lang="da-DK" sz="1400" dirty="0" smtClean="0"/>
          </a:p>
          <a:p>
            <a:pPr algn="r">
              <a:spcAft>
                <a:spcPts val="100"/>
              </a:spcAft>
            </a:pPr>
            <a:r>
              <a:rPr lang="da-DK" sz="1400" dirty="0" smtClean="0"/>
              <a:t>Fischer </a:t>
            </a:r>
            <a:endParaRPr lang="da-DK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91272" y="64886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Kasper Nielsen,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Mathieu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Dehouck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Sarfraz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Raza 2013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1D Range Minimum Queues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1272" y="64886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Kasper Nielsen,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Mathieu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Dehouck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Sarfraz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Raza 2013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2084" r="960" b="1620"/>
          <a:stretch/>
        </p:blipFill>
        <p:spPr bwMode="auto">
          <a:xfrm>
            <a:off x="107504" y="1378348"/>
            <a:ext cx="8901969" cy="49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1D Range Minimum Queues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1272" y="64886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Kasper Nielsen,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Mathieu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Dehouck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Sarfraz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Raza 2013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3009" r="1090" b="232"/>
          <a:stretch/>
        </p:blipFill>
        <p:spPr bwMode="auto">
          <a:xfrm>
            <a:off x="169334" y="1426648"/>
            <a:ext cx="8890037" cy="49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1D Range Minimum Queues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1272" y="64886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Kasper Nielsen,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Mathieu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Dehouck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Sarfraz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Raza 2013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3703" r="895" b="983"/>
          <a:stretch/>
        </p:blipFill>
        <p:spPr bwMode="auto">
          <a:xfrm>
            <a:off x="107504" y="1428608"/>
            <a:ext cx="8896026" cy="48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" y="428604"/>
            <a:ext cx="9144064" cy="1470025"/>
          </a:xfrm>
        </p:spPr>
        <p:txBody>
          <a:bodyPr/>
          <a:lstStyle/>
          <a:p>
            <a:r>
              <a:rPr lang="da-DK" b="1" dirty="0" smtClean="0"/>
              <a:t>Range Minimum </a:t>
            </a:r>
            <a:r>
              <a:rPr lang="da-DK" b="1" dirty="0" err="1" smtClean="0"/>
              <a:t>Queries</a:t>
            </a:r>
            <a:r>
              <a:rPr lang="da-DK" b="1" dirty="0" smtClean="0"/>
              <a:t> (Part II)</a:t>
            </a:r>
            <a:endParaRPr lang="da-D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9286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a-DK" dirty="0" smtClean="0"/>
              <a:t>Gerth </a:t>
            </a:r>
            <a:r>
              <a:rPr lang="da-DK" dirty="0" err="1" smtClean="0"/>
              <a:t>Stølting</a:t>
            </a:r>
            <a:r>
              <a:rPr lang="da-DK" dirty="0" smtClean="0"/>
              <a:t> Brodal</a:t>
            </a:r>
            <a:endParaRPr lang="da-DK" sz="2000" dirty="0" smtClean="0"/>
          </a:p>
          <a:p>
            <a:pPr>
              <a:spcBef>
                <a:spcPts val="0"/>
              </a:spcBef>
            </a:pPr>
            <a:r>
              <a:rPr lang="da-DK" sz="2000" dirty="0" smtClean="0"/>
              <a:t>Aarhus </a:t>
            </a:r>
            <a:r>
              <a:rPr lang="da-DK" sz="2000" dirty="0" err="1" smtClean="0"/>
              <a:t>University</a:t>
            </a:r>
            <a:endParaRPr lang="da-DK" sz="2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0" y="5065619"/>
            <a:ext cx="9144000" cy="1792381"/>
            <a:chOff x="0" y="4467225"/>
            <a:chExt cx="12196762" cy="2390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1237" y="4467225"/>
              <a:ext cx="61055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467225"/>
              <a:ext cx="61055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228974"/>
            <a:ext cx="3429024" cy="3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32" y="4786322"/>
            <a:ext cx="9144000" cy="2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Dagstuhl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Seminar on Data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Structures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and Advanced Models of Computation on Big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Data,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23-28, 2014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" y="3968570"/>
            <a:ext cx="9144000" cy="41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da-DK" sz="2000" dirty="0" err="1">
                <a:solidFill>
                  <a:schemeClr val="tx1">
                    <a:tint val="75000"/>
                  </a:schemeClr>
                </a:solidFill>
              </a:rPr>
              <a:t>Join</a:t>
            </a:r>
            <a:r>
              <a:rPr lang="da-DK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tx1">
                    <a:tint val="75000"/>
                  </a:schemeClr>
                </a:solidFill>
              </a:rPr>
              <a:t>work</a:t>
            </a:r>
            <a:r>
              <a:rPr lang="da-DK" sz="2000" dirty="0">
                <a:solidFill>
                  <a:schemeClr val="tx1">
                    <a:tint val="75000"/>
                  </a:schemeClr>
                </a:solidFill>
              </a:rPr>
              <a:t> with Andrej </a:t>
            </a:r>
            <a:r>
              <a:rPr lang="da-DK" sz="2000" dirty="0" smtClean="0">
                <a:solidFill>
                  <a:schemeClr val="tx1">
                    <a:tint val="75000"/>
                  </a:schemeClr>
                </a:solidFill>
              </a:rPr>
              <a:t>Brodnik and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Pooya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Davoodi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(ESA 2013)</a:t>
            </a:r>
          </a:p>
        </p:txBody>
      </p:sp>
    </p:spTree>
    <p:extLst>
      <p:ext uri="{BB962C8B-B14F-4D97-AF65-F5344CB8AC3E}">
        <p14:creationId xmlns:p14="http://schemas.microsoft.com/office/powerpoint/2010/main" val="9199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61056"/>
              </p:ext>
            </p:extLst>
          </p:nvPr>
        </p:nvGraphicFramePr>
        <p:xfrm>
          <a:off x="678428" y="2285821"/>
          <a:ext cx="325945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67042"/>
                <a:gridCol w="467042"/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</a:t>
                      </a:r>
                      <a:endParaRPr lang="da-DK" b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3</a:t>
                      </a:r>
                      <a:endParaRPr lang="da-DK" b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4</a:t>
                      </a:r>
                      <a:endParaRPr lang="da-DK" b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</a:t>
                      </a:r>
                      <a:endParaRPr lang="da-DK" b="0" smtClean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da-DK" b="0" i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3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3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42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8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</a:t>
                      </a:r>
                      <a:endParaRPr lang="da-DK" b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7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14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6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11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15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37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3</a:t>
                      </a:r>
                      <a:endParaRPr lang="da-DK" b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13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99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21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27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44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16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</a:t>
                      </a:r>
                      <a:endParaRPr lang="da-DK" b="0" smtClean="0"/>
                    </a:p>
                    <a:p>
                      <a:pPr algn="ctr"/>
                      <a:endParaRPr lang="da-DK" b="0"/>
                    </a:p>
                  </a:txBody>
                  <a:tcPr vert="vert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23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28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5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13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47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i="1" smtClean="0">
                          <a:solidFill>
                            <a:srgbClr val="C00000"/>
                          </a:solidFill>
                        </a:rPr>
                        <a:t>m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34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24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24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9</a:t>
                      </a:r>
                      <a:endParaRPr lang="da-DK" b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97896" y="3022443"/>
            <a:ext cx="1402632" cy="739310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3923928" y="2998693"/>
            <a:ext cx="35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smtClean="0">
                <a:solidFill>
                  <a:srgbClr val="C00000"/>
                </a:solidFill>
              </a:rPr>
              <a:t>i</a:t>
            </a:r>
            <a:r>
              <a:rPr lang="da-DK" baseline="-25000" smtClean="0">
                <a:solidFill>
                  <a:srgbClr val="C00000"/>
                </a:solidFill>
              </a:rPr>
              <a:t>1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245" y="3392421"/>
            <a:ext cx="35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smtClean="0">
                <a:solidFill>
                  <a:srgbClr val="C00000"/>
                </a:solidFill>
              </a:rPr>
              <a:t>i</a:t>
            </a:r>
            <a:r>
              <a:rPr lang="da-DK" baseline="-25000" smtClean="0">
                <a:solidFill>
                  <a:srgbClr val="C00000"/>
                </a:solidFill>
              </a:rPr>
              <a:t>2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437112"/>
            <a:ext cx="35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smtClean="0">
                <a:solidFill>
                  <a:srgbClr val="C00000"/>
                </a:solidFill>
              </a:rPr>
              <a:t>j</a:t>
            </a:r>
            <a:r>
              <a:rPr lang="da-DK" baseline="-25000" smtClean="0">
                <a:solidFill>
                  <a:srgbClr val="C00000"/>
                </a:solidFill>
              </a:rPr>
              <a:t>2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4437112"/>
            <a:ext cx="35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smtClean="0">
                <a:solidFill>
                  <a:srgbClr val="C00000"/>
                </a:solidFill>
              </a:rPr>
              <a:t>j</a:t>
            </a:r>
            <a:r>
              <a:rPr lang="da-DK" baseline="-250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7984" y="2060848"/>
            <a:ext cx="4608512" cy="2940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ts val="0"/>
              </a:spcBef>
              <a:buFont typeface="Arial" pitchFamily="34" charset="0"/>
              <a:buNone/>
            </a:pPr>
            <a:r>
              <a:rPr lang="da-DK" sz="2400" b="1" dirty="0" err="1" smtClean="0"/>
              <a:t>Cost</a:t>
            </a:r>
            <a:endParaRPr lang="da-DK" sz="2400" b="1" dirty="0" smtClean="0"/>
          </a:p>
          <a:p>
            <a:pPr marL="273050" indent="-190500">
              <a:spcBef>
                <a:spcPts val="0"/>
              </a:spcBef>
            </a:pPr>
            <a:r>
              <a:rPr lang="da-DK" sz="2400" dirty="0" smtClean="0"/>
              <a:t>Space (bits)</a:t>
            </a:r>
          </a:p>
          <a:p>
            <a:pPr marL="273050" indent="-190500">
              <a:spcBef>
                <a:spcPts val="0"/>
              </a:spcBef>
            </a:pPr>
            <a:r>
              <a:rPr lang="da-DK" sz="2400" dirty="0" smtClean="0"/>
              <a:t>Query time</a:t>
            </a:r>
          </a:p>
          <a:p>
            <a:pPr marL="273050" indent="-190500">
              <a:spcBef>
                <a:spcPts val="0"/>
              </a:spcBef>
              <a:spcAft>
                <a:spcPts val="1200"/>
              </a:spcAft>
            </a:pPr>
            <a:r>
              <a:rPr lang="da-DK" sz="2400" dirty="0" err="1" smtClean="0"/>
              <a:t>Preprocessing</a:t>
            </a:r>
            <a:r>
              <a:rPr lang="da-DK" sz="2400" dirty="0" smtClean="0"/>
              <a:t> time</a:t>
            </a:r>
          </a:p>
          <a:p>
            <a:pPr marL="273050" indent="-273050">
              <a:spcBef>
                <a:spcPts val="0"/>
              </a:spcBef>
              <a:buNone/>
            </a:pPr>
            <a:r>
              <a:rPr lang="da-DK" sz="2400" b="1" dirty="0" smtClean="0"/>
              <a:t>Models</a:t>
            </a:r>
            <a:endParaRPr lang="da-DK" sz="2400" b="1" dirty="0"/>
          </a:p>
          <a:p>
            <a:pPr marL="273050" indent="-190500">
              <a:spcBef>
                <a:spcPts val="0"/>
              </a:spcBef>
            </a:pPr>
            <a:r>
              <a:rPr lang="da-DK" sz="2400" dirty="0" err="1" smtClean="0"/>
              <a:t>Indexing</a:t>
            </a:r>
            <a:r>
              <a:rPr lang="da-DK" sz="2400" dirty="0" smtClean="0"/>
              <a:t> (input </a:t>
            </a:r>
            <a:r>
              <a:rPr lang="da-DK" sz="2400" dirty="0" err="1" smtClean="0"/>
              <a:t>accessible</a:t>
            </a:r>
            <a:r>
              <a:rPr lang="da-DK" sz="2400" dirty="0" smtClean="0"/>
              <a:t>)</a:t>
            </a:r>
          </a:p>
          <a:p>
            <a:pPr marL="273050" indent="-190500">
              <a:spcBef>
                <a:spcPts val="0"/>
              </a:spcBef>
            </a:pPr>
            <a:r>
              <a:rPr lang="da-DK" sz="2400" dirty="0" smtClean="0"/>
              <a:t>Encoding (input not </a:t>
            </a:r>
            <a:r>
              <a:rPr lang="da-DK" sz="2400" dirty="0" err="1" smtClean="0"/>
              <a:t>accessible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804" y="5302949"/>
            <a:ext cx="240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RMQ(</a:t>
            </a:r>
            <a:r>
              <a:rPr lang="da-DK" i="1" dirty="0" smtClean="0">
                <a:solidFill>
                  <a:srgbClr val="C00000"/>
                </a:solidFill>
              </a:rPr>
              <a:t>i</a:t>
            </a:r>
            <a:r>
              <a:rPr lang="da-DK" baseline="-25000" dirty="0" smtClean="0">
                <a:solidFill>
                  <a:srgbClr val="C00000"/>
                </a:solidFill>
              </a:rPr>
              <a:t>1</a:t>
            </a:r>
            <a:r>
              <a:rPr lang="da-DK" dirty="0" smtClean="0"/>
              <a:t>, </a:t>
            </a:r>
            <a:r>
              <a:rPr lang="da-DK" i="1" dirty="0" smtClean="0">
                <a:solidFill>
                  <a:srgbClr val="C00000"/>
                </a:solidFill>
              </a:rPr>
              <a:t>i</a:t>
            </a:r>
            <a:r>
              <a:rPr lang="da-DK" baseline="-25000" dirty="0" smtClean="0">
                <a:solidFill>
                  <a:srgbClr val="C00000"/>
                </a:solidFill>
              </a:rPr>
              <a:t>2</a:t>
            </a:r>
            <a:r>
              <a:rPr lang="da-DK" dirty="0" smtClean="0"/>
              <a:t>, </a:t>
            </a:r>
            <a:r>
              <a:rPr lang="da-DK" i="1" dirty="0" smtClean="0">
                <a:solidFill>
                  <a:srgbClr val="C00000"/>
                </a:solidFill>
              </a:rPr>
              <a:t>j</a:t>
            </a:r>
            <a:r>
              <a:rPr lang="da-DK" baseline="-25000" dirty="0" smtClean="0">
                <a:solidFill>
                  <a:srgbClr val="C00000"/>
                </a:solidFill>
              </a:rPr>
              <a:t>1</a:t>
            </a:r>
            <a:r>
              <a:rPr lang="da-DK" dirty="0" smtClean="0"/>
              <a:t>, </a:t>
            </a:r>
            <a:r>
              <a:rPr lang="da-DK" i="1" dirty="0" smtClean="0">
                <a:solidFill>
                  <a:srgbClr val="C00000"/>
                </a:solidFill>
              </a:rPr>
              <a:t>j</a:t>
            </a:r>
            <a:r>
              <a:rPr lang="da-DK" baseline="-25000" dirty="0" smtClean="0">
                <a:solidFill>
                  <a:srgbClr val="C00000"/>
                </a:solidFill>
              </a:rPr>
              <a:t>2</a:t>
            </a:r>
            <a:r>
              <a:rPr lang="da-DK" dirty="0" smtClean="0"/>
              <a:t>) = (2,3) </a:t>
            </a:r>
          </a:p>
          <a:p>
            <a:pPr algn="ctr"/>
            <a:r>
              <a:rPr lang="da-DK" dirty="0" smtClean="0"/>
              <a:t>= </a:t>
            </a:r>
            <a:r>
              <a:rPr lang="da-DK" b="1" dirty="0" smtClean="0">
                <a:solidFill>
                  <a:srgbClr val="C00000"/>
                </a:solidFill>
              </a:rPr>
              <a:t>position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>of min</a:t>
            </a:r>
            <a:endParaRPr lang="da-DK" dirty="0"/>
          </a:p>
        </p:txBody>
      </p:sp>
      <p:sp>
        <p:nvSpPr>
          <p:cNvPr id="5" name="Oval 4"/>
          <p:cNvSpPr/>
          <p:nvPr/>
        </p:nvSpPr>
        <p:spPr>
          <a:xfrm>
            <a:off x="2160143" y="3062824"/>
            <a:ext cx="288000" cy="28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ight Arrow 6"/>
          <p:cNvSpPr/>
          <p:nvPr/>
        </p:nvSpPr>
        <p:spPr>
          <a:xfrm>
            <a:off x="503169" y="3036696"/>
            <a:ext cx="288032" cy="34082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ight Arrow 17"/>
          <p:cNvSpPr/>
          <p:nvPr/>
        </p:nvSpPr>
        <p:spPr>
          <a:xfrm rot="5400000">
            <a:off x="2147877" y="2009943"/>
            <a:ext cx="288032" cy="34082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xtBox 18"/>
          <p:cNvSpPr txBox="1"/>
          <p:nvPr/>
        </p:nvSpPr>
        <p:spPr>
          <a:xfrm>
            <a:off x="195925" y="1484784"/>
            <a:ext cx="135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Assumption</a:t>
            </a:r>
            <a:endParaRPr lang="da-DK" dirty="0" smtClean="0"/>
          </a:p>
          <a:p>
            <a:pPr algn="ctr"/>
            <a:r>
              <a:rPr lang="da-DK" i="1" dirty="0" smtClean="0">
                <a:solidFill>
                  <a:srgbClr val="C00000"/>
                </a:solidFill>
              </a:rPr>
              <a:t>m</a:t>
            </a:r>
            <a:r>
              <a:rPr lang="da-DK" dirty="0" smtClean="0"/>
              <a:t> ≤ </a:t>
            </a:r>
            <a:r>
              <a:rPr lang="da-DK" i="1" dirty="0" smtClean="0">
                <a:solidFill>
                  <a:srgbClr val="C00000"/>
                </a:solidFill>
              </a:rPr>
              <a:t>n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4274" y="2872391"/>
            <a:ext cx="2448272" cy="6776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4788024" y="4115982"/>
            <a:ext cx="3600400" cy="3176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53752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The Problem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8416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3" grpId="0"/>
      <p:bldP spid="5" grpId="0" animBg="1"/>
      <p:bldP spid="7" grpId="0" animBg="1"/>
      <p:bldP spid="18" grpId="0" animBg="1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26297"/>
              </p:ext>
            </p:extLst>
          </p:nvPr>
        </p:nvGraphicFramePr>
        <p:xfrm>
          <a:off x="251520" y="1268760"/>
          <a:ext cx="8712112" cy="541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/>
                <a:gridCol w="3852000"/>
                <a:gridCol w="3852000"/>
              </a:tblGrid>
              <a:tr h="432048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400" b="1" dirty="0" err="1" smtClean="0"/>
                        <a:t>Indexing</a:t>
                      </a:r>
                      <a:r>
                        <a:rPr lang="da-DK" sz="2400" b="1" dirty="0" smtClean="0"/>
                        <a:t> Model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400" dirty="0" smtClean="0"/>
                        <a:t>(input </a:t>
                      </a:r>
                      <a:r>
                        <a:rPr lang="da-DK" sz="2400" dirty="0" err="1" smtClean="0"/>
                        <a:t>accessible</a:t>
                      </a:r>
                      <a:r>
                        <a:rPr lang="da-DK" sz="2400" dirty="0" smtClean="0"/>
                        <a:t>)</a:t>
                      </a:r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400" b="1" dirty="0" smtClean="0"/>
                        <a:t>Encoding Model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400" dirty="0" smtClean="0"/>
                        <a:t>(input not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baseline="0" dirty="0" err="1" smtClean="0"/>
                        <a:t>accessable</a:t>
                      </a:r>
                      <a:r>
                        <a:rPr lang="da-DK" sz="2400" baseline="0" dirty="0" smtClean="0"/>
                        <a:t>)</a:t>
                      </a:r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400" dirty="0" smtClean="0"/>
                        <a:t> ≤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2400" dirty="0" smtClean="0"/>
                    </a:p>
                    <a:p>
                      <a:endParaRPr lang="da-DK" sz="2400" dirty="0" smtClean="0"/>
                    </a:p>
                    <a:p>
                      <a:pPr algn="ctr"/>
                      <a:endParaRPr lang="da-DK" sz="2400" dirty="0" smtClean="0"/>
                    </a:p>
                    <a:p>
                      <a:pPr algn="ctr"/>
                      <a:r>
                        <a:rPr lang="da-DK" sz="2400" dirty="0" err="1" smtClean="0"/>
                        <a:t>Preprocessing</a:t>
                      </a:r>
                      <a:r>
                        <a:rPr lang="da-DK" sz="2400" dirty="0" smtClean="0"/>
                        <a:t>:</a:t>
                      </a:r>
                    </a:p>
                    <a:p>
                      <a:pPr algn="ctr"/>
                      <a:r>
                        <a:rPr lang="da-DK" sz="2400" dirty="0" smtClean="0"/>
                        <a:t>Do </a:t>
                      </a:r>
                      <a:r>
                        <a:rPr lang="da-DK" sz="2400" dirty="0" err="1" smtClean="0"/>
                        <a:t>nothing</a:t>
                      </a:r>
                      <a:r>
                        <a:rPr lang="da-DK" sz="2400" dirty="0" smtClean="0"/>
                        <a:t> </a:t>
                      </a:r>
                      <a:r>
                        <a:rPr lang="da-DK" sz="2400" i="1" dirty="0" smtClean="0"/>
                        <a:t>!</a:t>
                      </a:r>
                    </a:p>
                    <a:p>
                      <a:pPr algn="ctr"/>
                      <a:endParaRPr lang="da-DK" sz="2400" dirty="0" smtClean="0"/>
                    </a:p>
                    <a:p>
                      <a:pPr algn="ctr"/>
                      <a:r>
                        <a:rPr lang="da-DK" sz="2400" dirty="0" err="1" smtClean="0">
                          <a:solidFill>
                            <a:srgbClr val="00B050"/>
                          </a:solidFill>
                        </a:rPr>
                        <a:t>Very</a:t>
                      </a:r>
                      <a:r>
                        <a:rPr lang="da-DK" sz="2400" dirty="0" smtClean="0">
                          <a:solidFill>
                            <a:srgbClr val="00B050"/>
                          </a:solidFill>
                        </a:rPr>
                        <a:t> fast </a:t>
                      </a:r>
                      <a:r>
                        <a:rPr lang="da-DK" sz="2400" dirty="0" err="1" smtClean="0">
                          <a:solidFill>
                            <a:srgbClr val="00B050"/>
                          </a:solidFill>
                        </a:rPr>
                        <a:t>preprocessing</a:t>
                      </a:r>
                      <a:endParaRPr lang="da-DK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da-DK" sz="2400" dirty="0" err="1" smtClean="0">
                          <a:solidFill>
                            <a:srgbClr val="00B050"/>
                          </a:solidFill>
                        </a:rPr>
                        <a:t>Very</a:t>
                      </a:r>
                      <a:r>
                        <a:rPr lang="da-DK" sz="2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400" dirty="0" err="1" smtClean="0">
                          <a:solidFill>
                            <a:srgbClr val="00B050"/>
                          </a:solidFill>
                        </a:rPr>
                        <a:t>space</a:t>
                      </a:r>
                      <a:r>
                        <a:rPr lang="da-DK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400" baseline="0" dirty="0" err="1" smtClean="0">
                          <a:solidFill>
                            <a:srgbClr val="00B050"/>
                          </a:solidFill>
                        </a:rPr>
                        <a:t>efficient</a:t>
                      </a:r>
                      <a:endParaRPr lang="da-DK" sz="2400" baseline="0" dirty="0" smtClean="0"/>
                    </a:p>
                    <a:p>
                      <a:pPr algn="ctr"/>
                      <a:r>
                        <a:rPr lang="da-DK" sz="2400" baseline="0" dirty="0" err="1" smtClean="0">
                          <a:solidFill>
                            <a:srgbClr val="C00000"/>
                          </a:solidFill>
                        </a:rPr>
                        <a:t>Queries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1" baseline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400" i="1" baseline="0" dirty="0" err="1" smtClean="0">
                          <a:solidFill>
                            <a:srgbClr val="C00000"/>
                          </a:solidFill>
                        </a:rPr>
                        <a:t>mn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400" dirty="0" smtClean="0"/>
                    </a:p>
                    <a:p>
                      <a:pPr algn="ctr"/>
                      <a:endParaRPr lang="da-DK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dirty="0" smtClean="0"/>
                    </a:p>
                    <a:p>
                      <a:pPr algn="ctr"/>
                      <a:r>
                        <a:rPr lang="da-DK" sz="2400" dirty="0" err="1" smtClean="0"/>
                        <a:t>Tabulate</a:t>
                      </a:r>
                      <a:r>
                        <a:rPr lang="da-DK" sz="2400" baseline="0" dirty="0" smtClean="0"/>
                        <a:t> the answer to all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a-DK" sz="2400" baseline="0" dirty="0" smtClean="0"/>
                        <a:t> ~ </a:t>
                      </a:r>
                      <a:r>
                        <a:rPr lang="da-DK" sz="2400" i="1" baseline="0" dirty="0" smtClean="0"/>
                        <a:t>m</a:t>
                      </a:r>
                      <a:r>
                        <a:rPr lang="da-DK" sz="2400" baseline="30000" dirty="0" smtClean="0"/>
                        <a:t>2</a:t>
                      </a:r>
                      <a:r>
                        <a:rPr lang="da-DK" sz="2400" i="1" baseline="0" dirty="0" smtClean="0"/>
                        <a:t>n</a:t>
                      </a:r>
                      <a:r>
                        <a:rPr lang="da-DK" sz="2400" baseline="30000" dirty="0" smtClean="0"/>
                        <a:t>2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baseline="0" dirty="0" err="1" smtClean="0"/>
                        <a:t>possible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baseline="0" dirty="0" err="1" smtClean="0"/>
                        <a:t>queries</a:t>
                      </a:r>
                      <a:endParaRPr lang="da-DK" sz="2400" baseline="0" dirty="0" smtClean="0"/>
                    </a:p>
                    <a:p>
                      <a:pPr algn="ctr"/>
                      <a:r>
                        <a:rPr lang="da-DK" sz="2400" baseline="0" dirty="0" err="1" smtClean="0">
                          <a:solidFill>
                            <a:srgbClr val="C00000"/>
                          </a:solidFill>
                        </a:rPr>
                        <a:t>Preprocessing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da-DK" sz="2400" baseline="0" dirty="0" err="1" smtClean="0">
                          <a:solidFill>
                            <a:srgbClr val="C00000"/>
                          </a:solidFill>
                        </a:rPr>
                        <a:t>space</a:t>
                      </a:r>
                      <a:endParaRPr lang="da-DK" sz="24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400" i="1" baseline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da-DK" sz="2400" i="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400" i="1" baseline="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40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da-DK" sz="24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40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da-DK" sz="2400" dirty="0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log </a:t>
                      </a:r>
                      <a:r>
                        <a:rPr lang="da-DK" sz="24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) bits</a:t>
                      </a:r>
                    </a:p>
                    <a:p>
                      <a:pPr algn="ctr"/>
                      <a:r>
                        <a:rPr lang="da-DK" sz="2400" baseline="0" dirty="0" err="1" smtClean="0">
                          <a:solidFill>
                            <a:srgbClr val="00B050"/>
                          </a:solidFill>
                        </a:rPr>
                        <a:t>Queries</a:t>
                      </a:r>
                      <a:r>
                        <a:rPr lang="da-DK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4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400" baseline="0" dirty="0" smtClean="0">
                          <a:solidFill>
                            <a:srgbClr val="00B050"/>
                          </a:solidFill>
                        </a:rPr>
                        <a:t>(1)</a:t>
                      </a:r>
                    </a:p>
                    <a:p>
                      <a:pPr algn="ctr"/>
                      <a:endParaRPr lang="da-DK" sz="2400" dirty="0" smtClean="0"/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da-DK" sz="2400" dirty="0" smtClean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a-DK" sz="2400" dirty="0" smtClean="0"/>
                        <a:t>Store rank of all elements</a:t>
                      </a:r>
                      <a:endParaRPr lang="da-DK" sz="2400" baseline="0" dirty="0" smtClean="0"/>
                    </a:p>
                    <a:p>
                      <a:pPr algn="ctr"/>
                      <a:r>
                        <a:rPr lang="da-DK" sz="2400" baseline="0" dirty="0" err="1" smtClean="0">
                          <a:solidFill>
                            <a:srgbClr val="00B050"/>
                          </a:solidFill>
                        </a:rPr>
                        <a:t>Preprocessing</a:t>
                      </a:r>
                      <a:r>
                        <a:rPr lang="da-DK" sz="2400" baseline="0" dirty="0" smtClean="0">
                          <a:solidFill>
                            <a:srgbClr val="00B050"/>
                          </a:solidFill>
                        </a:rPr>
                        <a:t> &amp; </a:t>
                      </a:r>
                      <a:r>
                        <a:rPr lang="da-DK" sz="2400" baseline="0" dirty="0" err="1" smtClean="0">
                          <a:solidFill>
                            <a:srgbClr val="00B050"/>
                          </a:solidFill>
                        </a:rPr>
                        <a:t>space</a:t>
                      </a:r>
                      <a:endParaRPr lang="da-DK" sz="2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da-DK" sz="24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400" i="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4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40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400" baseline="0" dirty="0" err="1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da-DK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4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4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</a:p>
                    <a:p>
                      <a:pPr algn="ctr"/>
                      <a:r>
                        <a:rPr lang="da-DK" sz="2400" baseline="0" dirty="0" err="1" smtClean="0">
                          <a:solidFill>
                            <a:srgbClr val="C00000"/>
                          </a:solidFill>
                        </a:rPr>
                        <a:t>Queries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1" baseline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400" i="1" baseline="0" dirty="0" err="1" smtClean="0">
                          <a:solidFill>
                            <a:srgbClr val="C00000"/>
                          </a:solidFill>
                        </a:rPr>
                        <a:t>mn</a:t>
                      </a:r>
                      <a:r>
                        <a:rPr lang="da-DK" sz="24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30172" r="53108" b="33405"/>
          <a:stretch/>
        </p:blipFill>
        <p:spPr bwMode="auto">
          <a:xfrm>
            <a:off x="35496" y="44624"/>
            <a:ext cx="158161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793" y="53752"/>
            <a:ext cx="6145679" cy="1143000"/>
          </a:xfrm>
        </p:spPr>
        <p:txBody>
          <a:bodyPr>
            <a:normAutofit/>
          </a:bodyPr>
          <a:lstStyle/>
          <a:p>
            <a:pPr algn="l"/>
            <a:r>
              <a:rPr lang="da-DK" dirty="0" err="1" smtClean="0"/>
              <a:t>Some</a:t>
            </a:r>
            <a:r>
              <a:rPr lang="da-DK" dirty="0" smtClean="0"/>
              <a:t> (Trivial) </a:t>
            </a:r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1475656" y="2291901"/>
            <a:ext cx="3456384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5364088" y="2284018"/>
            <a:ext cx="3456384" cy="2124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5389087" y="4869160"/>
            <a:ext cx="345638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5508104" y="4727999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040"/>
          <p:cNvGrpSpPr/>
          <p:nvPr/>
        </p:nvGrpSpPr>
        <p:grpSpPr>
          <a:xfrm>
            <a:off x="1779422" y="1566060"/>
            <a:ext cx="5576156" cy="1440160"/>
            <a:chOff x="1779422" y="2708896"/>
            <a:chExt cx="5576156" cy="144016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779422" y="3068936"/>
              <a:ext cx="1005448" cy="3600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779422" y="3429024"/>
              <a:ext cx="494841" cy="3600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784870" y="2708896"/>
              <a:ext cx="3063642" cy="3600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5848512" y="2708896"/>
              <a:ext cx="1507066" cy="3600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 flipV="1">
              <a:off x="6359119" y="3068936"/>
              <a:ext cx="996459" cy="3600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 flipH="1" flipV="1">
              <a:off x="6359119" y="3429024"/>
              <a:ext cx="498229" cy="35999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2784870" y="3068936"/>
              <a:ext cx="1021214" cy="3600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flipV="1">
              <a:off x="3295477" y="3429024"/>
              <a:ext cx="510607" cy="3600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>
              <a:off x="3806084" y="3428976"/>
              <a:ext cx="1021214" cy="3600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 flipV="1">
              <a:off x="4316691" y="3789016"/>
              <a:ext cx="510607" cy="36004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/>
            <p:nvPr/>
          </p:nvCxnSpPr>
          <p:spPr>
            <a:xfrm flipH="1" flipV="1">
              <a:off x="4827298" y="3789064"/>
              <a:ext cx="510607" cy="35999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Encoding </a:t>
            </a:r>
            <a:r>
              <a:rPr lang="da-DK" i="1" dirty="0" smtClean="0"/>
              <a:t>m</a:t>
            </a:r>
            <a:r>
              <a:rPr lang="da-DK" dirty="0" smtClean="0"/>
              <a:t> = 1 (</a:t>
            </a:r>
            <a:r>
              <a:rPr lang="da-DK" dirty="0" err="1"/>
              <a:t>Cartesian</a:t>
            </a:r>
            <a:r>
              <a:rPr lang="da-DK" dirty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)</a:t>
            </a:r>
            <a:endParaRPr lang="da-D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81441"/>
              </p:ext>
            </p:extLst>
          </p:nvPr>
        </p:nvGraphicFramePr>
        <p:xfrm>
          <a:off x="1524000" y="3779748"/>
          <a:ext cx="60960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3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5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2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10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4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11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6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7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1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9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14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smtClean="0"/>
                        <a:t>8</a:t>
                      </a:r>
                      <a:endParaRPr lang="da-DK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040" name="Group 1039"/>
          <p:cNvGrpSpPr/>
          <p:nvPr/>
        </p:nvGrpSpPr>
        <p:grpSpPr>
          <a:xfrm>
            <a:off x="1563422" y="1350060"/>
            <a:ext cx="6008156" cy="1872160"/>
            <a:chOff x="1563422" y="2492896"/>
            <a:chExt cx="6008156" cy="1872160"/>
          </a:xfrm>
          <a:solidFill>
            <a:srgbClr val="FFC000"/>
          </a:solidFill>
        </p:grpSpPr>
        <p:sp>
          <p:nvSpPr>
            <p:cNvPr id="11" name="Oval 10"/>
            <p:cNvSpPr/>
            <p:nvPr/>
          </p:nvSpPr>
          <p:spPr>
            <a:xfrm>
              <a:off x="1563422" y="321297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3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8263" y="3573064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5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68870" y="285293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79477" y="357301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10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90084" y="3213024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100691" y="393305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11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611298" y="357301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121905" y="393305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632512" y="249289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1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143119" y="321297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653726" y="357301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14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139578" y="2852936"/>
              <a:ext cx="432000" cy="43200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1042" name="TextBox 1041"/>
          <p:cNvSpPr txBox="1"/>
          <p:nvPr/>
        </p:nvSpPr>
        <p:spPr>
          <a:xfrm>
            <a:off x="2031337" y="4169284"/>
            <a:ext cx="4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j</a:t>
            </a:r>
            <a:r>
              <a:rPr lang="da-DK" baseline="-25000" dirty="0"/>
              <a:t>1</a:t>
            </a:r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>
            <a:off x="5094979" y="4169284"/>
            <a:ext cx="4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/>
              <a:t>j</a:t>
            </a:r>
            <a:r>
              <a:rPr lang="da-DK" baseline="-25000" dirty="0" smtClean="0"/>
              <a:t>2</a:t>
            </a:r>
            <a:endParaRPr lang="da-DK" dirty="0"/>
          </a:p>
        </p:txBody>
      </p:sp>
      <p:sp>
        <p:nvSpPr>
          <p:cNvPr id="55" name="TextBox 54"/>
          <p:cNvSpPr txBox="1"/>
          <p:nvPr/>
        </p:nvSpPr>
        <p:spPr>
          <a:xfrm>
            <a:off x="1547664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RMQ</a:t>
            </a:r>
            <a:r>
              <a:rPr lang="da-DK" dirty="0" smtClean="0"/>
              <a:t>(</a:t>
            </a:r>
            <a:r>
              <a:rPr lang="da-DK" i="1" dirty="0" smtClean="0"/>
              <a:t>j</a:t>
            </a:r>
            <a:r>
              <a:rPr lang="da-DK" baseline="-25000" dirty="0" smtClean="0"/>
              <a:t>1</a:t>
            </a:r>
            <a:r>
              <a:rPr lang="da-DK" dirty="0" smtClean="0"/>
              <a:t>,</a:t>
            </a:r>
            <a:r>
              <a:rPr lang="da-DK" i="1" dirty="0" smtClean="0"/>
              <a:t> j</a:t>
            </a:r>
            <a:r>
              <a:rPr lang="da-DK" baseline="-25000" dirty="0" smtClean="0"/>
              <a:t>2</a:t>
            </a:r>
            <a:r>
              <a:rPr lang="da-DK" dirty="0" smtClean="0"/>
              <a:t>) = </a:t>
            </a:r>
            <a:r>
              <a:rPr lang="da-DK" dirty="0" smtClean="0">
                <a:solidFill>
                  <a:srgbClr val="C00000"/>
                </a:solidFill>
              </a:rPr>
              <a:t>NCA</a:t>
            </a:r>
            <a:r>
              <a:rPr lang="da-DK" dirty="0" smtClean="0"/>
              <a:t>(</a:t>
            </a:r>
            <a:r>
              <a:rPr lang="da-DK" i="1" dirty="0" smtClean="0"/>
              <a:t>j</a:t>
            </a:r>
            <a:r>
              <a:rPr lang="da-DK" baseline="-25000" dirty="0" smtClean="0"/>
              <a:t>1</a:t>
            </a:r>
            <a:r>
              <a:rPr lang="da-DK" dirty="0" smtClean="0"/>
              <a:t>,</a:t>
            </a:r>
            <a:r>
              <a:rPr lang="da-DK" i="1" dirty="0"/>
              <a:t> </a:t>
            </a:r>
            <a:r>
              <a:rPr lang="da-DK" i="1" dirty="0" smtClean="0"/>
              <a:t>j</a:t>
            </a:r>
            <a:r>
              <a:rPr lang="da-DK" baseline="-25000" dirty="0"/>
              <a:t>2</a:t>
            </a:r>
            <a:r>
              <a:rPr lang="da-DK" dirty="0" smtClean="0"/>
              <a:t>)</a:t>
            </a:r>
            <a:endParaRPr lang="da-DK" dirty="0"/>
          </a:p>
        </p:txBody>
      </p:sp>
      <p:grpSp>
        <p:nvGrpSpPr>
          <p:cNvPr id="50" name="Group 49"/>
          <p:cNvGrpSpPr/>
          <p:nvPr/>
        </p:nvGrpSpPr>
        <p:grpSpPr>
          <a:xfrm>
            <a:off x="1779422" y="1782060"/>
            <a:ext cx="5576156" cy="2006980"/>
            <a:chOff x="1779422" y="1782060"/>
            <a:chExt cx="5576156" cy="2006980"/>
          </a:xfrm>
        </p:grpSpPr>
        <p:cxnSp>
          <p:nvCxnSpPr>
            <p:cNvPr id="1047" name="Straight Connector 1046"/>
            <p:cNvCxnSpPr>
              <a:endCxn id="11" idx="4"/>
            </p:cNvCxnSpPr>
            <p:nvPr/>
          </p:nvCxnSpPr>
          <p:spPr>
            <a:xfrm flipV="1">
              <a:off x="1779422" y="2502140"/>
              <a:ext cx="0" cy="12869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3" idx="4"/>
            </p:cNvCxnSpPr>
            <p:nvPr/>
          </p:nvCxnSpPr>
          <p:spPr>
            <a:xfrm flipV="1">
              <a:off x="2267744" y="2862228"/>
              <a:ext cx="6519" cy="9175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14" idx="4"/>
            </p:cNvCxnSpPr>
            <p:nvPr/>
          </p:nvCxnSpPr>
          <p:spPr>
            <a:xfrm flipV="1">
              <a:off x="2771800" y="2142100"/>
              <a:ext cx="13070" cy="164694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5" idx="4"/>
            </p:cNvCxnSpPr>
            <p:nvPr/>
          </p:nvCxnSpPr>
          <p:spPr>
            <a:xfrm flipV="1">
              <a:off x="3295477" y="2862180"/>
              <a:ext cx="0" cy="9268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16" idx="4"/>
            </p:cNvCxnSpPr>
            <p:nvPr/>
          </p:nvCxnSpPr>
          <p:spPr>
            <a:xfrm flipV="1">
              <a:off x="3806084" y="2502188"/>
              <a:ext cx="0" cy="12776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17" idx="4"/>
            </p:cNvCxnSpPr>
            <p:nvPr/>
          </p:nvCxnSpPr>
          <p:spPr>
            <a:xfrm flipV="1">
              <a:off x="4316691" y="3222220"/>
              <a:ext cx="0" cy="5668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18" idx="4"/>
            </p:cNvCxnSpPr>
            <p:nvPr/>
          </p:nvCxnSpPr>
          <p:spPr>
            <a:xfrm flipV="1">
              <a:off x="4827298" y="2862180"/>
              <a:ext cx="0" cy="9268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19" idx="4"/>
            </p:cNvCxnSpPr>
            <p:nvPr/>
          </p:nvCxnSpPr>
          <p:spPr>
            <a:xfrm flipV="1">
              <a:off x="5337905" y="3222220"/>
              <a:ext cx="0" cy="5668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21" idx="4"/>
            </p:cNvCxnSpPr>
            <p:nvPr/>
          </p:nvCxnSpPr>
          <p:spPr>
            <a:xfrm flipV="1">
              <a:off x="5848512" y="1782060"/>
              <a:ext cx="0" cy="1997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22" idx="4"/>
            </p:cNvCxnSpPr>
            <p:nvPr/>
          </p:nvCxnSpPr>
          <p:spPr>
            <a:xfrm flipV="1">
              <a:off x="6359119" y="2502140"/>
              <a:ext cx="0" cy="12869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24" idx="4"/>
            </p:cNvCxnSpPr>
            <p:nvPr/>
          </p:nvCxnSpPr>
          <p:spPr>
            <a:xfrm flipV="1">
              <a:off x="6869726" y="2862180"/>
              <a:ext cx="0" cy="9268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25" idx="4"/>
            </p:cNvCxnSpPr>
            <p:nvPr/>
          </p:nvCxnSpPr>
          <p:spPr>
            <a:xfrm flipV="1">
              <a:off x="7355578" y="2142100"/>
              <a:ext cx="0" cy="164694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1403648" y="5085184"/>
            <a:ext cx="6613496" cy="14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To support RMQ </a:t>
            </a:r>
            <a:r>
              <a:rPr lang="da-DK" sz="2400" dirty="0" err="1" smtClean="0"/>
              <a:t>queries</a:t>
            </a:r>
            <a:r>
              <a:rPr lang="da-DK" sz="2400" dirty="0" smtClean="0"/>
              <a:t>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need</a:t>
            </a:r>
            <a:r>
              <a:rPr lang="da-DK" sz="2400" dirty="0" smtClean="0"/>
              <a:t>...</a:t>
            </a:r>
          </a:p>
          <a:p>
            <a:r>
              <a:rPr lang="da-DK" sz="2400" dirty="0" err="1" smtClean="0">
                <a:solidFill>
                  <a:srgbClr val="C00000"/>
                </a:solidFill>
              </a:rPr>
              <a:t>tree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err="1" smtClean="0">
                <a:solidFill>
                  <a:srgbClr val="C00000"/>
                </a:solidFill>
              </a:rPr>
              <a:t>structure</a:t>
            </a:r>
            <a:r>
              <a:rPr lang="da-DK" sz="2400" dirty="0" smtClean="0"/>
              <a:t> (</a:t>
            </a:r>
            <a:r>
              <a:rPr lang="da-DK" sz="2400" dirty="0" smtClean="0">
                <a:solidFill>
                  <a:srgbClr val="00B050"/>
                </a:solidFill>
              </a:rPr>
              <a:t>111101001100110000100100</a:t>
            </a:r>
            <a:r>
              <a:rPr lang="da-DK" sz="2400" dirty="0" smtClean="0"/>
              <a:t>)</a:t>
            </a:r>
          </a:p>
          <a:p>
            <a:r>
              <a:rPr lang="da-DK" sz="2400" dirty="0" err="1" smtClean="0">
                <a:solidFill>
                  <a:srgbClr val="C00000"/>
                </a:solidFill>
              </a:rPr>
              <a:t>mapping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err="1" smtClean="0"/>
              <a:t>between</a:t>
            </a:r>
            <a:r>
              <a:rPr lang="da-DK" sz="2400" dirty="0" smtClean="0"/>
              <a:t> nodes and </a:t>
            </a:r>
            <a:r>
              <a:rPr lang="da-DK" sz="2400" dirty="0" err="1" smtClean="0"/>
              <a:t>cells</a:t>
            </a:r>
            <a:r>
              <a:rPr lang="da-DK" sz="2400" dirty="0" smtClean="0"/>
              <a:t> (</a:t>
            </a:r>
            <a:r>
              <a:rPr lang="da-DK" sz="2400" dirty="0" err="1" smtClean="0"/>
              <a:t>inorder</a:t>
            </a:r>
            <a:r>
              <a:rPr lang="da-DK" sz="2400" dirty="0" smtClean="0"/>
              <a:t>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126146" y="4106568"/>
            <a:ext cx="4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/>
              <a:t>n</a:t>
            </a:r>
            <a:endParaRPr lang="da-DK" dirty="0"/>
          </a:p>
        </p:txBody>
      </p:sp>
      <p:sp>
        <p:nvSpPr>
          <p:cNvPr id="102" name="TextBox 101"/>
          <p:cNvSpPr txBox="1"/>
          <p:nvPr/>
        </p:nvSpPr>
        <p:spPr>
          <a:xfrm>
            <a:off x="1565868" y="4178576"/>
            <a:ext cx="4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57" name="Freeform 56"/>
          <p:cNvSpPr/>
          <p:nvPr/>
        </p:nvSpPr>
        <p:spPr>
          <a:xfrm>
            <a:off x="2050966" y="4190452"/>
            <a:ext cx="3535803" cy="52598"/>
          </a:xfrm>
          <a:custGeom>
            <a:avLst/>
            <a:gdLst>
              <a:gd name="connsiteX0" fmla="*/ 0 w 3471333"/>
              <a:gd name="connsiteY0" fmla="*/ 50800 h 254000"/>
              <a:gd name="connsiteX1" fmla="*/ 0 w 3471333"/>
              <a:gd name="connsiteY1" fmla="*/ 254000 h 254000"/>
              <a:gd name="connsiteX2" fmla="*/ 3471333 w 3471333"/>
              <a:gd name="connsiteY2" fmla="*/ 237067 h 254000"/>
              <a:gd name="connsiteX3" fmla="*/ 3471333 w 3471333"/>
              <a:gd name="connsiteY3" fmla="*/ 0 h 254000"/>
              <a:gd name="connsiteX0" fmla="*/ 0 w 3512071"/>
              <a:gd name="connsiteY0" fmla="*/ 50800 h 261116"/>
              <a:gd name="connsiteX1" fmla="*/ 0 w 3512071"/>
              <a:gd name="connsiteY1" fmla="*/ 254000 h 261116"/>
              <a:gd name="connsiteX2" fmla="*/ 3512071 w 3512071"/>
              <a:gd name="connsiteY2" fmla="*/ 261116 h 261116"/>
              <a:gd name="connsiteX3" fmla="*/ 3471333 w 3512071"/>
              <a:gd name="connsiteY3" fmla="*/ 0 h 261116"/>
              <a:gd name="connsiteX0" fmla="*/ 0 w 3471333"/>
              <a:gd name="connsiteY0" fmla="*/ 50800 h 261116"/>
              <a:gd name="connsiteX1" fmla="*/ 0 w 3471333"/>
              <a:gd name="connsiteY1" fmla="*/ 254000 h 261116"/>
              <a:gd name="connsiteX2" fmla="*/ 3465514 w 3471333"/>
              <a:gd name="connsiteY2" fmla="*/ 261116 h 261116"/>
              <a:gd name="connsiteX3" fmla="*/ 3471333 w 3471333"/>
              <a:gd name="connsiteY3" fmla="*/ 0 h 261116"/>
              <a:gd name="connsiteX0" fmla="*/ 0 w 3465514"/>
              <a:gd name="connsiteY0" fmla="*/ 2706 h 213022"/>
              <a:gd name="connsiteX1" fmla="*/ 0 w 3465514"/>
              <a:gd name="connsiteY1" fmla="*/ 205906 h 213022"/>
              <a:gd name="connsiteX2" fmla="*/ 3465514 w 3465514"/>
              <a:gd name="connsiteY2" fmla="*/ 213022 h 213022"/>
              <a:gd name="connsiteX3" fmla="*/ 3465513 w 3465514"/>
              <a:gd name="connsiteY3" fmla="*/ 0 h 2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514" h="213022">
                <a:moveTo>
                  <a:pt x="0" y="2706"/>
                </a:moveTo>
                <a:lnTo>
                  <a:pt x="0" y="205906"/>
                </a:lnTo>
                <a:lnTo>
                  <a:pt x="3465514" y="213022"/>
                </a:lnTo>
                <a:cubicBezTo>
                  <a:pt x="3465514" y="142015"/>
                  <a:pt x="3465513" y="71007"/>
                  <a:pt x="3465513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TextBox 57"/>
          <p:cNvSpPr txBox="1"/>
          <p:nvPr/>
        </p:nvSpPr>
        <p:spPr>
          <a:xfrm>
            <a:off x="3491880" y="42412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min 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0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27157"/>
              </p:ext>
            </p:extLst>
          </p:nvPr>
        </p:nvGraphicFramePr>
        <p:xfrm>
          <a:off x="251520" y="1268760"/>
          <a:ext cx="8712112" cy="5456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/>
                <a:gridCol w="3852000"/>
                <a:gridCol w="3852000"/>
              </a:tblGrid>
              <a:tr h="70431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da-DK" sz="24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da-DK" sz="2400" b="1" dirty="0" err="1" smtClean="0"/>
                        <a:t>Indexing</a:t>
                      </a:r>
                      <a:r>
                        <a:rPr lang="da-DK" sz="2400" b="1" dirty="0" smtClean="0"/>
                        <a:t> Model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/>
                        <a:t>(input </a:t>
                      </a:r>
                      <a:r>
                        <a:rPr lang="da-DK" sz="2400" dirty="0" err="1" smtClean="0"/>
                        <a:t>accessible</a:t>
                      </a:r>
                      <a:r>
                        <a:rPr lang="da-DK" sz="2400" dirty="0" smtClean="0"/>
                        <a:t>)</a:t>
                      </a:r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da-DK" sz="2400" b="1" dirty="0" smtClean="0"/>
                        <a:t>Encoding Model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600"/>
                        </a:spcAft>
                      </a:pPr>
                      <a:r>
                        <a:rPr lang="da-DK" sz="2400" dirty="0" smtClean="0"/>
                        <a:t>(input not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baseline="0" dirty="0" err="1" smtClean="0"/>
                        <a:t>accessable</a:t>
                      </a:r>
                      <a:r>
                        <a:rPr lang="da-DK" sz="2400" baseline="0" dirty="0" smtClean="0"/>
                        <a:t>)</a:t>
                      </a:r>
                      <a:endParaRPr lang="da-D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400" dirty="0" smtClean="0"/>
                        <a:t> = </a:t>
                      </a:r>
                      <a:r>
                        <a:rPr lang="da-DK" sz="2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0" dirty="0" smtClean="0">
                          <a:solidFill>
                            <a:schemeClr val="tx1"/>
                          </a:solidFill>
                        </a:rPr>
                        <a:t>1D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[FH07]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bits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ym typeface="Symbol"/>
                        </a:rPr>
                        <a:t> </a:t>
                      </a:r>
                      <a:r>
                        <a:rPr lang="el-GR" sz="2000" baseline="0" dirty="0" smtClean="0">
                          <a:solidFill>
                            <a:srgbClr val="C00000"/>
                          </a:solidFill>
                        </a:rPr>
                        <a:t>Ω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(c)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l-GR" sz="2000" baseline="0" dirty="0" smtClean="0">
                          <a:solidFill>
                            <a:srgbClr val="C00000"/>
                          </a:solidFill>
                        </a:rPr>
                        <a:t>≥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2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 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- O(log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 bits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[F10]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da-DK" sz="800" i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da-DK" sz="800" i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800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400" i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da-DK" sz="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[AY10]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i="0" baseline="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bits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baseline="0" dirty="0" smtClean="0">
                          <a:sym typeface="Symbol"/>
                        </a:rPr>
                        <a:t> </a:t>
                      </a:r>
                      <a:r>
                        <a:rPr lang="el-GR" sz="2000" baseline="0" dirty="0" smtClean="0">
                          <a:solidFill>
                            <a:srgbClr val="C00000"/>
                          </a:solidFill>
                        </a:rPr>
                        <a:t>Ω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i="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da-DK" sz="200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loglog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da-DK" sz="2000" i="0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)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[BDLRR12]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>
                          <a:solidFill>
                            <a:srgbClr val="C00000"/>
                          </a:solidFill>
                        </a:rPr>
                        <a:t>Ω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C00000"/>
                          </a:solidFill>
                        </a:rPr>
                        <a:t>mn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 bits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[BDS10]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? time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[BBD13]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da-DK" sz="2400" dirty="0" smtClean="0"/>
                        <a:t> = </a:t>
                      </a:r>
                      <a:r>
                        <a:rPr lang="da-DK" sz="2400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0" dirty="0" err="1" smtClean="0">
                          <a:solidFill>
                            <a:schemeClr val="tx1"/>
                          </a:solidFill>
                        </a:rPr>
                        <a:t>squared</a:t>
                      </a:r>
                      <a:endParaRPr lang="da-DK" sz="20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>
                          <a:solidFill>
                            <a:srgbClr val="C00000"/>
                          </a:solidFill>
                        </a:rPr>
                        <a:t>Ω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C00000"/>
                          </a:solidFill>
                        </a:rPr>
                        <a:t>mn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 bits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[DLW09]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a-DK" sz="2000" i="1" baseline="0" dirty="0" err="1" smtClean="0">
                          <a:solidFill>
                            <a:srgbClr val="00B050"/>
                          </a:solidFill>
                        </a:rPr>
                        <a:t>mn</a:t>
                      </a:r>
                      <a:r>
                        <a:rPr lang="da-DK" sz="2000" dirty="0" err="1" smtClean="0">
                          <a:solidFill>
                            <a:srgbClr val="00B05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baseline="0" dirty="0" err="1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) bits</a:t>
                      </a:r>
                      <a:r>
                        <a:rPr lang="da-DK" sz="2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da-DK" sz="2000" baseline="0" dirty="0" smtClean="0">
                          <a:solidFill>
                            <a:srgbClr val="00B050"/>
                          </a:solidFill>
                        </a:rPr>
                        <a:t>(1) time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[AY10]</a:t>
                      </a:r>
                      <a:endParaRPr lang="da-DK" sz="20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220072" y="4581128"/>
            <a:ext cx="3712884" cy="44334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30172" r="53108" b="33405"/>
          <a:stretch/>
        </p:blipFill>
        <p:spPr bwMode="auto">
          <a:xfrm>
            <a:off x="35496" y="44624"/>
            <a:ext cx="158161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204" y="53752"/>
            <a:ext cx="6584260" cy="1143000"/>
          </a:xfrm>
        </p:spPr>
        <p:txBody>
          <a:bodyPr>
            <a:normAutofit/>
          </a:bodyPr>
          <a:lstStyle/>
          <a:p>
            <a:pPr algn="l"/>
            <a:r>
              <a:rPr lang="da-DK" dirty="0" err="1" smtClean="0"/>
              <a:t>Some</a:t>
            </a:r>
            <a:r>
              <a:rPr lang="da-DK" dirty="0" smtClean="0"/>
              <a:t> (</a:t>
            </a:r>
            <a:r>
              <a:rPr lang="da-DK" dirty="0" err="1" smtClean="0"/>
              <a:t>Less</a:t>
            </a:r>
            <a:r>
              <a:rPr lang="da-DK" dirty="0" smtClean="0"/>
              <a:t> Trivial) </a:t>
            </a:r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9" name="Rectangle 8"/>
          <p:cNvSpPr/>
          <p:nvPr/>
        </p:nvSpPr>
        <p:spPr>
          <a:xfrm>
            <a:off x="1435180" y="2132856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292080" y="2812460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5292080" y="2333114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435180" y="2580670"/>
            <a:ext cx="3528392" cy="84833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5220072" y="5517232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1403648" y="4581128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5220072" y="6021288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1459890" y="4124370"/>
            <a:ext cx="3528392" cy="4320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/>
          <p:cNvSpPr/>
          <p:nvPr/>
        </p:nvSpPr>
        <p:spPr>
          <a:xfrm>
            <a:off x="1338462" y="5037886"/>
            <a:ext cx="3712884" cy="33533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ctangle 18"/>
          <p:cNvSpPr/>
          <p:nvPr/>
        </p:nvSpPr>
        <p:spPr>
          <a:xfrm>
            <a:off x="5199834" y="3701266"/>
            <a:ext cx="3712884" cy="44334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5179596" y="4149080"/>
            <a:ext cx="3712884" cy="44334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1312373" y="5373216"/>
            <a:ext cx="3712884" cy="86409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Down Arrow 3"/>
          <p:cNvSpPr/>
          <p:nvPr/>
        </p:nvSpPr>
        <p:spPr>
          <a:xfrm rot="8564573">
            <a:off x="6524415" y="4769895"/>
            <a:ext cx="720080" cy="774895"/>
          </a:xfrm>
          <a:prstGeom prst="downArrow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9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1867535"/>
            <a:ext cx="9577064" cy="1447165"/>
          </a:xfrm>
          <a:prstGeom prst="rect">
            <a:avLst/>
          </a:prstGeom>
          <a:solidFill>
            <a:srgbClr val="FFFF00">
              <a:alpha val="1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60" y="1855365"/>
            <a:ext cx="66350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>
                <a:solidFill>
                  <a:srgbClr val="00B050"/>
                </a:solidFill>
              </a:rPr>
              <a:t> </a:t>
            </a:r>
            <a:r>
              <a:rPr lang="da-DK" i="1" dirty="0" smtClean="0">
                <a:solidFill>
                  <a:srgbClr val="00B050"/>
                </a:solidFill>
              </a:rPr>
              <a:t>O</a:t>
            </a:r>
            <a:r>
              <a:rPr lang="da-DK" dirty="0" smtClean="0">
                <a:solidFill>
                  <a:srgbClr val="00B050"/>
                </a:solidFill>
              </a:rPr>
              <a:t>(</a:t>
            </a:r>
            <a:r>
              <a:rPr lang="da-DK" i="1" dirty="0" smtClean="0">
                <a:solidFill>
                  <a:srgbClr val="00B050"/>
                </a:solidFill>
              </a:rPr>
              <a:t>nm</a:t>
            </a:r>
            <a:r>
              <a:rPr lang="da-DK" dirty="0" smtClean="0">
                <a:solidFill>
                  <a:srgbClr val="00B050"/>
                </a:solidFill>
                <a:sym typeface="Symbol"/>
              </a:rPr>
              <a:t></a:t>
            </a:r>
            <a:r>
              <a:rPr lang="da-DK" dirty="0" smtClean="0">
                <a:solidFill>
                  <a:srgbClr val="00B050"/>
                </a:solidFill>
              </a:rPr>
              <a:t>(log </a:t>
            </a:r>
            <a:r>
              <a:rPr lang="da-DK" i="1" dirty="0" err="1" smtClean="0">
                <a:solidFill>
                  <a:srgbClr val="00B050"/>
                </a:solidFill>
              </a:rPr>
              <a:t>m</a:t>
            </a:r>
            <a:r>
              <a:rPr lang="da-DK" dirty="0" err="1" smtClean="0">
                <a:solidFill>
                  <a:srgbClr val="C00000"/>
                </a:solidFill>
              </a:rPr>
              <a:t>+loglog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</a:rPr>
              <a:t>n</a:t>
            </a:r>
            <a:r>
              <a:rPr lang="da-DK" dirty="0" smtClean="0">
                <a:solidFill>
                  <a:srgbClr val="00B050"/>
                </a:solidFill>
              </a:rPr>
              <a:t>)) bits</a:t>
            </a:r>
          </a:p>
          <a:p>
            <a:pPr marL="914400" lvl="1" indent="-514350"/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tree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representation</a:t>
            </a:r>
            <a:endParaRPr lang="da-DK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component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decomposition</a:t>
            </a:r>
            <a:endParaRPr lang="da-DK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 </a:t>
            </a:r>
            <a:r>
              <a:rPr lang="da-DK" i="1" dirty="0" smtClean="0">
                <a:solidFill>
                  <a:srgbClr val="00B050"/>
                </a:solidFill>
              </a:rPr>
              <a:t>O</a:t>
            </a:r>
            <a:r>
              <a:rPr lang="da-DK" dirty="0" smtClean="0">
                <a:solidFill>
                  <a:srgbClr val="00B050"/>
                </a:solidFill>
              </a:rPr>
              <a:t>(</a:t>
            </a:r>
            <a:r>
              <a:rPr lang="da-DK" i="1" dirty="0" err="1" smtClean="0">
                <a:solidFill>
                  <a:srgbClr val="00B050"/>
                </a:solidFill>
              </a:rPr>
              <a:t>nm</a:t>
            </a:r>
            <a:r>
              <a:rPr lang="da-DK" dirty="0" err="1" smtClean="0">
                <a:solidFill>
                  <a:srgbClr val="00B050"/>
                </a:solidFill>
                <a:sym typeface="Symbol"/>
              </a:rPr>
              <a:t></a:t>
            </a:r>
            <a:r>
              <a:rPr lang="da-DK" dirty="0" err="1" smtClean="0">
                <a:solidFill>
                  <a:srgbClr val="00B050"/>
                </a:solidFill>
              </a:rPr>
              <a:t>log</a:t>
            </a:r>
            <a:r>
              <a:rPr lang="da-DK" dirty="0" smtClean="0">
                <a:solidFill>
                  <a:srgbClr val="00B050"/>
                </a:solidFill>
              </a:rPr>
              <a:t> </a:t>
            </a:r>
            <a:r>
              <a:rPr lang="da-DK" i="1" dirty="0" err="1" smtClean="0">
                <a:solidFill>
                  <a:srgbClr val="00B050"/>
                </a:solidFill>
              </a:rPr>
              <a:t>m</a:t>
            </a:r>
            <a:r>
              <a:rPr lang="da-DK" dirty="0" err="1" smtClean="0">
                <a:solidFill>
                  <a:srgbClr val="C00000"/>
                </a:solidFill>
                <a:sym typeface="Symbol"/>
              </a:rPr>
              <a:t>log</a:t>
            </a:r>
            <a:r>
              <a:rPr lang="da-DK" dirty="0" smtClean="0">
                <a:solidFill>
                  <a:srgbClr val="C00000"/>
                </a:solidFill>
                <a:sym typeface="Symbol"/>
              </a:rPr>
              <a:t>* </a:t>
            </a:r>
            <a:r>
              <a:rPr lang="da-DK" i="1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da-DK" dirty="0" smtClean="0">
                <a:solidFill>
                  <a:srgbClr val="00B050"/>
                </a:solidFill>
                <a:sym typeface="Symbol"/>
              </a:rPr>
              <a:t>)) bits</a:t>
            </a:r>
          </a:p>
          <a:p>
            <a:pPr marL="914400" lvl="1" indent="-514350"/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bootstrapping</a:t>
            </a:r>
            <a:endParaRPr lang="da-DK" sz="2400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dirty="0" smtClean="0">
                <a:sym typeface="Symbol"/>
              </a:rPr>
              <a:t> </a:t>
            </a:r>
            <a:r>
              <a:rPr lang="da-DK" i="1" dirty="0" smtClean="0">
                <a:solidFill>
                  <a:srgbClr val="00B050"/>
                </a:solidFill>
                <a:sym typeface="Symbol"/>
              </a:rPr>
              <a:t>O</a:t>
            </a:r>
            <a:r>
              <a:rPr lang="da-DK" dirty="0" smtClean="0">
                <a:solidFill>
                  <a:srgbClr val="00B050"/>
                </a:solidFill>
                <a:sym typeface="Symbol"/>
              </a:rPr>
              <a:t>(</a:t>
            </a:r>
            <a:r>
              <a:rPr lang="da-DK" i="1" dirty="0" err="1" smtClean="0">
                <a:solidFill>
                  <a:srgbClr val="00B050"/>
                </a:solidFill>
                <a:sym typeface="Symbol"/>
              </a:rPr>
              <a:t>nm</a:t>
            </a:r>
            <a:r>
              <a:rPr lang="da-DK" dirty="0" err="1" smtClean="0">
                <a:solidFill>
                  <a:srgbClr val="00B050"/>
                </a:solidFill>
                <a:sym typeface="Symbol"/>
              </a:rPr>
              <a:t>log</a:t>
            </a:r>
            <a:r>
              <a:rPr lang="da-DK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da-DK" i="1" dirty="0" smtClean="0">
                <a:solidFill>
                  <a:srgbClr val="00B050"/>
                </a:solidFill>
                <a:sym typeface="Symbol"/>
              </a:rPr>
              <a:t>m</a:t>
            </a:r>
            <a:r>
              <a:rPr lang="da-DK" dirty="0" smtClean="0">
                <a:solidFill>
                  <a:srgbClr val="00B050"/>
                </a:solidFill>
                <a:sym typeface="Symbol"/>
              </a:rPr>
              <a:t>) bits</a:t>
            </a:r>
          </a:p>
          <a:p>
            <a:pPr marL="914400" lvl="1" indent="-514350"/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relative positions of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roots</a:t>
            </a:r>
            <a:endParaRPr lang="da-DK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refined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component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construction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30172" r="53108" b="33405"/>
          <a:stretch/>
        </p:blipFill>
        <p:spPr bwMode="auto">
          <a:xfrm>
            <a:off x="35496" y="44624"/>
            <a:ext cx="158161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Representation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50287"/>
              </p:ext>
            </p:extLst>
          </p:nvPr>
        </p:nvGraphicFramePr>
        <p:xfrm>
          <a:off x="759616" y="1524392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3347864" y="1340768"/>
            <a:ext cx="5184576" cy="1593468"/>
            <a:chOff x="3563888" y="1412776"/>
            <a:chExt cx="5184576" cy="159346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743908" y="2240848"/>
              <a:ext cx="432068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175956" y="2240848"/>
              <a:ext cx="20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175976" y="2240848"/>
              <a:ext cx="432028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472100" y="2240848"/>
              <a:ext cx="432048" cy="59283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040052" y="2240808"/>
              <a:ext cx="432048" cy="59287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72080" y="2240848"/>
              <a:ext cx="0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75976" y="1592776"/>
              <a:ext cx="2232208" cy="6526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472080" y="1592776"/>
              <a:ext cx="936104" cy="64803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408184" y="1592776"/>
              <a:ext cx="792128" cy="6526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08184" y="1592776"/>
              <a:ext cx="2160260" cy="64803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732240" y="2276832"/>
              <a:ext cx="432068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164288" y="2276832"/>
              <a:ext cx="20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7202450" y="2276832"/>
              <a:ext cx="432028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202450" y="2276832"/>
              <a:ext cx="969950" cy="4320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228184" y="2276832"/>
              <a:ext cx="972108" cy="4320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563888" y="1412776"/>
              <a:ext cx="5184576" cy="1593468"/>
              <a:chOff x="971600" y="3285024"/>
              <a:chExt cx="5184576" cy="159346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71600" y="4509160"/>
                <a:ext cx="360040" cy="36000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12</a:t>
                </a:r>
                <a:endParaRPr lang="da-DK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3648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10</a:t>
                </a:r>
                <a:endParaRPr lang="da-DK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35696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8</a:t>
                </a:r>
                <a:endParaRPr lang="da-DK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7744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11</a:t>
                </a:r>
                <a:endParaRPr lang="da-DK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99792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/>
                  <a:t>9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31840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/>
                  <a:t>6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63888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/>
                  <a:t>7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95936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/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27984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4</a:t>
                </a:r>
                <a:endParaRPr lang="da-DK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60032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/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292080" y="4509160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2</a:t>
                </a:r>
                <a:endParaRPr lang="da-DK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96136" y="3933056"/>
                <a:ext cx="3600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/>
                  <a:t>1</a:t>
                </a:r>
                <a:endParaRPr lang="da-DK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403688" y="3933096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99792" y="3933056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28024" y="3933056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35896" y="3285024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323528" y="3075234"/>
            <a:ext cx="6120680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err="1" smtClean="0">
                <a:solidFill>
                  <a:srgbClr val="C00000"/>
                </a:solidFill>
              </a:rPr>
              <a:t>Requirements</a:t>
            </a:r>
            <a:endParaRPr lang="da-DK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a-DK" dirty="0" smtClean="0"/>
              <a:t>Cells </a:t>
            </a:r>
            <a:r>
              <a:rPr lang="da-DK" dirty="0" smtClean="0">
                <a:sym typeface="Symbol"/>
              </a:rPr>
              <a:t></a:t>
            </a:r>
            <a:r>
              <a:rPr lang="da-DK" dirty="0" smtClean="0"/>
              <a:t> </a:t>
            </a:r>
            <a:r>
              <a:rPr lang="da-DK" dirty="0" err="1" smtClean="0"/>
              <a:t>leafs</a:t>
            </a:r>
            <a:endParaRPr lang="da-DK" dirty="0" smtClean="0"/>
          </a:p>
          <a:p>
            <a:pPr>
              <a:spcBef>
                <a:spcPts val="0"/>
              </a:spcBef>
            </a:pPr>
            <a:r>
              <a:rPr lang="da-DK" dirty="0" smtClean="0">
                <a:solidFill>
                  <a:srgbClr val="00B050"/>
                </a:solidFill>
              </a:rPr>
              <a:t>Query</a:t>
            </a:r>
            <a:r>
              <a:rPr lang="da-DK" dirty="0" smtClean="0"/>
              <a:t> </a:t>
            </a:r>
            <a:r>
              <a:rPr lang="da-DK" dirty="0" smtClean="0">
                <a:sym typeface="Symbol"/>
              </a:rPr>
              <a:t> </a:t>
            </a:r>
            <a:r>
              <a:rPr lang="da-DK" dirty="0" err="1" smtClean="0">
                <a:sym typeface="Symbol"/>
              </a:rPr>
              <a:t>Answer</a:t>
            </a:r>
            <a:r>
              <a:rPr lang="da-DK" dirty="0" smtClean="0">
                <a:sym typeface="Symbol"/>
              </a:rPr>
              <a:t> = </a:t>
            </a:r>
            <a:r>
              <a:rPr lang="da-DK" dirty="0" err="1" smtClean="0">
                <a:solidFill>
                  <a:srgbClr val="00B050"/>
                </a:solidFill>
                <a:sym typeface="Symbol"/>
              </a:rPr>
              <a:t>rightmost</a:t>
            </a:r>
            <a:r>
              <a:rPr lang="da-DK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da-DK" dirty="0" err="1" smtClean="0">
                <a:solidFill>
                  <a:srgbClr val="00B050"/>
                </a:solidFill>
                <a:sym typeface="Symbol"/>
              </a:rPr>
              <a:t>leaf</a:t>
            </a:r>
            <a:r>
              <a:rPr lang="da-DK" dirty="0" smtClean="0">
                <a:sym typeface="Symbol"/>
              </a:rPr>
              <a:t> </a:t>
            </a:r>
            <a:endParaRPr lang="da-DK" dirty="0" smtClean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94443"/>
              </p:ext>
            </p:extLst>
          </p:nvPr>
        </p:nvGraphicFramePr>
        <p:xfrm>
          <a:off x="759616" y="1524392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3347864" y="2564904"/>
            <a:ext cx="4680520" cy="369332"/>
            <a:chOff x="3275856" y="2915652"/>
            <a:chExt cx="4680520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3275856" y="2915652"/>
              <a:ext cx="360040" cy="360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12</a:t>
              </a:r>
              <a:endParaRPr lang="da-DK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07904" y="2915652"/>
              <a:ext cx="36004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10</a:t>
              </a:r>
              <a:endParaRPr lang="da-DK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39952" y="2915652"/>
              <a:ext cx="36004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8</a:t>
              </a:r>
              <a:endParaRPr lang="da-DK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36096" y="2915652"/>
              <a:ext cx="36004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6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68144" y="2915652"/>
              <a:ext cx="36004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7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96336" y="2915652"/>
              <a:ext cx="36004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2</a:t>
              </a:r>
              <a:endParaRPr lang="da-DK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779912" y="5124325"/>
            <a:ext cx="5112568" cy="1224136"/>
            <a:chOff x="1259632" y="5229200"/>
            <a:chExt cx="5112568" cy="1224136"/>
          </a:xfrm>
        </p:grpSpPr>
        <p:cxnSp>
          <p:nvCxnSpPr>
            <p:cNvPr id="79" name="Straight Connector 78"/>
            <p:cNvCxnSpPr>
              <a:stCxn id="95" idx="0"/>
            </p:cNvCxnSpPr>
            <p:nvPr/>
          </p:nvCxnSpPr>
          <p:spPr>
            <a:xfrm flipV="1">
              <a:off x="1439652" y="5409200"/>
              <a:ext cx="2412268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6" idx="0"/>
            </p:cNvCxnSpPr>
            <p:nvPr/>
          </p:nvCxnSpPr>
          <p:spPr>
            <a:xfrm flipV="1">
              <a:off x="1871700" y="5409200"/>
              <a:ext cx="1980220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7" idx="0"/>
            </p:cNvCxnSpPr>
            <p:nvPr/>
          </p:nvCxnSpPr>
          <p:spPr>
            <a:xfrm flipV="1">
              <a:off x="2303748" y="5409200"/>
              <a:ext cx="1512188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00" idx="0"/>
            </p:cNvCxnSpPr>
            <p:nvPr/>
          </p:nvCxnSpPr>
          <p:spPr>
            <a:xfrm flipV="1">
              <a:off x="3599892" y="5409200"/>
              <a:ext cx="216044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8" idx="0"/>
            </p:cNvCxnSpPr>
            <p:nvPr/>
          </p:nvCxnSpPr>
          <p:spPr>
            <a:xfrm flipV="1">
              <a:off x="2735796" y="5409200"/>
              <a:ext cx="1080140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9" idx="0"/>
            </p:cNvCxnSpPr>
            <p:nvPr/>
          </p:nvCxnSpPr>
          <p:spPr>
            <a:xfrm flipV="1">
              <a:off x="3167844" y="5409200"/>
              <a:ext cx="648092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2" idx="0"/>
            </p:cNvCxnSpPr>
            <p:nvPr/>
          </p:nvCxnSpPr>
          <p:spPr>
            <a:xfrm flipH="1" flipV="1">
              <a:off x="3815936" y="5409200"/>
              <a:ext cx="648052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03" idx="0"/>
            </p:cNvCxnSpPr>
            <p:nvPr/>
          </p:nvCxnSpPr>
          <p:spPr>
            <a:xfrm flipH="1" flipV="1">
              <a:off x="3779912" y="5409200"/>
              <a:ext cx="1116124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4" idx="0"/>
            </p:cNvCxnSpPr>
            <p:nvPr/>
          </p:nvCxnSpPr>
          <p:spPr>
            <a:xfrm flipH="1" flipV="1">
              <a:off x="3815936" y="5409200"/>
              <a:ext cx="1512148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05" idx="0"/>
            </p:cNvCxnSpPr>
            <p:nvPr/>
          </p:nvCxnSpPr>
          <p:spPr>
            <a:xfrm flipH="1" flipV="1">
              <a:off x="3815936" y="5409200"/>
              <a:ext cx="1944196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3815936" y="5409200"/>
              <a:ext cx="107992" cy="7468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259632" y="6084004"/>
              <a:ext cx="360040" cy="36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12</a:t>
              </a:r>
              <a:endParaRPr lang="da-DK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91680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11</a:t>
              </a:r>
              <a:endParaRPr lang="da-DK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23728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10</a:t>
              </a:r>
              <a:endParaRPr lang="da-DK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55776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9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987824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8</a:t>
              </a:r>
              <a:endParaRPr lang="da-DK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419872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7</a:t>
              </a:r>
              <a:endParaRPr lang="da-DK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851920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6</a:t>
              </a:r>
              <a:endParaRPr lang="da-DK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283968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5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716016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4</a:t>
              </a:r>
              <a:endParaRPr lang="da-DK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148064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80112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2</a:t>
              </a:r>
              <a:endParaRPr lang="da-DK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012160" y="6084004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</a:t>
              </a:r>
              <a:endParaRPr lang="da-DK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635936" y="5229200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3" name="Straight Connector 132"/>
            <p:cNvCxnSpPr>
              <a:stCxn id="106" idx="0"/>
            </p:cNvCxnSpPr>
            <p:nvPr/>
          </p:nvCxnSpPr>
          <p:spPr>
            <a:xfrm flipH="1" flipV="1">
              <a:off x="3815936" y="5409200"/>
              <a:ext cx="2376244" cy="6748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Content Placeholder 2"/>
          <p:cNvSpPr txBox="1">
            <a:spLocks/>
          </p:cNvSpPr>
          <p:nvPr/>
        </p:nvSpPr>
        <p:spPr>
          <a:xfrm>
            <a:off x="323528" y="4908301"/>
            <a:ext cx="6120680" cy="190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b="1" dirty="0" smtClean="0">
                <a:solidFill>
                  <a:srgbClr val="C00000"/>
                </a:solidFill>
              </a:rPr>
              <a:t>Trivial solution</a:t>
            </a:r>
          </a:p>
          <a:p>
            <a:pPr>
              <a:spcBef>
                <a:spcPts val="0"/>
              </a:spcBef>
            </a:pPr>
            <a:r>
              <a:rPr lang="da-DK" dirty="0" smtClean="0"/>
              <a:t>Sort </a:t>
            </a:r>
            <a:r>
              <a:rPr lang="da-DK" dirty="0" err="1" smtClean="0"/>
              <a:t>leafs</a:t>
            </a:r>
            <a:endParaRPr lang="da-DK" dirty="0" smtClean="0"/>
          </a:p>
          <a:p>
            <a:pPr>
              <a:spcBef>
                <a:spcPts val="0"/>
              </a:spcBef>
            </a:pPr>
            <a:r>
              <a:rPr lang="da-DK" dirty="0" smtClean="0"/>
              <a:t>Ω(</a:t>
            </a:r>
            <a:r>
              <a:rPr lang="da-DK" i="1" dirty="0" err="1" smtClean="0"/>
              <a:t>mn</a:t>
            </a:r>
            <a:r>
              <a:rPr lang="da-DK" dirty="0" err="1" smtClean="0">
                <a:sym typeface="Symbol"/>
              </a:rPr>
              <a:t></a:t>
            </a:r>
            <a:r>
              <a:rPr lang="da-DK" dirty="0" err="1" smtClean="0"/>
              <a:t>log</a:t>
            </a:r>
            <a:r>
              <a:rPr lang="da-DK" dirty="0" smtClean="0"/>
              <a:t> </a:t>
            </a:r>
            <a:r>
              <a:rPr lang="da-DK" i="1" dirty="0" smtClean="0">
                <a:solidFill>
                  <a:srgbClr val="C00000"/>
                </a:solidFill>
              </a:rPr>
              <a:t>n</a:t>
            </a:r>
            <a:r>
              <a:rPr lang="da-DK" dirty="0" smtClean="0"/>
              <a:t>) bits</a:t>
            </a:r>
          </a:p>
        </p:txBody>
      </p:sp>
    </p:spTree>
    <p:extLst>
      <p:ext uri="{BB962C8B-B14F-4D97-AF65-F5344CB8AC3E}">
        <p14:creationId xmlns:p14="http://schemas.microsoft.com/office/powerpoint/2010/main" val="14996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37466" r="4277" b="38815"/>
          <a:stretch/>
        </p:blipFill>
        <p:spPr bwMode="auto">
          <a:xfrm>
            <a:off x="323529" y="4293096"/>
            <a:ext cx="619268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229600" cy="885854"/>
          </a:xfrm>
        </p:spPr>
        <p:txBody>
          <a:bodyPr/>
          <a:lstStyle/>
          <a:p>
            <a:pPr algn="l"/>
            <a:r>
              <a:rPr lang="da-DK" dirty="0" smtClean="0"/>
              <a:t>Components </a:t>
            </a:r>
            <a:r>
              <a:rPr lang="da-DK" dirty="0" smtClean="0">
                <a:sym typeface="Symbol"/>
              </a:rPr>
              <a:t> = 3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27242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3771961" y="579606"/>
            <a:ext cx="5184576" cy="1593468"/>
            <a:chOff x="3563888" y="1412776"/>
            <a:chExt cx="5184576" cy="1593468"/>
          </a:xfrm>
          <a:solidFill>
            <a:schemeClr val="bg1">
              <a:lumMod val="85000"/>
            </a:schemeClr>
          </a:solidFill>
        </p:grpSpPr>
        <p:cxnSp>
          <p:nvCxnSpPr>
            <p:cNvPr id="23" name="Straight Connector 22"/>
            <p:cNvCxnSpPr/>
            <p:nvPr/>
          </p:nvCxnSpPr>
          <p:spPr>
            <a:xfrm flipV="1">
              <a:off x="3743908" y="2240848"/>
              <a:ext cx="432068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175956" y="2240848"/>
              <a:ext cx="20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175976" y="2240848"/>
              <a:ext cx="432028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472100" y="2240848"/>
              <a:ext cx="432048" cy="592832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040052" y="2240808"/>
              <a:ext cx="432048" cy="592872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72080" y="2240848"/>
              <a:ext cx="0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75976" y="1592776"/>
              <a:ext cx="2232208" cy="65269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472080" y="1592776"/>
              <a:ext cx="936104" cy="648032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408184" y="1592776"/>
              <a:ext cx="792128" cy="65269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08184" y="1592776"/>
              <a:ext cx="2160260" cy="648032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732240" y="2276832"/>
              <a:ext cx="432068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164288" y="2276832"/>
              <a:ext cx="20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7202450" y="2276832"/>
              <a:ext cx="432028" cy="576064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202450" y="2276832"/>
              <a:ext cx="969950" cy="43208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228184" y="2276832"/>
              <a:ext cx="972108" cy="432088"/>
            </a:xfrm>
            <a:prstGeom prst="lin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563888" y="1412776"/>
              <a:ext cx="5184576" cy="1593468"/>
              <a:chOff x="971600" y="3285024"/>
              <a:chExt cx="5184576" cy="1593468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971600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12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3648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10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35696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8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67744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11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99792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31840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63888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95936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27984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4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60032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292080" y="4509160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2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96136" y="3933056"/>
                <a:ext cx="360040" cy="369332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chemeClr val="bg1"/>
                    </a:solidFill>
                  </a:rPr>
                  <a:t>1</a:t>
                </a:r>
                <a:endParaRPr lang="da-D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403688" y="393309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99792" y="393305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28024" y="3933056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35896" y="3285024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179512" y="2380238"/>
            <a:ext cx="8964488" cy="4721170"/>
          </a:xfrm>
          <a:noFill/>
          <a:ln>
            <a:solidFill>
              <a:srgbClr val="FFFFFF">
                <a:alpha val="50196"/>
              </a:srgb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Construction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2800" dirty="0" err="1" smtClean="0"/>
              <a:t>Consider</a:t>
            </a:r>
            <a:r>
              <a:rPr lang="da-DK" sz="2800" dirty="0" smtClean="0"/>
              <a:t> elements in </a:t>
            </a:r>
            <a:r>
              <a:rPr lang="da-DK" sz="2800" dirty="0" err="1" smtClean="0"/>
              <a:t>decreasing</a:t>
            </a:r>
            <a:r>
              <a:rPr lang="da-DK" sz="2800" dirty="0" smtClean="0"/>
              <a:t> </a:t>
            </a:r>
            <a:r>
              <a:rPr lang="da-DK" sz="2800" dirty="0" err="1" smtClean="0"/>
              <a:t>order</a:t>
            </a:r>
            <a:endParaRPr lang="da-DK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2800" dirty="0" smtClean="0"/>
              <a:t>Find </a:t>
            </a:r>
            <a:r>
              <a:rPr lang="da-DK" sz="2800" dirty="0" err="1" smtClean="0"/>
              <a:t>connected</a:t>
            </a:r>
            <a:r>
              <a:rPr lang="da-DK" sz="2800" dirty="0" smtClean="0"/>
              <a:t> components with </a:t>
            </a:r>
            <a:r>
              <a:rPr lang="da-DK" sz="2800" dirty="0" err="1" smtClean="0"/>
              <a:t>size</a:t>
            </a:r>
            <a:r>
              <a:rPr lang="da-DK" sz="2800" dirty="0"/>
              <a:t> </a:t>
            </a:r>
            <a:r>
              <a:rPr lang="da-DK" sz="2800" dirty="0" smtClean="0">
                <a:latin typeface="Calibri"/>
                <a:sym typeface="Symbol"/>
              </a:rPr>
              <a:t>≥ 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sz="2800" i="1" dirty="0" smtClean="0">
                <a:latin typeface="Calibri"/>
                <a:sym typeface="Symbol"/>
              </a:rPr>
              <a:t>L</a:t>
            </a:r>
            <a:r>
              <a:rPr lang="da-DK" sz="2800" dirty="0" smtClean="0">
                <a:latin typeface="Calibri"/>
                <a:sym typeface="Symbol"/>
              </a:rPr>
              <a:t>-</a:t>
            </a:r>
            <a:r>
              <a:rPr lang="da-DK" sz="2800" dirty="0" err="1" smtClean="0">
                <a:latin typeface="Calibri"/>
                <a:sym typeface="Symbol"/>
              </a:rPr>
              <a:t>adjacency</a:t>
            </a:r>
            <a:r>
              <a:rPr lang="da-DK" sz="2800" dirty="0" smtClean="0">
                <a:latin typeface="Calibri"/>
                <a:sym typeface="Symbol"/>
              </a:rPr>
              <a:t>    |</a:t>
            </a:r>
            <a:r>
              <a:rPr lang="da-DK" sz="2800" i="1" dirty="0" smtClean="0"/>
              <a:t>C</a:t>
            </a:r>
            <a:r>
              <a:rPr lang="da-DK" sz="2800" baseline="-25000" dirty="0" smtClean="0"/>
              <a:t>1</a:t>
            </a:r>
            <a:r>
              <a:rPr lang="da-DK" sz="2800" dirty="0" smtClean="0"/>
              <a:t>|≤ 4</a:t>
            </a:r>
            <a:r>
              <a:rPr lang="da-DK" sz="2800" dirty="0" smtClean="0">
                <a:sym typeface="Symbol"/>
              </a:rPr>
              <a:t>-3, |</a:t>
            </a:r>
            <a:r>
              <a:rPr lang="da-DK" sz="2800" i="1" dirty="0" err="1" smtClean="0"/>
              <a:t>C</a:t>
            </a:r>
            <a:r>
              <a:rPr lang="da-DK" sz="2800" i="1" baseline="-25000" dirty="0" err="1" smtClean="0"/>
              <a:t>i</a:t>
            </a:r>
            <a:r>
              <a:rPr lang="da-DK" sz="2800" dirty="0" smtClean="0">
                <a:sym typeface="Symbol"/>
              </a:rPr>
              <a:t>|≤ 2</a:t>
            </a:r>
            <a:r>
              <a:rPr lang="da-DK" sz="2800" i="1" dirty="0" smtClean="0">
                <a:sym typeface="Symbol"/>
              </a:rPr>
              <a:t>m</a:t>
            </a:r>
            <a:r>
              <a:rPr lang="da-DK" sz="2800" dirty="0" smtClean="0">
                <a:sym typeface="Symbol"/>
              </a:rPr>
              <a:t></a:t>
            </a:r>
            <a:endParaRPr lang="da-DK" sz="2800" i="1" baseline="-25000" dirty="0">
              <a:sym typeface="Symbo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a-DK" sz="2800" b="1" dirty="0" err="1" smtClean="0">
                <a:solidFill>
                  <a:srgbClr val="C00000"/>
                </a:solidFill>
              </a:rPr>
              <a:t>Representation</a:t>
            </a:r>
            <a:endParaRPr lang="da-DK" sz="28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800" i="1" dirty="0" smtClean="0">
                <a:sym typeface="Symbol"/>
              </a:rPr>
              <a:t>O</a:t>
            </a:r>
            <a:r>
              <a:rPr lang="da-DK" sz="2800" dirty="0" smtClean="0">
                <a:sym typeface="Symbol"/>
              </a:rPr>
              <a:t>(</a:t>
            </a:r>
            <a:r>
              <a:rPr lang="da-DK" sz="2800" i="1" dirty="0" err="1" smtClean="0">
                <a:sym typeface="Symbol"/>
              </a:rPr>
              <a:t>mn</a:t>
            </a:r>
            <a:r>
              <a:rPr lang="da-DK" sz="2800" dirty="0" smtClean="0">
                <a:sym typeface="Symbol"/>
              </a:rPr>
              <a:t> + </a:t>
            </a:r>
            <a:r>
              <a:rPr lang="da-DK" sz="2800" i="1" dirty="0" err="1" smtClean="0">
                <a:sym typeface="Symbol"/>
              </a:rPr>
              <a:t>mn</a:t>
            </a:r>
            <a:r>
              <a:rPr lang="da-DK" sz="2800" dirty="0" smtClean="0">
                <a:sym typeface="Symbol"/>
              </a:rPr>
              <a:t>/log n </a:t>
            </a:r>
            <a:r>
              <a:rPr lang="da-DK" sz="2800" dirty="0">
                <a:sym typeface="Symbol"/>
              </a:rPr>
              <a:t>+ </a:t>
            </a:r>
            <a:r>
              <a:rPr lang="da-DK" sz="2800" i="1" dirty="0" err="1">
                <a:sym typeface="Symbol"/>
              </a:rPr>
              <a:t>mn</a:t>
            </a:r>
            <a:r>
              <a:rPr lang="da-DK" sz="2800" dirty="0" err="1">
                <a:sym typeface="Symbol"/>
              </a:rPr>
              <a:t>log</a:t>
            </a:r>
            <a:r>
              <a:rPr lang="da-DK" sz="2800" dirty="0">
                <a:sym typeface="Symbol"/>
              </a:rPr>
              <a:t> </a:t>
            </a:r>
            <a:r>
              <a:rPr lang="da-DK" sz="2800" i="1" dirty="0">
                <a:sym typeface="Symbol"/>
              </a:rPr>
              <a:t>m </a:t>
            </a:r>
            <a:r>
              <a:rPr lang="da-DK" sz="2800" dirty="0" smtClean="0">
                <a:sym typeface="Symbol"/>
              </a:rPr>
              <a:t>+ </a:t>
            </a:r>
            <a:r>
              <a:rPr lang="da-DK" sz="2800" i="1" dirty="0" err="1" smtClean="0">
                <a:sym typeface="Symbol"/>
              </a:rPr>
              <a:t>mn</a:t>
            </a:r>
            <a:r>
              <a:rPr lang="da-DK" sz="2800" dirty="0" err="1" smtClean="0">
                <a:sym typeface="Symbol"/>
              </a:rPr>
              <a:t>log</a:t>
            </a:r>
            <a:r>
              <a:rPr lang="da-DK" sz="2800" dirty="0" smtClean="0">
                <a:sym typeface="Symbol"/>
              </a:rPr>
              <a:t>(</a:t>
            </a:r>
            <a:r>
              <a:rPr lang="da-DK" sz="2800" i="1" dirty="0" smtClean="0">
                <a:sym typeface="Symbol"/>
              </a:rPr>
              <a:t>m</a:t>
            </a:r>
            <a:r>
              <a:rPr lang="da-DK" sz="2800" dirty="0" smtClean="0">
                <a:sym typeface="Symbol"/>
              </a:rPr>
              <a:t>))</a:t>
            </a:r>
          </a:p>
          <a:p>
            <a:pPr marL="0" indent="0">
              <a:spcBef>
                <a:spcPts val="0"/>
              </a:spcBef>
              <a:buNone/>
            </a:pPr>
            <a:endParaRPr lang="da-DK" sz="2800" dirty="0" smtClean="0">
              <a:sym typeface="Symbol"/>
            </a:endParaRPr>
          </a:p>
          <a:p>
            <a:pPr marL="0" indent="0">
              <a:spcBef>
                <a:spcPts val="0"/>
              </a:spcBef>
              <a:buNone/>
            </a:pPr>
            <a:endParaRPr lang="da-DK" sz="2800" i="1" dirty="0" smtClean="0">
              <a:sym typeface="Symbol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da-DK" sz="2800" dirty="0" smtClean="0">
                <a:sym typeface="Symbol"/>
              </a:rPr>
              <a:t> =</a:t>
            </a:r>
            <a:r>
              <a:rPr lang="da-DK" sz="2800" i="1" dirty="0" smtClean="0">
                <a:sym typeface="Symbol"/>
              </a:rPr>
              <a:t> </a:t>
            </a:r>
            <a:r>
              <a:rPr lang="da-DK" sz="2800" dirty="0" smtClean="0">
                <a:sym typeface="Symbol"/>
              </a:rPr>
              <a:t>log</a:t>
            </a:r>
            <a:r>
              <a:rPr lang="da-DK" sz="2800" i="1" dirty="0" smtClean="0">
                <a:sym typeface="Symbol"/>
              </a:rPr>
              <a:t> n</a:t>
            </a:r>
            <a:r>
              <a:rPr lang="da-DK" sz="2800" dirty="0" smtClean="0">
                <a:sym typeface="Symbol"/>
              </a:rPr>
              <a:t>    </a:t>
            </a:r>
            <a:r>
              <a:rPr lang="da-DK" sz="2800" i="1" dirty="0" smtClean="0">
                <a:solidFill>
                  <a:srgbClr val="00B050"/>
                </a:solidFill>
                <a:sym typeface="Symbol"/>
              </a:rPr>
              <a:t>O</a:t>
            </a:r>
            <a:r>
              <a:rPr lang="da-DK" sz="2800" dirty="0" smtClean="0">
                <a:solidFill>
                  <a:srgbClr val="00B050"/>
                </a:solidFill>
                <a:sym typeface="Symbol"/>
              </a:rPr>
              <a:t>(</a:t>
            </a:r>
            <a:r>
              <a:rPr lang="da-DK" sz="2800" i="1" dirty="0" err="1" smtClean="0">
                <a:solidFill>
                  <a:srgbClr val="00B050"/>
                </a:solidFill>
                <a:sym typeface="Symbol"/>
              </a:rPr>
              <a:t>mn</a:t>
            </a:r>
            <a:r>
              <a:rPr lang="da-DK" sz="2800" dirty="0" smtClean="0">
                <a:solidFill>
                  <a:srgbClr val="00B050"/>
                </a:solidFill>
                <a:sym typeface="Symbol"/>
              </a:rPr>
              <a:t>(log </a:t>
            </a:r>
            <a:r>
              <a:rPr lang="da-DK" sz="2800" i="1" dirty="0" err="1" smtClean="0">
                <a:solidFill>
                  <a:srgbClr val="00B050"/>
                </a:solidFill>
                <a:sym typeface="Symbol"/>
              </a:rPr>
              <a:t>m</a:t>
            </a:r>
            <a:r>
              <a:rPr lang="da-DK" sz="2800" dirty="0" err="1" smtClean="0">
                <a:solidFill>
                  <a:srgbClr val="C00000"/>
                </a:solidFill>
                <a:sym typeface="Symbol"/>
              </a:rPr>
              <a:t>+loglog</a:t>
            </a:r>
            <a:r>
              <a:rPr lang="da-DK" sz="28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da-DK" sz="2800" i="1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da-DK" sz="2800" dirty="0" smtClean="0">
                <a:solidFill>
                  <a:srgbClr val="00B050"/>
                </a:solidFill>
                <a:sym typeface="Symbol"/>
              </a:rPr>
              <a:t>))</a:t>
            </a:r>
            <a:endParaRPr lang="da-DK" sz="2800" dirty="0">
              <a:solidFill>
                <a:srgbClr val="00B050"/>
              </a:solidFill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82523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98375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0558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01105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96366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13331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616257" y="750314"/>
            <a:ext cx="2348231" cy="853266"/>
            <a:chOff x="7560312" y="4967860"/>
            <a:chExt cx="2348231" cy="853266"/>
          </a:xfrm>
          <a:solidFill>
            <a:srgbClr val="FFFF00"/>
          </a:solidFill>
        </p:grpSpPr>
        <p:cxnSp>
          <p:nvCxnSpPr>
            <p:cNvPr id="114" name="Straight Connector 113"/>
            <p:cNvCxnSpPr/>
            <p:nvPr/>
          </p:nvCxnSpPr>
          <p:spPr>
            <a:xfrm>
              <a:off x="7560312" y="4967860"/>
              <a:ext cx="2160260" cy="648032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9548503" y="5451794"/>
              <a:ext cx="360040" cy="369332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</a:t>
              </a:r>
              <a:endParaRPr lang="da-DK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71961" y="1229606"/>
            <a:ext cx="1224136" cy="945396"/>
            <a:chOff x="4716016" y="5435932"/>
            <a:chExt cx="1224136" cy="945396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4896036" y="5615932"/>
              <a:ext cx="432068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328084" y="5615932"/>
              <a:ext cx="20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5328104" y="5615932"/>
              <a:ext cx="432028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716016" y="6011996"/>
              <a:ext cx="3600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12</a:t>
              </a:r>
              <a:endParaRPr lang="da-DK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48064" y="6011996"/>
              <a:ext cx="3600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10</a:t>
              </a:r>
              <a:endParaRPr lang="da-DK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580112" y="6011996"/>
              <a:ext cx="3600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8</a:t>
              </a:r>
              <a:endParaRPr lang="da-DK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148104" y="5435932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i="1" dirty="0" smtClean="0">
                  <a:solidFill>
                    <a:schemeClr val="tx1"/>
                  </a:solidFill>
                </a:rPr>
                <a:t>C</a:t>
              </a:r>
              <a:r>
                <a:rPr lang="da-DK" baseline="-25000" dirty="0" smtClean="0">
                  <a:solidFill>
                    <a:schemeClr val="tx1"/>
                  </a:solidFill>
                </a:rPr>
                <a:t>1</a:t>
              </a:r>
              <a:endParaRPr lang="da-DK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64249" y="750314"/>
            <a:ext cx="2088232" cy="1413468"/>
            <a:chOff x="7308304" y="4967860"/>
            <a:chExt cx="2088232" cy="1413468"/>
          </a:xfrm>
          <a:solidFill>
            <a:srgbClr val="92D050"/>
          </a:solidFill>
        </p:grpSpPr>
        <p:cxnSp>
          <p:nvCxnSpPr>
            <p:cNvPr id="113" name="Straight Connector 112"/>
            <p:cNvCxnSpPr/>
            <p:nvPr/>
          </p:nvCxnSpPr>
          <p:spPr>
            <a:xfrm flipH="1" flipV="1">
              <a:off x="7560312" y="4967860"/>
              <a:ext cx="792128" cy="652698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7884368" y="5651916"/>
              <a:ext cx="432068" cy="576064"/>
            </a:xfrm>
            <a:prstGeom prst="lin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8316416" y="5651916"/>
              <a:ext cx="20" cy="576064"/>
            </a:xfrm>
            <a:prstGeom prst="lin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8354578" y="5651916"/>
              <a:ext cx="432028" cy="576064"/>
            </a:xfrm>
            <a:prstGeom prst="lin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8354578" y="5651916"/>
              <a:ext cx="969950" cy="432088"/>
            </a:xfrm>
            <a:prstGeom prst="lin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7380312" y="5651916"/>
              <a:ext cx="972108" cy="432088"/>
            </a:xfrm>
            <a:prstGeom prst="lin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7308304" y="6011996"/>
              <a:ext cx="360040" cy="36933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7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40352" y="6011996"/>
              <a:ext cx="360040" cy="36933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5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72400" y="6011996"/>
              <a:ext cx="360040" cy="36933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4</a:t>
              </a:r>
              <a:endParaRPr lang="da-DK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604448" y="6011996"/>
              <a:ext cx="360040" cy="36933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036496" y="6011996"/>
              <a:ext cx="360040" cy="36933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2</a:t>
              </a:r>
              <a:endParaRPr lang="da-DK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8172440" y="5435892"/>
              <a:ext cx="360000" cy="3600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i="1" dirty="0" smtClean="0">
                  <a:solidFill>
                    <a:schemeClr val="tx1"/>
                  </a:solidFill>
                </a:rPr>
                <a:t>C</a:t>
              </a:r>
              <a:r>
                <a:rPr lang="da-DK" baseline="-25000" dirty="0" smtClean="0">
                  <a:solidFill>
                    <a:schemeClr val="tx1"/>
                  </a:solidFill>
                </a:rPr>
                <a:t>3</a:t>
              </a:r>
              <a:endParaRPr lang="da-DK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88365" y="579606"/>
            <a:ext cx="2412208" cy="1593468"/>
            <a:chOff x="5328104" y="4787860"/>
            <a:chExt cx="2412208" cy="1593468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6624228" y="5615932"/>
              <a:ext cx="432048" cy="59283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192180" y="5615892"/>
              <a:ext cx="432048" cy="59287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6624208" y="5615932"/>
              <a:ext cx="0" cy="57606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5328104" y="4967860"/>
              <a:ext cx="2232208" cy="6526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6624208" y="4967860"/>
              <a:ext cx="936104" cy="64803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012160" y="6011996"/>
              <a:ext cx="3600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 smtClean="0"/>
                <a:t>11</a:t>
              </a:r>
              <a:endParaRPr lang="da-DK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44208" y="6011996"/>
              <a:ext cx="3600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9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876256" y="6011996"/>
              <a:ext cx="3600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a-DK" dirty="0"/>
                <a:t>6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6444208" y="5435892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i="1" dirty="0" smtClean="0">
                  <a:solidFill>
                    <a:schemeClr val="tx1"/>
                  </a:solidFill>
                </a:rPr>
                <a:t>C</a:t>
              </a:r>
              <a:r>
                <a:rPr lang="da-DK" baseline="-25000" dirty="0" smtClean="0">
                  <a:solidFill>
                    <a:schemeClr val="tx1"/>
                  </a:solidFill>
                </a:rPr>
                <a:t>2</a:t>
              </a:r>
              <a:endParaRPr lang="da-DK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380312" y="4787860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80147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78698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32148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6233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44472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29689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66647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7767"/>
              </p:ext>
            </p:extLst>
          </p:nvPr>
        </p:nvGraphicFramePr>
        <p:xfrm>
          <a:off x="1171707" y="1052736"/>
          <a:ext cx="186816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042"/>
                <a:gridCol w="467042"/>
                <a:gridCol w="467042"/>
                <a:gridCol w="467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10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</a:t>
                      </a:r>
                      <a:endParaRPr lang="da-DK" b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1" name="Freeform 150"/>
          <p:cNvSpPr/>
          <p:nvPr/>
        </p:nvSpPr>
        <p:spPr>
          <a:xfrm>
            <a:off x="3771961" y="2195532"/>
            <a:ext cx="2520000" cy="52598"/>
          </a:xfrm>
          <a:custGeom>
            <a:avLst/>
            <a:gdLst>
              <a:gd name="connsiteX0" fmla="*/ 0 w 3471333"/>
              <a:gd name="connsiteY0" fmla="*/ 50800 h 254000"/>
              <a:gd name="connsiteX1" fmla="*/ 0 w 3471333"/>
              <a:gd name="connsiteY1" fmla="*/ 254000 h 254000"/>
              <a:gd name="connsiteX2" fmla="*/ 3471333 w 3471333"/>
              <a:gd name="connsiteY2" fmla="*/ 237067 h 254000"/>
              <a:gd name="connsiteX3" fmla="*/ 3471333 w 3471333"/>
              <a:gd name="connsiteY3" fmla="*/ 0 h 254000"/>
              <a:gd name="connsiteX0" fmla="*/ 0 w 3512071"/>
              <a:gd name="connsiteY0" fmla="*/ 50800 h 261116"/>
              <a:gd name="connsiteX1" fmla="*/ 0 w 3512071"/>
              <a:gd name="connsiteY1" fmla="*/ 254000 h 261116"/>
              <a:gd name="connsiteX2" fmla="*/ 3512071 w 3512071"/>
              <a:gd name="connsiteY2" fmla="*/ 261116 h 261116"/>
              <a:gd name="connsiteX3" fmla="*/ 3471333 w 3512071"/>
              <a:gd name="connsiteY3" fmla="*/ 0 h 261116"/>
              <a:gd name="connsiteX0" fmla="*/ 0 w 3471333"/>
              <a:gd name="connsiteY0" fmla="*/ 50800 h 261116"/>
              <a:gd name="connsiteX1" fmla="*/ 0 w 3471333"/>
              <a:gd name="connsiteY1" fmla="*/ 254000 h 261116"/>
              <a:gd name="connsiteX2" fmla="*/ 3465514 w 3471333"/>
              <a:gd name="connsiteY2" fmla="*/ 261116 h 261116"/>
              <a:gd name="connsiteX3" fmla="*/ 3471333 w 3471333"/>
              <a:gd name="connsiteY3" fmla="*/ 0 h 261116"/>
              <a:gd name="connsiteX0" fmla="*/ 0 w 3465514"/>
              <a:gd name="connsiteY0" fmla="*/ 2706 h 213022"/>
              <a:gd name="connsiteX1" fmla="*/ 0 w 3465514"/>
              <a:gd name="connsiteY1" fmla="*/ 205906 h 213022"/>
              <a:gd name="connsiteX2" fmla="*/ 3465514 w 3465514"/>
              <a:gd name="connsiteY2" fmla="*/ 213022 h 213022"/>
              <a:gd name="connsiteX3" fmla="*/ 3465513 w 3465514"/>
              <a:gd name="connsiteY3" fmla="*/ 0 h 2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514" h="213022">
                <a:moveTo>
                  <a:pt x="0" y="2706"/>
                </a:moveTo>
                <a:lnTo>
                  <a:pt x="0" y="205906"/>
                </a:lnTo>
                <a:lnTo>
                  <a:pt x="3465514" y="213022"/>
                </a:lnTo>
                <a:cubicBezTo>
                  <a:pt x="3465514" y="142015"/>
                  <a:pt x="3465513" y="71007"/>
                  <a:pt x="3465513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2" name="TextBox 151"/>
          <p:cNvSpPr txBox="1"/>
          <p:nvPr/>
        </p:nvSpPr>
        <p:spPr>
          <a:xfrm>
            <a:off x="4680507" y="21955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/>
              <a:t>L</a:t>
            </a:r>
            <a:endParaRPr lang="da-DK" i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2699792" y="1128910"/>
            <a:ext cx="216024" cy="973826"/>
            <a:chOff x="2275001" y="1613266"/>
            <a:chExt cx="216024" cy="973826"/>
          </a:xfrm>
          <a:solidFill>
            <a:schemeClr val="bg1">
              <a:alpha val="50196"/>
            </a:schemeClr>
          </a:solidFill>
        </p:grpSpPr>
        <p:sp>
          <p:nvSpPr>
            <p:cNvPr id="38" name="Oval 37"/>
            <p:cNvSpPr/>
            <p:nvPr/>
          </p:nvSpPr>
          <p:spPr>
            <a:xfrm>
              <a:off x="2275001" y="1613266"/>
              <a:ext cx="216024" cy="2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3" name="Oval 152"/>
            <p:cNvSpPr/>
            <p:nvPr/>
          </p:nvSpPr>
          <p:spPr>
            <a:xfrm>
              <a:off x="2275001" y="2371092"/>
              <a:ext cx="216024" cy="2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9" name="Straight Connector 158"/>
            <p:cNvCxnSpPr>
              <a:stCxn id="38" idx="4"/>
              <a:endCxn id="153" idx="0"/>
            </p:cNvCxnSpPr>
            <p:nvPr/>
          </p:nvCxnSpPr>
          <p:spPr>
            <a:xfrm>
              <a:off x="2383013" y="1829266"/>
              <a:ext cx="0" cy="541826"/>
            </a:xfrm>
            <a:prstGeom prst="line">
              <a:avLst/>
            </a:prstGeom>
            <a:grpFill/>
            <a:ln w="57150">
              <a:solidFill>
                <a:srgbClr val="FFFF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290819" y="1128910"/>
            <a:ext cx="1408008" cy="973826"/>
            <a:chOff x="851212" y="1613266"/>
            <a:chExt cx="1408008" cy="973826"/>
          </a:xfrm>
          <a:solidFill>
            <a:schemeClr val="bg1">
              <a:alpha val="50196"/>
            </a:schemeClr>
          </a:solidFill>
        </p:grpSpPr>
        <p:sp>
          <p:nvSpPr>
            <p:cNvPr id="154" name="Oval 153"/>
            <p:cNvSpPr/>
            <p:nvPr/>
          </p:nvSpPr>
          <p:spPr>
            <a:xfrm>
              <a:off x="1331640" y="2371092"/>
              <a:ext cx="216024" cy="2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5" name="Oval 154"/>
            <p:cNvSpPr/>
            <p:nvPr/>
          </p:nvSpPr>
          <p:spPr>
            <a:xfrm>
              <a:off x="851212" y="2371092"/>
              <a:ext cx="216024" cy="2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6" name="Oval 155"/>
            <p:cNvSpPr/>
            <p:nvPr/>
          </p:nvSpPr>
          <p:spPr>
            <a:xfrm>
              <a:off x="1331640" y="1613266"/>
              <a:ext cx="216024" cy="2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46699" y="2475056"/>
              <a:ext cx="712521" cy="0"/>
            </a:xfrm>
            <a:prstGeom prst="line">
              <a:avLst/>
            </a:prstGeom>
            <a:grpFill/>
            <a:ln w="57150">
              <a:solidFill>
                <a:srgbClr val="FFFF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4" idx="0"/>
              <a:endCxn id="156" idx="4"/>
            </p:cNvCxnSpPr>
            <p:nvPr/>
          </p:nvCxnSpPr>
          <p:spPr>
            <a:xfrm flipV="1">
              <a:off x="1439652" y="1829266"/>
              <a:ext cx="0" cy="541826"/>
            </a:xfrm>
            <a:prstGeom prst="line">
              <a:avLst/>
            </a:prstGeom>
            <a:grpFill/>
            <a:ln w="57150">
              <a:solidFill>
                <a:srgbClr val="FFFF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55" idx="6"/>
              <a:endCxn id="154" idx="2"/>
            </p:cNvCxnSpPr>
            <p:nvPr/>
          </p:nvCxnSpPr>
          <p:spPr>
            <a:xfrm>
              <a:off x="1067236" y="2479092"/>
              <a:ext cx="264404" cy="0"/>
            </a:xfrm>
            <a:prstGeom prst="line">
              <a:avLst/>
            </a:prstGeom>
            <a:grpFill/>
            <a:ln w="57150">
              <a:solidFill>
                <a:srgbClr val="FFFF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1187296" y="1431595"/>
            <a:ext cx="1832727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08444"/>
              </p:ext>
            </p:extLst>
          </p:nvPr>
        </p:nvGraphicFramePr>
        <p:xfrm>
          <a:off x="6804488" y="2492896"/>
          <a:ext cx="2160000" cy="18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025" name="Group 1024"/>
          <p:cNvGrpSpPr/>
          <p:nvPr/>
        </p:nvGrpSpPr>
        <p:grpSpPr>
          <a:xfrm>
            <a:off x="6914398" y="2564904"/>
            <a:ext cx="1939924" cy="1584176"/>
            <a:chOff x="6914398" y="2564904"/>
            <a:chExt cx="1939924" cy="1584176"/>
          </a:xfrm>
          <a:solidFill>
            <a:schemeClr val="bg1">
              <a:lumMod val="50000"/>
            </a:schemeClr>
          </a:solidFill>
        </p:grpSpPr>
        <p:sp>
          <p:nvSpPr>
            <p:cNvPr id="165" name="Oval 164"/>
            <p:cNvSpPr/>
            <p:nvPr/>
          </p:nvSpPr>
          <p:spPr>
            <a:xfrm>
              <a:off x="6927055" y="2564904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6" name="Oval 165"/>
            <p:cNvSpPr/>
            <p:nvPr/>
          </p:nvSpPr>
          <p:spPr>
            <a:xfrm>
              <a:off x="6927055" y="3305797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67" name="Straight Connector 166"/>
            <p:cNvCxnSpPr>
              <a:endCxn id="174" idx="0"/>
            </p:cNvCxnSpPr>
            <p:nvPr/>
          </p:nvCxnSpPr>
          <p:spPr>
            <a:xfrm>
              <a:off x="6982122" y="2675046"/>
              <a:ext cx="21209" cy="1330018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7274454" y="2924960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0" name="Oval 169"/>
            <p:cNvSpPr/>
            <p:nvPr/>
          </p:nvSpPr>
          <p:spPr>
            <a:xfrm>
              <a:off x="7973309" y="2566017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1" name="Oval 170"/>
            <p:cNvSpPr/>
            <p:nvPr/>
          </p:nvSpPr>
          <p:spPr>
            <a:xfrm>
              <a:off x="8710322" y="3301933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2" name="Oval 171"/>
            <p:cNvSpPr/>
            <p:nvPr/>
          </p:nvSpPr>
          <p:spPr>
            <a:xfrm>
              <a:off x="8710322" y="4005080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3" name="Oval 172"/>
            <p:cNvSpPr/>
            <p:nvPr/>
          </p:nvSpPr>
          <p:spPr>
            <a:xfrm>
              <a:off x="8371507" y="3992407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4" name="Oval 173"/>
            <p:cNvSpPr/>
            <p:nvPr/>
          </p:nvSpPr>
          <p:spPr>
            <a:xfrm>
              <a:off x="6931331" y="4005064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5" name="Oval 174"/>
            <p:cNvSpPr/>
            <p:nvPr/>
          </p:nvSpPr>
          <p:spPr>
            <a:xfrm>
              <a:off x="7634494" y="3649300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7" name="Oval 176"/>
            <p:cNvSpPr/>
            <p:nvPr/>
          </p:nvSpPr>
          <p:spPr>
            <a:xfrm>
              <a:off x="6914398" y="2929236"/>
              <a:ext cx="144000" cy="144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80" name="Straight Connector 179"/>
            <p:cNvCxnSpPr>
              <a:stCxn id="169" idx="2"/>
              <a:endCxn id="177" idx="6"/>
            </p:cNvCxnSpPr>
            <p:nvPr/>
          </p:nvCxnSpPr>
          <p:spPr>
            <a:xfrm flipH="1" flipV="1">
              <a:off x="7058398" y="3001236"/>
              <a:ext cx="1291884" cy="16917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1" idx="4"/>
              <a:endCxn id="172" idx="0"/>
            </p:cNvCxnSpPr>
            <p:nvPr/>
          </p:nvCxnSpPr>
          <p:spPr>
            <a:xfrm>
              <a:off x="8782322" y="3445933"/>
              <a:ext cx="0" cy="559147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69" idx="4"/>
              <a:endCxn id="173" idx="0"/>
            </p:cNvCxnSpPr>
            <p:nvPr/>
          </p:nvCxnSpPr>
          <p:spPr>
            <a:xfrm>
              <a:off x="8422282" y="3090153"/>
              <a:ext cx="21225" cy="902254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2" idx="2"/>
              <a:endCxn id="174" idx="6"/>
            </p:cNvCxnSpPr>
            <p:nvPr/>
          </p:nvCxnSpPr>
          <p:spPr>
            <a:xfrm flipH="1" flipV="1">
              <a:off x="7075331" y="4077064"/>
              <a:ext cx="1634991" cy="16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70" idx="4"/>
              <a:endCxn id="176" idx="0"/>
            </p:cNvCxnSpPr>
            <p:nvPr/>
          </p:nvCxnSpPr>
          <p:spPr>
            <a:xfrm>
              <a:off x="8045309" y="2710017"/>
              <a:ext cx="4292" cy="940031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65" idx="6"/>
              <a:endCxn id="170" idx="2"/>
            </p:cNvCxnSpPr>
            <p:nvPr/>
          </p:nvCxnSpPr>
          <p:spPr>
            <a:xfrm>
              <a:off x="7071055" y="2636904"/>
              <a:ext cx="902254" cy="1113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71" idx="1"/>
              <a:endCxn id="170" idx="5"/>
            </p:cNvCxnSpPr>
            <p:nvPr/>
          </p:nvCxnSpPr>
          <p:spPr>
            <a:xfrm flipH="1" flipV="1">
              <a:off x="8096221" y="2688929"/>
              <a:ext cx="635189" cy="634092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171" idx="2"/>
              <a:endCxn id="166" idx="6"/>
            </p:cNvCxnSpPr>
            <p:nvPr/>
          </p:nvCxnSpPr>
          <p:spPr>
            <a:xfrm flipH="1">
              <a:off x="7071055" y="3373933"/>
              <a:ext cx="1639267" cy="3864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7357063" y="2629118"/>
              <a:ext cx="688312" cy="371789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8055423" y="3015980"/>
              <a:ext cx="366765" cy="713433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 flipV="1">
              <a:off x="7347015" y="2990859"/>
              <a:ext cx="356716" cy="738554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7005371" y="3377721"/>
              <a:ext cx="708408" cy="346668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7020443" y="3724389"/>
              <a:ext cx="683288" cy="356716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176" idx="2"/>
              <a:endCxn id="175" idx="6"/>
            </p:cNvCxnSpPr>
            <p:nvPr/>
          </p:nvCxnSpPr>
          <p:spPr>
            <a:xfrm flipH="1" flipV="1">
              <a:off x="7778494" y="3721300"/>
              <a:ext cx="199107" cy="748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8060449" y="3367672"/>
              <a:ext cx="733528" cy="366765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8055423" y="3719365"/>
              <a:ext cx="386862" cy="346668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/>
            <p:cNvSpPr/>
            <p:nvPr/>
          </p:nvSpPr>
          <p:spPr>
            <a:xfrm>
              <a:off x="8350282" y="2946153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6" name="Oval 175"/>
            <p:cNvSpPr/>
            <p:nvPr/>
          </p:nvSpPr>
          <p:spPr>
            <a:xfrm>
              <a:off x="7977601" y="3650048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7164288" y="4211796"/>
            <a:ext cx="15566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a-DK" i="1" dirty="0" smtClean="0"/>
              <a:t>L</a:t>
            </a:r>
            <a:r>
              <a:rPr lang="da-DK" dirty="0" smtClean="0"/>
              <a:t>-</a:t>
            </a:r>
            <a:r>
              <a:rPr lang="da-DK" dirty="0" err="1" smtClean="0"/>
              <a:t>adjacency</a:t>
            </a:r>
            <a:endParaRPr lang="da-DK" dirty="0"/>
          </a:p>
        </p:txBody>
      </p:sp>
      <p:grpSp>
        <p:nvGrpSpPr>
          <p:cNvPr id="1027" name="Group 1026"/>
          <p:cNvGrpSpPr/>
          <p:nvPr/>
        </p:nvGrpSpPr>
        <p:grpSpPr>
          <a:xfrm>
            <a:off x="164647" y="5720256"/>
            <a:ext cx="6087398" cy="661072"/>
            <a:chOff x="164647" y="5720256"/>
            <a:chExt cx="6087398" cy="661072"/>
          </a:xfrm>
        </p:grpSpPr>
        <p:sp>
          <p:nvSpPr>
            <p:cNvPr id="244" name="TextBox 243"/>
            <p:cNvSpPr txBox="1"/>
            <p:nvPr/>
          </p:nvSpPr>
          <p:spPr>
            <a:xfrm>
              <a:off x="164647" y="5844825"/>
              <a:ext cx="1575180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Spanning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tree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structures</a:t>
              </a:r>
              <a:endParaRPr lang="da-DK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3233344" y="5844825"/>
              <a:ext cx="1215648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Spanning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tree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edges</a:t>
              </a:r>
              <a:endParaRPr lang="da-DK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1376152" y="5846566"/>
              <a:ext cx="1971712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Component</a:t>
              </a:r>
            </a:p>
            <a:p>
              <a:pPr algn="ctr">
                <a:lnSpc>
                  <a:spcPts val="1700"/>
                </a:lnSpc>
              </a:pP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root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dirty="0">
                  <a:solidFill>
                    <a:schemeClr val="bg1">
                      <a:lumMod val="50000"/>
                    </a:schemeClr>
                  </a:solidFill>
                </a:rPr>
                <a:t>positions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644008" y="5844834"/>
              <a:ext cx="1608037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Local </a:t>
              </a: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leaf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dirty="0" err="1" smtClean="0">
                  <a:solidFill>
                    <a:schemeClr val="bg1">
                      <a:lumMod val="50000"/>
                    </a:schemeClr>
                  </a:solidFill>
                </a:rPr>
                <a:t>ranks</a:t>
              </a:r>
              <a:r>
                <a:rPr lang="da-DK" dirty="0" smtClean="0">
                  <a:solidFill>
                    <a:schemeClr val="bg1">
                      <a:lumMod val="50000"/>
                    </a:schemeClr>
                  </a:solidFill>
                </a:rPr>
                <a:t> in components</a:t>
              </a:r>
              <a:endParaRPr lang="da-DK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V="1">
              <a:off x="875731" y="5720256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V="1">
              <a:off x="2325004" y="5720256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3828059" y="5733272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5364088" y="5735004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Rectangle 1027"/>
          <p:cNvSpPr/>
          <p:nvPr/>
        </p:nvSpPr>
        <p:spPr>
          <a:xfrm>
            <a:off x="7878047" y="2838865"/>
            <a:ext cx="726401" cy="108773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5" name="Group 224"/>
          <p:cNvGrpSpPr/>
          <p:nvPr/>
        </p:nvGrpSpPr>
        <p:grpSpPr>
          <a:xfrm>
            <a:off x="1290819" y="4614994"/>
            <a:ext cx="5194648" cy="275375"/>
            <a:chOff x="1290819" y="4614994"/>
            <a:chExt cx="5194648" cy="275375"/>
          </a:xfrm>
        </p:grpSpPr>
        <p:sp>
          <p:nvSpPr>
            <p:cNvPr id="22" name="Rectangle 21"/>
            <p:cNvSpPr/>
            <p:nvPr/>
          </p:nvSpPr>
          <p:spPr>
            <a:xfrm>
              <a:off x="1290819" y="4614994"/>
              <a:ext cx="696452" cy="275375"/>
            </a:xfrm>
            <a:prstGeom prst="rect">
              <a:avLst/>
            </a:prstGeom>
            <a:solidFill>
              <a:srgbClr val="9BBB5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875548" y="4631927"/>
              <a:ext cx="1001252" cy="244873"/>
            </a:xfrm>
            <a:prstGeom prst="rect">
              <a:avLst/>
            </a:prstGeom>
            <a:solidFill>
              <a:srgbClr val="9BBB5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769130" y="4641221"/>
              <a:ext cx="716337" cy="218646"/>
            </a:xfrm>
            <a:prstGeom prst="rect">
              <a:avLst/>
            </a:prstGeom>
            <a:solidFill>
              <a:srgbClr val="9BBB5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528605" y="4614994"/>
              <a:ext cx="153289" cy="244873"/>
            </a:xfrm>
            <a:prstGeom prst="rect">
              <a:avLst/>
            </a:prstGeom>
            <a:solidFill>
              <a:srgbClr val="9BBB5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196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40" grpId="0" animBg="1"/>
      <p:bldP spid="140" grpId="1" animBg="1"/>
      <p:bldP spid="236" grpId="0"/>
      <p:bldP spid="10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1289</Words>
  <Application>Microsoft Office PowerPoint</Application>
  <PresentationFormat>On-screen Show (4:3)</PresentationFormat>
  <Paragraphs>528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Range Minimum Queries (Part II)</vt:lpstr>
      <vt:lpstr>PowerPoint Presentation</vt:lpstr>
      <vt:lpstr>Some (Trivial) Results</vt:lpstr>
      <vt:lpstr>Encoding m = 1 (Cartesian tree)</vt:lpstr>
      <vt:lpstr>Some (Less Trivial) Results</vt:lpstr>
      <vt:lpstr>New Results</vt:lpstr>
      <vt:lpstr>Tree Representation</vt:lpstr>
      <vt:lpstr>Components  = 3</vt:lpstr>
      <vt:lpstr>Results</vt:lpstr>
      <vt:lpstr>1D Range Minimum Queues</vt:lpstr>
      <vt:lpstr>1D Range Minimum Queues</vt:lpstr>
      <vt:lpstr>1D Range Minimum Queues</vt:lpstr>
      <vt:lpstr>1D Range Minimum Queues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Encoding Complexity of Two Dimensional Range Minimum Data Structures</dc:title>
  <dc:creator>Gerth Stølting Brodal</dc:creator>
  <cp:lastModifiedBy>Gerth Stølting Brodal</cp:lastModifiedBy>
  <cp:revision>90</cp:revision>
  <dcterms:created xsi:type="dcterms:W3CDTF">2013-09-01T18:53:11Z</dcterms:created>
  <dcterms:modified xsi:type="dcterms:W3CDTF">2014-02-24T18:35:30Z</dcterms:modified>
</cp:coreProperties>
</file>