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4" r:id="rId4"/>
    <p:sldId id="277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6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7" autoAdjust="0"/>
    <p:restoredTop sz="80642" autoAdjust="0"/>
  </p:normalViewPr>
  <p:slideViewPr>
    <p:cSldViewPr showGuides="1">
      <p:cViewPr varScale="1">
        <p:scale>
          <a:sx n="59" d="100"/>
          <a:sy n="59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D7D01-BFEF-4569-8B84-C5F3BF9707FC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F801-9362-4710-ADB1-9442CAF7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Going to present the </a:t>
            </a:r>
            <a:r>
              <a:rPr lang="en-US" b="1" dirty="0" smtClean="0"/>
              <a:t>Algorithms </a:t>
            </a:r>
            <a:r>
              <a:rPr lang="en-US" b="1" baseline="0" dirty="0" smtClean="0"/>
              <a:t>and Data Structures</a:t>
            </a:r>
            <a:r>
              <a:rPr lang="en-US" baseline="0" dirty="0" smtClean="0"/>
              <a:t> group – named MADALGO.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MADALGO is a major research center funded by the </a:t>
            </a:r>
            <a:r>
              <a:rPr lang="en-US" b="1" baseline="0" dirty="0" smtClean="0"/>
              <a:t>Danish National Research Foundation</a:t>
            </a:r>
            <a:r>
              <a:rPr lang="en-US" b="1" i="1" baseline="0" dirty="0" smtClean="0"/>
              <a:t> </a:t>
            </a:r>
            <a:r>
              <a:rPr lang="en-US" b="0" i="0" baseline="0" dirty="0" smtClean="0"/>
              <a:t>for 5 years.</a:t>
            </a:r>
          </a:p>
          <a:p>
            <a:pPr lvl="0">
              <a:buFont typeface="Arial" pitchFamily="34" charset="0"/>
              <a:buNone/>
            </a:pPr>
            <a:r>
              <a:rPr lang="en-US" b="0" i="0" baseline="0" dirty="0" smtClean="0"/>
              <a:t>Focus area is the design of efficient </a:t>
            </a:r>
            <a:r>
              <a:rPr lang="en-US" b="1" i="0" baseline="0" dirty="0" smtClean="0"/>
              <a:t>algorithms and data structures </a:t>
            </a:r>
            <a:r>
              <a:rPr lang="en-US" b="0" i="0" baseline="0" dirty="0" smtClean="0"/>
              <a:t>for problems involving </a:t>
            </a:r>
            <a:r>
              <a:rPr lang="en-US" b="1" i="0" baseline="0" dirty="0" smtClean="0"/>
              <a:t>massive data sets.</a:t>
            </a: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98BB2-494B-45C5-B08A-02F246F1D91C}" type="slidenum">
              <a:rPr lang="en-US"/>
              <a:pPr/>
              <a:t>12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got</a:t>
            </a:r>
            <a:r>
              <a:rPr lang="en-US" baseline="0" dirty="0" smtClean="0"/>
              <a:t> corrupted to 8</a:t>
            </a:r>
          </a:p>
          <a:p>
            <a:r>
              <a:rPr lang="en-US" baseline="0" dirty="0" smtClean="0"/>
              <a:t>We could not see 8 was corrupted</a:t>
            </a:r>
          </a:p>
          <a:p>
            <a:r>
              <a:rPr lang="en-US" baseline="0" dirty="0" smtClean="0"/>
              <a:t>Left and right pointers in binary search are in safe registers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92223-01C3-464E-BB64-34C315898C1C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64D2F-3E96-40B1-A6C2-8FE7FB32263A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50C5-6102-4453-8342-A70C96F39018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D71CC-5A59-4B60-AD1B-E1AF428C1B6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9F8A9-C2C4-4E7B-B1AA-E623AA00F9D0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4669E-F764-4D48-8DF8-F830D31FCF80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Location:</a:t>
            </a:r>
            <a:r>
              <a:rPr lang="en-US" baseline="0" dirty="0" smtClean="0"/>
              <a:t> </a:t>
            </a:r>
            <a:r>
              <a:rPr lang="en-US" b="1" baseline="0" dirty="0" smtClean="0"/>
              <a:t>Turing</a:t>
            </a:r>
            <a:r>
              <a:rPr lang="en-US" baseline="0" dirty="0" smtClean="0"/>
              <a:t> building, 0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</a:t>
            </a:r>
            <a:r>
              <a:rPr lang="en-US" baseline="30000" dirty="0" smtClean="0"/>
              <a:t>st</a:t>
            </a:r>
            <a:r>
              <a:rPr lang="en-US" baseline="0" dirty="0" smtClean="0"/>
              <a:t> floor.</a:t>
            </a:r>
          </a:p>
          <a:p>
            <a:r>
              <a:rPr lang="en-US" baseline="0" dirty="0" smtClean="0"/>
              <a:t>Currently </a:t>
            </a:r>
            <a:r>
              <a:rPr lang="en-US" b="1" baseline="0" dirty="0" smtClean="0"/>
              <a:t>23 people </a:t>
            </a:r>
            <a:r>
              <a:rPr lang="en-US" baseline="0" dirty="0" smtClean="0"/>
              <a:t>associated with the center.</a:t>
            </a:r>
          </a:p>
          <a:p>
            <a:r>
              <a:rPr lang="en-US" baseline="0" dirty="0" smtClean="0"/>
              <a:t>Aim to be </a:t>
            </a:r>
            <a:r>
              <a:rPr lang="en-US" b="1" baseline="0" dirty="0" smtClean="0"/>
              <a:t>international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PostDocs</a:t>
            </a:r>
            <a:r>
              <a:rPr lang="en-US" baseline="0" dirty="0" smtClean="0"/>
              <a:t> international, mix of </a:t>
            </a:r>
            <a:r>
              <a:rPr lang="en-US" baseline="0" dirty="0" err="1" smtClean="0"/>
              <a:t>danish</a:t>
            </a:r>
            <a:r>
              <a:rPr lang="en-US" baseline="0" dirty="0" smtClean="0"/>
              <a:t> and internal PhD students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Affiliated sites MIT &amp; Max-Planck-</a:t>
            </a:r>
            <a:r>
              <a:rPr lang="en-US" baseline="0" dirty="0" err="1" smtClean="0"/>
              <a:t>Insitute</a:t>
            </a:r>
            <a:r>
              <a:rPr lang="en-US" baseline="0" dirty="0" smtClean="0"/>
              <a:t> for Computer Science.</a:t>
            </a:r>
            <a:endParaRPr lang="en-US" baseline="0" dirty="0" smtClean="0"/>
          </a:p>
          <a:p>
            <a:r>
              <a:rPr lang="en-US" dirty="0" smtClean="0"/>
              <a:t>Center</a:t>
            </a:r>
            <a:r>
              <a:rPr lang="en-US" baseline="0" dirty="0" smtClean="0"/>
              <a:t> leader, </a:t>
            </a:r>
            <a:r>
              <a:rPr lang="en-US" b="1" baseline="0" dirty="0" smtClean="0"/>
              <a:t>Lars </a:t>
            </a:r>
            <a:r>
              <a:rPr lang="en-US" b="1" baseline="0" dirty="0" err="1" smtClean="0"/>
              <a:t>Arge</a:t>
            </a:r>
            <a:r>
              <a:rPr lang="en-US" baseline="0" dirty="0" smtClean="0"/>
              <a:t> (AGF fan).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Upcoming events.</a:t>
            </a:r>
          </a:p>
          <a:p>
            <a:r>
              <a:rPr lang="en-US" dirty="0" smtClean="0"/>
              <a:t>All local</a:t>
            </a:r>
            <a:r>
              <a:rPr lang="en-US" baseline="0" dirty="0" smtClean="0"/>
              <a:t> people are very w</a:t>
            </a:r>
            <a:r>
              <a:rPr lang="en-US" dirty="0" smtClean="0"/>
              <a:t>elcome</a:t>
            </a:r>
            <a:r>
              <a:rPr lang="en-US" baseline="0" dirty="0" smtClean="0"/>
              <a:t> to participate in the talks – but please contact Gerth/Lars/Else.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memory of a computer...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...and</a:t>
            </a:r>
            <a:r>
              <a:rPr lang="en-US" baseline="0" dirty="0" smtClean="0"/>
              <a:t> now a bit is flipped.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to do? </a:t>
            </a:r>
            <a:r>
              <a:rPr lang="en-US" b="1" baseline="0" dirty="0" smtClean="0"/>
              <a:t>Abort</a:t>
            </a:r>
            <a:r>
              <a:rPr lang="en-US" baseline="0" dirty="0" smtClean="0"/>
              <a:t> computation if corruption detected (if possible), </a:t>
            </a:r>
            <a:r>
              <a:rPr lang="en-US" b="1" baseline="0" dirty="0" smtClean="0"/>
              <a:t>or proceed </a:t>
            </a:r>
            <a:r>
              <a:rPr lang="en-US" baseline="0" dirty="0" smtClean="0"/>
              <a:t>ignoring inconsistencies due to corruptions?</a:t>
            </a:r>
          </a:p>
          <a:p>
            <a:r>
              <a:rPr lang="en-US" baseline="0" dirty="0" smtClean="0"/>
              <a:t>Take a laptop into a Space shuttle, and you need to reboot your machine regularly.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66440-3D70-44AD-860D-7813316931CA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Contradiction – at least one outcome</a:t>
            </a:r>
            <a:r>
              <a:rPr lang="en-US" baseline="0" dirty="0" smtClean="0"/>
              <a:t> must be wrong – possible both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</a:t>
            </a:r>
            <a:r>
              <a:rPr lang="en-US" baseline="0" dirty="0" smtClean="0"/>
              <a:t> be everywhere – either none one, or both are wrong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a more confident answer, repeat</a:t>
            </a:r>
            <a:r>
              <a:rPr lang="en-US" baseline="0" dirty="0" smtClean="0"/>
              <a:t> question more times.</a:t>
            </a:r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most 4 faulty answers =&gt; at least one Allan is correct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F801-9362-4710-ADB1-9442CAF77A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495B-F6C2-4CC5-8DB3-061EBB56E51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215E-1A81-4B2D-B537-E7BE180D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1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hyperlink" Target="http://en.wikipedia.org/wiki/Image:Flag_of_Greece.svg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28.png"/><Relationship Id="rId38" Type="http://schemas.openxmlformats.org/officeDocument/2006/relationships/hyperlink" Target="http://en.wikipedia.org/wiki/Image:Aalborg_BK.png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6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hyperlink" Target="http://en.wikipedia.org/wiki/Image:Flag_of_Iran.svg" TargetMode="External"/><Relationship Id="rId37" Type="http://schemas.openxmlformats.org/officeDocument/2006/relationships/image" Target="../media/image30.png"/><Relationship Id="rId40" Type="http://schemas.openxmlformats.org/officeDocument/2006/relationships/hyperlink" Target="http://en.wikipedia.org/wiki/Image:Silkeborg-IF.png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hyperlink" Target="http://en.wikipedia.org/wiki/Image:Flag_of_Germany.svg" TargetMode="External"/><Relationship Id="rId36" Type="http://schemas.openxmlformats.org/officeDocument/2006/relationships/hyperlink" Target="http://en.wikipedia.org/wiki/Image:AGF_Aarhus.pn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hyperlink" Target="http://en.wikipedia.org/wiki/Image:Flag_of_India.svg" TargetMode="External"/><Relationship Id="rId35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6175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Computer Science Day 2008</a:t>
            </a:r>
            <a:endParaRPr lang="en-US" sz="6000" dirty="0"/>
          </a:p>
        </p:txBody>
      </p:sp>
      <p:pic>
        <p:nvPicPr>
          <p:cNvPr id="4" name="Picture 3" descr="MadalgoLogo1024x107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839" y="5420759"/>
            <a:ext cx="3781161" cy="370441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and Data Structures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Faulty Memory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724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Gerth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Stølting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Brodal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5532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Computer Science, University of Aarhus, June 20,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55958" y="2149642"/>
            <a:ext cx="4495800" cy="3549316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Where</a:t>
            </a:r>
            <a:r>
              <a:rPr lang="da-DK" dirty="0" smtClean="0"/>
              <a:t> is Kurt ?</a:t>
            </a:r>
            <a:endParaRPr lang="en-US" dirty="0"/>
          </a:p>
        </p:txBody>
      </p:sp>
      <p:pic>
        <p:nvPicPr>
          <p:cNvPr id="25602" name="Picture 2" descr="C:\Documents and Settings\Gerth S. Brodal\My Documents\Fotografier\Nørre-Nebel\DSC05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04775" y="2238375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C:\Documents and Settings\Gerth S. Brodal\My Documents\Fotografier\Nørre-Nebel\DSC0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709040" y="2960369"/>
            <a:ext cx="1371600" cy="1028700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Where</a:t>
            </a:r>
            <a:r>
              <a:rPr lang="da-DK" dirty="0" smtClean="0"/>
              <a:t> is Kurt ?</a:t>
            </a:r>
            <a:endParaRPr lang="en-US" dirty="0"/>
          </a:p>
        </p:txBody>
      </p:sp>
      <p:pic>
        <p:nvPicPr>
          <p:cNvPr id="5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2182876" y="2933303"/>
            <a:ext cx="1371600" cy="1082835"/>
          </a:xfrm>
          <a:prstGeom prst="rect">
            <a:avLst/>
          </a:prstGeom>
          <a:noFill/>
        </p:spPr>
      </p:pic>
      <p:pic>
        <p:nvPicPr>
          <p:cNvPr id="6" name="Picture 7" descr="C:\Documents and Settings\Gerth S. Brodal\My Documents\Fotografier\Nørre-Nebel\DSC0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051335" y="2960369"/>
            <a:ext cx="1371600" cy="1028700"/>
          </a:xfrm>
          <a:prstGeom prst="rect">
            <a:avLst/>
          </a:prstGeom>
          <a:noFill/>
        </p:spPr>
      </p:pic>
      <p:pic>
        <p:nvPicPr>
          <p:cNvPr id="7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840582" y="2933303"/>
            <a:ext cx="1371600" cy="1082835"/>
          </a:xfrm>
          <a:prstGeom prst="rect">
            <a:avLst/>
          </a:prstGeom>
          <a:noFill/>
        </p:spPr>
      </p:pic>
      <p:pic>
        <p:nvPicPr>
          <p:cNvPr id="8" name="Picture 7" descr="C:\Documents and Settings\Gerth S. Brodal\My Documents\Fotografier\Nørre-Nebel\DSC0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314417" y="2960369"/>
            <a:ext cx="1371600" cy="1028700"/>
          </a:xfrm>
          <a:prstGeom prst="rect">
            <a:avLst/>
          </a:prstGeom>
          <a:noFill/>
        </p:spPr>
      </p:pic>
      <p:pic>
        <p:nvPicPr>
          <p:cNvPr id="9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80206" y="2933303"/>
            <a:ext cx="1371600" cy="1082835"/>
          </a:xfrm>
          <a:prstGeom prst="rect">
            <a:avLst/>
          </a:prstGeom>
          <a:noFill/>
        </p:spPr>
      </p:pic>
      <p:pic>
        <p:nvPicPr>
          <p:cNvPr id="10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577499" y="2933303"/>
            <a:ext cx="1371600" cy="1082835"/>
          </a:xfrm>
          <a:prstGeom prst="rect">
            <a:avLst/>
          </a:prstGeom>
          <a:noFill/>
        </p:spPr>
      </p:pic>
      <p:pic>
        <p:nvPicPr>
          <p:cNvPr id="11" name="Picture 10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445958" y="2933303"/>
            <a:ext cx="1371600" cy="10828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09800" y="48884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at most 4 faulty answers then Kurt is somewhere here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143794" y="4784840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4784840"/>
            <a:ext cx="7696200" cy="1576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3" name="Rectangle 2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err="1"/>
              <a:t>Faulty-Memory</a:t>
            </a:r>
            <a:r>
              <a:rPr lang="da-DK" dirty="0"/>
              <a:t> RAM Model</a:t>
            </a:r>
            <a:endParaRPr lang="en-US" dirty="0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4802188" y="1163638"/>
            <a:ext cx="410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669900"/>
                </a:solidFill>
              </a:rPr>
              <a:t>Finocchi and Italiano, STOC’04</a:t>
            </a: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609600" y="2311400"/>
            <a:ext cx="80343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Content</a:t>
            </a:r>
            <a:r>
              <a:rPr lang="en-US" sz="2400" dirty="0"/>
              <a:t> of memory cells can get </a:t>
            </a:r>
            <a:r>
              <a:rPr lang="en-US" sz="2400" dirty="0">
                <a:solidFill>
                  <a:srgbClr val="C00000"/>
                </a:solidFill>
              </a:rPr>
              <a:t>corrupted</a:t>
            </a: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/>
              <a:t>Corrupted and uncorrupted content </a:t>
            </a:r>
            <a:r>
              <a:rPr lang="en-US" sz="2400" dirty="0">
                <a:solidFill>
                  <a:srgbClr val="C00000"/>
                </a:solidFill>
              </a:rPr>
              <a:t>cannot be distinguished</a:t>
            </a: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669900"/>
                </a:solidFill>
              </a:rPr>
              <a:t>O</a:t>
            </a:r>
            <a:r>
              <a:rPr lang="en-US" sz="2400" dirty="0">
                <a:solidFill>
                  <a:srgbClr val="669900"/>
                </a:solidFill>
              </a:rPr>
              <a:t>(1) safe</a:t>
            </a:r>
            <a:r>
              <a:rPr lang="en-US" sz="2400" dirty="0"/>
              <a:t> registers</a:t>
            </a: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/>
              <a:t>Assumption</a:t>
            </a:r>
            <a:r>
              <a:rPr lang="en-US" sz="2400" dirty="0"/>
              <a:t>: At most</a:t>
            </a:r>
            <a:r>
              <a:rPr lang="en-US" sz="2400" dirty="0">
                <a:solidFill>
                  <a:srgbClr val="00FF00"/>
                </a:solidFill>
              </a:rPr>
              <a:t> </a:t>
            </a:r>
            <a:r>
              <a:rPr lang="el-GR" sz="2400" dirty="0">
                <a:solidFill>
                  <a:srgbClr val="669900"/>
                </a:solidFill>
              </a:rPr>
              <a:t>δ</a:t>
            </a:r>
            <a:r>
              <a:rPr lang="en-US" sz="2400" dirty="0"/>
              <a:t> </a:t>
            </a:r>
            <a:r>
              <a:rPr lang="en-US" sz="2400" dirty="0" smtClean="0"/>
              <a:t>corruptions</a:t>
            </a:r>
            <a:endParaRPr lang="en-US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4648200"/>
            <a:ext cx="581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-152400" y="3028890"/>
            <a:ext cx="944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b="1" dirty="0" smtClean="0"/>
              <a:t>  4   7   </a:t>
            </a:r>
            <a:r>
              <a:rPr lang="en-US" sz="2000" b="1" dirty="0"/>
              <a:t>10   13   14   15   16   18   19   23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      </a:t>
            </a:r>
            <a:r>
              <a:rPr lang="en-US" sz="2000" b="1" dirty="0"/>
              <a:t>26   27   29   30   31   32   33   34   36   </a:t>
            </a:r>
            <a:r>
              <a:rPr lang="en-US" sz="2000" b="1" dirty="0" smtClean="0"/>
              <a:t>38</a:t>
            </a:r>
            <a:endParaRPr lang="en-US" sz="2000" b="1" i="1" dirty="0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/>
              <a:t>Faulty-Memory RAM:</a:t>
            </a:r>
            <a:br>
              <a:rPr lang="en-US" dirty="0"/>
            </a:br>
            <a:r>
              <a:rPr lang="en-US" dirty="0" smtClean="0"/>
              <a:t>Searching 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4533900" y="3467100"/>
            <a:ext cx="269875" cy="538163"/>
          </a:xfrm>
          <a:prstGeom prst="upArrow">
            <a:avLst>
              <a:gd name="adj1" fmla="val 31769"/>
              <a:gd name="adj2" fmla="val 63526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 flipH="1">
            <a:off x="560863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flipH="1">
            <a:off x="518636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006725"/>
            <a:ext cx="464820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915150" y="3006725"/>
            <a:ext cx="222885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608638" y="3006725"/>
            <a:ext cx="122872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5148263" y="3006725"/>
            <a:ext cx="42227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687888" y="3006725"/>
            <a:ext cx="42227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418013" y="4005263"/>
            <a:ext cx="6143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a-DK" sz="1800" b="1" dirty="0" smtClean="0">
                <a:solidFill>
                  <a:schemeClr val="accent2"/>
                </a:solidFill>
              </a:rPr>
              <a:t>16?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43418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 flipH="1">
            <a:off x="476408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AutoShape 17"/>
          <p:cNvSpPr>
            <a:spLocks/>
          </p:cNvSpPr>
          <p:nvPr/>
        </p:nvSpPr>
        <p:spPr bwMode="auto">
          <a:xfrm rot="16200000" flipV="1">
            <a:off x="5234782" y="1883569"/>
            <a:ext cx="211137" cy="1152525"/>
          </a:xfrm>
          <a:prstGeom prst="rightBrace">
            <a:avLst>
              <a:gd name="adj1" fmla="val 4548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rot="10800000" vert="eaVert" wrap="none" anchor="ctr"/>
          <a:lstStyle/>
          <a:p>
            <a:endParaRPr lang="en-US">
              <a:solidFill>
                <a:srgbClr val="D83A1F"/>
              </a:solidFill>
            </a:endParaRPr>
          </a:p>
        </p:txBody>
      </p:sp>
      <p:sp>
        <p:nvSpPr>
          <p:cNvPr id="70674" name="AutoShape 18"/>
          <p:cNvSpPr>
            <a:spLocks/>
          </p:cNvSpPr>
          <p:nvPr/>
        </p:nvSpPr>
        <p:spPr bwMode="auto">
          <a:xfrm rot="16200000" flipV="1">
            <a:off x="4313238" y="2305050"/>
            <a:ext cx="211137" cy="309563"/>
          </a:xfrm>
          <a:prstGeom prst="rightBrace">
            <a:avLst>
              <a:gd name="adj1" fmla="val 1221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rot="10800000" vert="eaVert" wrap="none" anchor="ctr"/>
          <a:lstStyle/>
          <a:p>
            <a:endParaRPr lang="en-US">
              <a:solidFill>
                <a:srgbClr val="D83A1F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69875" y="2084388"/>
            <a:ext cx="2573338" cy="51911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Problem</a:t>
            </a:r>
            <a:r>
              <a:rPr lang="da-DK" sz="2800" b="1"/>
              <a:t>?</a:t>
            </a:r>
            <a:endParaRPr lang="el-GR" sz="2800" b="1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4725988" y="2046288"/>
            <a:ext cx="3378200" cy="36671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669900"/>
                </a:solidFill>
              </a:rPr>
              <a:t>High confidence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1346200" y="2046288"/>
            <a:ext cx="3378200" cy="36671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Low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 animBg="1"/>
      <p:bldP spid="70674" grpId="0" animBg="1"/>
      <p:bldP spid="70676" grpId="0"/>
      <p:bldP spid="706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Faulty-Memory RAM:</a:t>
            </a:r>
            <a:br>
              <a:rPr lang="en-US" sz="4000" dirty="0"/>
            </a:br>
            <a:r>
              <a:rPr lang="en-US" sz="4000" dirty="0"/>
              <a:t>Searching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006725"/>
            <a:ext cx="914400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43418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 flipH="1">
            <a:off x="372745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269875" y="2084388"/>
            <a:ext cx="2573338" cy="94615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When are we done (</a:t>
            </a:r>
            <a:r>
              <a:rPr lang="el-GR" sz="2800" b="1" dirty="0"/>
              <a:t>δ</a:t>
            </a:r>
            <a:r>
              <a:rPr lang="da-DK" sz="2800" b="1" dirty="0"/>
              <a:t>=3)?</a:t>
            </a:r>
            <a:endParaRPr lang="el-GR" sz="2800" b="1" dirty="0"/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4648200" y="2660650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AutoShape 24"/>
          <p:cNvSpPr>
            <a:spLocks noChangeArrowheads="1"/>
          </p:cNvSpPr>
          <p:nvPr/>
        </p:nvSpPr>
        <p:spPr bwMode="auto">
          <a:xfrm>
            <a:off x="4033838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flipH="1">
            <a:off x="534035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>
            <a:off x="6376988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flipH="1">
            <a:off x="668496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3881438" y="2314575"/>
            <a:ext cx="77787" cy="269875"/>
          </a:xfrm>
          <a:prstGeom prst="line">
            <a:avLst/>
          </a:prstGeom>
          <a:noFill/>
          <a:ln w="31750">
            <a:solidFill>
              <a:srgbClr val="D83A1F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flipH="1" flipV="1">
            <a:off x="4071938" y="2314575"/>
            <a:ext cx="76200" cy="26987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7" name="Text Box 35"/>
          <p:cNvSpPr txBox="1">
            <a:spLocks noChangeArrowheads="1"/>
          </p:cNvSpPr>
          <p:nvPr/>
        </p:nvSpPr>
        <p:spPr bwMode="auto">
          <a:xfrm>
            <a:off x="2959100" y="1739900"/>
            <a:ext cx="2073275" cy="64135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</a:rPr>
              <a:t>Contradiction, i.e. at least one fault</a:t>
            </a: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flipH="1">
            <a:off x="603091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 flipH="1">
            <a:off x="603091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AutoShape 36"/>
          <p:cNvSpPr>
            <a:spLocks noChangeArrowheads="1"/>
          </p:cNvSpPr>
          <p:nvPr/>
        </p:nvSpPr>
        <p:spPr bwMode="auto">
          <a:xfrm>
            <a:off x="43418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AutoShape 37"/>
          <p:cNvSpPr>
            <a:spLocks/>
          </p:cNvSpPr>
          <p:nvPr/>
        </p:nvSpPr>
        <p:spPr bwMode="auto">
          <a:xfrm rot="5400000">
            <a:off x="5225256" y="1969294"/>
            <a:ext cx="192088" cy="3187700"/>
          </a:xfrm>
          <a:prstGeom prst="rightBrace">
            <a:avLst>
              <a:gd name="adj1" fmla="val 1382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rot="10800000" vert="eaVert" wrap="none" anchor="ctr"/>
          <a:lstStyle/>
          <a:p>
            <a:endParaRPr lang="en-US">
              <a:solidFill>
                <a:srgbClr val="D83A1F"/>
              </a:solidFill>
            </a:endParaRP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466725" y="3813175"/>
            <a:ext cx="8372475" cy="1373188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/>
              <a:t>If range contains at least  </a:t>
            </a:r>
            <a:r>
              <a:rPr lang="el-GR" sz="2800" dirty="0"/>
              <a:t>δ</a:t>
            </a:r>
            <a:r>
              <a:rPr lang="da-DK" sz="2800" dirty="0"/>
              <a:t>+1     and </a:t>
            </a:r>
            <a:r>
              <a:rPr lang="el-GR" sz="2800" dirty="0"/>
              <a:t>δ</a:t>
            </a:r>
            <a:r>
              <a:rPr lang="da-DK" sz="2800" dirty="0"/>
              <a:t>+1     </a:t>
            </a:r>
            <a:r>
              <a:rPr lang="da-DK" sz="2800" dirty="0" err="1"/>
              <a:t>then</a:t>
            </a:r>
            <a:r>
              <a:rPr lang="da-DK" sz="2800" dirty="0"/>
              <a:t> </a:t>
            </a:r>
            <a:r>
              <a:rPr lang="da-DK" sz="2800" dirty="0" err="1"/>
              <a:t>there</a:t>
            </a:r>
            <a:r>
              <a:rPr lang="da-DK" sz="2800" dirty="0"/>
              <a:t> is at </a:t>
            </a:r>
            <a:r>
              <a:rPr lang="da-DK" sz="2800" dirty="0" err="1"/>
              <a:t>least</a:t>
            </a:r>
            <a:r>
              <a:rPr lang="da-DK" sz="2800" dirty="0"/>
              <a:t> </a:t>
            </a:r>
            <a:r>
              <a:rPr lang="da-DK" sz="2800" dirty="0" err="1"/>
              <a:t>one</a:t>
            </a:r>
            <a:r>
              <a:rPr lang="da-DK" sz="2800" dirty="0"/>
              <a:t> </a:t>
            </a:r>
            <a:r>
              <a:rPr lang="da-DK" sz="2800" dirty="0" err="1"/>
              <a:t>uncorrupted</a:t>
            </a:r>
            <a:r>
              <a:rPr lang="da-DK" sz="2800" dirty="0"/>
              <a:t>     and    , i.e. </a:t>
            </a:r>
            <a:r>
              <a:rPr lang="da-DK" sz="2800" i="1" dirty="0"/>
              <a:t>x</a:t>
            </a:r>
            <a:r>
              <a:rPr lang="da-DK" sz="2800" dirty="0"/>
              <a:t> must </a:t>
            </a:r>
            <a:r>
              <a:rPr lang="da-DK" sz="2800" dirty="0" err="1"/>
              <a:t>be</a:t>
            </a:r>
            <a:r>
              <a:rPr lang="da-DK" sz="2800" dirty="0"/>
              <a:t> </a:t>
            </a:r>
            <a:r>
              <a:rPr lang="da-DK" sz="2800" dirty="0" err="1"/>
              <a:t>contained</a:t>
            </a:r>
            <a:r>
              <a:rPr lang="da-DK" sz="2800" dirty="0"/>
              <a:t> in the range</a:t>
            </a:r>
            <a:endParaRPr lang="el-GR" sz="2800" dirty="0"/>
          </a:p>
        </p:txBody>
      </p:sp>
      <p:sp>
        <p:nvSpPr>
          <p:cNvPr id="69671" name="AutoShape 39"/>
          <p:cNvSpPr>
            <a:spLocks noChangeArrowheads="1"/>
          </p:cNvSpPr>
          <p:nvPr/>
        </p:nvSpPr>
        <p:spPr bwMode="auto">
          <a:xfrm>
            <a:off x="4837112" y="3927475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AutoShape 40"/>
          <p:cNvSpPr>
            <a:spLocks noChangeArrowheads="1"/>
          </p:cNvSpPr>
          <p:nvPr/>
        </p:nvSpPr>
        <p:spPr bwMode="auto">
          <a:xfrm flipH="1">
            <a:off x="6437313" y="3927475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auto">
          <a:xfrm>
            <a:off x="4227513" y="43497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auto">
          <a:xfrm flipH="1">
            <a:off x="5105400" y="43497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 animBg="1"/>
      <p:bldP spid="69666" grpId="0" animBg="1"/>
      <p:bldP spid="69667" grpId="0"/>
      <p:bldP spid="69637" grpId="0" animBg="1"/>
      <p:bldP spid="69668" grpId="0" animBg="1"/>
      <p:bldP spid="69669" grpId="0" animBg="1"/>
      <p:bldP spid="69670" grpId="0"/>
      <p:bldP spid="69671" grpId="0" animBg="1"/>
      <p:bldP spid="69672" grpId="0" animBg="1"/>
      <p:bldP spid="69673" grpId="0" animBg="1"/>
      <p:bldP spid="696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B5869-8324-442B-9A75-7305501E351E}" type="slidenum">
              <a:rPr lang="en-US"/>
              <a:pPr/>
              <a:t>15</a:t>
            </a:fld>
            <a:r>
              <a:rPr lang="en-US"/>
              <a:t>          </a:t>
            </a:r>
          </a:p>
        </p:txBody>
      </p:sp>
      <p:sp>
        <p:nvSpPr>
          <p:cNvPr id="71735" name="AutoShape 55"/>
          <p:cNvSpPr>
            <a:spLocks noChangeArrowheads="1"/>
          </p:cNvSpPr>
          <p:nvPr/>
        </p:nvSpPr>
        <p:spPr bwMode="auto">
          <a:xfrm flipH="1">
            <a:off x="610870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885825" y="3006725"/>
            <a:ext cx="737235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43037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615950" y="2660650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 flipH="1">
            <a:off x="8258175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538288" y="3851275"/>
            <a:ext cx="7219950" cy="1800225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/>
              <a:t>If verification fails 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cs typeface="Arial" charset="0"/>
              </a:rPr>
              <a:t>→</a:t>
            </a:r>
            <a:r>
              <a:rPr lang="en-US" sz="2800" dirty="0">
                <a:cs typeface="Arial" charset="0"/>
              </a:rPr>
              <a:t> contradiction, i.e. ≥1 memory-fault 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cs typeface="Arial" charset="0"/>
              </a:rPr>
              <a:t>→</a:t>
            </a:r>
            <a:r>
              <a:rPr lang="en-US" sz="2800" dirty="0">
                <a:cs typeface="Arial" charset="0"/>
              </a:rPr>
              <a:t> ignore 4 last comparisons 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cs typeface="Arial" charset="0"/>
              </a:rPr>
              <a:t>→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solidFill>
                  <a:srgbClr val="669900"/>
                </a:solidFill>
                <a:cs typeface="Arial" charset="0"/>
              </a:rPr>
              <a:t>backtrack</a:t>
            </a:r>
            <a:r>
              <a:rPr lang="en-US" sz="2800" dirty="0">
                <a:cs typeface="Arial" charset="0"/>
              </a:rPr>
              <a:t> one level of search</a:t>
            </a:r>
            <a:endParaRPr lang="el-GR" sz="2800" dirty="0"/>
          </a:p>
        </p:txBody>
      </p:sp>
      <p:sp>
        <p:nvSpPr>
          <p:cNvPr id="71705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Faulty-Memory RAM:</a:t>
            </a:r>
            <a:br>
              <a:rPr lang="en-US" sz="4000" dirty="0">
                <a:latin typeface="+mn-lt"/>
              </a:rPr>
            </a:br>
            <a:r>
              <a:rPr lang="el-GR" sz="4000" dirty="0">
                <a:latin typeface="+mn-lt"/>
              </a:rPr>
              <a:t>Θ</a:t>
            </a:r>
            <a:r>
              <a:rPr lang="en-US" sz="4000" dirty="0">
                <a:latin typeface="+mn-lt"/>
              </a:rPr>
              <a:t>(log </a:t>
            </a:r>
            <a:r>
              <a:rPr lang="en-US" sz="4000" i="1" dirty="0">
                <a:latin typeface="+mn-lt"/>
              </a:rPr>
              <a:t>N + </a:t>
            </a:r>
            <a:r>
              <a:rPr lang="el-GR" sz="4000" dirty="0">
                <a:latin typeface="+mn-lt"/>
              </a:rPr>
              <a:t>δ</a:t>
            </a:r>
            <a:r>
              <a:rPr lang="en-US" sz="4000" dirty="0">
                <a:latin typeface="+mn-lt"/>
              </a:rPr>
              <a:t>) Searching </a:t>
            </a:r>
          </a:p>
        </p:txBody>
      </p:sp>
      <p:sp>
        <p:nvSpPr>
          <p:cNvPr id="71706" name="AutoShape 26"/>
          <p:cNvSpPr>
            <a:spLocks noChangeArrowheads="1"/>
          </p:cNvSpPr>
          <p:nvPr/>
        </p:nvSpPr>
        <p:spPr bwMode="auto">
          <a:xfrm>
            <a:off x="3995738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 flipH="1">
            <a:off x="8566150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auto">
          <a:xfrm flipH="1">
            <a:off x="526256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577850" y="23923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8258175" y="24304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4264025" y="23923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8604250" y="24304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6070600" y="2392363"/>
            <a:ext cx="3444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3957638" y="2392363"/>
            <a:ext cx="306387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1717" name="AutoShape 37"/>
          <p:cNvSpPr>
            <a:spLocks noChangeArrowheads="1"/>
          </p:cNvSpPr>
          <p:nvPr/>
        </p:nvSpPr>
        <p:spPr bwMode="auto">
          <a:xfrm flipH="1">
            <a:off x="368935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5262563" y="2392363"/>
            <a:ext cx="306387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3689350" y="23923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727450" y="2584450"/>
            <a:ext cx="230188" cy="422275"/>
            <a:chOff x="2348" y="1628"/>
            <a:chExt cx="145" cy="266"/>
          </a:xfrm>
        </p:grpSpPr>
        <p:sp>
          <p:nvSpPr>
            <p:cNvPr id="71720" name="Line 40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Line 41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95738" y="2584450"/>
            <a:ext cx="230187" cy="422275"/>
            <a:chOff x="2348" y="1628"/>
            <a:chExt cx="145" cy="266"/>
          </a:xfrm>
        </p:grpSpPr>
        <p:sp>
          <p:nvSpPr>
            <p:cNvPr id="71724" name="Line 44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Line 45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300663" y="2622550"/>
            <a:ext cx="230187" cy="422275"/>
            <a:chOff x="2348" y="1628"/>
            <a:chExt cx="145" cy="266"/>
          </a:xfrm>
        </p:grpSpPr>
        <p:sp>
          <p:nvSpPr>
            <p:cNvPr id="71727" name="Line 47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Line 48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146800" y="2622550"/>
            <a:ext cx="230188" cy="422275"/>
            <a:chOff x="2348" y="1628"/>
            <a:chExt cx="145" cy="266"/>
          </a:xfrm>
        </p:grpSpPr>
        <p:sp>
          <p:nvSpPr>
            <p:cNvPr id="71730" name="Line 50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Line 51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6" name="AutoShape 56"/>
          <p:cNvSpPr>
            <a:spLocks noChangeArrowheads="1"/>
          </p:cNvSpPr>
          <p:nvPr/>
        </p:nvSpPr>
        <p:spPr bwMode="auto">
          <a:xfrm flipH="1">
            <a:off x="641508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6415088" y="2392363"/>
            <a:ext cx="306387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1738" name="AutoShape 58"/>
          <p:cNvSpPr>
            <a:spLocks noChangeArrowheads="1"/>
          </p:cNvSpPr>
          <p:nvPr/>
        </p:nvSpPr>
        <p:spPr bwMode="auto">
          <a:xfrm>
            <a:off x="3381375" y="2662238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Text Box 59"/>
          <p:cNvSpPr txBox="1">
            <a:spLocks noChangeArrowheads="1"/>
          </p:cNvSpPr>
          <p:nvPr/>
        </p:nvSpPr>
        <p:spPr bwMode="auto">
          <a:xfrm>
            <a:off x="3343275" y="23542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5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572000" y="1470025"/>
            <a:ext cx="457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u="sng" dirty="0">
                <a:solidFill>
                  <a:srgbClr val="669900"/>
                </a:solidFill>
              </a:rPr>
              <a:t>Brodal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dashHeavy" dirty="0" err="1">
                <a:solidFill>
                  <a:srgbClr val="669900"/>
                </a:solidFill>
              </a:rPr>
              <a:t>Fagerberg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Finocchi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Grandoni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Italiano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sng" dirty="0" err="1">
                <a:solidFill>
                  <a:srgbClr val="669900"/>
                </a:solidFill>
              </a:rPr>
              <a:t>Jørgensen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dash" dirty="0" err="1">
                <a:solidFill>
                  <a:srgbClr val="669900"/>
                </a:solidFill>
              </a:rPr>
              <a:t>Moruz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sng" dirty="0" err="1">
                <a:solidFill>
                  <a:srgbClr val="669900"/>
                </a:solidFill>
              </a:rPr>
              <a:t>Mølhave</a:t>
            </a:r>
            <a:r>
              <a:rPr lang="en-US" sz="1800" b="1" dirty="0">
                <a:solidFill>
                  <a:srgbClr val="669900"/>
                </a:solidFill>
              </a:rPr>
              <a:t>, ESA’07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5" grpId="0" animBg="1"/>
      <p:bldP spid="71687" grpId="0" animBg="1"/>
      <p:bldP spid="71690" grpId="0" animBg="1"/>
      <p:bldP spid="71691" grpId="0" animBg="1"/>
      <p:bldP spid="71699" grpId="0"/>
      <p:bldP spid="71706" grpId="0" animBg="1"/>
      <p:bldP spid="71708" grpId="0" animBg="1"/>
      <p:bldP spid="71709" grpId="0" animBg="1"/>
      <p:bldP spid="71711" grpId="0"/>
      <p:bldP spid="71712" grpId="0"/>
      <p:bldP spid="71713" grpId="0"/>
      <p:bldP spid="71714" grpId="0"/>
      <p:bldP spid="71715" grpId="0"/>
      <p:bldP spid="71716" grpId="0"/>
      <p:bldP spid="71717" grpId="0" animBg="1"/>
      <p:bldP spid="71718" grpId="0"/>
      <p:bldP spid="71719" grpId="0"/>
      <p:bldP spid="71736" grpId="0" animBg="1"/>
      <p:bldP spid="71737" grpId="0"/>
      <p:bldP spid="71738" grpId="0" animBg="1"/>
      <p:bldP spid="717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7EC40-E3B6-4143-8590-DD73FFD55FBD}" type="slidenum">
              <a:rPr lang="en-US"/>
              <a:pPr/>
              <a:t>16</a:t>
            </a:fld>
            <a:r>
              <a:rPr lang="en-US"/>
              <a:t>          </a:t>
            </a:r>
          </a:p>
        </p:txBody>
      </p:sp>
      <p:sp>
        <p:nvSpPr>
          <p:cNvPr id="72706" name="AutoShape 2"/>
          <p:cNvSpPr>
            <a:spLocks noChangeArrowheads="1"/>
          </p:cNvSpPr>
          <p:nvPr/>
        </p:nvSpPr>
        <p:spPr bwMode="auto">
          <a:xfrm flipH="1">
            <a:off x="610870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885825" y="3006725"/>
            <a:ext cx="737235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3037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15950" y="2660650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 flipH="1">
            <a:off x="8258175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Faulty-Memory RAM:</a:t>
            </a:r>
            <a:br>
              <a:rPr lang="en-US" sz="4000" dirty="0">
                <a:latin typeface="+mn-lt"/>
              </a:rPr>
            </a:br>
            <a:r>
              <a:rPr lang="el-GR" sz="4000" dirty="0">
                <a:latin typeface="+mn-lt"/>
              </a:rPr>
              <a:t>Θ</a:t>
            </a:r>
            <a:r>
              <a:rPr lang="en-US" sz="4000" dirty="0">
                <a:latin typeface="+mn-lt"/>
              </a:rPr>
              <a:t>(log </a:t>
            </a:r>
            <a:r>
              <a:rPr lang="en-US" sz="4000" i="1" dirty="0">
                <a:latin typeface="+mn-lt"/>
              </a:rPr>
              <a:t>N + </a:t>
            </a:r>
            <a:r>
              <a:rPr lang="el-GR" sz="4000" dirty="0">
                <a:latin typeface="+mn-lt"/>
              </a:rPr>
              <a:t>δ</a:t>
            </a:r>
            <a:r>
              <a:rPr lang="en-US" sz="4000" dirty="0">
                <a:latin typeface="+mn-lt"/>
              </a:rPr>
              <a:t>) Searching 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3995738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 flipH="1">
            <a:off x="8566150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 flipH="1">
            <a:off x="526256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77850" y="2392363"/>
            <a:ext cx="3063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8258175" y="2430463"/>
            <a:ext cx="3063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264025" y="2392363"/>
            <a:ext cx="3063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8604250" y="2430463"/>
            <a:ext cx="3063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070600" y="2392363"/>
            <a:ext cx="3444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957638" y="2392363"/>
            <a:ext cx="306387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722" name="AutoShape 18"/>
          <p:cNvSpPr>
            <a:spLocks noChangeArrowheads="1"/>
          </p:cNvSpPr>
          <p:nvPr/>
        </p:nvSpPr>
        <p:spPr bwMode="auto">
          <a:xfrm flipH="1">
            <a:off x="368935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262563" y="2392363"/>
            <a:ext cx="306387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689350" y="2392363"/>
            <a:ext cx="306388" cy="369332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27450" y="2584450"/>
            <a:ext cx="230188" cy="422275"/>
            <a:chOff x="2348" y="1628"/>
            <a:chExt cx="145" cy="266"/>
          </a:xfrm>
        </p:grpSpPr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23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95738" y="2584450"/>
            <a:ext cx="230187" cy="422275"/>
            <a:chOff x="2348" y="1628"/>
            <a:chExt cx="145" cy="266"/>
          </a:xfrm>
        </p:grpSpPr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300663" y="2622550"/>
            <a:ext cx="230187" cy="422275"/>
            <a:chOff x="2348" y="1628"/>
            <a:chExt cx="145" cy="266"/>
          </a:xfrm>
        </p:grpSpPr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146800" y="2622550"/>
            <a:ext cx="230188" cy="422275"/>
            <a:chOff x="2348" y="1628"/>
            <a:chExt cx="145" cy="266"/>
          </a:xfrm>
        </p:grpSpPr>
        <p:sp>
          <p:nvSpPr>
            <p:cNvPr id="72735" name="Line 31"/>
            <p:cNvSpPr>
              <a:spLocks noChangeShapeType="1"/>
            </p:cNvSpPr>
            <p:nvPr/>
          </p:nvSpPr>
          <p:spPr bwMode="auto">
            <a:xfrm flipH="1" flipV="1">
              <a:off x="2348" y="1628"/>
              <a:ext cx="121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Line 32"/>
            <p:cNvSpPr>
              <a:spLocks noChangeShapeType="1"/>
            </p:cNvSpPr>
            <p:nvPr/>
          </p:nvSpPr>
          <p:spPr bwMode="auto">
            <a:xfrm flipH="1">
              <a:off x="2348" y="1652"/>
              <a:ext cx="145" cy="2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3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539750" y="3621088"/>
            <a:ext cx="8615363" cy="2535237"/>
          </a:xfrm>
          <a:noFill/>
          <a:ln/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Standard binary search + verification steps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/>
              <a:t>At most </a:t>
            </a:r>
            <a:r>
              <a:rPr lang="el-GR" sz="2800" dirty="0"/>
              <a:t>δ</a:t>
            </a:r>
            <a:r>
              <a:rPr lang="da-DK" sz="2800" dirty="0"/>
              <a:t> </a:t>
            </a:r>
            <a:r>
              <a:rPr lang="da-DK" sz="2800" dirty="0" err="1"/>
              <a:t>verification</a:t>
            </a:r>
            <a:r>
              <a:rPr lang="da-DK" sz="2800" dirty="0"/>
              <a:t> steps </a:t>
            </a:r>
            <a:r>
              <a:rPr lang="da-DK" sz="2800" dirty="0" err="1"/>
              <a:t>can</a:t>
            </a:r>
            <a:r>
              <a:rPr lang="da-DK" sz="2800" dirty="0"/>
              <a:t> </a:t>
            </a:r>
            <a:r>
              <a:rPr lang="da-DK" sz="2800" dirty="0" err="1" smtClean="0"/>
              <a:t>fail/backtrack</a:t>
            </a:r>
            <a:endParaRPr lang="da-DK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b="1" dirty="0" err="1" smtClean="0"/>
              <a:t>Detail</a:t>
            </a:r>
            <a:r>
              <a:rPr lang="da-DK" sz="2800" dirty="0"/>
              <a:t>: </a:t>
            </a:r>
            <a:r>
              <a:rPr lang="da-DK" sz="2800" dirty="0" err="1"/>
              <a:t>Avoid</a:t>
            </a:r>
            <a:r>
              <a:rPr lang="da-DK" sz="2800" dirty="0"/>
              <a:t> </a:t>
            </a:r>
            <a:r>
              <a:rPr lang="da-DK" sz="2800" dirty="0" err="1"/>
              <a:t>repeated</a:t>
            </a:r>
            <a:r>
              <a:rPr lang="da-DK" sz="2800" dirty="0"/>
              <a:t> </a:t>
            </a:r>
            <a:r>
              <a:rPr lang="da-DK" sz="2800" dirty="0" err="1"/>
              <a:t>comparison</a:t>
            </a:r>
            <a:r>
              <a:rPr lang="da-DK" sz="2800" dirty="0"/>
              <a:t> </a:t>
            </a:r>
            <a:r>
              <a:rPr lang="da-DK" sz="2800" dirty="0" err="1"/>
              <a:t>with</a:t>
            </a:r>
            <a:r>
              <a:rPr lang="da-DK" sz="2800" dirty="0"/>
              <a:t> the same (</a:t>
            </a:r>
            <a:r>
              <a:rPr lang="da-DK" sz="2800" dirty="0" err="1"/>
              <a:t>wrong</a:t>
            </a:r>
            <a:r>
              <a:rPr lang="da-DK" sz="2800" dirty="0"/>
              <a:t>) element by </a:t>
            </a:r>
            <a:r>
              <a:rPr lang="da-DK" sz="2800" dirty="0" err="1"/>
              <a:t>grouping</a:t>
            </a:r>
            <a:r>
              <a:rPr lang="da-DK" sz="2800" dirty="0"/>
              <a:t> elements </a:t>
            </a:r>
            <a:r>
              <a:rPr lang="da-DK" sz="2800" dirty="0" err="1"/>
              <a:t>into</a:t>
            </a:r>
            <a:r>
              <a:rPr lang="da-DK" sz="2800" dirty="0"/>
              <a:t> </a:t>
            </a:r>
            <a:r>
              <a:rPr lang="da-DK" sz="2800" dirty="0" err="1"/>
              <a:t>blocks</a:t>
            </a:r>
            <a:r>
              <a:rPr lang="da-DK" sz="2800" dirty="0"/>
              <a:t> of </a:t>
            </a:r>
            <a:r>
              <a:rPr lang="da-DK" sz="2800" dirty="0" err="1"/>
              <a:t>size</a:t>
            </a:r>
            <a:r>
              <a:rPr lang="da-DK" sz="2800" dirty="0"/>
              <a:t> </a:t>
            </a:r>
            <a:r>
              <a:rPr lang="da-DK" sz="2800" i="1" dirty="0"/>
              <a:t>O</a:t>
            </a:r>
            <a:r>
              <a:rPr lang="da-DK" sz="2800" dirty="0"/>
              <a:t>(</a:t>
            </a:r>
            <a:r>
              <a:rPr lang="el-GR" sz="2800" dirty="0"/>
              <a:t>δ</a:t>
            </a:r>
            <a:r>
              <a:rPr lang="da-DK" sz="2800" dirty="0"/>
              <a:t>)</a:t>
            </a:r>
            <a:endParaRPr lang="el-GR" sz="2800" dirty="0"/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4572000" y="1470025"/>
            <a:ext cx="457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u="sng" dirty="0">
                <a:solidFill>
                  <a:srgbClr val="669900"/>
                </a:solidFill>
              </a:rPr>
              <a:t>Brodal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dashHeavy" dirty="0" err="1">
                <a:solidFill>
                  <a:srgbClr val="669900"/>
                </a:solidFill>
              </a:rPr>
              <a:t>Fagerberg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Finocchi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Grandoni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Italiano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sng" dirty="0" err="1">
                <a:solidFill>
                  <a:srgbClr val="669900"/>
                </a:solidFill>
              </a:rPr>
              <a:t>Jørgensen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dash" dirty="0" err="1">
                <a:solidFill>
                  <a:srgbClr val="669900"/>
                </a:solidFill>
              </a:rPr>
              <a:t>Moruz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u="sng" dirty="0" err="1">
                <a:solidFill>
                  <a:srgbClr val="669900"/>
                </a:solidFill>
              </a:rPr>
              <a:t>Mølhave</a:t>
            </a:r>
            <a:r>
              <a:rPr lang="en-US" sz="1800" b="1" dirty="0">
                <a:solidFill>
                  <a:srgbClr val="669900"/>
                </a:solidFill>
              </a:rPr>
              <a:t>, ESA’07</a:t>
            </a:r>
          </a:p>
        </p:txBody>
      </p:sp>
      <p:sp>
        <p:nvSpPr>
          <p:cNvPr id="37" name="AutoShape 56"/>
          <p:cNvSpPr>
            <a:spLocks noChangeArrowheads="1"/>
          </p:cNvSpPr>
          <p:nvPr/>
        </p:nvSpPr>
        <p:spPr bwMode="auto">
          <a:xfrm flipH="1">
            <a:off x="641508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6415088" y="2392363"/>
            <a:ext cx="306387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" name="AutoShape 58"/>
          <p:cNvSpPr>
            <a:spLocks noChangeArrowheads="1"/>
          </p:cNvSpPr>
          <p:nvPr/>
        </p:nvSpPr>
        <p:spPr bwMode="auto">
          <a:xfrm>
            <a:off x="3381375" y="2662238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3343275" y="2354263"/>
            <a:ext cx="306388" cy="304800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9169-395C-4729-8F8E-90FEA7DD8060}" type="slidenum">
              <a:rPr lang="en-US"/>
              <a:pPr/>
              <a:t>17</a:t>
            </a:fld>
            <a:r>
              <a:rPr lang="en-US"/>
              <a:t>          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Faulty-Memory RAM: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Reliable Values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739900"/>
            <a:ext cx="8758237" cy="18669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Store </a:t>
            </a:r>
            <a:r>
              <a:rPr lang="en-US" sz="2400" dirty="0">
                <a:solidFill>
                  <a:srgbClr val="669900"/>
                </a:solidFill>
              </a:rPr>
              <a:t>2</a:t>
            </a:r>
            <a:r>
              <a:rPr lang="el-GR" sz="2400" dirty="0">
                <a:solidFill>
                  <a:srgbClr val="669900"/>
                </a:solidFill>
              </a:rPr>
              <a:t>δ</a:t>
            </a:r>
            <a:r>
              <a:rPr lang="da-DK" sz="2400" dirty="0">
                <a:solidFill>
                  <a:srgbClr val="669900"/>
                </a:solidFill>
              </a:rPr>
              <a:t>+1</a:t>
            </a:r>
            <a:r>
              <a:rPr lang="da-DK" sz="2400" dirty="0"/>
              <a:t> </a:t>
            </a:r>
            <a:r>
              <a:rPr lang="da-DK" sz="2400" dirty="0" err="1"/>
              <a:t>copies</a:t>
            </a:r>
            <a:r>
              <a:rPr lang="da-DK" sz="2400" dirty="0"/>
              <a:t> of </a:t>
            </a:r>
            <a:r>
              <a:rPr lang="en-US" sz="2400" dirty="0"/>
              <a:t> value </a:t>
            </a:r>
            <a:r>
              <a:rPr lang="en-US" sz="2400" i="1" dirty="0"/>
              <a:t>x - </a:t>
            </a:r>
            <a:r>
              <a:rPr lang="en-US" sz="2400" dirty="0"/>
              <a:t>at most </a:t>
            </a:r>
            <a:r>
              <a:rPr lang="el-GR" sz="2400" dirty="0"/>
              <a:t>δ</a:t>
            </a:r>
            <a:r>
              <a:rPr lang="da-DK" sz="2400" dirty="0"/>
              <a:t> </a:t>
            </a:r>
            <a:r>
              <a:rPr lang="da-DK" sz="2400" dirty="0" err="1"/>
              <a:t>copies</a:t>
            </a:r>
            <a:r>
              <a:rPr lang="da-DK" sz="2400" dirty="0"/>
              <a:t> </a:t>
            </a:r>
            <a:r>
              <a:rPr lang="da-DK" sz="2400" dirty="0" err="1"/>
              <a:t>uncorrupted</a:t>
            </a:r>
            <a:endParaRPr lang="da-DK" sz="2400" dirty="0"/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i="1" dirty="0"/>
              <a:t>x</a:t>
            </a:r>
            <a:r>
              <a:rPr lang="da-DK" sz="2400" dirty="0"/>
              <a:t> = </a:t>
            </a:r>
            <a:r>
              <a:rPr lang="da-DK" sz="2400" dirty="0" err="1"/>
              <a:t>majority</a:t>
            </a:r>
            <a:endParaRPr lang="da-DK" sz="2400" dirty="0"/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/>
              <a:t>Time </a:t>
            </a:r>
            <a:r>
              <a:rPr lang="da-DK" sz="2400" i="1" dirty="0"/>
              <a:t>O</a:t>
            </a:r>
            <a:r>
              <a:rPr lang="da-DK" sz="2400" dirty="0"/>
              <a:t>(</a:t>
            </a:r>
            <a:r>
              <a:rPr lang="el-GR" sz="2400" dirty="0"/>
              <a:t>δ</a:t>
            </a:r>
            <a:r>
              <a:rPr lang="da-DK" sz="2400" dirty="0"/>
              <a:t>) </a:t>
            </a:r>
            <a:r>
              <a:rPr lang="da-DK" sz="2400" dirty="0" err="1"/>
              <a:t>using</a:t>
            </a:r>
            <a:r>
              <a:rPr lang="da-DK" sz="2400" dirty="0"/>
              <a:t> </a:t>
            </a:r>
            <a:r>
              <a:rPr lang="da-DK" sz="2400" dirty="0" err="1"/>
              <a:t>two</a:t>
            </a:r>
            <a:r>
              <a:rPr lang="da-DK" sz="2400" dirty="0"/>
              <a:t> </a:t>
            </a:r>
            <a:r>
              <a:rPr lang="da-DK" sz="2400" dirty="0" err="1"/>
              <a:t>safe</a:t>
            </a:r>
            <a:r>
              <a:rPr lang="da-DK" sz="2400" dirty="0"/>
              <a:t> registers (</a:t>
            </a:r>
            <a:r>
              <a:rPr lang="da-DK" sz="2400" dirty="0" err="1">
                <a:solidFill>
                  <a:srgbClr val="C00000"/>
                </a:solidFill>
              </a:rPr>
              <a:t>candidate</a:t>
            </a:r>
            <a:r>
              <a:rPr lang="da-DK" sz="2400" dirty="0"/>
              <a:t> and </a:t>
            </a:r>
            <a:r>
              <a:rPr lang="da-DK" sz="2400" dirty="0" err="1">
                <a:solidFill>
                  <a:srgbClr val="C00000"/>
                </a:solidFill>
              </a:rPr>
              <a:t>count</a:t>
            </a:r>
            <a:r>
              <a:rPr lang="da-DK" sz="2400" dirty="0"/>
              <a:t>)</a:t>
            </a:r>
            <a:endParaRPr lang="en-US" sz="2400" dirty="0"/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652588" y="4197350"/>
            <a:ext cx="618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400" dirty="0"/>
              <a:t>δ</a:t>
            </a:r>
            <a:r>
              <a:rPr lang="da-DK" sz="2400" dirty="0"/>
              <a:t>=5 </a:t>
            </a:r>
            <a:r>
              <a:rPr lang="da-DK" sz="2400" i="1" dirty="0"/>
              <a:t>                 </a:t>
            </a:r>
            <a:r>
              <a:rPr lang="en-US" sz="2400" i="1" dirty="0">
                <a:solidFill>
                  <a:srgbClr val="C00000"/>
                </a:solidFill>
              </a:rPr>
              <a:t>y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/>
              <a:t>x   </a:t>
            </a:r>
            <a:r>
              <a:rPr lang="en-US" sz="2400" i="1" dirty="0" err="1"/>
              <a:t>x</a:t>
            </a:r>
            <a:r>
              <a:rPr lang="en-US" sz="2400" i="1" dirty="0"/>
              <a:t>   </a:t>
            </a:r>
            <a:r>
              <a:rPr lang="en-US" sz="2400" i="1" dirty="0">
                <a:solidFill>
                  <a:srgbClr val="C00000"/>
                </a:solidFill>
              </a:rPr>
              <a:t>y</a:t>
            </a:r>
            <a:r>
              <a:rPr lang="en-US" sz="2400" i="1" dirty="0"/>
              <a:t>   x   </a:t>
            </a:r>
            <a:r>
              <a:rPr lang="en-US" sz="2400" i="1" dirty="0" err="1"/>
              <a:t>x</a:t>
            </a:r>
            <a:r>
              <a:rPr lang="en-US" sz="2400" i="1" dirty="0"/>
              <a:t>   </a:t>
            </a:r>
            <a:r>
              <a:rPr lang="en-US" sz="2400" i="1" dirty="0" err="1"/>
              <a:t>x</a:t>
            </a:r>
            <a:r>
              <a:rPr lang="en-US" sz="2400" i="1" dirty="0"/>
              <a:t>   </a:t>
            </a:r>
            <a:r>
              <a:rPr lang="en-US" sz="2400" i="1" dirty="0">
                <a:solidFill>
                  <a:srgbClr val="C00000"/>
                </a:solidFill>
              </a:rPr>
              <a:t>y</a:t>
            </a:r>
            <a:r>
              <a:rPr lang="en-US" sz="2400" i="1" dirty="0"/>
              <a:t>   x 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12900" y="4657725"/>
            <a:ext cx="6951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Candidate</a:t>
            </a:r>
            <a:r>
              <a:rPr lang="en-US" sz="2400" i="1" dirty="0">
                <a:solidFill>
                  <a:srgbClr val="D83A1F"/>
                </a:solidFill>
              </a:rPr>
              <a:t>       </a:t>
            </a:r>
            <a:r>
              <a:rPr lang="en-US" sz="2400" i="1" dirty="0">
                <a:solidFill>
                  <a:srgbClr val="C00000"/>
                </a:solidFill>
              </a:rPr>
              <a:t>y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 err="1">
                <a:solidFill>
                  <a:srgbClr val="C00000"/>
                </a:solidFill>
              </a:rPr>
              <a:t>y</a:t>
            </a:r>
            <a:r>
              <a:rPr lang="en-US" sz="2400" i="1" dirty="0">
                <a:solidFill>
                  <a:srgbClr val="C00000"/>
                </a:solidFill>
              </a:rPr>
              <a:t>   </a:t>
            </a:r>
            <a:r>
              <a:rPr lang="en-US" sz="2400" i="1" dirty="0"/>
              <a:t>–   x   –  x 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612900" y="5157788"/>
            <a:ext cx="6681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              1   2   3   2   1   2   1  0   1   0  1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19475" y="4273550"/>
            <a:ext cx="3590925" cy="3841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6664257" y="4724400"/>
            <a:ext cx="382587" cy="382587"/>
          </a:xfrm>
          <a:prstGeom prst="ellipse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035550" y="2890838"/>
            <a:ext cx="410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669900"/>
                </a:solidFill>
              </a:rPr>
              <a:t>Boyer and Moore ‘91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7" grpId="0"/>
      <p:bldP spid="56328" grpId="0"/>
      <p:bldP spid="56329" grpId="0" animBg="1"/>
      <p:bldP spid="56330" grpId="0" animBg="1"/>
      <p:bldP spid="563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2EE5-3F57-4B4F-B6BF-EF7B97CADF26}" type="slidenum">
              <a:rPr lang="en-US"/>
              <a:pPr/>
              <a:t>18</a:t>
            </a:fld>
            <a:r>
              <a:rPr lang="en-US"/>
              <a:t>          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Faulty-Memory RAM: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Dynamic Dictionaries</a:t>
            </a:r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5763" y="1739900"/>
            <a:ext cx="5529262" cy="1651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669900"/>
                </a:solidFill>
              </a:rPr>
              <a:t>Packed array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Reliable pointers and keys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Updates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l-GR" sz="2400" dirty="0"/>
              <a:t>δ</a:t>
            </a:r>
            <a:r>
              <a:rPr lang="en-US" sz="2400" dirty="0"/>
              <a:t> ·log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Searches = fault tolerant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+</a:t>
            </a:r>
            <a:r>
              <a:rPr lang="el-GR" sz="2400" dirty="0"/>
              <a:t>δ</a:t>
            </a:r>
            <a:r>
              <a:rPr lang="da-DK" sz="2400" dirty="0"/>
              <a:t>)</a:t>
            </a:r>
            <a:endParaRPr lang="en-US" sz="2400" dirty="0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85763" y="3813175"/>
            <a:ext cx="55292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/>
              <a:t>2-level buckets of size </a:t>
            </a:r>
            <a:r>
              <a:rPr lang="en-US" sz="2400" i="1"/>
              <a:t>O</a:t>
            </a:r>
            <a:r>
              <a:rPr lang="en-US" sz="2400"/>
              <a:t>(</a:t>
            </a:r>
            <a:r>
              <a:rPr lang="el-GR" sz="2400"/>
              <a:t>δ</a:t>
            </a:r>
            <a:r>
              <a:rPr lang="en-US" sz="2400"/>
              <a:t>·log </a:t>
            </a:r>
            <a:r>
              <a:rPr lang="en-US" sz="2400" i="1"/>
              <a:t>N</a:t>
            </a:r>
            <a:r>
              <a:rPr lang="en-US" sz="2400"/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/>
              <a:t>Root: Reliable pointers and keys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/>
              <a:t>Bucket search/update amortized </a:t>
            </a:r>
            <a:r>
              <a:rPr lang="en-US" sz="2400" i="1"/>
              <a:t>O</a:t>
            </a:r>
            <a:r>
              <a:rPr lang="en-US" sz="2400"/>
              <a:t>(log </a:t>
            </a:r>
            <a:r>
              <a:rPr lang="en-US" sz="2400" i="1"/>
              <a:t>N</a:t>
            </a:r>
            <a:r>
              <a:rPr lang="en-US" sz="2400"/>
              <a:t>+</a:t>
            </a:r>
            <a:r>
              <a:rPr lang="el-GR" sz="2400"/>
              <a:t>δ</a:t>
            </a:r>
            <a:r>
              <a:rPr lang="da-DK" sz="2400"/>
              <a:t>)</a:t>
            </a:r>
            <a:endParaRPr lang="en-US" sz="2400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54588" y="1624013"/>
            <a:ext cx="3803650" cy="2135188"/>
            <a:chOff x="3121" y="1023"/>
            <a:chExt cx="2396" cy="1345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3132" y="1289"/>
              <a:ext cx="2385" cy="77"/>
            </a:xfrm>
            <a:prstGeom prst="rect">
              <a:avLst/>
            </a:prstGeom>
            <a:solidFill>
              <a:srgbClr val="6699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AutoShape 6"/>
            <p:cNvSpPr>
              <a:spLocks noChangeArrowheads="1"/>
            </p:cNvSpPr>
            <p:nvPr/>
          </p:nvSpPr>
          <p:spPr bwMode="auto">
            <a:xfrm>
              <a:off x="3121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AutoShape 7"/>
            <p:cNvSpPr>
              <a:spLocks noChangeArrowheads="1"/>
            </p:cNvSpPr>
            <p:nvPr/>
          </p:nvSpPr>
          <p:spPr bwMode="auto">
            <a:xfrm>
              <a:off x="3382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2" name="AutoShape 8"/>
            <p:cNvSpPr>
              <a:spLocks noChangeArrowheads="1"/>
            </p:cNvSpPr>
            <p:nvPr/>
          </p:nvSpPr>
          <p:spPr bwMode="auto">
            <a:xfrm>
              <a:off x="3633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>
              <a:off x="4297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AutoShape 12"/>
            <p:cNvSpPr>
              <a:spLocks noChangeArrowheads="1"/>
            </p:cNvSpPr>
            <p:nvPr/>
          </p:nvSpPr>
          <p:spPr bwMode="auto">
            <a:xfrm>
              <a:off x="5049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AutoShape 13"/>
            <p:cNvSpPr>
              <a:spLocks noChangeArrowheads="1"/>
            </p:cNvSpPr>
            <p:nvPr/>
          </p:nvSpPr>
          <p:spPr bwMode="auto">
            <a:xfrm>
              <a:off x="5299" y="1382"/>
              <a:ext cx="218" cy="29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3872" y="1289"/>
              <a:ext cx="384" cy="365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...</a:t>
              </a:r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4598" y="1289"/>
              <a:ext cx="402" cy="365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...</a:t>
              </a:r>
            </a:p>
          </p:txBody>
        </p:sp>
        <p:sp>
          <p:nvSpPr>
            <p:cNvPr id="77854" name="AutoShape 30"/>
            <p:cNvSpPr>
              <a:spLocks/>
            </p:cNvSpPr>
            <p:nvPr/>
          </p:nvSpPr>
          <p:spPr bwMode="auto">
            <a:xfrm rot="16200000" flipV="1">
              <a:off x="4331" y="1701"/>
              <a:ext cx="145" cy="194"/>
            </a:xfrm>
            <a:prstGeom prst="leftBrace">
              <a:avLst>
                <a:gd name="adj1" fmla="val 1114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Text Box 31"/>
            <p:cNvSpPr txBox="1">
              <a:spLocks noChangeArrowheads="1"/>
            </p:cNvSpPr>
            <p:nvPr/>
          </p:nvSpPr>
          <p:spPr bwMode="auto">
            <a:xfrm>
              <a:off x="3944" y="1845"/>
              <a:ext cx="992" cy="523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/>
                <a:t>Θ</a:t>
              </a:r>
              <a:r>
                <a:rPr lang="da-DK" sz="2400"/>
                <a:t>(</a:t>
              </a:r>
              <a:r>
                <a:rPr lang="el-GR" sz="2400"/>
                <a:t>δ</a:t>
              </a:r>
              <a:r>
                <a:rPr lang="en-US" sz="2400"/>
                <a:t>·</a:t>
              </a:r>
              <a:r>
                <a:rPr lang="da-DK" sz="2400"/>
                <a:t>log </a:t>
              </a:r>
              <a:r>
                <a:rPr lang="da-DK" sz="2400" i="1"/>
                <a:t>N</a:t>
              </a:r>
              <a:r>
                <a:rPr lang="da-DK" sz="2400"/>
                <a:t>)</a:t>
              </a:r>
            </a:p>
            <a:p>
              <a:r>
                <a:rPr lang="da-DK" sz="2400"/>
                <a:t>elements</a:t>
              </a:r>
              <a:endParaRPr lang="el-GR" sz="2400"/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3744" y="1023"/>
              <a:ext cx="1773" cy="233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solidFill>
                    <a:srgbClr val="669900"/>
                  </a:solidFill>
                </a:rPr>
                <a:t>Itai,  Konheim, Rodeh, 1981</a:t>
              </a:r>
            </a:p>
          </p:txBody>
        </p:sp>
      </p:grp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385763" y="5734050"/>
            <a:ext cx="68722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/>
              <a:t>Search and update amortized </a:t>
            </a:r>
            <a:r>
              <a:rPr lang="en-US" sz="2400" b="1" i="1"/>
              <a:t>O</a:t>
            </a:r>
            <a:r>
              <a:rPr lang="en-US" sz="2400" b="1"/>
              <a:t>(log </a:t>
            </a:r>
            <a:r>
              <a:rPr lang="en-US" sz="2400" b="1" i="1"/>
              <a:t>N</a:t>
            </a:r>
            <a:r>
              <a:rPr lang="en-US" sz="2400" b="1"/>
              <a:t>+</a:t>
            </a:r>
            <a:r>
              <a:rPr lang="el-GR" sz="2400" b="1"/>
              <a:t>δ</a:t>
            </a:r>
            <a:r>
              <a:rPr lang="da-DK" sz="2400" b="1"/>
              <a:t>) </a:t>
            </a:r>
            <a:endParaRPr lang="en-US" sz="2400" b="1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915025" y="4043363"/>
            <a:ext cx="2843213" cy="1379537"/>
            <a:chOff x="3726" y="2547"/>
            <a:chExt cx="1791" cy="869"/>
          </a:xfrm>
        </p:grpSpPr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4138" y="2547"/>
              <a:ext cx="774" cy="121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3726" y="2934"/>
              <a:ext cx="363" cy="9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5081" y="2934"/>
              <a:ext cx="436" cy="9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4162" y="2934"/>
              <a:ext cx="387" cy="9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 flipH="1">
              <a:off x="3750" y="2596"/>
              <a:ext cx="460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 flipH="1">
              <a:off x="4234" y="2596"/>
              <a:ext cx="145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>
              <a:off x="4767" y="2620"/>
              <a:ext cx="338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2" name="Text Box 48"/>
            <p:cNvSpPr txBox="1">
              <a:spLocks noChangeArrowheads="1"/>
            </p:cNvSpPr>
            <p:nvPr/>
          </p:nvSpPr>
          <p:spPr bwMode="auto">
            <a:xfrm>
              <a:off x="4598" y="2765"/>
              <a:ext cx="411" cy="288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...</a:t>
              </a:r>
            </a:p>
          </p:txBody>
        </p:sp>
        <p:sp>
          <p:nvSpPr>
            <p:cNvPr id="77874" name="AutoShape 50"/>
            <p:cNvSpPr>
              <a:spLocks/>
            </p:cNvSpPr>
            <p:nvPr/>
          </p:nvSpPr>
          <p:spPr bwMode="auto">
            <a:xfrm rot="16200000" flipV="1">
              <a:off x="4295" y="2922"/>
              <a:ext cx="121" cy="387"/>
            </a:xfrm>
            <a:prstGeom prst="leftBrace">
              <a:avLst>
                <a:gd name="adj1" fmla="val 2665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5" name="Text Box 51"/>
            <p:cNvSpPr txBox="1">
              <a:spLocks noChangeArrowheads="1"/>
            </p:cNvSpPr>
            <p:nvPr/>
          </p:nvSpPr>
          <p:spPr bwMode="auto">
            <a:xfrm>
              <a:off x="3824" y="3128"/>
              <a:ext cx="1306" cy="288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/>
                <a:t>Θ</a:t>
              </a:r>
              <a:r>
                <a:rPr lang="da-DK" sz="2400"/>
                <a:t>(</a:t>
              </a:r>
              <a:r>
                <a:rPr lang="el-GR" sz="2400"/>
                <a:t>δ</a:t>
              </a:r>
              <a:r>
                <a:rPr lang="da-DK" sz="2400"/>
                <a:t>) elements</a:t>
              </a:r>
              <a:endParaRPr lang="el-GR" sz="2400"/>
            </a:p>
          </p:txBody>
        </p:sp>
      </p:grp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7413625" y="471488"/>
            <a:ext cx="13843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b="1" u="sng" dirty="0">
                <a:solidFill>
                  <a:srgbClr val="669900"/>
                </a:solidFill>
              </a:rPr>
              <a:t>Brodal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u="dashHeavy" dirty="0" err="1">
                <a:solidFill>
                  <a:srgbClr val="669900"/>
                </a:solidFill>
              </a:rPr>
              <a:t>Fagerberg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dirty="0" err="1" smtClean="0">
                <a:solidFill>
                  <a:srgbClr val="669900"/>
                </a:solidFill>
              </a:rPr>
              <a:t>Fnocchi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dirty="0" err="1">
                <a:solidFill>
                  <a:srgbClr val="669900"/>
                </a:solidFill>
              </a:rPr>
              <a:t>Grandoni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dirty="0" err="1">
                <a:solidFill>
                  <a:srgbClr val="669900"/>
                </a:solidFill>
              </a:rPr>
              <a:t>Italiano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u="sng" dirty="0" err="1">
                <a:solidFill>
                  <a:srgbClr val="669900"/>
                </a:solidFill>
              </a:rPr>
              <a:t>Jørgensen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u="dash" dirty="0" err="1">
                <a:solidFill>
                  <a:srgbClr val="669900"/>
                </a:solidFill>
              </a:rPr>
              <a:t>Moruz</a:t>
            </a:r>
            <a:r>
              <a:rPr lang="en-US" sz="1000" b="1" dirty="0">
                <a:solidFill>
                  <a:srgbClr val="669900"/>
                </a:solidFill>
              </a:rPr>
              <a:t>, </a:t>
            </a:r>
            <a:r>
              <a:rPr lang="en-US" sz="1000" b="1" u="sng" dirty="0" err="1">
                <a:solidFill>
                  <a:srgbClr val="669900"/>
                </a:solidFill>
              </a:rPr>
              <a:t>Mølhave</a:t>
            </a:r>
            <a:r>
              <a:rPr lang="en-US" sz="1000" b="1" dirty="0">
                <a:solidFill>
                  <a:srgbClr val="669900"/>
                </a:solidFill>
              </a:rPr>
              <a:t>, ESA’07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build="p"/>
      <p:bldP spid="77840" grpId="0"/>
      <p:bldP spid="778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04800" y="304800"/>
            <a:ext cx="86153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 dirty="0" smtClean="0"/>
              <a:t>Fault-Tolerant Results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sz="8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Merging, time </a:t>
            </a:r>
            <a:r>
              <a:rPr lang="el-GR" sz="2400" dirty="0" smtClean="0"/>
              <a:t>Θ</a:t>
            </a:r>
            <a:r>
              <a:rPr lang="da-DK" sz="2400" dirty="0" smtClean="0"/>
              <a:t>(</a:t>
            </a:r>
            <a:r>
              <a:rPr lang="da-DK" sz="2400" i="1" dirty="0" smtClean="0"/>
              <a:t>N</a:t>
            </a:r>
            <a:r>
              <a:rPr lang="da-DK" sz="2400" dirty="0" smtClean="0"/>
              <a:t>+</a:t>
            </a:r>
            <a:r>
              <a:rPr lang="el-GR" sz="2400" dirty="0" smtClean="0"/>
              <a:t>δ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Priority queue,</a:t>
            </a:r>
            <a:r>
              <a:rPr lang="da-DK" sz="2400" dirty="0" smtClean="0">
                <a:cs typeface="Arial" charset="0"/>
              </a:rPr>
              <a:t> time </a:t>
            </a:r>
            <a:r>
              <a:rPr lang="el-GR" sz="2400" dirty="0" smtClean="0"/>
              <a:t>Θ</a:t>
            </a:r>
            <a:r>
              <a:rPr lang="da-DK" sz="2400" dirty="0" smtClean="0">
                <a:cs typeface="Arial" charset="0"/>
              </a:rPr>
              <a:t>(</a:t>
            </a:r>
            <a:r>
              <a:rPr lang="da-DK" sz="2400" dirty="0" smtClean="0"/>
              <a:t>log </a:t>
            </a:r>
            <a:r>
              <a:rPr lang="da-DK" sz="2400" i="1" dirty="0" smtClean="0"/>
              <a:t>N</a:t>
            </a:r>
            <a:r>
              <a:rPr lang="da-DK" sz="2400" dirty="0" smtClean="0"/>
              <a:t>+</a:t>
            </a:r>
            <a:r>
              <a:rPr lang="el-GR" sz="2400" dirty="0" smtClean="0"/>
              <a:t>δ</a:t>
            </a:r>
            <a:r>
              <a:rPr lang="da-DK" sz="2400" dirty="0" smtClean="0"/>
              <a:t>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Sorting, time </a:t>
            </a:r>
            <a:r>
              <a:rPr lang="el-GR" sz="2400" dirty="0"/>
              <a:t>Θ</a:t>
            </a:r>
            <a:r>
              <a:rPr lang="da-DK" sz="2400" dirty="0"/>
              <a:t>(</a:t>
            </a:r>
            <a:r>
              <a:rPr lang="da-DK" sz="2400" i="1" dirty="0"/>
              <a:t>N</a:t>
            </a:r>
            <a:r>
              <a:rPr lang="en-US" sz="2400" i="1" dirty="0"/>
              <a:t>·</a:t>
            </a:r>
            <a:r>
              <a:rPr lang="da-DK" sz="2400" dirty="0"/>
              <a:t>log </a:t>
            </a:r>
            <a:r>
              <a:rPr lang="da-DK" sz="2400" i="1" dirty="0" smtClean="0"/>
              <a:t>N</a:t>
            </a:r>
            <a:r>
              <a:rPr lang="da-DK" sz="2400" dirty="0" smtClean="0"/>
              <a:t>+</a:t>
            </a:r>
            <a:r>
              <a:rPr lang="el-GR" sz="2400" dirty="0" smtClean="0"/>
              <a:t>δ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)</a:t>
            </a:r>
            <a:endParaRPr lang="da-DK" sz="2400" dirty="0" smtClean="0"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da-DK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400" dirty="0" err="1" smtClean="0">
                <a:cs typeface="Arial" charset="0"/>
              </a:rPr>
              <a:t>Static</a:t>
            </a:r>
            <a:r>
              <a:rPr lang="da-DK" sz="2400" dirty="0" smtClean="0">
                <a:cs typeface="Arial" charset="0"/>
              </a:rPr>
              <a:t> and </a:t>
            </a:r>
            <a:r>
              <a:rPr lang="da-DK" sz="2400" dirty="0" err="1" smtClean="0">
                <a:cs typeface="Arial" charset="0"/>
              </a:rPr>
              <a:t>dynamic</a:t>
            </a:r>
            <a:r>
              <a:rPr lang="da-DK" sz="2400" dirty="0" smtClean="0">
                <a:cs typeface="Arial" charset="0"/>
              </a:rPr>
              <a:t> </a:t>
            </a:r>
            <a:r>
              <a:rPr lang="da-DK" sz="2400" dirty="0" err="1" smtClean="0">
                <a:cs typeface="Arial" charset="0"/>
              </a:rPr>
              <a:t>dictionary</a:t>
            </a:r>
            <a:r>
              <a:rPr lang="da-DK" sz="2400" dirty="0" smtClean="0">
                <a:cs typeface="Arial" charset="0"/>
              </a:rPr>
              <a:t>, time </a:t>
            </a:r>
            <a:r>
              <a:rPr lang="el-GR" sz="2400" dirty="0" smtClean="0"/>
              <a:t>Θ</a:t>
            </a:r>
            <a:r>
              <a:rPr lang="da-DK" sz="2400" dirty="0" smtClean="0">
                <a:cs typeface="Arial" charset="0"/>
              </a:rPr>
              <a:t>(</a:t>
            </a:r>
            <a:r>
              <a:rPr lang="da-DK" sz="2400" dirty="0" smtClean="0"/>
              <a:t>log </a:t>
            </a:r>
            <a:r>
              <a:rPr lang="da-DK" sz="2400" i="1" dirty="0" smtClean="0"/>
              <a:t>N</a:t>
            </a:r>
            <a:r>
              <a:rPr lang="da-DK" sz="2400" dirty="0" smtClean="0"/>
              <a:t>+</a:t>
            </a:r>
            <a:r>
              <a:rPr lang="el-GR" sz="2400" dirty="0" smtClean="0"/>
              <a:t>δ</a:t>
            </a:r>
            <a:r>
              <a:rPr lang="da-DK" sz="2400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da-DK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da-DK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da-DK" sz="2400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400" dirty="0" err="1" smtClean="0"/>
              <a:t>External-memory</a:t>
            </a:r>
            <a:r>
              <a:rPr lang="da-DK" sz="2400" dirty="0" smtClean="0"/>
              <a:t> </a:t>
            </a:r>
            <a:r>
              <a:rPr lang="da-DK" sz="2400" dirty="0" err="1" smtClean="0"/>
              <a:t>fault</a:t>
            </a:r>
            <a:r>
              <a:rPr lang="da-DK" sz="2400" dirty="0" smtClean="0"/>
              <a:t> tolerant </a:t>
            </a:r>
            <a:r>
              <a:rPr lang="da-DK" sz="2400" dirty="0" err="1" smtClean="0"/>
              <a:t>searching</a:t>
            </a:r>
            <a:r>
              <a:rPr lang="da-DK" sz="2400" dirty="0" smtClean="0"/>
              <a:t>,                           I/Os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654425" y="2970661"/>
            <a:ext cx="5184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err="1">
                <a:solidFill>
                  <a:srgbClr val="669900"/>
                </a:solidFill>
              </a:rPr>
              <a:t>Finocchi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Grandoni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Italiano</a:t>
            </a:r>
            <a:r>
              <a:rPr lang="en-US" sz="1800" b="1" dirty="0">
                <a:solidFill>
                  <a:srgbClr val="669900"/>
                </a:solidFill>
              </a:rPr>
              <a:t>, ICALP‘06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4416425" y="4161472"/>
            <a:ext cx="442277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669900"/>
                </a:solidFill>
              </a:rPr>
              <a:t>Brodal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dashHeavy" dirty="0" err="1" smtClean="0">
                <a:solidFill>
                  <a:srgbClr val="669900"/>
                </a:solidFill>
              </a:rPr>
              <a:t>Fagerberg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dirty="0" err="1" smtClean="0">
                <a:solidFill>
                  <a:srgbClr val="669900"/>
                </a:solidFill>
              </a:rPr>
              <a:t>Finocchi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Grandoni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Italiano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sng" dirty="0" err="1" smtClean="0">
                <a:solidFill>
                  <a:srgbClr val="669900"/>
                </a:solidFill>
              </a:rPr>
              <a:t>Jørgensen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dashHeavy" dirty="0" err="1" smtClean="0">
                <a:solidFill>
                  <a:srgbClr val="669900"/>
                </a:solidFill>
              </a:rPr>
              <a:t>Moruz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sng" dirty="0" err="1" smtClean="0">
                <a:solidFill>
                  <a:srgbClr val="669900"/>
                </a:solidFill>
              </a:rPr>
              <a:t>Mølhave</a:t>
            </a:r>
            <a:r>
              <a:rPr lang="en-US" sz="1800" b="1" dirty="0" smtClean="0">
                <a:solidFill>
                  <a:srgbClr val="669900"/>
                </a:solidFill>
              </a:rPr>
              <a:t>, ESA’07</a:t>
            </a:r>
          </a:p>
          <a:p>
            <a:pPr algn="r">
              <a:spcBef>
                <a:spcPct val="50000"/>
              </a:spcBef>
            </a:pPr>
            <a:r>
              <a:rPr lang="en-US" b="1" dirty="0" err="1" smtClean="0">
                <a:solidFill>
                  <a:srgbClr val="669900"/>
                </a:solidFill>
              </a:rPr>
              <a:t>Finocchi</a:t>
            </a:r>
            <a:r>
              <a:rPr lang="en-US" b="1" dirty="0" smtClean="0">
                <a:solidFill>
                  <a:srgbClr val="669900"/>
                </a:solidFill>
              </a:rPr>
              <a:t>, </a:t>
            </a:r>
            <a:r>
              <a:rPr lang="en-US" b="1" dirty="0" err="1" smtClean="0">
                <a:solidFill>
                  <a:srgbClr val="669900"/>
                </a:solidFill>
              </a:rPr>
              <a:t>Grandoni</a:t>
            </a:r>
            <a:r>
              <a:rPr lang="en-US" b="1" dirty="0" smtClean="0">
                <a:solidFill>
                  <a:srgbClr val="669900"/>
                </a:solidFill>
              </a:rPr>
              <a:t>, </a:t>
            </a:r>
            <a:r>
              <a:rPr lang="en-US" b="1" dirty="0" err="1" smtClean="0">
                <a:solidFill>
                  <a:srgbClr val="669900"/>
                </a:solidFill>
              </a:rPr>
              <a:t>Italiano</a:t>
            </a:r>
            <a:r>
              <a:rPr lang="en-US" b="1" dirty="0" smtClean="0">
                <a:solidFill>
                  <a:srgbClr val="669900"/>
                </a:solidFill>
              </a:rPr>
              <a:t>, ICALP’06</a:t>
            </a:r>
            <a:endParaRPr lang="en-US" b="1" dirty="0" smtClean="0"/>
          </a:p>
          <a:p>
            <a:pPr algn="r">
              <a:spcBef>
                <a:spcPct val="50000"/>
              </a:spcBef>
            </a:pPr>
            <a:endParaRPr lang="en-US" sz="1800" b="1" dirty="0">
              <a:solidFill>
                <a:srgbClr val="669900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916612" y="5514290"/>
          <a:ext cx="1779588" cy="657910"/>
        </p:xfrm>
        <a:graphic>
          <a:graphicData uri="http://schemas.openxmlformats.org/presentationml/2006/ole">
            <p:oleObj spid="_x0000_s7170" name="Equation" r:id="rId3" imgW="1269720" imgH="431640" progId="Equation.3">
              <p:embed/>
            </p:oleObj>
          </a:graphicData>
        </a:graphic>
      </p:graphicFrame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416425" y="6107668"/>
            <a:ext cx="4422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669900"/>
                </a:solidFill>
              </a:rPr>
              <a:t>Brodal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sng" dirty="0" err="1" smtClean="0">
                <a:solidFill>
                  <a:srgbClr val="669900"/>
                </a:solidFill>
              </a:rPr>
              <a:t>Jørgensen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sng" dirty="0" err="1" smtClean="0">
                <a:solidFill>
                  <a:srgbClr val="669900"/>
                </a:solidFill>
              </a:rPr>
              <a:t>Mølhave</a:t>
            </a:r>
            <a:r>
              <a:rPr lang="en-US" sz="1800" b="1" dirty="0" smtClean="0">
                <a:solidFill>
                  <a:srgbClr val="669900"/>
                </a:solidFill>
              </a:rPr>
              <a:t>, Submitted</a:t>
            </a:r>
            <a:endParaRPr lang="en-US" sz="1800" b="1" dirty="0">
              <a:solidFill>
                <a:srgbClr val="669900"/>
              </a:solidFill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416425" y="2113722"/>
            <a:ext cx="4422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u="sng" dirty="0" err="1" smtClean="0">
                <a:solidFill>
                  <a:srgbClr val="669900"/>
                </a:solidFill>
              </a:rPr>
              <a:t>Jørgensen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dashHeavy" dirty="0" err="1" smtClean="0">
                <a:solidFill>
                  <a:srgbClr val="669900"/>
                </a:solidFill>
              </a:rPr>
              <a:t>Moruz</a:t>
            </a:r>
            <a:r>
              <a:rPr lang="en-US" sz="1800" b="1" dirty="0" smtClean="0">
                <a:solidFill>
                  <a:srgbClr val="669900"/>
                </a:solidFill>
              </a:rPr>
              <a:t>, </a:t>
            </a:r>
            <a:r>
              <a:rPr lang="en-US" sz="1800" b="1" u="sng" dirty="0" err="1" smtClean="0">
                <a:solidFill>
                  <a:srgbClr val="669900"/>
                </a:solidFill>
              </a:rPr>
              <a:t>Mølhave</a:t>
            </a:r>
            <a:r>
              <a:rPr lang="en-US" sz="1800" b="1" dirty="0" smtClean="0">
                <a:solidFill>
                  <a:srgbClr val="669900"/>
                </a:solidFill>
              </a:rPr>
              <a:t>, WADS’07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654425" y="1219200"/>
            <a:ext cx="5184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err="1">
                <a:solidFill>
                  <a:srgbClr val="669900"/>
                </a:solidFill>
              </a:rPr>
              <a:t>Finocchi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Grandoni</a:t>
            </a:r>
            <a:r>
              <a:rPr lang="en-US" sz="1800" b="1" dirty="0">
                <a:solidFill>
                  <a:srgbClr val="669900"/>
                </a:solidFill>
              </a:rPr>
              <a:t>, </a:t>
            </a:r>
            <a:r>
              <a:rPr lang="en-US" sz="1800" b="1" dirty="0" err="1">
                <a:solidFill>
                  <a:srgbClr val="669900"/>
                </a:solidFill>
              </a:rPr>
              <a:t>Italiano</a:t>
            </a:r>
            <a:r>
              <a:rPr lang="en-US" sz="1800" b="1" dirty="0">
                <a:solidFill>
                  <a:srgbClr val="669900"/>
                </a:solidFill>
              </a:rPr>
              <a:t>, ICALP‘06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MadalgoLogo1024x107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1"/>
            <a:ext cx="8555651" cy="838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67200" y="1295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Faculty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295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Post Docs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40048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PhD students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40048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Master Students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1295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Administration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4004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Programmers</a:t>
            </a:r>
            <a:endParaRPr lang="en-US" sz="1600" dirty="0"/>
          </a:p>
        </p:txBody>
      </p:sp>
      <p:pic>
        <p:nvPicPr>
          <p:cNvPr id="13360" name="Picture 48" descr="http://www.madalgo.au.dk/img/Forside/KatrinebjMay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3314700" cy="228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grpSp>
        <p:nvGrpSpPr>
          <p:cNvPr id="45" name="Group 44"/>
          <p:cNvGrpSpPr/>
          <p:nvPr/>
        </p:nvGrpSpPr>
        <p:grpSpPr>
          <a:xfrm>
            <a:off x="304800" y="1597153"/>
            <a:ext cx="8458200" cy="4974859"/>
            <a:chOff x="304800" y="1597153"/>
            <a:chExt cx="8458200" cy="4974859"/>
          </a:xfrm>
        </p:grpSpPr>
        <p:pic>
          <p:nvPicPr>
            <p:cNvPr id="13314" name="Picture 2" descr="http://www.madalgo.au.dk/img/Lars_madalgo_206.jpg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1597153"/>
              <a:ext cx="914400" cy="111191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16" name="Picture 4" descr="Gerth Stølting Brober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2788920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18" name="Picture 6" descr="http://www.madalgo.au.dk/img/Postdoc/SrinivasAug2007.jpg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62600" y="1597153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20" name="Picture 8" descr="Henrik Blunck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62600" y="2785873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22" name="Picture 10" descr="http://www.madalgo.au.dk/img/Postdoc/Mohammad_Marts_2008-017Modif.jpg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3200" y="1597153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26" name="Picture 14" descr="Anders Hessellund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48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28" name="Picture 16" descr="http://www.madalgo.au.dk/img/PhD/Aarhus/Thomas-del-A-003.jpg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954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30" name="Picture 18" descr="Martin Olsen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860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32" name="Picture 20" descr="Allan Grønlund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766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34" name="Picture 22" descr="http://www.madalgo.au.dk/img/tsakalid.jpg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48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36" name="Picture 24" descr="http://www.madalgo.au.dk/img/Lasse-ny-Phd-004.jpg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954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38" name="Picture 26" descr="http://www.madalgo.au.dk/img/PhD/Aarhus/Mark-Greve-2008-007_web2.jpg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860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40" name="Picture 28" descr="http://www.madalgo.au.dk/img/PhD/Aarhus/Morten_Revsbaek_004_3.jpg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2672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42" name="Picture 30" descr="http://www.madalgo.au.dk/img/PhD/Aarhus/JesperME_2_4.jpg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2672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44" name="Picture 32" descr="http://www.madalgo.au.dk/img/PhD/Aarhus/Pooya-Davoodi_in-Iran2.jpg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2766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46" name="Picture 34" descr="http://www.madalgo.au.dk/img/UnderGrads/Claus07_02_08-001.jpg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5532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48" name="Picture 36" descr="http://www.madalgo.au.dk/img/UnderGrads/Krzysztof07_02_08-004_2.jpg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5626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50" name="Picture 38" descr="http://www.madalgo.au.dk/img/UnderGrads/Henrik_Kirk_07_02_08-007_2.jpg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562600" y="430125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52" name="Picture 40" descr="http://www.madalgo.au.dk/img/CenterManager_Else.jpg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848600" y="1597153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54" name="Picture 42" descr="http://www.madalgo.au.dk/img/Ellen-Lindstroem.jpg"/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848600" y="2785873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56" name="Picture 44" descr="http://www.madalgo.au.dk/img/Kasper-programoer.jpg"/>
            <p:cNvPicPr>
              <a:picLocks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848600" y="4303394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58" name="Picture 46" descr="http://www.madalgo.au.dk/img/Admin_Programmers/Adam-Ehlers-Nyholm-Thomsern-008_2.jpg"/>
            <p:cNvPicPr>
              <a:picLocks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848600" y="5474732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362" name="Picture 50" descr="Ajwani, Deepak"/>
            <p:cNvPicPr>
              <a:picLocks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553200" y="2788920"/>
              <a:ext cx="914400" cy="1097280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3124200" y="6553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 madalgo.au.dk</a:t>
            </a:r>
            <a:endParaRPr lang="en-US" dirty="0"/>
          </a:p>
        </p:txBody>
      </p:sp>
      <p:pic>
        <p:nvPicPr>
          <p:cNvPr id="13364" name="Picture 52" descr="Flag of  Germany">
            <a:hlinkClick r:id="rId28" tooltip="Flag of  Germany"/>
          </p:cNvPr>
          <p:cNvPicPr>
            <a:picLocks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172200" y="3657600"/>
            <a:ext cx="274320" cy="182880"/>
          </a:xfrm>
          <a:prstGeom prst="rect">
            <a:avLst/>
          </a:prstGeom>
          <a:noFill/>
        </p:spPr>
      </p:pic>
      <p:pic>
        <p:nvPicPr>
          <p:cNvPr id="13366" name="Picture 54" descr="Indian National Flag Flag ratio: 2:3">
            <a:hlinkClick r:id="rId30" tooltip="Indian National Flag Flag ratio: 2:3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162800" y="3657600"/>
            <a:ext cx="273772" cy="182880"/>
          </a:xfrm>
          <a:prstGeom prst="rect">
            <a:avLst/>
          </a:prstGeom>
          <a:noFill/>
        </p:spPr>
      </p:pic>
      <p:pic>
        <p:nvPicPr>
          <p:cNvPr id="40" name="Picture 54" descr="Indian National Flag Flag ratio: 2:3">
            <a:hlinkClick r:id="rId30" tooltip="Indian National Flag Flag ratio: 2:3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172200" y="2484120"/>
            <a:ext cx="273772" cy="182880"/>
          </a:xfrm>
          <a:prstGeom prst="rect">
            <a:avLst/>
          </a:prstGeom>
          <a:noFill/>
        </p:spPr>
      </p:pic>
      <p:pic>
        <p:nvPicPr>
          <p:cNvPr id="13368" name="Picture 56" descr="Current flag of the Islamic Republic of Iran, introduced in 1980. ratio: 4:7">
            <a:hlinkClick r:id="rId32" tooltip="Current flag of the Islamic Republic of Iran, introduced in 1980. ratio: 4:7"/>
          </p:cNvPr>
          <p:cNvPicPr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62800" y="2484120"/>
            <a:ext cx="274320" cy="182880"/>
          </a:xfrm>
          <a:prstGeom prst="rect">
            <a:avLst/>
          </a:prstGeom>
          <a:noFill/>
        </p:spPr>
      </p:pic>
      <p:pic>
        <p:nvPicPr>
          <p:cNvPr id="42" name="Picture 56" descr="Current flag of the Islamic Republic of Iran, introduced in 1980. ratio: 4:7">
            <a:hlinkClick r:id="rId32" tooltip="Current flag of the Islamic Republic of Iran, introduced in 1980. ratio: 4:7"/>
          </p:cNvPr>
          <p:cNvPicPr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86200" y="6324600"/>
            <a:ext cx="274320" cy="182880"/>
          </a:xfrm>
          <a:prstGeom prst="rect">
            <a:avLst/>
          </a:prstGeom>
          <a:noFill/>
        </p:spPr>
      </p:pic>
      <p:pic>
        <p:nvPicPr>
          <p:cNvPr id="13370" name="Picture 58" descr="Flag of  Greece">
            <a:hlinkClick r:id="rId34" tooltip="Flag of  Greece"/>
          </p:cNvPr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68680" y="6324600"/>
            <a:ext cx="274320" cy="182880"/>
          </a:xfrm>
          <a:prstGeom prst="rect">
            <a:avLst/>
          </a:prstGeom>
          <a:noFill/>
        </p:spPr>
      </p:pic>
      <p:pic>
        <p:nvPicPr>
          <p:cNvPr id="13376" name="Picture 64" descr="Aarhus Gymnastikforening">
            <a:hlinkClick r:id="rId36" tooltip="Aarhus Gymnastikforening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876800" y="2392680"/>
            <a:ext cx="232474" cy="274320"/>
          </a:xfrm>
          <a:prstGeom prst="rect">
            <a:avLst/>
          </a:prstGeom>
          <a:noFill/>
        </p:spPr>
      </p:pic>
      <p:pic>
        <p:nvPicPr>
          <p:cNvPr id="13382" name="Picture 70" descr="http://upload.wikimedia.org/wikipedia/en/thumb/4/4a/Aalborg_BK.png/120px-Aalborg_BK.png">
            <a:hlinkClick r:id="rId38" tooltip="Aalborg BK.png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890777" y="5105400"/>
            <a:ext cx="291313" cy="274320"/>
          </a:xfrm>
          <a:prstGeom prst="rect">
            <a:avLst/>
          </a:prstGeom>
          <a:noFill/>
        </p:spPr>
      </p:pic>
      <p:pic>
        <p:nvPicPr>
          <p:cNvPr id="13384" name="Picture 72" descr="http://upload.wikimedia.org/wikipedia/en/thumb/3/3e/Silkeborg-IF.png/120px-Silkeborg-IF.png">
            <a:hlinkClick r:id="rId40" tooltip="Silkeborg-IF.png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858491" y="5063836"/>
            <a:ext cx="304799" cy="30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Documents and Settings\Gerth S. Brodal\My Documents\Fotografier\MFCS07\DSC_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823" y="355257"/>
            <a:ext cx="3994377" cy="60455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63670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Allan G. </a:t>
            </a:r>
            <a:r>
              <a:rPr lang="en-US" sz="1600" dirty="0" err="1" smtClean="0"/>
              <a:t>Jørgensen</a:t>
            </a:r>
            <a:r>
              <a:rPr lang="en-US" sz="1600" dirty="0" smtClean="0"/>
              <a:t> and Gerth S. Brodal at MFCS’07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5281"/>
            <a:ext cx="6858000" cy="2849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18-21, 2008</a:t>
            </a: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MADALGO Summer School on </a:t>
            </a: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Cache-Oblivious Algorithms</a:t>
            </a: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8-10, 2009</a:t>
            </a: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25th Annual ACM Symposium on	Computational Geometry</a:t>
            </a:r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0"/>
            <a:ext cx="881062" cy="82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6553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 madalgo.au.dk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122" y="1600200"/>
            <a:ext cx="12612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370" y="1600200"/>
            <a:ext cx="12612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333" y="1600200"/>
            <a:ext cx="12612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0085" y="1600200"/>
            <a:ext cx="130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www.madalgo.au.dk/img/Inauguration/August24_07pictures/madalgo_Jeopardy2_8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3464" y="1600200"/>
            <a:ext cx="1223109" cy="914400"/>
          </a:xfrm>
          <a:prstGeom prst="rect">
            <a:avLst/>
          </a:prstGeom>
          <a:noFill/>
        </p:spPr>
      </p:pic>
      <p:pic>
        <p:nvPicPr>
          <p:cNvPr id="1035" name="Picture 11" descr="http://www.madalgo.au.dk/img/Inauguration/August24_07pictures/madalgo_Jeopardy2_grin28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84" y="1600200"/>
            <a:ext cx="1227016" cy="914400"/>
          </a:xfrm>
          <a:prstGeom prst="rect">
            <a:avLst/>
          </a:prstGeom>
          <a:noFill/>
        </p:spPr>
      </p:pic>
      <p:pic>
        <p:nvPicPr>
          <p:cNvPr id="1037" name="Picture 13" descr="http://www.madalgo.au.dk/img/Inauguration/August24_07pictures/Inauguration-Muthu_0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8296" y="1600200"/>
            <a:ext cx="1293447" cy="914400"/>
          </a:xfrm>
          <a:prstGeom prst="rect">
            <a:avLst/>
          </a:prstGeom>
          <a:noFill/>
        </p:spPr>
      </p:pic>
      <p:pic>
        <p:nvPicPr>
          <p:cNvPr id="1039" name="Picture 15" descr="http://www.madalgo.au.dk/img/SS2007/Day%20Two/STAFF/Else-og-CO-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5715000"/>
            <a:ext cx="1261241" cy="914400"/>
          </a:xfrm>
          <a:prstGeom prst="rect">
            <a:avLst/>
          </a:prstGeom>
          <a:noFill/>
        </p:spPr>
      </p:pic>
      <p:pic>
        <p:nvPicPr>
          <p:cNvPr id="1041" name="Picture 17" descr="http://www.madalgo.au.dk/img/SS2007/Day%20One/Poster%20Session/Pioster-session-026_behandlet_W4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95639" y="5715000"/>
            <a:ext cx="1252602" cy="914400"/>
          </a:xfrm>
          <a:prstGeom prst="rect">
            <a:avLst/>
          </a:prstGeom>
          <a:noFill/>
        </p:spPr>
      </p:pic>
      <p:pic>
        <p:nvPicPr>
          <p:cNvPr id="1043" name="Picture 19" descr="http://www.madalgo.au.dk/img/SS2007/Day%20One/Poster%20Session/Allan-og_xx-001_W4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6439" y="5715000"/>
            <a:ext cx="1256906" cy="914400"/>
          </a:xfrm>
          <a:prstGeom prst="rect">
            <a:avLst/>
          </a:prstGeom>
          <a:noFill/>
        </p:spPr>
      </p:pic>
      <p:pic>
        <p:nvPicPr>
          <p:cNvPr id="33" name="Picture 3" descr="MadalgoLogo1024x107transpare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152401"/>
            <a:ext cx="8555651" cy="838200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40982" y="5715000"/>
            <a:ext cx="120118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21543" y="5715000"/>
            <a:ext cx="12612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0371" y="5715000"/>
            <a:ext cx="24674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oo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419600"/>
            <a:ext cx="1720733" cy="68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257216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 "You have to provide reliability on a software level. If you're running 10,000 machines, something is going to die every day."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228600" y="4419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―                     fellow </a:t>
            </a:r>
            <a:r>
              <a:rPr lang="en-US" sz="3200" dirty="0" smtClean="0"/>
              <a:t>Jeff Dean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 smtClean="0"/>
              <a:t>1011000110111001110110010101001010101001111100100001000111100101111000010001110011110100010100011101000010011100001000011110111001101111010101100111010111101001110000100001111101101001100010000110110111001010111111111100001001010110000011101101101011100110010011000010110111110110110110110101000000000000100011000010000111010011100101001001000000010100000001000100100011010100111001001100010000100010111111110100100110011000010011001101001010000000100110100111010010011011000111000100111010011111101101001111010000110101001001110011011111000010100101010001000100101101110111111100001101001000010000101100010111010100111111100110011111101001010001000100110001010010011000000010000011000111010111100001100101110001001111010000011010111100100011010010001010001111010010000110100010110001101010111100101011000100100101101010101000010101000001101100000001010110010111011100010010111111010101101111100001000010100110101011110001111100110101001110111010010110110001000110110111110100010001001101100100111101110101100110111111101000000011110100001011100100111000110101000011001001100011111011000101100000111011001101001111000100011100010011110100010001101010100010101101101010000110010010001101011111111110110110110011110010101000001100011101010111001010101101110010100101110110110101100001010111000110011010011000101000010000000000111100100110101001001111110100100000111001110011100100010000001011011011111010000101011111111010100001011010000101100111001110100110010001001111110111010101101110101010101000100110011111110111100111111100111010111101000011001000010100100100101010111100111000100101111011010000010010011011010011101110111010110000100001110110000111010000110110101101101101100101101011010100110111000000101001011110100100010101001010111110101011111111100100011011001100010001100011101011000111100010101011011011111111101110110001111010001101000000000011111100111011100000011101000010110111001101000100101111100000101000000110000000000101100010100101100111010010011011011101101011110011100101000011110010100010000110101011001010000000110111100111110001101011000000101110000011110000110100110111110100101010111101100101001110010101101111010000010000110101101011001100010110101101010011010001110101010001101001000010011100000110101111010111000101111010000110110000101010001100111101011010011110110000101100010100110110001011011001001100101000101011010111011000110111010101111111100110101100000000000000010000010000011001100011011011001000110011010010110101100110000000001010101001110111001001010111100010110010101000100111000010000001110011000001101001100010000000011001110010100000101110010011001110001100111000110110000110100011110111001010111010011011000010100110101101100111010110101111101001110100100111111101110010001001000101010111101110111010011000100000101101101000001100110110000111101100000101101011111101000111000001100011111110000010110101001000010110000100000101000010001000000010110111100101010111010000101000100011000001010101010101001100101110111010111100010110000011001110100110110111110101111010110110001000011101100111010000101001111100100101011010110100111110000001010111000101101100011111100110111111000111001101000100011000011000101010101010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softEdge rad="3175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 smtClean="0"/>
              <a:t>101100011011100111011001010100101010100111110010000100011110010111100001000111001111010001010001110100001001110000100001111011100110111101010110011101011110100111000010000111110110100110001000011011011100101011111111110000100101011000001110110110101110011001001100001011011111011011011011010100000000000010001100001000011101001110010100100100000001010000000100010010001101010011100100110001000010001011111111010010011001100001001100110100101000000010011010011101001001101100011100010011101001111110110100111101000011010100100111001101111100001010010101000100010010110111011111110000110100100001000010110001011101010011111110011001111110100101000100010011000101001001100000001000001100011101011110000110010111000100111101000001101011110010001101001000101000111101001000011010001011000110101011110010101100010010010110101010100001010100000110110000000101011001011101110001001011111101010110111110000100001010011010101111000111110011010100111011101001011011000100011011011111010001000100110110010011110111010110011011111110100000001111010000101110010011100011010100001100100110001111101100010110000011101100110100111100010001110001001111010001000110101010001010110110101000011001001000110101111111111011011011001111001010100000110001110101011100101010110111001010010111011011010110000101011100011001101001100010100001000000000011110010011010100100111111010010000011100111001110010001000000101101101111101000010101111111101010000101101000010110011100111010011001000100111111011101010110111010101010100010011001111111011110011111110011101011110100001100100001010010010010101011110011100010010111101101000001001001101101001110111011101011000010000111011000011101000011011010110110110110010110101101010011011100010010100101111010010001010100101011111010101111111110010001101100110001000110001110101100011110001010101101101111111110111011000111101000110100000000001111110011101110000001110100001011011100110100010010111110000010100000011000000000010110001010010110011101001001101101110110101111001110010100001111001010001000011010101100101000000011011110011111000110101100000010111000001111000011010011011111010010101011110110010100111001010110111101000001000011010110101100110001011010110101001101000111010101000110100100001001110000011010111101011100010111101000011011000010101000110011110101101001111011000010110001010011011000101101100100110010100010101101011101100011011101010111111110011010110000000000000001000001000001100110001101101100100011001101001011010110011000000000101010100111011100100101011110001011001010100010011100001000000111001100000110100110001000000001100111001010000010111001001100111000110011100011011000011010001111011100101011101001101100001010011010110110011101011010111110100111010010011111110111001000100100010101011110111011101001100010000010110110100000110011011000011110110000010110101111110100011100000110001111111000001011010100100001011000010000010100001000100000001011011110010101011101000010100010001100000101010101010100110010111011101011110001011000001100111010011011011111010111101011011000100001110110011101000010100111110010010101101011010011111000000101011100010110110001111110011011111100011100110100010001100001100010101010101001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998956" y="3657600"/>
            <a:ext cx="228600" cy="228600"/>
          </a:xfrm>
          <a:prstGeom prst="ellipse">
            <a:avLst/>
          </a:prstGeom>
          <a:noFill/>
          <a:ln w="57150">
            <a:solidFill>
              <a:srgbClr val="C0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1828800"/>
            <a:ext cx="4495800" cy="2286000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>
                <a:alpha val="80000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bit in memory changed value because of </a:t>
            </a:r>
            <a:r>
              <a:rPr lang="en-US" sz="3200" i="1" dirty="0" smtClean="0"/>
              <a:t>e</a:t>
            </a:r>
            <a:r>
              <a:rPr lang="en-US" sz="3200" dirty="0" smtClean="0"/>
              <a:t>.</a:t>
            </a:r>
            <a:r>
              <a:rPr lang="en-US" sz="3200" i="1" dirty="0" smtClean="0"/>
              <a:t>g</a:t>
            </a:r>
            <a:r>
              <a:rPr lang="en-US" sz="3200" dirty="0" smtClean="0"/>
              <a:t>. background radiation, system heating, ...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362200" y="2971800"/>
            <a:ext cx="1143000" cy="685800"/>
          </a:xfrm>
          <a:prstGeom prst="straightConnector1">
            <a:avLst/>
          </a:prstGeom>
          <a:ln w="76200">
            <a:solidFill>
              <a:srgbClr val="C00000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152400" y="3048000"/>
            <a:ext cx="944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b="1" dirty="0" smtClean="0"/>
              <a:t> 4   7   </a:t>
            </a:r>
            <a:r>
              <a:rPr lang="en-US" sz="2000" b="1" dirty="0"/>
              <a:t>10   13   14   15   16   18   19   23   </a:t>
            </a:r>
            <a:r>
              <a:rPr lang="en-US" sz="2000" b="1" dirty="0" smtClean="0"/>
              <a:t>24  </a:t>
            </a:r>
            <a:r>
              <a:rPr lang="en-US" sz="2000" b="1" dirty="0"/>
              <a:t>26   27   29   30   31   32   33   34   36   </a:t>
            </a:r>
            <a:r>
              <a:rPr lang="en-US" sz="2000" b="1" dirty="0" smtClean="0"/>
              <a:t>38</a:t>
            </a:r>
            <a:endParaRPr lang="en-US" sz="2000" b="1" i="1" dirty="0" smtClean="0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006725"/>
            <a:ext cx="251460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Search</a:t>
            </a:r>
            <a:r>
              <a:rPr lang="da-DK" dirty="0" smtClean="0"/>
              <a:t> for 16</a:t>
            </a:r>
            <a:endParaRPr lang="en-US" dirty="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209800" y="2698750"/>
            <a:ext cx="268288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flipH="1">
            <a:off x="4303713" y="26987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flipH="1">
            <a:off x="3434643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 flipH="1">
            <a:off x="3012368" y="26987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4264025" y="3006725"/>
            <a:ext cx="487997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428999" y="3006725"/>
            <a:ext cx="79692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2992359" y="3006725"/>
            <a:ext cx="390034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344738" y="5080000"/>
            <a:ext cx="44164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/>
              <a:t>O</a:t>
            </a:r>
            <a:r>
              <a:rPr lang="en-US" sz="3200" dirty="0"/>
              <a:t>(log </a:t>
            </a:r>
            <a:r>
              <a:rPr lang="en-US" sz="3200" i="1" dirty="0"/>
              <a:t>N</a:t>
            </a:r>
            <a:r>
              <a:rPr lang="en-US" sz="3200" dirty="0"/>
              <a:t>) comparisons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2555288" y="2590800"/>
            <a:ext cx="3810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nimBg="1"/>
      <p:bldP spid="15366" grpId="0" animBg="1"/>
      <p:bldP spid="15371" grpId="0" animBg="1"/>
      <p:bldP spid="15374" grpId="0" animBg="1"/>
      <p:bldP spid="15375" grpId="0" animBg="1"/>
      <p:bldP spid="15380" grpId="0" animBg="1"/>
      <p:bldP spid="15382" grpId="0" animBg="1"/>
      <p:bldP spid="15383" grpId="0" animBg="1"/>
      <p:bldP spid="1538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227581" y="3087756"/>
            <a:ext cx="36429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-152400" y="3028890"/>
            <a:ext cx="944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b="1" dirty="0" smtClean="0"/>
              <a:t> 4   7   </a:t>
            </a:r>
            <a:r>
              <a:rPr lang="en-US" sz="2000" b="1" dirty="0"/>
              <a:t>10   13   14   15   16   18   19   23  </a:t>
            </a:r>
            <a:r>
              <a:rPr lang="en-US" sz="2000" b="1" dirty="0" smtClean="0"/>
              <a:t>         </a:t>
            </a:r>
            <a:r>
              <a:rPr lang="en-US" sz="2000" b="1" dirty="0"/>
              <a:t>26   27   29   30   31   32   33   34   36   </a:t>
            </a:r>
            <a:r>
              <a:rPr lang="en-US" sz="2000" b="1" dirty="0" smtClean="0"/>
              <a:t>38</a:t>
            </a:r>
            <a:endParaRPr lang="en-US" sz="2000" b="1" i="1" dirty="0" smtClean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08173" y="3028890"/>
            <a:ext cx="533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b="1" dirty="0" smtClean="0"/>
              <a:t> 24</a:t>
            </a:r>
            <a:endParaRPr lang="en-US" sz="2000" b="1" i="1" dirty="0" smtClean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6953250" y="2660650"/>
            <a:ext cx="268288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H="1">
            <a:off x="560863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H="1">
            <a:off x="5186363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36513" y="3006725"/>
            <a:ext cx="4648201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915150" y="3006725"/>
            <a:ext cx="2228850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08638" y="3006725"/>
            <a:ext cx="122872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148263" y="3006725"/>
            <a:ext cx="42227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687888" y="3006725"/>
            <a:ext cx="422275" cy="422275"/>
          </a:xfrm>
          <a:prstGeom prst="rect">
            <a:avLst/>
          </a:prstGeom>
          <a:solidFill>
            <a:srgbClr val="FF0000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9" descr="lightning_yellow_bo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13" y="1970088"/>
            <a:ext cx="306387" cy="690562"/>
          </a:xfrm>
          <a:prstGeom prst="rect">
            <a:avLst/>
          </a:prstGeom>
          <a:noFill/>
        </p:spPr>
      </p:pic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341813" y="2660650"/>
            <a:ext cx="268287" cy="307975"/>
          </a:xfrm>
          <a:prstGeom prst="rightArrow">
            <a:avLst>
              <a:gd name="adj1" fmla="val 36083"/>
              <a:gd name="adj2" fmla="val 5562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flipH="1">
            <a:off x="4764088" y="2660650"/>
            <a:ext cx="268287" cy="307975"/>
          </a:xfrm>
          <a:prstGeom prst="rightArrow">
            <a:avLst>
              <a:gd name="adj1" fmla="val 40213"/>
              <a:gd name="adj2" fmla="val 56806"/>
            </a:avLst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648200" y="1739900"/>
            <a:ext cx="2495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soft memory error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Search</a:t>
            </a:r>
            <a:r>
              <a:rPr lang="da-DK" dirty="0" smtClean="0"/>
              <a:t> for 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600200"/>
            <a:ext cx="173272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082675" algn="l"/>
                <a:tab pos="1311275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000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1000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	24</a:t>
            </a:r>
          </a:p>
          <a:p>
            <a:pPr algn="just">
              <a:tabLst>
                <a:tab pos="1082675" algn="l"/>
                <a:tab pos="1311275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000</a:t>
            </a:r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1000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	8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0" y="4989493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Requirement</a:t>
            </a:r>
            <a:r>
              <a:rPr lang="en-US" sz="2800" dirty="0" smtClean="0"/>
              <a:t>: If the search key </a:t>
            </a:r>
            <a:r>
              <a:rPr lang="en-US" sz="2800" dirty="0" err="1" smtClean="0"/>
              <a:t>ocours</a:t>
            </a:r>
            <a:r>
              <a:rPr lang="en-US" sz="2800" dirty="0" smtClean="0"/>
              <a:t> in the array as an uncorrupted value, then we should report </a:t>
            </a:r>
            <a:r>
              <a:rPr lang="en-US" sz="2800" dirty="0" smtClean="0"/>
              <a:t>a match </a:t>
            </a:r>
            <a:r>
              <a:rPr lang="en-US" sz="2800" i="1" dirty="0" smtClean="0"/>
              <a:t>!</a:t>
            </a:r>
            <a:endParaRPr lang="en-US" sz="2800" dirty="0"/>
          </a:p>
        </p:txBody>
      </p:sp>
      <p:sp>
        <p:nvSpPr>
          <p:cNvPr id="22" name="Smiley Face 21"/>
          <p:cNvSpPr/>
          <p:nvPr/>
        </p:nvSpPr>
        <p:spPr>
          <a:xfrm>
            <a:off x="4463716" y="35052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34" grpId="0" animBg="1"/>
      <p:bldP spid="35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Gerth S. Brodal\My Documents\Fotografier\Nørre-Nebel\DSC05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55958" y="2149642"/>
            <a:ext cx="4495800" cy="3549316"/>
          </a:xfrm>
          <a:prstGeom prst="rect">
            <a:avLst/>
          </a:prstGeom>
          <a:noFill/>
        </p:spPr>
      </p:pic>
      <p:pic>
        <p:nvPicPr>
          <p:cNvPr id="24583" name="Picture 7" descr="C:\Documents and Settings\Gerth S. Brodal\My Documents\Fotografier\Nørre-Nebel\DSC05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02108" y="2235708"/>
            <a:ext cx="4498848" cy="3374136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Where</a:t>
            </a:r>
            <a:r>
              <a:rPr lang="da-DK" dirty="0" smtClean="0"/>
              <a:t> is Kurt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952</Words>
  <Application>Microsoft Office PowerPoint</Application>
  <PresentationFormat>On-screen Show (4:3)</PresentationFormat>
  <Paragraphs>173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Computer Science Day 2008</vt:lpstr>
      <vt:lpstr>Slide 2</vt:lpstr>
      <vt:lpstr>Slide 3</vt:lpstr>
      <vt:lpstr>Slide 4</vt:lpstr>
      <vt:lpstr>Slide 5</vt:lpstr>
      <vt:lpstr>Slide 6</vt:lpstr>
      <vt:lpstr>Binary Search for 16</vt:lpstr>
      <vt:lpstr>Binary Search for 16</vt:lpstr>
      <vt:lpstr>Where is Kurt ?</vt:lpstr>
      <vt:lpstr>Where is Kurt ?</vt:lpstr>
      <vt:lpstr>Where is Kurt ?</vt:lpstr>
      <vt:lpstr>Faulty-Memory RAM Model</vt:lpstr>
      <vt:lpstr>Faulty-Memory RAM: Searching </vt:lpstr>
      <vt:lpstr>Faulty-Memory RAM: Searching </vt:lpstr>
      <vt:lpstr>Faulty-Memory RAM: Θ(log N + δ) Searching </vt:lpstr>
      <vt:lpstr>Faulty-Memory RAM: Θ(log N + δ) Searching </vt:lpstr>
      <vt:lpstr>Faulty-Memory RAM:  Reliable Values</vt:lpstr>
      <vt:lpstr>Faulty-Memory RAM: Dynamic Dictionaries</vt:lpstr>
      <vt:lpstr>Slide 19</vt:lpstr>
      <vt:lpstr>Slide 20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Day 2008</dc:title>
  <dc:creator>Gerth S. Brodal</dc:creator>
  <cp:lastModifiedBy>Gerth S. Brodal</cp:lastModifiedBy>
  <cp:revision>8</cp:revision>
  <dcterms:created xsi:type="dcterms:W3CDTF">2008-06-18T22:18:39Z</dcterms:created>
  <dcterms:modified xsi:type="dcterms:W3CDTF">2008-06-20T09:08:15Z</dcterms:modified>
</cp:coreProperties>
</file>