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3" r:id="rId2"/>
    <p:sldId id="264" r:id="rId3"/>
    <p:sldId id="265" r:id="rId4"/>
    <p:sldId id="267" r:id="rId5"/>
    <p:sldId id="272" r:id="rId6"/>
    <p:sldId id="275" r:id="rId7"/>
    <p:sldId id="271" r:id="rId8"/>
    <p:sldId id="277" r:id="rId9"/>
    <p:sldId id="273" r:id="rId10"/>
    <p:sldId id="269" r:id="rId11"/>
    <p:sldId id="278" r:id="rId12"/>
    <p:sldId id="270" r:id="rId13"/>
    <p:sldId id="274" r:id="rId14"/>
    <p:sldId id="258" r:id="rId15"/>
    <p:sldId id="259" r:id="rId16"/>
    <p:sldId id="260" r:id="rId17"/>
    <p:sldId id="262" r:id="rId18"/>
    <p:sldId id="261" r:id="rId19"/>
    <p:sldId id="268" r:id="rId20"/>
    <p:sldId id="266" r:id="rId21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543"/>
    <a:srgbClr val="30827E"/>
    <a:srgbClr val="D0D0D0"/>
    <a:srgbClr val="3CA2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5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A16B4-99D6-4321-9726-CEA387523308}" type="datetimeFigureOut">
              <a:rPr lang="da-DK" smtClean="0"/>
              <a:t>23-08-2015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99437D-A69A-4C2D-9471-116CCAAE0870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7598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Skal oprette 147 grupper i dADS2…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9437D-A69A-4C2D-9471-116CCAAE0870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18308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9437D-A69A-4C2D-9471-116CCAAE0870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14959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179512" y="1664804"/>
            <a:ext cx="8784976" cy="50765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3CA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ctangle 8"/>
          <p:cNvSpPr/>
          <p:nvPr userDrawn="1"/>
        </p:nvSpPr>
        <p:spPr>
          <a:xfrm>
            <a:off x="6372200" y="0"/>
            <a:ext cx="2592288" cy="321583"/>
          </a:xfrm>
          <a:prstGeom prst="rect">
            <a:avLst/>
          </a:prstGeom>
          <a:solidFill>
            <a:srgbClr val="3082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2050" name="Picture 2" descr="https://bb.au.dk/images/ci/ng/avatar_150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8494"/>
            <a:ext cx="223111" cy="22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6643756" y="13806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Gerth </a:t>
            </a:r>
            <a:r>
              <a:rPr lang="da-DK" sz="1400" b="0" i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Stølting</a:t>
            </a:r>
            <a:r>
              <a:rPr lang="da-DK" sz="1400" b="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Brodal</a:t>
            </a:r>
            <a:endParaRPr lang="da-DK" sz="1400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https://bb.au.dk/branding/themes/Soerenm.theme/images/au_logo-e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1944216" cy="50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179512" y="1124744"/>
            <a:ext cx="8784976" cy="648072"/>
          </a:xfrm>
          <a:prstGeom prst="rect">
            <a:avLst/>
          </a:prstGeom>
          <a:solidFill>
            <a:srgbClr val="004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840" y="1124744"/>
            <a:ext cx="8517632" cy="648072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  <a:latin typeface="AU Passata" panose="020B05030305020308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840" y="1916832"/>
            <a:ext cx="8517632" cy="4752528"/>
          </a:xfrm>
        </p:spPr>
        <p:txBody>
          <a:bodyPr>
            <a:normAutofit/>
          </a:bodyPr>
          <a:lstStyle>
            <a:lvl1pPr marL="342900" indent="-342900">
              <a:buClr>
                <a:srgbClr val="004543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2440" y="6376243"/>
            <a:ext cx="43204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1D0F24B-F1A3-4C83-8ACB-A82CEE1F0B3A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4" name="Isosceles Triangle 13"/>
          <p:cNvSpPr/>
          <p:nvPr userDrawn="1"/>
        </p:nvSpPr>
        <p:spPr>
          <a:xfrm flipH="1" flipV="1">
            <a:off x="8748464" y="103085"/>
            <a:ext cx="144016" cy="85555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Rectangle 16"/>
          <p:cNvSpPr/>
          <p:nvPr userDrawn="1"/>
        </p:nvSpPr>
        <p:spPr>
          <a:xfrm>
            <a:off x="179512" y="764704"/>
            <a:ext cx="8784976" cy="279648"/>
          </a:xfrm>
          <a:prstGeom prst="rect">
            <a:avLst/>
          </a:prstGeom>
          <a:solidFill>
            <a:srgbClr val="004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Rectangle 14"/>
          <p:cNvSpPr/>
          <p:nvPr userDrawn="1"/>
        </p:nvSpPr>
        <p:spPr>
          <a:xfrm>
            <a:off x="316441" y="744959"/>
            <a:ext cx="58397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dirty="0" smtClean="0">
                <a:solidFill>
                  <a:schemeClr val="bg1"/>
                </a:solidFill>
              </a:rPr>
              <a:t>Blackboard Introduction for TAs @ CS</a:t>
            </a:r>
            <a:r>
              <a:rPr lang="da-DK" sz="1400" b="0" baseline="0" dirty="0" smtClean="0">
                <a:solidFill>
                  <a:schemeClr val="bg1"/>
                </a:solidFill>
              </a:rPr>
              <a:t> – A</a:t>
            </a:r>
            <a:r>
              <a:rPr lang="da-DK" sz="1400" b="0" dirty="0" smtClean="0">
                <a:solidFill>
                  <a:schemeClr val="bg1"/>
                </a:solidFill>
              </a:rPr>
              <a:t>ugust</a:t>
            </a:r>
            <a:r>
              <a:rPr lang="da-DK" sz="1400" b="0" baseline="0" dirty="0" smtClean="0">
                <a:solidFill>
                  <a:schemeClr val="bg1"/>
                </a:solidFill>
              </a:rPr>
              <a:t> 19, 2015</a:t>
            </a:r>
            <a:endParaRPr lang="da-DK" sz="1400" b="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3124753" y="404664"/>
            <a:ext cx="583973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050" b="1" u="none" dirty="0" smtClean="0">
                <a:solidFill>
                  <a:schemeClr val="bg1"/>
                </a:solidFill>
                <a:latin typeface="AU Passata" panose="020B0503030502030804" pitchFamily="34" charset="0"/>
              </a:rPr>
              <a:t>MY INSTITUTION</a:t>
            </a:r>
            <a:r>
              <a:rPr lang="da-DK" sz="1050" b="0" u="none" dirty="0" smtClean="0">
                <a:solidFill>
                  <a:schemeClr val="bg1"/>
                </a:solidFill>
                <a:latin typeface="AU Passata" panose="020B0503030502030804" pitchFamily="34" charset="0"/>
              </a:rPr>
              <a:t> </a:t>
            </a:r>
            <a:r>
              <a:rPr lang="da-DK" sz="1050" b="0" dirty="0" smtClean="0">
                <a:solidFill>
                  <a:schemeClr val="bg1"/>
                </a:solidFill>
                <a:latin typeface="AU Passata" panose="020B0503030502030804" pitchFamily="34" charset="0"/>
              </a:rPr>
              <a:t>        INSTITUT FOR DATALOGI</a:t>
            </a:r>
            <a:endParaRPr lang="da-DK" sz="1050" b="0" dirty="0">
              <a:solidFill>
                <a:schemeClr val="bg1"/>
              </a:solidFill>
              <a:latin typeface="AU Passata" panose="020B0503030502030804" pitchFamily="34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3223641" y="625216"/>
            <a:ext cx="97450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671088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E4823-178F-42C5-9B53-C46A9211B8A7}" type="datetimeFigureOut">
              <a:rPr lang="da-DK" smtClean="0"/>
              <a:t>23-08-2015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0F24B-F1A3-4C83-8ACB-A82CEE1F0B3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1534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0F24B-F1A3-4C83-8ACB-A82CEE1F0B3A}" type="slidenum">
              <a:rPr lang="da-DK" smtClean="0"/>
              <a:pPr/>
              <a:t>1</a:t>
            </a:fld>
            <a:endParaRPr lang="da-DK" dirty="0"/>
          </a:p>
        </p:txBody>
      </p:sp>
      <p:pic>
        <p:nvPicPr>
          <p:cNvPr id="5" name="Picture 2" descr="Love Heart 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076" y="3350221"/>
            <a:ext cx="1670820" cy="144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3558694"/>
            <a:ext cx="8784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6000" dirty="0" err="1" smtClean="0">
                <a:latin typeface="Cooper Std Black" pitchFamily="18" charset="0"/>
              </a:rPr>
              <a:t>We</a:t>
            </a:r>
            <a:r>
              <a:rPr lang="da-DK" sz="6000" dirty="0" smtClean="0">
                <a:latin typeface="Cooper Std Black" pitchFamily="18" charset="0"/>
              </a:rPr>
              <a:t>        </a:t>
            </a:r>
            <a:r>
              <a:rPr lang="da-DK" sz="6000" dirty="0" err="1" smtClean="0">
                <a:latin typeface="Cooper Std Black" pitchFamily="18" charset="0"/>
              </a:rPr>
              <a:t>Blackboard</a:t>
            </a:r>
            <a:endParaRPr lang="da-DK" sz="6000" dirty="0">
              <a:latin typeface="Cooper Std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65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User lists </a:t>
            </a:r>
            <a:r>
              <a:rPr lang="da-DK" sz="1400" dirty="0" smtClean="0"/>
              <a:t>(most students </a:t>
            </a:r>
            <a:r>
              <a:rPr lang="da-DK" sz="1400" dirty="0" err="1" smtClean="0"/>
              <a:t>automatically</a:t>
            </a:r>
            <a:r>
              <a:rPr lang="da-DK" sz="1400" dirty="0" smtClean="0"/>
              <a:t> </a:t>
            </a:r>
            <a:r>
              <a:rPr lang="da-DK" sz="1400" dirty="0" err="1" smtClean="0"/>
              <a:t>enrolled</a:t>
            </a:r>
            <a:r>
              <a:rPr lang="da-DK" sz="1400" dirty="0" smtClean="0"/>
              <a:t> </a:t>
            </a:r>
            <a:r>
              <a:rPr lang="da-DK" sz="1400" dirty="0" err="1" smtClean="0"/>
              <a:t>through</a:t>
            </a:r>
            <a:r>
              <a:rPr lang="da-DK" sz="1400" dirty="0" smtClean="0"/>
              <a:t> STADS)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0F24B-F1A3-4C83-8ACB-A82CEE1F0B3A}" type="slidenum">
              <a:rPr lang="da-DK" smtClean="0"/>
              <a:pPr/>
              <a:t>10</a:t>
            </a:fld>
            <a:endParaRPr lang="da-DK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"/>
          <a:stretch/>
        </p:blipFill>
        <p:spPr bwMode="auto">
          <a:xfrm>
            <a:off x="251520" y="1887383"/>
            <a:ext cx="8400878" cy="47949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 flipH="1">
            <a:off x="899030" y="5978308"/>
            <a:ext cx="698189" cy="5040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8140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0"/>
          <a:stretch/>
        </p:blipFill>
        <p:spPr bwMode="auto">
          <a:xfrm>
            <a:off x="323528" y="1815796"/>
            <a:ext cx="8496944" cy="4864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Manual </a:t>
            </a:r>
            <a:r>
              <a:rPr lang="da-DK" dirty="0" err="1" smtClean="0"/>
              <a:t>group</a:t>
            </a:r>
            <a:r>
              <a:rPr lang="da-DK" dirty="0" smtClean="0"/>
              <a:t> </a:t>
            </a:r>
            <a:r>
              <a:rPr lang="da-DK" dirty="0" err="1" smtClean="0"/>
              <a:t>membership</a:t>
            </a:r>
            <a:r>
              <a:rPr lang="da-DK" dirty="0" smtClean="0"/>
              <a:t> management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0F24B-F1A3-4C83-8ACB-A82CEE1F0B3A}" type="slidenum">
              <a:rPr lang="da-DK" smtClean="0"/>
              <a:pPr/>
              <a:t>11</a:t>
            </a:fld>
            <a:endParaRPr lang="da-DK" dirty="0"/>
          </a:p>
        </p:txBody>
      </p:sp>
      <p:sp>
        <p:nvSpPr>
          <p:cNvPr id="6" name="Right Arrow 5"/>
          <p:cNvSpPr/>
          <p:nvPr/>
        </p:nvSpPr>
        <p:spPr>
          <a:xfrm flipH="1">
            <a:off x="993491" y="6093296"/>
            <a:ext cx="698189" cy="5040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Right Arrow 6"/>
          <p:cNvSpPr/>
          <p:nvPr/>
        </p:nvSpPr>
        <p:spPr>
          <a:xfrm rot="5400000" flipH="1">
            <a:off x="8219349" y="2204864"/>
            <a:ext cx="698189" cy="5040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ight Arrow 8"/>
          <p:cNvSpPr/>
          <p:nvPr/>
        </p:nvSpPr>
        <p:spPr>
          <a:xfrm flipH="1">
            <a:off x="6487188" y="4270557"/>
            <a:ext cx="698189" cy="5040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0692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Assignments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err="1" smtClean="0"/>
              <a:t>Blackboard</a:t>
            </a:r>
            <a:r>
              <a:rPr lang="da-DK" dirty="0" smtClean="0"/>
              <a:t> supports </a:t>
            </a:r>
            <a:r>
              <a:rPr lang="da-DK" dirty="0" err="1" smtClean="0"/>
              <a:t>many</a:t>
            </a:r>
            <a:r>
              <a:rPr lang="da-DK" dirty="0" smtClean="0"/>
              <a:t> types of </a:t>
            </a:r>
            <a:r>
              <a:rPr lang="da-DK" dirty="0" err="1" smtClean="0"/>
              <a:t>assignments</a:t>
            </a:r>
            <a:endParaRPr lang="da-DK" dirty="0" smtClean="0"/>
          </a:p>
          <a:p>
            <a:pPr lvl="1"/>
            <a:r>
              <a:rPr lang="da-DK" dirty="0" err="1" smtClean="0"/>
              <a:t>individual</a:t>
            </a:r>
            <a:r>
              <a:rPr lang="da-DK" dirty="0" smtClean="0"/>
              <a:t> </a:t>
            </a:r>
            <a:r>
              <a:rPr lang="da-DK" dirty="0" err="1" smtClean="0"/>
              <a:t>assignments</a:t>
            </a:r>
            <a:endParaRPr lang="da-DK" dirty="0" smtClean="0"/>
          </a:p>
          <a:p>
            <a:pPr lvl="1"/>
            <a:r>
              <a:rPr lang="da-DK" dirty="0" err="1" smtClean="0"/>
              <a:t>group</a:t>
            </a:r>
            <a:r>
              <a:rPr lang="da-DK" dirty="0" smtClean="0"/>
              <a:t> </a:t>
            </a:r>
            <a:r>
              <a:rPr lang="da-DK" dirty="0" err="1" smtClean="0"/>
              <a:t>handins</a:t>
            </a:r>
            <a:endParaRPr lang="da-DK" dirty="0" smtClean="0"/>
          </a:p>
          <a:p>
            <a:pPr lvl="1"/>
            <a:r>
              <a:rPr lang="da-DK" dirty="0" smtClean="0"/>
              <a:t>peer </a:t>
            </a:r>
            <a:r>
              <a:rPr lang="da-DK" dirty="0" err="1" smtClean="0"/>
              <a:t>reviewing</a:t>
            </a:r>
            <a:endParaRPr lang="da-DK" dirty="0" smtClean="0"/>
          </a:p>
          <a:p>
            <a:pPr lvl="1"/>
            <a:r>
              <a:rPr lang="da-DK" dirty="0" err="1" smtClean="0"/>
              <a:t>quizz</a:t>
            </a:r>
            <a:endParaRPr lang="da-DK" dirty="0" smtClean="0"/>
          </a:p>
          <a:p>
            <a:pPr lvl="1"/>
            <a:r>
              <a:rPr lang="da-DK" dirty="0" err="1" smtClean="0"/>
              <a:t>discussion</a:t>
            </a:r>
            <a:r>
              <a:rPr lang="da-DK" dirty="0" smtClean="0"/>
              <a:t> </a:t>
            </a:r>
            <a:r>
              <a:rPr lang="da-DK" dirty="0" err="1" smtClean="0"/>
              <a:t>board</a:t>
            </a:r>
            <a:r>
              <a:rPr lang="da-DK" dirty="0" smtClean="0"/>
              <a:t> </a:t>
            </a:r>
            <a:r>
              <a:rPr lang="da-DK" dirty="0" err="1" smtClean="0"/>
              <a:t>activity</a:t>
            </a:r>
            <a:endParaRPr lang="da-DK" dirty="0" smtClean="0"/>
          </a:p>
          <a:p>
            <a:pPr lvl="1"/>
            <a:r>
              <a:rPr lang="da-DK" dirty="0" smtClean="0"/>
              <a:t>...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0F24B-F1A3-4C83-8ACB-A82CEE1F0B3A}" type="slidenum">
              <a:rPr lang="da-DK" smtClean="0"/>
              <a:pPr/>
              <a:t>12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6476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22" y="1916832"/>
            <a:ext cx="8068834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388" y="4190573"/>
            <a:ext cx="2326952" cy="16452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Grading</a:t>
            </a:r>
            <a:r>
              <a:rPr lang="da-DK" dirty="0" smtClean="0"/>
              <a:t> </a:t>
            </a:r>
            <a:r>
              <a:rPr lang="da-DK" dirty="0" err="1" smtClean="0"/>
              <a:t>handins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0F24B-F1A3-4C83-8ACB-A82CEE1F0B3A}" type="slidenum">
              <a:rPr lang="da-DK" smtClean="0"/>
              <a:pPr/>
              <a:t>13</a:t>
            </a:fld>
            <a:endParaRPr lang="da-DK" dirty="0"/>
          </a:p>
        </p:txBody>
      </p:sp>
      <p:sp>
        <p:nvSpPr>
          <p:cNvPr id="6" name="Right Arrow 5"/>
          <p:cNvSpPr/>
          <p:nvPr/>
        </p:nvSpPr>
        <p:spPr>
          <a:xfrm flipH="1">
            <a:off x="1497547" y="5949280"/>
            <a:ext cx="698189" cy="5040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Right Arrow 6"/>
          <p:cNvSpPr/>
          <p:nvPr/>
        </p:nvSpPr>
        <p:spPr>
          <a:xfrm rot="18918241" flipH="1">
            <a:off x="5514736" y="3385635"/>
            <a:ext cx="698189" cy="5040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ight Arrow 7"/>
          <p:cNvSpPr/>
          <p:nvPr/>
        </p:nvSpPr>
        <p:spPr>
          <a:xfrm flipH="1">
            <a:off x="6660232" y="4509120"/>
            <a:ext cx="698189" cy="5040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Oval 8"/>
          <p:cNvSpPr/>
          <p:nvPr/>
        </p:nvSpPr>
        <p:spPr>
          <a:xfrm>
            <a:off x="3419872" y="5085184"/>
            <a:ext cx="360040" cy="1609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Right Arrow 9"/>
          <p:cNvSpPr/>
          <p:nvPr/>
        </p:nvSpPr>
        <p:spPr>
          <a:xfrm rot="3119822" flipH="1">
            <a:off x="3556317" y="5339006"/>
            <a:ext cx="698189" cy="5040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8019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TA </a:t>
            </a:r>
            <a:r>
              <a:rPr lang="da-DK" dirty="0" err="1"/>
              <a:t>classes</a:t>
            </a:r>
            <a:r>
              <a:rPr lang="da-DK" dirty="0"/>
              <a:t> and </a:t>
            </a:r>
            <a:r>
              <a:rPr lang="da-DK" dirty="0" err="1" smtClean="0"/>
              <a:t>group</a:t>
            </a:r>
            <a:r>
              <a:rPr lang="da-DK" dirty="0" smtClean="0"/>
              <a:t> </a:t>
            </a:r>
            <a:r>
              <a:rPr lang="da-DK" dirty="0" err="1" smtClean="0"/>
              <a:t>handins</a:t>
            </a:r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840" y="1916832"/>
            <a:ext cx="8517632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b="1" dirty="0" smtClean="0"/>
              <a:t>One </a:t>
            </a:r>
            <a:r>
              <a:rPr lang="da-DK" b="1" dirty="0" err="1" smtClean="0"/>
              <a:t>way</a:t>
            </a:r>
            <a:r>
              <a:rPr lang="da-DK" b="1" dirty="0" smtClean="0"/>
              <a:t> (dADS2) :</a:t>
            </a:r>
            <a:r>
              <a:rPr lang="da-DK" dirty="0" smtClean="0"/>
              <a:t> 2 ”</a:t>
            </a:r>
            <a:r>
              <a:rPr lang="da-DK" dirty="0" err="1" smtClean="0"/>
              <a:t>group</a:t>
            </a:r>
            <a:r>
              <a:rPr lang="da-DK" dirty="0" smtClean="0"/>
              <a:t> sets” with ”</a:t>
            </a:r>
            <a:r>
              <a:rPr lang="da-DK" dirty="0" err="1" smtClean="0"/>
              <a:t>self-enroll</a:t>
            </a:r>
            <a:r>
              <a:rPr lang="da-DK" dirty="0" smtClean="0"/>
              <a:t>”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r>
              <a:rPr lang="da-DK" dirty="0" smtClean="0"/>
              <a:t/>
            </a:r>
            <a:br>
              <a:rPr lang="da-DK" dirty="0" smtClean="0"/>
            </a:br>
            <a:endParaRPr lang="da-DK" dirty="0" smtClean="0"/>
          </a:p>
          <a:p>
            <a:pPr marL="0" indent="0">
              <a:buNone/>
            </a:pPr>
            <a:r>
              <a:rPr lang="da-DK" dirty="0" err="1" smtClean="0"/>
              <a:t>Each</a:t>
            </a:r>
            <a:r>
              <a:rPr lang="da-DK" dirty="0" smtClean="0"/>
              <a:t> student </a:t>
            </a:r>
            <a:r>
              <a:rPr lang="da-DK" dirty="0" err="1" smtClean="0"/>
              <a:t>self-enroll</a:t>
            </a:r>
            <a:r>
              <a:rPr lang="da-DK" dirty="0" err="1"/>
              <a:t>s</a:t>
            </a:r>
            <a:r>
              <a:rPr lang="da-DK" dirty="0" smtClean="0"/>
              <a:t> </a:t>
            </a:r>
            <a:r>
              <a:rPr lang="da-DK" dirty="0" err="1" smtClean="0"/>
              <a:t>into</a:t>
            </a:r>
            <a:r>
              <a:rPr lang="da-DK" dirty="0" smtClean="0"/>
              <a:t> </a:t>
            </a:r>
            <a:r>
              <a:rPr lang="da-DK" dirty="0" err="1" smtClean="0"/>
              <a:t>one</a:t>
            </a:r>
            <a:r>
              <a:rPr lang="da-DK" dirty="0" smtClean="0"/>
              <a:t> TA </a:t>
            </a:r>
            <a:r>
              <a:rPr lang="da-DK" dirty="0" err="1" smtClean="0"/>
              <a:t>class</a:t>
            </a:r>
            <a:r>
              <a:rPr lang="da-DK" dirty="0" smtClean="0"/>
              <a:t> and </a:t>
            </a:r>
            <a:r>
              <a:rPr lang="da-DK" dirty="0" err="1" smtClean="0"/>
              <a:t>one</a:t>
            </a:r>
            <a:r>
              <a:rPr lang="da-DK" dirty="0" smtClean="0"/>
              <a:t> </a:t>
            </a:r>
            <a:r>
              <a:rPr lang="da-DK" dirty="0" err="1" smtClean="0"/>
              <a:t>group</a:t>
            </a:r>
            <a:endParaRPr lang="da-DK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0F24B-F1A3-4C83-8ACB-A82CEE1F0B3A}" type="slidenum">
              <a:rPr lang="da-DK" smtClean="0"/>
              <a:pPr/>
              <a:t>14</a:t>
            </a:fld>
            <a:endParaRPr lang="da-DK" dirty="0"/>
          </a:p>
        </p:txBody>
      </p:sp>
      <p:grpSp>
        <p:nvGrpSpPr>
          <p:cNvPr id="75" name="Group 74"/>
          <p:cNvGrpSpPr/>
          <p:nvPr/>
        </p:nvGrpSpPr>
        <p:grpSpPr>
          <a:xfrm>
            <a:off x="683568" y="2340630"/>
            <a:ext cx="1512168" cy="3888432"/>
            <a:chOff x="683568" y="2340630"/>
            <a:chExt cx="1512168" cy="3888432"/>
          </a:xfrm>
        </p:grpSpPr>
        <p:sp>
          <p:nvSpPr>
            <p:cNvPr id="5" name="Rounded Rectangle 4"/>
            <p:cNvSpPr/>
            <p:nvPr/>
          </p:nvSpPr>
          <p:spPr>
            <a:xfrm>
              <a:off x="683568" y="2484646"/>
              <a:ext cx="1512168" cy="374441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827584" y="2637046"/>
              <a:ext cx="1215752" cy="423664"/>
            </a:xfrm>
            <a:prstGeom prst="roundRect">
              <a:avLst/>
            </a:prstGeom>
            <a:solidFill>
              <a:srgbClr val="3CA29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 smtClean="0"/>
                <a:t>Hold 1</a:t>
              </a:r>
              <a:endParaRPr lang="da-DK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827584" y="3141102"/>
              <a:ext cx="1215752" cy="423664"/>
            </a:xfrm>
            <a:prstGeom prst="roundRect">
              <a:avLst/>
            </a:prstGeom>
            <a:solidFill>
              <a:srgbClr val="3CA29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 smtClean="0"/>
                <a:t>Hold DA1</a:t>
              </a:r>
              <a:endParaRPr lang="da-DK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827584" y="3636774"/>
              <a:ext cx="1215752" cy="423664"/>
            </a:xfrm>
            <a:prstGeom prst="roundRect">
              <a:avLst/>
            </a:prstGeom>
            <a:solidFill>
              <a:srgbClr val="3CA29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 smtClean="0"/>
                <a:t>Hold DA2</a:t>
              </a:r>
              <a:endParaRPr lang="da-DK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27584" y="4140830"/>
              <a:ext cx="1215752" cy="423664"/>
            </a:xfrm>
            <a:prstGeom prst="roundRect">
              <a:avLst/>
            </a:prstGeom>
            <a:solidFill>
              <a:srgbClr val="3CA29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 smtClean="0"/>
                <a:t>Hold DA3</a:t>
              </a:r>
              <a:endParaRPr lang="da-DK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827584" y="4653270"/>
              <a:ext cx="1215752" cy="423664"/>
            </a:xfrm>
            <a:prstGeom prst="roundRect">
              <a:avLst/>
            </a:prstGeom>
            <a:solidFill>
              <a:srgbClr val="3CA29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 smtClean="0"/>
                <a:t>Hold DA5</a:t>
              </a:r>
              <a:endParaRPr lang="da-DK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827584" y="5157326"/>
              <a:ext cx="1215752" cy="423664"/>
            </a:xfrm>
            <a:prstGeom prst="roundRect">
              <a:avLst/>
            </a:prstGeom>
            <a:solidFill>
              <a:srgbClr val="3CA29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 smtClean="0"/>
                <a:t>Hold DA6</a:t>
              </a:r>
              <a:endParaRPr lang="da-DK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827584" y="5661382"/>
              <a:ext cx="1215752" cy="423664"/>
            </a:xfrm>
            <a:prstGeom prst="roundRect">
              <a:avLst/>
            </a:prstGeom>
            <a:solidFill>
              <a:srgbClr val="3CA29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 smtClean="0"/>
                <a:t>Hold DA7</a:t>
              </a:r>
              <a:endParaRPr lang="da-DK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09268" y="2340630"/>
              <a:ext cx="47224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a-DK" dirty="0" smtClean="0"/>
                <a:t>Class</a:t>
              </a:r>
              <a:endParaRPr lang="da-DK" dirty="0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2335558" y="2340630"/>
            <a:ext cx="6052865" cy="3896682"/>
            <a:chOff x="2335558" y="2340630"/>
            <a:chExt cx="6052865" cy="3896682"/>
          </a:xfrm>
        </p:grpSpPr>
        <p:sp>
          <p:nvSpPr>
            <p:cNvPr id="14" name="Rounded Rectangle 13"/>
            <p:cNvSpPr/>
            <p:nvPr/>
          </p:nvSpPr>
          <p:spPr>
            <a:xfrm>
              <a:off x="2335558" y="2492896"/>
              <a:ext cx="6052865" cy="3744416"/>
            </a:xfrm>
            <a:prstGeom prst="roundRect">
              <a:avLst>
                <a:gd name="adj" fmla="val 713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839934" y="2340630"/>
              <a:ext cx="74017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a-DK" dirty="0" smtClean="0"/>
                <a:t>Group</a:t>
              </a:r>
              <a:endParaRPr lang="da-DK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483768" y="2637046"/>
              <a:ext cx="792088" cy="423664"/>
            </a:xfrm>
            <a:prstGeom prst="roundRect">
              <a:avLst/>
            </a:prstGeom>
            <a:solidFill>
              <a:srgbClr val="3CA29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1400" dirty="0" smtClean="0"/>
                <a:t>Gruppe </a:t>
              </a:r>
              <a:br>
                <a:rPr lang="da-DK" sz="1400" dirty="0" smtClean="0"/>
              </a:br>
              <a:r>
                <a:rPr lang="da-DK" sz="1400" dirty="0" smtClean="0"/>
                <a:t>1 - 01</a:t>
              </a:r>
              <a:endParaRPr lang="da-DK" sz="1400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347864" y="2637046"/>
              <a:ext cx="792088" cy="423664"/>
            </a:xfrm>
            <a:prstGeom prst="roundRect">
              <a:avLst/>
            </a:prstGeom>
            <a:solidFill>
              <a:srgbClr val="3CA29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1400" dirty="0" smtClean="0"/>
                <a:t>Gruppe </a:t>
              </a:r>
              <a:br>
                <a:rPr lang="da-DK" sz="1400" dirty="0" smtClean="0"/>
              </a:br>
              <a:r>
                <a:rPr lang="da-DK" sz="1400" dirty="0" smtClean="0"/>
                <a:t>1 - 02</a:t>
              </a:r>
              <a:endParaRPr lang="da-DK" sz="1400" dirty="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4211960" y="2637046"/>
              <a:ext cx="792088" cy="423664"/>
            </a:xfrm>
            <a:prstGeom prst="roundRect">
              <a:avLst/>
            </a:prstGeom>
            <a:solidFill>
              <a:srgbClr val="3CA29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1400" dirty="0" smtClean="0"/>
                <a:t>Gruppe </a:t>
              </a:r>
              <a:br>
                <a:rPr lang="da-DK" sz="1400" dirty="0" smtClean="0"/>
              </a:br>
              <a:r>
                <a:rPr lang="da-DK" sz="1400" dirty="0" smtClean="0"/>
                <a:t>1 - 03</a:t>
              </a:r>
              <a:endParaRPr lang="da-DK" sz="1400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5076056" y="2629917"/>
              <a:ext cx="792088" cy="423664"/>
            </a:xfrm>
            <a:prstGeom prst="roundRect">
              <a:avLst/>
            </a:prstGeom>
            <a:solidFill>
              <a:srgbClr val="3CA29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1400" dirty="0" smtClean="0"/>
                <a:t>Gruppe </a:t>
              </a:r>
              <a:br>
                <a:rPr lang="da-DK" sz="1400" dirty="0" smtClean="0"/>
              </a:br>
              <a:r>
                <a:rPr lang="da-DK" sz="1400" dirty="0" smtClean="0"/>
                <a:t>1 - 04</a:t>
              </a:r>
              <a:endParaRPr lang="da-DK" sz="1400" dirty="0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5940152" y="2617629"/>
              <a:ext cx="792088" cy="423664"/>
            </a:xfrm>
            <a:prstGeom prst="roundRect">
              <a:avLst/>
            </a:prstGeom>
            <a:solidFill>
              <a:srgbClr val="3CA29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1400" dirty="0" smtClean="0"/>
                <a:t>Gruppe </a:t>
              </a:r>
              <a:br>
                <a:rPr lang="da-DK" sz="1400" dirty="0" smtClean="0"/>
              </a:br>
              <a:r>
                <a:rPr lang="da-DK" sz="1400" dirty="0" smtClean="0"/>
                <a:t>1 - 05</a:t>
              </a:r>
              <a:endParaRPr lang="da-DK" sz="1400" dirty="0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7452320" y="2617629"/>
              <a:ext cx="792088" cy="423664"/>
            </a:xfrm>
            <a:prstGeom prst="roundRect">
              <a:avLst/>
            </a:prstGeom>
            <a:solidFill>
              <a:srgbClr val="3CA29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1400" dirty="0" smtClean="0"/>
                <a:t>Gruppe </a:t>
              </a:r>
              <a:br>
                <a:rPr lang="da-DK" sz="1400" dirty="0" smtClean="0"/>
              </a:br>
              <a:r>
                <a:rPr lang="da-DK" sz="1400" dirty="0" smtClean="0"/>
                <a:t>1 - 20</a:t>
              </a:r>
              <a:endParaRPr lang="da-DK" sz="14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876256" y="2652742"/>
              <a:ext cx="468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 smtClean="0"/>
                <a:t>· · ·</a:t>
              </a: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2483768" y="3141102"/>
              <a:ext cx="792088" cy="423664"/>
            </a:xfrm>
            <a:prstGeom prst="roundRect">
              <a:avLst/>
            </a:prstGeom>
            <a:solidFill>
              <a:srgbClr val="3CA29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a-DK" sz="1400" dirty="0" smtClean="0"/>
                <a:t>Gruppe DA1 - 01</a:t>
              </a:r>
              <a:endParaRPr lang="da-DK" sz="1400" dirty="0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3347864" y="3141102"/>
              <a:ext cx="792088" cy="423664"/>
            </a:xfrm>
            <a:prstGeom prst="roundRect">
              <a:avLst/>
            </a:prstGeom>
            <a:solidFill>
              <a:srgbClr val="3CA29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a-DK" sz="1400" dirty="0" smtClean="0"/>
                <a:t>Gruppe </a:t>
              </a:r>
              <a:br>
                <a:rPr lang="da-DK" sz="1400" dirty="0" smtClean="0"/>
              </a:br>
              <a:r>
                <a:rPr lang="da-DK" sz="1400" dirty="0" smtClean="0"/>
                <a:t>DA1 - 02</a:t>
              </a:r>
              <a:endParaRPr lang="da-DK" sz="1400" dirty="0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4211960" y="3141102"/>
              <a:ext cx="792088" cy="423664"/>
            </a:xfrm>
            <a:prstGeom prst="roundRect">
              <a:avLst/>
            </a:prstGeom>
            <a:solidFill>
              <a:srgbClr val="3CA29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a-DK" sz="1400" dirty="0" smtClean="0"/>
                <a:t>Gruppe </a:t>
              </a:r>
              <a:br>
                <a:rPr lang="da-DK" sz="1400" dirty="0" smtClean="0"/>
              </a:br>
              <a:r>
                <a:rPr lang="da-DK" sz="1400" dirty="0" smtClean="0"/>
                <a:t>DA1 - 03</a:t>
              </a:r>
              <a:endParaRPr lang="da-DK" sz="1400" dirty="0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5076056" y="3133973"/>
              <a:ext cx="792088" cy="423664"/>
            </a:xfrm>
            <a:prstGeom prst="roundRect">
              <a:avLst/>
            </a:prstGeom>
            <a:solidFill>
              <a:srgbClr val="3CA29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a-DK" sz="1400" dirty="0" smtClean="0"/>
                <a:t>Gruppe </a:t>
              </a:r>
              <a:br>
                <a:rPr lang="da-DK" sz="1400" dirty="0" smtClean="0"/>
              </a:br>
              <a:r>
                <a:rPr lang="da-DK" sz="1400" dirty="0" smtClean="0"/>
                <a:t>DA1 - 04</a:t>
              </a:r>
              <a:endParaRPr lang="da-DK" sz="1400" dirty="0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5940152" y="3121685"/>
              <a:ext cx="792088" cy="423664"/>
            </a:xfrm>
            <a:prstGeom prst="roundRect">
              <a:avLst/>
            </a:prstGeom>
            <a:solidFill>
              <a:srgbClr val="3CA29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a-DK" sz="1400" dirty="0" smtClean="0"/>
                <a:t>Gruppe </a:t>
              </a:r>
              <a:br>
                <a:rPr lang="da-DK" sz="1400" dirty="0" smtClean="0"/>
              </a:br>
              <a:r>
                <a:rPr lang="da-DK" sz="1400" dirty="0" smtClean="0"/>
                <a:t>DA1 - 05</a:t>
              </a:r>
              <a:endParaRPr lang="da-DK" sz="1400" dirty="0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7452320" y="3121685"/>
              <a:ext cx="792088" cy="423664"/>
            </a:xfrm>
            <a:prstGeom prst="roundRect">
              <a:avLst/>
            </a:prstGeom>
            <a:solidFill>
              <a:srgbClr val="3CA29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a-DK" sz="1400" dirty="0" smtClean="0"/>
                <a:t>Gruppe </a:t>
              </a:r>
              <a:br>
                <a:rPr lang="da-DK" sz="1400" dirty="0" smtClean="0"/>
              </a:br>
              <a:r>
                <a:rPr lang="da-DK" sz="1400" dirty="0" smtClean="0"/>
                <a:t>DA1 - 20</a:t>
              </a:r>
              <a:endParaRPr lang="da-DK" sz="14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876256" y="3156798"/>
              <a:ext cx="468052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a-DK" dirty="0" smtClean="0"/>
                <a:t>· · ·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2483768" y="3645158"/>
              <a:ext cx="792088" cy="423664"/>
            </a:xfrm>
            <a:prstGeom prst="roundRect">
              <a:avLst/>
            </a:prstGeom>
            <a:solidFill>
              <a:srgbClr val="3CA29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a-DK" sz="1400" dirty="0" smtClean="0"/>
                <a:t>Gruppe DA2 - 01</a:t>
              </a:r>
              <a:endParaRPr lang="da-DK" sz="1400" dirty="0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3347864" y="3645158"/>
              <a:ext cx="792088" cy="423664"/>
            </a:xfrm>
            <a:prstGeom prst="roundRect">
              <a:avLst/>
            </a:prstGeom>
            <a:solidFill>
              <a:srgbClr val="3CA29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a-DK" sz="1400" dirty="0" smtClean="0"/>
                <a:t>Gruppe </a:t>
              </a:r>
              <a:br>
                <a:rPr lang="da-DK" sz="1400" dirty="0" smtClean="0"/>
              </a:br>
              <a:r>
                <a:rPr lang="da-DK" sz="1400" dirty="0" smtClean="0"/>
                <a:t>DA2 - 02</a:t>
              </a:r>
              <a:endParaRPr lang="da-DK" sz="1400" dirty="0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4211960" y="3645158"/>
              <a:ext cx="792088" cy="423664"/>
            </a:xfrm>
            <a:prstGeom prst="roundRect">
              <a:avLst/>
            </a:prstGeom>
            <a:solidFill>
              <a:srgbClr val="3CA29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a-DK" sz="1400" dirty="0" smtClean="0"/>
                <a:t>Gruppe </a:t>
              </a:r>
              <a:br>
                <a:rPr lang="da-DK" sz="1400" dirty="0" smtClean="0"/>
              </a:br>
              <a:r>
                <a:rPr lang="da-DK" sz="1400" dirty="0" smtClean="0"/>
                <a:t>DA2 - 03</a:t>
              </a:r>
              <a:endParaRPr lang="da-DK" sz="1400" dirty="0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5076056" y="3638029"/>
              <a:ext cx="792088" cy="423664"/>
            </a:xfrm>
            <a:prstGeom prst="roundRect">
              <a:avLst/>
            </a:prstGeom>
            <a:solidFill>
              <a:srgbClr val="3CA29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a-DK" sz="1400" dirty="0" smtClean="0"/>
                <a:t>Gruppe </a:t>
              </a:r>
              <a:br>
                <a:rPr lang="da-DK" sz="1400" dirty="0" smtClean="0"/>
              </a:br>
              <a:r>
                <a:rPr lang="da-DK" sz="1400" dirty="0" smtClean="0"/>
                <a:t>DA2 - 04</a:t>
              </a:r>
              <a:endParaRPr lang="da-DK" sz="1400" dirty="0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5940152" y="3625741"/>
              <a:ext cx="792088" cy="423664"/>
            </a:xfrm>
            <a:prstGeom prst="roundRect">
              <a:avLst/>
            </a:prstGeom>
            <a:solidFill>
              <a:srgbClr val="3CA29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a-DK" sz="1400" dirty="0" smtClean="0"/>
                <a:t>Gruppe </a:t>
              </a:r>
              <a:br>
                <a:rPr lang="da-DK" sz="1400" dirty="0" smtClean="0"/>
              </a:br>
              <a:r>
                <a:rPr lang="da-DK" sz="1400" dirty="0" smtClean="0"/>
                <a:t>DA2 - 05</a:t>
              </a:r>
              <a:endParaRPr lang="da-DK" sz="1400" dirty="0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7452320" y="3625741"/>
              <a:ext cx="792088" cy="423664"/>
            </a:xfrm>
            <a:prstGeom prst="roundRect">
              <a:avLst/>
            </a:prstGeom>
            <a:solidFill>
              <a:srgbClr val="3CA29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a-DK" sz="1400" dirty="0" smtClean="0"/>
                <a:t>Gruppe </a:t>
              </a:r>
              <a:br>
                <a:rPr lang="da-DK" sz="1400" dirty="0" smtClean="0"/>
              </a:br>
              <a:r>
                <a:rPr lang="da-DK" sz="1400" dirty="0" smtClean="0"/>
                <a:t>DA2 - 20</a:t>
              </a:r>
              <a:endParaRPr lang="da-DK" sz="14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876256" y="3660854"/>
              <a:ext cx="468052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a-DK" dirty="0" smtClean="0"/>
                <a:t>· · ·</a:t>
              </a: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2483768" y="4160247"/>
              <a:ext cx="792088" cy="423664"/>
            </a:xfrm>
            <a:prstGeom prst="roundRect">
              <a:avLst/>
            </a:prstGeom>
            <a:solidFill>
              <a:srgbClr val="3CA29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a-DK" sz="1400" dirty="0" smtClean="0"/>
                <a:t>Gruppe DA3 - 01</a:t>
              </a:r>
              <a:endParaRPr lang="da-DK" sz="1400" dirty="0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3347864" y="4160247"/>
              <a:ext cx="792088" cy="423664"/>
            </a:xfrm>
            <a:prstGeom prst="roundRect">
              <a:avLst/>
            </a:prstGeom>
            <a:solidFill>
              <a:srgbClr val="3CA29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a-DK" sz="1400" dirty="0" smtClean="0"/>
                <a:t>Gruppe </a:t>
              </a:r>
              <a:br>
                <a:rPr lang="da-DK" sz="1400" dirty="0" smtClean="0"/>
              </a:br>
              <a:r>
                <a:rPr lang="da-DK" sz="1400" dirty="0" smtClean="0"/>
                <a:t>DA3 - 02</a:t>
              </a:r>
              <a:endParaRPr lang="da-DK" sz="1400" dirty="0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4211960" y="4160247"/>
              <a:ext cx="792088" cy="423664"/>
            </a:xfrm>
            <a:prstGeom prst="roundRect">
              <a:avLst/>
            </a:prstGeom>
            <a:solidFill>
              <a:srgbClr val="3CA29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a-DK" sz="1400" dirty="0" smtClean="0"/>
                <a:t>Gruppe </a:t>
              </a:r>
              <a:br>
                <a:rPr lang="da-DK" sz="1400" dirty="0" smtClean="0"/>
              </a:br>
              <a:r>
                <a:rPr lang="da-DK" sz="1400" dirty="0" smtClean="0"/>
                <a:t>DA3 - 03</a:t>
              </a:r>
              <a:endParaRPr lang="da-DK" sz="1400" dirty="0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5076056" y="4153118"/>
              <a:ext cx="792088" cy="423664"/>
            </a:xfrm>
            <a:prstGeom prst="roundRect">
              <a:avLst/>
            </a:prstGeom>
            <a:solidFill>
              <a:srgbClr val="3CA29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a-DK" sz="1400" dirty="0" smtClean="0"/>
                <a:t>Gruppe </a:t>
              </a:r>
              <a:br>
                <a:rPr lang="da-DK" sz="1400" dirty="0" smtClean="0"/>
              </a:br>
              <a:r>
                <a:rPr lang="da-DK" sz="1400" dirty="0" smtClean="0"/>
                <a:t>DA3 - 04</a:t>
              </a:r>
              <a:endParaRPr lang="da-DK" sz="1400" dirty="0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5940152" y="4140830"/>
              <a:ext cx="792088" cy="423664"/>
            </a:xfrm>
            <a:prstGeom prst="roundRect">
              <a:avLst/>
            </a:prstGeom>
            <a:solidFill>
              <a:srgbClr val="3CA29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a-DK" sz="1400" dirty="0" smtClean="0"/>
                <a:t>Gruppe </a:t>
              </a:r>
              <a:br>
                <a:rPr lang="da-DK" sz="1400" dirty="0" smtClean="0"/>
              </a:br>
              <a:r>
                <a:rPr lang="da-DK" sz="1400" dirty="0" smtClean="0"/>
                <a:t>DA3 - 05</a:t>
              </a:r>
              <a:endParaRPr lang="da-DK" sz="1400" dirty="0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7452320" y="4140830"/>
              <a:ext cx="792088" cy="423664"/>
            </a:xfrm>
            <a:prstGeom prst="roundRect">
              <a:avLst/>
            </a:prstGeom>
            <a:solidFill>
              <a:srgbClr val="3CA29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a-DK" sz="1400" dirty="0" smtClean="0"/>
                <a:t>Gruppe </a:t>
              </a:r>
              <a:br>
                <a:rPr lang="da-DK" sz="1400" dirty="0" smtClean="0"/>
              </a:br>
              <a:r>
                <a:rPr lang="da-DK" sz="1400" dirty="0" smtClean="0"/>
                <a:t>DA3 - 20</a:t>
              </a:r>
              <a:endParaRPr lang="da-DK" sz="14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876256" y="4175943"/>
              <a:ext cx="468052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a-DK" dirty="0" smtClean="0"/>
                <a:t>· · ·</a:t>
              </a: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2483768" y="4653270"/>
              <a:ext cx="792088" cy="423664"/>
            </a:xfrm>
            <a:prstGeom prst="roundRect">
              <a:avLst/>
            </a:prstGeom>
            <a:solidFill>
              <a:srgbClr val="3CA29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a-DK" sz="1400" dirty="0" smtClean="0"/>
                <a:t>Gruppe DA5 - 01</a:t>
              </a:r>
              <a:endParaRPr lang="da-DK" sz="1400" dirty="0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3347864" y="4653270"/>
              <a:ext cx="792088" cy="423664"/>
            </a:xfrm>
            <a:prstGeom prst="roundRect">
              <a:avLst/>
            </a:prstGeom>
            <a:solidFill>
              <a:srgbClr val="3CA29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a-DK" sz="1400" dirty="0" smtClean="0"/>
                <a:t>Gruppe </a:t>
              </a:r>
              <a:br>
                <a:rPr lang="da-DK" sz="1400" dirty="0" smtClean="0"/>
              </a:br>
              <a:r>
                <a:rPr lang="da-DK" sz="1400" dirty="0" smtClean="0"/>
                <a:t>DA5 - 02</a:t>
              </a:r>
              <a:endParaRPr lang="da-DK" sz="1400" dirty="0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4211960" y="4653270"/>
              <a:ext cx="792088" cy="423664"/>
            </a:xfrm>
            <a:prstGeom prst="roundRect">
              <a:avLst/>
            </a:prstGeom>
            <a:solidFill>
              <a:srgbClr val="3CA29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a-DK" sz="1400" dirty="0" smtClean="0"/>
                <a:t>Gruppe </a:t>
              </a:r>
              <a:br>
                <a:rPr lang="da-DK" sz="1400" dirty="0" smtClean="0"/>
              </a:br>
              <a:r>
                <a:rPr lang="da-DK" sz="1400" dirty="0" smtClean="0"/>
                <a:t>DA5 - 03</a:t>
              </a:r>
              <a:endParaRPr lang="da-DK" sz="1400" dirty="0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5076056" y="4646141"/>
              <a:ext cx="792088" cy="423664"/>
            </a:xfrm>
            <a:prstGeom prst="roundRect">
              <a:avLst/>
            </a:prstGeom>
            <a:solidFill>
              <a:srgbClr val="3CA29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a-DK" sz="1400" dirty="0" smtClean="0"/>
                <a:t>Gruppe </a:t>
              </a:r>
              <a:br>
                <a:rPr lang="da-DK" sz="1400" dirty="0" smtClean="0"/>
              </a:br>
              <a:r>
                <a:rPr lang="da-DK" sz="1400" dirty="0" smtClean="0"/>
                <a:t>DA5 - 04</a:t>
              </a:r>
              <a:endParaRPr lang="da-DK" sz="1400" dirty="0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5940152" y="4633853"/>
              <a:ext cx="792088" cy="423664"/>
            </a:xfrm>
            <a:prstGeom prst="roundRect">
              <a:avLst/>
            </a:prstGeom>
            <a:solidFill>
              <a:srgbClr val="3CA29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a-DK" sz="1400" dirty="0" smtClean="0"/>
                <a:t>Gruppe </a:t>
              </a:r>
              <a:br>
                <a:rPr lang="da-DK" sz="1400" dirty="0" smtClean="0"/>
              </a:br>
              <a:r>
                <a:rPr lang="da-DK" sz="1400" dirty="0" smtClean="0"/>
                <a:t>DA5 - 05</a:t>
              </a:r>
              <a:endParaRPr lang="da-DK" sz="1400" dirty="0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7452320" y="4633853"/>
              <a:ext cx="792088" cy="423664"/>
            </a:xfrm>
            <a:prstGeom prst="roundRect">
              <a:avLst/>
            </a:prstGeom>
            <a:solidFill>
              <a:srgbClr val="3CA29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a-DK" sz="1400" dirty="0" smtClean="0"/>
                <a:t>Gruppe </a:t>
              </a:r>
              <a:br>
                <a:rPr lang="da-DK" sz="1400" dirty="0" smtClean="0"/>
              </a:br>
              <a:r>
                <a:rPr lang="da-DK" sz="1400" dirty="0" smtClean="0"/>
                <a:t>DA5 - 20</a:t>
              </a:r>
              <a:endParaRPr lang="da-DK" sz="14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876256" y="4668966"/>
              <a:ext cx="468052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a-DK" dirty="0" smtClean="0"/>
                <a:t>· · ·</a:t>
              </a: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2483768" y="5157326"/>
              <a:ext cx="792088" cy="423664"/>
            </a:xfrm>
            <a:prstGeom prst="roundRect">
              <a:avLst/>
            </a:prstGeom>
            <a:solidFill>
              <a:srgbClr val="3CA29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a-DK" sz="1400" dirty="0" smtClean="0"/>
                <a:t>Gruppe DA6 - 01</a:t>
              </a:r>
              <a:endParaRPr lang="da-DK" sz="1400" dirty="0"/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3347864" y="5157326"/>
              <a:ext cx="792088" cy="423664"/>
            </a:xfrm>
            <a:prstGeom prst="roundRect">
              <a:avLst/>
            </a:prstGeom>
            <a:solidFill>
              <a:srgbClr val="3CA29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a-DK" sz="1400" dirty="0" smtClean="0"/>
                <a:t>Gruppe </a:t>
              </a:r>
              <a:br>
                <a:rPr lang="da-DK" sz="1400" dirty="0" smtClean="0"/>
              </a:br>
              <a:r>
                <a:rPr lang="da-DK" sz="1400" dirty="0" smtClean="0"/>
                <a:t>DA6 - 02</a:t>
              </a:r>
              <a:endParaRPr lang="da-DK" sz="1400" dirty="0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4211960" y="5157326"/>
              <a:ext cx="792088" cy="423664"/>
            </a:xfrm>
            <a:prstGeom prst="roundRect">
              <a:avLst/>
            </a:prstGeom>
            <a:solidFill>
              <a:srgbClr val="3CA29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a-DK" sz="1400" dirty="0" smtClean="0"/>
                <a:t>Gruppe </a:t>
              </a:r>
              <a:br>
                <a:rPr lang="da-DK" sz="1400" dirty="0" smtClean="0"/>
              </a:br>
              <a:r>
                <a:rPr lang="da-DK" sz="1400" dirty="0" smtClean="0"/>
                <a:t>DA6 - 03</a:t>
              </a:r>
              <a:endParaRPr lang="da-DK" sz="1400" dirty="0"/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5076056" y="5150197"/>
              <a:ext cx="792088" cy="423664"/>
            </a:xfrm>
            <a:prstGeom prst="roundRect">
              <a:avLst/>
            </a:prstGeom>
            <a:solidFill>
              <a:srgbClr val="3CA29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a-DK" sz="1400" dirty="0" smtClean="0"/>
                <a:t>Gruppe </a:t>
              </a:r>
              <a:br>
                <a:rPr lang="da-DK" sz="1400" dirty="0" smtClean="0"/>
              </a:br>
              <a:r>
                <a:rPr lang="da-DK" sz="1400" dirty="0" smtClean="0"/>
                <a:t>DA6 - 04</a:t>
              </a:r>
              <a:endParaRPr lang="da-DK" sz="1400" dirty="0"/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5940152" y="5137909"/>
              <a:ext cx="792088" cy="423664"/>
            </a:xfrm>
            <a:prstGeom prst="roundRect">
              <a:avLst/>
            </a:prstGeom>
            <a:solidFill>
              <a:srgbClr val="3CA29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a-DK" sz="1400" dirty="0" smtClean="0"/>
                <a:t>Gruppe </a:t>
              </a:r>
              <a:br>
                <a:rPr lang="da-DK" sz="1400" dirty="0" smtClean="0"/>
              </a:br>
              <a:r>
                <a:rPr lang="da-DK" sz="1400" dirty="0" smtClean="0"/>
                <a:t>DA6 - 05</a:t>
              </a:r>
              <a:endParaRPr lang="da-DK" sz="1400" dirty="0"/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7452320" y="5137909"/>
              <a:ext cx="792088" cy="423664"/>
            </a:xfrm>
            <a:prstGeom prst="roundRect">
              <a:avLst/>
            </a:prstGeom>
            <a:solidFill>
              <a:srgbClr val="3CA29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a-DK" sz="1400" dirty="0" smtClean="0"/>
                <a:t>Gruppe </a:t>
              </a:r>
              <a:br>
                <a:rPr lang="da-DK" sz="1400" dirty="0" smtClean="0"/>
              </a:br>
              <a:r>
                <a:rPr lang="da-DK" sz="1400" dirty="0" smtClean="0"/>
                <a:t>DA6 - 20</a:t>
              </a:r>
              <a:endParaRPr lang="da-DK" sz="14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876256" y="5173022"/>
              <a:ext cx="468052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a-DK" dirty="0" smtClean="0"/>
                <a:t>· · ·</a:t>
              </a: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2483768" y="5661382"/>
              <a:ext cx="792088" cy="423664"/>
            </a:xfrm>
            <a:prstGeom prst="roundRect">
              <a:avLst/>
            </a:prstGeom>
            <a:solidFill>
              <a:srgbClr val="3CA29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a-DK" sz="1400" dirty="0" smtClean="0"/>
                <a:t>Gruppe DA7 - 01</a:t>
              </a:r>
              <a:endParaRPr lang="da-DK" sz="1400" dirty="0"/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3347864" y="5661382"/>
              <a:ext cx="792088" cy="423664"/>
            </a:xfrm>
            <a:prstGeom prst="roundRect">
              <a:avLst/>
            </a:prstGeom>
            <a:solidFill>
              <a:srgbClr val="3CA29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a-DK" sz="1400" dirty="0" smtClean="0"/>
                <a:t>Gruppe </a:t>
              </a:r>
              <a:br>
                <a:rPr lang="da-DK" sz="1400" dirty="0" smtClean="0"/>
              </a:br>
              <a:r>
                <a:rPr lang="da-DK" sz="1400" dirty="0" smtClean="0"/>
                <a:t>DA7 - 02</a:t>
              </a:r>
              <a:endParaRPr lang="da-DK" sz="1400" dirty="0"/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4211960" y="5661382"/>
              <a:ext cx="792088" cy="423664"/>
            </a:xfrm>
            <a:prstGeom prst="roundRect">
              <a:avLst/>
            </a:prstGeom>
            <a:solidFill>
              <a:srgbClr val="3CA29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a-DK" sz="1400" dirty="0" smtClean="0"/>
                <a:t>Gruppe </a:t>
              </a:r>
              <a:br>
                <a:rPr lang="da-DK" sz="1400" dirty="0" smtClean="0"/>
              </a:br>
              <a:r>
                <a:rPr lang="da-DK" sz="1400" dirty="0" smtClean="0"/>
                <a:t>DA7 - 03</a:t>
              </a:r>
              <a:endParaRPr lang="da-DK" sz="1400" dirty="0"/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5076056" y="5654253"/>
              <a:ext cx="792088" cy="423664"/>
            </a:xfrm>
            <a:prstGeom prst="roundRect">
              <a:avLst/>
            </a:prstGeom>
            <a:solidFill>
              <a:srgbClr val="3CA29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a-DK" sz="1400" dirty="0" smtClean="0"/>
                <a:t>Gruppe </a:t>
              </a:r>
              <a:br>
                <a:rPr lang="da-DK" sz="1400" dirty="0" smtClean="0"/>
              </a:br>
              <a:r>
                <a:rPr lang="da-DK" sz="1400" dirty="0" smtClean="0"/>
                <a:t>DA7 - 04</a:t>
              </a:r>
              <a:endParaRPr lang="da-DK" sz="1400" dirty="0"/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5940152" y="5641965"/>
              <a:ext cx="792088" cy="423664"/>
            </a:xfrm>
            <a:prstGeom prst="roundRect">
              <a:avLst/>
            </a:prstGeom>
            <a:solidFill>
              <a:srgbClr val="3CA29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a-DK" sz="1400" dirty="0" smtClean="0"/>
                <a:t>Gruppe </a:t>
              </a:r>
              <a:br>
                <a:rPr lang="da-DK" sz="1400" dirty="0" smtClean="0"/>
              </a:br>
              <a:r>
                <a:rPr lang="da-DK" sz="1400" dirty="0" smtClean="0"/>
                <a:t>DA7 - 05</a:t>
              </a:r>
              <a:endParaRPr lang="da-DK" sz="1400" dirty="0"/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7452320" y="5641965"/>
              <a:ext cx="792088" cy="423664"/>
            </a:xfrm>
            <a:prstGeom prst="roundRect">
              <a:avLst/>
            </a:prstGeom>
            <a:solidFill>
              <a:srgbClr val="3CA29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a-DK" sz="1400" dirty="0" smtClean="0"/>
                <a:t>Gruppe </a:t>
              </a:r>
              <a:br>
                <a:rPr lang="da-DK" sz="1400" dirty="0" smtClean="0"/>
              </a:br>
              <a:r>
                <a:rPr lang="da-DK" sz="1400" dirty="0" smtClean="0"/>
                <a:t>DA7 - 20</a:t>
              </a:r>
              <a:endParaRPr lang="da-DK" sz="1400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6876256" y="5677078"/>
              <a:ext cx="468052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a-DK" dirty="0" smtClean="0"/>
                <a:t>· · ·</a:t>
              </a:r>
            </a:p>
          </p:txBody>
        </p:sp>
      </p:grpSp>
      <p:sp>
        <p:nvSpPr>
          <p:cNvPr id="66" name="Smiley Face 65"/>
          <p:cNvSpPr/>
          <p:nvPr/>
        </p:nvSpPr>
        <p:spPr>
          <a:xfrm>
            <a:off x="902475" y="3396920"/>
            <a:ext cx="144016" cy="144000"/>
          </a:xfrm>
          <a:prstGeom prst="smileyFace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8" name="Smiley Face 67"/>
          <p:cNvSpPr/>
          <p:nvPr/>
        </p:nvSpPr>
        <p:spPr>
          <a:xfrm>
            <a:off x="1065252" y="3396920"/>
            <a:ext cx="144016" cy="144000"/>
          </a:xfrm>
          <a:prstGeom prst="smileyFace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9" name="Smiley Face 68"/>
          <p:cNvSpPr/>
          <p:nvPr/>
        </p:nvSpPr>
        <p:spPr>
          <a:xfrm>
            <a:off x="1240845" y="3392882"/>
            <a:ext cx="144016" cy="144000"/>
          </a:xfrm>
          <a:prstGeom prst="smileyFac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0" name="Smiley Face 69"/>
          <p:cNvSpPr/>
          <p:nvPr/>
        </p:nvSpPr>
        <p:spPr>
          <a:xfrm>
            <a:off x="5580112" y="3380077"/>
            <a:ext cx="144016" cy="144000"/>
          </a:xfrm>
          <a:prstGeom prst="smileyFac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1" name="Smiley Face 70"/>
          <p:cNvSpPr/>
          <p:nvPr/>
        </p:nvSpPr>
        <p:spPr>
          <a:xfrm>
            <a:off x="5210023" y="3381460"/>
            <a:ext cx="144016" cy="144000"/>
          </a:xfrm>
          <a:prstGeom prst="smileyFace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2" name="Smiley Face 71"/>
          <p:cNvSpPr/>
          <p:nvPr/>
        </p:nvSpPr>
        <p:spPr>
          <a:xfrm>
            <a:off x="5400092" y="3381460"/>
            <a:ext cx="144016" cy="144000"/>
          </a:xfrm>
          <a:prstGeom prst="smileyFace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3" name="Smiley Face 72"/>
          <p:cNvSpPr/>
          <p:nvPr/>
        </p:nvSpPr>
        <p:spPr>
          <a:xfrm>
            <a:off x="3491880" y="3381460"/>
            <a:ext cx="144016" cy="144000"/>
          </a:xfrm>
          <a:prstGeom prst="smileyFac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4" name="Smiley Face 73"/>
          <p:cNvSpPr/>
          <p:nvPr/>
        </p:nvSpPr>
        <p:spPr>
          <a:xfrm>
            <a:off x="901698" y="4380942"/>
            <a:ext cx="144016" cy="144000"/>
          </a:xfrm>
          <a:prstGeom prst="smileyFace">
            <a:avLst>
              <a:gd name="adj" fmla="val 4653"/>
            </a:avLst>
          </a:prstGeom>
          <a:solidFill>
            <a:schemeClr val="accent6">
              <a:lumMod val="75000"/>
            </a:schemeClr>
          </a:soli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2746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TA </a:t>
            </a:r>
            <a:r>
              <a:rPr lang="da-DK" dirty="0" err="1" smtClean="0"/>
              <a:t>classes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 smtClean="0"/>
              <a:t>Students </a:t>
            </a:r>
            <a:r>
              <a:rPr lang="da-DK" dirty="0" err="1" smtClean="0"/>
              <a:t>enrolled</a:t>
            </a:r>
            <a:r>
              <a:rPr lang="da-DK" dirty="0" smtClean="0"/>
              <a:t> </a:t>
            </a:r>
            <a:r>
              <a:rPr lang="da-DK" dirty="0" err="1" smtClean="0"/>
              <a:t>into</a:t>
            </a:r>
            <a:r>
              <a:rPr lang="da-DK" dirty="0" smtClean="0"/>
              <a:t> </a:t>
            </a:r>
            <a:r>
              <a:rPr lang="da-DK" dirty="0" err="1" smtClean="0"/>
              <a:t>courses</a:t>
            </a:r>
            <a:r>
              <a:rPr lang="da-DK" dirty="0" smtClean="0"/>
              <a:t> &amp; </a:t>
            </a:r>
            <a:r>
              <a:rPr lang="da-DK" dirty="0" err="1" smtClean="0"/>
              <a:t>Blackboard</a:t>
            </a:r>
            <a:r>
              <a:rPr lang="da-DK" dirty="0" smtClean="0"/>
              <a:t> </a:t>
            </a:r>
            <a:r>
              <a:rPr lang="da-DK" dirty="0" err="1" smtClean="0"/>
              <a:t>through</a:t>
            </a:r>
            <a:r>
              <a:rPr lang="da-DK" dirty="0" smtClean="0"/>
              <a:t> ”STADS”</a:t>
            </a:r>
          </a:p>
          <a:p>
            <a:r>
              <a:rPr lang="da-DK" dirty="0" smtClean="0"/>
              <a:t>Students </a:t>
            </a:r>
            <a:r>
              <a:rPr lang="da-DK" dirty="0" err="1" smtClean="0"/>
              <a:t>assigned</a:t>
            </a:r>
            <a:r>
              <a:rPr lang="da-DK" dirty="0" smtClean="0"/>
              <a:t> to ta </a:t>
            </a:r>
            <a:r>
              <a:rPr lang="da-DK" dirty="0" err="1" smtClean="0"/>
              <a:t>classes</a:t>
            </a:r>
            <a:r>
              <a:rPr lang="da-DK" dirty="0" smtClean="0"/>
              <a:t> </a:t>
            </a:r>
            <a:r>
              <a:rPr lang="da-DK" dirty="0" err="1" smtClean="0"/>
              <a:t>through</a:t>
            </a:r>
            <a:r>
              <a:rPr lang="da-DK" dirty="0" smtClean="0"/>
              <a:t> </a:t>
            </a:r>
            <a:r>
              <a:rPr lang="da-DK" dirty="0" err="1" smtClean="0"/>
              <a:t>study</a:t>
            </a:r>
            <a:r>
              <a:rPr lang="da-DK" dirty="0" smtClean="0"/>
              <a:t> plan (læseplanen)</a:t>
            </a:r>
          </a:p>
          <a:p>
            <a:r>
              <a:rPr lang="da-DK" b="1" dirty="0" smtClean="0"/>
              <a:t>By </a:t>
            </a:r>
            <a:r>
              <a:rPr lang="da-DK" b="1" dirty="0" err="1" smtClean="0"/>
              <a:t>letting</a:t>
            </a:r>
            <a:r>
              <a:rPr lang="da-DK" b="1" dirty="0" smtClean="0"/>
              <a:t> students ”</a:t>
            </a:r>
            <a:r>
              <a:rPr lang="da-DK" b="1" dirty="0" err="1" smtClean="0"/>
              <a:t>self-enroll</a:t>
            </a:r>
            <a:r>
              <a:rPr lang="da-DK" b="1" dirty="0" smtClean="0"/>
              <a:t>” </a:t>
            </a:r>
            <a:r>
              <a:rPr lang="da-DK" b="1" dirty="0" err="1" smtClean="0"/>
              <a:t>into</a:t>
            </a:r>
            <a:r>
              <a:rPr lang="da-DK" b="1" dirty="0" smtClean="0"/>
              <a:t> TA </a:t>
            </a:r>
            <a:r>
              <a:rPr lang="da-DK" b="1" dirty="0" err="1" smtClean="0"/>
              <a:t>classes</a:t>
            </a:r>
            <a:endParaRPr lang="da-DK" b="1" dirty="0" smtClean="0"/>
          </a:p>
          <a:p>
            <a:pPr lvl="1"/>
            <a:r>
              <a:rPr lang="da-DK" dirty="0" smtClean="0"/>
              <a:t>Students </a:t>
            </a:r>
            <a:r>
              <a:rPr lang="da-DK" dirty="0" err="1" smtClean="0"/>
              <a:t>confirm</a:t>
            </a:r>
            <a:r>
              <a:rPr lang="da-DK" dirty="0" smtClean="0"/>
              <a:t> </a:t>
            </a:r>
            <a:r>
              <a:rPr lang="da-DK" dirty="0" err="1" smtClean="0"/>
              <a:t>that</a:t>
            </a:r>
            <a:r>
              <a:rPr lang="da-DK" dirty="0" smtClean="0"/>
              <a:t> </a:t>
            </a:r>
            <a:r>
              <a:rPr lang="da-DK" dirty="0" err="1" smtClean="0"/>
              <a:t>they</a:t>
            </a:r>
            <a:r>
              <a:rPr lang="da-DK" dirty="0" smtClean="0"/>
              <a:t> </a:t>
            </a:r>
            <a:r>
              <a:rPr lang="da-DK" dirty="0" err="1" smtClean="0"/>
              <a:t>attend</a:t>
            </a:r>
            <a:r>
              <a:rPr lang="da-DK" dirty="0" smtClean="0"/>
              <a:t> the </a:t>
            </a:r>
            <a:r>
              <a:rPr lang="da-DK" dirty="0" err="1" smtClean="0"/>
              <a:t>course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(</a:t>
            </a:r>
            <a:r>
              <a:rPr lang="da-DK" dirty="0" err="1" smtClean="0"/>
              <a:t>many</a:t>
            </a:r>
            <a:r>
              <a:rPr lang="da-DK" dirty="0" smtClean="0"/>
              <a:t> </a:t>
            </a:r>
            <a:r>
              <a:rPr lang="da-DK" dirty="0" err="1" smtClean="0"/>
              <a:t>ghost</a:t>
            </a:r>
            <a:r>
              <a:rPr lang="da-DK" dirty="0" smtClean="0"/>
              <a:t> students </a:t>
            </a:r>
            <a:r>
              <a:rPr lang="da-DK" dirty="0" err="1" smtClean="0"/>
              <a:t>during</a:t>
            </a:r>
            <a:r>
              <a:rPr lang="da-DK" dirty="0" smtClean="0"/>
              <a:t> </a:t>
            </a:r>
            <a:r>
              <a:rPr lang="da-DK" dirty="0" err="1" smtClean="0"/>
              <a:t>first</a:t>
            </a:r>
            <a:r>
              <a:rPr lang="da-DK" dirty="0" smtClean="0"/>
              <a:t> </a:t>
            </a:r>
            <a:r>
              <a:rPr lang="da-DK" dirty="0" err="1" smtClean="0"/>
              <a:t>year</a:t>
            </a:r>
            <a:r>
              <a:rPr lang="da-DK" dirty="0" smtClean="0"/>
              <a:t>)</a:t>
            </a:r>
          </a:p>
          <a:p>
            <a:pPr lvl="1"/>
            <a:r>
              <a:rPr lang="da-DK" dirty="0" err="1" smtClean="0"/>
              <a:t>Chaning</a:t>
            </a:r>
            <a:r>
              <a:rPr lang="da-DK" dirty="0" smtClean="0"/>
              <a:t> TA </a:t>
            </a:r>
            <a:r>
              <a:rPr lang="da-DK" dirty="0" err="1" smtClean="0"/>
              <a:t>classes</a:t>
            </a:r>
            <a:r>
              <a:rPr lang="da-DK" dirty="0" smtClean="0"/>
              <a:t> </a:t>
            </a:r>
            <a:r>
              <a:rPr lang="da-DK" dirty="0" err="1" smtClean="0"/>
              <a:t>does</a:t>
            </a:r>
            <a:r>
              <a:rPr lang="da-DK" dirty="0" smtClean="0"/>
              <a:t> not </a:t>
            </a:r>
            <a:r>
              <a:rPr lang="da-DK" dirty="0" err="1" smtClean="0"/>
              <a:t>require</a:t>
            </a:r>
            <a:r>
              <a:rPr lang="da-DK" dirty="0" smtClean="0"/>
              <a:t> TA action</a:t>
            </a:r>
            <a:br>
              <a:rPr lang="da-DK" dirty="0" smtClean="0"/>
            </a:br>
            <a:r>
              <a:rPr lang="da-DK" dirty="0" smtClean="0"/>
              <a:t>(</a:t>
            </a:r>
            <a:r>
              <a:rPr lang="da-DK" dirty="0" err="1" smtClean="0"/>
              <a:t>except</a:t>
            </a:r>
            <a:r>
              <a:rPr lang="da-DK" dirty="0" smtClean="0"/>
              <a:t> for an ok)</a:t>
            </a:r>
          </a:p>
          <a:p>
            <a:pPr lvl="1"/>
            <a:r>
              <a:rPr lang="da-DK" dirty="0" err="1" smtClean="0"/>
              <a:t>TAs</a:t>
            </a:r>
            <a:r>
              <a:rPr lang="da-DK" dirty="0" smtClean="0"/>
              <a:t> </a:t>
            </a:r>
            <a:r>
              <a:rPr lang="da-DK" dirty="0" err="1" smtClean="0"/>
              <a:t>should</a:t>
            </a:r>
            <a:r>
              <a:rPr lang="da-DK" dirty="0" smtClean="0"/>
              <a:t> ”</a:t>
            </a:r>
            <a:r>
              <a:rPr lang="da-DK" dirty="0" err="1" smtClean="0"/>
              <a:t>self-enroll</a:t>
            </a:r>
            <a:r>
              <a:rPr lang="da-DK" dirty="0" smtClean="0"/>
              <a:t>” to </a:t>
            </a:r>
            <a:r>
              <a:rPr lang="da-DK" dirty="0" err="1" smtClean="0"/>
              <a:t>their</a:t>
            </a:r>
            <a:r>
              <a:rPr lang="da-DK" dirty="0" smtClean="0"/>
              <a:t> </a:t>
            </a:r>
            <a:r>
              <a:rPr lang="da-DK" dirty="0" err="1" smtClean="0"/>
              <a:t>class</a:t>
            </a:r>
            <a:endParaRPr lang="da-DK" dirty="0" smtClean="0"/>
          </a:p>
          <a:p>
            <a:pPr lvl="1"/>
            <a:endParaRPr lang="da-DK" dirty="0"/>
          </a:p>
          <a:p>
            <a:pPr lvl="1"/>
            <a:endParaRPr lang="da-DK" dirty="0" smtClean="0"/>
          </a:p>
          <a:p>
            <a:r>
              <a:rPr lang="da-DK" dirty="0" smtClean="0"/>
              <a:t>The TA </a:t>
            </a:r>
            <a:r>
              <a:rPr lang="da-DK" dirty="0" err="1" smtClean="0"/>
              <a:t>class</a:t>
            </a:r>
            <a:r>
              <a:rPr lang="da-DK" dirty="0" smtClean="0"/>
              <a:t> / ”Hold” </a:t>
            </a:r>
            <a:r>
              <a:rPr lang="da-DK" dirty="0" err="1" smtClean="0"/>
              <a:t>groups</a:t>
            </a:r>
            <a:r>
              <a:rPr lang="da-DK" dirty="0" smtClean="0"/>
              <a:t> give</a:t>
            </a:r>
          </a:p>
          <a:p>
            <a:pPr lvl="1"/>
            <a:r>
              <a:rPr lang="da-DK" dirty="0" err="1" smtClean="0"/>
              <a:t>possibility</a:t>
            </a:r>
            <a:r>
              <a:rPr lang="da-DK" dirty="0" smtClean="0"/>
              <a:t> to </a:t>
            </a:r>
            <a:r>
              <a:rPr lang="da-DK" dirty="0" err="1" smtClean="0"/>
              <a:t>communicate</a:t>
            </a:r>
            <a:r>
              <a:rPr lang="da-DK" dirty="0" smtClean="0"/>
              <a:t> with TA </a:t>
            </a:r>
            <a:r>
              <a:rPr lang="da-DK" dirty="0" err="1" smtClean="0"/>
              <a:t>class</a:t>
            </a:r>
            <a:endParaRPr lang="da-DK" dirty="0" smtClean="0"/>
          </a:p>
          <a:p>
            <a:pPr lvl="1"/>
            <a:r>
              <a:rPr lang="da-DK" dirty="0" smtClean="0"/>
              <a:t>”</a:t>
            </a:r>
            <a:r>
              <a:rPr lang="da-DK" dirty="0" err="1" smtClean="0"/>
              <a:t>SmartView</a:t>
            </a:r>
            <a:r>
              <a:rPr lang="da-DK" dirty="0" smtClean="0"/>
              <a:t>” in ”Grade Center” for </a:t>
            </a:r>
            <a:r>
              <a:rPr lang="da-DK" dirty="0" err="1" smtClean="0"/>
              <a:t>each</a:t>
            </a:r>
            <a:r>
              <a:rPr lang="da-DK" dirty="0" smtClean="0"/>
              <a:t> TA </a:t>
            </a:r>
            <a:r>
              <a:rPr lang="da-DK" dirty="0" err="1" smtClean="0"/>
              <a:t>class</a:t>
            </a:r>
            <a:endParaRPr lang="da-DK" dirty="0" smtClean="0"/>
          </a:p>
          <a:p>
            <a:endParaRPr lang="da-DK" dirty="0" smtClean="0"/>
          </a:p>
          <a:p>
            <a:pPr lvl="1"/>
            <a:endParaRPr lang="da-DK" dirty="0" smtClean="0"/>
          </a:p>
          <a:p>
            <a:pPr lvl="1"/>
            <a:endParaRPr lang="da-DK" dirty="0" smtClean="0"/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0F24B-F1A3-4C83-8ACB-A82CEE1F0B3A}" type="slidenum">
              <a:rPr lang="da-DK" smtClean="0"/>
              <a:pPr/>
              <a:t>15</a:t>
            </a:fld>
            <a:endParaRPr lang="da-D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3" r="3922"/>
          <a:stretch/>
        </p:blipFill>
        <p:spPr bwMode="auto">
          <a:xfrm>
            <a:off x="7020272" y="3933056"/>
            <a:ext cx="1224136" cy="270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8" t="6937" b="17088"/>
          <a:stretch/>
        </p:blipFill>
        <p:spPr bwMode="auto">
          <a:xfrm>
            <a:off x="5220072" y="4797152"/>
            <a:ext cx="1339954" cy="811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948264" y="5085184"/>
            <a:ext cx="1008112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8800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Creating</a:t>
            </a:r>
            <a:r>
              <a:rPr lang="da-DK" dirty="0" smtClean="0"/>
              <a:t> </a:t>
            </a:r>
            <a:r>
              <a:rPr lang="da-DK" dirty="0" err="1" smtClean="0"/>
              <a:t>group</a:t>
            </a:r>
            <a:r>
              <a:rPr lang="da-DK" dirty="0" smtClean="0"/>
              <a:t> </a:t>
            </a:r>
            <a:r>
              <a:rPr lang="da-DK" dirty="0" err="1" smtClean="0"/>
              <a:t>handins</a:t>
            </a:r>
            <a:r>
              <a:rPr lang="da-DK" dirty="0" smtClean="0"/>
              <a:t> (for </a:t>
            </a:r>
            <a:r>
              <a:rPr lang="da-DK" dirty="0" err="1" smtClean="0"/>
              <a:t>lecturers</a:t>
            </a:r>
            <a:r>
              <a:rPr lang="da-DK" dirty="0" smtClean="0"/>
              <a:t>)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b="1" dirty="0" err="1" smtClean="0"/>
              <a:t>Each</a:t>
            </a:r>
            <a:r>
              <a:rPr lang="da-DK" b="1" dirty="0" smtClean="0"/>
              <a:t> </a:t>
            </a:r>
            <a:r>
              <a:rPr lang="da-DK" b="1" dirty="0" err="1" smtClean="0"/>
              <a:t>group</a:t>
            </a:r>
            <a:r>
              <a:rPr lang="da-DK" b="1" dirty="0" smtClean="0"/>
              <a:t> </a:t>
            </a:r>
            <a:r>
              <a:rPr lang="da-DK" b="1" dirty="0" err="1" smtClean="0"/>
              <a:t>assignment</a:t>
            </a:r>
            <a:r>
              <a:rPr lang="da-DK" b="1" dirty="0" smtClean="0"/>
              <a:t> must </a:t>
            </a:r>
            <a:r>
              <a:rPr lang="da-DK" b="1" dirty="0" err="1" smtClean="0"/>
              <a:t>be</a:t>
            </a:r>
            <a:r>
              <a:rPr lang="da-DK" b="1" dirty="0" smtClean="0"/>
              <a:t> </a:t>
            </a:r>
            <a:r>
              <a:rPr lang="da-DK" b="1" dirty="0" err="1" smtClean="0"/>
              <a:t>assigned</a:t>
            </a:r>
            <a:r>
              <a:rPr lang="da-DK" b="1" dirty="0" smtClean="0"/>
              <a:t> to a set of </a:t>
            </a:r>
            <a:r>
              <a:rPr lang="da-DK" b="1" dirty="0" err="1" smtClean="0"/>
              <a:t>groups</a:t>
            </a:r>
            <a:endParaRPr lang="da-DK" b="1" dirty="0" smtClean="0"/>
          </a:p>
          <a:p>
            <a:pPr lvl="1"/>
            <a:r>
              <a:rPr lang="da-DK" dirty="0" smtClean="0"/>
              <a:t>A set of </a:t>
            </a:r>
            <a:r>
              <a:rPr lang="da-DK" dirty="0" err="1" smtClean="0"/>
              <a:t>empty</a:t>
            </a:r>
            <a:r>
              <a:rPr lang="da-DK" dirty="0" smtClean="0"/>
              <a:t> (</a:t>
            </a:r>
            <a:r>
              <a:rPr lang="da-DK" dirty="0" err="1" smtClean="0"/>
              <a:t>handin</a:t>
            </a:r>
            <a:r>
              <a:rPr lang="da-DK" dirty="0" smtClean="0"/>
              <a:t>) </a:t>
            </a:r>
            <a:r>
              <a:rPr lang="da-DK" dirty="0" err="1" smtClean="0"/>
              <a:t>groups</a:t>
            </a:r>
            <a:r>
              <a:rPr lang="da-DK" dirty="0" smtClean="0"/>
              <a:t> </a:t>
            </a:r>
            <a:r>
              <a:rPr lang="da-DK" dirty="0" err="1" smtClean="0"/>
              <a:t>are</a:t>
            </a:r>
            <a:r>
              <a:rPr lang="da-DK" dirty="0" smtClean="0"/>
              <a:t> </a:t>
            </a:r>
            <a:r>
              <a:rPr lang="da-DK" dirty="0" err="1" smtClean="0"/>
              <a:t>created</a:t>
            </a:r>
            <a:r>
              <a:rPr lang="da-DK" dirty="0" smtClean="0"/>
              <a:t> </a:t>
            </a:r>
            <a:r>
              <a:rPr lang="da-DK" dirty="0" err="1" smtClean="0"/>
              <a:t>before</a:t>
            </a:r>
            <a:r>
              <a:rPr lang="da-DK" dirty="0" smtClean="0"/>
              <a:t> the </a:t>
            </a:r>
            <a:r>
              <a:rPr lang="da-DK" dirty="0" err="1" smtClean="0"/>
              <a:t>course</a:t>
            </a:r>
            <a:r>
              <a:rPr lang="da-DK" dirty="0" smtClean="0"/>
              <a:t> starts</a:t>
            </a:r>
          </a:p>
          <a:p>
            <a:pPr lvl="1"/>
            <a:r>
              <a:rPr lang="da-DK" dirty="0" smtClean="0"/>
              <a:t>All </a:t>
            </a:r>
            <a:r>
              <a:rPr lang="da-DK" dirty="0" err="1" smtClean="0"/>
              <a:t>group</a:t>
            </a:r>
            <a:r>
              <a:rPr lang="da-DK" dirty="0" smtClean="0"/>
              <a:t> </a:t>
            </a:r>
            <a:r>
              <a:rPr lang="da-DK" dirty="0" err="1" smtClean="0"/>
              <a:t>handins</a:t>
            </a:r>
            <a:r>
              <a:rPr lang="da-DK" dirty="0" smtClean="0"/>
              <a:t> kan </a:t>
            </a:r>
            <a:r>
              <a:rPr lang="da-DK" dirty="0" err="1" smtClean="0"/>
              <a:t>be</a:t>
            </a:r>
            <a:r>
              <a:rPr lang="da-DK" dirty="0" smtClean="0"/>
              <a:t> made </a:t>
            </a:r>
            <a:r>
              <a:rPr lang="da-DK" dirty="0" err="1" smtClean="0"/>
              <a:t>available</a:t>
            </a:r>
            <a:r>
              <a:rPr lang="da-DK" dirty="0" smtClean="0"/>
              <a:t> at the </a:t>
            </a:r>
            <a:r>
              <a:rPr lang="da-DK" dirty="0" err="1" smtClean="0"/>
              <a:t>beginning</a:t>
            </a:r>
            <a:r>
              <a:rPr lang="da-DK" dirty="0" smtClean="0"/>
              <a:t> of the </a:t>
            </a:r>
            <a:r>
              <a:rPr lang="da-DK" dirty="0" err="1" smtClean="0"/>
              <a:t>course</a:t>
            </a:r>
            <a:r>
              <a:rPr lang="da-DK" dirty="0" smtClean="0"/>
              <a:t> by </a:t>
            </a:r>
            <a:r>
              <a:rPr lang="da-DK" dirty="0" err="1" smtClean="0"/>
              <a:t>assigning</a:t>
            </a:r>
            <a:r>
              <a:rPr lang="da-DK" dirty="0" smtClean="0"/>
              <a:t> </a:t>
            </a:r>
            <a:r>
              <a:rPr lang="da-DK" dirty="0" err="1" smtClean="0"/>
              <a:t>them</a:t>
            </a:r>
            <a:r>
              <a:rPr lang="da-DK" dirty="0" smtClean="0"/>
              <a:t> to </a:t>
            </a:r>
            <a:r>
              <a:rPr lang="da-DK" dirty="0" err="1" smtClean="0"/>
              <a:t>these</a:t>
            </a:r>
            <a:r>
              <a:rPr lang="da-DK" dirty="0" smtClean="0"/>
              <a:t> </a:t>
            </a:r>
            <a:r>
              <a:rPr lang="da-DK" dirty="0" err="1" smtClean="0"/>
              <a:t>empty</a:t>
            </a:r>
            <a:r>
              <a:rPr lang="da-DK" dirty="0" smtClean="0"/>
              <a:t> </a:t>
            </a:r>
            <a:r>
              <a:rPr lang="da-DK" dirty="0" err="1" smtClean="0"/>
              <a:t>groups</a:t>
            </a:r>
            <a:endParaRPr lang="da-DK" dirty="0" smtClean="0"/>
          </a:p>
          <a:p>
            <a:pPr lvl="1"/>
            <a:r>
              <a:rPr lang="da-DK" dirty="0" smtClean="0"/>
              <a:t>Students ”</a:t>
            </a:r>
            <a:r>
              <a:rPr lang="da-DK" dirty="0" err="1" smtClean="0"/>
              <a:t>self-enroll</a:t>
            </a:r>
            <a:r>
              <a:rPr lang="da-DK" dirty="0" smtClean="0"/>
              <a:t>” </a:t>
            </a:r>
            <a:r>
              <a:rPr lang="da-DK" dirty="0" err="1" smtClean="0"/>
              <a:t>when</a:t>
            </a:r>
            <a:r>
              <a:rPr lang="da-DK" dirty="0" smtClean="0"/>
              <a:t> </a:t>
            </a:r>
            <a:r>
              <a:rPr lang="da-DK" dirty="0" err="1" smtClean="0"/>
              <a:t>groups</a:t>
            </a:r>
            <a:r>
              <a:rPr lang="da-DK" dirty="0" smtClean="0"/>
              <a:t> </a:t>
            </a:r>
            <a:r>
              <a:rPr lang="da-DK" dirty="0" err="1" smtClean="0"/>
              <a:t>get</a:t>
            </a:r>
            <a:r>
              <a:rPr lang="da-DK" dirty="0" smtClean="0"/>
              <a:t> </a:t>
            </a:r>
            <a:r>
              <a:rPr lang="da-DK" dirty="0" err="1" smtClean="0"/>
              <a:t>known</a:t>
            </a:r>
            <a:r>
              <a:rPr lang="da-DK" dirty="0" smtClean="0"/>
              <a:t> (or </a:t>
            </a:r>
            <a:r>
              <a:rPr lang="da-DK" dirty="0" err="1" smtClean="0"/>
              <a:t>when</a:t>
            </a:r>
            <a:r>
              <a:rPr lang="da-DK" dirty="0" smtClean="0"/>
              <a:t> </a:t>
            </a:r>
            <a:r>
              <a:rPr lang="da-DK" dirty="0" err="1" smtClean="0"/>
              <a:t>first</a:t>
            </a:r>
            <a:r>
              <a:rPr lang="da-DK" dirty="0" smtClean="0"/>
              <a:t> </a:t>
            </a:r>
            <a:r>
              <a:rPr lang="da-DK" dirty="0" err="1" smtClean="0"/>
              <a:t>handin</a:t>
            </a:r>
            <a:r>
              <a:rPr lang="da-DK" dirty="0" smtClean="0"/>
              <a:t>)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0F24B-F1A3-4C83-8ACB-A82CEE1F0B3A}" type="slidenum">
              <a:rPr lang="da-DK" smtClean="0"/>
              <a:pPr/>
              <a:t>16</a:t>
            </a:fld>
            <a:endParaRPr lang="da-DK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221088"/>
            <a:ext cx="4208562" cy="21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072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Student </a:t>
            </a:r>
            <a:r>
              <a:rPr lang="da-DK" dirty="0" err="1" smtClean="0"/>
              <a:t>view</a:t>
            </a:r>
            <a:r>
              <a:rPr lang="da-DK" dirty="0"/>
              <a:t> </a:t>
            </a:r>
            <a:r>
              <a:rPr lang="da-DK" dirty="0" smtClean="0"/>
              <a:t>(dADS2)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0F24B-F1A3-4C83-8ACB-A82CEE1F0B3A}" type="slidenum">
              <a:rPr lang="da-DK" smtClean="0"/>
              <a:pPr/>
              <a:t>17</a:t>
            </a:fld>
            <a:endParaRPr lang="da-DK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" t="1630" r="1592" b="2996"/>
          <a:stretch/>
        </p:blipFill>
        <p:spPr bwMode="auto">
          <a:xfrm>
            <a:off x="323528" y="1930243"/>
            <a:ext cx="4225718" cy="3586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" t="1075" r="6523" b="1795"/>
          <a:stretch/>
        </p:blipFill>
        <p:spPr bwMode="auto">
          <a:xfrm>
            <a:off x="4716016" y="1930243"/>
            <a:ext cx="4095862" cy="3586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481847"/>
            <a:ext cx="962350" cy="2070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02840" y="5733256"/>
            <a:ext cx="8517632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4543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 err="1" smtClean="0"/>
              <a:t>Two</a:t>
            </a:r>
            <a:r>
              <a:rPr lang="da-DK" dirty="0" smtClean="0"/>
              <a:t> pages with information on </a:t>
            </a:r>
            <a:br>
              <a:rPr lang="da-DK" dirty="0" smtClean="0"/>
            </a:br>
            <a:r>
              <a:rPr lang="da-DK" dirty="0" err="1" smtClean="0"/>
              <a:t>signing</a:t>
            </a:r>
            <a:r>
              <a:rPr lang="da-DK" dirty="0" smtClean="0"/>
              <a:t> up to </a:t>
            </a:r>
            <a:r>
              <a:rPr lang="da-DK" dirty="0" err="1" smtClean="0"/>
              <a:t>groups</a:t>
            </a:r>
            <a:r>
              <a:rPr lang="da-DK" dirty="0" smtClean="0"/>
              <a:t> &amp; TA </a:t>
            </a:r>
            <a:r>
              <a:rPr lang="da-DK" dirty="0" err="1" smtClean="0"/>
              <a:t>classes</a:t>
            </a:r>
            <a:r>
              <a:rPr lang="da-DK" dirty="0" smtClean="0"/>
              <a:t> and </a:t>
            </a:r>
            <a:r>
              <a:rPr lang="da-DK" dirty="0" err="1" smtClean="0"/>
              <a:t>handins</a:t>
            </a:r>
            <a:endParaRPr lang="da-DK" dirty="0"/>
          </a:p>
        </p:txBody>
      </p:sp>
      <p:sp>
        <p:nvSpPr>
          <p:cNvPr id="9" name="Oval 8"/>
          <p:cNvSpPr/>
          <p:nvPr/>
        </p:nvSpPr>
        <p:spPr>
          <a:xfrm>
            <a:off x="7092280" y="5495588"/>
            <a:ext cx="1008112" cy="3240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Oval 9"/>
          <p:cNvSpPr/>
          <p:nvPr/>
        </p:nvSpPr>
        <p:spPr>
          <a:xfrm>
            <a:off x="4572000" y="4293096"/>
            <a:ext cx="1368152" cy="1152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TextBox 4"/>
          <p:cNvSpPr txBox="1"/>
          <p:nvPr/>
        </p:nvSpPr>
        <p:spPr>
          <a:xfrm>
            <a:off x="5724128" y="4458598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800" dirty="0" smtClean="0">
                <a:solidFill>
                  <a:srgbClr val="FF0000"/>
                </a:solidFill>
              </a:rPr>
              <a:t>Kun synlig når man er tilmeldt en gruppe !</a:t>
            </a:r>
            <a:endParaRPr lang="da-DK" sz="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78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Configuration of </a:t>
            </a:r>
            <a:r>
              <a:rPr lang="da-DK" dirty="0" err="1" smtClean="0"/>
              <a:t>groups</a:t>
            </a:r>
            <a:r>
              <a:rPr lang="da-DK" dirty="0" smtClean="0"/>
              <a:t> (for </a:t>
            </a:r>
            <a:r>
              <a:rPr lang="da-DK" dirty="0" err="1" smtClean="0"/>
              <a:t>lecturers</a:t>
            </a:r>
            <a:r>
              <a:rPr lang="da-DK" dirty="0" smtClean="0"/>
              <a:t>)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 smtClean="0"/>
          </a:p>
          <a:p>
            <a:endParaRPr lang="da-DK" dirty="0" smtClean="0"/>
          </a:p>
          <a:p>
            <a:pPr marL="0" indent="0" algn="ctr">
              <a:buNone/>
            </a:pPr>
            <a:r>
              <a:rPr lang="da-DK" dirty="0" smtClean="0"/>
              <a:t>www.cs.au.dk/~gerth/blackboard/groups.php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0F24B-F1A3-4C83-8ACB-A82CEE1F0B3A}" type="slidenum">
              <a:rPr lang="da-DK" smtClean="0"/>
              <a:pPr/>
              <a:t>18</a:t>
            </a:fld>
            <a:endParaRPr lang="da-DK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946" y="4293096"/>
            <a:ext cx="4891334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223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Resources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b="1" dirty="0" err="1" smtClean="0"/>
              <a:t>CourseAdmin</a:t>
            </a:r>
            <a:r>
              <a:rPr lang="da-DK" b="1" dirty="0" smtClean="0"/>
              <a:t> </a:t>
            </a:r>
            <a:r>
              <a:rPr lang="da-DK" b="1" dirty="0" smtClean="0">
                <a:sym typeface="Symbol"/>
              </a:rPr>
              <a:t> </a:t>
            </a:r>
            <a:r>
              <a:rPr lang="da-DK" b="1" dirty="0" err="1" smtClean="0"/>
              <a:t>Blackboard</a:t>
            </a:r>
            <a:r>
              <a:rPr lang="da-DK" dirty="0" smtClean="0"/>
              <a:t> (slides, NFIT login) https</a:t>
            </a:r>
            <a:r>
              <a:rPr lang="da-DK" dirty="0"/>
              <a:t>://cs.au.dk/~amoeller/talks/pdf/Blackboard.pdf</a:t>
            </a:r>
            <a:endParaRPr lang="da-DK" dirty="0" smtClean="0"/>
          </a:p>
          <a:p>
            <a:endParaRPr lang="da-DK" dirty="0"/>
          </a:p>
          <a:p>
            <a:r>
              <a:rPr lang="da-DK" b="1" dirty="0" err="1" smtClean="0"/>
              <a:t>Creating</a:t>
            </a:r>
            <a:r>
              <a:rPr lang="da-DK" b="1" dirty="0" smtClean="0"/>
              <a:t> </a:t>
            </a:r>
            <a:r>
              <a:rPr lang="da-DK" b="1" dirty="0" err="1" smtClean="0"/>
              <a:t>group</a:t>
            </a:r>
            <a:r>
              <a:rPr lang="da-DK" b="1" dirty="0"/>
              <a:t> </a:t>
            </a:r>
            <a:r>
              <a:rPr lang="da-DK" b="1" dirty="0" smtClean="0"/>
              <a:t>sets for </a:t>
            </a:r>
            <a:r>
              <a:rPr lang="da-DK" b="1" dirty="0" err="1" smtClean="0"/>
              <a:t>handin</a:t>
            </a:r>
            <a:r>
              <a:rPr lang="da-DK" b="1" dirty="0"/>
              <a:t/>
            </a:r>
            <a:br>
              <a:rPr lang="da-DK" b="1" dirty="0"/>
            </a:br>
            <a:r>
              <a:rPr lang="da-DK" dirty="0"/>
              <a:t>http://cs.au.dk/~gerth/blackboard/groups.php</a:t>
            </a:r>
            <a:endParaRPr lang="da-DK" dirty="0" smtClean="0"/>
          </a:p>
          <a:p>
            <a:endParaRPr lang="da-DK" dirty="0"/>
          </a:p>
          <a:p>
            <a:r>
              <a:rPr lang="da-DK" b="1" dirty="0" smtClean="0"/>
              <a:t>Søg </a:t>
            </a:r>
            <a:r>
              <a:rPr lang="da-DK" b="1" dirty="0"/>
              <a:t>brugere i </a:t>
            </a:r>
            <a:r>
              <a:rPr lang="da-DK" b="1" dirty="0" smtClean="0"/>
              <a:t>grupper (Search </a:t>
            </a:r>
            <a:r>
              <a:rPr lang="da-DK" b="1" dirty="0" err="1" smtClean="0"/>
              <a:t>users</a:t>
            </a:r>
            <a:r>
              <a:rPr lang="da-DK" b="1" dirty="0" smtClean="0"/>
              <a:t> in </a:t>
            </a:r>
            <a:r>
              <a:rPr lang="da-DK" b="1" dirty="0" err="1" smtClean="0"/>
              <a:t>groups</a:t>
            </a:r>
            <a:r>
              <a:rPr lang="da-DK" b="1" dirty="0" smtClean="0"/>
              <a:t>)</a:t>
            </a:r>
            <a:r>
              <a:rPr lang="da-DK" dirty="0"/>
              <a:t/>
            </a:r>
            <a:br>
              <a:rPr lang="da-DK" dirty="0"/>
            </a:br>
            <a:r>
              <a:rPr lang="da-DK" dirty="0" err="1"/>
              <a:t>Greasemonkey</a:t>
            </a:r>
            <a:r>
              <a:rPr lang="da-DK" dirty="0"/>
              <a:t> browser plugin by Mathias Rav</a:t>
            </a:r>
            <a:br>
              <a:rPr lang="da-DK" dirty="0"/>
            </a:br>
            <a:r>
              <a:rPr lang="da-DK" dirty="0"/>
              <a:t>https://github.com/Mortal/bbdyn</a:t>
            </a:r>
          </a:p>
          <a:p>
            <a:endParaRPr lang="da-DK" dirty="0"/>
          </a:p>
          <a:p>
            <a:r>
              <a:rPr lang="da-DK" b="1" dirty="0" smtClean="0"/>
              <a:t>BB support</a:t>
            </a:r>
            <a:br>
              <a:rPr lang="da-DK" b="1" dirty="0" smtClean="0"/>
            </a:br>
            <a:r>
              <a:rPr lang="da-DK" dirty="0" smtClean="0"/>
              <a:t>http</a:t>
            </a:r>
            <a:r>
              <a:rPr lang="da-DK" dirty="0"/>
              <a:t>://bbsupport.au.dk/en/support/</a:t>
            </a:r>
            <a:endParaRPr lang="da-DK" dirty="0" smtClean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0F24B-F1A3-4C83-8ACB-A82CEE1F0B3A}" type="slidenum">
              <a:rPr lang="da-DK" smtClean="0"/>
              <a:pPr/>
              <a:t>19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5774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693952" y="3090494"/>
            <a:ext cx="396000" cy="39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sz="3200" dirty="0"/>
          </a:p>
        </p:txBody>
      </p:sp>
      <p:sp>
        <p:nvSpPr>
          <p:cNvPr id="5" name="Oval 4"/>
          <p:cNvSpPr/>
          <p:nvPr/>
        </p:nvSpPr>
        <p:spPr>
          <a:xfrm>
            <a:off x="2692860" y="3090494"/>
            <a:ext cx="396000" cy="396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sz="32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Background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 err="1"/>
              <a:t>Blackboard</a:t>
            </a:r>
            <a:r>
              <a:rPr lang="da-DK" dirty="0"/>
              <a:t> – </a:t>
            </a:r>
            <a:r>
              <a:rPr lang="da-DK" dirty="0" smtClean="0"/>
              <a:t>AU’s central </a:t>
            </a:r>
            <a:r>
              <a:rPr lang="da-DK" dirty="0" err="1" smtClean="0"/>
              <a:t>generic</a:t>
            </a:r>
            <a:r>
              <a:rPr lang="da-DK" dirty="0" smtClean="0"/>
              <a:t> </a:t>
            </a:r>
            <a:r>
              <a:rPr lang="da-DK" dirty="0" err="1" smtClean="0"/>
              <a:t>course</a:t>
            </a:r>
            <a:r>
              <a:rPr lang="da-DK" dirty="0" smtClean="0"/>
              <a:t> </a:t>
            </a:r>
            <a:r>
              <a:rPr lang="da-DK" dirty="0"/>
              <a:t>management system</a:t>
            </a:r>
          </a:p>
          <a:p>
            <a:pPr lvl="1"/>
            <a:r>
              <a:rPr lang="da-DK" dirty="0" err="1" smtClean="0"/>
              <a:t>Replacing</a:t>
            </a:r>
            <a:r>
              <a:rPr lang="da-DK" dirty="0" smtClean="0"/>
              <a:t> </a:t>
            </a:r>
            <a:r>
              <a:rPr lang="da-DK" dirty="0" err="1"/>
              <a:t>several</a:t>
            </a:r>
            <a:r>
              <a:rPr lang="da-DK" dirty="0"/>
              <a:t> </a:t>
            </a:r>
            <a:r>
              <a:rPr lang="da-DK" dirty="0" err="1"/>
              <a:t>existing</a:t>
            </a:r>
            <a:r>
              <a:rPr lang="da-DK" dirty="0"/>
              <a:t> </a:t>
            </a:r>
            <a:r>
              <a:rPr lang="da-DK" dirty="0" smtClean="0"/>
              <a:t>systems (</a:t>
            </a:r>
            <a:r>
              <a:rPr lang="da-DK" dirty="0" err="1" smtClean="0"/>
              <a:t>including</a:t>
            </a:r>
            <a:r>
              <a:rPr lang="da-DK" dirty="0" smtClean="0"/>
              <a:t> </a:t>
            </a:r>
            <a:r>
              <a:rPr lang="da-DK" dirty="0" err="1" smtClean="0"/>
              <a:t>CourseAdmin</a:t>
            </a:r>
            <a:r>
              <a:rPr lang="da-DK" dirty="0" smtClean="0"/>
              <a:t> @ CS)</a:t>
            </a:r>
            <a:endParaRPr lang="da-DK" dirty="0"/>
          </a:p>
          <a:p>
            <a:pPr lvl="1"/>
            <a:r>
              <a:rPr lang="da-DK" dirty="0"/>
              <a:t>CS </a:t>
            </a:r>
            <a:r>
              <a:rPr lang="da-DK" dirty="0" err="1"/>
              <a:t>started</a:t>
            </a:r>
            <a:r>
              <a:rPr lang="da-DK" dirty="0"/>
              <a:t> </a:t>
            </a:r>
            <a:r>
              <a:rPr lang="da-DK" dirty="0" err="1"/>
              <a:t>using</a:t>
            </a:r>
            <a:r>
              <a:rPr lang="da-DK" dirty="0"/>
              <a:t> </a:t>
            </a:r>
            <a:r>
              <a:rPr lang="da-DK" dirty="0" err="1"/>
              <a:t>Blackboard</a:t>
            </a:r>
            <a:r>
              <a:rPr lang="da-DK" dirty="0"/>
              <a:t> in Spring </a:t>
            </a:r>
            <a:r>
              <a:rPr lang="da-DK" dirty="0" smtClean="0"/>
              <a:t>2015</a:t>
            </a:r>
          </a:p>
          <a:p>
            <a:pPr lvl="1"/>
            <a:r>
              <a:rPr lang="da-DK" dirty="0" smtClean="0"/>
              <a:t>System has </a:t>
            </a:r>
            <a:r>
              <a:rPr lang="da-DK" dirty="0" err="1" smtClean="0"/>
              <a:t>its</a:t>
            </a:r>
            <a:r>
              <a:rPr lang="da-DK" dirty="0" smtClean="0"/>
              <a:t>           and </a:t>
            </a:r>
          </a:p>
          <a:p>
            <a:pPr lvl="1"/>
            <a:r>
              <a:rPr lang="da-DK" dirty="0" smtClean="0"/>
              <a:t>AU </a:t>
            </a:r>
            <a:r>
              <a:rPr lang="da-DK" dirty="0" err="1" smtClean="0"/>
              <a:t>conservative</a:t>
            </a:r>
            <a:r>
              <a:rPr lang="da-DK" dirty="0" smtClean="0"/>
              <a:t> : AU runs a </a:t>
            </a:r>
            <a:r>
              <a:rPr lang="da-DK" dirty="0" err="1" smtClean="0"/>
              <a:t>one</a:t>
            </a:r>
            <a:r>
              <a:rPr lang="da-DK" dirty="0" smtClean="0"/>
              <a:t> </a:t>
            </a:r>
            <a:r>
              <a:rPr lang="da-DK" dirty="0" err="1" smtClean="0"/>
              <a:t>year</a:t>
            </a:r>
            <a:r>
              <a:rPr lang="da-DK" dirty="0" smtClean="0"/>
              <a:t> old version to </a:t>
            </a:r>
            <a:r>
              <a:rPr lang="da-DK" dirty="0" err="1" smtClean="0"/>
              <a:t>ensure</a:t>
            </a:r>
            <a:r>
              <a:rPr lang="da-DK" dirty="0" smtClean="0"/>
              <a:t> </a:t>
            </a:r>
            <a:r>
              <a:rPr lang="da-DK" dirty="0" err="1" smtClean="0"/>
              <a:t>stability</a:t>
            </a:r>
            <a:endParaRPr lang="da-DK" dirty="0"/>
          </a:p>
          <a:p>
            <a:endParaRPr lang="da-DK" dirty="0" smtClean="0"/>
          </a:p>
          <a:p>
            <a:r>
              <a:rPr lang="da-DK" b="1" dirty="0" err="1" smtClean="0"/>
              <a:t>Our</a:t>
            </a:r>
            <a:r>
              <a:rPr lang="da-DK" b="1" dirty="0" smtClean="0"/>
              <a:t> </a:t>
            </a:r>
            <a:r>
              <a:rPr lang="da-DK" b="1" dirty="0" err="1" smtClean="0"/>
              <a:t>responsibility</a:t>
            </a:r>
            <a:r>
              <a:rPr lang="da-DK" b="1" dirty="0" smtClean="0"/>
              <a:t> – </a:t>
            </a:r>
            <a:r>
              <a:rPr lang="da-DK" b="1" dirty="0" err="1" smtClean="0"/>
              <a:t>make</a:t>
            </a:r>
            <a:r>
              <a:rPr lang="da-DK" b="1" dirty="0" smtClean="0"/>
              <a:t> the </a:t>
            </a:r>
            <a:r>
              <a:rPr lang="da-DK" b="1" dirty="0" err="1" smtClean="0"/>
              <a:t>best</a:t>
            </a:r>
            <a:r>
              <a:rPr lang="da-DK" b="1" dirty="0" smtClean="0"/>
              <a:t> </a:t>
            </a:r>
            <a:r>
              <a:rPr lang="da-DK" b="1" dirty="0" err="1" smtClean="0"/>
              <a:t>usage</a:t>
            </a:r>
            <a:r>
              <a:rPr lang="da-DK" b="1" dirty="0" smtClean="0"/>
              <a:t> of </a:t>
            </a:r>
            <a:r>
              <a:rPr lang="da-DK" b="1" dirty="0" err="1" smtClean="0"/>
              <a:t>Blackboard</a:t>
            </a:r>
            <a:r>
              <a:rPr lang="da-DK" b="1" dirty="0" smtClean="0"/>
              <a:t> </a:t>
            </a:r>
            <a:r>
              <a:rPr lang="da-DK" b="1" i="1" dirty="0" smtClean="0"/>
              <a:t>!</a:t>
            </a:r>
          </a:p>
          <a:p>
            <a:pPr marL="0" indent="0">
              <a:buNone/>
            </a:pPr>
            <a:endParaRPr lang="da-DK" dirty="0" smtClean="0"/>
          </a:p>
          <a:p>
            <a:r>
              <a:rPr lang="da-DK" dirty="0" err="1" smtClean="0"/>
              <a:t>Patience</a:t>
            </a:r>
            <a:r>
              <a:rPr lang="da-DK" dirty="0" smtClean="0"/>
              <a:t>   ...   </a:t>
            </a:r>
            <a:r>
              <a:rPr lang="da-DK" dirty="0" err="1" smtClean="0"/>
              <a:t>don’t</a:t>
            </a:r>
            <a:r>
              <a:rPr lang="da-DK" dirty="0" smtClean="0"/>
              <a:t> </a:t>
            </a:r>
            <a:r>
              <a:rPr lang="da-DK" dirty="0" err="1" smtClean="0"/>
              <a:t>expect</a:t>
            </a:r>
            <a:r>
              <a:rPr lang="da-DK" dirty="0" smtClean="0"/>
              <a:t> the </a:t>
            </a:r>
            <a:r>
              <a:rPr lang="da-DK" dirty="0" err="1" smtClean="0"/>
              <a:t>impossible</a:t>
            </a:r>
            <a:r>
              <a:rPr lang="da-DK" dirty="0" smtClean="0"/>
              <a:t>   ...</a:t>
            </a:r>
          </a:p>
          <a:p>
            <a:pPr marL="0" indent="0">
              <a:buNone/>
            </a:pP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                            ... </a:t>
            </a:r>
            <a:r>
              <a:rPr lang="da-DK" dirty="0" err="1" smtClean="0"/>
              <a:t>help</a:t>
            </a:r>
            <a:r>
              <a:rPr lang="da-DK" dirty="0" smtClean="0"/>
              <a:t> </a:t>
            </a:r>
            <a:r>
              <a:rPr lang="da-DK" dirty="0" err="1" smtClean="0"/>
              <a:t>each</a:t>
            </a:r>
            <a:r>
              <a:rPr lang="da-DK" dirty="0" smtClean="0"/>
              <a:t> </a:t>
            </a:r>
            <a:r>
              <a:rPr lang="da-DK" dirty="0" err="1" smtClean="0"/>
              <a:t>other</a:t>
            </a:r>
            <a:r>
              <a:rPr lang="da-DK" dirty="0" smtClean="0"/>
              <a:t> to find solutions ...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0F24B-F1A3-4C83-8ACB-A82CEE1F0B3A}" type="slidenum">
              <a:rPr lang="da-DK" smtClean="0"/>
              <a:pPr/>
              <a:t>2</a:t>
            </a:fld>
            <a:endParaRPr lang="da-DK" dirty="0"/>
          </a:p>
        </p:txBody>
      </p:sp>
      <p:pic>
        <p:nvPicPr>
          <p:cNvPr id="1026" name="Picture 2" descr="http://heilpraxis-in-potsdam.de/wp-content/uploads/2014/10/Dont-panic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3" t="8503" r="9061" b="8338"/>
          <a:stretch/>
        </p:blipFill>
        <p:spPr bwMode="auto">
          <a:xfrm>
            <a:off x="683568" y="5634961"/>
            <a:ext cx="1507253" cy="108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07374" y="2973727"/>
            <a:ext cx="1576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dirty="0" smtClean="0">
                <a:solidFill>
                  <a:schemeClr val="bg1"/>
                </a:solidFill>
              </a:rPr>
              <a:t>+         -</a:t>
            </a:r>
            <a:endParaRPr lang="da-DK" sz="3200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http://paulkeijzer.com/wp-content/uploads/2013/07/collaboration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6" t="10948"/>
          <a:stretch/>
        </p:blipFill>
        <p:spPr bwMode="auto">
          <a:xfrm>
            <a:off x="6948264" y="5634961"/>
            <a:ext cx="1861600" cy="111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57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0F24B-F1A3-4C83-8ACB-A82CEE1F0B3A}" type="slidenum">
              <a:rPr lang="da-DK" smtClean="0"/>
              <a:pPr/>
              <a:t>20</a:t>
            </a:fld>
            <a:endParaRPr lang="da-DK" dirty="0"/>
          </a:p>
        </p:txBody>
      </p:sp>
      <p:pic>
        <p:nvPicPr>
          <p:cNvPr id="5" name="Picture 2" descr="Love Heart 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076" y="3350221"/>
            <a:ext cx="1670820" cy="144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3558694"/>
            <a:ext cx="8784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6000" dirty="0" err="1" smtClean="0">
                <a:latin typeface="Cooper Std Black" pitchFamily="18" charset="0"/>
              </a:rPr>
              <a:t>We</a:t>
            </a:r>
            <a:r>
              <a:rPr lang="da-DK" sz="6000" dirty="0" smtClean="0">
                <a:latin typeface="Cooper Std Black" pitchFamily="18" charset="0"/>
              </a:rPr>
              <a:t>        </a:t>
            </a:r>
            <a:r>
              <a:rPr lang="da-DK" sz="6000" dirty="0" err="1" smtClean="0">
                <a:latin typeface="Cooper Std Black" pitchFamily="18" charset="0"/>
              </a:rPr>
              <a:t>Blackboard</a:t>
            </a:r>
            <a:endParaRPr lang="da-DK" sz="6000" dirty="0">
              <a:latin typeface="Cooper Std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48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Forelæsere/</a:t>
            </a:r>
            <a:r>
              <a:rPr lang="da-DK" dirty="0" err="1" smtClean="0"/>
              <a:t>Lecturers</a:t>
            </a:r>
            <a:r>
              <a:rPr lang="da-DK" dirty="0" smtClean="0"/>
              <a:t> (= ”</a:t>
            </a:r>
            <a:r>
              <a:rPr lang="da-DK" dirty="0" err="1" smtClean="0"/>
              <a:t>Instructor</a:t>
            </a:r>
            <a:r>
              <a:rPr lang="da-DK" dirty="0" smtClean="0"/>
              <a:t>” in </a:t>
            </a:r>
            <a:r>
              <a:rPr lang="da-DK" dirty="0" err="1" smtClean="0"/>
              <a:t>Blackboard</a:t>
            </a:r>
            <a:r>
              <a:rPr lang="da-DK" dirty="0" smtClean="0"/>
              <a:t>)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Most </a:t>
            </a:r>
            <a:r>
              <a:rPr lang="da-DK" dirty="0" err="1" smtClean="0"/>
              <a:t>lecturers</a:t>
            </a:r>
            <a:r>
              <a:rPr lang="da-DK" dirty="0" smtClean="0"/>
              <a:t> </a:t>
            </a:r>
            <a:r>
              <a:rPr lang="da-DK" dirty="0" err="1" smtClean="0"/>
              <a:t>used</a:t>
            </a:r>
            <a:r>
              <a:rPr lang="da-DK" dirty="0" smtClean="0"/>
              <a:t> to </a:t>
            </a:r>
            <a:r>
              <a:rPr lang="da-DK" dirty="0" err="1" smtClean="0"/>
              <a:t>use</a:t>
            </a:r>
            <a:r>
              <a:rPr lang="da-DK" dirty="0" smtClean="0"/>
              <a:t> </a:t>
            </a:r>
            <a:r>
              <a:rPr lang="da-DK" dirty="0" err="1" smtClean="0"/>
              <a:t>CourseAdmin</a:t>
            </a:r>
            <a:endParaRPr lang="da-DK" dirty="0" smtClean="0"/>
          </a:p>
          <a:p>
            <a:pPr marL="457200" lvl="1" indent="0">
              <a:buNone/>
            </a:pPr>
            <a:r>
              <a:rPr lang="da-DK" dirty="0" smtClean="0"/>
              <a:t>...and still </a:t>
            </a:r>
            <a:r>
              <a:rPr lang="da-DK" dirty="0" err="1" smtClean="0"/>
              <a:t>obliviously</a:t>
            </a:r>
            <a:r>
              <a:rPr lang="da-DK" dirty="0" smtClean="0"/>
              <a:t> </a:t>
            </a:r>
            <a:r>
              <a:rPr lang="da-DK" dirty="0" err="1" smtClean="0"/>
              <a:t>hoping</a:t>
            </a:r>
            <a:r>
              <a:rPr lang="da-DK" dirty="0" smtClean="0"/>
              <a:t> to find the same features in </a:t>
            </a:r>
            <a:r>
              <a:rPr lang="da-DK" dirty="0" err="1" smtClean="0"/>
              <a:t>Blackboard</a:t>
            </a:r>
            <a:endParaRPr lang="da-DK" dirty="0" smtClean="0"/>
          </a:p>
          <a:p>
            <a:pPr marL="457200" lvl="1" indent="0">
              <a:buNone/>
            </a:pPr>
            <a:r>
              <a:rPr lang="da-DK" dirty="0" smtClean="0"/>
              <a:t>...and </a:t>
            </a:r>
            <a:r>
              <a:rPr lang="da-DK" dirty="0" err="1" smtClean="0"/>
              <a:t>definitely</a:t>
            </a:r>
            <a:r>
              <a:rPr lang="da-DK" dirty="0" smtClean="0"/>
              <a:t> never </a:t>
            </a:r>
            <a:r>
              <a:rPr lang="da-DK" dirty="0" err="1" smtClean="0"/>
              <a:t>used</a:t>
            </a:r>
            <a:r>
              <a:rPr lang="da-DK" dirty="0" smtClean="0"/>
              <a:t> </a:t>
            </a:r>
            <a:r>
              <a:rPr lang="da-DK" dirty="0" err="1" smtClean="0"/>
              <a:t>Blackboard</a:t>
            </a:r>
            <a:r>
              <a:rPr lang="da-DK" dirty="0" smtClean="0"/>
              <a:t> as a student</a:t>
            </a:r>
          </a:p>
          <a:p>
            <a:endParaRPr lang="da-DK" dirty="0" smtClean="0"/>
          </a:p>
          <a:p>
            <a:r>
              <a:rPr lang="da-DK" dirty="0" err="1" smtClean="0"/>
              <a:t>Several</a:t>
            </a:r>
            <a:r>
              <a:rPr lang="da-DK" dirty="0" smtClean="0"/>
              <a:t> </a:t>
            </a:r>
            <a:r>
              <a:rPr lang="da-DK" dirty="0" err="1" smtClean="0"/>
              <a:t>lecturers</a:t>
            </a:r>
            <a:r>
              <a:rPr lang="da-DK" dirty="0" smtClean="0"/>
              <a:t> </a:t>
            </a:r>
            <a:r>
              <a:rPr lang="da-DK" dirty="0" err="1" smtClean="0"/>
              <a:t>use</a:t>
            </a:r>
            <a:r>
              <a:rPr lang="da-DK" dirty="0" smtClean="0"/>
              <a:t> &lt;</a:t>
            </a:r>
            <a:r>
              <a:rPr lang="da-DK" dirty="0" err="1" smtClean="0"/>
              <a:t>iframe</a:t>
            </a:r>
            <a:r>
              <a:rPr lang="da-DK" dirty="0" smtClean="0"/>
              <a:t>&gt; tags to </a:t>
            </a:r>
            <a:r>
              <a:rPr lang="da-DK" dirty="0" err="1" smtClean="0"/>
              <a:t>maintain</a:t>
            </a:r>
            <a:r>
              <a:rPr lang="da-DK" dirty="0" smtClean="0"/>
              <a:t> </a:t>
            </a:r>
            <a:r>
              <a:rPr lang="da-DK" dirty="0" err="1" smtClean="0"/>
              <a:t>course</a:t>
            </a:r>
            <a:r>
              <a:rPr lang="da-DK" dirty="0" smtClean="0"/>
              <a:t> </a:t>
            </a:r>
            <a:r>
              <a:rPr lang="da-DK" dirty="0" err="1" smtClean="0"/>
              <a:t>content</a:t>
            </a:r>
            <a:r>
              <a:rPr lang="da-DK" dirty="0" smtClean="0"/>
              <a:t> </a:t>
            </a:r>
            <a:r>
              <a:rPr lang="da-DK" dirty="0" err="1" smtClean="0"/>
              <a:t>outside</a:t>
            </a:r>
            <a:r>
              <a:rPr lang="da-DK" dirty="0" smtClean="0"/>
              <a:t> </a:t>
            </a:r>
            <a:r>
              <a:rPr lang="da-DK" dirty="0" err="1" smtClean="0"/>
              <a:t>Blackboard</a:t>
            </a:r>
            <a:r>
              <a:rPr lang="da-DK" dirty="0" smtClean="0"/>
              <a:t> (</a:t>
            </a:r>
            <a:r>
              <a:rPr lang="da-DK" dirty="0"/>
              <a:t>Aslan, </a:t>
            </a:r>
            <a:r>
              <a:rPr lang="da-DK" dirty="0" smtClean="0"/>
              <a:t>Gerth, Gudmund, </a:t>
            </a:r>
            <a:r>
              <a:rPr lang="da-DK" dirty="0"/>
              <a:t>Henrik, </a:t>
            </a:r>
            <a:r>
              <a:rPr lang="da-DK" dirty="0" smtClean="0"/>
              <a:t>...)</a:t>
            </a:r>
          </a:p>
          <a:p>
            <a:pPr marL="400050" lvl="1" indent="0">
              <a:buNone/>
            </a:pPr>
            <a:r>
              <a:rPr lang="da-DK" dirty="0" smtClean="0"/>
              <a:t>...</a:t>
            </a:r>
            <a:r>
              <a:rPr lang="da-DK" dirty="0" err="1"/>
              <a:t>u</a:t>
            </a:r>
            <a:r>
              <a:rPr lang="da-DK" dirty="0" err="1" smtClean="0"/>
              <a:t>nrealistic</a:t>
            </a:r>
            <a:r>
              <a:rPr lang="da-DK" dirty="0" smtClean="0"/>
              <a:t> </a:t>
            </a:r>
            <a:r>
              <a:rPr lang="da-DK" dirty="0" err="1" smtClean="0"/>
              <a:t>that</a:t>
            </a:r>
            <a:r>
              <a:rPr lang="da-DK" dirty="0" smtClean="0"/>
              <a:t> </a:t>
            </a:r>
            <a:r>
              <a:rPr lang="da-DK" dirty="0" err="1" smtClean="0"/>
              <a:t>course</a:t>
            </a:r>
            <a:r>
              <a:rPr lang="da-DK" dirty="0" smtClean="0"/>
              <a:t> pages </a:t>
            </a:r>
            <a:r>
              <a:rPr lang="da-DK" dirty="0" err="1" smtClean="0"/>
              <a:t>are</a:t>
            </a:r>
            <a:r>
              <a:rPr lang="da-DK" dirty="0" smtClean="0"/>
              <a:t> uniform </a:t>
            </a:r>
            <a:r>
              <a:rPr lang="da-DK" dirty="0" err="1" smtClean="0"/>
              <a:t>across</a:t>
            </a:r>
            <a:r>
              <a:rPr lang="da-DK" dirty="0" smtClean="0"/>
              <a:t> </a:t>
            </a:r>
            <a:r>
              <a:rPr lang="da-DK" dirty="0" err="1" smtClean="0"/>
              <a:t>courses</a:t>
            </a:r>
            <a:endParaRPr lang="da-DK" dirty="0" smtClean="0"/>
          </a:p>
          <a:p>
            <a:pPr marL="400050" lvl="1" indent="0">
              <a:buNone/>
            </a:pPr>
            <a:endParaRPr lang="da-DK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0F24B-F1A3-4C83-8ACB-A82CEE1F0B3A}" type="slidenum">
              <a:rPr lang="da-DK" smtClean="0"/>
              <a:pPr/>
              <a:t>3</a:t>
            </a:fld>
            <a:endParaRPr lang="da-DK" dirty="0"/>
          </a:p>
        </p:txBody>
      </p:sp>
      <p:sp>
        <p:nvSpPr>
          <p:cNvPr id="5" name="Smiley Face 4"/>
          <p:cNvSpPr/>
          <p:nvPr/>
        </p:nvSpPr>
        <p:spPr>
          <a:xfrm>
            <a:off x="8100392" y="2406374"/>
            <a:ext cx="288032" cy="288032"/>
          </a:xfrm>
          <a:prstGeom prst="smileyFace">
            <a:avLst>
              <a:gd name="adj" fmla="val -4653"/>
            </a:avLst>
          </a:prstGeom>
          <a:solidFill>
            <a:srgbClr val="FFFF00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3215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840" y="1124744"/>
            <a:ext cx="8841160" cy="648072"/>
          </a:xfrm>
        </p:spPr>
        <p:txBody>
          <a:bodyPr>
            <a:normAutofit/>
          </a:bodyPr>
          <a:lstStyle/>
          <a:p>
            <a:r>
              <a:rPr lang="da-DK" dirty="0" smtClean="0"/>
              <a:t>Instruktorer/</a:t>
            </a:r>
            <a:r>
              <a:rPr lang="da-DK" dirty="0" err="1" smtClean="0"/>
              <a:t>TAs</a:t>
            </a:r>
            <a:r>
              <a:rPr lang="da-DK" dirty="0" smtClean="0"/>
              <a:t> (= ”</a:t>
            </a:r>
            <a:r>
              <a:rPr lang="da-DK" dirty="0" err="1" smtClean="0"/>
              <a:t>Teaching</a:t>
            </a:r>
            <a:r>
              <a:rPr lang="da-DK" dirty="0" smtClean="0"/>
              <a:t> Assistant” in </a:t>
            </a:r>
            <a:r>
              <a:rPr lang="da-DK" dirty="0" err="1" smtClean="0"/>
              <a:t>Blackboard</a:t>
            </a:r>
            <a:r>
              <a:rPr lang="da-DK" dirty="0" smtClean="0"/>
              <a:t>)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err="1" smtClean="0"/>
              <a:t>Powerful</a:t>
            </a:r>
            <a:r>
              <a:rPr lang="da-DK" dirty="0" smtClean="0"/>
              <a:t> – </a:t>
            </a:r>
            <a:r>
              <a:rPr lang="da-DK" dirty="0" err="1" smtClean="0"/>
              <a:t>essentially</a:t>
            </a:r>
            <a:r>
              <a:rPr lang="da-DK" dirty="0" smtClean="0"/>
              <a:t> same </a:t>
            </a:r>
            <a:r>
              <a:rPr lang="da-DK" dirty="0" err="1" smtClean="0"/>
              <a:t>privileges</a:t>
            </a:r>
            <a:r>
              <a:rPr lang="da-DK" dirty="0" smtClean="0"/>
              <a:t> as </a:t>
            </a:r>
            <a:r>
              <a:rPr lang="da-DK" dirty="0" err="1"/>
              <a:t>i</a:t>
            </a:r>
            <a:r>
              <a:rPr lang="da-DK" dirty="0" err="1" smtClean="0"/>
              <a:t>nstructors</a:t>
            </a:r>
            <a:endParaRPr lang="da-DK" dirty="0" smtClean="0"/>
          </a:p>
          <a:p>
            <a:pPr lvl="1"/>
            <a:r>
              <a:rPr lang="da-DK" dirty="0" err="1" smtClean="0"/>
              <a:t>can</a:t>
            </a:r>
            <a:r>
              <a:rPr lang="da-DK" dirty="0" smtClean="0"/>
              <a:t> </a:t>
            </a:r>
            <a:r>
              <a:rPr lang="da-DK" dirty="0" err="1" smtClean="0"/>
              <a:t>update</a:t>
            </a:r>
            <a:r>
              <a:rPr lang="da-DK" dirty="0" smtClean="0"/>
              <a:t> webpages (if not &lt;</a:t>
            </a:r>
            <a:r>
              <a:rPr lang="da-DK" dirty="0" err="1" smtClean="0"/>
              <a:t>iframe</a:t>
            </a:r>
            <a:r>
              <a:rPr lang="da-DK" dirty="0" smtClean="0"/>
              <a:t>&gt;’ed)</a:t>
            </a:r>
          </a:p>
          <a:p>
            <a:pPr lvl="1"/>
            <a:r>
              <a:rPr lang="da-DK" dirty="0" err="1" smtClean="0"/>
              <a:t>can</a:t>
            </a:r>
            <a:r>
              <a:rPr lang="da-DK" dirty="0" smtClean="0"/>
              <a:t> </a:t>
            </a:r>
            <a:r>
              <a:rPr lang="da-DK" dirty="0" err="1" smtClean="0"/>
              <a:t>see</a:t>
            </a:r>
            <a:r>
              <a:rPr lang="da-DK" dirty="0" smtClean="0"/>
              <a:t> and </a:t>
            </a:r>
            <a:r>
              <a:rPr lang="da-DK" dirty="0" err="1" smtClean="0"/>
              <a:t>comment</a:t>
            </a:r>
            <a:r>
              <a:rPr lang="da-DK" dirty="0" smtClean="0"/>
              <a:t> on </a:t>
            </a:r>
            <a:r>
              <a:rPr lang="da-DK" i="1" dirty="0" smtClean="0"/>
              <a:t>all </a:t>
            </a:r>
            <a:r>
              <a:rPr lang="da-DK" dirty="0" smtClean="0"/>
              <a:t>student </a:t>
            </a:r>
            <a:r>
              <a:rPr lang="da-DK" dirty="0" err="1" smtClean="0"/>
              <a:t>handins</a:t>
            </a:r>
            <a:endParaRPr lang="da-DK" dirty="0" smtClean="0"/>
          </a:p>
          <a:p>
            <a:pPr lvl="1"/>
            <a:r>
              <a:rPr lang="da-DK" dirty="0" err="1" smtClean="0"/>
              <a:t>cannot</a:t>
            </a:r>
            <a:r>
              <a:rPr lang="da-DK" dirty="0" smtClean="0"/>
              <a:t> </a:t>
            </a:r>
            <a:r>
              <a:rPr lang="da-DK" dirty="0" err="1" smtClean="0"/>
              <a:t>enroll</a:t>
            </a:r>
            <a:r>
              <a:rPr lang="da-DK" dirty="0" smtClean="0"/>
              <a:t> new </a:t>
            </a:r>
            <a:r>
              <a:rPr lang="da-DK" dirty="0" err="1" smtClean="0"/>
              <a:t>instructors</a:t>
            </a:r>
            <a:r>
              <a:rPr lang="da-DK" dirty="0" smtClean="0"/>
              <a:t> and </a:t>
            </a:r>
            <a:r>
              <a:rPr lang="da-DK" dirty="0" err="1" smtClean="0"/>
              <a:t>TAs</a:t>
            </a:r>
            <a:endParaRPr lang="da-DK" dirty="0" smtClean="0"/>
          </a:p>
          <a:p>
            <a:pPr lvl="1"/>
            <a:endParaRPr lang="da-DK" dirty="0" smtClean="0"/>
          </a:p>
          <a:p>
            <a:r>
              <a:rPr lang="da-DK" dirty="0" err="1" smtClean="0"/>
              <a:t>Experience</a:t>
            </a:r>
            <a:r>
              <a:rPr lang="da-DK" dirty="0" smtClean="0"/>
              <a:t> </a:t>
            </a:r>
            <a:r>
              <a:rPr lang="da-DK" dirty="0" err="1" smtClean="0"/>
              <a:t>Blackboard</a:t>
            </a:r>
            <a:r>
              <a:rPr lang="da-DK" dirty="0" smtClean="0"/>
              <a:t> from </a:t>
            </a:r>
            <a:r>
              <a:rPr lang="da-DK" dirty="0" err="1" smtClean="0"/>
              <a:t>both</a:t>
            </a:r>
            <a:r>
              <a:rPr lang="da-DK" dirty="0" smtClean="0"/>
              <a:t> student and </a:t>
            </a:r>
            <a:r>
              <a:rPr lang="da-DK" dirty="0" err="1" smtClean="0"/>
              <a:t>instructor</a:t>
            </a:r>
            <a:r>
              <a:rPr lang="da-DK" dirty="0" smtClean="0"/>
              <a:t> </a:t>
            </a:r>
            <a:r>
              <a:rPr lang="da-DK" dirty="0" err="1" smtClean="0"/>
              <a:t>view</a:t>
            </a:r>
            <a:endParaRPr lang="da-DK" dirty="0" smtClean="0"/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0F24B-F1A3-4C83-8ACB-A82CEE1F0B3A}" type="slidenum">
              <a:rPr lang="da-DK" smtClean="0"/>
              <a:pPr/>
              <a:t>4</a:t>
            </a:fld>
            <a:endParaRPr lang="da-DK" dirty="0"/>
          </a:p>
        </p:txBody>
      </p:sp>
      <p:sp>
        <p:nvSpPr>
          <p:cNvPr id="5" name="Rounded Rectangle 4"/>
          <p:cNvSpPr/>
          <p:nvPr/>
        </p:nvSpPr>
        <p:spPr>
          <a:xfrm>
            <a:off x="1043608" y="4941168"/>
            <a:ext cx="6984776" cy="1008112"/>
          </a:xfrm>
          <a:prstGeom prst="roundRect">
            <a:avLst>
              <a:gd name="adj" fmla="val 0"/>
            </a:avLst>
          </a:prstGeom>
          <a:solidFill>
            <a:srgbClr val="D0D0D0"/>
          </a:solidFill>
          <a:ln>
            <a:solidFill>
              <a:srgbClr val="3082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b="1" dirty="0" err="1">
                <a:solidFill>
                  <a:srgbClr val="004543"/>
                </a:solidFill>
              </a:rPr>
              <a:t>TAs</a:t>
            </a:r>
            <a:r>
              <a:rPr lang="da-DK" sz="2800" b="1" dirty="0">
                <a:solidFill>
                  <a:srgbClr val="004543"/>
                </a:solidFill>
              </a:rPr>
              <a:t> </a:t>
            </a:r>
            <a:r>
              <a:rPr lang="da-DK" sz="2800" b="1" dirty="0" err="1">
                <a:solidFill>
                  <a:srgbClr val="004543"/>
                </a:solidFill>
              </a:rPr>
              <a:t>can</a:t>
            </a:r>
            <a:r>
              <a:rPr lang="da-DK" sz="2800" b="1" dirty="0">
                <a:solidFill>
                  <a:srgbClr val="004543"/>
                </a:solidFill>
              </a:rPr>
              <a:t> have a </a:t>
            </a:r>
            <a:r>
              <a:rPr lang="da-DK" sz="2800" b="1" dirty="0" err="1">
                <a:solidFill>
                  <a:srgbClr val="004543"/>
                </a:solidFill>
              </a:rPr>
              <a:t>high</a:t>
            </a:r>
            <a:r>
              <a:rPr lang="da-DK" sz="2800" b="1" dirty="0">
                <a:solidFill>
                  <a:srgbClr val="004543"/>
                </a:solidFill>
              </a:rPr>
              <a:t> </a:t>
            </a:r>
            <a:r>
              <a:rPr lang="da-DK" sz="2800" b="1" dirty="0" err="1">
                <a:solidFill>
                  <a:srgbClr val="004543"/>
                </a:solidFill>
              </a:rPr>
              <a:t>influence</a:t>
            </a:r>
            <a:r>
              <a:rPr lang="da-DK" sz="2800" b="1" dirty="0">
                <a:solidFill>
                  <a:srgbClr val="004543"/>
                </a:solidFill>
              </a:rPr>
              <a:t> </a:t>
            </a:r>
            <a:r>
              <a:rPr lang="da-DK" sz="2800" b="1" dirty="0" smtClean="0">
                <a:solidFill>
                  <a:srgbClr val="004543"/>
                </a:solidFill>
              </a:rPr>
              <a:t>on </a:t>
            </a:r>
            <a:r>
              <a:rPr lang="da-DK" sz="2800" b="1" dirty="0" err="1">
                <a:solidFill>
                  <a:srgbClr val="004543"/>
                </a:solidFill>
              </a:rPr>
              <a:t>how</a:t>
            </a:r>
            <a:r>
              <a:rPr lang="da-DK" sz="2800" b="1" dirty="0">
                <a:solidFill>
                  <a:srgbClr val="004543"/>
                </a:solidFill>
              </a:rPr>
              <a:t> </a:t>
            </a:r>
            <a:r>
              <a:rPr lang="da-DK" sz="2800" b="1" dirty="0" smtClean="0">
                <a:solidFill>
                  <a:srgbClr val="004543"/>
                </a:solidFill>
              </a:rPr>
              <a:t>the </a:t>
            </a:r>
            <a:r>
              <a:rPr lang="da-DK" sz="2800" b="1" dirty="0" err="1">
                <a:solidFill>
                  <a:srgbClr val="004543"/>
                </a:solidFill>
              </a:rPr>
              <a:t>department</a:t>
            </a:r>
            <a:r>
              <a:rPr lang="da-DK" sz="2800" b="1" dirty="0">
                <a:solidFill>
                  <a:srgbClr val="004543"/>
                </a:solidFill>
              </a:rPr>
              <a:t> </a:t>
            </a:r>
            <a:r>
              <a:rPr lang="da-DK" sz="2800" b="1" dirty="0" err="1">
                <a:solidFill>
                  <a:srgbClr val="004543"/>
                </a:solidFill>
              </a:rPr>
              <a:t>uses</a:t>
            </a:r>
            <a:r>
              <a:rPr lang="da-DK" sz="2800" b="1" dirty="0">
                <a:solidFill>
                  <a:srgbClr val="004543"/>
                </a:solidFill>
              </a:rPr>
              <a:t> </a:t>
            </a:r>
            <a:r>
              <a:rPr lang="da-DK" sz="2800" b="1" dirty="0" err="1">
                <a:solidFill>
                  <a:srgbClr val="004543"/>
                </a:solidFill>
              </a:rPr>
              <a:t>blackboard</a:t>
            </a:r>
            <a:r>
              <a:rPr lang="da-DK" sz="2800" b="1" dirty="0">
                <a:solidFill>
                  <a:srgbClr val="004543"/>
                </a:solidFill>
              </a:rPr>
              <a:t> </a:t>
            </a:r>
            <a:r>
              <a:rPr lang="da-DK" sz="2800" b="1" i="1" dirty="0">
                <a:solidFill>
                  <a:srgbClr val="004543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3799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Login – bb.au.dk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0F24B-F1A3-4C83-8ACB-A82CEE1F0B3A}" type="slidenum">
              <a:rPr lang="da-DK" smtClean="0"/>
              <a:pPr/>
              <a:t>5</a:t>
            </a:fld>
            <a:endParaRPr lang="da-D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41497"/>
            <a:ext cx="4968552" cy="25836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356992"/>
            <a:ext cx="4618285" cy="29895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9532" y="5949280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solidFill>
                  <a:srgbClr val="FF0000"/>
                </a:solidFill>
              </a:rPr>
              <a:t>blackboard.au.dk is </a:t>
            </a:r>
            <a:r>
              <a:rPr lang="da-DK" dirty="0" err="1" smtClean="0">
                <a:solidFill>
                  <a:srgbClr val="FF0000"/>
                </a:solidFill>
              </a:rPr>
              <a:t>only</a:t>
            </a:r>
            <a:r>
              <a:rPr lang="da-DK" dirty="0" smtClean="0">
                <a:solidFill>
                  <a:srgbClr val="FF0000"/>
                </a:solidFill>
              </a:rPr>
              <a:t> for BSS </a:t>
            </a:r>
            <a:r>
              <a:rPr lang="da-DK" dirty="0" err="1" smtClean="0">
                <a:solidFill>
                  <a:srgbClr val="FF0000"/>
                </a:solidFill>
              </a:rPr>
              <a:t>courses</a:t>
            </a:r>
            <a:endParaRPr lang="da-DK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1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Your</a:t>
            </a:r>
            <a:r>
              <a:rPr lang="da-DK" dirty="0" smtClean="0"/>
              <a:t> </a:t>
            </a:r>
            <a:r>
              <a:rPr lang="da-DK" dirty="0" err="1" smtClean="0"/>
              <a:t>home</a:t>
            </a:r>
            <a:r>
              <a:rPr lang="da-DK" dirty="0" smtClean="0"/>
              <a:t> page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840" y="6174490"/>
            <a:ext cx="8517632" cy="4948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a-DK" b="1" dirty="0" smtClean="0"/>
              <a:t>Course missing? </a:t>
            </a:r>
            <a:r>
              <a:rPr lang="da-DK" dirty="0" smtClean="0"/>
              <a:t> Ask </a:t>
            </a:r>
            <a:r>
              <a:rPr lang="da-DK" dirty="0" err="1" smtClean="0"/>
              <a:t>lecturer</a:t>
            </a:r>
            <a:r>
              <a:rPr lang="da-DK" dirty="0" smtClean="0"/>
              <a:t> to </a:t>
            </a:r>
            <a:r>
              <a:rPr lang="da-DK" dirty="0" err="1" smtClean="0"/>
              <a:t>enroll</a:t>
            </a:r>
            <a:r>
              <a:rPr lang="da-DK" dirty="0" smtClean="0"/>
              <a:t> </a:t>
            </a:r>
            <a:r>
              <a:rPr lang="da-DK" dirty="0" err="1" smtClean="0"/>
              <a:t>you</a:t>
            </a:r>
            <a:r>
              <a:rPr lang="da-DK" dirty="0" smtClean="0"/>
              <a:t> as </a:t>
            </a:r>
            <a:r>
              <a:rPr lang="da-DK" dirty="0" err="1" smtClean="0"/>
              <a:t>Teaching</a:t>
            </a:r>
            <a:r>
              <a:rPr lang="da-DK" dirty="0" smtClean="0"/>
              <a:t> Assistant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0F24B-F1A3-4C83-8ACB-A82CEE1F0B3A}" type="slidenum">
              <a:rPr lang="da-DK" smtClean="0"/>
              <a:pPr/>
              <a:t>6</a:t>
            </a:fld>
            <a:endParaRPr lang="da-DK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7"/>
          <a:stretch/>
        </p:blipFill>
        <p:spPr bwMode="auto">
          <a:xfrm>
            <a:off x="986590" y="1907646"/>
            <a:ext cx="7585695" cy="43296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626550" y="3575243"/>
            <a:ext cx="720080" cy="44788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TextBox 5"/>
          <p:cNvSpPr txBox="1"/>
          <p:nvPr/>
        </p:nvSpPr>
        <p:spPr>
          <a:xfrm>
            <a:off x="-36512" y="2708920"/>
            <a:ext cx="1224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solidFill>
                  <a:srgbClr val="FF0000"/>
                </a:solidFill>
              </a:rPr>
              <a:t>find</a:t>
            </a:r>
          </a:p>
          <a:p>
            <a:pPr algn="ctr"/>
            <a:r>
              <a:rPr lang="da-DK" dirty="0" err="1" smtClean="0">
                <a:solidFill>
                  <a:srgbClr val="FF0000"/>
                </a:solidFill>
              </a:rPr>
              <a:t>your</a:t>
            </a:r>
            <a:r>
              <a:rPr lang="da-DK" dirty="0" smtClean="0">
                <a:solidFill>
                  <a:srgbClr val="FF0000"/>
                </a:solidFill>
              </a:rPr>
              <a:t/>
            </a:r>
            <a:br>
              <a:rPr lang="da-DK" dirty="0" smtClean="0">
                <a:solidFill>
                  <a:srgbClr val="FF0000"/>
                </a:solidFill>
              </a:rPr>
            </a:br>
            <a:r>
              <a:rPr lang="da-DK" dirty="0" smtClean="0">
                <a:solidFill>
                  <a:srgbClr val="FF0000"/>
                </a:solidFill>
              </a:rPr>
              <a:t> </a:t>
            </a:r>
            <a:r>
              <a:rPr lang="da-DK" dirty="0" err="1" smtClean="0">
                <a:solidFill>
                  <a:srgbClr val="FF0000"/>
                </a:solidFill>
              </a:rPr>
              <a:t>course</a:t>
            </a:r>
            <a:endParaRPr lang="da-DK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42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Course page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0F24B-F1A3-4C83-8ACB-A82CEE1F0B3A}" type="slidenum">
              <a:rPr lang="da-DK" smtClean="0"/>
              <a:pPr/>
              <a:t>7</a:t>
            </a:fld>
            <a:endParaRPr lang="da-DK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0"/>
          <a:stretch/>
        </p:blipFill>
        <p:spPr bwMode="auto">
          <a:xfrm>
            <a:off x="334752" y="1916113"/>
            <a:ext cx="8344791" cy="4752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 flipH="1">
            <a:off x="1655810" y="3861048"/>
            <a:ext cx="1187997" cy="43204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Menu</a:t>
            </a:r>
            <a:endParaRPr lang="da-DK" dirty="0"/>
          </a:p>
        </p:txBody>
      </p:sp>
      <p:sp>
        <p:nvSpPr>
          <p:cNvPr id="8" name="Right Arrow 7"/>
          <p:cNvSpPr/>
          <p:nvPr/>
        </p:nvSpPr>
        <p:spPr>
          <a:xfrm flipH="1">
            <a:off x="1655804" y="5517232"/>
            <a:ext cx="1692059" cy="57606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Management</a:t>
            </a:r>
            <a:endParaRPr lang="da-DK" dirty="0"/>
          </a:p>
        </p:txBody>
      </p:sp>
      <p:sp>
        <p:nvSpPr>
          <p:cNvPr id="9" name="Right Arrow 8"/>
          <p:cNvSpPr/>
          <p:nvPr/>
        </p:nvSpPr>
        <p:spPr>
          <a:xfrm rot="19704819">
            <a:off x="7239958" y="2741807"/>
            <a:ext cx="1121914" cy="60626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Edit</a:t>
            </a:r>
            <a:endParaRPr lang="da-DK" dirty="0"/>
          </a:p>
        </p:txBody>
      </p:sp>
      <p:sp>
        <p:nvSpPr>
          <p:cNvPr id="10" name="Right Arrow 9"/>
          <p:cNvSpPr/>
          <p:nvPr/>
        </p:nvSpPr>
        <p:spPr>
          <a:xfrm flipH="1">
            <a:off x="1655809" y="3284984"/>
            <a:ext cx="1476029" cy="5040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Front page</a:t>
            </a:r>
            <a:endParaRPr lang="da-DK" dirty="0"/>
          </a:p>
        </p:txBody>
      </p:sp>
      <p:sp>
        <p:nvSpPr>
          <p:cNvPr id="6" name="TextBox 5"/>
          <p:cNvSpPr txBox="1"/>
          <p:nvPr/>
        </p:nvSpPr>
        <p:spPr>
          <a:xfrm>
            <a:off x="3491880" y="4637454"/>
            <a:ext cx="4968552" cy="18158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a-DK" sz="1600" b="1" dirty="0" smtClean="0"/>
              <a:t>Menu   </a:t>
            </a:r>
            <a:r>
              <a:rPr lang="da-DK" sz="1600" dirty="0" smtClean="0"/>
              <a:t>Manual </a:t>
            </a:r>
            <a:r>
              <a:rPr lang="da-DK" sz="1600" dirty="0" err="1" smtClean="0"/>
              <a:t>setup</a:t>
            </a:r>
            <a:r>
              <a:rPr lang="da-DK" sz="1600" dirty="0" smtClean="0"/>
              <a:t>. </a:t>
            </a:r>
            <a:r>
              <a:rPr lang="da-DK" sz="1600" dirty="0" err="1" smtClean="0"/>
              <a:t>Recommended</a:t>
            </a:r>
            <a:r>
              <a:rPr lang="da-DK" sz="1600" dirty="0" smtClean="0"/>
              <a:t> by </a:t>
            </a:r>
            <a:r>
              <a:rPr lang="da-DK" sz="1600" dirty="0" err="1" smtClean="0"/>
              <a:t>week</a:t>
            </a:r>
            <a:r>
              <a:rPr lang="da-DK" sz="1600" dirty="0" smtClean="0"/>
              <a:t>/</a:t>
            </a:r>
            <a:r>
              <a:rPr lang="da-DK" sz="1600" dirty="0" err="1" smtClean="0"/>
              <a:t>topic</a:t>
            </a:r>
            <a:endParaRPr lang="da-DK" sz="1600" dirty="0" smtClean="0"/>
          </a:p>
          <a:p>
            <a:r>
              <a:rPr lang="da-DK" sz="1600" b="1" dirty="0" smtClean="0"/>
              <a:t>Front page  </a:t>
            </a:r>
            <a:r>
              <a:rPr lang="da-DK" sz="1600" dirty="0" smtClean="0"/>
              <a:t> First menu item (</a:t>
            </a:r>
            <a:r>
              <a:rPr lang="da-DK" sz="1600" dirty="0" err="1" smtClean="0"/>
              <a:t>title</a:t>
            </a:r>
            <a:r>
              <a:rPr lang="da-DK" sz="1600" dirty="0" smtClean="0"/>
              <a:t> of </a:t>
            </a:r>
            <a:r>
              <a:rPr lang="da-DK" sz="1600" dirty="0" err="1" smtClean="0"/>
              <a:t>course</a:t>
            </a:r>
            <a:r>
              <a:rPr lang="da-DK" sz="1600" dirty="0" smtClean="0"/>
              <a:t>)</a:t>
            </a:r>
          </a:p>
          <a:p>
            <a:r>
              <a:rPr lang="da-DK" sz="1600" b="1" dirty="0" smtClean="0"/>
              <a:t>Edit mode</a:t>
            </a:r>
            <a:r>
              <a:rPr lang="da-DK" sz="1600" dirty="0" smtClean="0"/>
              <a:t>   </a:t>
            </a:r>
            <a:r>
              <a:rPr lang="da-DK" sz="1600" dirty="0" err="1" smtClean="0"/>
              <a:t>Enable</a:t>
            </a:r>
            <a:r>
              <a:rPr lang="da-DK" sz="1600" dirty="0" smtClean="0"/>
              <a:t> to </a:t>
            </a:r>
            <a:r>
              <a:rPr lang="da-DK" sz="1600" dirty="0" err="1" smtClean="0"/>
              <a:t>edit</a:t>
            </a:r>
            <a:r>
              <a:rPr lang="da-DK" sz="1600" dirty="0" smtClean="0"/>
              <a:t> </a:t>
            </a:r>
            <a:r>
              <a:rPr lang="da-DK" sz="1600" dirty="0" err="1" smtClean="0"/>
              <a:t>content</a:t>
            </a:r>
            <a:endParaRPr lang="da-DK" sz="1600" dirty="0" smtClean="0"/>
          </a:p>
          <a:p>
            <a:r>
              <a:rPr lang="da-DK" sz="1600" b="1" dirty="0" smtClean="0"/>
              <a:t>Course management</a:t>
            </a:r>
            <a:r>
              <a:rPr lang="da-DK" sz="1600" dirty="0" smtClean="0"/>
              <a:t>    </a:t>
            </a:r>
            <a:r>
              <a:rPr lang="da-DK" sz="1600" dirty="0" err="1" smtClean="0"/>
              <a:t>Handins</a:t>
            </a:r>
            <a:r>
              <a:rPr lang="da-DK" sz="1600" dirty="0" smtClean="0"/>
              <a:t>, </a:t>
            </a:r>
            <a:r>
              <a:rPr lang="da-DK" sz="1600" dirty="0" err="1" smtClean="0"/>
              <a:t>users</a:t>
            </a:r>
            <a:r>
              <a:rPr lang="da-DK" sz="1600" dirty="0" smtClean="0"/>
              <a:t>, ....</a:t>
            </a:r>
          </a:p>
          <a:p>
            <a:r>
              <a:rPr lang="da-DK" sz="1600" b="1" dirty="0" smtClean="0"/>
              <a:t>Deltagerliste/</a:t>
            </a:r>
            <a:r>
              <a:rPr lang="da-DK" sz="1600" b="1" dirty="0" err="1" smtClean="0"/>
              <a:t>Roster</a:t>
            </a:r>
            <a:r>
              <a:rPr lang="da-DK" sz="1600" dirty="0" smtClean="0"/>
              <a:t>   </a:t>
            </a:r>
            <a:r>
              <a:rPr lang="da-DK" sz="1600" dirty="0" err="1" smtClean="0"/>
              <a:t>Remember</a:t>
            </a:r>
            <a:r>
              <a:rPr lang="da-DK" sz="1600" dirty="0" smtClean="0"/>
              <a:t> to </a:t>
            </a:r>
            <a:r>
              <a:rPr lang="da-DK" sz="1600" dirty="0" err="1" smtClean="0"/>
              <a:t>press</a:t>
            </a:r>
            <a:r>
              <a:rPr lang="da-DK" sz="1600" dirty="0" smtClean="0"/>
              <a:t> ”Go”</a:t>
            </a:r>
          </a:p>
          <a:p>
            <a:r>
              <a:rPr lang="da-DK" sz="1600" b="1" dirty="0" err="1" smtClean="0"/>
              <a:t>Discussion</a:t>
            </a:r>
            <a:r>
              <a:rPr lang="da-DK" sz="1600" b="1" dirty="0" smtClean="0"/>
              <a:t> </a:t>
            </a:r>
            <a:r>
              <a:rPr lang="da-DK" sz="1600" b="1" dirty="0" err="1" smtClean="0"/>
              <a:t>board</a:t>
            </a:r>
            <a:r>
              <a:rPr lang="da-DK" sz="1600" dirty="0" smtClean="0"/>
              <a:t>   </a:t>
            </a:r>
            <a:r>
              <a:rPr lang="da-DK" sz="1600" dirty="0" err="1" smtClean="0"/>
              <a:t>Encourage</a:t>
            </a:r>
            <a:r>
              <a:rPr lang="da-DK" sz="1600" dirty="0" smtClean="0"/>
              <a:t> web </a:t>
            </a:r>
            <a:r>
              <a:rPr lang="da-DK" sz="1600" dirty="0" err="1" smtClean="0"/>
              <a:t>discussion</a:t>
            </a:r>
            <a:endParaRPr lang="da-DK" sz="1600" dirty="0" smtClean="0"/>
          </a:p>
          <a:p>
            <a:r>
              <a:rPr lang="da-DK" sz="1600" b="1" dirty="0" err="1" smtClean="0"/>
              <a:t>Announcements</a:t>
            </a:r>
            <a:r>
              <a:rPr lang="da-DK" sz="1600" dirty="0" smtClean="0"/>
              <a:t>  </a:t>
            </a:r>
            <a:r>
              <a:rPr lang="da-DK" sz="1600" dirty="0" err="1" smtClean="0"/>
              <a:t>Use</a:t>
            </a:r>
            <a:r>
              <a:rPr lang="da-DK" sz="1600" dirty="0" smtClean="0"/>
              <a:t> </a:t>
            </a:r>
            <a:r>
              <a:rPr lang="da-DK" sz="1600" dirty="0" err="1" smtClean="0"/>
              <a:t>this</a:t>
            </a:r>
            <a:r>
              <a:rPr lang="da-DK" sz="1600" dirty="0" smtClean="0"/>
              <a:t> insted of </a:t>
            </a:r>
            <a:r>
              <a:rPr lang="da-DK" sz="1600" dirty="0" err="1" smtClean="0"/>
              <a:t>emails</a:t>
            </a:r>
            <a:r>
              <a:rPr lang="da-DK" sz="1600" dirty="0" smtClean="0"/>
              <a:t> to all students!</a:t>
            </a: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288074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Course page (Edit mode)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0F24B-F1A3-4C83-8ACB-A82CEE1F0B3A}" type="slidenum">
              <a:rPr lang="da-DK" smtClean="0"/>
              <a:pPr/>
              <a:t>8</a:t>
            </a:fld>
            <a:endParaRPr lang="da-DK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9"/>
          <a:stretch/>
        </p:blipFill>
        <p:spPr bwMode="auto">
          <a:xfrm>
            <a:off x="323528" y="1916832"/>
            <a:ext cx="8208912" cy="46802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 rot="19704819">
            <a:off x="7036035" y="2799485"/>
            <a:ext cx="1342151" cy="60626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Edit : On</a:t>
            </a:r>
            <a:endParaRPr lang="da-DK" dirty="0"/>
          </a:p>
        </p:txBody>
      </p:sp>
      <p:sp>
        <p:nvSpPr>
          <p:cNvPr id="7" name="Right Arrow 6"/>
          <p:cNvSpPr/>
          <p:nvPr/>
        </p:nvSpPr>
        <p:spPr>
          <a:xfrm rot="1051357" flipH="1">
            <a:off x="4713197" y="3459030"/>
            <a:ext cx="2563310" cy="60626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Actions on </a:t>
            </a:r>
            <a:r>
              <a:rPr lang="da-DK" dirty="0" err="1" smtClean="0"/>
              <a:t>current</a:t>
            </a:r>
            <a:r>
              <a:rPr lang="da-DK" dirty="0" smtClean="0"/>
              <a:t> page</a:t>
            </a:r>
            <a:endParaRPr lang="da-DK" dirty="0"/>
          </a:p>
        </p:txBody>
      </p:sp>
      <p:sp>
        <p:nvSpPr>
          <p:cNvPr id="8" name="Right Arrow 7"/>
          <p:cNvSpPr/>
          <p:nvPr/>
        </p:nvSpPr>
        <p:spPr>
          <a:xfrm rot="1051357" flipH="1">
            <a:off x="548244" y="2918175"/>
            <a:ext cx="1961779" cy="60626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 smtClean="0"/>
              <a:t>Add</a:t>
            </a:r>
            <a:r>
              <a:rPr lang="da-DK" dirty="0" smtClean="0"/>
              <a:t> menu items</a:t>
            </a:r>
            <a:endParaRPr lang="da-DK" dirty="0"/>
          </a:p>
        </p:txBody>
      </p:sp>
      <p:sp>
        <p:nvSpPr>
          <p:cNvPr id="9" name="Right Arrow 8"/>
          <p:cNvSpPr/>
          <p:nvPr/>
        </p:nvSpPr>
        <p:spPr>
          <a:xfrm rot="20947670" flipH="1">
            <a:off x="2947056" y="2499147"/>
            <a:ext cx="1961779" cy="60626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mtClean="0"/>
              <a:t>Magic menus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5076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Course Management (Control panel)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0F24B-F1A3-4C83-8ACB-A82CEE1F0B3A}" type="slidenum">
              <a:rPr lang="da-DK" smtClean="0"/>
              <a:pPr/>
              <a:t>9</a:t>
            </a:fld>
            <a:endParaRPr lang="da-D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2839" y="1916832"/>
            <a:ext cx="8517633" cy="4752528"/>
          </a:xfrm>
        </p:spPr>
        <p:txBody>
          <a:bodyPr/>
          <a:lstStyle/>
          <a:p>
            <a:r>
              <a:rPr lang="da-DK" dirty="0" err="1" smtClean="0"/>
              <a:t>Only</a:t>
            </a:r>
            <a:r>
              <a:rPr lang="da-DK" dirty="0" smtClean="0"/>
              <a:t> visible to </a:t>
            </a:r>
            <a:r>
              <a:rPr lang="da-DK" dirty="0" err="1" smtClean="0"/>
              <a:t>Instructors</a:t>
            </a:r>
            <a:r>
              <a:rPr lang="da-DK" dirty="0" smtClean="0"/>
              <a:t> and </a:t>
            </a:r>
            <a:r>
              <a:rPr lang="da-DK" dirty="0" err="1" smtClean="0"/>
              <a:t>TAs</a:t>
            </a:r>
            <a:endParaRPr lang="da-DK" dirty="0" smtClean="0"/>
          </a:p>
          <a:p>
            <a:r>
              <a:rPr lang="da-DK" b="1" dirty="0" smtClean="0"/>
              <a:t>Grade Center</a:t>
            </a:r>
            <a:r>
              <a:rPr lang="da-DK" dirty="0" smtClean="0"/>
              <a:t>  her </a:t>
            </a:r>
            <a:r>
              <a:rPr lang="da-DK" dirty="0" err="1" smtClean="0"/>
              <a:t>you</a:t>
            </a:r>
            <a:r>
              <a:rPr lang="da-DK" dirty="0" smtClean="0"/>
              <a:t> find </a:t>
            </a:r>
            <a:r>
              <a:rPr lang="da-DK" dirty="0" err="1" smtClean="0"/>
              <a:t>handins</a:t>
            </a:r>
            <a:r>
              <a:rPr lang="da-DK" dirty="0" smtClean="0"/>
              <a:t> to </a:t>
            </a:r>
            <a:r>
              <a:rPr lang="da-DK" dirty="0" err="1" smtClean="0"/>
              <a:t>correct</a:t>
            </a:r>
            <a:endParaRPr lang="da-DK" dirty="0"/>
          </a:p>
          <a:p>
            <a:r>
              <a:rPr lang="da-DK" b="1" dirty="0" smtClean="0"/>
              <a:t>Users and Groups</a:t>
            </a:r>
            <a:r>
              <a:rPr lang="da-DK" dirty="0"/>
              <a:t> </a:t>
            </a:r>
            <a:r>
              <a:rPr lang="da-DK" dirty="0" smtClean="0"/>
              <a:t> </a:t>
            </a:r>
            <a:r>
              <a:rPr lang="da-DK" dirty="0" err="1" smtClean="0"/>
              <a:t>enroll</a:t>
            </a:r>
            <a:r>
              <a:rPr lang="da-DK" dirty="0" smtClean="0"/>
              <a:t> students and </a:t>
            </a:r>
            <a:br>
              <a:rPr lang="da-DK" dirty="0" smtClean="0"/>
            </a:br>
            <a:r>
              <a:rPr lang="da-DK" dirty="0" err="1" smtClean="0"/>
              <a:t>manage</a:t>
            </a:r>
            <a:r>
              <a:rPr lang="da-DK" dirty="0" smtClean="0"/>
              <a:t> </a:t>
            </a:r>
            <a:r>
              <a:rPr lang="da-DK" dirty="0" err="1" smtClean="0"/>
              <a:t>groups</a:t>
            </a:r>
            <a:r>
              <a:rPr lang="da-DK" dirty="0" smtClean="0"/>
              <a:t> (TA </a:t>
            </a:r>
            <a:r>
              <a:rPr lang="da-DK" dirty="0" err="1" smtClean="0"/>
              <a:t>classes</a:t>
            </a:r>
            <a:r>
              <a:rPr lang="da-DK" dirty="0" smtClean="0"/>
              <a:t>, </a:t>
            </a:r>
            <a:r>
              <a:rPr lang="da-DK" dirty="0" err="1" smtClean="0"/>
              <a:t>handin</a:t>
            </a:r>
            <a:r>
              <a:rPr lang="da-DK" dirty="0" smtClean="0"/>
              <a:t> </a:t>
            </a:r>
            <a:r>
              <a:rPr lang="da-DK" dirty="0" err="1" smtClean="0"/>
              <a:t>groups</a:t>
            </a:r>
            <a:r>
              <a:rPr lang="da-DK" dirty="0" smtClean="0"/>
              <a:t>, ...)</a:t>
            </a:r>
          </a:p>
          <a:p>
            <a:endParaRPr lang="da-DK" b="1" dirty="0"/>
          </a:p>
          <a:p>
            <a:endParaRPr lang="da-DK" b="1" dirty="0" smtClean="0"/>
          </a:p>
          <a:p>
            <a:endParaRPr lang="da-DK" b="1" dirty="0" smtClean="0"/>
          </a:p>
          <a:p>
            <a:endParaRPr lang="da-DK" b="1" dirty="0"/>
          </a:p>
          <a:p>
            <a:r>
              <a:rPr lang="da-DK" b="1" dirty="0" smtClean="0"/>
              <a:t>Søg brugere i grupper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err="1" smtClean="0"/>
              <a:t>Greasemonkey</a:t>
            </a:r>
            <a:r>
              <a:rPr lang="da-DK" dirty="0" smtClean="0"/>
              <a:t> browser plugin by Mathias Rav</a:t>
            </a:r>
            <a:br>
              <a:rPr lang="da-DK" dirty="0" smtClean="0"/>
            </a:br>
            <a:r>
              <a:rPr lang="da-DK" dirty="0" smtClean="0"/>
              <a:t>https</a:t>
            </a:r>
            <a:r>
              <a:rPr lang="da-DK" dirty="0"/>
              <a:t>://github.com/Mortal/bbdyn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389" y="2636912"/>
            <a:ext cx="212407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ight Arrow 9"/>
          <p:cNvSpPr/>
          <p:nvPr/>
        </p:nvSpPr>
        <p:spPr>
          <a:xfrm>
            <a:off x="5702237" y="4077072"/>
            <a:ext cx="864096" cy="5040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996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1570</TotalTime>
  <Words>657</Words>
  <Application>Microsoft Office PowerPoint</Application>
  <PresentationFormat>On-screen Show (4:3)</PresentationFormat>
  <Paragraphs>198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Background</vt:lpstr>
      <vt:lpstr>Forelæsere/Lecturers (= ”Instructor” in Blackboard)</vt:lpstr>
      <vt:lpstr>Instruktorer/TAs (= ”Teaching Assistant” in Blackboard)</vt:lpstr>
      <vt:lpstr>Login – bb.au.dk</vt:lpstr>
      <vt:lpstr>Your home page</vt:lpstr>
      <vt:lpstr>Course page</vt:lpstr>
      <vt:lpstr>Course page (Edit mode)</vt:lpstr>
      <vt:lpstr>Course Management (Control panel)</vt:lpstr>
      <vt:lpstr>User lists (most students automatically enrolled through STADS)</vt:lpstr>
      <vt:lpstr>Manual group membership management</vt:lpstr>
      <vt:lpstr>Assignments</vt:lpstr>
      <vt:lpstr>Grading handins</vt:lpstr>
      <vt:lpstr>TA classes and group handins </vt:lpstr>
      <vt:lpstr>TA classes</vt:lpstr>
      <vt:lpstr>Creating group handins (for lecturers)</vt:lpstr>
      <vt:lpstr>Student view (dADS2)</vt:lpstr>
      <vt:lpstr>Configuration of groups (for lecturers)</vt:lpstr>
      <vt:lpstr>Resources</vt:lpstr>
      <vt:lpstr>PowerPoint Presentation</vt:lpstr>
    </vt:vector>
  </TitlesOfParts>
  <Company>NFIT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Håndtering af øvelseshold og gruppeafleveringer</dc:title>
  <dc:creator>Gerth Stølting Brodal</dc:creator>
  <cp:lastModifiedBy>Gerth Stølting Brodal</cp:lastModifiedBy>
  <cp:revision>59</cp:revision>
  <dcterms:created xsi:type="dcterms:W3CDTF">2015-08-17T20:32:56Z</dcterms:created>
  <dcterms:modified xsi:type="dcterms:W3CDTF">2015-08-23T08:55:47Z</dcterms:modified>
</cp:coreProperties>
</file>