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A29E"/>
    <a:srgbClr val="004543"/>
    <a:srgbClr val="30827E"/>
    <a:srgbClr val="D0D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A16B4-99D6-4321-9726-CEA387523308}" type="datetimeFigureOut">
              <a:rPr lang="da-DK" smtClean="0"/>
              <a:t>18-08-2015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9437D-A69A-4C2D-9471-116CCAAE087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7598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http://cse.au.dk/bb-brugermoede/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9437D-A69A-4C2D-9471-116CCAAE0870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46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Skal oprette 147 grupper i dADS2…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9437D-A69A-4C2D-9471-116CCAAE0870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8308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9437D-A69A-4C2D-9471-116CCAAE0870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4959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179512" y="1664804"/>
            <a:ext cx="8784976" cy="50765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3CA2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ctangle 8"/>
          <p:cNvSpPr/>
          <p:nvPr userDrawn="1"/>
        </p:nvSpPr>
        <p:spPr>
          <a:xfrm>
            <a:off x="6372200" y="0"/>
            <a:ext cx="2592288" cy="321583"/>
          </a:xfrm>
          <a:prstGeom prst="rect">
            <a:avLst/>
          </a:prstGeom>
          <a:solidFill>
            <a:srgbClr val="308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2050" name="Picture 2" descr="https://bb.au.dk/images/ci/ng/avatar_150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8494"/>
            <a:ext cx="223111" cy="223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6643756" y="13806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0" i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Gerth </a:t>
            </a:r>
            <a:r>
              <a:rPr lang="da-DK" sz="1400" b="0" i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Stølting</a:t>
            </a:r>
            <a:r>
              <a:rPr lang="da-DK" sz="1400" b="0" i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Brodal</a:t>
            </a:r>
            <a:endParaRPr lang="da-DK" sz="1400" b="0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 descr="https://bb.au.dk/branding/themes/Soerenm.theme/images/au_logo-e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1944216" cy="50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179512" y="1124744"/>
            <a:ext cx="8784976" cy="648072"/>
          </a:xfrm>
          <a:prstGeom prst="rect">
            <a:avLst/>
          </a:prstGeom>
          <a:solidFill>
            <a:srgbClr val="0045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40" y="1124744"/>
            <a:ext cx="8517632" cy="648072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  <a:latin typeface="AU Passata" panose="020B05030305020308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840" y="1916832"/>
            <a:ext cx="8517632" cy="4752528"/>
          </a:xfrm>
        </p:spPr>
        <p:txBody>
          <a:bodyPr>
            <a:normAutofit/>
          </a:bodyPr>
          <a:lstStyle>
            <a:lvl1pPr marL="342900" indent="-342900">
              <a:buClr>
                <a:srgbClr val="004543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440" y="6376243"/>
            <a:ext cx="43204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D0F24B-F1A3-4C83-8ACB-A82CEE1F0B3A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4" name="Isosceles Triangle 13"/>
          <p:cNvSpPr/>
          <p:nvPr userDrawn="1"/>
        </p:nvSpPr>
        <p:spPr>
          <a:xfrm flipH="1" flipV="1">
            <a:off x="8748464" y="103085"/>
            <a:ext cx="144016" cy="8555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Rectangle 16"/>
          <p:cNvSpPr/>
          <p:nvPr userDrawn="1"/>
        </p:nvSpPr>
        <p:spPr>
          <a:xfrm>
            <a:off x="179512" y="764704"/>
            <a:ext cx="8784976" cy="279648"/>
          </a:xfrm>
          <a:prstGeom prst="rect">
            <a:avLst/>
          </a:prstGeom>
          <a:solidFill>
            <a:srgbClr val="0045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Rectangle 14"/>
          <p:cNvSpPr/>
          <p:nvPr userDrawn="1"/>
        </p:nvSpPr>
        <p:spPr>
          <a:xfrm>
            <a:off x="316441" y="744959"/>
            <a:ext cx="583973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b="0" dirty="0" err="1" smtClean="0">
                <a:solidFill>
                  <a:schemeClr val="bg1"/>
                </a:solidFill>
              </a:rPr>
              <a:t>Blackboard</a:t>
            </a:r>
            <a:r>
              <a:rPr lang="da-DK" sz="1400" b="0" dirty="0" smtClean="0">
                <a:solidFill>
                  <a:schemeClr val="bg1"/>
                </a:solidFill>
              </a:rPr>
              <a:t>-brugermøde @ ST</a:t>
            </a:r>
            <a:r>
              <a:rPr lang="da-DK" sz="1400" b="0" baseline="0" dirty="0" smtClean="0">
                <a:solidFill>
                  <a:schemeClr val="bg1"/>
                </a:solidFill>
              </a:rPr>
              <a:t> – </a:t>
            </a:r>
            <a:r>
              <a:rPr lang="da-DK" sz="1400" b="0" dirty="0" smtClean="0">
                <a:solidFill>
                  <a:schemeClr val="bg1"/>
                </a:solidFill>
              </a:rPr>
              <a:t>18. august</a:t>
            </a:r>
            <a:r>
              <a:rPr lang="da-DK" sz="1400" b="0" baseline="0" dirty="0" smtClean="0">
                <a:solidFill>
                  <a:schemeClr val="bg1"/>
                </a:solidFill>
              </a:rPr>
              <a:t> 2015</a:t>
            </a:r>
            <a:endParaRPr lang="da-DK" sz="1400" b="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3124753" y="404664"/>
            <a:ext cx="583973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050" b="1" u="none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MY INSTITUTION</a:t>
            </a:r>
            <a:r>
              <a:rPr lang="da-DK" sz="1050" b="0" u="none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 </a:t>
            </a:r>
            <a:r>
              <a:rPr lang="da-DK" sz="1050" b="0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        INSTITUT FOR DATALOGI</a:t>
            </a:r>
            <a:endParaRPr lang="da-DK" sz="1050" b="0" dirty="0">
              <a:solidFill>
                <a:schemeClr val="bg1"/>
              </a:solidFill>
              <a:latin typeface="AU Passata" panose="020B05030305020308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223641" y="625216"/>
            <a:ext cx="974503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71088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E4823-178F-42C5-9B53-C46A9211B8A7}" type="datetimeFigureOut">
              <a:rPr lang="da-DK" smtClean="0"/>
              <a:t>18-08-2015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0F24B-F1A3-4C83-8ACB-A82CEE1F0B3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153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Håndtering af øvelseshold og gruppeafleveringer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 smtClean="0"/>
              <a:t>Baggrund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Underviser på Algoritmer og Datastrukturer (Q3+Q4, 2015)</a:t>
            </a:r>
          </a:p>
          <a:p>
            <a:pPr lvl="1"/>
            <a:r>
              <a:rPr lang="da-DK" dirty="0" smtClean="0"/>
              <a:t>7 TØ hold, 162 studerende, 5 instruktorer</a:t>
            </a:r>
          </a:p>
          <a:p>
            <a:pPr lvl="1"/>
            <a:r>
              <a:rPr lang="da-DK" dirty="0" smtClean="0"/>
              <a:t>Gruppeafleveringer (max 3 personer, muligvis på tværs af øvelseshold)</a:t>
            </a:r>
          </a:p>
          <a:p>
            <a:pPr lvl="1"/>
            <a:r>
              <a:rPr lang="da-DK" dirty="0" smtClean="0"/>
              <a:t>Tidligere brugt ”</a:t>
            </a:r>
            <a:r>
              <a:rPr lang="da-DK" dirty="0" err="1" smtClean="0"/>
              <a:t>CourseAdmin</a:t>
            </a:r>
            <a:r>
              <a:rPr lang="da-DK" dirty="0" smtClean="0"/>
              <a:t>”</a:t>
            </a:r>
          </a:p>
          <a:p>
            <a:pPr marL="457200" lvl="1" indent="0">
              <a:buNone/>
            </a:pPr>
            <a:endParaRPr lang="da-DK" dirty="0" smtClean="0"/>
          </a:p>
          <a:p>
            <a:pPr marL="57150" indent="0">
              <a:buNone/>
            </a:pPr>
            <a:r>
              <a:rPr lang="da-DK" b="1" dirty="0" smtClean="0"/>
              <a:t>Udfordring</a:t>
            </a:r>
            <a:br>
              <a:rPr lang="da-DK" b="1" dirty="0" smtClean="0"/>
            </a:br>
            <a:r>
              <a:rPr lang="da-DK" dirty="0" err="1" smtClean="0"/>
              <a:t>Blackboard</a:t>
            </a:r>
            <a:r>
              <a:rPr lang="da-DK" dirty="0" smtClean="0"/>
              <a:t> ikke umiddelbart designet til direkte understøttelse af denne situation – i modsætning til ”</a:t>
            </a:r>
            <a:r>
              <a:rPr lang="da-DK" dirty="0" err="1" smtClean="0"/>
              <a:t>CourseAdmin</a:t>
            </a:r>
            <a:r>
              <a:rPr lang="da-DK" dirty="0" smtClean="0"/>
              <a:t>”</a:t>
            </a:r>
          </a:p>
          <a:p>
            <a:pPr lvl="1"/>
            <a:endParaRPr lang="da-DK" dirty="0"/>
          </a:p>
          <a:p>
            <a:pPr lvl="1"/>
            <a:endParaRPr lang="da-D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F24B-F1A3-4C83-8ACB-A82CEE1F0B3A}" type="slidenum">
              <a:rPr lang="da-DK" smtClean="0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6646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Håndtering af øvelseshold og gruppeafleveringer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840" y="1916832"/>
            <a:ext cx="8517632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 smtClean="0"/>
              <a:t>Valgte tilgang :</a:t>
            </a:r>
            <a:r>
              <a:rPr lang="da-DK" dirty="0" smtClean="0"/>
              <a:t> 2 ”</a:t>
            </a:r>
            <a:r>
              <a:rPr lang="da-DK" dirty="0" err="1" smtClean="0"/>
              <a:t>group</a:t>
            </a:r>
            <a:r>
              <a:rPr lang="da-DK" dirty="0" smtClean="0"/>
              <a:t> sets” med ”</a:t>
            </a:r>
            <a:r>
              <a:rPr lang="da-DK" dirty="0" err="1" smtClean="0"/>
              <a:t>self-enroll</a:t>
            </a:r>
            <a:r>
              <a:rPr lang="da-DK" dirty="0" smtClean="0"/>
              <a:t>”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Hver studerende ”</a:t>
            </a:r>
            <a:r>
              <a:rPr lang="da-DK" dirty="0" err="1" smtClean="0"/>
              <a:t>self-enroll”er</a:t>
            </a:r>
            <a:r>
              <a:rPr lang="da-DK" dirty="0" smtClean="0"/>
              <a:t> til ét hold og én gruppe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F24B-F1A3-4C83-8ACB-A82CEE1F0B3A}" type="slidenum">
              <a:rPr lang="da-DK" smtClean="0"/>
              <a:pPr/>
              <a:t>2</a:t>
            </a:fld>
            <a:endParaRPr lang="da-DK" dirty="0"/>
          </a:p>
        </p:txBody>
      </p:sp>
      <p:grpSp>
        <p:nvGrpSpPr>
          <p:cNvPr id="75" name="Group 74"/>
          <p:cNvGrpSpPr/>
          <p:nvPr/>
        </p:nvGrpSpPr>
        <p:grpSpPr>
          <a:xfrm>
            <a:off x="683568" y="2340630"/>
            <a:ext cx="1512168" cy="3888432"/>
            <a:chOff x="683568" y="2340630"/>
            <a:chExt cx="1512168" cy="3888432"/>
          </a:xfrm>
        </p:grpSpPr>
        <p:sp>
          <p:nvSpPr>
            <p:cNvPr id="5" name="Rounded Rectangle 4"/>
            <p:cNvSpPr/>
            <p:nvPr/>
          </p:nvSpPr>
          <p:spPr>
            <a:xfrm>
              <a:off x="683568" y="2484646"/>
              <a:ext cx="1512168" cy="374441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827584" y="2637046"/>
              <a:ext cx="1215752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Hold 1</a:t>
              </a:r>
              <a:endParaRPr lang="da-DK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827584" y="3141102"/>
              <a:ext cx="1215752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Hold DA1</a:t>
              </a:r>
              <a:endParaRPr lang="da-DK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827584" y="3636774"/>
              <a:ext cx="1215752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Hold DA2</a:t>
              </a:r>
              <a:endParaRPr lang="da-DK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827584" y="4140830"/>
              <a:ext cx="1215752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Hold DA3</a:t>
              </a:r>
              <a:endParaRPr lang="da-DK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827584" y="4653270"/>
              <a:ext cx="1215752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Hold DA5</a:t>
              </a:r>
              <a:endParaRPr lang="da-DK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27584" y="5157326"/>
              <a:ext cx="1215752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Hold DA6</a:t>
              </a:r>
              <a:endParaRPr lang="da-DK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827584" y="5661382"/>
              <a:ext cx="1215752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Hold DA7</a:t>
              </a:r>
              <a:endParaRPr lang="da-DK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09268" y="2340630"/>
              <a:ext cx="47224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dirty="0" smtClean="0"/>
                <a:t>Hold</a:t>
              </a:r>
              <a:endParaRPr lang="da-DK" dirty="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335558" y="2340630"/>
            <a:ext cx="6052865" cy="3896682"/>
            <a:chOff x="2335558" y="2340630"/>
            <a:chExt cx="6052865" cy="3896682"/>
          </a:xfrm>
        </p:grpSpPr>
        <p:sp>
          <p:nvSpPr>
            <p:cNvPr id="14" name="Rounded Rectangle 13"/>
            <p:cNvSpPr/>
            <p:nvPr/>
          </p:nvSpPr>
          <p:spPr>
            <a:xfrm>
              <a:off x="2335558" y="2492896"/>
              <a:ext cx="6052865" cy="3744416"/>
            </a:xfrm>
            <a:prstGeom prst="roundRect">
              <a:avLst>
                <a:gd name="adj" fmla="val 713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839934" y="2340630"/>
              <a:ext cx="740178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dirty="0" smtClean="0"/>
                <a:t>Gruppe</a:t>
              </a:r>
              <a:endParaRPr lang="da-DK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483768" y="2637046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1 - 01</a:t>
              </a:r>
              <a:endParaRPr lang="da-DK" sz="1400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347864" y="2637046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1 - 02</a:t>
              </a:r>
              <a:endParaRPr lang="da-DK" sz="1400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211960" y="2637046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1 - 03</a:t>
              </a:r>
              <a:endParaRPr lang="da-DK" sz="14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076056" y="2629917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1 - 04</a:t>
              </a:r>
              <a:endParaRPr lang="da-DK" sz="1400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940152" y="2617629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1 - 05</a:t>
              </a:r>
              <a:endParaRPr lang="da-DK" sz="1400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7452320" y="2617629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1 - 20</a:t>
              </a:r>
              <a:endParaRPr lang="da-DK" sz="1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76256" y="2652742"/>
              <a:ext cx="4680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· · ·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483768" y="3141102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DA1 - 01</a:t>
              </a:r>
              <a:endParaRPr lang="da-DK" sz="1400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3347864" y="3141102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DA1 - 02</a:t>
              </a:r>
              <a:endParaRPr lang="da-DK" sz="1400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4211960" y="3141102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DA1 - 03</a:t>
              </a:r>
              <a:endParaRPr lang="da-DK" sz="1400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5076056" y="3133973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DA1 - 04</a:t>
              </a:r>
              <a:endParaRPr lang="da-DK" sz="1400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5940152" y="3121685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DA1 - 05</a:t>
              </a:r>
              <a:endParaRPr lang="da-DK" sz="1400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7452320" y="3121685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DA1 - 20</a:t>
              </a:r>
              <a:endParaRPr lang="da-DK" sz="1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876256" y="3156798"/>
              <a:ext cx="46805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dirty="0" smtClean="0"/>
                <a:t>· · ·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2483768" y="3645158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DA2 - 01</a:t>
              </a:r>
              <a:endParaRPr lang="da-DK" sz="1400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3347864" y="3645158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DA2 - 02</a:t>
              </a:r>
              <a:endParaRPr lang="da-DK" sz="1400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211960" y="3645158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DA2 - 03</a:t>
              </a:r>
              <a:endParaRPr lang="da-DK" sz="1400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076056" y="3638029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DA2 - 04</a:t>
              </a:r>
              <a:endParaRPr lang="da-DK" sz="1400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5940152" y="3625741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DA2 - 05</a:t>
              </a:r>
              <a:endParaRPr lang="da-DK" sz="1400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7452320" y="3625741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DA2 - 20</a:t>
              </a:r>
              <a:endParaRPr lang="da-DK" sz="1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876256" y="3660854"/>
              <a:ext cx="46805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dirty="0" smtClean="0"/>
                <a:t>· · ·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483768" y="4160247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DA3 - 01</a:t>
              </a:r>
              <a:endParaRPr lang="da-DK" sz="1400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3347864" y="4160247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DA3 - 02</a:t>
              </a:r>
              <a:endParaRPr lang="da-DK" sz="1400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4211960" y="4160247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DA3 - 03</a:t>
              </a:r>
              <a:endParaRPr lang="da-DK" sz="1400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5076056" y="4153118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DA3 - 04</a:t>
              </a:r>
              <a:endParaRPr lang="da-DK" sz="1400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5940152" y="4140830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DA3 - 05</a:t>
              </a:r>
              <a:endParaRPr lang="da-DK" sz="1400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7452320" y="4140830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DA3 - 20</a:t>
              </a:r>
              <a:endParaRPr lang="da-DK" sz="1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876256" y="4175943"/>
              <a:ext cx="46805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dirty="0" smtClean="0"/>
                <a:t>· · ·</a:t>
              </a: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483768" y="4653270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DA5 - 01</a:t>
              </a:r>
              <a:endParaRPr lang="da-DK" sz="1400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3347864" y="4653270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DA5 - 02</a:t>
              </a:r>
              <a:endParaRPr lang="da-DK" sz="1400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4211960" y="4653270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DA5 - 03</a:t>
              </a:r>
              <a:endParaRPr lang="da-DK" sz="1400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5076056" y="4646141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DA5 - 04</a:t>
              </a:r>
              <a:endParaRPr lang="da-DK" sz="1400" dirty="0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5940152" y="4633853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DA5 - 05</a:t>
              </a:r>
              <a:endParaRPr lang="da-DK" sz="1400" dirty="0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7452320" y="4633853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DA5 - 20</a:t>
              </a:r>
              <a:endParaRPr lang="da-DK" sz="1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876256" y="4668966"/>
              <a:ext cx="46805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dirty="0" smtClean="0"/>
                <a:t>· · ·</a:t>
              </a: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2483768" y="5157326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DA6 - 01</a:t>
              </a:r>
              <a:endParaRPr lang="da-DK" sz="1400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3347864" y="5157326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DA6 - 02</a:t>
              </a:r>
              <a:endParaRPr lang="da-DK" sz="1400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4211960" y="5157326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DA6 - 03</a:t>
              </a:r>
              <a:endParaRPr lang="da-DK" sz="1400" dirty="0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5076056" y="5150197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DA6 - 04</a:t>
              </a:r>
              <a:endParaRPr lang="da-DK" sz="1400" dirty="0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5940152" y="5137909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DA6 - 05</a:t>
              </a:r>
              <a:endParaRPr lang="da-DK" sz="1400" dirty="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7452320" y="5137909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DA6 - 20</a:t>
              </a:r>
              <a:endParaRPr lang="da-DK" sz="14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876256" y="5173022"/>
              <a:ext cx="46805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dirty="0" smtClean="0"/>
                <a:t>· · ·</a:t>
              </a: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2483768" y="5661382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DA7 - 01</a:t>
              </a:r>
              <a:endParaRPr lang="da-DK" sz="1400" dirty="0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3347864" y="5661382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DA7 - 02</a:t>
              </a:r>
              <a:endParaRPr lang="da-DK" sz="1400" dirty="0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4211960" y="5661382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DA7 - 03</a:t>
              </a:r>
              <a:endParaRPr lang="da-DK" sz="1400" dirty="0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5076056" y="5654253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DA7 - 04</a:t>
              </a:r>
              <a:endParaRPr lang="da-DK" sz="1400" dirty="0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5940152" y="5641965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DA7 - 05</a:t>
              </a:r>
              <a:endParaRPr lang="da-DK" sz="1400" dirty="0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7452320" y="5641965"/>
              <a:ext cx="792088" cy="423664"/>
            </a:xfrm>
            <a:prstGeom prst="roundRect">
              <a:avLst/>
            </a:prstGeom>
            <a:solidFill>
              <a:srgbClr val="3CA29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400" dirty="0" smtClean="0"/>
                <a:t>Gruppe </a:t>
              </a:r>
              <a:br>
                <a:rPr lang="da-DK" sz="1400" dirty="0" smtClean="0"/>
              </a:br>
              <a:r>
                <a:rPr lang="da-DK" sz="1400" dirty="0" smtClean="0"/>
                <a:t>DA7 - 20</a:t>
              </a:r>
              <a:endParaRPr lang="da-DK" sz="14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876256" y="5677078"/>
              <a:ext cx="46805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dirty="0" smtClean="0"/>
                <a:t>· · ·</a:t>
              </a:r>
            </a:p>
          </p:txBody>
        </p:sp>
      </p:grpSp>
      <p:sp>
        <p:nvSpPr>
          <p:cNvPr id="66" name="Smiley Face 65"/>
          <p:cNvSpPr/>
          <p:nvPr/>
        </p:nvSpPr>
        <p:spPr>
          <a:xfrm>
            <a:off x="902475" y="3396920"/>
            <a:ext cx="144016" cy="144000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8" name="Smiley Face 67"/>
          <p:cNvSpPr/>
          <p:nvPr/>
        </p:nvSpPr>
        <p:spPr>
          <a:xfrm>
            <a:off x="1065252" y="3396920"/>
            <a:ext cx="144016" cy="144000"/>
          </a:xfrm>
          <a:prstGeom prst="smileyFac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9" name="Smiley Face 68"/>
          <p:cNvSpPr/>
          <p:nvPr/>
        </p:nvSpPr>
        <p:spPr>
          <a:xfrm>
            <a:off x="1240845" y="3392882"/>
            <a:ext cx="144016" cy="144000"/>
          </a:xfrm>
          <a:prstGeom prst="smileyFac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0" name="Smiley Face 69"/>
          <p:cNvSpPr/>
          <p:nvPr/>
        </p:nvSpPr>
        <p:spPr>
          <a:xfrm>
            <a:off x="5580112" y="3380077"/>
            <a:ext cx="144016" cy="144000"/>
          </a:xfrm>
          <a:prstGeom prst="smileyFac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1" name="Smiley Face 70"/>
          <p:cNvSpPr/>
          <p:nvPr/>
        </p:nvSpPr>
        <p:spPr>
          <a:xfrm>
            <a:off x="5210023" y="3381460"/>
            <a:ext cx="144016" cy="144000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2" name="Smiley Face 71"/>
          <p:cNvSpPr/>
          <p:nvPr/>
        </p:nvSpPr>
        <p:spPr>
          <a:xfrm>
            <a:off x="5400092" y="3381460"/>
            <a:ext cx="144016" cy="144000"/>
          </a:xfrm>
          <a:prstGeom prst="smileyFac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3" name="Smiley Face 72"/>
          <p:cNvSpPr/>
          <p:nvPr/>
        </p:nvSpPr>
        <p:spPr>
          <a:xfrm>
            <a:off x="3491880" y="3381460"/>
            <a:ext cx="144016" cy="144000"/>
          </a:xfrm>
          <a:prstGeom prst="smileyFac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4" name="Smiley Face 73"/>
          <p:cNvSpPr/>
          <p:nvPr/>
        </p:nvSpPr>
        <p:spPr>
          <a:xfrm>
            <a:off x="901698" y="4380942"/>
            <a:ext cx="144016" cy="144000"/>
          </a:xfrm>
          <a:prstGeom prst="smileyFace">
            <a:avLst>
              <a:gd name="adj" fmla="val 4653"/>
            </a:avLst>
          </a:prstGeom>
          <a:solidFill>
            <a:schemeClr val="accent6">
              <a:lumMod val="75000"/>
            </a:schemeClr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746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Håndtering af øvelseshold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Studerende tilmeldt &amp; tilknyttet kurset gennem STADS</a:t>
            </a:r>
          </a:p>
          <a:p>
            <a:r>
              <a:rPr lang="da-DK" dirty="0" smtClean="0"/>
              <a:t>Studerende fordelt på hold i læseplanen</a:t>
            </a:r>
          </a:p>
          <a:p>
            <a:r>
              <a:rPr lang="da-DK" b="1" dirty="0" smtClean="0"/>
              <a:t>Ved at lade de studerende lave ”</a:t>
            </a:r>
            <a:r>
              <a:rPr lang="da-DK" b="1" dirty="0" err="1" smtClean="0"/>
              <a:t>self-enroll</a:t>
            </a:r>
            <a:r>
              <a:rPr lang="da-DK" b="1" dirty="0" smtClean="0"/>
              <a:t>” til ”Hold”</a:t>
            </a:r>
          </a:p>
          <a:p>
            <a:pPr lvl="1"/>
            <a:r>
              <a:rPr lang="da-DK" dirty="0" err="1" smtClean="0"/>
              <a:t>Bekræftiger</a:t>
            </a:r>
            <a:r>
              <a:rPr lang="da-DK" dirty="0" smtClean="0"/>
              <a:t> de studerende at de følger kurset </a:t>
            </a:r>
            <a:br>
              <a:rPr lang="da-DK" dirty="0" smtClean="0"/>
            </a:br>
            <a:r>
              <a:rPr lang="da-DK" dirty="0" smtClean="0"/>
              <a:t>(mange spøgelsesstuderende på holdene på 1. år)</a:t>
            </a:r>
          </a:p>
          <a:p>
            <a:pPr lvl="1"/>
            <a:r>
              <a:rPr lang="da-DK" dirty="0" smtClean="0"/>
              <a:t>Holdskifte kræver ingen indblanding fra instruktorer </a:t>
            </a:r>
            <a:br>
              <a:rPr lang="da-DK" dirty="0" smtClean="0"/>
            </a:br>
            <a:r>
              <a:rPr lang="da-DK" dirty="0" smtClean="0"/>
              <a:t>(ud over et ok)</a:t>
            </a:r>
          </a:p>
          <a:p>
            <a:pPr lvl="1"/>
            <a:r>
              <a:rPr lang="da-DK" dirty="0" smtClean="0"/>
              <a:t>Instruktorer skal ”</a:t>
            </a:r>
            <a:r>
              <a:rPr lang="da-DK" dirty="0" err="1" smtClean="0"/>
              <a:t>self-enroll</a:t>
            </a:r>
            <a:r>
              <a:rPr lang="da-DK" dirty="0" smtClean="0"/>
              <a:t>” til deres hold</a:t>
            </a:r>
          </a:p>
          <a:p>
            <a:pPr lvl="1"/>
            <a:endParaRPr lang="da-DK" dirty="0"/>
          </a:p>
          <a:p>
            <a:pPr lvl="1"/>
            <a:endParaRPr lang="da-DK" dirty="0" smtClean="0"/>
          </a:p>
          <a:p>
            <a:r>
              <a:rPr lang="da-DK" dirty="0" smtClean="0"/>
              <a:t>”Hold” grupperne giver </a:t>
            </a:r>
          </a:p>
          <a:p>
            <a:pPr lvl="1"/>
            <a:r>
              <a:rPr lang="da-DK" dirty="0" smtClean="0"/>
              <a:t>mulighed for kommunikation med øvelsesholdet</a:t>
            </a:r>
          </a:p>
          <a:p>
            <a:pPr lvl="1"/>
            <a:r>
              <a:rPr lang="da-DK" dirty="0" smtClean="0"/>
              <a:t>”</a:t>
            </a:r>
            <a:r>
              <a:rPr lang="da-DK" dirty="0" err="1" smtClean="0"/>
              <a:t>SmartView</a:t>
            </a:r>
            <a:r>
              <a:rPr lang="da-DK" dirty="0" smtClean="0"/>
              <a:t>” i ”Grade Center” for hvert øvelseshold</a:t>
            </a:r>
          </a:p>
          <a:p>
            <a:endParaRPr lang="da-DK" dirty="0" smtClean="0"/>
          </a:p>
          <a:p>
            <a:pPr lvl="1"/>
            <a:endParaRPr lang="da-DK" dirty="0" smtClean="0"/>
          </a:p>
          <a:p>
            <a:pPr lvl="1"/>
            <a:endParaRPr lang="da-DK" dirty="0" smtClean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F24B-F1A3-4C83-8ACB-A82CEE1F0B3A}" type="slidenum">
              <a:rPr lang="da-DK" smtClean="0"/>
              <a:pPr/>
              <a:t>3</a:t>
            </a:fld>
            <a:endParaRPr lang="da-D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3" r="3922"/>
          <a:stretch/>
        </p:blipFill>
        <p:spPr bwMode="auto">
          <a:xfrm>
            <a:off x="7020272" y="3933056"/>
            <a:ext cx="1224136" cy="2707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8" t="6937" b="17088"/>
          <a:stretch/>
        </p:blipFill>
        <p:spPr bwMode="auto">
          <a:xfrm>
            <a:off x="5220072" y="4797152"/>
            <a:ext cx="1339954" cy="811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6948264" y="5085184"/>
            <a:ext cx="1008112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800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Håndtering af gruppeafleveringer 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En gruppeaflevering skal stilles til en mængde af grupper</a:t>
            </a:r>
          </a:p>
          <a:p>
            <a:pPr lvl="1"/>
            <a:r>
              <a:rPr lang="da-DK" dirty="0" smtClean="0"/>
              <a:t>Derfor oprettes en mængde tomme (afleverings)grupper før kursusstart</a:t>
            </a:r>
          </a:p>
          <a:p>
            <a:pPr lvl="1"/>
            <a:r>
              <a:rPr lang="da-DK" dirty="0" smtClean="0"/>
              <a:t>Alle (gruppe)afleveringsopgaver kan stilles i </a:t>
            </a:r>
            <a:r>
              <a:rPr lang="da-DK" dirty="0" err="1" smtClean="0"/>
              <a:t>Blackboard</a:t>
            </a:r>
            <a:r>
              <a:rPr lang="da-DK" dirty="0" smtClean="0"/>
              <a:t> før kursusstart ved at tilknytte opgaverne til grupperne</a:t>
            </a:r>
          </a:p>
          <a:p>
            <a:pPr lvl="1"/>
            <a:r>
              <a:rPr lang="da-DK" dirty="0" smtClean="0"/>
              <a:t>De studerende laver ”</a:t>
            </a:r>
            <a:r>
              <a:rPr lang="da-DK" dirty="0" err="1" smtClean="0"/>
              <a:t>self-enroll</a:t>
            </a:r>
            <a:r>
              <a:rPr lang="da-DK" dirty="0" smtClean="0"/>
              <a:t>” efterhånden som grupperne bliver kendt (eller den første opgave skal afleveres)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F24B-F1A3-4C83-8ACB-A82CEE1F0B3A}" type="slidenum">
              <a:rPr lang="da-DK" smtClean="0"/>
              <a:pPr/>
              <a:t>4</a:t>
            </a:fld>
            <a:endParaRPr lang="da-DK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221088"/>
            <a:ext cx="4208562" cy="21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072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Studenter synspunktet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F24B-F1A3-4C83-8ACB-A82CEE1F0B3A}" type="slidenum">
              <a:rPr lang="da-DK" smtClean="0"/>
              <a:pPr/>
              <a:t>5</a:t>
            </a:fld>
            <a:endParaRPr lang="da-DK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" t="1630" r="1592" b="2996"/>
          <a:stretch/>
        </p:blipFill>
        <p:spPr bwMode="auto">
          <a:xfrm>
            <a:off x="323528" y="1930243"/>
            <a:ext cx="4225718" cy="35869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5" t="1075" r="6523" b="1795"/>
          <a:stretch/>
        </p:blipFill>
        <p:spPr bwMode="auto">
          <a:xfrm>
            <a:off x="4716016" y="1930243"/>
            <a:ext cx="4095862" cy="35869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481847"/>
            <a:ext cx="962350" cy="2070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02840" y="5733256"/>
            <a:ext cx="8517632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4543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mtClean="0"/>
              <a:t>To sider </a:t>
            </a:r>
            <a:r>
              <a:rPr lang="da-DK" dirty="0" smtClean="0"/>
              <a:t>med information om hhv. </a:t>
            </a:r>
            <a:br>
              <a:rPr lang="da-DK" dirty="0" smtClean="0"/>
            </a:br>
            <a:r>
              <a:rPr lang="da-DK" dirty="0" smtClean="0"/>
              <a:t>gruppetilmeldinger og afleveringer</a:t>
            </a:r>
            <a:endParaRPr lang="da-DK" dirty="0"/>
          </a:p>
        </p:txBody>
      </p:sp>
      <p:sp>
        <p:nvSpPr>
          <p:cNvPr id="9" name="Oval 8"/>
          <p:cNvSpPr/>
          <p:nvPr/>
        </p:nvSpPr>
        <p:spPr>
          <a:xfrm>
            <a:off x="7092280" y="5495588"/>
            <a:ext cx="1008112" cy="3240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Oval 9"/>
          <p:cNvSpPr/>
          <p:nvPr/>
        </p:nvSpPr>
        <p:spPr>
          <a:xfrm>
            <a:off x="4572000" y="4293096"/>
            <a:ext cx="1368152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extBox 4"/>
          <p:cNvSpPr txBox="1"/>
          <p:nvPr/>
        </p:nvSpPr>
        <p:spPr>
          <a:xfrm>
            <a:off x="5724128" y="4458598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800" dirty="0" smtClean="0">
                <a:solidFill>
                  <a:srgbClr val="FF0000"/>
                </a:solidFill>
              </a:rPr>
              <a:t>Kun synlig når man er tilmeldt en gruppe !</a:t>
            </a:r>
            <a:endParaRPr lang="da-DK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78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Opsætningen af grupper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Følgende webside beskriver de enkelte skridt for at oprette de nødvendige grupper (”</a:t>
            </a:r>
            <a:r>
              <a:rPr lang="da-DK" dirty="0" err="1" smtClean="0"/>
              <a:t>group</a:t>
            </a:r>
            <a:r>
              <a:rPr lang="da-DK" dirty="0" smtClean="0"/>
              <a:t> sets”):</a:t>
            </a:r>
          </a:p>
          <a:p>
            <a:endParaRPr lang="da-DK" dirty="0" smtClean="0"/>
          </a:p>
          <a:p>
            <a:pPr marL="0" indent="0" algn="ctr">
              <a:buNone/>
            </a:pPr>
            <a:r>
              <a:rPr lang="da-DK" dirty="0" smtClean="0"/>
              <a:t>www.cs.au.dk/~gerth/blackboard/groups.php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F24B-F1A3-4C83-8ACB-A82CEE1F0B3A}" type="slidenum">
              <a:rPr lang="da-DK" smtClean="0"/>
              <a:pPr/>
              <a:t>6</a:t>
            </a:fld>
            <a:endParaRPr lang="da-DK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293096"/>
            <a:ext cx="4891334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223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271</Words>
  <Application>Microsoft Office PowerPoint</Application>
  <PresentationFormat>On-screen Show (4:3)</PresentationFormat>
  <Paragraphs>113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Håndtering af øvelseshold og gruppeafleveringer</vt:lpstr>
      <vt:lpstr>Håndtering af øvelseshold og gruppeafleveringer</vt:lpstr>
      <vt:lpstr>Håndtering af øvelseshold</vt:lpstr>
      <vt:lpstr>Håndtering af gruppeafleveringer </vt:lpstr>
      <vt:lpstr>Studenter synspunktet</vt:lpstr>
      <vt:lpstr>Opsætningen af grupper</vt:lpstr>
    </vt:vector>
  </TitlesOfParts>
  <Company>NFIT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Håndtering af øvelseshold og gruppeafleveringer</dc:title>
  <dc:creator>Gerth Stølting Brodal</dc:creator>
  <cp:lastModifiedBy>Gerth Stølting Brodal</cp:lastModifiedBy>
  <cp:revision>25</cp:revision>
  <dcterms:created xsi:type="dcterms:W3CDTF">2015-08-17T20:32:56Z</dcterms:created>
  <dcterms:modified xsi:type="dcterms:W3CDTF">2015-08-18T07:55:48Z</dcterms:modified>
</cp:coreProperties>
</file>