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99" r:id="rId3"/>
    <p:sldId id="260" r:id="rId4"/>
    <p:sldId id="301" r:id="rId5"/>
    <p:sldId id="300" r:id="rId6"/>
    <p:sldId id="302" r:id="rId7"/>
    <p:sldId id="306" r:id="rId8"/>
    <p:sldId id="303" r:id="rId9"/>
    <p:sldId id="307" r:id="rId10"/>
    <p:sldId id="304" r:id="rId11"/>
    <p:sldId id="305" r:id="rId12"/>
    <p:sldId id="308" r:id="rId13"/>
    <p:sldId id="309" r:id="rId14"/>
    <p:sldId id="310" r:id="rId15"/>
    <p:sldId id="316" r:id="rId16"/>
    <p:sldId id="315" r:id="rId17"/>
    <p:sldId id="286" r:id="rId18"/>
  </p:sldIdLst>
  <p:sldSz cx="9144000" cy="6858000" type="screen4x3"/>
  <p:notesSz cx="7099300" cy="10234613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6789" autoAdjust="0"/>
  </p:normalViewPr>
  <p:slideViewPr>
    <p:cSldViewPr>
      <p:cViewPr>
        <p:scale>
          <a:sx n="33" d="100"/>
          <a:sy n="33" d="100"/>
        </p:scale>
        <p:origin x="3816" y="18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FE83609-5F0B-4223-8AB6-DF4196D19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94FE8C-9AE6-42B6-8116-C742916B437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5BB86F-0918-4510-966F-5CAD3AEF9FF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Elementet 15 deltager i </a:t>
            </a:r>
            <a:r>
              <a:rPr lang="da-DK" dirty="0" err="1" smtClean="0"/>
              <a:t>rekursionen</a:t>
            </a:r>
            <a:r>
              <a:rPr lang="da-DK" dirty="0" smtClean="0"/>
              <a:t> i en række lag, hvor den sidder i et array der</a:t>
            </a:r>
          </a:p>
          <a:p>
            <a:pPr eaLnBrk="1" hangingPunct="1"/>
            <a:r>
              <a:rPr lang="da-DK" dirty="0" smtClean="0"/>
              <a:t>er kortere og kortere. Til sidst er 15 et pivot element og deltager ikke længere i</a:t>
            </a:r>
          </a:p>
          <a:p>
            <a:pPr eaLnBrk="1" hangingPunct="1"/>
            <a:r>
              <a:rPr lang="da-DK" dirty="0" err="1" smtClean="0"/>
              <a:t>rekursionen</a:t>
            </a:r>
            <a:r>
              <a:rPr lang="da-DK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47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givet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dårligere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bevis</a:t>
            </a:r>
            <a:r>
              <a:rPr lang="en-US" baseline="0" dirty="0" smtClean="0"/>
              <a:t>. Den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basistilfældet</a:t>
            </a:r>
            <a:r>
              <a:rPr lang="en-US" baseline="0" dirty="0" smtClean="0"/>
              <a:t> n≤140 </a:t>
            </a:r>
            <a:r>
              <a:rPr lang="en-US" baseline="0" dirty="0" err="1" smtClean="0"/>
              <a:t>istedet</a:t>
            </a:r>
            <a:r>
              <a:rPr lang="en-US" baseline="0" dirty="0" smtClean="0"/>
              <a:t> for n≤5 og </a:t>
            </a:r>
            <a:r>
              <a:rPr lang="en-US" baseline="0" dirty="0" err="1" smtClean="0"/>
              <a:t>får</a:t>
            </a:r>
            <a:r>
              <a:rPr lang="en-US" baseline="0" dirty="0" smtClean="0"/>
              <a:t> </a:t>
            </a:r>
            <a:r>
              <a:rPr lang="en-US" b="1" baseline="0" dirty="0" smtClean="0"/>
              <a:t>T(n)≤20n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n≥16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ceil(n/5)</a:t>
            </a:r>
            <a:r>
              <a:rPr lang="en-US" baseline="0" dirty="0" smtClean="0"/>
              <a:t>=4, </a:t>
            </a:r>
            <a:r>
              <a:rPr lang="en-US" baseline="0" dirty="0" err="1" smtClean="0"/>
              <a:t>hvorfor</a:t>
            </a:r>
            <a:r>
              <a:rPr lang="en-US" baseline="0" dirty="0" smtClean="0"/>
              <a:t> de recursive </a:t>
            </a:r>
            <a:r>
              <a:rPr lang="en-US" baseline="0" dirty="0" err="1" smtClean="0"/>
              <a:t>kald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begrænset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10x-30 </a:t>
            </a:r>
            <a:r>
              <a:rPr lang="en-US" baseline="0" dirty="0" err="1" smtClean="0"/>
              <a:t>delen</a:t>
            </a:r>
            <a:r>
              <a:rPr lang="en-US" baseline="0" dirty="0" smtClean="0"/>
              <a:t> i max-</a:t>
            </a:r>
            <a:r>
              <a:rPr lang="en-US" baseline="0" dirty="0" err="1" smtClean="0"/>
              <a:t>udtrykket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givet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dårligere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bevis</a:t>
            </a:r>
            <a:r>
              <a:rPr lang="en-US" baseline="0" dirty="0" smtClean="0"/>
              <a:t>. Den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basistilfældet</a:t>
            </a:r>
            <a:r>
              <a:rPr lang="en-US" baseline="0" dirty="0" smtClean="0"/>
              <a:t> n≤140 </a:t>
            </a:r>
            <a:r>
              <a:rPr lang="en-US" baseline="0" dirty="0" err="1" smtClean="0"/>
              <a:t>istedet</a:t>
            </a:r>
            <a:r>
              <a:rPr lang="en-US" baseline="0" dirty="0" smtClean="0"/>
              <a:t> for n≤5 og </a:t>
            </a:r>
            <a:r>
              <a:rPr lang="en-US" baseline="0" dirty="0" err="1" smtClean="0"/>
              <a:t>får</a:t>
            </a:r>
            <a:r>
              <a:rPr lang="en-US" baseline="0" dirty="0" smtClean="0"/>
              <a:t> </a:t>
            </a:r>
            <a:r>
              <a:rPr lang="en-US" b="1" baseline="0" dirty="0" smtClean="0"/>
              <a:t>T(n)≤20n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83609-5F0B-4223-8AB6-DF4196D190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DCDA4E-BF31-447B-8CFD-28E0115E61D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318F-2EB4-4E1E-AADC-D8EDBBDF9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4033-42C1-405F-A0F0-55A1A3EA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53709-4826-4BC6-BD5F-05601171A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679D0-0E70-441C-AF08-EEEC6809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5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3929-747E-4866-9DB1-7DDCB202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AA05-A91F-4481-8AEC-0490A071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1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D20C-98CA-480F-A063-8C73673A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645D-B89F-48C5-9951-F861D08DF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9185-B83A-4EAD-93B4-B0BC53463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486A-095B-4133-9036-E6F53724E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2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12FD-997D-45BA-9D1A-5F7047F4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F0AF1-939C-4170-AA18-4713A92A9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7FD0D4-6208-4F1F-9D1F-E0E4564BA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 smtClean="0">
                <a:latin typeface="+mj-lt"/>
                <a:ea typeface="+mj-ea"/>
                <a:cs typeface="+mj-cs"/>
              </a:rPr>
              <a:t>Grundlæggende</a:t>
            </a:r>
            <a:br>
              <a:rPr lang="da-DK" sz="4000" b="1" kern="0" dirty="0" smtClean="0">
                <a:latin typeface="+mj-lt"/>
                <a:ea typeface="+mj-ea"/>
                <a:cs typeface="+mj-cs"/>
              </a:rPr>
            </a:br>
            <a:r>
              <a:rPr lang="da-DK" sz="4000" b="1" kern="0" dirty="0" smtClean="0">
                <a:latin typeface="+mj-lt"/>
                <a:ea typeface="+mj-ea"/>
                <a:cs typeface="+mj-cs"/>
              </a:rPr>
              <a:t>Algoritmer </a:t>
            </a:r>
            <a:r>
              <a:rPr lang="da-DK" sz="4000" b="1" kern="0" dirty="0">
                <a:latin typeface="+mj-lt"/>
                <a:ea typeface="+mj-ea"/>
                <a:cs typeface="+mj-cs"/>
              </a:rPr>
              <a:t>og </a:t>
            </a:r>
            <a:r>
              <a:rPr lang="da-DK" sz="4000" b="1" kern="0" dirty="0" smtClean="0">
                <a:latin typeface="+mj-lt"/>
                <a:ea typeface="+mj-ea"/>
                <a:cs typeface="+mj-cs"/>
              </a:rPr>
              <a:t>Datastrukturer</a:t>
            </a:r>
            <a:endParaRPr lang="da-DK" sz="40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smtClean="0"/>
              <a:t>Selektion i </a:t>
            </a:r>
            <a:r>
              <a:rPr lang="da-DK" b="1" dirty="0" err="1" smtClean="0"/>
              <a:t>worst</a:t>
            </a:r>
            <a:r>
              <a:rPr lang="da-DK" b="1" dirty="0" smtClean="0"/>
              <a:t>-case lineær tid</a:t>
            </a:r>
            <a:endParaRPr lang="da-DK" b="1" dirty="0"/>
          </a:p>
          <a:p>
            <a:pPr algn="ctr">
              <a:defRPr/>
            </a:pPr>
            <a:r>
              <a:rPr lang="da-DK" b="1" dirty="0"/>
              <a:t>[CLRS, kapitel </a:t>
            </a:r>
            <a:r>
              <a:rPr lang="da-DK" b="1" dirty="0" smtClean="0"/>
              <a:t>9.3]</a:t>
            </a:r>
            <a:endParaRPr lang="da-DK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650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-Roman"/>
              </a:rPr>
              <a:t>Manuel Blum, Robert W. Floyd, Vaughan Pratt, Ronald L.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Times-Roman"/>
              </a:rPr>
              <a:t>Rivest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imes-Roman"/>
              </a:rPr>
              <a:t>, and Robert E.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imes-Roman"/>
              </a:rPr>
              <a:t>Tarjan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imes-Roman"/>
              </a:rPr>
              <a:t>, 1973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44747" y="2895477"/>
            <a:ext cx="5663844" cy="714825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Rekursionstræ</a:t>
            </a:r>
            <a:r>
              <a:rPr lang="en-US" b="1" dirty="0" smtClean="0"/>
              <a:t> </a:t>
            </a:r>
            <a:r>
              <a:rPr lang="en-US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04800" y="4222267"/>
            <a:ext cx="8686800" cy="2054577"/>
            <a:chOff x="304800" y="4648200"/>
            <a:chExt cx="8686800" cy="2054577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843942" y="4677982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38719" y="4662723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3002586" y="4663459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597363" y="4648200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212386" y="4722238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07163" y="4706979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7315200" y="4663459"/>
              <a:ext cx="594777" cy="1097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909977" y="4648200"/>
              <a:ext cx="365037" cy="17700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ounded Rectangle 18"/>
                <p:cNvSpPr/>
                <p:nvPr/>
              </p:nvSpPr>
              <p:spPr>
                <a:xfrm>
                  <a:off x="3352073" y="6172200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Rounded 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073" y="6172200"/>
                  <a:ext cx="1204660" cy="460054"/>
                </a:xfrm>
                <a:prstGeom prst="roundRect">
                  <a:avLst/>
                </a:prstGeom>
                <a:blipFill>
                  <a:blip r:embed="rId2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ounded Rectangle 19"/>
                <p:cNvSpPr/>
                <p:nvPr/>
              </p:nvSpPr>
              <p:spPr>
                <a:xfrm>
                  <a:off x="304800" y="5544231"/>
                  <a:ext cx="1168487" cy="463115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Rounded 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5544231"/>
                  <a:ext cx="1168487" cy="463115"/>
                </a:xfrm>
                <a:prstGeom prst="roundRect">
                  <a:avLst/>
                </a:prstGeom>
                <a:blipFill>
                  <a:blip r:embed="rId3"/>
                  <a:stretch>
                    <a:fillRect b="-609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ounded Rectangle 20"/>
                <p:cNvSpPr/>
                <p:nvPr/>
              </p:nvSpPr>
              <p:spPr>
                <a:xfrm>
                  <a:off x="1238511" y="6172200"/>
                  <a:ext cx="1168487" cy="521088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Rounded 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8511" y="6172200"/>
                  <a:ext cx="1168487" cy="521088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ounded Rectangle 21"/>
                <p:cNvSpPr/>
                <p:nvPr/>
              </p:nvSpPr>
              <p:spPr>
                <a:xfrm>
                  <a:off x="2413515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ounded 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3515" y="5544231"/>
                  <a:ext cx="1219200" cy="475569"/>
                </a:xfrm>
                <a:prstGeom prst="roundRect">
                  <a:avLst/>
                </a:prstGeom>
                <a:blipFill>
                  <a:blip r:embed="rId5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ounded Rectangle 22"/>
                <p:cNvSpPr/>
                <p:nvPr/>
              </p:nvSpPr>
              <p:spPr>
                <a:xfrm>
                  <a:off x="4572943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ounded 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943" y="5544231"/>
                  <a:ext cx="1219200" cy="475569"/>
                </a:xfrm>
                <a:prstGeom prst="roundRect">
                  <a:avLst/>
                </a:prstGeom>
                <a:blipFill>
                  <a:blip r:embed="rId6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ounded Rectangle 23"/>
                <p:cNvSpPr/>
                <p:nvPr/>
              </p:nvSpPr>
              <p:spPr>
                <a:xfrm>
                  <a:off x="5501808" y="6172200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1808" y="6172200"/>
                  <a:ext cx="1219200" cy="475569"/>
                </a:xfrm>
                <a:prstGeom prst="roundRect">
                  <a:avLst/>
                </a:prstGeom>
                <a:blipFill>
                  <a:blip r:embed="rId7"/>
                  <a:stretch>
                    <a:fillRect b="-357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ounded Rectangle 24"/>
                <p:cNvSpPr/>
                <p:nvPr/>
              </p:nvSpPr>
              <p:spPr>
                <a:xfrm>
                  <a:off x="7666082" y="6172200"/>
                  <a:ext cx="1325518" cy="530577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Rounded 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6082" y="6172200"/>
                  <a:ext cx="1325518" cy="530577"/>
                </a:xfrm>
                <a:prstGeom prst="round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ounded Rectangle 25"/>
                <p:cNvSpPr/>
                <p:nvPr/>
              </p:nvSpPr>
              <p:spPr>
                <a:xfrm>
                  <a:off x="6732371" y="5544231"/>
                  <a:ext cx="1219200" cy="475569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</a:rPr>
                    <a:t>n</a:t>
                  </a:r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Rounded 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371" y="5544231"/>
                  <a:ext cx="1219200" cy="475569"/>
                </a:xfrm>
                <a:prstGeom prst="roundRect">
                  <a:avLst/>
                </a:prstGeom>
                <a:blipFill>
                  <a:blip r:embed="rId9"/>
                  <a:stretch>
                    <a:fillRect b="-352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870957" y="3282174"/>
            <a:ext cx="7605478" cy="1199901"/>
            <a:chOff x="870957" y="3708107"/>
            <a:chExt cx="7605478" cy="1199901"/>
          </a:xfrm>
        </p:grpSpPr>
        <p:cxnSp>
          <p:nvCxnSpPr>
            <p:cNvPr id="39" name="Straight Connector 38"/>
            <p:cNvCxnSpPr/>
            <p:nvPr/>
          </p:nvCxnSpPr>
          <p:spPr>
            <a:xfrm flipH="1" flipV="1">
              <a:off x="6732371" y="3716173"/>
              <a:ext cx="1033702" cy="947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92143" y="3721092"/>
              <a:ext cx="896532" cy="980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04640" y="3732184"/>
              <a:ext cx="1012499" cy="945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1438719" y="3708107"/>
              <a:ext cx="1165921" cy="9698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ounded Rectangle 26"/>
                <p:cNvSpPr/>
                <p:nvPr/>
              </p:nvSpPr>
              <p:spPr>
                <a:xfrm>
                  <a:off x="870957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27" name="Rounded 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957" y="4447954"/>
                  <a:ext cx="1204660" cy="460054"/>
                </a:xfrm>
                <a:prstGeom prst="roundRect">
                  <a:avLst/>
                </a:prstGeom>
                <a:blipFill>
                  <a:blip r:embed="rId10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ounded Rectangle 28"/>
                <p:cNvSpPr/>
                <p:nvPr/>
              </p:nvSpPr>
              <p:spPr>
                <a:xfrm>
                  <a:off x="3023115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29" name="Rounded 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3115" y="4447954"/>
                  <a:ext cx="1204660" cy="460054"/>
                </a:xfrm>
                <a:prstGeom prst="roundRect">
                  <a:avLst/>
                </a:prstGeom>
                <a:blipFill>
                  <a:blip r:embed="rId11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ounded Rectangle 29"/>
                <p:cNvSpPr/>
                <p:nvPr/>
              </p:nvSpPr>
              <p:spPr>
                <a:xfrm>
                  <a:off x="5217554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7554" y="4447954"/>
                  <a:ext cx="1204660" cy="460054"/>
                </a:xfrm>
                <a:prstGeom prst="roundRect">
                  <a:avLst/>
                </a:prstGeom>
                <a:blipFill>
                  <a:blip r:embed="rId12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ounded Rectangle 30"/>
                <p:cNvSpPr/>
                <p:nvPr/>
              </p:nvSpPr>
              <p:spPr>
                <a:xfrm>
                  <a:off x="7271775" y="4447954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1" name="Rounded 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75" y="4447954"/>
                  <a:ext cx="1204660" cy="460054"/>
                </a:xfrm>
                <a:prstGeom prst="roundRect">
                  <a:avLst/>
                </a:prstGeom>
                <a:blipFill>
                  <a:blip r:embed="rId13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2002310" y="2318694"/>
            <a:ext cx="5348718" cy="1201265"/>
            <a:chOff x="2002310" y="2744627"/>
            <a:chExt cx="5348718" cy="1201265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2604640" y="2744627"/>
              <a:ext cx="2072029" cy="9083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4720365" y="2744627"/>
              <a:ext cx="2028333" cy="9400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ounded Rectangle 31"/>
                <p:cNvSpPr/>
                <p:nvPr/>
              </p:nvSpPr>
              <p:spPr>
                <a:xfrm>
                  <a:off x="2002310" y="3441591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2" name="Rounded 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2310" y="3441591"/>
                  <a:ext cx="1204660" cy="460054"/>
                </a:xfrm>
                <a:prstGeom prst="roundRect">
                  <a:avLst/>
                </a:prstGeom>
                <a:blipFill>
                  <a:blip r:embed="rId14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ounded Rectangle 32"/>
                <p:cNvSpPr/>
                <p:nvPr/>
              </p:nvSpPr>
              <p:spPr>
                <a:xfrm>
                  <a:off x="6146368" y="3485838"/>
                  <a:ext cx="1204660" cy="460054"/>
                </a:xfrm>
                <a:prstGeom prst="round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i="1" dirty="0">
                      <a:solidFill>
                        <a:schemeClr val="tx1"/>
                      </a:solidFill>
                    </a:rPr>
                    <a:t>n</a:t>
                  </a:r>
                </a:p>
              </p:txBody>
            </p:sp>
          </mc:Choice>
          <mc:Fallback xmlns="">
            <p:sp>
              <p:nvSpPr>
                <p:cNvPr id="33" name="Rounded 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6368" y="3485838"/>
                  <a:ext cx="1204660" cy="460054"/>
                </a:xfrm>
                <a:prstGeom prst="roundRect">
                  <a:avLst/>
                </a:prstGeom>
                <a:blipFill>
                  <a:blip r:embed="rId15"/>
                  <a:stretch>
                    <a:fillRect b="-617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ounded Rectangle 33"/>
          <p:cNvSpPr/>
          <p:nvPr/>
        </p:nvSpPr>
        <p:spPr>
          <a:xfrm>
            <a:off x="4074339" y="2088667"/>
            <a:ext cx="1204660" cy="46005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sz="2800" i="1" dirty="0" smtClean="0">
                <a:solidFill>
                  <a:schemeClr val="tx1"/>
                </a:solidFill>
              </a:rPr>
              <a:t>n</a:t>
            </a:r>
            <a:endParaRPr lang="en-US" sz="2800" i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778110" y="2241067"/>
            <a:ext cx="644104" cy="352029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72200" y="1475867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højre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eller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3002586" y="2241067"/>
            <a:ext cx="572643" cy="314258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8600" y="1466671"/>
            <a:ext cx="2885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venstre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finde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blandt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9700" y="6334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</a:t>
            </a:r>
            <a:r>
              <a:rPr lang="en-US" sz="1400" dirty="0" err="1" smtClean="0"/>
              <a:t>Beviset</a:t>
            </a:r>
            <a:r>
              <a:rPr lang="en-US" sz="1400" dirty="0" smtClean="0"/>
              <a:t> ignorer at der </a:t>
            </a:r>
            <a:r>
              <a:rPr lang="en-US" sz="1400" dirty="0" err="1" smtClean="0"/>
              <a:t>til</a:t>
            </a:r>
            <a:r>
              <a:rPr lang="en-US" sz="1400" dirty="0" smtClean="0"/>
              <a:t> de </a:t>
            </a:r>
            <a:r>
              <a:rPr lang="en-US" sz="1400" dirty="0" err="1" smtClean="0"/>
              <a:t>rekursive</a:t>
            </a:r>
            <a:r>
              <a:rPr lang="en-US" sz="1400" dirty="0" smtClean="0"/>
              <a:t> </a:t>
            </a:r>
            <a:r>
              <a:rPr lang="en-US" sz="1400" dirty="0" err="1" smtClean="0"/>
              <a:t>kald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</a:t>
            </a:r>
            <a:r>
              <a:rPr lang="en-US" sz="1400" dirty="0" err="1" smtClean="0"/>
              <a:t>være</a:t>
            </a:r>
            <a:r>
              <a:rPr lang="en-US" sz="1400" dirty="0" smtClean="0"/>
              <a:t> O(1) </a:t>
            </a:r>
            <a:r>
              <a:rPr lang="en-US" sz="1400" dirty="0" err="1" smtClean="0"/>
              <a:t>ekstra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elementer</a:t>
            </a:r>
            <a:r>
              <a:rPr lang="en-US" sz="1400" dirty="0" smtClean="0"/>
              <a:t> </a:t>
            </a:r>
            <a:r>
              <a:rPr lang="en-US" sz="1400" dirty="0" err="1" smtClean="0"/>
              <a:t>når</a:t>
            </a:r>
            <a:r>
              <a:rPr lang="en-US" sz="1400" dirty="0" smtClean="0"/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 smtClean="0"/>
              <a:t> </a:t>
            </a:r>
            <a:r>
              <a:rPr lang="en-US" sz="1400" dirty="0" err="1" smtClean="0"/>
              <a:t>ikke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dividers med 5 og 10</a:t>
            </a:r>
            <a:endParaRPr lang="en-US" sz="1400" dirty="0"/>
          </a:p>
        </p:txBody>
      </p:sp>
      <p:sp>
        <p:nvSpPr>
          <p:cNvPr id="46" name="Rounded Rectangle 45"/>
          <p:cNvSpPr/>
          <p:nvPr/>
        </p:nvSpPr>
        <p:spPr>
          <a:xfrm>
            <a:off x="775526" y="3892372"/>
            <a:ext cx="7835074" cy="714825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53897" y="2920617"/>
                <a:ext cx="7369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sum </a:t>
                </a:r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897" y="2920617"/>
                <a:ext cx="736956" cy="646331"/>
              </a:xfrm>
              <a:prstGeom prst="rect">
                <a:avLst/>
              </a:prstGeom>
              <a:blipFill>
                <a:blip r:embed="rId16"/>
                <a:stretch>
                  <a:fillRect t="-4717" r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1634" y="3856205"/>
                <a:ext cx="736956" cy="761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sum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da-D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4" y="3856205"/>
                <a:ext cx="736956" cy="761170"/>
              </a:xfrm>
              <a:prstGeom prst="rect">
                <a:avLst/>
              </a:prstGeom>
              <a:blipFill>
                <a:blip r:embed="rId17"/>
                <a:stretch>
                  <a:fillRect t="-4839" r="-5785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66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73" grpId="0"/>
      <p:bldP spid="77" grpId="0"/>
      <p:bldP spid="46" grpId="0" animBg="1"/>
      <p:bldP spid="4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Analyse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1766" y="2971800"/>
                <a:ext cx="7989303" cy="1664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2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32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da-DK" sz="32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&gt;5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66" y="2971800"/>
                <a:ext cx="7989303" cy="1664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663083" y="4572000"/>
            <a:ext cx="152400" cy="767841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35719" y="5388215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sortere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≤ fem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elementer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514600" y="2438400"/>
            <a:ext cx="533400" cy="723449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72000" y="2438400"/>
            <a:ext cx="105436" cy="62842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40172" y="2971800"/>
            <a:ext cx="436828" cy="529862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1185208"/>
            <a:ext cx="2784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tid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finde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medianen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af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hver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af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grupperne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og at lave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opdelingen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i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og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88" y="1549966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fald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at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bestemme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60341" y="1614552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rekursivt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kald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for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eller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9700" y="6334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</a:t>
            </a:r>
            <a:r>
              <a:rPr lang="en-US" sz="1400" dirty="0" err="1" smtClean="0"/>
              <a:t>Beviset</a:t>
            </a:r>
            <a:r>
              <a:rPr lang="en-US" sz="1400" dirty="0" smtClean="0"/>
              <a:t> ignorer at der </a:t>
            </a:r>
            <a:r>
              <a:rPr lang="en-US" sz="1400" dirty="0" err="1" smtClean="0"/>
              <a:t>til</a:t>
            </a:r>
            <a:r>
              <a:rPr lang="en-US" sz="1400" dirty="0" smtClean="0"/>
              <a:t> de </a:t>
            </a:r>
            <a:r>
              <a:rPr lang="en-US" sz="1400" dirty="0" err="1" smtClean="0"/>
              <a:t>rekursive</a:t>
            </a:r>
            <a:r>
              <a:rPr lang="en-US" sz="1400" dirty="0" smtClean="0"/>
              <a:t> </a:t>
            </a:r>
            <a:r>
              <a:rPr lang="en-US" sz="1400" dirty="0" err="1" smtClean="0"/>
              <a:t>kald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</a:t>
            </a:r>
            <a:r>
              <a:rPr lang="en-US" sz="1400" dirty="0" err="1" smtClean="0"/>
              <a:t>være</a:t>
            </a:r>
            <a:r>
              <a:rPr lang="en-US" sz="1400" dirty="0" smtClean="0"/>
              <a:t> O(1) </a:t>
            </a:r>
            <a:r>
              <a:rPr lang="en-US" sz="1400" dirty="0" err="1" smtClean="0"/>
              <a:t>ekstra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elementer</a:t>
            </a:r>
            <a:r>
              <a:rPr lang="en-US" sz="1400" dirty="0" smtClean="0"/>
              <a:t> </a:t>
            </a:r>
            <a:r>
              <a:rPr lang="en-US" sz="1400" dirty="0" err="1" smtClean="0"/>
              <a:t>når</a:t>
            </a:r>
            <a:r>
              <a:rPr lang="en-US" sz="1400" dirty="0" smtClean="0"/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 smtClean="0"/>
              <a:t> </a:t>
            </a:r>
            <a:r>
              <a:rPr lang="en-US" sz="1400" dirty="0" err="1" smtClean="0"/>
              <a:t>ikke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dividers med 5 og 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11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Analyse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29001"/>
                <a:ext cx="7848600" cy="99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Bemærk i </a:t>
                </a:r>
                <a:r>
                  <a:rPr lang="en-US" sz="2400" dirty="0" err="1" smtClean="0"/>
                  <a:t>rekursionstræet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er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summen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af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størrelserne</a:t>
                </a:r>
                <a:r>
                  <a:rPr lang="en-US" sz="2400" dirty="0" smtClean="0"/>
                  <a:t> i </a:t>
                </a:r>
                <a:r>
                  <a:rPr lang="en-US" sz="2400" dirty="0" err="1" smtClean="0"/>
                  <a:t>dybde</a:t>
                </a:r>
                <a:r>
                  <a:rPr lang="en-US" sz="2400" dirty="0" smtClean="0"/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+ 1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højst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 smtClean="0"/>
                  <a:t> gange </a:t>
                </a:r>
                <a:r>
                  <a:rPr lang="en-US" sz="2400" dirty="0" err="1" smtClean="0"/>
                  <a:t>størrelsen</a:t>
                </a:r>
                <a:r>
                  <a:rPr lang="en-US" sz="2400" dirty="0" smtClean="0"/>
                  <a:t> i </a:t>
                </a:r>
                <a:r>
                  <a:rPr lang="en-US" sz="2400" dirty="0" err="1" smtClean="0"/>
                  <a:t>dybde</a:t>
                </a:r>
                <a:r>
                  <a:rPr lang="en-US" sz="2400" dirty="0" smtClean="0"/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29001"/>
                <a:ext cx="7848600" cy="990600"/>
              </a:xfrm>
              <a:blipFill>
                <a:blip r:embed="rId2"/>
                <a:stretch>
                  <a:fillRect l="-1243" t="-4321" b="-4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9483" y="1352465"/>
                <a:ext cx="8297080" cy="1664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2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32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a-DK" sz="3200" i="1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32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32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32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83" y="1352465"/>
                <a:ext cx="8297080" cy="1664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" y="4800600"/>
                <a:ext cx="8686800" cy="982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a-DK" sz="320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3200" i="1">
                        <a:latin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ctrlPr>
                          <a:rPr lang="da-DK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a-DK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=0</m:t>
                        </m:r>
                        <m:r>
                          <a:rPr lang="da-DK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da-DK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da-DK" sz="3200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da-DK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da-DK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da-DK" sz="320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da-DK" sz="3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3200" dirty="0" smtClean="0"/>
                  <a:t>=</a:t>
                </a:r>
                <a:r>
                  <a:rPr lang="da-DK" sz="3200" dirty="0"/>
                  <a:t> </a:t>
                </a:r>
                <a14:m>
                  <m:oMath xmlns:m="http://schemas.openxmlformats.org/officeDocument/2006/math">
                    <m:r>
                      <a:rPr lang="da-DK" sz="32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a-DK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a-DK" sz="3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da-DK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da-DK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den>
                    </m:f>
                    <m:r>
                      <a:rPr lang="da-DK" sz="3200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a-DK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da-DK" sz="3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8686800" cy="98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09700" y="6334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</a:t>
            </a:r>
            <a:r>
              <a:rPr lang="en-US" sz="1400" dirty="0" err="1" smtClean="0"/>
              <a:t>Beviset</a:t>
            </a:r>
            <a:r>
              <a:rPr lang="en-US" sz="1400" dirty="0" smtClean="0"/>
              <a:t> ignorer at der </a:t>
            </a:r>
            <a:r>
              <a:rPr lang="en-US" sz="1400" dirty="0" err="1" smtClean="0"/>
              <a:t>til</a:t>
            </a:r>
            <a:r>
              <a:rPr lang="en-US" sz="1400" dirty="0" smtClean="0"/>
              <a:t> de </a:t>
            </a:r>
            <a:r>
              <a:rPr lang="en-US" sz="1400" dirty="0" err="1" smtClean="0"/>
              <a:t>rekursive</a:t>
            </a:r>
            <a:r>
              <a:rPr lang="en-US" sz="1400" dirty="0" smtClean="0"/>
              <a:t> </a:t>
            </a:r>
            <a:r>
              <a:rPr lang="en-US" sz="1400" dirty="0" err="1" smtClean="0"/>
              <a:t>kald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</a:t>
            </a:r>
            <a:r>
              <a:rPr lang="en-US" sz="1400" dirty="0" err="1" smtClean="0"/>
              <a:t>være</a:t>
            </a:r>
            <a:r>
              <a:rPr lang="en-US" sz="1400" dirty="0" smtClean="0"/>
              <a:t> O(1) </a:t>
            </a:r>
            <a:r>
              <a:rPr lang="en-US" sz="1400" dirty="0" err="1" smtClean="0"/>
              <a:t>ekstra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elementer</a:t>
            </a:r>
            <a:r>
              <a:rPr lang="en-US" sz="1400" dirty="0" smtClean="0"/>
              <a:t> </a:t>
            </a:r>
            <a:r>
              <a:rPr lang="en-US" sz="1400" dirty="0" err="1" smtClean="0"/>
              <a:t>når</a:t>
            </a:r>
            <a:r>
              <a:rPr lang="en-US" sz="1400" dirty="0" smtClean="0"/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 smtClean="0"/>
              <a:t> </a:t>
            </a:r>
            <a:r>
              <a:rPr lang="en-US" sz="1400" dirty="0" err="1" smtClean="0"/>
              <a:t>ikke</a:t>
            </a:r>
            <a:r>
              <a:rPr lang="en-US" sz="1400" dirty="0" smtClean="0"/>
              <a:t> </a:t>
            </a:r>
            <a:r>
              <a:rPr lang="en-US" sz="1400" dirty="0" err="1" smtClean="0"/>
              <a:t>kan</a:t>
            </a:r>
            <a:r>
              <a:rPr lang="en-US" sz="1400" dirty="0" smtClean="0"/>
              <a:t> dividers med 5 og 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05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Præcis</a:t>
            </a:r>
            <a:r>
              <a:rPr lang="en-US" b="1" dirty="0" smtClean="0"/>
              <a:t> </a:t>
            </a:r>
            <a:r>
              <a:rPr lang="en-US" b="1" dirty="0" err="1" smtClean="0"/>
              <a:t>Analyse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tættere</a:t>
            </a:r>
            <a:r>
              <a:rPr lang="en-US" sz="2400" dirty="0" smtClean="0"/>
              <a:t>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end CLRS)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4472" y="4660662"/>
                <a:ext cx="8919528" cy="7310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b="1" dirty="0" smtClean="0"/>
                  <a:t>Bevis</a:t>
                </a:r>
                <a:r>
                  <a:rPr lang="en-US" sz="2800" dirty="0" smtClean="0"/>
                  <a:t>: For </a:t>
                </a:r>
                <a14:m>
                  <m:oMath xmlns:m="http://schemas.openxmlformats.org/officeDocument/2006/math"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udregn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rekursionsligningen</a:t>
                </a:r>
                <a:r>
                  <a:rPr lang="en-US" sz="2800" dirty="0" smtClean="0"/>
                  <a:t>...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472" y="4660662"/>
                <a:ext cx="8919528" cy="731044"/>
              </a:xfrm>
              <a:blipFill>
                <a:blip r:embed="rId3"/>
                <a:stretch>
                  <a:fillRect l="-1435" t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430709"/>
                <a:ext cx="9220200" cy="1459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d>
                                              <m:dPr>
                                                <m:begChr m:val="⌈"/>
                                                <m:endChr m:val="⌉"/>
                                                <m:ctrlP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da-DK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da-DK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/5</m:t>
                                                </m:r>
                                              </m:e>
                                            </m:d>
                                          </m:num>
                                          <m:den>
                                            <m:r>
                                              <a:rPr lang="da-DK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                                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30709"/>
                <a:ext cx="9220200" cy="1459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936909"/>
                  </p:ext>
                </p:extLst>
              </p:nvPr>
            </p:nvGraphicFramePr>
            <p:xfrm>
              <a:off x="182244" y="5269468"/>
              <a:ext cx="8733156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66443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6305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a-DK" sz="16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1, 10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−30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1936909"/>
                  </p:ext>
                </p:extLst>
              </p:nvPr>
            </p:nvGraphicFramePr>
            <p:xfrm>
              <a:off x="182244" y="5269468"/>
              <a:ext cx="8733156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66443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52743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465455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6305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78167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5" t="-104918" r="-395172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45" t="-204918" r="-39517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7620000" y="641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fortsættes</a:t>
            </a:r>
            <a:r>
              <a:rPr lang="en-US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31436" y="3364093"/>
                <a:ext cx="6705600" cy="9294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Løsning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da-DK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da-DK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1, 10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−30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436" y="3364093"/>
                <a:ext cx="6705600" cy="9294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5772151" y="1354509"/>
            <a:ext cx="435137" cy="21996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01905" y="1016333"/>
            <a:ext cx="27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max{ 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|, 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| }</a:t>
            </a:r>
            <a:endParaRPr lang="en-US" sz="2400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124279" y="1332953"/>
            <a:ext cx="314121" cy="347515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7564" y="914400"/>
            <a:ext cx="1494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medians|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9" grpId="0" animBg="1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err="1" smtClean="0"/>
              <a:t>Præcis</a:t>
            </a:r>
            <a:r>
              <a:rPr lang="en-US" b="1" dirty="0" smtClean="0"/>
              <a:t> </a:t>
            </a:r>
            <a:r>
              <a:rPr lang="en-US" b="1" dirty="0" err="1" smtClean="0"/>
              <a:t>Analyse</a:t>
            </a:r>
            <a:r>
              <a:rPr lang="en-US" b="1" dirty="0" smtClean="0"/>
              <a:t> (</a:t>
            </a:r>
            <a:r>
              <a:rPr lang="en-US" b="1" dirty="0" err="1" smtClean="0"/>
              <a:t>fortsat</a:t>
            </a:r>
            <a:r>
              <a:rPr lang="en-US" b="1" dirty="0" smtClean="0"/>
              <a:t>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0672" y="1447800"/>
                <a:ext cx="8919528" cy="246856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dirty="0" smtClean="0"/>
                  <a:t>For </a:t>
                </a:r>
                <a14:m>
                  <m:oMath xmlns:m="http://schemas.openxmlformats.org/officeDocument/2006/math"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800" b="0" i="1" smtClean="0">
                        <a:latin typeface="Cambria Math" panose="02040503050406030204" pitchFamily="18" charset="0"/>
                      </a:rPr>
                      <m:t>≥16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bevis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ved</a:t>
                </a:r>
                <a:r>
                  <a:rPr lang="en-US" sz="2800" dirty="0" smtClean="0"/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</a:rPr>
                  <a:t>induktion</a:t>
                </a:r>
                <a:r>
                  <a:rPr lang="en-US" sz="2800" dirty="0" smtClean="0"/>
                  <a:t>.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b="1" dirty="0" err="1" smtClean="0"/>
                  <a:t>Induktionshypotese</a:t>
                </a:r>
                <a:r>
                  <a:rPr lang="en-US" sz="2800" dirty="0" smtClean="0"/>
                  <a:t> (</a:t>
                </a:r>
                <a:r>
                  <a:rPr lang="en-US" sz="2800" dirty="0" err="1" smtClean="0"/>
                  <a:t>antag</a:t>
                </a:r>
                <a:r>
                  <a:rPr lang="en-US" sz="2800" dirty="0" smtClean="0"/>
                  <a:t> at vi </a:t>
                </a:r>
                <a:r>
                  <a:rPr lang="en-US" sz="2800" dirty="0" err="1" smtClean="0"/>
                  <a:t>allerede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har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bevist</a:t>
                </a:r>
                <a:r>
                  <a:rPr lang="en-US" sz="2800" dirty="0" smtClean="0"/>
                  <a:t>)</a:t>
                </a:r>
              </a:p>
              <a:p>
                <a:pPr marL="0" indent="0" algn="ctr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da-DK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da-DK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a-DK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da-DK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1, 10</m:t>
                            </m:r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−30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 smtClean="0"/>
                  <a:t> for </a:t>
                </a:r>
                <a14:m>
                  <m:oMath xmlns:m="http://schemas.openxmlformats.org/officeDocument/2006/math">
                    <m:r>
                      <a:rPr lang="da-DK" sz="2400" b="0" i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800" b="1" dirty="0" smtClean="0"/>
                  <a:t>Induktionsskridt</a:t>
                </a:r>
                <a:r>
                  <a:rPr lang="en-US" sz="2800" dirty="0" smtClean="0"/>
                  <a:t> (vis for </a:t>
                </a:r>
                <a14:m>
                  <m:oMath xmlns:m="http://schemas.openxmlformats.org/officeDocument/2006/math">
                    <m:r>
                      <a:rPr lang="da-DK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0672" y="1447800"/>
                <a:ext cx="8919528" cy="2468563"/>
              </a:xfrm>
              <a:blipFill>
                <a:blip r:embed="rId3"/>
                <a:stretch>
                  <a:fillRect l="-1366" t="-2723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" y="3729451"/>
                <a:ext cx="8382000" cy="3128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indent="-8001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⌈"/>
                                      <m:endChr m:val="⌉"/>
                                      <m:ctrlPr>
                                        <a:rPr lang="da-DK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da-DK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a-DK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da-DK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begChr m:val="⌈"/>
                              <m:endChr m:val="⌉"/>
                              <m:ctrlP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−30 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da-DK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a-DK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⌈"/>
                                          <m:endChr m:val="⌉"/>
                                          <m:ctrlPr>
                                            <a:rPr lang="da-DK" sz="24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da-DK" sz="2400" b="0" i="1" smtClean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da-DK" sz="2400" b="0" i="1" smtClean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num>
                                            <m:den>
                                              <m:r>
                                                <a:rPr lang="da-DK" sz="2400" b="0" i="1" smtClean="0">
                                                  <a:solidFill>
                                                    <a:srgbClr val="C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da-DK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da-DK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a-DK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−30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  <m:d>
                            <m:dPr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f>
                                <m:fPr>
                                  <m:ctrlP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da-DK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da-DK" sz="24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da-DK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a-DK" sz="2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−60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∙(10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30)</m:t>
                      </m:r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29451"/>
                <a:ext cx="8382000" cy="3128549"/>
              </a:xfrm>
              <a:prstGeom prst="rect">
                <a:avLst/>
              </a:prstGeom>
              <a:blipFill>
                <a:blip r:embed="rId4"/>
                <a:stretch>
                  <a:fillRect b="-2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763000" y="6477000"/>
            <a:ext cx="1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2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dirty="0" err="1" smtClean="0">
                <a:solidFill>
                  <a:schemeClr val="bg1"/>
                </a:solidFill>
              </a:rPr>
              <a:t>Worst</a:t>
            </a:r>
            <a:r>
              <a:rPr lang="da-DK" sz="4000" b="1" dirty="0" smtClean="0">
                <a:solidFill>
                  <a:schemeClr val="bg1"/>
                </a:solidFill>
              </a:rPr>
              <a:t>-case antal sammenligninger </a:t>
            </a:r>
            <a:br>
              <a:rPr lang="da-DK" sz="4000" b="1" dirty="0" smtClean="0">
                <a:solidFill>
                  <a:schemeClr val="bg1"/>
                </a:solidFill>
              </a:rPr>
            </a:br>
            <a:r>
              <a:rPr lang="da-DK" sz="4000" b="1" dirty="0" smtClean="0">
                <a:solidFill>
                  <a:schemeClr val="bg1"/>
                </a:solidFill>
              </a:rPr>
              <a:t>for Select for </a:t>
            </a:r>
            <a:r>
              <a:rPr lang="da-DK" sz="4000" b="1" i="1" dirty="0" smtClean="0">
                <a:solidFill>
                  <a:schemeClr val="bg1"/>
                </a:solidFill>
              </a:rPr>
              <a:t>n</a:t>
            </a:r>
            <a:r>
              <a:rPr lang="da-DK" sz="4000" b="1" dirty="0" smtClean="0">
                <a:solidFill>
                  <a:schemeClr val="bg1"/>
                </a:solidFill>
              </a:rPr>
              <a:t> = 5 ?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05200" y="1657124"/>
            <a:ext cx="2667000" cy="5200876"/>
          </a:xfrm>
        </p:spPr>
        <p:txBody>
          <a:bodyPr tIns="45719" bIns="45719"/>
          <a:lstStyle/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1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2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3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4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5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6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7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8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9</a:t>
            </a:r>
            <a:endParaRPr lang="da-DK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</a:p>
        </p:txBody>
      </p:sp>
      <p:grpSp>
        <p:nvGrpSpPr>
          <p:cNvPr id="7176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16251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81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359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3600" b="1" dirty="0" err="1" smtClean="0"/>
              <a:t>Endnu</a:t>
            </a:r>
            <a:r>
              <a:rPr lang="en-US" sz="3600" b="1" dirty="0" smtClean="0"/>
              <a:t> mere </a:t>
            </a:r>
            <a:r>
              <a:rPr lang="en-US" sz="3600" b="1" dirty="0" err="1" smtClean="0"/>
              <a:t>Præcis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Analyse</a:t>
            </a:r>
            <a:r>
              <a:rPr lang="en-US" sz="3600" b="1" dirty="0" smtClean="0"/>
              <a:t> : </a:t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C00000"/>
                </a:solidFill>
              </a:rPr>
              <a:t># </a:t>
            </a:r>
            <a:r>
              <a:rPr lang="en-US" sz="3600" b="1" dirty="0" err="1" smtClean="0">
                <a:solidFill>
                  <a:srgbClr val="C00000"/>
                </a:solidFill>
              </a:rPr>
              <a:t>Sammenligninger</a:t>
            </a:r>
            <a:endParaRPr lang="en-US" sz="1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32657" y="2028342"/>
                <a:ext cx="9220200" cy="1757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≤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da-DK" sz="2400" i="1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d>
                                      <m:dPr>
                                        <m:begChr m:val="⌈"/>
                                        <m:endChr m:val="⌉"/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da-DK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d>
                                              <m:dPr>
                                                <m:begChr m:val="⌈"/>
                                                <m:endChr m:val="⌉"/>
                                                <m:ctrlPr>
                                                  <a:rPr lang="da-DK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da-DK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  <m:r>
                                                  <a:rPr lang="da-DK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/5</m:t>
                                                </m:r>
                                              </m:e>
                                            </m:d>
                                          </m:num>
                                          <m:den>
                                            <m:r>
                                              <a:rPr lang="da-DK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da-DK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a-DK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da-DK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da-DK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/>
                                  </m:mr>
                                </m:m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>
                                    <a:latin typeface="Cambria Math" panose="02040503050406030204" pitchFamily="18" charset="0"/>
                                  </a:rPr>
                                  <m:t>for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a-DK" sz="2400" i="1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657" y="2028342"/>
                <a:ext cx="9220200" cy="1757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68646" y="4114800"/>
                <a:ext cx="6705600" cy="9294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Løsning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da-DK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da-DK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a-DK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da-DK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−72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646" y="4114800"/>
                <a:ext cx="6705600" cy="9294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086600" y="2079620"/>
            <a:ext cx="76199" cy="338503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41871" y="1219200"/>
            <a:ext cx="250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beregne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|, 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og |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|</a:t>
            </a:r>
            <a:endParaRPr lang="en-US" sz="2400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1505359"/>
                  </p:ext>
                </p:extLst>
              </p:nvPr>
            </p:nvGraphicFramePr>
            <p:xfrm>
              <a:off x="2985652" y="2971800"/>
              <a:ext cx="3459173" cy="9144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0338">
                      <a:extLst>
                        <a:ext uri="{9D8B030D-6E8A-4147-A177-3AD203B41FA5}">
                          <a16:colId xmlns:a16="http://schemas.microsoft.com/office/drawing/2014/main" val="122531074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889675928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50550943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12084737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50014461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7274783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7604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kumimoji="0" lang="da-DK" sz="24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kumimoji="0" lang="da-DK" sz="2400" b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da-DK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C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319595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1505359"/>
                  </p:ext>
                </p:extLst>
              </p:nvPr>
            </p:nvGraphicFramePr>
            <p:xfrm>
              <a:off x="2985652" y="2971800"/>
              <a:ext cx="3459173" cy="9144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0338">
                      <a:extLst>
                        <a:ext uri="{9D8B030D-6E8A-4147-A177-3AD203B41FA5}">
                          <a16:colId xmlns:a16="http://schemas.microsoft.com/office/drawing/2014/main" val="122531074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889675928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350550943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120847374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500144615"/>
                        </a:ext>
                      </a:extLst>
                    </a:gridCol>
                    <a:gridCol w="405767">
                      <a:extLst>
                        <a:ext uri="{9D8B030D-6E8A-4147-A177-3AD203B41FA5}">
                          <a16:colId xmlns:a16="http://schemas.microsoft.com/office/drawing/2014/main" val="272747839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r="-142553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50746" r="-40000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50746" r="-30000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0746" r="-20000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60606" r="-103030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49254" r="-1493" b="-118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7604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333" r="-142553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350746" t="-101333" r="-4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450746" t="-101333" r="-3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550746" t="-101333" r="-2000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660606" t="-101333" r="-10303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749254" t="-101333" r="-1493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959595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5638800" y="1881910"/>
            <a:ext cx="228600" cy="228288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1241645"/>
            <a:ext cx="27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beregne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medians</a:t>
            </a:r>
            <a:endParaRPr lang="en-US" sz="2400" i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2977944"/>
                  </p:ext>
                </p:extLst>
              </p:nvPr>
            </p:nvGraphicFramePr>
            <p:xfrm>
              <a:off x="49206" y="5689950"/>
              <a:ext cx="9045588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18727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4784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da-DK" sz="16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da-DK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da-DK" sz="16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, 24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a-DK" sz="1600" b="0" i="1" smtClean="0">
                                            <a:latin typeface="Cambria Math" panose="02040503050406030204" pitchFamily="18" charset="0"/>
                                          </a:rPr>
                                          <m:t>−72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192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2977944"/>
                  </p:ext>
                </p:extLst>
              </p:nvPr>
            </p:nvGraphicFramePr>
            <p:xfrm>
              <a:off x="49206" y="5689950"/>
              <a:ext cx="9045588" cy="11125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718727">
                      <a:extLst>
                        <a:ext uri="{9D8B030D-6E8A-4147-A177-3AD203B41FA5}">
                          <a16:colId xmlns:a16="http://schemas.microsoft.com/office/drawing/2014/main" val="2603715001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2357518836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611733940"/>
                        </a:ext>
                      </a:extLst>
                    </a:gridCol>
                    <a:gridCol w="343215">
                      <a:extLst>
                        <a:ext uri="{9D8B030D-6E8A-4147-A177-3AD203B41FA5}">
                          <a16:colId xmlns:a16="http://schemas.microsoft.com/office/drawing/2014/main" val="3890468106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222685611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1807520861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312718287"/>
                        </a:ext>
                      </a:extLst>
                    </a:gridCol>
                    <a:gridCol w="452882">
                      <a:extLst>
                        <a:ext uri="{9D8B030D-6E8A-4147-A177-3AD203B41FA5}">
                          <a16:colId xmlns:a16="http://schemas.microsoft.com/office/drawing/2014/main" val="824694342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23206514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1686877077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726334873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962951188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922388674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2744500871"/>
                        </a:ext>
                      </a:extLst>
                    </a:gridCol>
                    <a:gridCol w="547845">
                      <a:extLst>
                        <a:ext uri="{9D8B030D-6E8A-4147-A177-3AD203B41FA5}">
                          <a16:colId xmlns:a16="http://schemas.microsoft.com/office/drawing/2014/main" val="363818211"/>
                        </a:ext>
                      </a:extLst>
                    </a:gridCol>
                    <a:gridCol w="562549">
                      <a:extLst>
                        <a:ext uri="{9D8B030D-6E8A-4147-A177-3AD203B41FA5}">
                          <a16:colId xmlns:a16="http://schemas.microsoft.com/office/drawing/2014/main" val="383717412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n</a:t>
                          </a:r>
                          <a:endParaRPr lang="en-US" sz="1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65415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55" t="-104918" r="-42730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57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79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88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112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138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104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618316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55" t="-204918" r="-42730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72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96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120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144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192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216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240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264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268</a:t>
                          </a:r>
                          <a:endParaRPr lang="en-US" sz="16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2444493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319" y="5320618"/>
                <a:ext cx="9007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Bevis: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US" dirty="0" smtClean="0"/>
                  <a:t> check </a:t>
                </a:r>
                <a:r>
                  <a:rPr lang="en-US" dirty="0" err="1" smtClean="0"/>
                  <a:t>manuelt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som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før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induktion</a:t>
                </a:r>
                <a:r>
                  <a:rPr lang="en-US" dirty="0" smtClean="0"/>
                  <a:t> med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=12/5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9" y="5320618"/>
                <a:ext cx="9007265" cy="369332"/>
              </a:xfrm>
              <a:prstGeom prst="rect">
                <a:avLst/>
              </a:prstGeom>
              <a:blipFill>
                <a:blip r:embed="rId7"/>
                <a:stretch>
                  <a:fillRect l="-54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53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/>
      <p:bldP spid="20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Selektion</a:t>
            </a:r>
            <a:endParaRPr lang="en-US" b="1" dirty="0" smtClean="0"/>
          </a:p>
        </p:txBody>
      </p:sp>
      <p:graphicFrame>
        <p:nvGraphicFramePr>
          <p:cNvPr id="25655" name="Group 5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2817409"/>
              </p:ext>
            </p:extLst>
          </p:nvPr>
        </p:nvGraphicFramePr>
        <p:xfrm>
          <a:off x="457200" y="1676400"/>
          <a:ext cx="8305800" cy="4474713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Randomized-Select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9.2]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Hoare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1961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forventet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Deterministic-Select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9.3]</a:t>
                      </a:r>
                      <a:b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Blum et al. 1973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worst-case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sammenligninger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Zwick 1995, 1996</a:t>
                      </a: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2.95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≥ (2 +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kumimoji="0" lang="da-DK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1689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Selektion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0" y="1524000"/>
            <a:ext cx="82296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da-DK" dirty="0" smtClean="0"/>
              <a:t>Find det </a:t>
            </a:r>
            <a:r>
              <a:rPr lang="da-DK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err="1" smtClean="0">
                <a:solidFill>
                  <a:srgbClr val="C00000"/>
                </a:solidFill>
              </a:rPr>
              <a:t>’te</a:t>
            </a:r>
            <a:r>
              <a:rPr lang="da-DK" dirty="0" smtClean="0">
                <a:solidFill>
                  <a:srgbClr val="C00000"/>
                </a:solidFill>
              </a:rPr>
              <a:t> mindste element</a:t>
            </a:r>
            <a:r>
              <a:rPr lang="da-DK" dirty="0" smtClean="0"/>
              <a:t> i en liste</a:t>
            </a:r>
          </a:p>
          <a:p>
            <a:endParaRPr lang="da-DK" dirty="0"/>
          </a:p>
          <a:p>
            <a:pPr marL="0" indent="0" algn="ctr">
              <a:buNone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a-DK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5) = </a:t>
            </a:r>
            <a:r>
              <a:rPr lang="da-DK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99184"/>
              </p:ext>
            </p:extLst>
          </p:nvPr>
        </p:nvGraphicFramePr>
        <p:xfrm>
          <a:off x="381000" y="4267200"/>
          <a:ext cx="8305800" cy="2390271"/>
        </p:xfrm>
        <a:graphic>
          <a:graphicData uri="http://schemas.openxmlformats.org/drawingml/2006/table">
            <a:tbl>
              <a:tblPr/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Randomized-Select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9.2]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forventet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Deterministic-Select</a:t>
                      </a: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[CLRS, Kap. 9.3]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da-DK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worst-case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21" marB="4572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1184"/>
              </p:ext>
            </p:extLst>
          </p:nvPr>
        </p:nvGraphicFramePr>
        <p:xfrm>
          <a:off x="1371600" y="2362199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5192119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714055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4591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849228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457258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741827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9877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65874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476662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39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=</a:t>
                      </a:r>
                      <a:endParaRPr 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99265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5029200" y="4952999"/>
            <a:ext cx="152400" cy="715962"/>
          </a:xfrm>
          <a:prstGeom prst="leftBrace">
            <a:avLst>
              <a:gd name="adj1" fmla="val 32804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3" t="31985" r="8971" b="17990"/>
          <a:stretch>
            <a:fillRect/>
          </a:stretch>
        </p:blipFill>
        <p:spPr bwMode="auto">
          <a:xfrm>
            <a:off x="152400" y="1828800"/>
            <a:ext cx="80057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dirty="0" err="1" smtClean="0"/>
              <a:t>Randomized</a:t>
            </a:r>
            <a:r>
              <a:rPr lang="da-DK" sz="4000" b="1" dirty="0"/>
              <a:t>-</a:t>
            </a:r>
            <a:r>
              <a:rPr lang="da-DK" sz="4000" b="1" dirty="0" smtClean="0"/>
              <a:t>Select:</a:t>
            </a:r>
            <a:br>
              <a:rPr lang="da-DK" sz="4000" b="1" dirty="0" smtClean="0"/>
            </a:br>
            <a:r>
              <a:rPr lang="da-DK" sz="2400" b="1" dirty="0" smtClean="0"/>
              <a:t>Find det </a:t>
            </a:r>
            <a:r>
              <a:rPr lang="da-DK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1" i="1" dirty="0" err="1" smtClean="0">
                <a:solidFill>
                  <a:srgbClr val="C00000"/>
                </a:solidFill>
              </a:rPr>
              <a:t>’</a:t>
            </a:r>
            <a:r>
              <a:rPr lang="da-DK" sz="2400" b="1" dirty="0" err="1" smtClean="0">
                <a:solidFill>
                  <a:srgbClr val="C00000"/>
                </a:solidFill>
              </a:rPr>
              <a:t>te</a:t>
            </a:r>
            <a:r>
              <a:rPr lang="da-DK" sz="2400" b="1" dirty="0" smtClean="0">
                <a:solidFill>
                  <a:srgbClr val="C00000"/>
                </a:solidFill>
              </a:rPr>
              <a:t> mindste element</a:t>
            </a:r>
            <a:r>
              <a:rPr lang="da-DK" sz="2400" b="1" dirty="0" smtClean="0"/>
              <a:t> i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err="1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(1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i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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+1)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486400" y="2055813"/>
            <a:ext cx="3314700" cy="3048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6057900" y="2055813"/>
            <a:ext cx="1600200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7258050" y="22844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  <a:endParaRPr lang="en-US" i="1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6562725" y="2060575"/>
            <a:ext cx="228600" cy="3048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a-DK"/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6410325" y="19970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  <a:endParaRPr lang="en-US" i="1"/>
          </a:p>
        </p:txBody>
      </p:sp>
      <p:sp>
        <p:nvSpPr>
          <p:cNvPr id="28681" name="Text Box 18"/>
          <p:cNvSpPr txBox="1">
            <a:spLocks noChangeArrowheads="1"/>
          </p:cNvSpPr>
          <p:nvPr/>
        </p:nvSpPr>
        <p:spPr bwMode="auto">
          <a:xfrm>
            <a:off x="6426200" y="22637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endParaRPr lang="en-US" i="1"/>
          </a:p>
        </p:txBody>
      </p:sp>
      <p:sp>
        <p:nvSpPr>
          <p:cNvPr id="28682" name="Text Box 20"/>
          <p:cNvSpPr txBox="1">
            <a:spLocks noChangeArrowheads="1"/>
          </p:cNvSpPr>
          <p:nvPr/>
        </p:nvSpPr>
        <p:spPr bwMode="auto">
          <a:xfrm>
            <a:off x="5915025" y="22875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  <a:endParaRPr lang="en-US" i="1"/>
          </a:p>
        </p:txBody>
      </p:sp>
      <p:sp>
        <p:nvSpPr>
          <p:cNvPr id="28683" name="AutoShape 21"/>
          <p:cNvSpPr>
            <a:spLocks/>
          </p:cNvSpPr>
          <p:nvPr/>
        </p:nvSpPr>
        <p:spPr bwMode="auto">
          <a:xfrm rot="16200000" flipV="1">
            <a:off x="6324600" y="2286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8684" name="Text Box 22"/>
          <p:cNvSpPr txBox="1">
            <a:spLocks noChangeArrowheads="1"/>
          </p:cNvSpPr>
          <p:nvPr/>
        </p:nvSpPr>
        <p:spPr bwMode="auto">
          <a:xfrm>
            <a:off x="6143625" y="26828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  <a:endParaRPr lang="en-US" i="1"/>
          </a:p>
        </p:txBody>
      </p:sp>
      <p:sp>
        <p:nvSpPr>
          <p:cNvPr id="28685" name="Text Box 23"/>
          <p:cNvSpPr txBox="1">
            <a:spLocks noChangeArrowheads="1"/>
          </p:cNvSpPr>
          <p:nvPr/>
        </p:nvSpPr>
        <p:spPr bwMode="auto">
          <a:xfrm>
            <a:off x="6962775" y="20097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&gt; x</a:t>
            </a:r>
            <a:endParaRPr lang="en-US" i="1"/>
          </a:p>
        </p:txBody>
      </p:sp>
      <p:sp>
        <p:nvSpPr>
          <p:cNvPr id="28686" name="Text Box 24"/>
          <p:cNvSpPr txBox="1">
            <a:spLocks noChangeArrowheads="1"/>
          </p:cNvSpPr>
          <p:nvPr/>
        </p:nvSpPr>
        <p:spPr bwMode="auto">
          <a:xfrm>
            <a:off x="6035675" y="20034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i="1">
                <a:latin typeface="Times New Roman" pitchFamily="18" charset="0"/>
              </a:rPr>
              <a:t>x</a:t>
            </a:r>
            <a:endParaRPr lang="en-US" i="1"/>
          </a:p>
        </p:txBody>
      </p:sp>
      <p:sp>
        <p:nvSpPr>
          <p:cNvPr id="2" name="TextBox 1"/>
          <p:cNvSpPr txBox="1"/>
          <p:nvPr/>
        </p:nvSpPr>
        <p:spPr>
          <a:xfrm>
            <a:off x="6319838" y="1665566"/>
            <a:ext cx="84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pivot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da-DK" sz="4000" b="1" smtClean="0"/>
              <a:t>Randomized-Select 15</a:t>
            </a:r>
            <a:endParaRPr lang="en-US" sz="4000" b="1" smtClean="0"/>
          </a:p>
        </p:txBody>
      </p:sp>
      <p:pic>
        <p:nvPicPr>
          <p:cNvPr id="29699" name="Picture 5" descr="quicksort-history1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" b="-1"/>
          <a:stretch/>
        </p:blipFill>
        <p:spPr bwMode="auto">
          <a:xfrm>
            <a:off x="228600" y="1079292"/>
            <a:ext cx="8686800" cy="540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3657600"/>
            <a:ext cx="31242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2590800"/>
            <a:ext cx="2286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114800"/>
            <a:ext cx="762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4572000"/>
            <a:ext cx="762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5105400"/>
            <a:ext cx="838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10337" y="1891954"/>
            <a:ext cx="84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pivot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Randomized-Select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b="1" dirty="0" err="1" smtClean="0"/>
              <a:t>Randomiseret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algoritme</a:t>
            </a:r>
            <a:r>
              <a:rPr lang="en-US" sz="2800" dirty="0" smtClean="0"/>
              <a:t> (</a:t>
            </a:r>
            <a:r>
              <a:rPr lang="en-US" sz="2800" dirty="0" err="1" smtClean="0"/>
              <a:t>vælger</a:t>
            </a:r>
            <a:r>
              <a:rPr lang="en-US" sz="2800" dirty="0" smtClean="0"/>
              <a:t> pivot </a:t>
            </a:r>
            <a:r>
              <a:rPr lang="en-US" sz="2800" dirty="0" err="1" smtClean="0"/>
              <a:t>tilfældig</a:t>
            </a:r>
            <a:r>
              <a:rPr lang="en-US" sz="2800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pivot </a:t>
            </a:r>
            <a:r>
              <a:rPr lang="en-US" sz="2400" dirty="0" err="1" smtClean="0"/>
              <a:t>vælges</a:t>
            </a:r>
            <a:r>
              <a:rPr lang="en-US" sz="2400" dirty="0" smtClean="0"/>
              <a:t> i </a:t>
            </a:r>
            <a:r>
              <a:rPr lang="en-US" sz="2400" dirty="0" err="1" smtClean="0"/>
              <a:t>midterste</a:t>
            </a:r>
            <a:r>
              <a:rPr lang="en-US" sz="2400" dirty="0" smtClean="0"/>
              <a:t> del med </a:t>
            </a:r>
            <a:r>
              <a:rPr lang="en-US" sz="2400" dirty="0" err="1" smtClean="0"/>
              <a:t>en</a:t>
            </a:r>
            <a:r>
              <a:rPr lang="en-US" sz="2400" dirty="0" smtClean="0"/>
              <a:t> vis </a:t>
            </a:r>
            <a:r>
              <a:rPr lang="en-US" sz="2400" dirty="0" err="1" smtClean="0"/>
              <a:t>sandsynlighed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800" dirty="0" err="1" smtClean="0"/>
              <a:t>Eksempel</a:t>
            </a:r>
            <a:r>
              <a:rPr lang="en-US" sz="2800" dirty="0" smtClean="0"/>
              <a:t> </a:t>
            </a:r>
            <a:r>
              <a:rPr lang="en-US" sz="2800" dirty="0" err="1" smtClean="0"/>
              <a:t>på</a:t>
            </a:r>
            <a:r>
              <a:rPr lang="en-US" sz="2800" dirty="0" smtClean="0"/>
              <a:t> </a:t>
            </a:r>
            <a:r>
              <a:rPr lang="en-US" sz="2800" b="1" dirty="0" smtClean="0"/>
              <a:t>del-og-</a:t>
            </a:r>
            <a:r>
              <a:rPr lang="en-US" sz="2800" b="1" dirty="0" err="1" smtClean="0"/>
              <a:t>kombiner</a:t>
            </a:r>
            <a:endParaRPr lang="en-US" sz="2800" b="1" dirty="0" smtClean="0"/>
          </a:p>
          <a:p>
            <a:pPr lvl="1"/>
            <a:r>
              <a:rPr lang="en-US" sz="2400" dirty="0" smtClean="0"/>
              <a:t>kun 1 </a:t>
            </a:r>
            <a:r>
              <a:rPr lang="en-US" sz="2400" dirty="0" err="1" smtClean="0"/>
              <a:t>mindre</a:t>
            </a:r>
            <a:r>
              <a:rPr lang="en-US" sz="2400" dirty="0" smtClean="0"/>
              <a:t> </a:t>
            </a:r>
            <a:r>
              <a:rPr lang="en-US" sz="2400" dirty="0" err="1" smtClean="0"/>
              <a:t>delproblem</a:t>
            </a:r>
            <a:r>
              <a:rPr lang="en-US" sz="2400" dirty="0" smtClean="0"/>
              <a:t> </a:t>
            </a:r>
            <a:r>
              <a:rPr lang="en-US" sz="2400" dirty="0" err="1" smtClean="0"/>
              <a:t>løses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rekursivt</a:t>
            </a:r>
            <a:endParaRPr lang="en-US" sz="2400" dirty="0" smtClean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hele </a:t>
            </a:r>
            <a:r>
              <a:rPr lang="en-US" sz="2400" dirty="0" err="1" smtClean="0"/>
              <a:t>tiden</a:t>
            </a:r>
            <a:r>
              <a:rPr lang="en-US" sz="2400" dirty="0" smtClean="0"/>
              <a:t> </a:t>
            </a:r>
            <a:r>
              <a:rPr lang="en-US" sz="2400" dirty="0" err="1" smtClean="0"/>
              <a:t>bruges</a:t>
            </a:r>
            <a:r>
              <a:rPr lang="en-US" sz="2400" dirty="0" smtClean="0"/>
              <a:t> i </a:t>
            </a:r>
            <a:r>
              <a:rPr lang="en-US" sz="2400" dirty="0" err="1" smtClean="0"/>
              <a:t>opdelingen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/>
              <a:t>k</a:t>
            </a:r>
            <a:r>
              <a:rPr lang="en-US" sz="2400" dirty="0" err="1" smtClean="0"/>
              <a:t>ombination</a:t>
            </a:r>
            <a:r>
              <a:rPr lang="en-US" sz="2400" dirty="0" smtClean="0"/>
              <a:t> </a:t>
            </a:r>
            <a:r>
              <a:rPr lang="en-US" sz="2400" dirty="0" err="1" smtClean="0"/>
              <a:t>returnerer</a:t>
            </a:r>
            <a:r>
              <a:rPr lang="en-US" sz="2400" dirty="0" smtClean="0"/>
              <a:t> blot </a:t>
            </a:r>
            <a:r>
              <a:rPr lang="en-US" sz="2400" dirty="0" err="1" smtClean="0"/>
              <a:t>resultatet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rekursionen</a:t>
            </a:r>
            <a:r>
              <a:rPr lang="en-US" sz="24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sz="2800" dirty="0" err="1" smtClean="0"/>
              <a:t>Tid</a:t>
            </a:r>
            <a:r>
              <a:rPr lang="en-US" sz="2800" dirty="0" smtClean="0"/>
              <a:t>: worst-case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2800" dirty="0" smtClean="0"/>
              <a:t> </a:t>
            </a:r>
            <a:r>
              <a:rPr lang="en-US" sz="2800" b="1" dirty="0" err="1" smtClean="0"/>
              <a:t>forventet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spcAft>
                <a:spcPts val="1200"/>
              </a:spcAft>
            </a:pPr>
            <a:r>
              <a:rPr lang="en-US" sz="2400" dirty="0" err="1" smtClean="0"/>
              <a:t>Analysen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ikke</a:t>
            </a:r>
            <a:r>
              <a:rPr lang="en-US" sz="2400" dirty="0" smtClean="0"/>
              <a:t> </a:t>
            </a:r>
            <a:r>
              <a:rPr lang="en-US" sz="2400" dirty="0" err="1" smtClean="0"/>
              <a:t>anvende</a:t>
            </a:r>
            <a:r>
              <a:rPr lang="en-US" sz="2400" dirty="0" smtClean="0"/>
              <a:t> Master </a:t>
            </a:r>
            <a:r>
              <a:rPr lang="en-US" sz="2400" dirty="0" err="1" smtClean="0"/>
              <a:t>teoremet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b="1" dirty="0" smtClean="0"/>
              <a:t>Deterministic-Select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65237"/>
            <a:ext cx="8534400" cy="4525963"/>
          </a:xfrm>
        </p:spPr>
        <p:txBody>
          <a:bodyPr/>
          <a:lstStyle/>
          <a:p>
            <a:r>
              <a:rPr lang="en-US" sz="2800" dirty="0" smtClean="0"/>
              <a:t>Samme </a:t>
            </a:r>
            <a:r>
              <a:rPr lang="en-US" sz="2800" dirty="0" err="1" smtClean="0"/>
              <a:t>idé</a:t>
            </a:r>
            <a:r>
              <a:rPr lang="en-US" sz="2800" dirty="0" smtClean="0"/>
              <a:t> </a:t>
            </a:r>
            <a:r>
              <a:rPr lang="en-US" sz="2800" dirty="0" err="1" smtClean="0"/>
              <a:t>som</a:t>
            </a:r>
            <a:r>
              <a:rPr lang="en-US" sz="2800" dirty="0" smtClean="0"/>
              <a:t> Randomized-Select</a:t>
            </a:r>
          </a:p>
          <a:p>
            <a:pPr lvl="1"/>
            <a:r>
              <a:rPr lang="en-US" sz="2400" dirty="0" err="1" smtClean="0"/>
              <a:t>Vælg</a:t>
            </a:r>
            <a:r>
              <a:rPr lang="en-US" sz="2400" dirty="0" smtClean="0"/>
              <a:t> et element </a:t>
            </a:r>
            <a:r>
              <a:rPr lang="en-US" sz="2400" dirty="0" err="1" smtClean="0"/>
              <a:t>som</a:t>
            </a:r>
            <a:r>
              <a:rPr lang="en-US" sz="2400" dirty="0" smtClean="0"/>
              <a:t> pivot</a:t>
            </a:r>
          </a:p>
          <a:p>
            <a:pPr lvl="1"/>
            <a:r>
              <a:rPr lang="en-US" sz="2400" dirty="0" err="1" smtClean="0"/>
              <a:t>Opdel</a:t>
            </a:r>
            <a:r>
              <a:rPr lang="en-US" sz="2400" dirty="0" smtClean="0"/>
              <a:t> m.h.t. pivot</a:t>
            </a:r>
          </a:p>
          <a:p>
            <a:pPr lvl="1"/>
            <a:r>
              <a:rPr lang="en-US" sz="2400" dirty="0" err="1" smtClean="0"/>
              <a:t>Lav</a:t>
            </a:r>
            <a:r>
              <a:rPr lang="en-US" sz="2400" dirty="0" smtClean="0"/>
              <a:t> </a:t>
            </a:r>
            <a:r>
              <a:rPr lang="en-US" sz="2400" dirty="0" err="1" smtClean="0"/>
              <a:t>højst</a:t>
            </a:r>
            <a:r>
              <a:rPr lang="en-US" sz="2400" dirty="0" smtClean="0"/>
              <a:t> </a:t>
            </a:r>
            <a:r>
              <a:rPr lang="en-US" sz="2400" dirty="0" err="1" smtClean="0"/>
              <a:t>ét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rekursivt</a:t>
            </a:r>
            <a:r>
              <a:rPr lang="en-US" sz="2400" dirty="0" smtClean="0"/>
              <a:t> </a:t>
            </a:r>
            <a:r>
              <a:rPr lang="en-US" sz="2400" dirty="0" err="1" smtClean="0"/>
              <a:t>kald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der </a:t>
            </a:r>
            <a:r>
              <a:rPr lang="en-US" sz="2400" dirty="0" err="1" smtClean="0"/>
              <a:t>er</a:t>
            </a:r>
            <a:r>
              <a:rPr lang="en-US" sz="2400" dirty="0" smtClean="0"/>
              <a:t> &lt; </a:t>
            </a:r>
            <a:r>
              <a:rPr lang="en-US" sz="2400" dirty="0" err="1" smtClean="0"/>
              <a:t>eller</a:t>
            </a:r>
            <a:r>
              <a:rPr lang="en-US" sz="2400" dirty="0" smtClean="0"/>
              <a:t> &gt; pivot</a:t>
            </a:r>
          </a:p>
          <a:p>
            <a:r>
              <a:rPr lang="en-US" sz="2800" dirty="0" err="1" smtClean="0"/>
              <a:t>Ny</a:t>
            </a:r>
            <a:r>
              <a:rPr lang="en-US" sz="2800" dirty="0" smtClean="0"/>
              <a:t> </a:t>
            </a:r>
            <a:r>
              <a:rPr lang="en-US" sz="2800" dirty="0" err="1" smtClean="0"/>
              <a:t>idé</a:t>
            </a:r>
            <a:endParaRPr lang="en-US" sz="2800" dirty="0" smtClean="0"/>
          </a:p>
          <a:p>
            <a:pPr lvl="1"/>
            <a:r>
              <a:rPr lang="en-US" sz="2400" dirty="0" err="1" smtClean="0">
                <a:solidFill>
                  <a:srgbClr val="C00000"/>
                </a:solidFill>
              </a:rPr>
              <a:t>Rekursivt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brug</a:t>
            </a:r>
            <a:r>
              <a:rPr lang="en-US" sz="2400" dirty="0" smtClean="0">
                <a:solidFill>
                  <a:srgbClr val="C00000"/>
                </a:solidFill>
              </a:rPr>
              <a:t> Select </a:t>
            </a:r>
            <a:r>
              <a:rPr lang="en-US" sz="2400" dirty="0" err="1" smtClean="0">
                <a:solidFill>
                  <a:srgbClr val="C00000"/>
                </a:solidFill>
              </a:rPr>
              <a:t>til</a:t>
            </a:r>
            <a:r>
              <a:rPr lang="en-US" sz="2400" dirty="0" smtClean="0">
                <a:solidFill>
                  <a:srgbClr val="C00000"/>
                </a:solidFill>
              </a:rPr>
              <a:t> at </a:t>
            </a:r>
            <a:r>
              <a:rPr lang="en-US" sz="2400" dirty="0" err="1" smtClean="0">
                <a:solidFill>
                  <a:srgbClr val="C00000"/>
                </a:solidFill>
              </a:rPr>
              <a:t>finde</a:t>
            </a:r>
            <a:r>
              <a:rPr lang="en-US" sz="2400" dirty="0" smtClean="0">
                <a:solidFill>
                  <a:srgbClr val="C00000"/>
                </a:solidFill>
              </a:rPr>
              <a:t> god pivot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800" dirty="0" err="1" smtClean="0"/>
              <a:t>Analyse</a:t>
            </a:r>
            <a:endParaRPr lang="en-US" sz="2800" dirty="0" smtClean="0"/>
          </a:p>
          <a:p>
            <a:pPr lvl="1"/>
            <a:r>
              <a:rPr lang="en-US" sz="2400" dirty="0" smtClean="0"/>
              <a:t>Del-og-</a:t>
            </a:r>
            <a:r>
              <a:rPr lang="en-US" sz="2400" dirty="0" err="1" smtClean="0"/>
              <a:t>kombiner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ikke</a:t>
            </a:r>
            <a:r>
              <a:rPr lang="en-US" sz="2400" dirty="0" smtClean="0"/>
              <a:t> </a:t>
            </a:r>
            <a:r>
              <a:rPr lang="en-US" sz="2400" dirty="0" err="1" smtClean="0"/>
              <a:t>bruge</a:t>
            </a:r>
            <a:r>
              <a:rPr lang="en-US" sz="2400" dirty="0" smtClean="0"/>
              <a:t> Master </a:t>
            </a:r>
            <a:r>
              <a:rPr lang="en-US" sz="2400" dirty="0" err="1" smtClean="0"/>
              <a:t>teoremet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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lvl="1"/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130626" y="5191780"/>
                <a:ext cx="53855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80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a-DK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a-D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da-DK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a-DK" sz="28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626" y="5191780"/>
                <a:ext cx="538557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b="1" dirty="0" smtClean="0"/>
              <a:t>Deterministic-Select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06660"/>
            <a:ext cx="7391400" cy="52941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|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≤ 5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        sort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return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    partition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,...,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/5⸣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where |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≤ 5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	  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{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median of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	  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⸤|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|/2⸥)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	    partition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w.r.t.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	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	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	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|A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	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cap="sm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|A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	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pivot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87287" y="1676400"/>
            <a:ext cx="1598687" cy="4479000"/>
            <a:chOff x="-87287" y="1676400"/>
            <a:chExt cx="1598687" cy="4479000"/>
          </a:xfrm>
        </p:grpSpPr>
        <p:sp>
          <p:nvSpPr>
            <p:cNvPr id="4" name="Left Brace 3"/>
            <p:cNvSpPr/>
            <p:nvPr/>
          </p:nvSpPr>
          <p:spPr>
            <a:xfrm>
              <a:off x="1295400" y="1676400"/>
              <a:ext cx="216000" cy="685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828800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 smtClean="0">
                  <a:solidFill>
                    <a:srgbClr val="C00000"/>
                  </a:solidFill>
                </a:rPr>
                <a:t>små</a:t>
              </a:r>
              <a:r>
                <a:rPr lang="en-US" dirty="0" smtClean="0">
                  <a:solidFill>
                    <a:srgbClr val="C00000"/>
                  </a:solidFill>
                </a:rPr>
                <a:t> input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" name="Left Brace 5"/>
            <p:cNvSpPr/>
            <p:nvPr/>
          </p:nvSpPr>
          <p:spPr>
            <a:xfrm>
              <a:off x="1295400" y="2544762"/>
              <a:ext cx="216000" cy="11160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782669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C00000"/>
                  </a:solidFill>
                </a:rPr>
                <a:t>beregn</a:t>
              </a:r>
              <a:r>
                <a:rPr lang="en-US" dirty="0" smtClean="0">
                  <a:solidFill>
                    <a:srgbClr val="C00000"/>
                  </a:solidFill>
                </a:rPr>
                <a:t> pivot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" name="Left Brace 7"/>
            <p:cNvSpPr/>
            <p:nvPr/>
          </p:nvSpPr>
          <p:spPr>
            <a:xfrm>
              <a:off x="1289222" y="3851400"/>
              <a:ext cx="216000" cy="23040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87287" y="4270897"/>
              <a:ext cx="1447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max 1 </a:t>
              </a:r>
              <a:r>
                <a:rPr lang="en-US" dirty="0" err="1" smtClean="0">
                  <a:solidFill>
                    <a:srgbClr val="C00000"/>
                  </a:solidFill>
                </a:rPr>
                <a:t>rekursivt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 err="1" smtClean="0">
                  <a:solidFill>
                    <a:srgbClr val="C00000"/>
                  </a:solidFill>
                </a:rPr>
                <a:t>kald</a:t>
              </a:r>
              <a:r>
                <a:rPr lang="en-US" dirty="0" smtClean="0">
                  <a:solidFill>
                    <a:srgbClr val="C00000"/>
                  </a:solidFill>
                </a:rPr>
                <a:t> (</a:t>
              </a:r>
              <a:r>
                <a:rPr lang="en-US" dirty="0" err="1" smtClean="0">
                  <a:solidFill>
                    <a:srgbClr val="C00000"/>
                  </a:solidFill>
                </a:rPr>
                <a:t>som</a:t>
              </a:r>
              <a:r>
                <a:rPr lang="en-US" dirty="0" smtClean="0">
                  <a:solidFill>
                    <a:srgbClr val="C00000"/>
                  </a:solidFill>
                </a:rPr>
                <a:t> randomized select) 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6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80351"/>
              </p:ext>
            </p:extLst>
          </p:nvPr>
        </p:nvGraphicFramePr>
        <p:xfrm>
          <a:off x="2514600" y="4965683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01505"/>
              </p:ext>
            </p:extLst>
          </p:nvPr>
        </p:nvGraphicFramePr>
        <p:xfrm>
          <a:off x="2514600" y="4965683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33134"/>
              </p:ext>
            </p:extLst>
          </p:nvPr>
        </p:nvGraphicFramePr>
        <p:xfrm>
          <a:off x="2514600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59238"/>
              </p:ext>
            </p:extLst>
          </p:nvPr>
        </p:nvGraphicFramePr>
        <p:xfrm>
          <a:off x="2514600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01246"/>
              </p:ext>
            </p:extLst>
          </p:nvPr>
        </p:nvGraphicFramePr>
        <p:xfrm>
          <a:off x="2514600" y="3048000"/>
          <a:ext cx="4648203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350" y="107669"/>
            <a:ext cx="3601403" cy="613237"/>
          </a:xfrm>
        </p:spPr>
        <p:txBody>
          <a:bodyPr/>
          <a:lstStyle/>
          <a:p>
            <a:pPr algn="r"/>
            <a:r>
              <a:rPr lang="en-US" b="1" dirty="0" err="1" smtClean="0"/>
              <a:t>Eksempel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1" y="76797"/>
            <a:ext cx="2328446" cy="2737445"/>
          </a:xfrm>
        </p:spPr>
        <p:txBody>
          <a:bodyPr/>
          <a:lstStyle/>
          <a:p>
            <a:pPr marL="358775" indent="-358775">
              <a:buNone/>
            </a:pP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/>
              <a:t> = 30</a:t>
            </a:r>
            <a:r>
              <a:rPr lang="en-US" sz="1600" dirty="0"/>
              <a:t>, 37, 91, 78, 34, 76, 22, 72, 99, 63, 57, 57, 83, 97, 78, 44, 3, 25, 44, 86, 44, 82, 52, 26, 53, 90, 70, 17, 9, 56, 76, 89, 9, 37, 39, 80, 84, 23, 42, 97, 72, </a:t>
            </a:r>
            <a:r>
              <a:rPr lang="en-US" sz="1600" dirty="0" smtClean="0"/>
              <a:t>26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93535"/>
              </p:ext>
            </p:extLst>
          </p:nvPr>
        </p:nvGraphicFramePr>
        <p:xfrm>
          <a:off x="2510479" y="780438"/>
          <a:ext cx="4648203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467">
                  <a:extLst>
                    <a:ext uri="{9D8B030D-6E8A-4147-A177-3AD203B41FA5}">
                      <a16:colId xmlns:a16="http://schemas.microsoft.com/office/drawing/2014/main" val="638240967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13721197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48693446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38290228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3285124991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153050224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049318092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459403083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694067626"/>
                    </a:ext>
                  </a:extLst>
                </a:gridCol>
              </a:tblGrid>
              <a:tr h="320964">
                <a:tc>
                  <a:txBody>
                    <a:bodyPr/>
                    <a:lstStyle/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60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∙∙∙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-25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780880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76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18586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063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63029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99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97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0660"/>
                  </a:ext>
                </a:extLst>
              </a:tr>
              <a:tr h="2161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78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681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97040" y="804446"/>
            <a:ext cx="61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/5⸣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1" y="3696796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2166551" y="2188860"/>
            <a:ext cx="533400" cy="1447800"/>
          </a:xfrm>
          <a:prstGeom prst="arc">
            <a:avLst>
              <a:gd name="adj1" fmla="val 5572353"/>
              <a:gd name="adj2" fmla="val 16087746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6118" y="2401847"/>
            <a:ext cx="1400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sorter</a:t>
            </a:r>
            <a:br>
              <a:rPr lang="en-US" dirty="0" smtClean="0"/>
            </a:br>
            <a:r>
              <a:rPr lang="en-US" dirty="0" err="1" smtClean="0"/>
              <a:t>grupperne</a:t>
            </a:r>
            <a:r>
              <a:rPr lang="en-US" dirty="0" smtClean="0"/>
              <a:t> </a:t>
            </a:r>
            <a:r>
              <a:rPr lang="en-US" dirty="0" err="1" smtClean="0"/>
              <a:t>hver</a:t>
            </a:r>
            <a:r>
              <a:rPr lang="en-US" dirty="0" smtClean="0"/>
              <a:t> for sig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71351" y="4919965"/>
            <a:ext cx="2624270" cy="105004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81782" y="5639126"/>
            <a:ext cx="2624270" cy="104867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1" y="6408769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 pivot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4147" y="5212139"/>
            <a:ext cx="123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i="1" dirty="0" smtClean="0">
                <a:solidFill>
                  <a:srgbClr val="0064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pivot</a:t>
            </a:r>
            <a:endParaRPr lang="en-US" i="1" dirty="0">
              <a:solidFill>
                <a:srgbClr val="0064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638800" y="2852254"/>
            <a:ext cx="2028567" cy="784406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58682" y="2653022"/>
            <a:ext cx="1909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 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median(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28800" y="5787953"/>
            <a:ext cx="4499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3190" y="5581471"/>
            <a:ext cx="209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grupperne</a:t>
            </a:r>
            <a:r>
              <a:rPr lang="en-US" dirty="0" smtClean="0"/>
              <a:t> </a:t>
            </a:r>
            <a:r>
              <a:rPr lang="en-US" dirty="0" err="1" smtClean="0"/>
              <a:t>permuteret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medianerne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opdelt</a:t>
            </a:r>
            <a:r>
              <a:rPr lang="en-US" dirty="0" smtClean="0"/>
              <a:t> m.h.t. </a:t>
            </a:r>
            <a:r>
              <a:rPr lang="en-US" i="1" dirty="0" smtClean="0"/>
              <a:t>pivot</a:t>
            </a:r>
            <a:endParaRPr lang="en-US" i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52016" y="3861823"/>
            <a:ext cx="4499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799" y="3582414"/>
            <a:ext cx="1723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rekursivt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find </a:t>
            </a:r>
            <a:r>
              <a:rPr lang="en-US" dirty="0" err="1" smtClean="0"/>
              <a:t>medianen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93368" y="1438121"/>
            <a:ext cx="1913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betragt</a:t>
            </a:r>
            <a:r>
              <a:rPr lang="en-US" dirty="0" smtClean="0"/>
              <a:t> input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⸢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⸣</a:t>
            </a:r>
            <a:r>
              <a:rPr lang="en-US" dirty="0" smtClean="0"/>
              <a:t> </a:t>
            </a:r>
            <a:r>
              <a:rPr lang="en-US" dirty="0" err="1" smtClean="0"/>
              <a:t>grupper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79238" y="5105400"/>
                <a:ext cx="1539153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a-DK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af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238" y="5105400"/>
                <a:ext cx="1539153" cy="616964"/>
              </a:xfrm>
              <a:prstGeom prst="rect">
                <a:avLst/>
              </a:prstGeom>
              <a:blipFill>
                <a:blip r:embed="rId2"/>
                <a:stretch>
                  <a:fillRect l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7212890" y="5639126"/>
            <a:ext cx="559510" cy="37975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5859" y="4551337"/>
            <a:ext cx="209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Kvaliteten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af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pivot 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9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2" grpId="0" animBg="1"/>
      <p:bldP spid="13" grpId="0"/>
      <p:bldP spid="16" grpId="0" animBg="1"/>
      <p:bldP spid="17" grpId="0" animBg="1"/>
      <p:bldP spid="18" grpId="0"/>
      <p:bldP spid="19" grpId="0"/>
      <p:bldP spid="22" grpId="0"/>
      <p:bldP spid="26" grpId="0"/>
      <p:bldP spid="28" grpId="0"/>
      <p:bldP spid="29" grpId="0"/>
      <p:bldP spid="35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bg1"/>
                </a:solidFill>
              </a:rPr>
              <a:t>Hvor stor er </a:t>
            </a:r>
            <a:r>
              <a:rPr lang="da-DK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3600" b="1" baseline="-25000" dirty="0" smtClean="0">
                <a:solidFill>
                  <a:schemeClr val="bg1"/>
                </a:solidFill>
              </a:rPr>
              <a:t>&lt;</a:t>
            </a:r>
            <a:r>
              <a:rPr lang="da-DK" sz="3600" b="1" dirty="0" smtClean="0">
                <a:solidFill>
                  <a:schemeClr val="bg1"/>
                </a:solidFill>
              </a:rPr>
              <a:t> maksimalt ?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05200" y="2095500"/>
            <a:ext cx="3733800" cy="3238500"/>
          </a:xfrm>
        </p:spPr>
        <p:txBody>
          <a:bodyPr tIns="45719" bIns="45719"/>
          <a:lstStyle/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~ 3/10 ∙ |</a:t>
            </a:r>
            <a:r>
              <a:rPr lang="da-DK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</a:t>
            </a:r>
            <a:r>
              <a:rPr lang="da-DK" sz="2800" dirty="0" smtClean="0">
                <a:solidFill>
                  <a:schemeClr val="bg1"/>
                </a:solidFill>
              </a:rPr>
              <a:t>1/4 </a:t>
            </a:r>
            <a:r>
              <a:rPr lang="da-DK" sz="2800" dirty="0">
                <a:solidFill>
                  <a:schemeClr val="bg1"/>
                </a:solidFill>
              </a:rPr>
              <a:t>∙ 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r>
              <a:rPr lang="da-DK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endParaRPr lang="da-DK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1/2 ∙ 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r>
              <a:rPr lang="da-DK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endParaRPr lang="da-DK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</a:t>
            </a:r>
            <a:r>
              <a:rPr lang="da-DK" sz="2800" dirty="0" smtClean="0">
                <a:solidFill>
                  <a:schemeClr val="bg1"/>
                </a:solidFill>
              </a:rPr>
              <a:t>7/10 </a:t>
            </a:r>
            <a:r>
              <a:rPr lang="da-DK" sz="2800" dirty="0">
                <a:solidFill>
                  <a:schemeClr val="bg1"/>
                </a:solidFill>
              </a:rPr>
              <a:t>∙ 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r>
              <a:rPr lang="da-DK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endParaRPr lang="da-DK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>
                <a:solidFill>
                  <a:schemeClr val="bg1"/>
                </a:solidFill>
              </a:rPr>
              <a:t>~ </a:t>
            </a:r>
            <a:r>
              <a:rPr lang="da-DK" sz="2800" dirty="0" smtClean="0">
                <a:solidFill>
                  <a:schemeClr val="bg1"/>
                </a:solidFill>
              </a:rPr>
              <a:t>3/4 </a:t>
            </a:r>
            <a:r>
              <a:rPr lang="da-DK" sz="2800" dirty="0">
                <a:solidFill>
                  <a:schemeClr val="bg1"/>
                </a:solidFill>
              </a:rPr>
              <a:t>∙ 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  <a:r>
              <a:rPr lang="da-DK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sz="2800" dirty="0" smtClean="0">
                <a:solidFill>
                  <a:schemeClr val="bg1"/>
                </a:solidFill>
              </a:rPr>
              <a:t>|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</a:p>
        </p:txBody>
      </p:sp>
      <p:grpSp>
        <p:nvGrpSpPr>
          <p:cNvPr id="7176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162514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81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60915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 dirty="0" smtClean="0">
                <a:solidFill>
                  <a:schemeClr val="bg1"/>
                </a:solidFill>
              </a:rPr>
              <a:t>&lt;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elementerne</a:t>
            </a:r>
            <a:r>
              <a:rPr lang="en-US" sz="2400" dirty="0" smtClean="0">
                <a:solidFill>
                  <a:schemeClr val="bg1"/>
                </a:solidFill>
              </a:rPr>
              <a:t> i </a:t>
            </a:r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som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mindre</a:t>
            </a:r>
            <a:r>
              <a:rPr lang="en-US" sz="2400" dirty="0" smtClean="0">
                <a:solidFill>
                  <a:schemeClr val="bg1"/>
                </a:solidFill>
              </a:rPr>
              <a:t> end pivot </a:t>
            </a:r>
            <a:r>
              <a:rPr lang="en-US" sz="2400" dirty="0" err="1" smtClean="0">
                <a:solidFill>
                  <a:schemeClr val="bg1"/>
                </a:solidFill>
              </a:rPr>
              <a:t>elementet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1593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POWERPOINTVERSION" val="14.0"/>
  <p:tag name="LUIDIAENABLED" val="False"/>
  <p:tag name="TASKPANEKEY" val="1376bd8c-325d-4431-beae-ba413563179f"/>
  <p:tag name="TPFULLVERSION" val="4.5.1.2243"/>
  <p:tag name="EXPANDSHOWBAR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Worst-case tid for Randomized-Select ?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81"/>
  <p:tag name="RESPONSECOUNT" val="810"/>
  <p:tag name="SLICED" val="False"/>
  <p:tag name="RESPONSES" val="4;2;4;5;3;4;3;4;3;4;3;-;4;3;3;3;2;2;4;3;2;-;2;2;3;3;4;3;2;3;4;3;-;5;4;3;2;3;3;2;2;2;5;5;5;4;4;-;-;4;3;3;-;-;3;4;3;4;3;4;4;2;-;3;-;3;3;5;-;2;4;2;3;2;4;-;-;4;3;4;4;4;3;2;4;3;4;-;3;4;3;3;4;3;"/>
  <p:tag name="CHARTSTRINGSTD" val="0 160 320 270 60"/>
  <p:tag name="CHARTSTRINGREV" val="60 270 320 160 0"/>
  <p:tag name="CHARTSTRINGSTDPER" val="0 0.197530864197531 0.395061728395062 0.333333333333333 0.0740740740740741"/>
  <p:tag name="CHARTSTRINGREVPER" val="0.0740740740740741 0.333333333333333 0.395061728395062 0.197530864197531 0"/>
  <p:tag name="ANONYMOUSTEM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39"/>
  <p:tag name="FONTSIZE" val="24"/>
  <p:tag name="BULLETTYPE" val="ppBulletAlphaLCParenRight"/>
  <p:tag name="ANSWERTEXT" val="O(log n)&#10;O(n)&#10;O(n log n)&#10;O(n2)&#10;Ved ikk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Worst-case tid for Randomized-Select ?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81"/>
  <p:tag name="RESPONSECOUNT" val="810"/>
  <p:tag name="SLICED" val="False"/>
  <p:tag name="RESPONSES" val="4;2;4;5;3;4;3;4;3;4;3;-;4;3;3;3;2;2;4;3;2;-;2;2;3;3;4;3;2;3;4;3;-;5;4;3;2;3;3;2;2;2;5;5;5;4;4;-;-;4;3;3;-;-;3;4;3;4;3;4;4;2;-;3;-;3;3;5;-;2;4;2;3;2;4;-;-;4;3;4;4;4;3;2;4;3;4;-;3;4;3;3;4;3;"/>
  <p:tag name="CHARTSTRINGSTD" val="0 160 320 270 60"/>
  <p:tag name="CHARTSTRINGREV" val="60 270 320 160 0"/>
  <p:tag name="CHARTSTRINGSTDPER" val="0 0.197530864197531 0.395061728395062 0.333333333333333 0.0740740740740741"/>
  <p:tag name="CHARTSTRINGREVPER" val="0.0740740740740741 0.333333333333333 0.395061728395062 0.197530864197531 0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39"/>
  <p:tag name="FONTSIZE" val="24"/>
  <p:tag name="BULLETTYPE" val="ppBulletAlphaLCParenRight"/>
  <p:tag name="ANSWERTEXT" val="O(log n)&#10;O(n)&#10;O(n log n)&#10;O(n2)&#10;Ved ikk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19871</TotalTime>
  <Words>1155</Words>
  <Application>Microsoft Office PowerPoint</Application>
  <PresentationFormat>On-screen Show (4:3)</PresentationFormat>
  <Paragraphs>557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Tahoma</vt:lpstr>
      <vt:lpstr>Times New Roman</vt:lpstr>
      <vt:lpstr>Times-Roman</vt:lpstr>
      <vt:lpstr>Wingdings</vt:lpstr>
      <vt:lpstr>Default Design</vt:lpstr>
      <vt:lpstr>PowerPoint Presentation</vt:lpstr>
      <vt:lpstr>Selektion</vt:lpstr>
      <vt:lpstr>Randomized-Select: Find det i’te mindste element i A[p..r] (1  i  r-p+1)</vt:lpstr>
      <vt:lpstr>Randomized-Select 15</vt:lpstr>
      <vt:lpstr>Randomized-Select</vt:lpstr>
      <vt:lpstr>Deterministic-Select</vt:lpstr>
      <vt:lpstr>Deterministic-Select</vt:lpstr>
      <vt:lpstr>Eksempel</vt:lpstr>
      <vt:lpstr>Hvor stor er A&lt; maksimalt ?</vt:lpstr>
      <vt:lpstr>Rekursionstræ Select(A, i)</vt:lpstr>
      <vt:lpstr>Analyse</vt:lpstr>
      <vt:lpstr>Analyse</vt:lpstr>
      <vt:lpstr>Præcis Analyse  (tættere analyse end CLRS)</vt:lpstr>
      <vt:lpstr>Præcis Analyse (fortsat)</vt:lpstr>
      <vt:lpstr>Worst-case antal sammenligninger  for Select for n = 5 ?</vt:lpstr>
      <vt:lpstr>Endnu mere Præcis Analyse :  # Sammenligninger</vt:lpstr>
      <vt:lpstr>Selektion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 EKSAMENSTILMELDING</dc:title>
  <dc:creator>Gerth S. Brodal</dc:creator>
  <cp:lastModifiedBy>Gerth Stølting Brodal</cp:lastModifiedBy>
  <cp:revision>240</cp:revision>
  <dcterms:created xsi:type="dcterms:W3CDTF">2007-02-07T16:42:33Z</dcterms:created>
  <dcterms:modified xsi:type="dcterms:W3CDTF">2018-11-02T07:57:42Z</dcterms:modified>
</cp:coreProperties>
</file>