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79" r:id="rId4"/>
    <p:sldId id="262" r:id="rId5"/>
    <p:sldId id="260" r:id="rId6"/>
    <p:sldId id="280" r:id="rId7"/>
    <p:sldId id="263" r:id="rId8"/>
    <p:sldId id="259" r:id="rId9"/>
    <p:sldId id="264" r:id="rId10"/>
    <p:sldId id="281" r:id="rId11"/>
    <p:sldId id="267" r:id="rId12"/>
    <p:sldId id="284" r:id="rId13"/>
    <p:sldId id="283" r:id="rId14"/>
    <p:sldId id="268" r:id="rId15"/>
  </p:sldIdLst>
  <p:sldSz cx="9144000" cy="6858000" type="screen4x3"/>
  <p:notesSz cx="7099300" cy="10234613"/>
  <p:custDataLst>
    <p:tags r:id="rId17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89167" autoAdjust="0"/>
  </p:normalViewPr>
  <p:slideViewPr>
    <p:cSldViewPr>
      <p:cViewPr varScale="1">
        <p:scale>
          <a:sx n="59" d="100"/>
          <a:sy n="59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4F153A9-D50D-462E-B0C3-94C7ED1A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OS-Rank(T,x) = tæl antal elementer der er &lt;= knuden x</a:t>
            </a:r>
          </a:p>
          <a:p>
            <a:r>
              <a:rPr lang="da-DK" smtClean="0"/>
              <a:t>OS-Select(x,i) = Find det i’te mindste element i træet rodet i x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1F732-4483-4A19-9A58-E63CAC88ED0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Søgetræ over intervallernes venstre start punkt</a:t>
            </a:r>
          </a:p>
          <a:p>
            <a:r>
              <a:rPr lang="da-DK" smtClean="0"/>
              <a:t>Hver knude gemmer yderligere maximum slut interval for et interval i undertræet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F993A-4BE0-4C04-ADE5-EFEC28A337BF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68E79-D35A-4D64-BF60-31A27A40115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BE37-3BE7-40B4-A359-5F3D16CD7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E4AB-A68C-4F8A-B9ED-69B44625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27D8-708A-4A2A-A6F7-91DFF089A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2719-16A9-4542-9720-64E38F542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F415-3656-40F0-9742-DE563ABD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3BED-37E2-4A87-937D-99454C50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7ED9-3635-4774-8A1C-7AD7B29C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CB5-4200-4FA1-BD48-4454A2DCE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EEC4-8569-48AD-B8E6-C7E6F924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84C0-8338-4774-ADD3-722A9E7E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8FC4-846C-417C-897D-838E5037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4144-2681-4A72-88FB-F3E9B0D57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04C9-0B61-4F4D-B718-D48950B99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33E30A8-0BE1-4AEC-92D4-BB1CFCFB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362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Dynamisk Rang &amp; Interval Træer [CLRS, kapitel 14]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/>
          <p:cNvSpPr>
            <a:spLocks noChangeArrowheads="1"/>
          </p:cNvSpPr>
          <p:nvPr/>
        </p:nvSpPr>
        <p:spPr bwMode="auto">
          <a:xfrm>
            <a:off x="4030661" y="4398170"/>
            <a:ext cx="971550" cy="762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chemeClr val="bg1"/>
            </a:solidFill>
            <a:round/>
            <a:headEnd/>
            <a:tailEnd/>
          </a:ln>
          <a:extLst/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" name="Rectangle 1"/>
          <p:cNvSpPr/>
          <p:nvPr/>
        </p:nvSpPr>
        <p:spPr bwMode="auto">
          <a:xfrm>
            <a:off x="3962400" y="4202907"/>
            <a:ext cx="23622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7400" y="1649413"/>
            <a:ext cx="5410200" cy="22860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x.max</a:t>
            </a:r>
            <a:r>
              <a:rPr lang="da-DK" sz="2400" dirty="0" smtClean="0">
                <a:solidFill>
                  <a:schemeClr val="accent3"/>
                </a:solidFill>
              </a:rPr>
              <a:t> = </a:t>
            </a:r>
            <a:r>
              <a:rPr lang="da-DK" sz="2400" i="1" dirty="0" err="1" smtClean="0">
                <a:solidFill>
                  <a:schemeClr val="accent3"/>
                </a:solidFill>
              </a:rPr>
              <a:t>r.max</a:t>
            </a:r>
            <a:endParaRPr lang="da-DK" sz="2400" i="1" dirty="0" smtClean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x.max</a:t>
            </a:r>
            <a:r>
              <a:rPr lang="da-DK" sz="2400" i="1" dirty="0" smtClean="0">
                <a:solidFill>
                  <a:schemeClr val="accent3"/>
                </a:solidFill>
              </a:rPr>
              <a:t> = </a:t>
            </a:r>
            <a:r>
              <a:rPr lang="da-DK" sz="2400" i="1" dirty="0" err="1" smtClean="0">
                <a:solidFill>
                  <a:schemeClr val="accent3"/>
                </a:solidFill>
              </a:rPr>
              <a:t>r.high</a:t>
            </a:r>
            <a:endParaRPr lang="da-DK" sz="2400" i="1" dirty="0" smtClean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x.max</a:t>
            </a:r>
            <a:r>
              <a:rPr lang="da-DK" sz="2400" dirty="0" smtClean="0">
                <a:solidFill>
                  <a:schemeClr val="accent3"/>
                </a:solidFill>
              </a:rPr>
              <a:t> = max(</a:t>
            </a:r>
            <a:r>
              <a:rPr lang="da-DK" sz="2400" i="1" dirty="0" err="1" smtClean="0">
                <a:solidFill>
                  <a:schemeClr val="accent3"/>
                </a:solidFill>
              </a:rPr>
              <a:t>r.max</a:t>
            </a:r>
            <a:r>
              <a:rPr lang="da-DK" sz="2400" dirty="0" smtClean="0">
                <a:solidFill>
                  <a:schemeClr val="accent3"/>
                </a:solidFill>
              </a:rPr>
              <a:t>, </a:t>
            </a:r>
            <a:r>
              <a:rPr lang="da-DK" sz="2400" i="1" dirty="0" err="1" smtClean="0">
                <a:solidFill>
                  <a:schemeClr val="accent3"/>
                </a:solidFill>
              </a:rPr>
              <a:t>x</a:t>
            </a:r>
            <a:r>
              <a:rPr lang="da-DK" sz="2400" dirty="0" err="1" smtClean="0">
                <a:solidFill>
                  <a:schemeClr val="accent3"/>
                </a:solidFill>
              </a:rPr>
              <a:t>.</a:t>
            </a:r>
            <a:r>
              <a:rPr lang="da-DK" sz="2400" i="1" dirty="0" err="1" smtClean="0">
                <a:solidFill>
                  <a:schemeClr val="accent3"/>
                </a:solidFill>
              </a:rPr>
              <a:t>high</a:t>
            </a:r>
            <a:r>
              <a:rPr lang="da-DK" sz="2400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x.max</a:t>
            </a:r>
            <a:r>
              <a:rPr lang="da-DK" sz="2400" dirty="0" smtClean="0">
                <a:solidFill>
                  <a:schemeClr val="accent3"/>
                </a:solidFill>
              </a:rPr>
              <a:t> = max(</a:t>
            </a:r>
            <a:r>
              <a:rPr lang="da-DK" sz="2400" i="1" dirty="0" err="1" smtClean="0">
                <a:solidFill>
                  <a:schemeClr val="accent3"/>
                </a:solidFill>
              </a:rPr>
              <a:t>l.max</a:t>
            </a:r>
            <a:r>
              <a:rPr lang="da-DK" sz="2400" dirty="0" smtClean="0">
                <a:solidFill>
                  <a:schemeClr val="accent3"/>
                </a:solidFill>
              </a:rPr>
              <a:t>, </a:t>
            </a:r>
            <a:r>
              <a:rPr lang="da-DK" sz="2400" i="1" dirty="0" err="1" smtClean="0">
                <a:solidFill>
                  <a:schemeClr val="accent3"/>
                </a:solidFill>
              </a:rPr>
              <a:t>x</a:t>
            </a:r>
            <a:r>
              <a:rPr lang="da-DK" sz="2400" dirty="0" err="1" smtClean="0">
                <a:solidFill>
                  <a:schemeClr val="accent3"/>
                </a:solidFill>
              </a:rPr>
              <a:t>.</a:t>
            </a:r>
            <a:r>
              <a:rPr lang="da-DK" sz="2400" i="1" dirty="0" err="1" smtClean="0">
                <a:solidFill>
                  <a:schemeClr val="accent3"/>
                </a:solidFill>
              </a:rPr>
              <a:t>high</a:t>
            </a:r>
            <a:r>
              <a:rPr lang="da-DK" sz="2400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x.max</a:t>
            </a:r>
            <a:r>
              <a:rPr lang="da-DK" sz="2400" dirty="0" smtClean="0">
                <a:solidFill>
                  <a:schemeClr val="accent3"/>
                </a:solidFill>
              </a:rPr>
              <a:t> = max(</a:t>
            </a:r>
            <a:r>
              <a:rPr lang="da-DK" sz="2400" i="1" dirty="0" err="1" smtClean="0">
                <a:solidFill>
                  <a:schemeClr val="accent3"/>
                </a:solidFill>
              </a:rPr>
              <a:t>l</a:t>
            </a:r>
            <a:r>
              <a:rPr lang="da-DK" sz="2400" dirty="0" err="1" smtClean="0">
                <a:solidFill>
                  <a:schemeClr val="accent3"/>
                </a:solidFill>
              </a:rPr>
              <a:t>.</a:t>
            </a:r>
            <a:r>
              <a:rPr lang="da-DK" sz="2400" i="1" dirty="0" err="1" smtClean="0">
                <a:solidFill>
                  <a:schemeClr val="accent3"/>
                </a:solidFill>
              </a:rPr>
              <a:t>max</a:t>
            </a:r>
            <a:r>
              <a:rPr lang="da-DK" sz="2400" dirty="0" smtClean="0">
                <a:solidFill>
                  <a:schemeClr val="accent3"/>
                </a:solidFill>
              </a:rPr>
              <a:t>, </a:t>
            </a:r>
            <a:r>
              <a:rPr lang="da-DK" sz="2400" i="1" dirty="0" err="1" smtClean="0">
                <a:solidFill>
                  <a:schemeClr val="accent3"/>
                </a:solidFill>
              </a:rPr>
              <a:t>r.max</a:t>
            </a:r>
            <a:r>
              <a:rPr lang="da-DK" sz="2400" dirty="0" smtClean="0">
                <a:solidFill>
                  <a:schemeClr val="accent3"/>
                </a:solidFill>
              </a:rPr>
              <a:t>, </a:t>
            </a:r>
            <a:r>
              <a:rPr lang="da-DK" sz="2400" i="1" dirty="0" err="1" smtClean="0">
                <a:solidFill>
                  <a:schemeClr val="accent3"/>
                </a:solidFill>
              </a:rPr>
              <a:t>x</a:t>
            </a:r>
            <a:r>
              <a:rPr lang="da-DK" sz="2400" dirty="0" err="1" smtClean="0">
                <a:solidFill>
                  <a:schemeClr val="accent3"/>
                </a:solidFill>
              </a:rPr>
              <a:t>.</a:t>
            </a:r>
            <a:r>
              <a:rPr lang="da-DK" sz="2400" i="1" dirty="0" err="1" smtClean="0">
                <a:solidFill>
                  <a:schemeClr val="accent3"/>
                </a:solidFill>
              </a:rPr>
              <a:t>high</a:t>
            </a:r>
            <a:r>
              <a:rPr lang="da-DK" sz="2400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Beregning af 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>Udvidet Information </a:t>
            </a:r>
            <a:r>
              <a:rPr lang="da-DK" b="1" i="1" dirty="0" err="1" smtClean="0">
                <a:solidFill>
                  <a:schemeClr val="accent3"/>
                </a:solidFill>
              </a:rPr>
              <a:t>x.max</a:t>
            </a:r>
            <a:r>
              <a:rPr lang="da-DK" b="1" i="1" dirty="0" smtClean="0">
                <a:solidFill>
                  <a:schemeClr val="accent3"/>
                </a:solidFill>
              </a:rPr>
              <a:t> </a:t>
            </a:r>
            <a:r>
              <a:rPr lang="da-DK" b="1" dirty="0" smtClean="0">
                <a:solidFill>
                  <a:schemeClr val="accent3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5691188"/>
            <a:ext cx="160020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r    </a:t>
            </a:r>
            <a:r>
              <a:rPr lang="en-US" sz="1400" dirty="0">
                <a:solidFill>
                  <a:schemeClr val="accent3"/>
                </a:solidFill>
              </a:rPr>
              <a:t>[</a:t>
            </a:r>
            <a:r>
              <a:rPr lang="en-US" sz="1400" i="1" dirty="0" err="1">
                <a:solidFill>
                  <a:schemeClr val="accent3"/>
                </a:solidFill>
              </a:rPr>
              <a:t>low</a:t>
            </a:r>
            <a:r>
              <a:rPr lang="en-US" sz="1400" dirty="0" err="1">
                <a:solidFill>
                  <a:schemeClr val="accent3"/>
                </a:solidFill>
              </a:rPr>
              <a:t>,</a:t>
            </a:r>
            <a:r>
              <a:rPr lang="en-US" sz="1400" i="1" dirty="0" err="1">
                <a:solidFill>
                  <a:schemeClr val="accent3"/>
                </a:solidFill>
              </a:rPr>
              <a:t>high</a:t>
            </a:r>
            <a:r>
              <a:rPr lang="en-US" sz="1400" dirty="0">
                <a:solidFill>
                  <a:schemeClr val="accent3"/>
                </a:solidFill>
              </a:rPr>
              <a:t>]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max</a:t>
            </a:r>
          </a:p>
        </p:txBody>
      </p:sp>
      <p:grpSp>
        <p:nvGrpSpPr>
          <p:cNvPr id="12296" name="Group 43"/>
          <p:cNvGrpSpPr>
            <a:grpSpLocks/>
          </p:cNvGrpSpPr>
          <p:nvPr/>
        </p:nvGrpSpPr>
        <p:grpSpPr bwMode="auto">
          <a:xfrm>
            <a:off x="2987675" y="4383088"/>
            <a:ext cx="2852738" cy="2093912"/>
            <a:chOff x="5973763" y="4549775"/>
            <a:chExt cx="2852737" cy="2093913"/>
          </a:xfrm>
        </p:grpSpPr>
        <p:sp>
          <p:nvSpPr>
            <p:cNvPr id="45" name="TextBox 44"/>
            <p:cNvSpPr txBox="1"/>
            <p:nvPr/>
          </p:nvSpPr>
          <p:spPr>
            <a:xfrm>
              <a:off x="6672263" y="4549775"/>
              <a:ext cx="1709737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x    </a:t>
              </a:r>
              <a:r>
                <a:rPr lang="en-US" sz="1400" dirty="0">
                  <a:solidFill>
                    <a:schemeClr val="accent3"/>
                  </a:solidFill>
                </a:rPr>
                <a:t>[</a:t>
              </a:r>
              <a:r>
                <a:rPr lang="en-US" sz="1400" i="1" dirty="0" err="1">
                  <a:solidFill>
                    <a:schemeClr val="accent3"/>
                  </a:solidFill>
                </a:rPr>
                <a:t>low</a:t>
              </a:r>
              <a:r>
                <a:rPr lang="en-US" sz="1400" dirty="0" err="1">
                  <a:solidFill>
                    <a:schemeClr val="accent3"/>
                  </a:solidFill>
                </a:rPr>
                <a:t>,</a:t>
              </a:r>
              <a:r>
                <a:rPr lang="en-US" sz="1400" i="1" dirty="0" err="1">
                  <a:solidFill>
                    <a:schemeClr val="accent3"/>
                  </a:solidFill>
                </a:rPr>
                <a:t>high</a:t>
              </a:r>
              <a:r>
                <a:rPr lang="en-US" sz="1400" dirty="0">
                  <a:solidFill>
                    <a:schemeClr val="accent3"/>
                  </a:solidFill>
                </a:rPr>
                <a:t>]</a:t>
              </a:r>
            </a:p>
            <a:p>
              <a:pPr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max</a:t>
              </a:r>
            </a:p>
          </p:txBody>
        </p:sp>
        <p:cxnSp>
          <p:nvCxnSpPr>
            <p:cNvPr id="12298" name="Straight Connector 5"/>
            <p:cNvCxnSpPr>
              <a:cxnSpLocks noChangeShapeType="1"/>
              <a:stCxn id="12299" idx="1"/>
              <a:endCxn id="12299" idx="3"/>
            </p:cNvCxnSpPr>
            <p:nvPr/>
          </p:nvCxnSpPr>
          <p:spPr bwMode="auto">
            <a:xfrm rot="10800000" flipH="1">
              <a:off x="7016750" y="4953000"/>
              <a:ext cx="97155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9" name="Rounded Rectangle 9"/>
            <p:cNvSpPr>
              <a:spLocks noChangeArrowheads="1"/>
            </p:cNvSpPr>
            <p:nvPr/>
          </p:nvSpPr>
          <p:spPr bwMode="auto">
            <a:xfrm>
              <a:off x="7016750" y="4572000"/>
              <a:ext cx="97155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0" name="Straight Connector 14"/>
            <p:cNvCxnSpPr>
              <a:cxnSpLocks noChangeShapeType="1"/>
              <a:stCxn id="12301" idx="1"/>
              <a:endCxn id="12301" idx="3"/>
            </p:cNvCxnSpPr>
            <p:nvPr/>
          </p:nvCxnSpPr>
          <p:spPr bwMode="auto">
            <a:xfrm rot="10800000" flipH="1">
              <a:off x="6254750" y="6248400"/>
              <a:ext cx="97155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Rounded Rectangle 15"/>
            <p:cNvSpPr>
              <a:spLocks noChangeArrowheads="1"/>
            </p:cNvSpPr>
            <p:nvPr/>
          </p:nvSpPr>
          <p:spPr bwMode="auto">
            <a:xfrm>
              <a:off x="6254750" y="5867400"/>
              <a:ext cx="97155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2" name="Straight Connector 17"/>
            <p:cNvCxnSpPr>
              <a:cxnSpLocks noChangeShapeType="1"/>
              <a:stCxn id="12303" idx="1"/>
              <a:endCxn id="12303" idx="3"/>
            </p:cNvCxnSpPr>
            <p:nvPr/>
          </p:nvCxnSpPr>
          <p:spPr bwMode="auto">
            <a:xfrm rot="10800000" flipH="1">
              <a:off x="7854950" y="6248400"/>
              <a:ext cx="97155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3" name="Rounded Rectangle 18"/>
            <p:cNvSpPr>
              <a:spLocks noChangeArrowheads="1"/>
            </p:cNvSpPr>
            <p:nvPr/>
          </p:nvSpPr>
          <p:spPr bwMode="auto">
            <a:xfrm>
              <a:off x="7854950" y="5867400"/>
              <a:ext cx="97155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4" name="Straight Connector 20"/>
            <p:cNvCxnSpPr>
              <a:cxnSpLocks noChangeShapeType="1"/>
            </p:cNvCxnSpPr>
            <p:nvPr/>
          </p:nvCxnSpPr>
          <p:spPr bwMode="auto">
            <a:xfrm>
              <a:off x="7702550" y="5334000"/>
              <a:ext cx="666750" cy="51117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Straight Connector 22"/>
            <p:cNvCxnSpPr>
              <a:cxnSpLocks noChangeShapeType="1"/>
            </p:cNvCxnSpPr>
            <p:nvPr/>
          </p:nvCxnSpPr>
          <p:spPr bwMode="auto">
            <a:xfrm rot="10800000" flipV="1">
              <a:off x="6769100" y="5334000"/>
              <a:ext cx="533400" cy="51117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5973763" y="5859463"/>
              <a:ext cx="1600199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l    </a:t>
              </a:r>
              <a:r>
                <a:rPr lang="en-US" sz="1400" dirty="0">
                  <a:solidFill>
                    <a:schemeClr val="accent3"/>
                  </a:solidFill>
                </a:rPr>
                <a:t>[</a:t>
              </a:r>
              <a:r>
                <a:rPr lang="en-US" sz="1400" i="1" dirty="0" err="1">
                  <a:solidFill>
                    <a:schemeClr val="accent3"/>
                  </a:solidFill>
                </a:rPr>
                <a:t>low</a:t>
              </a:r>
              <a:r>
                <a:rPr lang="en-US" sz="1400" dirty="0" err="1">
                  <a:solidFill>
                    <a:schemeClr val="accent3"/>
                  </a:solidFill>
                </a:rPr>
                <a:t>,</a:t>
              </a:r>
              <a:r>
                <a:rPr lang="en-US" sz="1400" i="1" dirty="0" err="1">
                  <a:solidFill>
                    <a:schemeClr val="accent3"/>
                  </a:solidFill>
                </a:rPr>
                <a:t>high</a:t>
              </a:r>
              <a:r>
                <a:rPr lang="en-US" sz="1400" dirty="0">
                  <a:solidFill>
                    <a:schemeClr val="accent3"/>
                  </a:solidFill>
                </a:rPr>
                <a:t>]</a:t>
              </a:r>
            </a:p>
            <a:p>
              <a:pPr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max</a:t>
              </a:r>
            </a:p>
          </p:txBody>
        </p:sp>
      </p:grpSp>
      <p:grpSp>
        <p:nvGrpSpPr>
          <p:cNvPr id="1229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89923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40923" r="10924" b="24036"/>
          <a:stretch>
            <a:fillRect/>
          </a:stretch>
        </p:blipFill>
        <p:spPr bwMode="auto">
          <a:xfrm rot="60000">
            <a:off x="1316038" y="1128713"/>
            <a:ext cx="7040562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4495800" y="4495800"/>
            <a:ext cx="4648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Interval Træer </a:t>
            </a:r>
            <a:endParaRPr lang="en-US" b="1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292" r="15625" b="7875"/>
          <a:stretch>
            <a:fillRect/>
          </a:stretch>
        </p:blipFill>
        <p:spPr bwMode="auto">
          <a:xfrm>
            <a:off x="228600" y="4419600"/>
            <a:ext cx="4197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Straight Connector 7"/>
          <p:cNvCxnSpPr>
            <a:cxnSpLocks noChangeShapeType="1"/>
          </p:cNvCxnSpPr>
          <p:nvPr/>
        </p:nvCxnSpPr>
        <p:spPr bwMode="auto">
          <a:xfrm rot="5400000">
            <a:off x="6078538" y="5132388"/>
            <a:ext cx="1079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8"/>
          <p:cNvCxnSpPr>
            <a:cxnSpLocks noChangeShapeType="1"/>
          </p:cNvCxnSpPr>
          <p:nvPr/>
        </p:nvCxnSpPr>
        <p:spPr bwMode="auto">
          <a:xfrm>
            <a:off x="6132513" y="5130800"/>
            <a:ext cx="4953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9"/>
          <p:cNvCxnSpPr>
            <a:cxnSpLocks noChangeShapeType="1"/>
          </p:cNvCxnSpPr>
          <p:nvPr/>
        </p:nvCxnSpPr>
        <p:spPr bwMode="auto">
          <a:xfrm rot="5400000">
            <a:off x="6573838" y="5130800"/>
            <a:ext cx="109538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ight Arrow 1"/>
          <p:cNvSpPr/>
          <p:nvPr/>
        </p:nvSpPr>
        <p:spPr bwMode="auto">
          <a:xfrm>
            <a:off x="228600" y="2291204"/>
            <a:ext cx="1066800" cy="762000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tricky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/>
          <p:nvPr/>
        </p:nvCxnSpPr>
        <p:spPr bwMode="auto">
          <a:xfrm>
            <a:off x="7752951" y="1344092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4724400" y="847862"/>
            <a:ext cx="0" cy="601013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3985902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52400" y="84786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 smtClean="0"/>
              <a:t>i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&lt;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2400" y="3276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overlap i </a:t>
            </a:r>
            <a:r>
              <a:rPr lang="en-US" dirty="0" err="1" smtClean="0"/>
              <a:t>venstre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højre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37153" y="84786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 smtClean="0"/>
              <a:t>i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≥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4734285" y="3278059"/>
            <a:ext cx="440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Findes</a:t>
            </a:r>
            <a:r>
              <a:rPr lang="en-US" dirty="0" smtClean="0"/>
              <a:t> </a:t>
            </a:r>
            <a:r>
              <a:rPr lang="en-US" dirty="0" err="1" smtClean="0"/>
              <a:t>overlappende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interval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 </a:t>
            </a:r>
            <a:r>
              <a:rPr lang="en-US" dirty="0" err="1" smtClean="0"/>
              <a:t>venstre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venstre</a:t>
            </a:r>
            <a:endParaRPr lang="en-US" b="1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1523999" y="1522186"/>
            <a:ext cx="1371601" cy="464187"/>
            <a:chOff x="1523999" y="1522186"/>
            <a:chExt cx="1371601" cy="464187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828800" y="1776102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828800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590800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23999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x.low</a:t>
              </a:r>
              <a:endParaRPr lang="en-US" sz="105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6000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x.high</a:t>
              </a:r>
              <a:endParaRPr lang="en-US" sz="1050" i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14885" y="1732457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/>
                <a:t>x</a:t>
              </a:r>
              <a:endParaRPr lang="en-US" sz="1050" i="1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863398" y="1522186"/>
            <a:ext cx="1099001" cy="480447"/>
            <a:chOff x="2863398" y="1522186"/>
            <a:chExt cx="1099001" cy="480447"/>
          </a:xfrm>
        </p:grpSpPr>
        <p:sp>
          <p:nvSpPr>
            <p:cNvPr id="34" name="TextBox 33"/>
            <p:cNvSpPr txBox="1"/>
            <p:nvPr/>
          </p:nvSpPr>
          <p:spPr>
            <a:xfrm>
              <a:off x="2863398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3076376" y="1522186"/>
              <a:ext cx="886023" cy="480447"/>
              <a:chOff x="3076376" y="1522186"/>
              <a:chExt cx="886023" cy="48044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168199" y="1738002"/>
                <a:ext cx="457200" cy="108000"/>
                <a:chOff x="2362200" y="2120816"/>
                <a:chExt cx="762000" cy="76200"/>
              </a:xfrm>
            </p:grpSpPr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2362200" y="2158916"/>
                  <a:ext cx="7620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V="1">
                  <a:off x="2362200" y="2120816"/>
                  <a:ext cx="0" cy="762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V="1">
                  <a:off x="3124200" y="2120816"/>
                  <a:ext cx="0" cy="762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3352799" y="1522186"/>
                <a:ext cx="609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1050" i="1" dirty="0" err="1" smtClean="0">
                    <a:solidFill>
                      <a:srgbClr val="C00000"/>
                    </a:solidFill>
                  </a:rPr>
                  <a:t>.high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076376" y="1748717"/>
                <a:ext cx="609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rgbClr val="C00000"/>
                    </a:solidFill>
                  </a:rPr>
                  <a:t>i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37" name="Group 236"/>
          <p:cNvGrpSpPr/>
          <p:nvPr/>
        </p:nvGrpSpPr>
        <p:grpSpPr>
          <a:xfrm>
            <a:off x="6108752" y="1522186"/>
            <a:ext cx="1371601" cy="470354"/>
            <a:chOff x="6108752" y="1522186"/>
            <a:chExt cx="1371601" cy="470354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6413553" y="1776102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6413553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7175553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08752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x.low</a:t>
              </a:r>
              <a:endParaRPr lang="en-US" sz="105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70753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x.high</a:t>
              </a:r>
              <a:endParaRPr lang="en-US" sz="1050" i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71261" y="173862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/>
                <a:t>x</a:t>
              </a:r>
              <a:endParaRPr lang="en-US" sz="1050" i="1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7448151" y="1522186"/>
            <a:ext cx="1099001" cy="486614"/>
            <a:chOff x="7448151" y="1522186"/>
            <a:chExt cx="1099001" cy="486614"/>
          </a:xfrm>
        </p:grpSpPr>
        <p:grpSp>
          <p:nvGrpSpPr>
            <p:cNvPr id="61" name="Group 60"/>
            <p:cNvGrpSpPr/>
            <p:nvPr/>
          </p:nvGrpSpPr>
          <p:grpSpPr>
            <a:xfrm>
              <a:off x="7752952" y="1738002"/>
              <a:ext cx="457200" cy="108000"/>
              <a:chOff x="2362200" y="2120816"/>
              <a:chExt cx="762000" cy="76200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7448151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37552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32752" y="175488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solidFill>
                    <a:srgbClr val="C00000"/>
                  </a:solidFill>
                </a:rPr>
                <a:t>i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889553" y="2055205"/>
            <a:ext cx="3634803" cy="519749"/>
            <a:chOff x="4889553" y="2055205"/>
            <a:chExt cx="3634803" cy="519749"/>
          </a:xfrm>
        </p:grpSpPr>
        <p:grpSp>
          <p:nvGrpSpPr>
            <p:cNvPr id="68" name="Group 67"/>
            <p:cNvGrpSpPr/>
            <p:nvPr/>
          </p:nvGrpSpPr>
          <p:grpSpPr>
            <a:xfrm>
              <a:off x="5388641" y="2182752"/>
              <a:ext cx="1143000" cy="108000"/>
              <a:chOff x="2362200" y="2120816"/>
              <a:chExt cx="762000" cy="76200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4889553" y="2305660"/>
              <a:ext cx="304800" cy="108000"/>
              <a:chOff x="2362200" y="2120816"/>
              <a:chExt cx="762000" cy="76200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321726" y="2466954"/>
              <a:ext cx="406027" cy="108000"/>
              <a:chOff x="2362200" y="2120816"/>
              <a:chExt cx="762000" cy="76200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5785542" y="2299716"/>
              <a:ext cx="2291657" cy="113944"/>
              <a:chOff x="2362200" y="2120816"/>
              <a:chExt cx="762000" cy="76200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7630042" y="2055205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45150" y="2319800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solidFill>
                    <a:srgbClr val="0070C0"/>
                  </a:solidFill>
                </a:rPr>
                <a:t>y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9763" y="40888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x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&lt;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714516" y="40888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/>
              <a:t>x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≥ </a:t>
            </a:r>
            <a:r>
              <a:rPr lang="en-US" i="1" dirty="0" err="1" smtClean="0"/>
              <a:t>i.low</a:t>
            </a:r>
            <a:endParaRPr lang="en-US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467728" y="5391249"/>
            <a:ext cx="894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solidFill>
                  <a:srgbClr val="0070C0"/>
                </a:solidFill>
              </a:rPr>
              <a:t>x.left.max</a:t>
            </a:r>
            <a:endParaRPr lang="en-US" sz="1050" i="1" dirty="0">
              <a:solidFill>
                <a:srgbClr val="0070C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1829756" y="1513210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2056566" y="2550025"/>
            <a:ext cx="2466016" cy="625878"/>
            <a:chOff x="1860707" y="2107070"/>
            <a:chExt cx="2466016" cy="625878"/>
          </a:xfrm>
        </p:grpSpPr>
        <p:grpSp>
          <p:nvGrpSpPr>
            <p:cNvPr id="128" name="Group 127"/>
            <p:cNvGrpSpPr/>
            <p:nvPr/>
          </p:nvGrpSpPr>
          <p:grpSpPr>
            <a:xfrm>
              <a:off x="1991165" y="2357914"/>
              <a:ext cx="1694811" cy="108000"/>
              <a:chOff x="2362200" y="2120816"/>
              <a:chExt cx="762000" cy="76200"/>
            </a:xfrm>
          </p:grpSpPr>
          <p:cxnSp>
            <p:nvCxnSpPr>
              <p:cNvPr id="129" name="Straight Connector 12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442549" y="2497303"/>
              <a:ext cx="246010" cy="94332"/>
              <a:chOff x="2362200" y="2120816"/>
              <a:chExt cx="762000" cy="76200"/>
            </a:xfrm>
          </p:grpSpPr>
          <p:cxnSp>
            <p:nvCxnSpPr>
              <p:cNvPr id="133" name="Straight Connector 13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3864188" y="2460924"/>
              <a:ext cx="246010" cy="94332"/>
              <a:chOff x="2362200" y="2120816"/>
              <a:chExt cx="762000" cy="76200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1" name="Oval 140"/>
            <p:cNvSpPr/>
            <p:nvPr/>
          </p:nvSpPr>
          <p:spPr bwMode="auto">
            <a:xfrm>
              <a:off x="1860707" y="2107070"/>
              <a:ext cx="2466016" cy="625878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4164" y="2142098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B050"/>
                  </a:solidFill>
                </a:rPr>
                <a:t>højre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 smtClean="0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17122" y="6211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Ingen overlap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overser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noget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højre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3505200" y="5345665"/>
            <a:ext cx="1080000" cy="926237"/>
            <a:chOff x="3505200" y="4788763"/>
            <a:chExt cx="1080000" cy="926237"/>
          </a:xfrm>
        </p:grpSpPr>
        <p:grpSp>
          <p:nvGrpSpPr>
            <p:cNvPr id="146" name="Group 145"/>
            <p:cNvGrpSpPr/>
            <p:nvPr/>
          </p:nvGrpSpPr>
          <p:grpSpPr>
            <a:xfrm>
              <a:off x="3603456" y="5190011"/>
              <a:ext cx="869707" cy="103011"/>
              <a:chOff x="2362200" y="2120816"/>
              <a:chExt cx="762000" cy="76200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3702163" y="5340187"/>
              <a:ext cx="246010" cy="94332"/>
              <a:chOff x="2362200" y="2120816"/>
              <a:chExt cx="762000" cy="76200"/>
            </a:xfrm>
          </p:grpSpPr>
          <p:cxnSp>
            <p:nvCxnSpPr>
              <p:cNvPr id="154" name="Straight Connector 15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4259674" y="5373011"/>
              <a:ext cx="246010" cy="94332"/>
              <a:chOff x="2362200" y="2120816"/>
              <a:chExt cx="762000" cy="76200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Oval 148"/>
            <p:cNvSpPr/>
            <p:nvPr/>
          </p:nvSpPr>
          <p:spPr bwMode="auto">
            <a:xfrm>
              <a:off x="3505200" y="4788763"/>
              <a:ext cx="1080000" cy="926237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512460" y="4965572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B050"/>
                  </a:solidFill>
                </a:rPr>
                <a:t>højre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 smtClean="0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61" name="Straight Connector 160"/>
          <p:cNvCxnSpPr/>
          <p:nvPr/>
        </p:nvCxnSpPr>
        <p:spPr bwMode="auto">
          <a:xfrm>
            <a:off x="6413552" y="1307881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6553200" y="2614302"/>
            <a:ext cx="2466016" cy="625878"/>
            <a:chOff x="1860707" y="2107070"/>
            <a:chExt cx="2466016" cy="62587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991165" y="2357914"/>
              <a:ext cx="1694811" cy="108000"/>
              <a:chOff x="2362200" y="2120816"/>
              <a:chExt cx="762000" cy="76200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2442549" y="2497303"/>
              <a:ext cx="246010" cy="94332"/>
              <a:chOff x="2362200" y="2120816"/>
              <a:chExt cx="762000" cy="76200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864188" y="2460924"/>
              <a:ext cx="246010" cy="94332"/>
              <a:chOff x="2362200" y="2120816"/>
              <a:chExt cx="762000" cy="76200"/>
            </a:xfrm>
          </p:grpSpPr>
          <p:cxnSp>
            <p:nvCxnSpPr>
              <p:cNvPr id="168" name="Straight Connector 16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6" name="Oval 165"/>
            <p:cNvSpPr/>
            <p:nvPr/>
          </p:nvSpPr>
          <p:spPr bwMode="auto">
            <a:xfrm>
              <a:off x="1860707" y="2107070"/>
              <a:ext cx="2466016" cy="625878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524164" y="2142098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B050"/>
                  </a:solidFill>
                </a:rPr>
                <a:t>højre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 smtClean="0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5243614" y="6211669"/>
            <a:ext cx="343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Ingen overlap i </a:t>
            </a:r>
            <a:r>
              <a:rPr lang="en-US" dirty="0" err="1" smtClean="0"/>
              <a:t>højre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venstre</a:t>
            </a:r>
            <a:endParaRPr lang="en-US" b="1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7415600" y="4660608"/>
            <a:ext cx="1371601" cy="464187"/>
            <a:chOff x="7415600" y="4660608"/>
            <a:chExt cx="1371601" cy="464187"/>
          </a:xfrm>
        </p:grpSpPr>
        <p:cxnSp>
          <p:nvCxnSpPr>
            <p:cNvPr id="179" name="Straight Connector 178"/>
            <p:cNvCxnSpPr/>
            <p:nvPr/>
          </p:nvCxnSpPr>
          <p:spPr bwMode="auto">
            <a:xfrm>
              <a:off x="7720401" y="4914524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7720401" y="4876424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8482401" y="4876424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415600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x.low</a:t>
              </a:r>
              <a:endParaRPr lang="en-US" sz="1050" i="1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77601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x.high</a:t>
              </a:r>
              <a:endParaRPr lang="en-US" sz="1050" i="1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806486" y="487087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/>
                <a:t>x</a:t>
              </a:r>
              <a:endParaRPr lang="en-US" sz="1050" i="1" dirty="0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638800" y="4651953"/>
            <a:ext cx="1096055" cy="489102"/>
            <a:chOff x="5638800" y="4651953"/>
            <a:chExt cx="1096055" cy="489102"/>
          </a:xfrm>
        </p:grpSpPr>
        <p:grpSp>
          <p:nvGrpSpPr>
            <p:cNvPr id="184" name="Group 183"/>
            <p:cNvGrpSpPr/>
            <p:nvPr/>
          </p:nvGrpSpPr>
          <p:grpSpPr>
            <a:xfrm>
              <a:off x="5940655" y="4876424"/>
              <a:ext cx="457200" cy="108000"/>
              <a:chOff x="2362200" y="2120816"/>
              <a:chExt cx="762000" cy="76200"/>
            </a:xfrm>
          </p:grpSpPr>
          <p:cxnSp>
            <p:nvCxnSpPr>
              <p:cNvPr id="185" name="Straight Connector 184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/>
            <p:cNvSpPr txBox="1"/>
            <p:nvPr/>
          </p:nvSpPr>
          <p:spPr>
            <a:xfrm>
              <a:off x="5638800" y="4651953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125255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848832" y="488713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solidFill>
                    <a:srgbClr val="C00000"/>
                  </a:solidFill>
                </a:rPr>
                <a:t>i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92" name="Straight Connector 191"/>
          <p:cNvCxnSpPr/>
          <p:nvPr/>
        </p:nvCxnSpPr>
        <p:spPr bwMode="auto">
          <a:xfrm>
            <a:off x="7720401" y="4643633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7876086" y="5349938"/>
            <a:ext cx="1080000" cy="926237"/>
            <a:chOff x="3505200" y="4788763"/>
            <a:chExt cx="1080000" cy="926237"/>
          </a:xfrm>
        </p:grpSpPr>
        <p:grpSp>
          <p:nvGrpSpPr>
            <p:cNvPr id="196" name="Group 195"/>
            <p:cNvGrpSpPr/>
            <p:nvPr/>
          </p:nvGrpSpPr>
          <p:grpSpPr>
            <a:xfrm>
              <a:off x="3603456" y="5190011"/>
              <a:ext cx="869707" cy="103011"/>
              <a:chOff x="2362200" y="2120816"/>
              <a:chExt cx="762000" cy="76200"/>
            </a:xfrm>
          </p:grpSpPr>
          <p:cxnSp>
            <p:nvCxnSpPr>
              <p:cNvPr id="207" name="Straight Connector 20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/>
            <p:nvPr/>
          </p:nvGrpSpPr>
          <p:grpSpPr>
            <a:xfrm>
              <a:off x="3702163" y="5340187"/>
              <a:ext cx="246010" cy="94332"/>
              <a:chOff x="2362200" y="2120816"/>
              <a:chExt cx="762000" cy="76200"/>
            </a:xfrm>
          </p:grpSpPr>
          <p:cxnSp>
            <p:nvCxnSpPr>
              <p:cNvPr id="204" name="Straight Connector 20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4259674" y="5373011"/>
              <a:ext cx="246010" cy="94332"/>
              <a:chOff x="2362200" y="2120816"/>
              <a:chExt cx="762000" cy="76200"/>
            </a:xfrm>
          </p:grpSpPr>
          <p:cxnSp>
            <p:nvCxnSpPr>
              <p:cNvPr id="201" name="Straight Connector 20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9" name="Oval 198"/>
            <p:cNvSpPr/>
            <p:nvPr/>
          </p:nvSpPr>
          <p:spPr bwMode="auto">
            <a:xfrm>
              <a:off x="3505200" y="4788763"/>
              <a:ext cx="1080000" cy="926237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512460" y="4965572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B050"/>
                  </a:solidFill>
                </a:rPr>
                <a:t>højre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 smtClean="0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811641" y="4987588"/>
            <a:ext cx="2995668" cy="661233"/>
            <a:chOff x="4811641" y="4987588"/>
            <a:chExt cx="2995668" cy="661233"/>
          </a:xfrm>
        </p:grpSpPr>
        <p:grpSp>
          <p:nvGrpSpPr>
            <p:cNvPr id="210" name="Group 209"/>
            <p:cNvGrpSpPr/>
            <p:nvPr/>
          </p:nvGrpSpPr>
          <p:grpSpPr>
            <a:xfrm>
              <a:off x="6629399" y="5311592"/>
              <a:ext cx="748135" cy="104251"/>
              <a:chOff x="2362200" y="2120816"/>
              <a:chExt cx="762000" cy="76200"/>
            </a:xfrm>
          </p:grpSpPr>
          <p:cxnSp>
            <p:nvCxnSpPr>
              <p:cNvPr id="211" name="Straight Connector 21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>
              <a:off x="6912995" y="5394905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4811641" y="4987588"/>
              <a:ext cx="304800" cy="108000"/>
              <a:chOff x="2362200" y="2120816"/>
              <a:chExt cx="762000" cy="76200"/>
            </a:xfrm>
          </p:grpSpPr>
          <p:cxnSp>
            <p:nvCxnSpPr>
              <p:cNvPr id="216" name="Straight Connector 215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243814" y="5148882"/>
              <a:ext cx="406027" cy="108000"/>
              <a:chOff x="2362200" y="2120816"/>
              <a:chExt cx="762000" cy="76200"/>
            </a:xfrm>
          </p:grpSpPr>
          <p:cxnSp>
            <p:nvCxnSpPr>
              <p:cNvPr id="220" name="Straight Connector 219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>
              <a:off x="4992777" y="5443927"/>
              <a:ext cx="1143000" cy="108000"/>
              <a:chOff x="2362200" y="2120816"/>
              <a:chExt cx="762000" cy="76200"/>
            </a:xfrm>
          </p:grpSpPr>
          <p:cxnSp>
            <p:nvCxnSpPr>
              <p:cNvPr id="224" name="Straight Connector 22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2327"/>
          </a:xfrm>
        </p:spPr>
        <p:txBody>
          <a:bodyPr/>
          <a:lstStyle/>
          <a:p>
            <a:pPr eaLnBrk="1" hangingPunct="1"/>
            <a:r>
              <a:rPr lang="da-DK" b="1" dirty="0" smtClean="0"/>
              <a:t>Interval Træer - Korrekthed </a:t>
            </a:r>
            <a:endParaRPr lang="en-US" b="1" dirty="0" smtClean="0"/>
          </a:p>
        </p:txBody>
      </p:sp>
      <p:grpSp>
        <p:nvGrpSpPr>
          <p:cNvPr id="235" name="Group 234"/>
          <p:cNvGrpSpPr/>
          <p:nvPr/>
        </p:nvGrpSpPr>
        <p:grpSpPr>
          <a:xfrm>
            <a:off x="104501" y="1929610"/>
            <a:ext cx="3219845" cy="645344"/>
            <a:chOff x="104501" y="1929610"/>
            <a:chExt cx="3219845" cy="645344"/>
          </a:xfrm>
        </p:grpSpPr>
        <p:grpSp>
          <p:nvGrpSpPr>
            <p:cNvPr id="38" name="Group 37"/>
            <p:cNvGrpSpPr/>
            <p:nvPr/>
          </p:nvGrpSpPr>
          <p:grpSpPr>
            <a:xfrm>
              <a:off x="803888" y="2182752"/>
              <a:ext cx="1143000" cy="108000"/>
              <a:chOff x="2362200" y="2120816"/>
              <a:chExt cx="762000" cy="7620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04800" y="2305660"/>
              <a:ext cx="304800" cy="108000"/>
              <a:chOff x="2362200" y="2120816"/>
              <a:chExt cx="762000" cy="7620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36973" y="2466954"/>
              <a:ext cx="406027" cy="108000"/>
              <a:chOff x="2362200" y="2120816"/>
              <a:chExt cx="762000" cy="76200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1200789" y="2299716"/>
              <a:ext cx="1694811" cy="108000"/>
              <a:chOff x="2362200" y="2120816"/>
              <a:chExt cx="762000" cy="76200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430032" y="2065304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04501" y="1929610"/>
              <a:ext cx="12271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>
                  <a:solidFill>
                    <a:srgbClr val="0070C0"/>
                  </a:solidFill>
                </a:rPr>
                <a:t>venstre</a:t>
              </a:r>
              <a:r>
                <a:rPr lang="en-US" sz="1050" i="1" dirty="0" smtClean="0">
                  <a:solidFill>
                    <a:srgbClr val="0070C0"/>
                  </a:solidFill>
                </a:rPr>
                <a:t> </a:t>
              </a:r>
              <a:r>
                <a:rPr lang="en-US" sz="1050" i="1" dirty="0" err="1" smtClean="0">
                  <a:solidFill>
                    <a:srgbClr val="0070C0"/>
                  </a:solidFill>
                </a:rPr>
                <a:t>undertræ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68823" y="4638301"/>
            <a:ext cx="4292508" cy="1555083"/>
            <a:chOff x="168823" y="4638301"/>
            <a:chExt cx="4292508" cy="1555083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3394531" y="4915320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3394531" y="4877220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4156531" y="4877220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089730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x.low</a:t>
              </a:r>
              <a:endParaRPr lang="en-US" sz="1050" i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51731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 smtClean="0"/>
                <a:t>x.high</a:t>
              </a:r>
              <a:endParaRPr lang="en-US" sz="1050" i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435455" y="4877220"/>
              <a:ext cx="457200" cy="108000"/>
              <a:chOff x="2362200" y="2120816"/>
              <a:chExt cx="762000" cy="76200"/>
            </a:xfrm>
          </p:grpSpPr>
          <p:cxnSp>
            <p:nvCxnSpPr>
              <p:cNvPr id="104" name="Straight Connector 10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2133600" y="465274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20055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</a:t>
              </a:r>
              <a:r>
                <a:rPr lang="en-US" sz="1050" i="1" dirty="0" err="1" smtClean="0">
                  <a:solidFill>
                    <a:srgbClr val="C00000"/>
                  </a:solidFill>
                </a:rPr>
                <a:t>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67911" y="5190972"/>
              <a:ext cx="1143000" cy="108000"/>
              <a:chOff x="2362200" y="2120816"/>
              <a:chExt cx="762000" cy="76200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68823" y="5313880"/>
              <a:ext cx="304800" cy="108000"/>
              <a:chOff x="2362200" y="2120816"/>
              <a:chExt cx="762000" cy="762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600996" y="5475174"/>
              <a:ext cx="406027" cy="108000"/>
              <a:chOff x="2362200" y="2120816"/>
              <a:chExt cx="762000" cy="76200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889092" y="5307936"/>
              <a:ext cx="1043176" cy="113239"/>
              <a:chOff x="2362200" y="2120816"/>
              <a:chExt cx="762000" cy="762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/>
            <p:cNvSpPr txBox="1"/>
            <p:nvPr/>
          </p:nvSpPr>
          <p:spPr>
            <a:xfrm>
              <a:off x="3480616" y="4871675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/>
                <a:t>x</a:t>
              </a:r>
              <a:endParaRPr lang="en-US" sz="1050" i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43632" y="4887935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solidFill>
                    <a:srgbClr val="C00000"/>
                  </a:solidFill>
                </a:rPr>
                <a:t>i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 bwMode="auto">
            <a:xfrm>
              <a:off x="3394531" y="4638301"/>
              <a:ext cx="0" cy="1555083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 bwMode="auto">
            <a:xfrm>
              <a:off x="2438400" y="4638301"/>
              <a:ext cx="0" cy="155508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 bwMode="auto">
          <a:xfrm>
            <a:off x="3168199" y="1531579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 bwMode="auto">
          <a:xfrm>
            <a:off x="5940655" y="4638301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5" grpId="0"/>
      <p:bldP spid="67" grpId="0"/>
      <p:bldP spid="85" grpId="0"/>
      <p:bldP spid="96" grpId="0"/>
      <p:bldP spid="97" grpId="0"/>
      <p:bldP spid="125" grpId="0"/>
      <p:bldP spid="143" grpId="0"/>
      <p:bldP spid="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Interval-Search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T</a:t>
            </a:r>
            <a:r>
              <a:rPr lang="da-DK" dirty="0" smtClean="0">
                <a:solidFill>
                  <a:schemeClr val="bg1"/>
                </a:solidFill>
              </a:rPr>
              <a:t>, [ 9.5,15.5] ) 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1420813"/>
            <a:ext cx="1981200" cy="1322387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[6, 10]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[15, 23]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292" r="15625" b="7875"/>
          <a:stretch>
            <a:fillRect/>
          </a:stretch>
        </p:blipFill>
        <p:spPr bwMode="auto">
          <a:xfrm>
            <a:off x="838200" y="3200400"/>
            <a:ext cx="7754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4021138" y="1500188"/>
            <a:ext cx="45720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Straight Connector 7"/>
          <p:cNvCxnSpPr>
            <a:cxnSpLocks noChangeShapeType="1"/>
          </p:cNvCxnSpPr>
          <p:nvPr/>
        </p:nvCxnSpPr>
        <p:spPr bwMode="auto">
          <a:xfrm rot="5400000">
            <a:off x="5497512" y="1992313"/>
            <a:ext cx="730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9"/>
          <p:cNvCxnSpPr>
            <a:cxnSpLocks noChangeShapeType="1"/>
          </p:cNvCxnSpPr>
          <p:nvPr/>
        </p:nvCxnSpPr>
        <p:spPr bwMode="auto">
          <a:xfrm rot="5400000">
            <a:off x="6282531" y="1993107"/>
            <a:ext cx="7143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7"/>
          <p:cNvCxnSpPr>
            <a:cxnSpLocks noChangeShapeType="1"/>
          </p:cNvCxnSpPr>
          <p:nvPr/>
        </p:nvCxnSpPr>
        <p:spPr bwMode="auto">
          <a:xfrm flipH="1" flipV="1">
            <a:off x="5546725" y="2000250"/>
            <a:ext cx="762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200623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</a:t>
            </a:r>
            <a:endParaRPr lang="en-US" b="1" smtClean="0"/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019800" cy="2973388"/>
        </p:xfrm>
        <a:graphic>
          <a:graphicData uri="http://schemas.openxmlformats.org/drawingml/2006/table">
            <a:tbl>
              <a:tblPr/>
              <a:tblGrid>
                <a:gridCol w="35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0" y="1600200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9144000" cy="244316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Find det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>
                <a:solidFill>
                  <a:schemeClr val="accent2"/>
                </a:solidFill>
              </a:rPr>
              <a:t>’te mindste</a:t>
            </a:r>
            <a:r>
              <a:rPr lang="da-DK" sz="2800"/>
              <a:t>, indsættelser, slettelser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Vedligehold i rød-sort søgetræ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Udvid hver knude med </a:t>
            </a:r>
            <a:r>
              <a:rPr lang="da-DK" sz="2800">
                <a:solidFill>
                  <a:schemeClr val="accent2"/>
                </a:solidFill>
              </a:rPr>
              <a:t>størrelse af undertræerne</a:t>
            </a:r>
          </a:p>
          <a:p>
            <a:pPr algn="l" eaLnBrk="1" hangingPunct="1">
              <a:buFontTx/>
              <a:buChar char="•"/>
            </a:pP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/>
          <p:cNvSpPr>
            <a:spLocks noChangeArrowheads="1"/>
          </p:cNvSpPr>
          <p:nvPr/>
        </p:nvSpPr>
        <p:spPr bwMode="auto">
          <a:xfrm>
            <a:off x="3867893" y="4430712"/>
            <a:ext cx="971550" cy="762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chemeClr val="bg1"/>
            </a:solidFill>
            <a:round/>
            <a:headEnd/>
            <a:tailEnd/>
          </a:ln>
          <a:extLst/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" name="Rectangle 2"/>
          <p:cNvSpPr/>
          <p:nvPr/>
        </p:nvSpPr>
        <p:spPr bwMode="auto">
          <a:xfrm>
            <a:off x="3657600" y="4308966"/>
            <a:ext cx="2667000" cy="4841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Beregning af 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>Udvidet Information </a:t>
            </a:r>
            <a:r>
              <a:rPr lang="da-DK" b="1" i="1" dirty="0" err="1" smtClean="0">
                <a:solidFill>
                  <a:schemeClr val="accent3"/>
                </a:solidFill>
              </a:rPr>
              <a:t>x.size</a:t>
            </a:r>
            <a:r>
              <a:rPr lang="da-DK" b="1" i="1" dirty="0" smtClean="0">
                <a:solidFill>
                  <a:schemeClr val="accent3"/>
                </a:solidFill>
              </a:rPr>
              <a:t> </a:t>
            </a:r>
            <a:r>
              <a:rPr lang="da-DK" b="1" dirty="0" smtClean="0">
                <a:solidFill>
                  <a:schemeClr val="accent3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9800" y="2057400"/>
            <a:ext cx="5410200" cy="22860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= </a:t>
            </a:r>
            <a:r>
              <a:rPr lang="da-DK" sz="2400" i="1" dirty="0" err="1" smtClean="0">
                <a:solidFill>
                  <a:schemeClr val="accent3"/>
                </a:solidFill>
              </a:rPr>
              <a:t>l.size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r.size</a:t>
            </a:r>
            <a:endParaRPr lang="da-DK" sz="2400" i="1" dirty="0" smtClean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= </a:t>
            </a:r>
            <a:r>
              <a:rPr lang="da-DK" sz="2400" i="1" dirty="0" err="1" smtClean="0">
                <a:solidFill>
                  <a:schemeClr val="accent3"/>
                </a:solidFill>
              </a:rPr>
              <a:t>l.size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r.size</a:t>
            </a:r>
            <a:r>
              <a:rPr lang="da-DK" sz="2400" dirty="0" smtClean="0">
                <a:solidFill>
                  <a:schemeClr val="accent3"/>
                </a:solidFill>
              </a:rPr>
              <a:t> + 1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= </a:t>
            </a:r>
            <a:r>
              <a:rPr lang="da-DK" sz="2400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l.size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r.size</a:t>
            </a:r>
            <a:endParaRPr lang="da-DK" sz="2400" i="1" dirty="0" smtClean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</a:t>
            </a:r>
            <a:r>
              <a:rPr lang="da-DK" sz="2400" i="1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= </a:t>
            </a:r>
            <a:r>
              <a:rPr lang="da-DK" sz="2400" dirty="0" err="1" smtClean="0">
                <a:solidFill>
                  <a:schemeClr val="accent3"/>
                </a:solidFill>
              </a:rPr>
              <a:t>x.size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l.size</a:t>
            </a:r>
            <a:r>
              <a:rPr lang="da-DK" sz="2400" dirty="0" smtClean="0">
                <a:solidFill>
                  <a:schemeClr val="accent3"/>
                </a:solidFill>
              </a:rPr>
              <a:t> + </a:t>
            </a:r>
            <a:r>
              <a:rPr lang="da-DK" sz="2400" i="1" dirty="0" err="1" smtClean="0">
                <a:solidFill>
                  <a:schemeClr val="accent3"/>
                </a:solidFill>
              </a:rPr>
              <a:t>r.size</a:t>
            </a:r>
            <a:r>
              <a:rPr lang="da-DK" sz="2400" i="1" dirty="0" smtClean="0">
                <a:solidFill>
                  <a:schemeClr val="accent3"/>
                </a:solidFill>
              </a:rPr>
              <a:t> </a:t>
            </a:r>
            <a:r>
              <a:rPr lang="da-DK" sz="2400" dirty="0" smtClean="0">
                <a:solidFill>
                  <a:schemeClr val="accent3"/>
                </a:solidFill>
              </a:rPr>
              <a:t>+ 1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 smtClean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5129" name="Straight Connector 5"/>
          <p:cNvCxnSpPr>
            <a:cxnSpLocks noChangeShapeType="1"/>
            <a:stCxn id="5130" idx="1"/>
            <a:endCxn id="5130" idx="3"/>
          </p:cNvCxnSpPr>
          <p:nvPr/>
        </p:nvCxnSpPr>
        <p:spPr bwMode="auto">
          <a:xfrm>
            <a:off x="3867893" y="4800600"/>
            <a:ext cx="9715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 bwMode="auto">
          <a:xfrm>
            <a:off x="3492500" y="4397375"/>
            <a:ext cx="1752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x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sp>
        <p:nvSpPr>
          <p:cNvPr id="5130" name="Rounded Rectangle 9"/>
          <p:cNvSpPr>
            <a:spLocks noChangeArrowheads="1"/>
          </p:cNvSpPr>
          <p:nvPr/>
        </p:nvSpPr>
        <p:spPr bwMode="auto">
          <a:xfrm>
            <a:off x="3867893" y="4419600"/>
            <a:ext cx="97155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1" name="Straight Connector 14"/>
          <p:cNvCxnSpPr>
            <a:cxnSpLocks noChangeShapeType="1"/>
            <a:stCxn id="5132" idx="1"/>
            <a:endCxn id="5132" idx="3"/>
          </p:cNvCxnSpPr>
          <p:nvPr/>
        </p:nvCxnSpPr>
        <p:spPr bwMode="auto">
          <a:xfrm rot="10800000" flipH="1">
            <a:off x="3105150" y="6096000"/>
            <a:ext cx="9715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Rounded Rectangle 15"/>
          <p:cNvSpPr>
            <a:spLocks noChangeArrowheads="1"/>
          </p:cNvSpPr>
          <p:nvPr/>
        </p:nvSpPr>
        <p:spPr bwMode="auto">
          <a:xfrm>
            <a:off x="3105150" y="5715000"/>
            <a:ext cx="97155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3" name="Straight Connector 17"/>
          <p:cNvCxnSpPr>
            <a:cxnSpLocks noChangeShapeType="1"/>
            <a:stCxn id="5134" idx="1"/>
            <a:endCxn id="5134" idx="3"/>
          </p:cNvCxnSpPr>
          <p:nvPr/>
        </p:nvCxnSpPr>
        <p:spPr bwMode="auto">
          <a:xfrm rot="10800000" flipH="1">
            <a:off x="4705350" y="6096000"/>
            <a:ext cx="9715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Rounded Rectangle 18"/>
          <p:cNvSpPr>
            <a:spLocks noChangeArrowheads="1"/>
          </p:cNvSpPr>
          <p:nvPr/>
        </p:nvSpPr>
        <p:spPr bwMode="auto">
          <a:xfrm>
            <a:off x="4705350" y="5715000"/>
            <a:ext cx="97155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5" name="Straight Connector 20"/>
          <p:cNvCxnSpPr>
            <a:cxnSpLocks noChangeShapeType="1"/>
          </p:cNvCxnSpPr>
          <p:nvPr/>
        </p:nvCxnSpPr>
        <p:spPr bwMode="auto">
          <a:xfrm>
            <a:off x="4552950" y="5199998"/>
            <a:ext cx="666750" cy="5111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Straight Connector 22"/>
          <p:cNvCxnSpPr>
            <a:cxnSpLocks noChangeShapeType="1"/>
          </p:cNvCxnSpPr>
          <p:nvPr/>
        </p:nvCxnSpPr>
        <p:spPr bwMode="auto">
          <a:xfrm rot="10800000" flipV="1">
            <a:off x="3619500" y="5199998"/>
            <a:ext cx="533400" cy="5111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/>
          <p:nvPr/>
        </p:nvSpPr>
        <p:spPr bwMode="auto">
          <a:xfrm>
            <a:off x="2819400" y="5692775"/>
            <a:ext cx="16383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l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381500" y="5692775"/>
            <a:ext cx="16891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r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208" r="3751" b="33333"/>
          <a:stretch>
            <a:fillRect/>
          </a:stretch>
        </p:blipFill>
        <p:spPr bwMode="auto">
          <a:xfrm rot="60000">
            <a:off x="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8839200" cy="16002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Indsættelse/slettelse: opdater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på stien til roden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Under rebalancering af det rød-sorte træ, vedligehold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under </a:t>
            </a:r>
            <a:r>
              <a:rPr lang="da-DK" sz="2800">
                <a:solidFill>
                  <a:schemeClr val="accent2"/>
                </a:solidFill>
              </a:rPr>
              <a:t>rotationer</a:t>
            </a:r>
            <a:endParaRPr lang="da-DK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0" y="1600200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6" t="54092" r="7101" b="10394"/>
          <a:stretch>
            <a:fillRect/>
          </a:stretch>
        </p:blipFill>
        <p:spPr bwMode="auto">
          <a:xfrm>
            <a:off x="4721225" y="4406900"/>
            <a:ext cx="4318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26106" r="24741" b="33208"/>
          <a:stretch>
            <a:fillRect/>
          </a:stretch>
        </p:blipFill>
        <p:spPr bwMode="auto">
          <a:xfrm rot="-60000">
            <a:off x="304800" y="4371975"/>
            <a:ext cx="38528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Rang af 28 ?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152400" y="4141788"/>
            <a:ext cx="88392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57600" y="1600200"/>
            <a:ext cx="2209800" cy="2286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13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14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16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28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5319713" y="5257800"/>
            <a:ext cx="611187" cy="612775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grpSp>
        <p:nvGrpSpPr>
          <p:cNvPr id="820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79223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019800" cy="3962401"/>
        </p:xfrm>
        <a:graphic>
          <a:graphicData uri="http://schemas.openxmlformats.org/drawingml/2006/table">
            <a:tbl>
              <a:tblPr/>
              <a:tblGrid>
                <a:gridCol w="35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763000" cy="24622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 dirty="0"/>
              <a:t>Vedligehold en mængde af intervaller</a:t>
            </a:r>
          </a:p>
          <a:p>
            <a:pPr algn="l" eaLnBrk="1" hangingPunct="1">
              <a:buFontTx/>
              <a:buChar char="•"/>
            </a:pPr>
            <a:r>
              <a:rPr lang="da-DK" sz="2800" dirty="0"/>
              <a:t>Indsæt og slet </a:t>
            </a:r>
            <a:r>
              <a:rPr lang="da-DK" sz="2800" dirty="0" smtClean="0"/>
              <a:t>indsatte intervaller</a:t>
            </a:r>
            <a:endParaRPr lang="da-DK" sz="2800" dirty="0"/>
          </a:p>
          <a:p>
            <a:pPr algn="l" eaLnBrk="1" hangingPunct="1">
              <a:buFontTx/>
              <a:buChar char="•"/>
            </a:pPr>
            <a:r>
              <a:rPr lang="da-DK" sz="2800" dirty="0"/>
              <a:t>Find et interval der overlapper med et givet </a:t>
            </a:r>
            <a:r>
              <a:rPr lang="da-DK" sz="2800" dirty="0">
                <a:solidFill>
                  <a:srgbClr val="FF0000"/>
                </a:solidFill>
              </a:rPr>
              <a:t>interval</a:t>
            </a:r>
          </a:p>
          <a:p>
            <a:pPr algn="l" eaLnBrk="1" hangingPunct="1">
              <a:buFontTx/>
              <a:buChar char="•"/>
            </a:pPr>
            <a:endParaRPr lang="en-US" sz="2800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762000" y="3810000"/>
            <a:ext cx="7848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 rot="5400000">
            <a:off x="3125788" y="4800600"/>
            <a:ext cx="150812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Connector 6"/>
          <p:cNvCxnSpPr>
            <a:cxnSpLocks noChangeShapeType="1"/>
          </p:cNvCxnSpPr>
          <p:nvPr/>
        </p:nvCxnSpPr>
        <p:spPr bwMode="auto">
          <a:xfrm>
            <a:off x="3200400" y="4800600"/>
            <a:ext cx="8382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Connector 7"/>
          <p:cNvCxnSpPr>
            <a:cxnSpLocks noChangeShapeType="1"/>
          </p:cNvCxnSpPr>
          <p:nvPr/>
        </p:nvCxnSpPr>
        <p:spPr bwMode="auto">
          <a:xfrm rot="5400000">
            <a:off x="3963194" y="4799806"/>
            <a:ext cx="1524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762000" y="304800"/>
            <a:ext cx="7848600" cy="5716588"/>
            <a:chOff x="838200" y="869950"/>
            <a:chExt cx="7848600" cy="5716817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t="57292" r="15625" b="7875"/>
            <a:stretch>
              <a:fillRect/>
            </a:stretch>
          </p:blipFill>
          <p:spPr bwMode="auto">
            <a:xfrm>
              <a:off x="1219200" y="4038600"/>
              <a:ext cx="7086600" cy="254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9" t="16667" r="17500" b="55206"/>
            <a:stretch>
              <a:fillRect/>
            </a:stretch>
          </p:blipFill>
          <p:spPr bwMode="auto">
            <a:xfrm>
              <a:off x="838200" y="869950"/>
              <a:ext cx="7848600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1" name="Straight Connector 5"/>
            <p:cNvCxnSpPr>
              <a:cxnSpLocks noChangeShapeType="1"/>
            </p:cNvCxnSpPr>
            <p:nvPr/>
          </p:nvCxnSpPr>
          <p:spPr bwMode="auto">
            <a:xfrm rot="5400000">
              <a:off x="3201194" y="1860550"/>
              <a:ext cx="151606" cy="7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Straight Connector 6"/>
            <p:cNvCxnSpPr>
              <a:cxnSpLocks noChangeShapeType="1"/>
            </p:cNvCxnSpPr>
            <p:nvPr/>
          </p:nvCxnSpPr>
          <p:spPr bwMode="auto">
            <a:xfrm>
              <a:off x="3276600" y="1860550"/>
              <a:ext cx="838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Straight Connector 7"/>
            <p:cNvCxnSpPr>
              <a:cxnSpLocks noChangeShapeType="1"/>
            </p:cNvCxnSpPr>
            <p:nvPr/>
          </p:nvCxnSpPr>
          <p:spPr bwMode="auto">
            <a:xfrm rot="5400000">
              <a:off x="4039394" y="1859756"/>
              <a:ext cx="1524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0" y="6096000"/>
            <a:ext cx="937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Søgetræ over intervallernes </a:t>
            </a:r>
            <a:r>
              <a:rPr lang="da-DK" b="1">
                <a:solidFill>
                  <a:srgbClr val="C00000"/>
                </a:solidFill>
              </a:rPr>
              <a:t>venstre endepunkt</a:t>
            </a:r>
          </a:p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Hver knude gemmer yderligere </a:t>
            </a:r>
            <a:r>
              <a:rPr lang="da-DK" b="1">
                <a:solidFill>
                  <a:srgbClr val="C00000"/>
                </a:solidFill>
              </a:rPr>
              <a:t>maximum højre endepunkt</a:t>
            </a:r>
            <a:r>
              <a:rPr lang="da-DK">
                <a:solidFill>
                  <a:srgbClr val="C00000"/>
                </a:solidFill>
              </a:rPr>
              <a:t> for et interval i undertræet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LUIDIAENABLED" val="False"/>
  <p:tag name="POWERPOINTVERSION" val="14.0"/>
  <p:tag name="TASKPANEKEY" val="643998e7-27a5-4325-932b-b1cf8e2be2e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20"/>
  <p:tag name="FONTSIZE" val="24"/>
  <p:tag name="BULLETTYPE" val="ppBulletAlphaLCParenRight"/>
  <p:tag name="ANSWERTEXT" val="13&#10;14&#10;16&#10;28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84680AFCB33E41D39FB5BEA195A08E43"/>
  <p:tag name="QUESTIONALIAS" val="Beregning af  Udvidet Information x.size ?"/>
  <p:tag name="ANSWERSALIAS" val=" x.max = r.max|smicln| x.max = r.high|smicln| x.max = max(r.max, x.high)|smicln| x.max = max(l.max, x.high)|smicln| x.max = max(l.max, r.max, x.high)|smicln| ved ikke"/>
  <p:tag name="VALUES" val="No Value|smicln|No Value|smicln|No Value|smicln|No Value|smicln|No Value|smicln|No Value"/>
  <p:tag name="RESPONSESGATHERED" val="True"/>
  <p:tag name="TOTALRESPONSES" val="72"/>
  <p:tag name="RESPONSECOUNT" val="720"/>
  <p:tag name="SLICED" val="False"/>
  <p:tag name="RESPONSES" val="5;3;5;5;5;5;5;5;5;5;5;5;5;5;5;5;5;5;5;5;5;3;5;3;5;1;-;5;5;5;5;5;5;5;5;5;5;5;-;5;5;5;5;5;5;5;5;5;3;-;5;3;2;5;5;6;3;5;5;6;-;5;5;5;5;5;5;5;5;-;-;5;5;5;3;5;5;-;3;"/>
  <p:tag name="CHARTSTRINGSTD" val="10 10 80 0 600 20"/>
  <p:tag name="CHARTSTRINGREV" val="20 600 0 80 10 10"/>
  <p:tag name="CHARTSTRINGSTDPER" val="0.0138888888888889 0.0138888888888889 0.111111111111111 0 0.833333333333333 0.0277777777777778"/>
  <p:tag name="CHARTSTRINGREVPER" val="0.0277777777777778 0.833333333333333 0 0.111111111111111 0.0138888888888889 0.0138888888888889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31"/>
  <p:tag name="FONTSIZE" val="24"/>
  <p:tag name="BULLETTYPE" val="ppBulletAlphaLCParenRight"/>
  <p:tag name="ANSWERTEXT" val=" x.max = r.max&#10; x.max = r.high&#10; x.max = max(r.max, x.high)&#10; x.max = max(l.max, x.high)&#10; x.max = max(l.max, r.max, x.high)&#10; ved ikk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7"/>
  <p:tag name="SLIDEGUID" val="B73CFB59D902462391140814DB403381"/>
  <p:tag name="QUESTIONALIAS" val="Interval-Search(T, [ 9.5,15.5] ) ?"/>
  <p:tag name="ANSWERSALIAS" val=" [6, 10]|smicln| [15, 23]|smicln| ved ikke"/>
  <p:tag name="VALUES" val="No Value|smicln|No Value|smicln|No Value"/>
  <p:tag name="RESPONSESGATHERED" val="True"/>
  <p:tag name="TOTALRESPONSES" val="75"/>
  <p:tag name="RESPONSECOUNT" val="750"/>
  <p:tag name="SLICED" val="False"/>
  <p:tag name="RESPONSES" val="2;2;1;1;1;1;1;1;1;1;2;1;1;1;1;1;1;2;1;1;2;1;1;1;2;3;-;1;2;1;1;1;1;2;2;1;1;1;2;1;1;1;1;1;2;2;1;2;1;-;1;1;2;-;1;1;2;3;1;1;1;1;1;1;1;2;1;1;1;1;2;1;1;1;2;-;1;3;1;"/>
  <p:tag name="CHARTSTRINGSTD" val="540 180 30"/>
  <p:tag name="CHARTSTRINGREV" val="30 180 540"/>
  <p:tag name="CHARTSTRINGSTDPER" val="0.72 0.24 0.04"/>
  <p:tag name="CHARTSTRINGREVPER" val="0.04 0.24 0.72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28"/>
  <p:tag name="FONTSIZE" val="24"/>
  <p:tag name="BULLETTYPE" val="ppBulletAlphaLCParenRight"/>
  <p:tag name="ANSWERTEXT" val=" [6, 10]&#10; [15, 23]&#10; ved ikk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23CB3B1B89734F32BEC69BA9B8787C42"/>
  <p:tag name="QUESTIONALIAS" val="Rang af 28 ?"/>
  <p:tag name="ANSWERSALIAS" val="13|smicln|14|smicln|16|smicln|28|smicln|ved ikke"/>
  <p:tag name="VALUES" val="No Value|smicln|No Value|smicln|No Value|smicln|No Value|smicln|No Value"/>
  <p:tag name="RESPONSESGATHERED" val="True"/>
  <p:tag name="TOTALRESPONSES" val="67"/>
  <p:tag name="RESPONSECOUNT" val="670"/>
  <p:tag name="SLICED" val="False"/>
  <p:tag name="RESPONSES" val="2;3;2;2;2;2;2;2;2;2;2;2;2;1;-;-;2;3;2;1;2;1;2;-;2;-;2;2;2;1;2;2;2;1;4;3;4;2;2;3;2;2;2;2;2;-;2;1;2;-;2;1;2;-;1;2;4;-;2;2;2;2;2;2;2;3;2;2;2;3;-;1;2;2;-;-;2;2;"/>
  <p:tag name="CHARTSTRINGSTD" val="90 490 60 30 0"/>
  <p:tag name="CHARTSTRINGREV" val="0 30 60 490 90"/>
  <p:tag name="CHARTSTRINGSTDPER" val="0.134328358208955 0.73134328358209 0.0895522388059701 0.0447761194029851 0"/>
  <p:tag name="CHARTSTRINGREVPER" val="0 0.0447761194029851 0.0895522388059701 0.73134328358209 0.134328358208955"/>
  <p:tag name="ANONYMOUSTEMP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8125</TotalTime>
  <Words>435</Words>
  <Application>Microsoft Office PowerPoint</Application>
  <PresentationFormat>On-screen Show (4:3)</PresentationFormat>
  <Paragraphs>121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Times New Roman</vt:lpstr>
      <vt:lpstr>Default Design</vt:lpstr>
      <vt:lpstr>PowerPoint Presentation</vt:lpstr>
      <vt:lpstr>Dynamisk Rang</vt:lpstr>
      <vt:lpstr>Beregning af  Udvidet Information x.size ?</vt:lpstr>
      <vt:lpstr>Dynamisk Rang</vt:lpstr>
      <vt:lpstr>Dynamisk Rang</vt:lpstr>
      <vt:lpstr>Rang af 28 ?</vt:lpstr>
      <vt:lpstr>Dynamisk Rang</vt:lpstr>
      <vt:lpstr>Interval Træer </vt:lpstr>
      <vt:lpstr>Interval Træer </vt:lpstr>
      <vt:lpstr>Beregning af  Udvidet Information x.max ?</vt:lpstr>
      <vt:lpstr>Interval Træer </vt:lpstr>
      <vt:lpstr>Interval Træer - Korrekthed </vt:lpstr>
      <vt:lpstr>Interval-Search(T, [ 9.5,15.5] ) ?</vt:lpstr>
      <vt:lpstr>Interval Træer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124</cp:revision>
  <dcterms:created xsi:type="dcterms:W3CDTF">2007-02-15T20:43:32Z</dcterms:created>
  <dcterms:modified xsi:type="dcterms:W3CDTF">2018-10-16T18:53:39Z</dcterms:modified>
</cp:coreProperties>
</file>