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8" r:id="rId2"/>
    <p:sldId id="268" r:id="rId3"/>
    <p:sldId id="257" r:id="rId4"/>
    <p:sldId id="279" r:id="rId5"/>
    <p:sldId id="266" r:id="rId6"/>
    <p:sldId id="267" r:id="rId7"/>
    <p:sldId id="269" r:id="rId8"/>
    <p:sldId id="270" r:id="rId9"/>
    <p:sldId id="271" r:id="rId10"/>
    <p:sldId id="272" r:id="rId11"/>
    <p:sldId id="273" r:id="rId12"/>
    <p:sldId id="281" r:id="rId13"/>
    <p:sldId id="275" r:id="rId14"/>
    <p:sldId id="274" r:id="rId15"/>
    <p:sldId id="276" r:id="rId16"/>
    <p:sldId id="277" r:id="rId17"/>
    <p:sldId id="28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00CC00"/>
    <a:srgbClr val="FF0000"/>
    <a:srgbClr val="00FF00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5" autoAdjust="0"/>
    <p:restoredTop sz="86620" autoAdjust="0"/>
  </p:normalViewPr>
  <p:slideViewPr>
    <p:cSldViewPr>
      <p:cViewPr varScale="1">
        <p:scale>
          <a:sx n="64" d="100"/>
          <a:sy n="64" d="100"/>
        </p:scale>
        <p:origin x="-12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6362AE4-32BC-4B87-88B2-2170A4970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8CB38C-D388-49A4-BA34-BA9933DC6AAC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DBE829-EBE2-4A48-9FBF-EA1DE867DCE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362AE4-32BC-4B87-88B2-2170A497045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94972-E635-42ED-AA3B-9804E89E8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109DE-DF7C-4846-B2C9-71F66F94B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43D3D-4C9D-45A0-9C10-6C9F2C098B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E9555-0B2E-42D3-8A5B-0A03EA672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E4CAC-1227-4C90-9CDA-043424ACB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7D74F-4E08-408A-88AB-3E0ED6C90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779A6-F2AA-40F3-90E7-DF7608E41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D87E5-5187-466F-A6D9-584127857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CE0F7-1311-400F-A29C-AB364C868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D9CB2-F7C0-44F8-9DE4-2844243C4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ABC4B-6DD1-471E-8567-9B3DBE396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514D237-A841-4F0B-B837-EDEBB6FB34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438400"/>
            <a:ext cx="9144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a-DK" sz="4000" b="1" kern="0" dirty="0">
                <a:latin typeface="+mj-lt"/>
                <a:ea typeface="+mj-ea"/>
                <a:cs typeface="+mj-cs"/>
              </a:rPr>
              <a:t>Algoritmer og Datastrukturer </a:t>
            </a:r>
            <a:r>
              <a:rPr lang="da-DK" sz="4000" b="1" kern="0" dirty="0" smtClean="0">
                <a:latin typeface="+mj-lt"/>
                <a:ea typeface="+mj-ea"/>
                <a:cs typeface="+mj-cs"/>
              </a:rPr>
              <a:t>2</a:t>
            </a:r>
            <a:endParaRPr lang="da-DK" sz="4000" b="1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da-DK" sz="2400" b="1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da-DK" sz="2400" b="1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da-DK" b="1" dirty="0" err="1" smtClean="0"/>
              <a:t>Del-og-kombiner</a:t>
            </a:r>
            <a:r>
              <a:rPr lang="da-DK" b="1" dirty="0" smtClean="0"/>
              <a:t> </a:t>
            </a:r>
            <a:br>
              <a:rPr lang="da-DK" b="1" dirty="0" smtClean="0"/>
            </a:br>
            <a:r>
              <a:rPr lang="da-DK" b="1" dirty="0" smtClean="0"/>
              <a:t>[CLRS, kapitel 2.3, 4.2-4.5, problem 30.1.c]</a:t>
            </a:r>
            <a:endParaRPr lang="da-DK" b="1" dirty="0"/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0" y="3565525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/>
              <a:t>Gerth Stølting Brodal</a:t>
            </a:r>
            <a:endParaRPr lang="en-US"/>
          </a:p>
        </p:txBody>
      </p:sp>
      <p:pic>
        <p:nvPicPr>
          <p:cNvPr id="3076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5791200"/>
            <a:ext cx="23622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44563"/>
          </a:xfrm>
        </p:spPr>
        <p:txBody>
          <a:bodyPr/>
          <a:lstStyle/>
          <a:p>
            <a:pPr eaLnBrk="1" hangingPunct="1"/>
            <a:r>
              <a:rPr lang="da-DK" sz="4000" b="1" smtClean="0"/>
              <a:t>Master Theorem</a:t>
            </a:r>
            <a:br>
              <a:rPr lang="da-DK" sz="4000" b="1" smtClean="0"/>
            </a:br>
            <a:r>
              <a:rPr lang="da-DK" sz="2800" b="1" smtClean="0"/>
              <a:t>(Simplificering af [CLRS, Theorem 4.1])</a:t>
            </a:r>
            <a:endParaRPr lang="en-US" sz="2800" b="1" smtClean="0"/>
          </a:p>
        </p:txBody>
      </p:sp>
      <p:pic>
        <p:nvPicPr>
          <p:cNvPr id="11267" name="Picture 4"/>
          <p:cNvPicPr>
            <a:picLocks noChangeAspect="1" noChangeArrowheads="1"/>
          </p:cNvPicPr>
          <p:nvPr/>
        </p:nvPicPr>
        <p:blipFill>
          <a:blip r:embed="rId2" cstate="print"/>
          <a:srcRect l="11250" t="21875" r="6876" b="14583"/>
          <a:stretch>
            <a:fillRect/>
          </a:stretch>
        </p:blipFill>
        <p:spPr bwMode="auto">
          <a:xfrm>
            <a:off x="228600" y="1828800"/>
            <a:ext cx="8534400" cy="397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Matrix Multiplication</a:t>
            </a:r>
            <a:endParaRPr lang="en-US" b="1" smtClean="0"/>
          </a:p>
        </p:txBody>
      </p:sp>
      <p:sp>
        <p:nvSpPr>
          <p:cNvPr id="12292" name="Text Box 116"/>
          <p:cNvSpPr txBox="1">
            <a:spLocks noChangeArrowheads="1"/>
          </p:cNvSpPr>
          <p:nvPr/>
        </p:nvSpPr>
        <p:spPr bwMode="auto">
          <a:xfrm>
            <a:off x="2438400" y="4953000"/>
            <a:ext cx="4038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a-DK" sz="4000" i="1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da-DK" sz="4000" i="1" baseline="-25000" dirty="0" err="1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da-DK" sz="40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sz="4400" dirty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da-DK" sz="4000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a-DK" sz="4000" baseline="-25000" dirty="0">
                <a:latin typeface="Times New Roman" pitchFamily="18" charset="0"/>
                <a:cs typeface="Times New Roman" pitchFamily="18" charset="0"/>
              </a:rPr>
              <a:t>=1..</a:t>
            </a:r>
            <a:r>
              <a:rPr lang="da-DK" sz="4000" i="1" baseline="-250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da-DK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4000" i="1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a-DK" sz="4000" i="1" baseline="-25000" dirty="0" err="1">
                <a:latin typeface="Times New Roman" pitchFamily="18" charset="0"/>
                <a:cs typeface="Times New Roman" pitchFamily="18" charset="0"/>
              </a:rPr>
              <a:t>ik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da-DK" sz="4000" i="1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da-DK" sz="4000" i="1" baseline="-25000" dirty="0" err="1">
                <a:latin typeface="Times New Roman" pitchFamily="18" charset="0"/>
                <a:cs typeface="Times New Roman" pitchFamily="18" charset="0"/>
              </a:rPr>
              <a:t>kj</a:t>
            </a:r>
            <a:endParaRPr lang="el-GR" sz="40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4008" y="2836334"/>
            <a:ext cx="381000" cy="304800"/>
          </a:xfrm>
          <a:prstGeom prst="rect">
            <a:avLst/>
          </a:prstGeom>
          <a:solidFill>
            <a:srgbClr val="FF000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30939" y="2836334"/>
            <a:ext cx="2218267" cy="304800"/>
          </a:xfrm>
          <a:prstGeom prst="rect">
            <a:avLst/>
          </a:prstGeom>
          <a:solidFill>
            <a:srgbClr val="FF000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60873" y="2319868"/>
            <a:ext cx="457200" cy="1676400"/>
          </a:xfrm>
          <a:prstGeom prst="rect">
            <a:avLst/>
          </a:prstGeom>
          <a:solidFill>
            <a:srgbClr val="FF000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921608" y="2286000"/>
          <a:ext cx="7460392" cy="1752600"/>
        </p:xfrm>
        <a:graphic>
          <a:graphicData uri="http://schemas.openxmlformats.org/presentationml/2006/ole">
            <p:oleObj spid="_x0000_s1026" name="Equation" r:id="rId3" imgW="400032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14375" t="13000" r="3750" b="12000"/>
          <a:stretch>
            <a:fillRect/>
          </a:stretch>
        </p:blipFill>
        <p:spPr bwMode="auto">
          <a:xfrm>
            <a:off x="1981200" y="2971800"/>
            <a:ext cx="5257800" cy="3010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Matrix Multiplication</a:t>
            </a:r>
            <a:endParaRPr lang="en-US" b="1" smtClean="0"/>
          </a:p>
        </p:txBody>
      </p:sp>
      <p:sp>
        <p:nvSpPr>
          <p:cNvPr id="12293" name="Text Box 117"/>
          <p:cNvSpPr txBox="1">
            <a:spLocks noChangeArrowheads="1"/>
          </p:cNvSpPr>
          <p:nvPr/>
        </p:nvSpPr>
        <p:spPr bwMode="auto">
          <a:xfrm>
            <a:off x="1219200" y="6126162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a-DK" sz="3200" b="1" dirty="0">
                <a:solidFill>
                  <a:schemeClr val="accent2"/>
                </a:solidFill>
              </a:rPr>
              <a:t>Naive </a:t>
            </a:r>
            <a:r>
              <a:rPr lang="da-DK" sz="3200" b="1" dirty="0" err="1">
                <a:solidFill>
                  <a:schemeClr val="accent2"/>
                </a:solidFill>
              </a:rPr>
              <a:t>implementation</a:t>
            </a:r>
            <a:r>
              <a:rPr lang="da-DK" sz="3200" b="1" dirty="0">
                <a:solidFill>
                  <a:schemeClr val="accent2"/>
                </a:solidFill>
              </a:rPr>
              <a:t>: tid </a:t>
            </a:r>
            <a:r>
              <a:rPr lang="da-DK" sz="32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da-DK" sz="3200" i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npm</a:t>
            </a:r>
            <a:r>
              <a:rPr lang="da-DK" sz="32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12429" y="1764482"/>
            <a:ext cx="237339" cy="201728"/>
          </a:xfrm>
          <a:prstGeom prst="rect">
            <a:avLst/>
          </a:prstGeom>
          <a:solidFill>
            <a:srgbClr val="FF000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86200" y="1770090"/>
            <a:ext cx="1509010" cy="211110"/>
          </a:xfrm>
          <a:prstGeom prst="rect">
            <a:avLst/>
          </a:prstGeom>
          <a:solidFill>
            <a:srgbClr val="FF000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578840" y="1402459"/>
            <a:ext cx="288559" cy="1188341"/>
          </a:xfrm>
          <a:prstGeom prst="rect">
            <a:avLst/>
          </a:prstGeom>
          <a:solidFill>
            <a:srgbClr val="FF000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905000" y="1371600"/>
          <a:ext cx="5334000" cy="1253067"/>
        </p:xfrm>
        <a:graphic>
          <a:graphicData uri="http://schemas.openxmlformats.org/presentationml/2006/ole">
            <p:oleObj spid="_x0000_s27650" name="Equation" r:id="rId4" imgW="400032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da-DK" b="1" dirty="0" smtClean="0"/>
              <a:t>(Kvadratisk) Matrix Multiplikation</a:t>
            </a:r>
            <a:br>
              <a:rPr lang="da-DK" b="1" dirty="0" smtClean="0"/>
            </a:br>
            <a:r>
              <a:rPr lang="da-DK" sz="2000" b="1" dirty="0" smtClean="0"/>
              <a:t>[CLRS, kapitel 4.2]</a:t>
            </a:r>
            <a:endParaRPr lang="en-US" sz="2000" b="1" dirty="0" smtClean="0"/>
          </a:p>
        </p:txBody>
      </p:sp>
      <p:pic>
        <p:nvPicPr>
          <p:cNvPr id="1331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 l="15741" t="55560" r="18518" b="24237"/>
          <a:stretch>
            <a:fillRect/>
          </a:stretch>
        </p:blipFill>
        <p:spPr>
          <a:xfrm>
            <a:off x="990600" y="1295400"/>
            <a:ext cx="7315200" cy="1236663"/>
          </a:xfrm>
        </p:spPr>
      </p:pic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3" cstate="print"/>
          <a:srcRect l="33333" t="8418" r="35802" b="56226"/>
          <a:stretch>
            <a:fillRect/>
          </a:stretch>
        </p:blipFill>
        <p:spPr bwMode="auto">
          <a:xfrm>
            <a:off x="304800" y="3581400"/>
            <a:ext cx="2971800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3962400" y="3048000"/>
            <a:ext cx="5181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6538" indent="-236538">
              <a:spcBef>
                <a:spcPct val="50000"/>
              </a:spcBef>
              <a:buFontTx/>
              <a:buChar char="•"/>
              <a:defRPr/>
            </a:pP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,...,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400" dirty="0"/>
              <a:t>er 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400" dirty="0">
                <a:latin typeface="+mn-lt"/>
                <a:cs typeface="Times New Roman" pitchFamily="18" charset="0"/>
              </a:rPr>
              <a:t>x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da-DK" sz="2400" i="1" dirty="0"/>
              <a:t>-</a:t>
            </a:r>
            <a:r>
              <a:rPr lang="da-DK" sz="2400" dirty="0"/>
              <a:t>matricer</a:t>
            </a:r>
          </a:p>
          <a:p>
            <a:pPr marL="236538" indent="-236538">
              <a:spcBef>
                <a:spcPct val="50000"/>
              </a:spcBef>
              <a:buFontTx/>
              <a:buChar char="•"/>
              <a:defRPr/>
            </a:pP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da-DK" sz="2400" dirty="0"/>
              <a:t> kan beregnes med </a:t>
            </a:r>
            <a:r>
              <a:rPr lang="da-DK" sz="2400" dirty="0" smtClean="0"/>
              <a:t>             </a:t>
            </a:r>
            <a:r>
              <a:rPr lang="da-DK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da-DK" sz="2400" dirty="0" smtClean="0">
                <a:solidFill>
                  <a:srgbClr val="FF0000"/>
                </a:solidFill>
              </a:rPr>
              <a:t> </a:t>
            </a:r>
            <a:r>
              <a:rPr lang="da-DK" sz="2400" dirty="0" err="1">
                <a:solidFill>
                  <a:srgbClr val="FF0000"/>
                </a:solidFill>
              </a:rPr>
              <a:t>rekursive</a:t>
            </a:r>
            <a:r>
              <a:rPr lang="da-DK" sz="2400" dirty="0">
                <a:solidFill>
                  <a:srgbClr val="FF0000"/>
                </a:solidFill>
              </a:rPr>
              <a:t> </a:t>
            </a:r>
            <a:r>
              <a:rPr lang="da-DK" sz="2400" dirty="0" err="1" smtClean="0">
                <a:solidFill>
                  <a:srgbClr val="FF0000"/>
                </a:solidFill>
              </a:rPr>
              <a:t>multiplication</a:t>
            </a:r>
            <a:r>
              <a:rPr lang="da-DK" sz="2400" dirty="0" smtClean="0"/>
              <a:t> og           </a:t>
            </a:r>
            <a:r>
              <a:rPr lang="da-DK" sz="2400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da-DK" sz="2400" dirty="0" smtClean="0">
                <a:solidFill>
                  <a:srgbClr val="00CC00"/>
                </a:solidFill>
              </a:rPr>
              <a:t> matrix additioner </a:t>
            </a:r>
            <a:r>
              <a:rPr lang="da-DK" sz="2400" dirty="0" smtClean="0"/>
              <a:t>	            på 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/2 </a:t>
            </a:r>
            <a:r>
              <a:rPr lang="da-DK" sz="2400" dirty="0" smtClean="0">
                <a:latin typeface="+mj-lt"/>
                <a:cs typeface="Times New Roman" pitchFamily="18" charset="0"/>
              </a:rPr>
              <a:t>x 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/2 -</a:t>
            </a:r>
            <a:r>
              <a:rPr lang="da-DK" sz="2400" dirty="0" smtClean="0"/>
              <a:t>matricer</a:t>
            </a:r>
            <a:endParaRPr lang="da-DK" sz="2400" dirty="0"/>
          </a:p>
          <a:p>
            <a:pPr marL="236538" indent="-236538">
              <a:spcBef>
                <a:spcPct val="50000"/>
              </a:spcBef>
              <a:buFontTx/>
              <a:buChar char="•"/>
              <a:defRPr/>
            </a:pP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) ≤ 8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/2) + 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	</a:t>
            </a:r>
            <a:r>
              <a:rPr lang="en-US" sz="2400" dirty="0">
                <a:latin typeface="+mn-lt"/>
                <a:cs typeface="Times New Roman" pitchFamily="18" charset="0"/>
              </a:rPr>
              <a:t>for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≥ 2</a:t>
            </a:r>
          </a:p>
          <a:p>
            <a:pPr marL="236538" indent="-236538">
              <a:spcBef>
                <a:spcPct val="50000"/>
              </a:spcBef>
              <a:defRPr/>
            </a:pP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) ≤ 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da-DK" sz="2400" dirty="0">
                <a:latin typeface="+mn-lt"/>
                <a:cs typeface="Times New Roman" pitchFamily="18" charset="0"/>
              </a:rPr>
              <a:t>for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da-DK" sz="2400" i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da-DK" sz="2400" dirty="0">
                <a:latin typeface="Times New Roman" pitchFamily="18" charset="0"/>
                <a:cs typeface="Times New Roman" pitchFamily="18" charset="0"/>
              </a:rPr>
              <a:t>= 1</a:t>
            </a:r>
          </a:p>
          <a:p>
            <a:pPr marL="236538" indent="-236538">
              <a:spcBef>
                <a:spcPct val="50000"/>
              </a:spcBef>
              <a:buFontTx/>
              <a:buChar char="•"/>
              <a:defRPr/>
            </a:pPr>
            <a:r>
              <a:rPr lang="da-DK" sz="24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4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 = O(</a:t>
            </a:r>
            <a:r>
              <a:rPr lang="da-DK" sz="2400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400" baseline="30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da-DK" sz="24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8" name="Line 7"/>
          <p:cNvSpPr>
            <a:spLocks noChangeShapeType="1"/>
          </p:cNvSpPr>
          <p:nvPr/>
        </p:nvSpPr>
        <p:spPr bwMode="auto">
          <a:xfrm>
            <a:off x="3886200" y="28956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3319" name="Line 9"/>
          <p:cNvSpPr>
            <a:spLocks noChangeShapeType="1"/>
          </p:cNvSpPr>
          <p:nvPr/>
        </p:nvSpPr>
        <p:spPr bwMode="auto">
          <a:xfrm>
            <a:off x="3886200" y="28956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" name="Oval 7"/>
          <p:cNvSpPr/>
          <p:nvPr/>
        </p:nvSpPr>
        <p:spPr>
          <a:xfrm>
            <a:off x="1905000" y="5262000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913467" y="4787866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930398" y="4309535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930401" y="3810000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895600" y="3818467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912531" y="4296798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54866" y="4796333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963330" y="5270464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201336" y="3453938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dirty="0" smtClean="0">
                <a:solidFill>
                  <a:srgbClr val="00CC00"/>
                </a:solidFill>
              </a:rPr>
              <a:t>+</a:t>
            </a:r>
            <a:endParaRPr lang="en-US" sz="4800" dirty="0">
              <a:solidFill>
                <a:srgbClr val="00CC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01333" y="3936539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dirty="0" smtClean="0">
                <a:solidFill>
                  <a:srgbClr val="00CC00"/>
                </a:solidFill>
              </a:rPr>
              <a:t>+</a:t>
            </a:r>
            <a:endParaRPr lang="en-US" sz="4800" dirty="0">
              <a:solidFill>
                <a:srgbClr val="00CC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01336" y="4427604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dirty="0" smtClean="0">
                <a:solidFill>
                  <a:srgbClr val="00CC00"/>
                </a:solidFill>
              </a:rPr>
              <a:t>+</a:t>
            </a:r>
            <a:endParaRPr lang="en-US" sz="4800" dirty="0">
              <a:solidFill>
                <a:srgbClr val="00CC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92863" y="4901738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dirty="0" smtClean="0">
                <a:solidFill>
                  <a:srgbClr val="00CC00"/>
                </a:solidFill>
              </a:rPr>
              <a:t>+</a:t>
            </a:r>
            <a:endParaRPr lang="en-US" sz="4800" dirty="0">
              <a:solidFill>
                <a:srgbClr val="00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57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/>
          <p:cNvPicPr>
            <a:picLocks noChangeAspect="1" noChangeArrowheads="1"/>
          </p:cNvPicPr>
          <p:nvPr/>
        </p:nvPicPr>
        <p:blipFill>
          <a:blip r:embed="rId2" cstate="print"/>
          <a:srcRect l="11250" t="32292" r="33749" b="6250"/>
          <a:stretch>
            <a:fillRect/>
          </a:stretch>
        </p:blipFill>
        <p:spPr bwMode="auto">
          <a:xfrm rot="-60000">
            <a:off x="990600" y="2013478"/>
            <a:ext cx="7162800" cy="480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Rectangle 34"/>
          <p:cNvSpPr/>
          <p:nvPr/>
        </p:nvSpPr>
        <p:spPr>
          <a:xfrm>
            <a:off x="685800" y="2438400"/>
            <a:ext cx="7848600" cy="914400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838200" y="3657600"/>
            <a:ext cx="7848600" cy="914400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990600" y="4842932"/>
            <a:ext cx="7848600" cy="914400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990600" y="6019800"/>
            <a:ext cx="7848600" cy="838200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2" cstate="print"/>
          <a:srcRect l="11848" t="3491" r="69365" b="70883"/>
          <a:stretch>
            <a:fillRect/>
          </a:stretch>
        </p:blipFill>
        <p:spPr bwMode="auto">
          <a:xfrm>
            <a:off x="4953000" y="3200400"/>
            <a:ext cx="3200400" cy="2620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4340" name="Picture 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 l="15741" t="55560" r="18518" b="24237"/>
          <a:stretch>
            <a:fillRect/>
          </a:stretch>
        </p:blipFill>
        <p:spPr>
          <a:xfrm rot="60000">
            <a:off x="1371600" y="914400"/>
            <a:ext cx="6324600" cy="1069975"/>
          </a:xfrm>
          <a:noFill/>
        </p:spPr>
      </p:pic>
      <p:sp>
        <p:nvSpPr>
          <p:cNvPr id="14341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noFill/>
        </p:spPr>
        <p:txBody>
          <a:bodyPr/>
          <a:lstStyle/>
          <a:p>
            <a:pPr eaLnBrk="1" hangingPunct="1"/>
            <a:r>
              <a:rPr lang="da-DK" b="1" smtClean="0"/>
              <a:t>Strassen’s Matrix Multiplikation</a:t>
            </a:r>
            <a:endParaRPr lang="en-US" b="1" smtClean="0"/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8077200" y="762000"/>
            <a:ext cx="83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da-DK" sz="2000" b="1">
                <a:solidFill>
                  <a:schemeClr val="accent2"/>
                </a:solidFill>
              </a:rPr>
              <a:t>1969</a:t>
            </a:r>
            <a:endParaRPr lang="en-US" sz="2000" b="1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5400000">
            <a:off x="5873234" y="4349234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FF0000"/>
                </a:solidFill>
              </a:rPr>
              <a:t>7 </a:t>
            </a:r>
            <a:r>
              <a:rPr lang="da-DK" dirty="0" err="1" smtClean="0">
                <a:solidFill>
                  <a:srgbClr val="FF0000"/>
                </a:solidFill>
              </a:rPr>
              <a:t>rekursive</a:t>
            </a:r>
            <a:r>
              <a:rPr lang="da-DK" dirty="0" smtClean="0">
                <a:solidFill>
                  <a:srgbClr val="FF0000"/>
                </a:solidFill>
              </a:rPr>
              <a:t> multiplikationer </a:t>
            </a:r>
            <a:endParaRPr lang="da-DK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366932" y="3352800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90800" y="3738000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120468" y="4102066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417734" y="4449201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99267" y="4847132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090800" y="5219668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061199" y="5575270"/>
            <a:ext cx="72000" cy="7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955799" y="2022271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rgbClr val="00CC00"/>
                </a:solidFill>
              </a:rPr>
              <a:t>+</a:t>
            </a:r>
            <a:endParaRPr lang="en-US" sz="2800" dirty="0">
              <a:solidFill>
                <a:srgbClr val="00CC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87601" y="2025245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rgbClr val="00CC00"/>
                </a:solidFill>
              </a:rPr>
              <a:t>+</a:t>
            </a:r>
            <a:endParaRPr lang="en-US" sz="2800" dirty="0">
              <a:solidFill>
                <a:srgbClr val="00CC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47329" y="3278313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rgbClr val="00CC00"/>
                </a:solidFill>
              </a:rPr>
              <a:t>+</a:t>
            </a:r>
            <a:endParaRPr lang="en-US" sz="2800" dirty="0">
              <a:solidFill>
                <a:srgbClr val="00CC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38868" y="4436534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rgbClr val="00CC00"/>
                </a:solidFill>
              </a:rPr>
              <a:t>+</a:t>
            </a:r>
            <a:endParaRPr lang="en-US" sz="2800" dirty="0">
              <a:solidFill>
                <a:srgbClr val="00CC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02466" y="5632046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rgbClr val="00CC00"/>
                </a:solidFill>
              </a:rPr>
              <a:t>+</a:t>
            </a:r>
            <a:endParaRPr lang="en-US" sz="2800" dirty="0">
              <a:solidFill>
                <a:srgbClr val="00CC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15200" y="5291665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 smtClean="0">
                <a:solidFill>
                  <a:srgbClr val="00CC00"/>
                </a:solidFill>
              </a:rPr>
              <a:t>+</a:t>
            </a:r>
            <a:endParaRPr lang="en-US" sz="3600" dirty="0">
              <a:solidFill>
                <a:srgbClr val="00CC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66002" y="4927599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 smtClean="0">
                <a:solidFill>
                  <a:srgbClr val="00CC00"/>
                </a:solidFill>
              </a:rPr>
              <a:t>+</a:t>
            </a:r>
            <a:endParaRPr lang="en-US" sz="3600" dirty="0">
              <a:solidFill>
                <a:srgbClr val="00CC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57535" y="4555066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 smtClean="0">
                <a:solidFill>
                  <a:srgbClr val="00CC00"/>
                </a:solidFill>
              </a:rPr>
              <a:t>+</a:t>
            </a:r>
            <a:endParaRPr lang="en-US" sz="3600" dirty="0">
              <a:solidFill>
                <a:srgbClr val="00CC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34668" y="4546599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 smtClean="0">
                <a:solidFill>
                  <a:srgbClr val="00CC00"/>
                </a:solidFill>
              </a:rPr>
              <a:t>+</a:t>
            </a:r>
            <a:endParaRPr lang="en-US" sz="3600" dirty="0">
              <a:solidFill>
                <a:srgbClr val="00CC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43129" y="38100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 smtClean="0">
                <a:solidFill>
                  <a:srgbClr val="00CC00"/>
                </a:solidFill>
              </a:rPr>
              <a:t>+</a:t>
            </a:r>
            <a:endParaRPr lang="en-US" sz="3600" dirty="0">
              <a:solidFill>
                <a:srgbClr val="00CC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43123" y="3437467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 smtClean="0">
                <a:solidFill>
                  <a:srgbClr val="00CC00"/>
                </a:solidFill>
              </a:rPr>
              <a:t>+</a:t>
            </a:r>
            <a:endParaRPr lang="en-US" sz="3600" dirty="0">
              <a:solidFill>
                <a:srgbClr val="00CC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29400" y="30480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 smtClean="0">
                <a:solidFill>
                  <a:srgbClr val="00CC00"/>
                </a:solidFill>
              </a:rPr>
              <a:t>–</a:t>
            </a:r>
            <a:endParaRPr lang="en-US" sz="3600" dirty="0">
              <a:solidFill>
                <a:srgbClr val="00CC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680202" y="4137335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 smtClean="0">
                <a:solidFill>
                  <a:srgbClr val="00CC00"/>
                </a:solidFill>
              </a:rPr>
              <a:t>–</a:t>
            </a:r>
            <a:endParaRPr lang="en-US" sz="3600" dirty="0">
              <a:solidFill>
                <a:srgbClr val="00CC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34665" y="48768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 smtClean="0">
                <a:solidFill>
                  <a:srgbClr val="00CC00"/>
                </a:solidFill>
              </a:rPr>
              <a:t>–</a:t>
            </a:r>
            <a:endParaRPr lang="en-US" sz="3600" dirty="0">
              <a:solidFill>
                <a:srgbClr val="00CC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17734" y="52380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dirty="0" smtClean="0">
                <a:solidFill>
                  <a:srgbClr val="00CC00"/>
                </a:solidFill>
              </a:rPr>
              <a:t>–</a:t>
            </a:r>
            <a:endParaRPr lang="en-US" sz="3600" dirty="0">
              <a:solidFill>
                <a:srgbClr val="00CC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38865" y="5606648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rgbClr val="00CC00"/>
                </a:solidFill>
              </a:rPr>
              <a:t>–</a:t>
            </a:r>
            <a:endParaRPr lang="en-US" sz="2800" dirty="0">
              <a:solidFill>
                <a:srgbClr val="00CC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362200" y="5606648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rgbClr val="00CC00"/>
                </a:solidFill>
              </a:rPr>
              <a:t>–</a:t>
            </a:r>
            <a:endParaRPr lang="en-US" sz="2800" dirty="0">
              <a:solidFill>
                <a:srgbClr val="00CC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10936" y="1998134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 smtClean="0">
                <a:solidFill>
                  <a:srgbClr val="00CC00"/>
                </a:solidFill>
              </a:rPr>
              <a:t>–</a:t>
            </a:r>
            <a:endParaRPr lang="en-US" sz="2800" dirty="0">
              <a:solidFill>
                <a:srgbClr val="00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848600" cy="4525963"/>
          </a:xfrm>
        </p:spPr>
        <p:txBody>
          <a:bodyPr/>
          <a:lstStyle/>
          <a:p>
            <a:pPr eaLnBrk="1" hangingPunct="1"/>
            <a:r>
              <a:rPr lang="da-DK" dirty="0" smtClean="0"/>
              <a:t>Bruger </a:t>
            </a:r>
            <a:r>
              <a:rPr lang="da-DK" dirty="0" smtClean="0">
                <a:solidFill>
                  <a:srgbClr val="00CC00"/>
                </a:solidFill>
              </a:rPr>
              <a:t>18 matrix additioner </a:t>
            </a:r>
            <a:r>
              <a:rPr lang="da-DK" dirty="0" smtClean="0"/>
              <a:t>(tid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da-DK" dirty="0" smtClean="0"/>
              <a:t>) og </a:t>
            </a:r>
            <a:r>
              <a:rPr lang="da-DK" dirty="0" smtClean="0">
                <a:solidFill>
                  <a:srgbClr val="FF0000"/>
                </a:solidFill>
              </a:rPr>
              <a:t>7 </a:t>
            </a:r>
            <a:r>
              <a:rPr lang="da-DK" dirty="0" err="1" smtClean="0">
                <a:solidFill>
                  <a:srgbClr val="FF0000"/>
                </a:solidFill>
              </a:rPr>
              <a:t>rekursive</a:t>
            </a:r>
            <a:r>
              <a:rPr lang="da-DK" dirty="0" smtClean="0">
                <a:solidFill>
                  <a:srgbClr val="FF0000"/>
                </a:solidFill>
              </a:rPr>
              <a:t> matrix multiplikationer</a:t>
            </a:r>
          </a:p>
          <a:p>
            <a:pPr eaLnBrk="1" hangingPunct="1"/>
            <a:endParaRPr lang="da-DK" dirty="0" smtClean="0">
              <a:solidFill>
                <a:schemeClr val="accent2"/>
              </a:solidFill>
            </a:endParaRPr>
          </a:p>
          <a:p>
            <a:pPr eaLnBrk="1" hangingPunct="1"/>
            <a:endParaRPr lang="da-DK" dirty="0" smtClean="0">
              <a:solidFill>
                <a:schemeClr val="accent2"/>
              </a:solidFill>
            </a:endParaRPr>
          </a:p>
          <a:p>
            <a:pPr eaLnBrk="1" hangingPunct="1"/>
            <a:endParaRPr lang="da-DK" dirty="0" smtClean="0">
              <a:solidFill>
                <a:schemeClr val="accent2"/>
              </a:solidFill>
            </a:endParaRPr>
          </a:p>
          <a:p>
            <a:pPr eaLnBrk="1" hangingPunct="1"/>
            <a:endParaRPr lang="da-DK" b="1" i="1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da-DK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da-DK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baseline="30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2.81</a:t>
            </a:r>
            <a:r>
              <a:rPr lang="da-DK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   </a:t>
            </a:r>
            <a:r>
              <a:rPr lang="da-DK" dirty="0" smtClean="0"/>
              <a:t>hvor  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2.81=log</a:t>
            </a:r>
            <a:r>
              <a:rPr lang="da-DK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dirty="0" smtClean="0"/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1295400" y="2971800"/>
            <a:ext cx="6477000" cy="1323975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6538" indent="-236538">
              <a:spcBef>
                <a:spcPct val="50000"/>
              </a:spcBef>
              <a:defRPr/>
            </a:pP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) ≤ </a:t>
            </a:r>
            <a:r>
              <a:rPr lang="da-DK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/2) + 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	</a:t>
            </a:r>
            <a:r>
              <a:rPr lang="en-US" sz="3200" dirty="0">
                <a:latin typeface="+mn-lt"/>
                <a:cs typeface="Times New Roman" pitchFamily="18" charset="0"/>
              </a:rPr>
              <a:t>for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≥ 2</a:t>
            </a:r>
          </a:p>
          <a:p>
            <a:pPr marL="236538" indent="-236538">
              <a:spcBef>
                <a:spcPct val="50000"/>
              </a:spcBef>
              <a:defRPr/>
            </a:pP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) ≤ 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da-DK" sz="3200" dirty="0">
                <a:latin typeface="+mn-lt"/>
                <a:cs typeface="Times New Roman" pitchFamily="18" charset="0"/>
              </a:rPr>
              <a:t>for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= 1</a:t>
            </a: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da-DK" sz="4400" b="1">
                <a:solidFill>
                  <a:schemeClr val="tx2"/>
                </a:solidFill>
              </a:rPr>
              <a:t>Strassen’s Matrix Multiplikation</a:t>
            </a:r>
            <a:endParaRPr lang="en-US" sz="44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da-DK" b="1" dirty="0" smtClean="0"/>
              <a:t>Multiplikation af lange heltal</a:t>
            </a:r>
            <a:br>
              <a:rPr lang="da-DK" b="1" dirty="0" smtClean="0"/>
            </a:br>
            <a:r>
              <a:rPr lang="da-DK" sz="2000" b="1" dirty="0" smtClean="0"/>
              <a:t>[CLRS, problem 30.1.c]</a:t>
            </a:r>
            <a:endParaRPr lang="en-US" sz="2000" b="1" dirty="0" smtClean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9144000" cy="5257800"/>
          </a:xfrm>
        </p:spPr>
        <p:txBody>
          <a:bodyPr/>
          <a:lstStyle/>
          <a:p>
            <a:pPr algn="just" eaLnBrk="1" hangingPunct="1"/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dirty="0" smtClean="0"/>
              <a:t> og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a-DK" dirty="0" smtClean="0"/>
              <a:t> hver heltal med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dirty="0" smtClean="0"/>
              <a:t> bits</a:t>
            </a:r>
          </a:p>
          <a:p>
            <a:pPr eaLnBrk="1" hangingPunct="1"/>
            <a:r>
              <a:rPr lang="da-DK" dirty="0" smtClean="0"/>
              <a:t>Naive </a:t>
            </a:r>
            <a:r>
              <a:rPr lang="da-DK" dirty="0" err="1" smtClean="0"/>
              <a:t>implementation</a:t>
            </a:r>
            <a:r>
              <a:rPr lang="da-DK" dirty="0" smtClean="0"/>
              <a:t> kræver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da-DK" dirty="0" smtClean="0"/>
              <a:t> bit operationer</a:t>
            </a:r>
          </a:p>
          <a:p>
            <a:pPr eaLnBrk="1" hangingPunct="1"/>
            <a:r>
              <a:rPr lang="da-DK" dirty="0" smtClean="0"/>
              <a:t>Lad 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i="1" baseline="-25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·2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da-DK" dirty="0" smtClean="0"/>
              <a:t>og 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J 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da-DK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a-DK" i="1" baseline="-25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·2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</a:p>
          <a:p>
            <a:pPr eaLnBrk="1" hangingPunct="1"/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da-DK" i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i="1" baseline="-25000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i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·J</a:t>
            </a:r>
            <a:r>
              <a:rPr lang="da-DK" i="1" baseline="-25000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·2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+(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-I</a:t>
            </a:r>
            <a:r>
              <a:rPr lang="da-DK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a-DK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-J</a:t>
            </a:r>
            <a:r>
              <a:rPr lang="da-DK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da-DK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da-DK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i="1" baseline="-25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·J</a:t>
            </a:r>
            <a:r>
              <a:rPr lang="da-DK" i="1" baseline="-25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da-DK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da-DK" i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i="1" baseline="-25000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i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·J</a:t>
            </a:r>
            <a:r>
              <a:rPr lang="da-DK" i="1" baseline="-25000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)·2</a:t>
            </a:r>
            <a:r>
              <a:rPr lang="en-US" i="1" baseline="30000" dirty="0" smtClean="0">
                <a:latin typeface="Times New Roman" pitchFamily="18" charset="0"/>
                <a:cs typeface="Times New Roman" pitchFamily="18" charset="0"/>
              </a:rPr>
              <a:t>n/2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da-DK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i="1" baseline="-25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en-US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·J</a:t>
            </a:r>
            <a:r>
              <a:rPr lang="da-DK" i="1" baseline="-25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endParaRPr lang="da-DK" dirty="0" smtClean="0">
              <a:cs typeface="Arial" charset="0"/>
            </a:endParaRPr>
          </a:p>
          <a:p>
            <a:pPr eaLnBrk="1" hangingPunct="1"/>
            <a:endParaRPr lang="da-DK" i="1" baseline="30000" dirty="0" smtClean="0">
              <a:cs typeface="Arial" charset="0"/>
            </a:endParaRPr>
          </a:p>
          <a:p>
            <a:pPr eaLnBrk="1" hangingPunct="1"/>
            <a:endParaRPr lang="da-DK" i="1" baseline="30000" dirty="0" smtClean="0">
              <a:cs typeface="Arial" charset="0"/>
            </a:endParaRPr>
          </a:p>
          <a:p>
            <a:pPr eaLnBrk="1" hangingPunct="1"/>
            <a:endParaRPr lang="da-DK" i="1" baseline="30000" dirty="0" smtClean="0">
              <a:cs typeface="Arial" charset="0"/>
            </a:endParaRPr>
          </a:p>
          <a:p>
            <a:pPr eaLnBrk="1" hangingPunct="1"/>
            <a:r>
              <a:rPr lang="da-DK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da-DK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baseline="300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da-DK" baseline="30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3</a:t>
            </a:r>
            <a:r>
              <a:rPr lang="da-DK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1447800" y="4648200"/>
            <a:ext cx="6324600" cy="1323975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36538" indent="-236538">
              <a:spcBef>
                <a:spcPct val="50000"/>
              </a:spcBef>
              <a:defRPr/>
            </a:pP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) ≤ 3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/2) + 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	</a:t>
            </a:r>
            <a:r>
              <a:rPr lang="en-US" sz="3200" dirty="0">
                <a:latin typeface="+mn-lt"/>
                <a:cs typeface="Times New Roman" pitchFamily="18" charset="0"/>
              </a:rPr>
              <a:t>for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≥ 2</a:t>
            </a:r>
          </a:p>
          <a:p>
            <a:pPr marL="236538" indent="-236538">
              <a:spcBef>
                <a:spcPct val="50000"/>
              </a:spcBef>
              <a:defRPr/>
            </a:pP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) ≤ 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da-DK" sz="3200" dirty="0">
                <a:latin typeface="+mn-lt"/>
                <a:cs typeface="Times New Roman" pitchFamily="18" charset="0"/>
              </a:rPr>
              <a:t>for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= 1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667000" y="6354763"/>
            <a:ext cx="2873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16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160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 animBg="1"/>
      <p:bldP spid="5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210" y="104931"/>
            <a:ext cx="8229600" cy="1143000"/>
          </a:xfrm>
        </p:spPr>
        <p:txBody>
          <a:bodyPr/>
          <a:lstStyle/>
          <a:p>
            <a:pPr eaLnBrk="1" hangingPunct="1"/>
            <a:r>
              <a:rPr lang="da-DK" b="1" dirty="0" smtClean="0"/>
              <a:t>Multiplikation af lange </a:t>
            </a:r>
            <a:r>
              <a:rPr lang="da-DK" b="1" dirty="0" smtClean="0"/>
              <a:t>heltal</a:t>
            </a:r>
            <a:endParaRPr lang="en-US" sz="2000" b="1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2057400"/>
          <a:ext cx="8153400" cy="37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49553"/>
                <a:gridCol w="3403847"/>
              </a:tblGrid>
              <a:tr h="1260000">
                <a:tc>
                  <a:txBody>
                    <a:bodyPr/>
                    <a:lstStyle/>
                    <a:p>
                      <a:pPr algn="l"/>
                      <a:r>
                        <a:rPr lang="da-DK" sz="2800" b="0" dirty="0" err="1" smtClean="0">
                          <a:solidFill>
                            <a:schemeClr val="tx1"/>
                          </a:solidFill>
                        </a:rPr>
                        <a:t>Del-og-kombiner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da-DK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da-DK" sz="2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da-DK" sz="2800" b="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log</a:t>
                      </a:r>
                      <a:r>
                        <a:rPr lang="da-DK" sz="1600" b="0" baseline="2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da-DK" sz="2800" b="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  <a:r>
                        <a:rPr lang="da-DK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8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l"/>
                      <a:r>
                        <a:rPr lang="da-DK" sz="2800" b="0" dirty="0" err="1" smtClean="0">
                          <a:solidFill>
                            <a:schemeClr val="tx1"/>
                          </a:solidFill>
                        </a:rPr>
                        <a:t>Schönhage-Strassen</a:t>
                      </a:r>
                      <a:r>
                        <a:rPr lang="da-DK" sz="2800" b="0" dirty="0" smtClean="0">
                          <a:solidFill>
                            <a:schemeClr val="tx1"/>
                          </a:solidFill>
                        </a:rPr>
                        <a:t>, 1971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da-DK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da-DK" sz="2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 </a:t>
                      </a:r>
                      <a:r>
                        <a:rPr lang="da-DK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∙ log </a:t>
                      </a:r>
                      <a:r>
                        <a:rPr lang="da-DK" sz="2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 </a:t>
                      </a:r>
                      <a:r>
                        <a:rPr lang="da-DK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∙ </a:t>
                      </a:r>
                      <a:r>
                        <a:rPr lang="da-DK" sz="2800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loglog</a:t>
                      </a:r>
                      <a:r>
                        <a:rPr lang="da-DK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da-DK" sz="2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da-DK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1260000">
                <a:tc>
                  <a:txBody>
                    <a:bodyPr/>
                    <a:lstStyle/>
                    <a:p>
                      <a:pPr algn="l"/>
                      <a:r>
                        <a:rPr lang="da-DK" sz="2800" b="0" dirty="0" err="1" smtClean="0">
                          <a:solidFill>
                            <a:schemeClr val="tx1"/>
                          </a:solidFill>
                        </a:rPr>
                        <a:t>Fürer</a:t>
                      </a:r>
                      <a:r>
                        <a:rPr lang="da-DK" sz="2800" b="0" dirty="0" smtClean="0">
                          <a:solidFill>
                            <a:schemeClr val="tx1"/>
                          </a:solidFill>
                        </a:rPr>
                        <a:t>, 2007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da-DK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da-DK" sz="2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 </a:t>
                      </a:r>
                      <a:r>
                        <a:rPr lang="da-DK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∙ log </a:t>
                      </a:r>
                      <a:r>
                        <a:rPr lang="da-DK" sz="28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 </a:t>
                      </a:r>
                      <a:r>
                        <a:rPr lang="da-DK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∙ 2</a:t>
                      </a:r>
                      <a:r>
                        <a:rPr lang="da-DK" sz="2800" b="0" i="1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da-DK" sz="2800" b="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(log* </a:t>
                      </a:r>
                      <a:r>
                        <a:rPr lang="da-DK" sz="2800" b="0" i="1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da-DK" sz="2800" b="0" i="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da-DK" sz="2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hangingPunct="1"/>
            <a:r>
              <a:rPr lang="da-DK" b="1" smtClean="0"/>
              <a:t>Del-og-Kombiner</a:t>
            </a:r>
            <a:endParaRPr lang="en-US" b="1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686800" cy="1066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a-DK" b="1" dirty="0" smtClean="0">
                <a:solidFill>
                  <a:schemeClr val="accent2"/>
                </a:solidFill>
              </a:rPr>
              <a:t>Algoritme design teknik</a:t>
            </a:r>
            <a:r>
              <a:rPr lang="da-DK" dirty="0" smtClean="0"/>
              <a:t> – </a:t>
            </a:r>
            <a:endParaRPr lang="da-DK" dirty="0" smtClean="0"/>
          </a:p>
          <a:p>
            <a:pPr marL="0" indent="0" eaLnBrk="1" hangingPunct="1">
              <a:buFontTx/>
              <a:buNone/>
            </a:pPr>
            <a:r>
              <a:rPr lang="da-DK" dirty="0" smtClean="0"/>
              <a:t>virker </a:t>
            </a:r>
            <a:r>
              <a:rPr lang="da-DK" dirty="0" smtClean="0"/>
              <a:t>for mange problemer (men langt fra alle</a:t>
            </a:r>
            <a:r>
              <a:rPr lang="da-DK" dirty="0" smtClean="0"/>
              <a:t>)</a:t>
            </a:r>
            <a:endParaRPr lang="da-DK" dirty="0" smtClean="0"/>
          </a:p>
          <a:p>
            <a:pPr marL="0" indent="0" eaLnBrk="1" hangingPunct="1">
              <a:buFontTx/>
              <a:buNone/>
            </a:pPr>
            <a:endParaRPr lang="da-DK" dirty="0" smtClean="0"/>
          </a:p>
          <a:p>
            <a:pPr marL="0" indent="0" eaLnBrk="1" hangingPunct="1"/>
            <a:endParaRPr lang="en-US" dirty="0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819400"/>
            <a:ext cx="8001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96875" indent="-396875">
              <a:spcBef>
                <a:spcPct val="20000"/>
              </a:spcBef>
              <a:buFontTx/>
              <a:buChar char="•"/>
            </a:pPr>
            <a:r>
              <a:rPr lang="da-DK" sz="3200" b="1" dirty="0">
                <a:solidFill>
                  <a:schemeClr val="accent2"/>
                </a:solidFill>
              </a:rPr>
              <a:t>Opdel</a:t>
            </a:r>
            <a:r>
              <a:rPr lang="da-DK" sz="3200" dirty="0"/>
              <a:t> et problem 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3200" dirty="0"/>
              <a:t> i mindre problemer 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32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,..,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3200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a-DK" sz="3200" dirty="0"/>
              <a:t>, der kan løses uafhængigt </a:t>
            </a:r>
          </a:p>
          <a:p>
            <a:pPr marL="854075" lvl="1" indent="-396875">
              <a:spcBef>
                <a:spcPct val="20000"/>
              </a:spcBef>
            </a:pPr>
            <a:r>
              <a:rPr lang="da-DK" sz="3200" dirty="0" smtClean="0"/>
              <a:t>(</a:t>
            </a:r>
            <a:r>
              <a:rPr lang="da-DK" sz="3200" dirty="0"/>
              <a:t>små problemer løses direkte)</a:t>
            </a:r>
          </a:p>
          <a:p>
            <a:pPr marL="396875" indent="-396875">
              <a:spcBef>
                <a:spcPct val="20000"/>
              </a:spcBef>
              <a:buFontTx/>
              <a:buChar char="•"/>
            </a:pPr>
            <a:r>
              <a:rPr lang="da-DK" sz="3200" dirty="0"/>
              <a:t>Løs delproblemerne 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32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,..,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3200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a-DK" sz="3200" dirty="0"/>
              <a:t> </a:t>
            </a:r>
            <a:r>
              <a:rPr lang="da-DK" sz="3200" b="1" dirty="0" err="1">
                <a:solidFill>
                  <a:schemeClr val="accent2"/>
                </a:solidFill>
              </a:rPr>
              <a:t>rekursivt</a:t>
            </a:r>
            <a:endParaRPr lang="da-DK" sz="3200" b="1" dirty="0">
              <a:solidFill>
                <a:schemeClr val="accent2"/>
              </a:solidFill>
            </a:endParaRPr>
          </a:p>
          <a:p>
            <a:pPr marL="396875" indent="-396875">
              <a:spcBef>
                <a:spcPct val="20000"/>
              </a:spcBef>
              <a:buFontTx/>
              <a:buChar char="•"/>
            </a:pPr>
            <a:r>
              <a:rPr lang="da-DK" sz="3200" b="1" dirty="0">
                <a:solidFill>
                  <a:schemeClr val="accent2"/>
                </a:solidFill>
              </a:rPr>
              <a:t>Kombiner</a:t>
            </a:r>
            <a:r>
              <a:rPr lang="da-DK" sz="3200" dirty="0"/>
              <a:t> løsningerne for 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32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,..,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da-DK" sz="3200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a-DK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sz="3200" dirty="0"/>
              <a:t>til en løsning for </a:t>
            </a:r>
            <a:r>
              <a:rPr lang="da-DK" sz="3200" i="1" dirty="0">
                <a:latin typeface="Times New Roman" pitchFamily="18" charset="0"/>
                <a:cs typeface="Times New Roman" pitchFamily="18" charset="0"/>
              </a:rPr>
              <a:t>P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573213"/>
            <a:ext cx="6865174" cy="3505200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</p:pic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da-DK" sz="4000" b="1" smtClean="0"/>
              <a:t>Eksempel: Merge-Sort</a:t>
            </a:r>
            <a:endParaRPr lang="en-US" sz="4000" b="1" smtClean="0"/>
          </a:p>
        </p:txBody>
      </p:sp>
      <p:sp>
        <p:nvSpPr>
          <p:cNvPr id="6" name="Oval 5"/>
          <p:cNvSpPr/>
          <p:nvPr/>
        </p:nvSpPr>
        <p:spPr>
          <a:xfrm>
            <a:off x="5715000" y="3402012"/>
            <a:ext cx="1981200" cy="609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7" name="Oval 6"/>
          <p:cNvSpPr/>
          <p:nvPr/>
        </p:nvSpPr>
        <p:spPr>
          <a:xfrm>
            <a:off x="5867400" y="4011612"/>
            <a:ext cx="2362200" cy="609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n w="38100">
                <a:solidFill>
                  <a:schemeClr val="tx1"/>
                </a:solidFill>
              </a:ln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7200900" y="2754312"/>
            <a:ext cx="762000" cy="5334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7353300" y="3287712"/>
            <a:ext cx="1295400" cy="1524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705600" y="1649412"/>
            <a:ext cx="2438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2800">
                <a:solidFill>
                  <a:srgbClr val="FF0000"/>
                </a:solidFill>
              </a:rPr>
              <a:t>To mindre delproblemer</a:t>
            </a:r>
            <a:endParaRPr lang="en-US" sz="280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438400" y="4849812"/>
            <a:ext cx="609600" cy="255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2438400" y="3706812"/>
            <a:ext cx="609600" cy="2286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438400" y="4240212"/>
            <a:ext cx="609600" cy="76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81000" y="2411412"/>
            <a:ext cx="1143000" cy="2819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172200" y="1878012"/>
            <a:ext cx="533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4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1</a:t>
            </a:r>
            <a:endParaRPr lang="en-US" sz="4000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228600" y="3706812"/>
            <a:ext cx="533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4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2</a:t>
            </a:r>
            <a:endParaRPr lang="en-US" sz="4000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228600" y="4773612"/>
            <a:ext cx="533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a-DK" sz="40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3</a:t>
            </a:r>
            <a:endParaRPr lang="en-US" sz="4000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143000" y="2182812"/>
            <a:ext cx="838200" cy="2971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821266" y="3478212"/>
            <a:ext cx="1540933" cy="95410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a-DK" sz="2800" dirty="0">
                <a:solidFill>
                  <a:srgbClr val="FF0000"/>
                </a:solidFill>
              </a:rPr>
              <a:t>Løs </a:t>
            </a:r>
            <a:r>
              <a:rPr lang="da-DK" sz="2800" dirty="0" err="1">
                <a:solidFill>
                  <a:srgbClr val="FF0000"/>
                </a:solidFill>
              </a:rPr>
              <a:t>rekursivt</a:t>
            </a:r>
            <a:endParaRPr lang="da-DK" sz="2800" dirty="0">
              <a:solidFill>
                <a:srgbClr val="FF0000"/>
              </a:solidFill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2555875" y="6488112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p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3759200" y="6488112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q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4165600" y="6488112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q</a:t>
            </a:r>
            <a:r>
              <a:rPr lang="en-US">
                <a:latin typeface="Times New Roman" pitchFamily="18" charset="0"/>
              </a:rPr>
              <a:t>+1</a:t>
            </a: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5257800" y="6488112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r</a:t>
            </a:r>
          </a:p>
        </p:txBody>
      </p: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1196975" y="6491288"/>
            <a:ext cx="609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1</a:t>
            </a:r>
          </a:p>
        </p:txBody>
      </p: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1381125" y="6099175"/>
            <a:ext cx="7010400" cy="457200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2752725" y="6099175"/>
            <a:ext cx="1447800" cy="4572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33" name="Rectangle 6"/>
          <p:cNvSpPr>
            <a:spLocks noChangeArrowheads="1"/>
          </p:cNvSpPr>
          <p:nvPr/>
        </p:nvSpPr>
        <p:spPr bwMode="auto">
          <a:xfrm>
            <a:off x="4200525" y="6099175"/>
            <a:ext cx="1447800" cy="45720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8010525" y="6459537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</a:p>
        </p:txBody>
      </p:sp>
      <p:sp>
        <p:nvSpPr>
          <p:cNvPr id="35" name="Text Box 14"/>
          <p:cNvSpPr txBox="1">
            <a:spLocks noChangeArrowheads="1"/>
          </p:cNvSpPr>
          <p:nvPr/>
        </p:nvSpPr>
        <p:spPr bwMode="auto">
          <a:xfrm>
            <a:off x="762000" y="60198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i="1">
                <a:latin typeface="Times New Roman" pitchFamily="18" charset="0"/>
              </a:rPr>
              <a:t>A</a:t>
            </a: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2860675" y="61102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sorteret</a:t>
            </a:r>
          </a:p>
        </p:txBody>
      </p:sp>
      <p:sp>
        <p:nvSpPr>
          <p:cNvPr id="37" name="Text Box 16"/>
          <p:cNvSpPr txBox="1">
            <a:spLocks noChangeArrowheads="1"/>
          </p:cNvSpPr>
          <p:nvPr/>
        </p:nvSpPr>
        <p:spPr bwMode="auto">
          <a:xfrm>
            <a:off x="4308475" y="6126163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sorteret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81000" y="4810125"/>
            <a:ext cx="2438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2800" dirty="0">
                <a:solidFill>
                  <a:srgbClr val="FF0000"/>
                </a:solidFill>
              </a:rPr>
              <a:t>Kombiner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/>
      <p:bldP spid="20" grpId="0" animBg="1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6553200" cy="6375400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</p:pic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5072063" y="4048125"/>
            <a:ext cx="3943350" cy="455613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5843588" y="4048125"/>
            <a:ext cx="814387" cy="455613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6657975" y="4048125"/>
            <a:ext cx="814388" cy="455613"/>
          </a:xfrm>
          <a:prstGeom prst="rect">
            <a:avLst/>
          </a:prstGeom>
          <a:solidFill>
            <a:srgbClr val="FF99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8751888" y="3681413"/>
            <a:ext cx="344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</a:p>
        </p:txBody>
      </p:sp>
      <p:sp>
        <p:nvSpPr>
          <p:cNvPr id="4103" name="Text Box 8"/>
          <p:cNvSpPr txBox="1">
            <a:spLocks noChangeArrowheads="1"/>
          </p:cNvSpPr>
          <p:nvPr/>
        </p:nvSpPr>
        <p:spPr bwMode="auto">
          <a:xfrm>
            <a:off x="4648200" y="3968750"/>
            <a:ext cx="344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i="1">
                <a:latin typeface="Times New Roman" pitchFamily="18" charset="0"/>
              </a:rPr>
              <a:t>A</a:t>
            </a:r>
          </a:p>
        </p:txBody>
      </p:sp>
      <p:sp>
        <p:nvSpPr>
          <p:cNvPr id="4104" name="Text Box 19"/>
          <p:cNvSpPr txBox="1">
            <a:spLocks noChangeArrowheads="1"/>
          </p:cNvSpPr>
          <p:nvPr/>
        </p:nvSpPr>
        <p:spPr bwMode="auto">
          <a:xfrm>
            <a:off x="5638800" y="3657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p</a:t>
            </a:r>
          </a:p>
        </p:txBody>
      </p:sp>
      <p:sp>
        <p:nvSpPr>
          <p:cNvPr id="4105" name="Text Box 20"/>
          <p:cNvSpPr txBox="1">
            <a:spLocks noChangeArrowheads="1"/>
          </p:cNvSpPr>
          <p:nvPr/>
        </p:nvSpPr>
        <p:spPr bwMode="auto">
          <a:xfrm>
            <a:off x="6280150" y="367347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q</a:t>
            </a:r>
          </a:p>
        </p:txBody>
      </p:sp>
      <p:sp>
        <p:nvSpPr>
          <p:cNvPr id="4106" name="Text Box 22"/>
          <p:cNvSpPr txBox="1">
            <a:spLocks noChangeArrowheads="1"/>
          </p:cNvSpPr>
          <p:nvPr/>
        </p:nvSpPr>
        <p:spPr bwMode="auto">
          <a:xfrm>
            <a:off x="7112000" y="367347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r</a:t>
            </a:r>
          </a:p>
        </p:txBody>
      </p:sp>
      <p:sp>
        <p:nvSpPr>
          <p:cNvPr id="4107" name="Text Box 23"/>
          <p:cNvSpPr txBox="1">
            <a:spLocks noChangeArrowheads="1"/>
          </p:cNvSpPr>
          <p:nvPr/>
        </p:nvSpPr>
        <p:spPr bwMode="auto">
          <a:xfrm>
            <a:off x="4876800" y="36957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1</a:t>
            </a:r>
          </a:p>
        </p:txBody>
      </p:sp>
      <p:sp>
        <p:nvSpPr>
          <p:cNvPr id="4108" name="Rectangle 24"/>
          <p:cNvSpPr>
            <a:spLocks noChangeArrowheads="1"/>
          </p:cNvSpPr>
          <p:nvPr/>
        </p:nvSpPr>
        <p:spPr bwMode="auto">
          <a:xfrm>
            <a:off x="6400800" y="6110288"/>
            <a:ext cx="814388" cy="455612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09" name="Rectangle 25"/>
          <p:cNvSpPr>
            <a:spLocks noChangeArrowheads="1"/>
          </p:cNvSpPr>
          <p:nvPr/>
        </p:nvSpPr>
        <p:spPr bwMode="auto">
          <a:xfrm>
            <a:off x="6400800" y="5360988"/>
            <a:ext cx="814388" cy="455612"/>
          </a:xfrm>
          <a:prstGeom prst="rect">
            <a:avLst/>
          </a:prstGeom>
          <a:solidFill>
            <a:srgbClr val="FF99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10" name="Text Box 26"/>
          <p:cNvSpPr txBox="1">
            <a:spLocks noChangeArrowheads="1"/>
          </p:cNvSpPr>
          <p:nvPr/>
        </p:nvSpPr>
        <p:spPr bwMode="auto">
          <a:xfrm>
            <a:off x="5975350" y="5922963"/>
            <a:ext cx="3444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i="1">
                <a:latin typeface="Times New Roman" pitchFamily="18" charset="0"/>
              </a:rPr>
              <a:t>L</a:t>
            </a:r>
          </a:p>
        </p:txBody>
      </p:sp>
      <p:sp>
        <p:nvSpPr>
          <p:cNvPr id="4111" name="Text Box 27"/>
          <p:cNvSpPr txBox="1">
            <a:spLocks noChangeArrowheads="1"/>
          </p:cNvSpPr>
          <p:nvPr/>
        </p:nvSpPr>
        <p:spPr bwMode="auto">
          <a:xfrm>
            <a:off x="5975350" y="5284788"/>
            <a:ext cx="3444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3200" i="1">
                <a:latin typeface="Times New Roman" pitchFamily="18" charset="0"/>
              </a:rPr>
              <a:t>R</a:t>
            </a:r>
          </a:p>
        </p:txBody>
      </p:sp>
      <p:sp>
        <p:nvSpPr>
          <p:cNvPr id="4112" name="Text Box 28"/>
          <p:cNvSpPr txBox="1">
            <a:spLocks noChangeArrowheads="1"/>
          </p:cNvSpPr>
          <p:nvPr/>
        </p:nvSpPr>
        <p:spPr bwMode="auto">
          <a:xfrm rot="5400000">
            <a:off x="6204744" y="4082256"/>
            <a:ext cx="2428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}</a:t>
            </a:r>
          </a:p>
        </p:txBody>
      </p:sp>
      <p:sp>
        <p:nvSpPr>
          <p:cNvPr id="4113" name="Text Box 31"/>
          <p:cNvSpPr txBox="1">
            <a:spLocks noChangeArrowheads="1"/>
          </p:cNvSpPr>
          <p:nvPr/>
        </p:nvSpPr>
        <p:spPr bwMode="auto">
          <a:xfrm rot="5400000">
            <a:off x="7071519" y="4066381"/>
            <a:ext cx="2428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/>
              <a:t>}</a:t>
            </a:r>
          </a:p>
        </p:txBody>
      </p:sp>
      <p:sp>
        <p:nvSpPr>
          <p:cNvPr id="4114" name="Freeform 35"/>
          <p:cNvSpPr>
            <a:spLocks/>
          </p:cNvSpPr>
          <p:nvPr/>
        </p:nvSpPr>
        <p:spPr bwMode="auto">
          <a:xfrm>
            <a:off x="5226050" y="4835525"/>
            <a:ext cx="1019175" cy="1433513"/>
          </a:xfrm>
          <a:custGeom>
            <a:avLst/>
            <a:gdLst>
              <a:gd name="T0" fmla="*/ 1617940094 w 642"/>
              <a:gd name="T1" fmla="*/ 0 h 903"/>
              <a:gd name="T2" fmla="*/ 1323082719 w 642"/>
              <a:gd name="T3" fmla="*/ 367942941 h 903"/>
              <a:gd name="T4" fmla="*/ 191531852 w 642"/>
              <a:gd name="T5" fmla="*/ 688003702 h 903"/>
              <a:gd name="T6" fmla="*/ 166330299 w 642"/>
              <a:gd name="T7" fmla="*/ 2018646902 h 903"/>
              <a:gd name="T8" fmla="*/ 1078626862 w 642"/>
              <a:gd name="T9" fmla="*/ 2147483647 h 9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2"/>
              <a:gd name="T16" fmla="*/ 0 h 903"/>
              <a:gd name="T17" fmla="*/ 642 w 642"/>
              <a:gd name="T18" fmla="*/ 903 h 9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2" h="903">
                <a:moveTo>
                  <a:pt x="642" y="0"/>
                </a:moveTo>
                <a:cubicBezTo>
                  <a:pt x="623" y="24"/>
                  <a:pt x="619" y="100"/>
                  <a:pt x="525" y="146"/>
                </a:cubicBezTo>
                <a:cubicBezTo>
                  <a:pt x="431" y="192"/>
                  <a:pt x="152" y="164"/>
                  <a:pt x="76" y="273"/>
                </a:cubicBezTo>
                <a:cubicBezTo>
                  <a:pt x="0" y="382"/>
                  <a:pt x="7" y="699"/>
                  <a:pt x="66" y="801"/>
                </a:cubicBezTo>
                <a:cubicBezTo>
                  <a:pt x="125" y="903"/>
                  <a:pt x="353" y="868"/>
                  <a:pt x="428" y="88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115" name="Freeform 36"/>
          <p:cNvSpPr>
            <a:spLocks/>
          </p:cNvSpPr>
          <p:nvPr/>
        </p:nvSpPr>
        <p:spPr bwMode="auto">
          <a:xfrm>
            <a:off x="5424488" y="4835525"/>
            <a:ext cx="1674812" cy="744538"/>
          </a:xfrm>
          <a:custGeom>
            <a:avLst/>
            <a:gdLst>
              <a:gd name="T0" fmla="*/ 2147483647 w 1055"/>
              <a:gd name="T1" fmla="*/ 0 h 469"/>
              <a:gd name="T2" fmla="*/ 2147483647 w 1055"/>
              <a:gd name="T3" fmla="*/ 433467252 h 469"/>
              <a:gd name="T4" fmla="*/ 345260449 w 1055"/>
              <a:gd name="T5" fmla="*/ 738407077 h 469"/>
              <a:gd name="T6" fmla="*/ 221773680 w 1055"/>
              <a:gd name="T7" fmla="*/ 1083668030 h 469"/>
              <a:gd name="T8" fmla="*/ 836691635 w 1055"/>
              <a:gd name="T9" fmla="*/ 1181954958 h 4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55"/>
              <a:gd name="T16" fmla="*/ 0 h 469"/>
              <a:gd name="T17" fmla="*/ 1055 w 1055"/>
              <a:gd name="T18" fmla="*/ 469 h 4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55" h="469">
                <a:moveTo>
                  <a:pt x="1015" y="0"/>
                </a:moveTo>
                <a:cubicBezTo>
                  <a:pt x="996" y="29"/>
                  <a:pt x="1055" y="123"/>
                  <a:pt x="909" y="172"/>
                </a:cubicBezTo>
                <a:cubicBezTo>
                  <a:pt x="763" y="221"/>
                  <a:pt x="274" y="250"/>
                  <a:pt x="137" y="293"/>
                </a:cubicBezTo>
                <a:cubicBezTo>
                  <a:pt x="0" y="336"/>
                  <a:pt x="56" y="401"/>
                  <a:pt x="88" y="430"/>
                </a:cubicBezTo>
                <a:cubicBezTo>
                  <a:pt x="120" y="459"/>
                  <a:pt x="281" y="461"/>
                  <a:pt x="332" y="46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116" name="Text Box 37"/>
          <p:cNvSpPr txBox="1">
            <a:spLocks noChangeArrowheads="1"/>
          </p:cNvSpPr>
          <p:nvPr/>
        </p:nvSpPr>
        <p:spPr bwMode="auto">
          <a:xfrm>
            <a:off x="6232525" y="4645025"/>
            <a:ext cx="4572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  <a:r>
              <a:rPr lang="en-US" baseline="-25000">
                <a:latin typeface="Times New Roman" pitchFamily="18" charset="0"/>
              </a:rPr>
              <a:t>1</a:t>
            </a:r>
          </a:p>
        </p:txBody>
      </p:sp>
      <p:sp>
        <p:nvSpPr>
          <p:cNvPr id="4117" name="Text Box 38"/>
          <p:cNvSpPr txBox="1">
            <a:spLocks noChangeArrowheads="1"/>
          </p:cNvSpPr>
          <p:nvPr/>
        </p:nvSpPr>
        <p:spPr bwMode="auto">
          <a:xfrm>
            <a:off x="7058025" y="4633913"/>
            <a:ext cx="4572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  <a:r>
              <a:rPr lang="en-US" baseline="-25000">
                <a:latin typeface="Times New Roman" pitchFamily="18" charset="0"/>
              </a:rPr>
              <a:t>2</a:t>
            </a:r>
          </a:p>
        </p:txBody>
      </p:sp>
      <p:sp>
        <p:nvSpPr>
          <p:cNvPr id="4118" name="Rectangle 41"/>
          <p:cNvSpPr>
            <a:spLocks noChangeArrowheads="1"/>
          </p:cNvSpPr>
          <p:nvPr/>
        </p:nvSpPr>
        <p:spPr bwMode="auto">
          <a:xfrm>
            <a:off x="7213600" y="6108700"/>
            <a:ext cx="254000" cy="455613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19" name="Text Box 39"/>
          <p:cNvSpPr txBox="1">
            <a:spLocks noChangeArrowheads="1"/>
          </p:cNvSpPr>
          <p:nvPr/>
        </p:nvSpPr>
        <p:spPr bwMode="auto">
          <a:xfrm>
            <a:off x="7175500" y="6134100"/>
            <a:ext cx="304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</a:t>
            </a:r>
          </a:p>
        </p:txBody>
      </p:sp>
      <p:sp>
        <p:nvSpPr>
          <p:cNvPr id="4120" name="Rectangle 42"/>
          <p:cNvSpPr>
            <a:spLocks noChangeArrowheads="1"/>
          </p:cNvSpPr>
          <p:nvPr/>
        </p:nvSpPr>
        <p:spPr bwMode="auto">
          <a:xfrm>
            <a:off x="7213600" y="5359400"/>
            <a:ext cx="254000" cy="455613"/>
          </a:xfrm>
          <a:prstGeom prst="rect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4121" name="Text Box 43"/>
          <p:cNvSpPr txBox="1">
            <a:spLocks noChangeArrowheads="1"/>
          </p:cNvSpPr>
          <p:nvPr/>
        </p:nvSpPr>
        <p:spPr bwMode="auto">
          <a:xfrm>
            <a:off x="7175500" y="5384800"/>
            <a:ext cx="304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</a:t>
            </a:r>
          </a:p>
        </p:txBody>
      </p:sp>
      <p:sp>
        <p:nvSpPr>
          <p:cNvPr id="4122" name="Text Box 44"/>
          <p:cNvSpPr txBox="1">
            <a:spLocks noChangeArrowheads="1"/>
          </p:cNvSpPr>
          <p:nvPr/>
        </p:nvSpPr>
        <p:spPr bwMode="auto">
          <a:xfrm>
            <a:off x="7162800" y="5730875"/>
            <a:ext cx="91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  <a:r>
              <a:rPr lang="en-US" baseline="-25000">
                <a:latin typeface="Times New Roman" pitchFamily="18" charset="0"/>
              </a:rPr>
              <a:t>2</a:t>
            </a:r>
            <a:r>
              <a:rPr lang="en-US">
                <a:latin typeface="Times New Roman" pitchFamily="18" charset="0"/>
              </a:rPr>
              <a:t>+1</a:t>
            </a:r>
          </a:p>
        </p:txBody>
      </p:sp>
      <p:sp>
        <p:nvSpPr>
          <p:cNvPr id="4123" name="Text Box 46"/>
          <p:cNvSpPr txBox="1">
            <a:spLocks noChangeArrowheads="1"/>
          </p:cNvSpPr>
          <p:nvPr/>
        </p:nvSpPr>
        <p:spPr bwMode="auto">
          <a:xfrm>
            <a:off x="7162800" y="6477000"/>
            <a:ext cx="91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n</a:t>
            </a:r>
            <a:r>
              <a:rPr lang="en-US" baseline="-25000">
                <a:latin typeface="Times New Roman" pitchFamily="18" charset="0"/>
              </a:rPr>
              <a:t>1</a:t>
            </a:r>
            <a:r>
              <a:rPr lang="en-US">
                <a:latin typeface="Times New Roman" pitchFamily="18" charset="0"/>
              </a:rPr>
              <a:t>+1</a:t>
            </a:r>
          </a:p>
        </p:txBody>
      </p:sp>
      <p:sp>
        <p:nvSpPr>
          <p:cNvPr id="4124" name="Text Box 47"/>
          <p:cNvSpPr txBox="1">
            <a:spLocks noChangeArrowheads="1"/>
          </p:cNvSpPr>
          <p:nvPr/>
        </p:nvSpPr>
        <p:spPr bwMode="auto">
          <a:xfrm>
            <a:off x="6324600" y="5746750"/>
            <a:ext cx="304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1</a:t>
            </a:r>
          </a:p>
        </p:txBody>
      </p:sp>
      <p:sp>
        <p:nvSpPr>
          <p:cNvPr id="4125" name="Text Box 48"/>
          <p:cNvSpPr txBox="1">
            <a:spLocks noChangeArrowheads="1"/>
          </p:cNvSpPr>
          <p:nvPr/>
        </p:nvSpPr>
        <p:spPr bwMode="auto">
          <a:xfrm>
            <a:off x="6324600" y="6491288"/>
            <a:ext cx="3048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1</a:t>
            </a:r>
          </a:p>
        </p:txBody>
      </p:sp>
      <p:sp>
        <p:nvSpPr>
          <p:cNvPr id="4126" name="Text Box 49"/>
          <p:cNvSpPr txBox="1">
            <a:spLocks noChangeArrowheads="1"/>
          </p:cNvSpPr>
          <p:nvPr/>
        </p:nvSpPr>
        <p:spPr bwMode="auto">
          <a:xfrm>
            <a:off x="6556375" y="5740400"/>
            <a:ext cx="304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i</a:t>
            </a:r>
          </a:p>
        </p:txBody>
      </p:sp>
      <p:sp>
        <p:nvSpPr>
          <p:cNvPr id="4127" name="Text Box 50"/>
          <p:cNvSpPr txBox="1">
            <a:spLocks noChangeArrowheads="1"/>
          </p:cNvSpPr>
          <p:nvPr/>
        </p:nvSpPr>
        <p:spPr bwMode="auto">
          <a:xfrm>
            <a:off x="6705600" y="6505575"/>
            <a:ext cx="304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j</a:t>
            </a:r>
          </a:p>
        </p:txBody>
      </p:sp>
      <p:sp>
        <p:nvSpPr>
          <p:cNvPr id="4128" name="Text Box 51"/>
          <p:cNvSpPr txBox="1">
            <a:spLocks noChangeArrowheads="1"/>
          </p:cNvSpPr>
          <p:nvPr/>
        </p:nvSpPr>
        <p:spPr bwMode="auto">
          <a:xfrm>
            <a:off x="7572375" y="5146675"/>
            <a:ext cx="38100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/>
              <a:t>}</a:t>
            </a:r>
          </a:p>
        </p:txBody>
      </p:sp>
      <p:sp>
        <p:nvSpPr>
          <p:cNvPr id="4129" name="Text Box 52"/>
          <p:cNvSpPr txBox="1">
            <a:spLocks noChangeArrowheads="1"/>
          </p:cNvSpPr>
          <p:nvPr/>
        </p:nvSpPr>
        <p:spPr bwMode="auto">
          <a:xfrm>
            <a:off x="6137275" y="3671888"/>
            <a:ext cx="3048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k</a:t>
            </a:r>
          </a:p>
        </p:txBody>
      </p:sp>
      <p:sp>
        <p:nvSpPr>
          <p:cNvPr id="4130" name="Text Box 53"/>
          <p:cNvSpPr txBox="1">
            <a:spLocks noChangeArrowheads="1"/>
          </p:cNvSpPr>
          <p:nvPr/>
        </p:nvSpPr>
        <p:spPr bwMode="auto">
          <a:xfrm>
            <a:off x="4572000" y="4876800"/>
            <a:ext cx="1066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kopi</a:t>
            </a:r>
          </a:p>
        </p:txBody>
      </p:sp>
      <p:sp>
        <p:nvSpPr>
          <p:cNvPr id="4131" name="Freeform 54"/>
          <p:cNvSpPr>
            <a:spLocks/>
          </p:cNvSpPr>
          <p:nvPr/>
        </p:nvSpPr>
        <p:spPr bwMode="auto">
          <a:xfrm>
            <a:off x="6338888" y="3294063"/>
            <a:ext cx="2940050" cy="2797175"/>
          </a:xfrm>
          <a:custGeom>
            <a:avLst/>
            <a:gdLst>
              <a:gd name="T0" fmla="*/ 2147483647 w 1852"/>
              <a:gd name="T1" fmla="*/ 2147483647 h 1762"/>
              <a:gd name="T2" fmla="*/ 2147483647 w 1852"/>
              <a:gd name="T3" fmla="*/ 2147483647 h 1762"/>
              <a:gd name="T4" fmla="*/ 2147483647 w 1852"/>
              <a:gd name="T5" fmla="*/ 602316582 h 1762"/>
              <a:gd name="T6" fmla="*/ 909777357 w 1852"/>
              <a:gd name="T7" fmla="*/ 209173804 h 1762"/>
              <a:gd name="T8" fmla="*/ 0 w 1852"/>
              <a:gd name="T9" fmla="*/ 700603442 h 17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52"/>
              <a:gd name="T16" fmla="*/ 0 h 1762"/>
              <a:gd name="T17" fmla="*/ 1852 w 1852"/>
              <a:gd name="T18" fmla="*/ 1762 h 17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52" h="1762">
                <a:moveTo>
                  <a:pt x="1123" y="1703"/>
                </a:moveTo>
                <a:cubicBezTo>
                  <a:pt x="1198" y="1672"/>
                  <a:pt x="1484" y="1762"/>
                  <a:pt x="1572" y="1518"/>
                </a:cubicBezTo>
                <a:cubicBezTo>
                  <a:pt x="1660" y="1274"/>
                  <a:pt x="1852" y="478"/>
                  <a:pt x="1650" y="239"/>
                </a:cubicBezTo>
                <a:cubicBezTo>
                  <a:pt x="1448" y="0"/>
                  <a:pt x="636" y="77"/>
                  <a:pt x="361" y="83"/>
                </a:cubicBezTo>
                <a:cubicBezTo>
                  <a:pt x="86" y="89"/>
                  <a:pt x="75" y="238"/>
                  <a:pt x="0" y="27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4132" name="Text Box 55"/>
          <p:cNvSpPr txBox="1">
            <a:spLocks noChangeArrowheads="1"/>
          </p:cNvSpPr>
          <p:nvPr/>
        </p:nvSpPr>
        <p:spPr bwMode="auto">
          <a:xfrm>
            <a:off x="8153400" y="5638800"/>
            <a:ext cx="6858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 type="none" w="lg" len="lg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flet</a:t>
            </a:r>
          </a:p>
        </p:txBody>
      </p:sp>
      <p:sp>
        <p:nvSpPr>
          <p:cNvPr id="4133" name="Text Box 9"/>
          <p:cNvSpPr txBox="1">
            <a:spLocks noChangeArrowheads="1"/>
          </p:cNvSpPr>
          <p:nvPr/>
        </p:nvSpPr>
        <p:spPr bwMode="auto">
          <a:xfrm>
            <a:off x="6478588" y="5470525"/>
            <a:ext cx="6842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sorteret</a:t>
            </a:r>
          </a:p>
        </p:txBody>
      </p:sp>
      <p:sp>
        <p:nvSpPr>
          <p:cNvPr id="4134" name="Text Box 10"/>
          <p:cNvSpPr txBox="1">
            <a:spLocks noChangeArrowheads="1"/>
          </p:cNvSpPr>
          <p:nvPr/>
        </p:nvSpPr>
        <p:spPr bwMode="auto">
          <a:xfrm>
            <a:off x="6477000" y="6219825"/>
            <a:ext cx="68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sorteret</a:t>
            </a:r>
          </a:p>
        </p:txBody>
      </p:sp>
      <p:sp>
        <p:nvSpPr>
          <p:cNvPr id="4135" name="Text Box 9"/>
          <p:cNvSpPr txBox="1">
            <a:spLocks noChangeArrowheads="1"/>
          </p:cNvSpPr>
          <p:nvPr/>
        </p:nvSpPr>
        <p:spPr bwMode="auto">
          <a:xfrm>
            <a:off x="6705600" y="4175125"/>
            <a:ext cx="762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sorteret</a:t>
            </a:r>
          </a:p>
        </p:txBody>
      </p:sp>
      <p:sp>
        <p:nvSpPr>
          <p:cNvPr id="4136" name="Text Box 9"/>
          <p:cNvSpPr txBox="1">
            <a:spLocks noChangeArrowheads="1"/>
          </p:cNvSpPr>
          <p:nvPr/>
        </p:nvSpPr>
        <p:spPr bwMode="auto">
          <a:xfrm>
            <a:off x="5868988" y="4191000"/>
            <a:ext cx="7604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sorteret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5400" b="1" smtClean="0"/>
              <a:t>Merge-Sort : Analyse</a:t>
            </a:r>
            <a:endParaRPr lang="en-US" sz="5400" b="1" smtClean="0"/>
          </a:p>
        </p:txBody>
      </p:sp>
      <p:pic>
        <p:nvPicPr>
          <p:cNvPr id="19459" name="Picture 3" descr="arrayrecurs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0980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524000" y="1600200"/>
            <a:ext cx="6057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200" b="1">
                <a:solidFill>
                  <a:srgbClr val="0066FF"/>
                </a:solidFill>
              </a:rPr>
              <a:t>Rekursionstræet</a:t>
            </a:r>
            <a:endParaRPr lang="en-US" sz="3200" b="1">
              <a:solidFill>
                <a:srgbClr val="0066FF"/>
              </a:solidFill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600200" y="4114800"/>
            <a:ext cx="6057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200" b="1">
                <a:solidFill>
                  <a:srgbClr val="0066FF"/>
                </a:solidFill>
              </a:rPr>
              <a:t>Observation</a:t>
            </a:r>
            <a:endParaRPr lang="en-US" sz="3200" b="1">
              <a:solidFill>
                <a:srgbClr val="0066FF"/>
              </a:solidFill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627188" y="4572000"/>
            <a:ext cx="5684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a-DK" sz="3200"/>
              <a:t>Samlet arbejde per lag er </a:t>
            </a:r>
            <a:r>
              <a:rPr lang="da-DK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da-DK" sz="32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447800" y="6019800"/>
            <a:ext cx="62261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200"/>
              <a:t> </a:t>
            </a:r>
            <a:r>
              <a:rPr lang="da-DK" sz="3200"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en-US" sz="320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· </a:t>
            </a:r>
            <a:r>
              <a:rPr lang="da-DK" sz="3200">
                <a:latin typeface="Times New Roman" pitchFamily="18" charset="0"/>
                <a:cs typeface="Times New Roman" pitchFamily="18" charset="0"/>
              </a:rPr>
              <a:t># lag) = O(</a:t>
            </a:r>
            <a:r>
              <a:rPr lang="en-US" sz="320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· log</a:t>
            </a:r>
            <a:r>
              <a:rPr lang="en-US" sz="3200" baseline="-2500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600200" y="5562600"/>
            <a:ext cx="6057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200" b="1">
                <a:solidFill>
                  <a:srgbClr val="0066FF"/>
                </a:solidFill>
              </a:rPr>
              <a:t>Arbejde</a:t>
            </a:r>
            <a:endParaRPr lang="en-US" sz="3200" b="1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/>
      <p:bldP spid="19462" grpId="0"/>
      <p:bldP spid="19463" grpId="0"/>
      <p:bldP spid="194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/>
            <a:r>
              <a:rPr lang="da-DK" sz="3600" b="1" smtClean="0"/>
              <a:t>Del-og-kombiner, dADS 1 eksempler:	</a:t>
            </a:r>
            <a:endParaRPr lang="en-US" sz="3600" b="1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143000"/>
            <a:ext cx="7543800" cy="5105400"/>
          </a:xfrm>
        </p:spPr>
        <p:txBody>
          <a:bodyPr/>
          <a:lstStyle/>
          <a:p>
            <a:pPr marL="463550" indent="-463550" algn="l" eaLnBrk="1" hangingPunct="1">
              <a:lnSpc>
                <a:spcPct val="90000"/>
              </a:lnSpc>
              <a:buFontTx/>
              <a:buChar char="•"/>
            </a:pPr>
            <a:r>
              <a:rPr lang="da-DK" sz="2800" b="1" dirty="0" err="1" smtClean="0">
                <a:solidFill>
                  <a:schemeClr val="accent2"/>
                </a:solidFill>
              </a:rPr>
              <a:t>MergeSort</a:t>
            </a:r>
            <a:endParaRPr lang="da-DK" sz="2800" b="1" dirty="0" smtClean="0">
              <a:solidFill>
                <a:schemeClr val="accent2"/>
              </a:solidFill>
            </a:endParaRPr>
          </a:p>
          <a:p>
            <a:pPr marL="577850" lvl="1" algn="l" eaLnBrk="1" hangingPunct="1">
              <a:lnSpc>
                <a:spcPct val="90000"/>
              </a:lnSpc>
              <a:buFontTx/>
              <a:buChar char="–"/>
            </a:pPr>
            <a:r>
              <a:rPr lang="da-DK" sz="2400" dirty="0" smtClean="0"/>
              <a:t> Del op i to lige store dele</a:t>
            </a:r>
          </a:p>
          <a:p>
            <a:pPr marL="577850" lvl="1" algn="l" eaLnBrk="1" hangingPunct="1">
              <a:lnSpc>
                <a:spcPct val="90000"/>
              </a:lnSpc>
              <a:buFontTx/>
              <a:buChar char="–"/>
            </a:pPr>
            <a:r>
              <a:rPr lang="da-DK" sz="2400" dirty="0" smtClean="0"/>
              <a:t> </a:t>
            </a:r>
            <a:r>
              <a:rPr lang="da-DK" sz="2400" dirty="0" err="1" smtClean="0"/>
              <a:t>Rekursiv</a:t>
            </a:r>
            <a:r>
              <a:rPr lang="da-DK" sz="2400" dirty="0" smtClean="0"/>
              <a:t> sortering</a:t>
            </a:r>
          </a:p>
          <a:p>
            <a:pPr marL="577850" lvl="1" algn="l" eaLnBrk="1" hangingPunct="1">
              <a:lnSpc>
                <a:spcPct val="90000"/>
              </a:lnSpc>
              <a:buFontTx/>
              <a:buChar char="–"/>
            </a:pPr>
            <a:r>
              <a:rPr lang="da-DK" sz="2400" dirty="0" smtClean="0"/>
              <a:t> Kombiner = fletning</a:t>
            </a:r>
          </a:p>
          <a:p>
            <a:pPr marL="463550" indent="-463550" algn="l" eaLnBrk="1" hangingPunct="1">
              <a:lnSpc>
                <a:spcPct val="90000"/>
              </a:lnSpc>
              <a:buFontTx/>
              <a:buChar char="•"/>
            </a:pPr>
            <a:r>
              <a:rPr lang="da-DK" sz="2800" b="1" dirty="0" err="1" smtClean="0">
                <a:solidFill>
                  <a:schemeClr val="accent2"/>
                </a:solidFill>
              </a:rPr>
              <a:t>QuickSort</a:t>
            </a:r>
            <a:endParaRPr lang="da-DK" sz="2800" b="1" dirty="0" smtClean="0">
              <a:solidFill>
                <a:schemeClr val="accent2"/>
              </a:solidFill>
            </a:endParaRPr>
          </a:p>
          <a:p>
            <a:pPr marL="577850" lvl="1" algn="l" eaLnBrk="1" hangingPunct="1">
              <a:lnSpc>
                <a:spcPct val="90000"/>
              </a:lnSpc>
              <a:buFontTx/>
              <a:buChar char="–"/>
            </a:pPr>
            <a:r>
              <a:rPr lang="da-DK" sz="2400" dirty="0" smtClean="0"/>
              <a:t> Opdel efter tilfældigt pivot (</a:t>
            </a:r>
            <a:r>
              <a:rPr lang="da-DK" sz="2400" b="1" dirty="0" smtClean="0">
                <a:solidFill>
                  <a:srgbClr val="FF0000"/>
                </a:solidFill>
              </a:rPr>
              <a:t>tilfældig opdeling</a:t>
            </a:r>
            <a:r>
              <a:rPr lang="da-DK" sz="2400" dirty="0" smtClean="0"/>
              <a:t>)</a:t>
            </a:r>
          </a:p>
          <a:p>
            <a:pPr marL="577850" lvl="1" algn="l" eaLnBrk="1" hangingPunct="1">
              <a:lnSpc>
                <a:spcPct val="90000"/>
              </a:lnSpc>
              <a:buFontTx/>
              <a:buChar char="–"/>
            </a:pPr>
            <a:r>
              <a:rPr lang="da-DK" sz="2400" dirty="0" smtClean="0"/>
              <a:t> </a:t>
            </a:r>
            <a:r>
              <a:rPr lang="da-DK" sz="2400" dirty="0" err="1" smtClean="0"/>
              <a:t>Rekursiv</a:t>
            </a:r>
            <a:r>
              <a:rPr lang="da-DK" sz="2400" dirty="0" smtClean="0"/>
              <a:t> </a:t>
            </a:r>
            <a:r>
              <a:rPr lang="da-DK" sz="2400" dirty="0" smtClean="0"/>
              <a:t>sortering</a:t>
            </a:r>
          </a:p>
          <a:p>
            <a:pPr marL="577850" lvl="1" algn="l" eaLnBrk="1" hangingPunct="1">
              <a:lnSpc>
                <a:spcPct val="90000"/>
              </a:lnSpc>
              <a:buFontTx/>
              <a:buChar char="–"/>
            </a:pPr>
            <a:r>
              <a:rPr lang="da-DK" sz="2400" dirty="0" smtClean="0"/>
              <a:t> Kombiner = ingen (</a:t>
            </a:r>
            <a:r>
              <a:rPr lang="da-DK" sz="2400" dirty="0" err="1" smtClean="0"/>
              <a:t>konkatener</a:t>
            </a:r>
            <a:r>
              <a:rPr lang="da-DK" sz="2400" dirty="0" smtClean="0"/>
              <a:t> venstre og højre)</a:t>
            </a:r>
          </a:p>
          <a:p>
            <a:pPr marL="463550" indent="-463550" algn="l" eaLnBrk="1" hangingPunct="1">
              <a:lnSpc>
                <a:spcPct val="90000"/>
              </a:lnSpc>
              <a:buFontTx/>
              <a:buChar char="•"/>
            </a:pPr>
            <a:r>
              <a:rPr lang="da-DK" sz="2800" b="1" dirty="0" err="1" smtClean="0">
                <a:solidFill>
                  <a:schemeClr val="accent2"/>
                </a:solidFill>
              </a:rPr>
              <a:t>QuickSelect</a:t>
            </a:r>
            <a:endParaRPr lang="da-DK" sz="2800" b="1" dirty="0" smtClean="0">
              <a:solidFill>
                <a:schemeClr val="accent2"/>
              </a:solidFill>
            </a:endParaRPr>
          </a:p>
          <a:p>
            <a:pPr marL="577850" lvl="1" algn="l" eaLnBrk="1" hangingPunct="1">
              <a:lnSpc>
                <a:spcPct val="90000"/>
              </a:lnSpc>
              <a:buFontTx/>
              <a:buChar char="–"/>
            </a:pPr>
            <a:r>
              <a:rPr lang="da-DK" sz="2400" dirty="0" smtClean="0"/>
              <a:t> Opdel efter tilfældigt </a:t>
            </a:r>
            <a:r>
              <a:rPr lang="da-DK" sz="2400" dirty="0" smtClean="0"/>
              <a:t>pivot </a:t>
            </a:r>
            <a:r>
              <a:rPr lang="da-DK" sz="2400" dirty="0" smtClean="0"/>
              <a:t>(</a:t>
            </a:r>
            <a:r>
              <a:rPr lang="da-DK" sz="2400" b="1" dirty="0" smtClean="0">
                <a:solidFill>
                  <a:srgbClr val="FF0000"/>
                </a:solidFill>
              </a:rPr>
              <a:t>tilfældig opdeling</a:t>
            </a:r>
            <a:r>
              <a:rPr lang="da-DK" sz="2400" dirty="0" smtClean="0"/>
              <a:t>)</a:t>
            </a:r>
          </a:p>
          <a:p>
            <a:pPr marL="577850" lvl="1" algn="l" eaLnBrk="1" hangingPunct="1">
              <a:lnSpc>
                <a:spcPct val="90000"/>
              </a:lnSpc>
              <a:buFontTx/>
              <a:buChar char="–"/>
            </a:pPr>
            <a:r>
              <a:rPr lang="da-DK" sz="2400" dirty="0" smtClean="0"/>
              <a:t> </a:t>
            </a:r>
            <a:r>
              <a:rPr lang="da-DK" sz="2400" dirty="0" err="1" smtClean="0"/>
              <a:t>Rekursiv</a:t>
            </a:r>
            <a:r>
              <a:rPr lang="da-DK" sz="2400" dirty="0" smtClean="0"/>
              <a:t> </a:t>
            </a:r>
            <a:r>
              <a:rPr lang="da-DK" sz="2400" dirty="0" err="1" smtClean="0"/>
              <a:t>select</a:t>
            </a:r>
            <a:endParaRPr lang="da-DK" sz="2400" dirty="0" smtClean="0"/>
          </a:p>
          <a:p>
            <a:pPr marL="577850" lvl="1" algn="l" eaLnBrk="1" hangingPunct="1">
              <a:lnSpc>
                <a:spcPct val="90000"/>
              </a:lnSpc>
              <a:buFontTx/>
              <a:buChar char="–"/>
            </a:pPr>
            <a:r>
              <a:rPr lang="da-DK" sz="2400" dirty="0" smtClean="0"/>
              <a:t> Kombiner = ingen</a:t>
            </a:r>
          </a:p>
          <a:p>
            <a:pPr marL="463550" indent="-463550" algn="l" eaLnBrk="1" hangingPunct="1">
              <a:lnSpc>
                <a:spcPct val="90000"/>
              </a:lnSpc>
              <a:buFontTx/>
              <a:buChar char="•"/>
            </a:pPr>
            <a:endParaRPr lang="da-DK" sz="2800" dirty="0" smtClean="0"/>
          </a:p>
          <a:p>
            <a:pPr marL="463550" indent="-463550" algn="l" eaLnBrk="1" hangingPunct="1">
              <a:lnSpc>
                <a:spcPct val="90000"/>
              </a:lnSpc>
              <a:buFontTx/>
              <a:buChar char="•"/>
            </a:pPr>
            <a:endParaRPr lang="da-DK" sz="2800" dirty="0" smtClean="0"/>
          </a:p>
          <a:p>
            <a:pPr marL="463550" indent="-463550" algn="l" eaLnBrk="1" hangingPunct="1"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ChangeArrowheads="1"/>
          </p:cNvSpPr>
          <p:nvPr/>
        </p:nvSpPr>
        <p:spPr bwMode="auto">
          <a:xfrm>
            <a:off x="228600" y="1447800"/>
            <a:ext cx="9144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da-DK" sz="3200" dirty="0"/>
              <a:t>Essentielt to forskellige måder: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r>
              <a:rPr lang="da-DK" sz="3200" dirty="0"/>
              <a:t>Argumenter direkte om </a:t>
            </a:r>
            <a:r>
              <a:rPr lang="da-DK" sz="3200" b="1" dirty="0" err="1">
                <a:solidFill>
                  <a:schemeClr val="accent2"/>
                </a:solidFill>
              </a:rPr>
              <a:t>rekursionstræet</a:t>
            </a:r>
            <a:r>
              <a:rPr lang="da-DK" sz="3200" dirty="0"/>
              <a:t>  (analyser dybde, #knuder på hvert niveau, arbejde i knuderne/niveauerne/træet)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r>
              <a:rPr lang="da-DK" sz="3200" dirty="0"/>
              <a:t>Løs en matematisk </a:t>
            </a:r>
            <a:r>
              <a:rPr lang="da-DK" sz="3200" b="1" dirty="0" err="1">
                <a:solidFill>
                  <a:schemeClr val="accent2"/>
                </a:solidFill>
              </a:rPr>
              <a:t>rekursionsligning</a:t>
            </a:r>
            <a:r>
              <a:rPr lang="da-DK" sz="3200" dirty="0"/>
              <a:t>, f.eks.</a:t>
            </a:r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endParaRPr lang="da-DK" sz="3200" dirty="0"/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endParaRPr lang="da-DK" sz="3200" dirty="0"/>
          </a:p>
          <a:p>
            <a:pPr marL="609600" indent="-609600">
              <a:spcBef>
                <a:spcPct val="20000"/>
              </a:spcBef>
              <a:buFontTx/>
              <a:buAutoNum type="arabicPeriod"/>
            </a:pPr>
            <a:endParaRPr lang="da-DK" sz="3200" dirty="0"/>
          </a:p>
          <a:p>
            <a:pPr marL="609600" indent="-609600">
              <a:spcBef>
                <a:spcPct val="20000"/>
              </a:spcBef>
            </a:pPr>
            <a:r>
              <a:rPr lang="da-DK" sz="3200" dirty="0"/>
              <a:t>	Bevises f.eks. vha. induktion.</a:t>
            </a:r>
          </a:p>
          <a:p>
            <a:pPr marL="609600" indent="-609600">
              <a:spcBef>
                <a:spcPct val="20000"/>
              </a:spcBef>
            </a:pPr>
            <a:r>
              <a:rPr lang="da-DK" sz="3200" dirty="0"/>
              <a:t>			</a:t>
            </a:r>
            <a:endParaRPr lang="en-US" sz="3200" dirty="0">
              <a:cs typeface="Arial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4000" b="1" smtClean="0"/>
              <a:t>Analyse af Del-og-Kombiner</a:t>
            </a:r>
            <a:br>
              <a:rPr lang="da-DK" sz="4000" b="1" smtClean="0"/>
            </a:br>
            <a:r>
              <a:rPr lang="da-DK" sz="3200" smtClean="0"/>
              <a:t>= analyse af en rekursiv procedure</a:t>
            </a:r>
            <a:br>
              <a:rPr lang="da-DK" sz="3200" smtClean="0"/>
            </a:br>
            <a:endParaRPr lang="en-US" sz="320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4495800"/>
            <a:ext cx="6781800" cy="1143000"/>
          </a:xfr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) ≤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   			</a:t>
            </a:r>
            <a:r>
              <a:rPr lang="da-DK" dirty="0" smtClean="0">
                <a:cs typeface="Arial" charset="0"/>
              </a:rPr>
              <a:t>	hvis  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) ≤ 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/2) +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a·n</a:t>
            </a:r>
            <a:r>
              <a:rPr lang="en-US" i="1" dirty="0" smtClean="0">
                <a:cs typeface="Arial" charset="0"/>
              </a:rPr>
              <a:t> </a:t>
            </a:r>
            <a:r>
              <a:rPr lang="en-US" dirty="0" smtClean="0">
                <a:cs typeface="Arial" charset="0"/>
              </a:rPr>
              <a:t>		</a:t>
            </a:r>
            <a:r>
              <a:rPr lang="en-US" dirty="0" err="1" smtClean="0">
                <a:cs typeface="Arial" charset="0"/>
              </a:rPr>
              <a:t>ellers</a:t>
            </a:r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4000" b="1" smtClean="0"/>
              <a:t>Løsning af rekursionsligninger</a:t>
            </a:r>
            <a:endParaRPr lang="en-US" sz="4000" b="1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01000" cy="2286000"/>
          </a:xfrm>
        </p:spPr>
        <p:txBody>
          <a:bodyPr/>
          <a:lstStyle/>
          <a:p>
            <a:pPr eaLnBrk="1" hangingPunct="1"/>
            <a:r>
              <a:rPr lang="da-DK" smtClean="0"/>
              <a:t>Fold rekursionsligningen ud og argumenter om </a:t>
            </a:r>
            <a:r>
              <a:rPr lang="da-DK" b="1" smtClean="0">
                <a:solidFill>
                  <a:schemeClr val="accent2"/>
                </a:solidFill>
              </a:rPr>
              <a:t>rekursionstræet</a:t>
            </a:r>
          </a:p>
          <a:p>
            <a:pPr eaLnBrk="1" hangingPunct="1"/>
            <a:r>
              <a:rPr lang="da-DK" smtClean="0"/>
              <a:t>Gæt en løsning og vis den ved induktion efter voksende </a:t>
            </a:r>
            <a:r>
              <a:rPr lang="da-DK" i="1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da-DK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295400" y="4495800"/>
            <a:ext cx="6781800" cy="11430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da-DK" sz="3200" i="1" kern="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3200" kern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3200" i="1" kern="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kern="0" dirty="0">
                <a:latin typeface="Times New Roman" pitchFamily="18" charset="0"/>
                <a:cs typeface="Times New Roman" pitchFamily="18" charset="0"/>
              </a:rPr>
              <a:t>) ≤ </a:t>
            </a:r>
            <a:r>
              <a:rPr lang="da-DK" sz="3200" i="1" kern="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a-DK" sz="3200" kern="0" dirty="0">
                <a:latin typeface="Times New Roman" pitchFamily="18" charset="0"/>
                <a:cs typeface="Times New Roman" pitchFamily="18" charset="0"/>
              </a:rPr>
              <a:t>   			</a:t>
            </a:r>
            <a:r>
              <a:rPr lang="da-DK" sz="3200" kern="0" dirty="0">
                <a:latin typeface="+mn-lt"/>
                <a:cs typeface="Arial" charset="0"/>
              </a:rPr>
              <a:t>	hvis   </a:t>
            </a:r>
            <a:r>
              <a:rPr lang="da-DK" sz="3200" i="1" kern="0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da-DK" sz="3200" kern="0" dirty="0"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da-DK" sz="3200" i="1" kern="0" dirty="0"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da-DK" sz="3200" i="1" kern="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sz="3200" kern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3200" i="1" kern="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kern="0" dirty="0">
                <a:latin typeface="Times New Roman" pitchFamily="18" charset="0"/>
                <a:cs typeface="Times New Roman" pitchFamily="18" charset="0"/>
              </a:rPr>
              <a:t>) ≤ 2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3200" i="1" kern="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i="1" kern="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kern="0" dirty="0">
                <a:latin typeface="Times New Roman" pitchFamily="18" charset="0"/>
                <a:cs typeface="Times New Roman" pitchFamily="18" charset="0"/>
              </a:rPr>
              <a:t>/2) + </a:t>
            </a:r>
            <a:r>
              <a:rPr lang="en-US" sz="3200" i="1" kern="0" dirty="0" err="1">
                <a:latin typeface="Times New Roman" pitchFamily="18" charset="0"/>
                <a:cs typeface="Times New Roman" pitchFamily="18" charset="0"/>
              </a:rPr>
              <a:t>a·n</a:t>
            </a:r>
            <a:r>
              <a:rPr lang="en-US" sz="3200" i="1" kern="0" dirty="0">
                <a:latin typeface="+mn-lt"/>
                <a:cs typeface="Arial" charset="0"/>
              </a:rPr>
              <a:t> </a:t>
            </a:r>
            <a:r>
              <a:rPr lang="en-US" sz="3200" kern="0" dirty="0">
                <a:latin typeface="+mn-lt"/>
                <a:cs typeface="Arial" charset="0"/>
              </a:rPr>
              <a:t>		</a:t>
            </a:r>
            <a:r>
              <a:rPr lang="en-US" sz="3200" kern="0" dirty="0" err="1">
                <a:latin typeface="+mn-lt"/>
                <a:cs typeface="Arial" charset="0"/>
              </a:rPr>
              <a:t>ellers</a:t>
            </a:r>
            <a:endParaRPr lang="en-US" sz="3200" kern="0" dirty="0">
              <a:latin typeface="+mn-lt"/>
              <a:cs typeface="Arial" charset="0"/>
            </a:endParaRPr>
          </a:p>
        </p:txBody>
      </p:sp>
      <p:pic>
        <p:nvPicPr>
          <p:cNvPr id="8" name="Picture 3" descr="arrayrecurs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1828800"/>
            <a:ext cx="2133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da-DK" sz="4000" b="1" smtClean="0"/>
              <a:t>Rekursionsligninger: Faldgrubber</a:t>
            </a:r>
            <a:endParaRPr lang="en-US" sz="4000" b="1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 dirty="0" smtClean="0"/>
              <a:t>Ulige opdelinger glemmes (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dirty="0" smtClean="0"/>
              <a:t> ulige, så er de </a:t>
            </a:r>
            <a:r>
              <a:rPr lang="da-DK" dirty="0" err="1" smtClean="0"/>
              <a:t>rekursive</a:t>
            </a:r>
            <a:r>
              <a:rPr lang="da-DK" dirty="0" smtClean="0"/>
              <a:t> kald typisk </a:t>
            </a:r>
            <a:r>
              <a:rPr lang="da-DK" baseline="-25000" dirty="0" smtClean="0">
                <a:latin typeface="Times New Roman" pitchFamily="18" charset="0"/>
                <a:cs typeface="Times New Roman" pitchFamily="18" charset="0"/>
              </a:rPr>
              <a:t>└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da-DK" baseline="-25000" dirty="0" smtClean="0">
                <a:latin typeface="Times New Roman" pitchFamily="18" charset="0"/>
                <a:cs typeface="Times New Roman" pitchFamily="18" charset="0"/>
              </a:rPr>
              <a:t>┘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dirty="0" smtClean="0">
                <a:cs typeface="Arial" charset="0"/>
              </a:rPr>
              <a:t>og </a:t>
            </a:r>
            <a:r>
              <a:rPr lang="da-DK" baseline="60000" dirty="0" smtClean="0">
                <a:latin typeface="Times New Roman" pitchFamily="18" charset="0"/>
                <a:cs typeface="Times New Roman" pitchFamily="18" charset="0"/>
              </a:rPr>
              <a:t>┌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da-DK" baseline="60000" dirty="0" smtClean="0">
                <a:latin typeface="Times New Roman" pitchFamily="18" charset="0"/>
                <a:cs typeface="Times New Roman" pitchFamily="18" charset="0"/>
              </a:rPr>
              <a:t>┐</a:t>
            </a:r>
            <a:r>
              <a:rPr lang="da-DK" dirty="0" smtClean="0"/>
              <a:t>)</a:t>
            </a:r>
          </a:p>
          <a:p>
            <a:pPr eaLnBrk="1" hangingPunct="1"/>
            <a:endParaRPr lang="da-DK" dirty="0" smtClean="0"/>
          </a:p>
          <a:p>
            <a:pPr eaLnBrk="1" hangingPunct="1"/>
            <a:r>
              <a:rPr lang="da-DK" dirty="0" smtClean="0"/>
              <a:t>Analyserer typiske kun for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= 2</a:t>
            </a:r>
            <a:r>
              <a:rPr lang="da-DK" i="1" baseline="30000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da-DK" i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da-DK" dirty="0" smtClean="0"/>
          </a:p>
          <a:p>
            <a:pPr eaLnBrk="1" hangingPunct="1"/>
            <a:r>
              <a:rPr lang="da-DK" dirty="0" smtClean="0"/>
              <a:t>Brug </a:t>
            </a:r>
            <a:r>
              <a:rPr lang="da-DK" dirty="0" smtClean="0">
                <a:solidFill>
                  <a:srgbClr val="FF0000"/>
                </a:solidFill>
              </a:rPr>
              <a:t>aldrig</a:t>
            </a:r>
            <a:r>
              <a:rPr lang="da-DK" dirty="0" smtClean="0"/>
              <a:t> 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dirty="0" smtClean="0"/>
              <a:t>-udtryk i </a:t>
            </a:r>
            <a:r>
              <a:rPr lang="da-DK" dirty="0" err="1" smtClean="0"/>
              <a:t>rekursionsformlen</a:t>
            </a:r>
            <a:r>
              <a:rPr lang="da-DK" dirty="0" smtClean="0"/>
              <a:t> – brug konstanter (</a:t>
            </a:r>
            <a:r>
              <a:rPr lang="da-D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)=</a:t>
            </a:r>
            <a:r>
              <a:rPr lang="da-D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)+</a:t>
            </a:r>
            <a:r>
              <a:rPr lang="da-D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da-DK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/3))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da-DK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86200" y="5029200"/>
            <a:ext cx="3733800" cy="457200"/>
            <a:chOff x="2496" y="2784"/>
            <a:chExt cx="2352" cy="288"/>
          </a:xfrm>
        </p:grpSpPr>
        <p:sp>
          <p:nvSpPr>
            <p:cNvPr id="10245" name="Line 4"/>
            <p:cNvSpPr>
              <a:spLocks noChangeShapeType="1"/>
            </p:cNvSpPr>
            <p:nvPr/>
          </p:nvSpPr>
          <p:spPr bwMode="auto">
            <a:xfrm>
              <a:off x="2496" y="2784"/>
              <a:ext cx="2352" cy="24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  <p:sp>
          <p:nvSpPr>
            <p:cNvPr id="10246" name="Line 5"/>
            <p:cNvSpPr>
              <a:spLocks noChangeShapeType="1"/>
            </p:cNvSpPr>
            <p:nvPr/>
          </p:nvSpPr>
          <p:spPr bwMode="auto">
            <a:xfrm flipV="1">
              <a:off x="2544" y="2784"/>
              <a:ext cx="2304" cy="28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a-DK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3106</TotalTime>
  <Words>530</Words>
  <Application>Microsoft Office PowerPoint</Application>
  <PresentationFormat>On-screen Show (4:3)</PresentationFormat>
  <Paragraphs>166</Paragraphs>
  <Slides>17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Default Design</vt:lpstr>
      <vt:lpstr>Microsoft Equation 3.0</vt:lpstr>
      <vt:lpstr>Slide 1</vt:lpstr>
      <vt:lpstr>Del-og-Kombiner</vt:lpstr>
      <vt:lpstr>Eksempel: Merge-Sort</vt:lpstr>
      <vt:lpstr>Slide 4</vt:lpstr>
      <vt:lpstr>Merge-Sort : Analyse</vt:lpstr>
      <vt:lpstr>Del-og-kombiner, dADS 1 eksempler: </vt:lpstr>
      <vt:lpstr>Analyse af Del-og-Kombiner = analyse af en rekursiv procedure </vt:lpstr>
      <vt:lpstr>Løsning af rekursionsligninger</vt:lpstr>
      <vt:lpstr>Rekursionsligninger: Faldgrubber</vt:lpstr>
      <vt:lpstr>Master Theorem (Simplificering af [CLRS, Theorem 4.1])</vt:lpstr>
      <vt:lpstr>Matrix Multiplication</vt:lpstr>
      <vt:lpstr>Matrix Multiplication</vt:lpstr>
      <vt:lpstr>(Kvadratisk) Matrix Multiplikation [CLRS, kapitel 4.2]</vt:lpstr>
      <vt:lpstr>Strassen’s Matrix Multiplikation</vt:lpstr>
      <vt:lpstr>Slide 15</vt:lpstr>
      <vt:lpstr>Multiplikation af lange heltal [CLRS, problem 30.1.c]</vt:lpstr>
      <vt:lpstr>Multiplikation af lange heltal</vt:lpstr>
    </vt:vector>
  </TitlesOfParts>
  <Company>University of Aarhus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Gerth S. Brodal</dc:creator>
  <cp:lastModifiedBy>Gerth Stølting Brodal</cp:lastModifiedBy>
  <cp:revision>34</cp:revision>
  <dcterms:created xsi:type="dcterms:W3CDTF">2007-02-01T13:58:12Z</dcterms:created>
  <dcterms:modified xsi:type="dcterms:W3CDTF">2010-04-08T08:41:46Z</dcterms:modified>
</cp:coreProperties>
</file>