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91" r:id="rId2"/>
    <p:sldId id="305" r:id="rId3"/>
    <p:sldId id="306" r:id="rId4"/>
    <p:sldId id="307" r:id="rId5"/>
    <p:sldId id="309" r:id="rId6"/>
    <p:sldId id="313" r:id="rId7"/>
    <p:sldId id="256" r:id="rId8"/>
    <p:sldId id="257" r:id="rId9"/>
    <p:sldId id="269" r:id="rId10"/>
    <p:sldId id="284" r:id="rId11"/>
    <p:sldId id="285" r:id="rId12"/>
    <p:sldId id="287" r:id="rId13"/>
    <p:sldId id="288" r:id="rId14"/>
    <p:sldId id="289" r:id="rId15"/>
    <p:sldId id="270" r:id="rId16"/>
    <p:sldId id="260" r:id="rId17"/>
    <p:sldId id="280" r:id="rId18"/>
    <p:sldId id="279" r:id="rId19"/>
    <p:sldId id="283" r:id="rId20"/>
    <p:sldId id="278" r:id="rId21"/>
    <p:sldId id="268" r:id="rId22"/>
    <p:sldId id="271" r:id="rId23"/>
    <p:sldId id="261" r:id="rId24"/>
    <p:sldId id="262" r:id="rId25"/>
    <p:sldId id="263" r:id="rId26"/>
    <p:sldId id="264" r:id="rId27"/>
    <p:sldId id="290" r:id="rId28"/>
    <p:sldId id="265" r:id="rId29"/>
    <p:sldId id="286" r:id="rId30"/>
    <p:sldId id="266" r:id="rId31"/>
    <p:sldId id="267" r:id="rId32"/>
    <p:sldId id="292" r:id="rId33"/>
    <p:sldId id="293" r:id="rId34"/>
    <p:sldId id="294" r:id="rId35"/>
    <p:sldId id="295" r:id="rId36"/>
    <p:sldId id="296" r:id="rId37"/>
    <p:sldId id="281" r:id="rId38"/>
  </p:sldIdLst>
  <p:sldSz cx="9144000" cy="6858000" type="screen4x3"/>
  <p:notesSz cx="7099300" cy="10234613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FF0000"/>
    <a:srgbClr val="0066FF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981" autoAdjust="0"/>
    <p:restoredTop sz="86043" autoAdjust="0"/>
  </p:normalViewPr>
  <p:slideViewPr>
    <p:cSldViewPr>
      <p:cViewPr varScale="1">
        <p:scale>
          <a:sx n="115" d="100"/>
          <a:sy n="115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FB697B9-A259-409D-BBF3-82B413E1C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12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CC491C-A39A-43DE-8E2D-EC46F3BE0235}" type="slidenum">
              <a:rPr lang="en-US" sz="1300" smtClean="0"/>
              <a:pPr eaLnBrk="1" hangingPunct="1"/>
              <a:t>2</a:t>
            </a:fld>
            <a:endParaRPr lang="en-US" sz="13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993440-8005-468A-BD05-DCAD99D89565}" type="slidenum">
              <a:rPr lang="en-US" sz="1300" smtClean="0"/>
              <a:pPr eaLnBrk="1" hangingPunct="1"/>
              <a:t>11</a:t>
            </a:fld>
            <a:endParaRPr lang="en-US" sz="13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FDAECF-73F4-4176-9755-32B7E6AA802D}" type="slidenum">
              <a:rPr lang="en-US" sz="1300" smtClean="0"/>
              <a:pPr eaLnBrk="1" hangingPunct="1"/>
              <a:t>12</a:t>
            </a:fld>
            <a:endParaRPr lang="en-US" sz="13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Har nu vist en nedre grænse.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4F676B-D3B9-4263-9573-3C1CA294B762}" type="slidenum">
              <a:rPr lang="en-US" sz="1300" smtClean="0"/>
              <a:pPr eaLnBrk="1" hangingPunct="1"/>
              <a:t>13</a:t>
            </a:fld>
            <a:endParaRPr lang="en-US" sz="13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Viser nu en øvre grænse.</a:t>
            </a: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66DD1E-D072-458C-9D8E-F92E3793AB7C}" type="slidenum">
              <a:rPr lang="en-US" sz="1300" smtClean="0"/>
              <a:pPr eaLnBrk="1" hangingPunct="1"/>
              <a:t>14</a:t>
            </a:fld>
            <a:endParaRPr lang="en-US" sz="13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2D4114-78F7-4C66-B81C-A857B74D73D6}" type="slidenum">
              <a:rPr lang="en-US" sz="1300" smtClean="0"/>
              <a:pPr eaLnBrk="1" hangingPunct="1"/>
              <a:t>15</a:t>
            </a:fld>
            <a:endParaRPr lang="en-US" sz="13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Dvs den score man kan opnå afhænger af hvilket input man kommer med.</a:t>
            </a:r>
          </a:p>
          <a:p>
            <a:pPr eaLnBrk="1" hangingPunct="1"/>
            <a:r>
              <a:rPr lang="da-DK" smtClean="0"/>
              <a:t>Hvis man er heldig får man et input med mange cykler, og så kan opnå</a:t>
            </a:r>
          </a:p>
          <a:p>
            <a:pPr eaLnBrk="1" hangingPunct="1"/>
            <a:r>
              <a:rPr lang="da-DK" smtClean="0"/>
              <a:t>en større high-score…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6085F-F186-404C-9391-8F20E5E09751}" type="slidenum">
              <a:rPr lang="en-US" sz="1300" smtClean="0"/>
              <a:pPr eaLnBrk="1" hangingPunct="1"/>
              <a:t>16</a:t>
            </a:fld>
            <a:endParaRPr lang="en-US" sz="13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Et tilfældigt puslespil kræver ~ 64 – 4 ombytninger.</a:t>
            </a:r>
          </a:p>
          <a:p>
            <a:pPr eaLnBrk="1" hangingPunct="1"/>
            <a:r>
              <a:rPr lang="da-DK" smtClean="0"/>
              <a:t>Anne’s highscore på 450, svarer til et input der har haft (mindst) 14 cykler.</a:t>
            </a:r>
          </a:p>
          <a:p>
            <a:pPr eaLnBrk="1" hangingPunct="1"/>
            <a:r>
              <a:rPr lang="da-DK" smtClean="0"/>
              <a:t>Kun ca. 1:20.000 input indeholder 14 eller flere cykler.</a:t>
            </a: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6FAB35-F1E1-4A82-A2A0-B8328C71164B}" type="slidenum">
              <a:rPr lang="en-US" sz="1300" smtClean="0"/>
              <a:pPr eaLnBrk="1" hangingPunct="1"/>
              <a:t>17</a:t>
            </a:fld>
            <a:endParaRPr lang="en-US" sz="13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D5DB28-7D7C-4B09-BF05-8E64791DDB79}" type="slidenum">
              <a:rPr lang="en-US" sz="1300" smtClean="0"/>
              <a:pPr eaLnBrk="1" hangingPunct="1"/>
              <a:t>18</a:t>
            </a:fld>
            <a:endParaRPr lang="en-US" sz="13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774B1B-1546-495E-9E88-FB9F14A34DF9}" type="slidenum">
              <a:rPr lang="en-US" sz="1300" smtClean="0"/>
              <a:pPr eaLnBrk="1" hangingPunct="1"/>
              <a:t>19</a:t>
            </a:fld>
            <a:endParaRPr lang="en-US" sz="13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Dette er IKKE en algoritmik bog – men den 4 siders note beskriver mere eller mindre alt der er at vide om tilfældige permutationer</a:t>
            </a: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25A790-BA68-4DE1-B121-963B0D58F38F}" type="slidenum">
              <a:rPr lang="en-US" sz="1300" smtClean="0"/>
              <a:pPr eaLnBrk="1" hangingPunct="1"/>
              <a:t>20</a:t>
            </a:fld>
            <a:endParaRPr lang="en-US" sz="13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428E99-5696-42DD-AD49-EDF5A2474F6C}" type="slidenum">
              <a:rPr lang="en-US" sz="1300" smtClean="0"/>
              <a:pPr eaLnBrk="1" hangingPunct="1"/>
              <a:t>3</a:t>
            </a:fld>
            <a:endParaRPr lang="en-US" sz="13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72A1EE-74B1-4033-BC0A-6F1288C633E7}" type="slidenum">
              <a:rPr lang="en-US" sz="1300" smtClean="0"/>
              <a:pPr eaLnBrk="1" hangingPunct="1"/>
              <a:t>21</a:t>
            </a:fld>
            <a:endParaRPr lang="en-US" sz="13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Udleveret Kapitel 8 fra Bentleys bog.</a:t>
            </a:r>
          </a:p>
          <a:p>
            <a:pPr eaLnBrk="1" hangingPunct="1"/>
            <a:r>
              <a:rPr lang="da-DK" smtClean="0"/>
              <a:t>Eksempler på Algoritme Design Teknikker</a:t>
            </a: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797C6-CD21-41C0-B705-6FA70642D7C2}" type="slidenum">
              <a:rPr lang="en-US" sz="1300" smtClean="0"/>
              <a:pPr eaLnBrk="1" hangingPunct="1"/>
              <a:t>22</a:t>
            </a:fld>
            <a:endParaRPr lang="en-US" sz="13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Problem definition. Find i og j så x[i..j] har størst mulig sum. 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I eksemplet er x[2..6] størst mulig og har sum 187.</a:t>
            </a: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5AE81C-D566-4F3C-9EDB-27857BE2BA23}" type="slidenum">
              <a:rPr lang="en-US" sz="1300" smtClean="0"/>
              <a:pPr eaLnBrk="1" hangingPunct="1"/>
              <a:t>23</a:t>
            </a:fld>
            <a:endParaRPr lang="en-US" sz="13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NAIVE algoritme.</a:t>
            </a:r>
          </a:p>
          <a:p>
            <a:pPr eaLnBrk="1" hangingPunct="1"/>
            <a:r>
              <a:rPr lang="da-DK" smtClean="0"/>
              <a:t>Prøv alle muligheder af i og j. Antal additioner  ~ n^3.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Pointe: Resourceforbrug er her #ADDITIONER som må være ca lig med tiden</a:t>
            </a: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B5E567-9813-44B3-B884-6617757B9BB2}" type="slidenum">
              <a:rPr lang="en-US" sz="1300" smtClean="0"/>
              <a:pPr eaLnBrk="1" hangingPunct="1"/>
              <a:t>24</a:t>
            </a:fld>
            <a:endParaRPr lang="en-US" sz="13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Genbrug A[i..j] til beregning af A[i..j+1].  Antal additioner n^2.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Pointe</a:t>
            </a:r>
            <a:r>
              <a:rPr lang="da-DK" sz="1500" smtClean="0"/>
              <a:t>: Beregner stadig alle delsummer, men beregner hver delsum med præcis 1 addition.</a:t>
            </a: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96BE23-41C6-4A7C-A3D3-AC7D378FE5D8}" type="slidenum">
              <a:rPr lang="en-US" sz="1300" smtClean="0"/>
              <a:pPr eaLnBrk="1" hangingPunct="1"/>
              <a:t>25</a:t>
            </a:fld>
            <a:endParaRPr lang="en-US" sz="13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Brug CumArr til at kunne beregne delsummer ved en subtraktion. Nu n^2 subtraktioner.</a:t>
            </a: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31F014-E1C3-4189-A41A-3033C5202E6C}" type="slidenum">
              <a:rPr lang="en-US" sz="1300" smtClean="0"/>
              <a:pPr eaLnBrk="1" hangingPunct="1"/>
              <a:t>26</a:t>
            </a:fld>
            <a:endParaRPr lang="en-US" sz="13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Del-og-kombiner. Rekursion. ~n*log n additioner.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Maxsum3 = retunerer maxdelsum af x[l..u] (begge indgange incl.)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Vigtigt at (l+u)/2 runder ned</a:t>
            </a: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55C8F1-8DE4-4C7D-AE11-75B669B8D0AE}" type="slidenum">
              <a:rPr lang="en-US" sz="1300" smtClean="0"/>
              <a:pPr eaLnBrk="1" hangingPunct="1"/>
              <a:t>28</a:t>
            </a:fld>
            <a:endParaRPr lang="en-US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Inkrementel løsning. </a:t>
            </a:r>
          </a:p>
          <a:p>
            <a:pPr eaLnBrk="1" hangingPunct="1"/>
            <a:r>
              <a:rPr lang="da-DK" smtClean="0"/>
              <a:t>Udvid en løsning for A[0..i-1] til en løsning for A[0..i] ved at huske </a:t>
            </a:r>
            <a:r>
              <a:rPr lang="da-DK" b="1" smtClean="0"/>
              <a:t>EXTRA INFORMATION</a:t>
            </a:r>
            <a:r>
              <a:rPr lang="da-DK" smtClean="0"/>
              <a:t>, dvs maxendinghere</a:t>
            </a: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59DEC2-3DF8-4A93-8233-485730C7E46A}" type="slidenum">
              <a:rPr lang="en-US" sz="1300" smtClean="0"/>
              <a:pPr eaLnBrk="1" hangingPunct="1"/>
              <a:t>30</a:t>
            </a:fld>
            <a:endParaRPr lang="en-US" sz="13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da-DK" dirty="0" smtClean="0"/>
              <a:t>Changes from</a:t>
            </a:r>
            <a:r>
              <a:rPr lang="da-DK" baseline="0" dirty="0" smtClean="0"/>
              <a:t> 1st edition to 2nd edition (1985-1999): </a:t>
            </a:r>
            <a:r>
              <a:rPr lang="da-DK" baseline="0" dirty="0" err="1" smtClean="0"/>
              <a:t>Running</a:t>
            </a:r>
            <a:r>
              <a:rPr lang="da-DK" baseline="0" dirty="0" smtClean="0"/>
              <a:t> times </a:t>
            </a:r>
            <a:r>
              <a:rPr lang="da-DK" baseline="0" dirty="0" err="1" smtClean="0"/>
              <a:t>very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much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identical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except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times</a:t>
            </a:r>
          </a:p>
          <a:p>
            <a:pPr algn="l" eaLnBrk="1" hangingPunct="1"/>
            <a:r>
              <a:rPr lang="da-DK" baseline="0" dirty="0" smtClean="0"/>
              <a:t>Changed from </a:t>
            </a:r>
            <a:r>
              <a:rPr lang="da-DK" baseline="0" dirty="0" err="1" smtClean="0"/>
              <a:t>microseconds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nanoseconds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ie</a:t>
            </a:r>
            <a:r>
              <a:rPr lang="da-DK" baseline="0" dirty="0" smtClean="0"/>
              <a:t> all </a:t>
            </a:r>
            <a:r>
              <a:rPr lang="da-DK" baseline="0" dirty="0" err="1" smtClean="0"/>
              <a:t>running</a:t>
            </a:r>
            <a:r>
              <a:rPr lang="da-DK" baseline="0" dirty="0" smtClean="0"/>
              <a:t> times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a factor 1000 faster.</a:t>
            </a:r>
          </a:p>
          <a:p>
            <a:pPr algn="l" eaLnBrk="1" hangingPunct="1"/>
            <a:r>
              <a:rPr lang="da-DK" dirty="0" smtClean="0"/>
              <a:t>http://www.cs.bell-labs.com/cm/cs/pearls/why2e.html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58AAB4-0E0D-40AE-9B70-C692F1DB76DD}" type="slidenum">
              <a:rPr lang="en-US" sz="1300" smtClean="0"/>
              <a:pPr eaLnBrk="1" hangingPunct="1"/>
              <a:t>31</a:t>
            </a:fld>
            <a:endParaRPr lang="en-US" sz="13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Sammenligning dårlig algoritme på hurtig maskine med en effektiv algoritme på en </a:t>
            </a:r>
            <a:r>
              <a:rPr lang="da-DK" dirty="0" err="1" smtClean="0"/>
              <a:t>laaangsom</a:t>
            </a:r>
            <a:r>
              <a:rPr lang="da-DK" dirty="0" smtClean="0"/>
              <a:t> maskine.</a:t>
            </a:r>
          </a:p>
          <a:p>
            <a:pPr algn="l" eaLnBrk="1" hangingPunct="1"/>
            <a:r>
              <a:rPr lang="da-DK" dirty="0" smtClean="0"/>
              <a:t>TRS-80: Radio </a:t>
            </a:r>
            <a:r>
              <a:rPr lang="da-DK" dirty="0" err="1" smtClean="0"/>
              <a:t>Shack</a:t>
            </a:r>
            <a:r>
              <a:rPr lang="da-DK" dirty="0" smtClean="0"/>
              <a:t> TRS-80 Model III (1980, Z80 processor9,</a:t>
            </a:r>
            <a:r>
              <a:rPr lang="da-DK" baseline="0" dirty="0" smtClean="0"/>
              <a:t> 2.03MHz) fortolket </a:t>
            </a:r>
            <a:r>
              <a:rPr lang="da-DK" baseline="0" dirty="0" err="1" smtClean="0"/>
              <a:t>basic</a:t>
            </a:r>
            <a:r>
              <a:rPr lang="da-DK" baseline="0" dirty="0" smtClean="0"/>
              <a:t>.</a:t>
            </a:r>
          </a:p>
          <a:p>
            <a:pPr algn="l" eaLnBrk="1" hangingPunct="1"/>
            <a:r>
              <a:rPr lang="da-DK" baseline="0" smtClean="0"/>
              <a:t>Alpha 21164A: 533 MHz</a:t>
            </a:r>
            <a:endParaRPr lang="da-DK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C8E2E4-B266-47A7-8182-F6DA4A26156D}" type="slidenum">
              <a:rPr lang="en-US" sz="1300" smtClean="0"/>
              <a:pPr eaLnBrk="1" hangingPunct="1"/>
              <a:t>33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83CA1A-0B88-4471-9E68-B9325BC813AB}" type="slidenum">
              <a:rPr lang="en-US" sz="1300" smtClean="0"/>
              <a:pPr eaLnBrk="1" hangingPunct="1"/>
              <a:t>4</a:t>
            </a:fld>
            <a:endParaRPr lang="en-US" sz="13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B7549D-263A-4238-9020-58EC25288A2F}" type="slidenum">
              <a:rPr lang="en-US" sz="1300" smtClean="0"/>
              <a:pPr eaLnBrk="1" hangingPunct="1"/>
              <a:t>5</a:t>
            </a:fld>
            <a:endParaRPr lang="en-US" sz="13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b="1" dirty="0" smtClean="0"/>
              <a:t>Kursusside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FF17E2-9B34-49AC-A7D2-71C61D27B7CD}" type="slidenum">
              <a:rPr lang="en-US" sz="1300" smtClean="0"/>
              <a:pPr eaLnBrk="1" hangingPunct="1"/>
              <a:t>6</a:t>
            </a:fld>
            <a:endParaRPr lang="en-US" sz="13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Julekalenderen på TV2, Julen 2005 havde i forbindelse med deres julekalender en CD-ROM med diverse små spil…</a:t>
            </a:r>
          </a:p>
          <a:p>
            <a:pPr eaLnBrk="1" hangingPunct="1"/>
            <a:r>
              <a:rPr lang="da-DK" smtClean="0"/>
              <a:t>For hvert spil havde TV2 på deres hjemmeside en liste med de opnåede high-scores for hvert af spilene.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7FFCE1-1A35-493B-A958-ABAB828DE9FF}" type="slidenum">
              <a:rPr lang="en-US" sz="1300" smtClean="0"/>
              <a:pPr eaLnBrk="1" hangingPunct="1"/>
              <a:t>7</a:t>
            </a:fld>
            <a:endParaRPr lang="en-US" sz="13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I dette spil skulle man genskabe billedet til venstre ved gentagne gange at bytte rundt på to brikker.</a:t>
            </a:r>
          </a:p>
          <a:p>
            <a:pPr eaLnBrk="1" hangingPunct="1"/>
            <a:r>
              <a:rPr lang="da-DK" smtClean="0"/>
              <a:t>Målet var at minimere antalet af ombytninger.</a:t>
            </a:r>
          </a:p>
          <a:p>
            <a:pPr eaLnBrk="1" hangingPunct="1"/>
            <a:r>
              <a:rPr lang="da-DK" smtClean="0"/>
              <a:t>Prøvede temmelig mange gange…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CCF597-C21A-4CD0-AACE-4350F89921CD}" type="slidenum">
              <a:rPr lang="en-US" sz="1300" smtClean="0"/>
              <a:pPr eaLnBrk="1" hangingPunct="1"/>
              <a:t>8</a:t>
            </a:fld>
            <a:endParaRPr lang="en-US" sz="13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Hiscore for puslespillet var 450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B9B1A7-A4B8-40ED-B649-970F7F71F0AE}" type="slidenum">
              <a:rPr lang="en-US" sz="1300" smtClean="0"/>
              <a:pPr eaLnBrk="1" hangingPunct="1"/>
              <a:t>9</a:t>
            </a:fld>
            <a:endParaRPr lang="en-US" sz="13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91C9EF-7416-4D8F-9151-D4792C69A0E4}" type="slidenum">
              <a:rPr lang="en-US" sz="1300" smtClean="0"/>
              <a:pPr eaLnBrk="1" hangingPunct="1"/>
              <a:t>10</a:t>
            </a:fld>
            <a:endParaRPr lang="en-US" sz="13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D068-B03A-4218-B988-3463E4723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4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8703-461E-4CD9-88DE-58C3670CD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704FE-1A7A-4D31-8FE2-ED22A6033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2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D6260-B0FD-4AD0-AE06-74F9E3396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8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CE36-B4B0-4AD2-8170-CC04E50A6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5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B65B-C9CD-49CE-92D8-E46FF6E80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1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3C6D-D1D0-41AF-8084-7C7726D0A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B2E1-CE6C-43F6-B3EA-9D8925F0D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2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4E590-8901-4253-813E-CC7C00845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9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BEA1-3AC9-4998-9063-1A557948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3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755A-7A6D-4489-8994-1E394CB25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05D2-908E-4FA6-9821-D66FDFEC4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3CD4F2-190B-4049-9C19-F8FD994FF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514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1</a:t>
            </a: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Gerth Stølting Brodal</a:t>
            </a:r>
            <a:endParaRPr lang="en-US"/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Cykler (Permutationer)</a:t>
            </a:r>
            <a:endParaRPr lang="en-US" b="1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6667" r="16875" b="5208"/>
          <a:stretch>
            <a:fillRect/>
          </a:stretch>
        </p:blipFill>
        <p:spPr bwMode="auto">
          <a:xfrm>
            <a:off x="2133600" y="1752600"/>
            <a:ext cx="48768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5486400"/>
            <a:ext cx="9144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800"/>
              <a:t>Hver pil peger på brikkens korrekte plads</a:t>
            </a:r>
          </a:p>
          <a:p>
            <a:pPr algn="ctr" eaLnBrk="1" hangingPunct="1">
              <a:spcBef>
                <a:spcPct val="50000"/>
              </a:spcBef>
            </a:pPr>
            <a:r>
              <a:rPr lang="da-DK" sz="2800"/>
              <a:t>Definerer en mængde af cykler (fx cyklerne A,B,C,D)</a:t>
            </a:r>
            <a:endParaRPr lang="en-US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Ombytninger og Cykler</a:t>
            </a:r>
            <a:endParaRPr lang="en-US" b="1" smtClean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6" b="24237"/>
          <a:stretch>
            <a:fillRect/>
          </a:stretch>
        </p:blipFill>
        <p:spPr>
          <a:xfrm>
            <a:off x="0" y="1600200"/>
            <a:ext cx="9144000" cy="1828800"/>
          </a:xfrm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57200" y="3733800"/>
            <a:ext cx="8305800" cy="2686050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7663" indent="-3476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Lemma</a:t>
            </a:r>
          </a:p>
          <a:p>
            <a:pPr eaLnBrk="1" hangingPunct="1"/>
            <a:endParaRPr lang="en-US" sz="2400"/>
          </a:p>
          <a:p>
            <a:pPr eaLnBrk="1" hangingPunct="1">
              <a:buFontTx/>
              <a:buChar char="•"/>
            </a:pPr>
            <a:r>
              <a:rPr lang="en-US" sz="2400"/>
              <a:t>En ombytning af to brikker i </a:t>
            </a:r>
            <a:r>
              <a:rPr lang="en-US" sz="2400" b="1"/>
              <a:t>samme cykel</a:t>
            </a:r>
            <a:r>
              <a:rPr lang="en-US" sz="2400"/>
              <a:t> øger antallet af cykler med én.</a:t>
            </a:r>
          </a:p>
          <a:p>
            <a:pPr eaLnBrk="1" hangingPunct="1"/>
            <a:r>
              <a:rPr lang="en-US" sz="2400"/>
              <a:t> </a:t>
            </a:r>
          </a:p>
          <a:p>
            <a:pPr eaLnBrk="1" hangingPunct="1">
              <a:buFontTx/>
              <a:buChar char="•"/>
            </a:pPr>
            <a:r>
              <a:rPr lang="en-US" sz="2400"/>
              <a:t>En ombytning af to brikker fra to </a:t>
            </a:r>
            <a:r>
              <a:rPr lang="en-US" sz="2400" b="1"/>
              <a:t>forskellige cykler</a:t>
            </a:r>
            <a:r>
              <a:rPr lang="en-US" sz="2400"/>
              <a:t> reducerer antallet af cykler med én.</a:t>
            </a:r>
            <a:endParaRPr lang="en-US" sz="24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8305800" cy="860425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7663" indent="-3476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Lemma  </a:t>
            </a:r>
          </a:p>
          <a:p>
            <a:pPr eaLnBrk="1" hangingPunct="1"/>
            <a:r>
              <a:rPr lang="en-US" sz="2400"/>
              <a:t>Når alle </a:t>
            </a:r>
            <a:r>
              <a:rPr lang="en-US" sz="2400" b="1" i="1">
                <a:solidFill>
                  <a:srgbClr val="0066FF"/>
                </a:solidFill>
              </a:rPr>
              <a:t>n</a:t>
            </a:r>
            <a:r>
              <a:rPr lang="en-US" sz="2400"/>
              <a:t> brikker er korrekt placeret er der præcis </a:t>
            </a:r>
            <a:r>
              <a:rPr lang="en-US" sz="2400" b="1" i="1">
                <a:solidFill>
                  <a:srgbClr val="0066FF"/>
                </a:solidFill>
              </a:rPr>
              <a:t>n</a:t>
            </a:r>
            <a:r>
              <a:rPr lang="en-US" sz="2400"/>
              <a:t> cykler.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228600" y="3200400"/>
            <a:ext cx="8305800" cy="1225550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Lemma  </a:t>
            </a:r>
          </a:p>
          <a:p>
            <a:pPr eaLnBrk="1" hangingPunct="1"/>
            <a:r>
              <a:rPr lang="en-US" sz="2400"/>
              <a:t>For at løse et puslespil med </a:t>
            </a:r>
            <a:r>
              <a:rPr lang="en-US" sz="2400" b="1" i="1">
                <a:solidFill>
                  <a:srgbClr val="0066FF"/>
                </a:solidFill>
              </a:rPr>
              <a:t>n</a:t>
            </a:r>
            <a:r>
              <a:rPr lang="en-US" sz="2400"/>
              <a:t> brikker og </a:t>
            </a:r>
            <a:r>
              <a:rPr lang="en-US" sz="2400" b="1" i="1">
                <a:solidFill>
                  <a:srgbClr val="0066FF"/>
                </a:solidFill>
              </a:rPr>
              <a:t>k</a:t>
            </a:r>
            <a:r>
              <a:rPr lang="en-US" sz="2400"/>
              <a:t> cykler I starten kræves </a:t>
            </a:r>
            <a:r>
              <a:rPr lang="en-US" sz="2400" b="1">
                <a:solidFill>
                  <a:srgbClr val="0066FF"/>
                </a:solidFill>
                <a:cs typeface="Arial" charset="0"/>
              </a:rPr>
              <a:t>≥ </a:t>
            </a:r>
            <a:r>
              <a:rPr lang="en-US" sz="2400" b="1" i="1">
                <a:solidFill>
                  <a:srgbClr val="0066FF"/>
                </a:solidFill>
                <a:cs typeface="Arial" charset="0"/>
              </a:rPr>
              <a:t>n </a:t>
            </a:r>
            <a:r>
              <a:rPr lang="en-US" sz="2400" b="1">
                <a:solidFill>
                  <a:srgbClr val="0066FF"/>
                </a:solidFill>
                <a:cs typeface="Arial" charset="0"/>
              </a:rPr>
              <a:t>–</a:t>
            </a:r>
            <a:r>
              <a:rPr lang="en-US" sz="2400" b="1" i="1">
                <a:solidFill>
                  <a:srgbClr val="0066FF"/>
                </a:solidFill>
                <a:cs typeface="Arial" charset="0"/>
              </a:rPr>
              <a:t> k</a:t>
            </a:r>
            <a:r>
              <a:rPr lang="en-US" sz="2400" i="1">
                <a:cs typeface="Arial" charset="0"/>
              </a:rPr>
              <a:t> </a:t>
            </a:r>
            <a:r>
              <a:rPr lang="en-US" sz="2400">
                <a:cs typeface="Arial" charset="0"/>
              </a:rPr>
              <a:t>ombytninger.</a:t>
            </a:r>
            <a:endParaRPr lang="en-US" sz="2000">
              <a:cs typeface="Arial" charset="0"/>
            </a:endParaRP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0" y="510540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1"/>
              <a:t>Har vist en </a:t>
            </a:r>
            <a:r>
              <a:rPr lang="da-DK" sz="2400" b="1">
                <a:solidFill>
                  <a:srgbClr val="0066FF"/>
                </a:solidFill>
              </a:rPr>
              <a:t>nedre grænse</a:t>
            </a:r>
            <a:r>
              <a:rPr lang="da-DK" sz="2400" b="1"/>
              <a:t> for </a:t>
            </a:r>
          </a:p>
          <a:p>
            <a:pPr algn="ctr" eaLnBrk="1" hangingPunct="1">
              <a:spcBef>
                <a:spcPct val="50000"/>
              </a:spcBef>
            </a:pPr>
            <a:r>
              <a:rPr lang="da-DK" sz="2400" b="1"/>
              <a:t>ALLE algoritmer der løser problemet</a:t>
            </a:r>
            <a:endParaRPr lang="en-US" sz="24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  <p:bldP spid="77830" grpId="0" animBg="1"/>
      <p:bldP spid="778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En (grådig) algoritme</a:t>
            </a:r>
            <a:endParaRPr lang="en-US" b="1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34999" r="5751" b="31168"/>
          <a:stretch>
            <a:fillRect/>
          </a:stretch>
        </p:blipFill>
        <p:spPr bwMode="auto">
          <a:xfrm>
            <a:off x="0" y="2286000"/>
            <a:ext cx="91440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8305800" cy="860425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7663" indent="-3476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Lemma  </a:t>
            </a:r>
          </a:p>
          <a:p>
            <a:pPr eaLnBrk="1" hangingPunct="1"/>
            <a:r>
              <a:rPr lang="en-US" sz="2400"/>
              <a:t>Algoritmen bytter aldrig om på brikker der står korrekt.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8305800" cy="860425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Lemma  </a:t>
            </a:r>
          </a:p>
          <a:p>
            <a:pPr eaLnBrk="1" hangingPunct="1"/>
            <a:r>
              <a:rPr lang="en-US" sz="2400"/>
              <a:t>Algoritmen udfører </a:t>
            </a:r>
            <a:r>
              <a:rPr lang="en-US" sz="2400">
                <a:solidFill>
                  <a:srgbClr val="0066FF"/>
                </a:solidFill>
                <a:cs typeface="Arial" charset="0"/>
              </a:rPr>
              <a:t>≤ </a:t>
            </a:r>
            <a:r>
              <a:rPr lang="en-US" sz="2400" b="1" i="1">
                <a:solidFill>
                  <a:srgbClr val="0066FF"/>
                </a:solidFill>
                <a:cs typeface="Arial" charset="0"/>
              </a:rPr>
              <a:t>n</a:t>
            </a:r>
            <a:r>
              <a:rPr lang="en-US" sz="2400" b="1">
                <a:solidFill>
                  <a:srgbClr val="0066FF"/>
                </a:solidFill>
                <a:cs typeface="Arial" charset="0"/>
              </a:rPr>
              <a:t> -1</a:t>
            </a:r>
            <a:r>
              <a:rPr lang="en-US" sz="2400">
                <a:cs typeface="Arial" charset="0"/>
              </a:rPr>
              <a:t> ombytninger</a:t>
            </a:r>
            <a:endParaRPr lang="en-US" sz="2000">
              <a:cs typeface="Arial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5105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1"/>
              <a:t>Har vist en </a:t>
            </a:r>
            <a:r>
              <a:rPr lang="da-DK" sz="2400" b="1">
                <a:solidFill>
                  <a:srgbClr val="0066FF"/>
                </a:solidFill>
              </a:rPr>
              <a:t>øvre grænse</a:t>
            </a:r>
            <a:r>
              <a:rPr lang="da-DK" sz="2400" b="1"/>
              <a:t> for en konkret algoritme</a:t>
            </a:r>
            <a:endParaRPr lang="en-US" sz="2400" b="1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28600" y="3352800"/>
            <a:ext cx="8305800" cy="1225550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Lemma  </a:t>
            </a:r>
          </a:p>
          <a:p>
            <a:pPr eaLnBrk="1" hangingPunct="1"/>
            <a:r>
              <a:rPr lang="en-US" sz="2400"/>
              <a:t>For at løse et puslespil med </a:t>
            </a:r>
            <a:r>
              <a:rPr lang="en-US" sz="2400" b="1" i="1">
                <a:solidFill>
                  <a:srgbClr val="0066FF"/>
                </a:solidFill>
              </a:rPr>
              <a:t>n</a:t>
            </a:r>
            <a:r>
              <a:rPr lang="en-US" sz="2400"/>
              <a:t> brikker og </a:t>
            </a:r>
            <a:r>
              <a:rPr lang="en-US" sz="2400" b="1" i="1">
                <a:solidFill>
                  <a:srgbClr val="0066FF"/>
                </a:solidFill>
              </a:rPr>
              <a:t>k</a:t>
            </a:r>
            <a:r>
              <a:rPr lang="en-US" sz="2400"/>
              <a:t> cykler I starten udfører algoritmen præcis </a:t>
            </a:r>
            <a:r>
              <a:rPr lang="en-US" sz="2400" b="1" i="1">
                <a:solidFill>
                  <a:srgbClr val="0066FF"/>
                </a:solidFill>
                <a:cs typeface="Arial" charset="0"/>
              </a:rPr>
              <a:t>n </a:t>
            </a:r>
            <a:r>
              <a:rPr lang="en-US" sz="2400" b="1">
                <a:solidFill>
                  <a:srgbClr val="0066FF"/>
                </a:solidFill>
                <a:cs typeface="Arial" charset="0"/>
              </a:rPr>
              <a:t>–</a:t>
            </a:r>
            <a:r>
              <a:rPr lang="en-US" sz="2400" b="1" i="1">
                <a:solidFill>
                  <a:srgbClr val="0066FF"/>
                </a:solidFill>
                <a:cs typeface="Arial" charset="0"/>
              </a:rPr>
              <a:t> k</a:t>
            </a:r>
            <a:r>
              <a:rPr lang="en-US" sz="2400" i="1">
                <a:cs typeface="Arial" charset="0"/>
              </a:rPr>
              <a:t> </a:t>
            </a:r>
            <a:r>
              <a:rPr lang="en-US" sz="2400">
                <a:cs typeface="Arial" charset="0"/>
              </a:rPr>
              <a:t>ombytninger.</a:t>
            </a:r>
            <a:endParaRPr lang="en-US" sz="2000">
              <a:cs typeface="Arial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0" y="5715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1"/>
              <a:t>Algoritmen er </a:t>
            </a:r>
            <a:r>
              <a:rPr lang="da-DK" sz="2400" b="1">
                <a:solidFill>
                  <a:srgbClr val="0066FF"/>
                </a:solidFill>
              </a:rPr>
              <a:t>optimal </a:t>
            </a:r>
            <a:r>
              <a:rPr lang="da-DK" sz="2400" b="1"/>
              <a:t>da antal ombytninger er bedst mulig</a:t>
            </a:r>
            <a:endParaRPr lang="en-US" sz="24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5" grpId="0" animBg="1"/>
      <p:bldP spid="79876" grpId="0"/>
      <p:bldP spid="79877" grpId="0" animBg="1"/>
      <p:bldP spid="798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 preferRelativeResize="0">
            <a:picLocks noChangeAspect="1" noChangeArrowheads="1"/>
          </p:cNvPicPr>
          <p:nvPr/>
        </p:nvPicPr>
        <p:blipFill>
          <a:blip r:embed="rId4">
            <a:lum bright="88000" contras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t="25681" r="26939" b="28000"/>
          <a:stretch>
            <a:fillRect/>
          </a:stretch>
        </p:blipFill>
        <p:spPr bwMode="auto">
          <a:xfrm>
            <a:off x="0" y="0"/>
            <a:ext cx="936942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chemeClr val="tx1"/>
                </a:solidFill>
              </a:rPr>
              <a:t>Sætning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81000" y="2743200"/>
            <a:ext cx="8305800" cy="1778000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/>
              <a:t>For at løse et puslespil med </a:t>
            </a:r>
          </a:p>
          <a:p>
            <a:pPr algn="ctr" eaLnBrk="1" hangingPunct="1"/>
            <a:r>
              <a:rPr lang="en-US" sz="3600" b="1" i="1">
                <a:solidFill>
                  <a:schemeClr val="accent2"/>
                </a:solidFill>
              </a:rPr>
              <a:t>n</a:t>
            </a:r>
            <a:r>
              <a:rPr lang="en-US" sz="3600" b="1"/>
              <a:t> brikker og </a:t>
            </a:r>
            <a:r>
              <a:rPr lang="en-US" sz="3600" b="1" i="1">
                <a:solidFill>
                  <a:schemeClr val="accent2"/>
                </a:solidFill>
              </a:rPr>
              <a:t>k</a:t>
            </a:r>
            <a:r>
              <a:rPr lang="en-US" sz="3600" b="1"/>
              <a:t> cykler i starten </a:t>
            </a:r>
          </a:p>
          <a:p>
            <a:pPr algn="ctr" eaLnBrk="1" hangingPunct="1"/>
            <a:r>
              <a:rPr lang="en-US" sz="3600" b="1"/>
              <a:t>kræves præcis </a:t>
            </a:r>
            <a:r>
              <a:rPr lang="en-US" sz="3600" b="1" i="1">
                <a:solidFill>
                  <a:schemeClr val="accent2"/>
                </a:solidFill>
              </a:rPr>
              <a:t>n</a:t>
            </a:r>
            <a:r>
              <a:rPr lang="en-US" sz="3600" b="1">
                <a:solidFill>
                  <a:schemeClr val="accent2"/>
                </a:solidFill>
              </a:rPr>
              <a:t> – </a:t>
            </a:r>
            <a:r>
              <a:rPr lang="en-US" sz="3600" b="1" i="1">
                <a:solidFill>
                  <a:schemeClr val="accent2"/>
                </a:solidFill>
              </a:rPr>
              <a:t>k</a:t>
            </a:r>
            <a:r>
              <a:rPr lang="en-US" sz="3600" b="1" i="1"/>
              <a:t> </a:t>
            </a:r>
            <a:r>
              <a:rPr lang="en-US" sz="3600" b="1"/>
              <a:t>ombytninger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eaLnBrk="1" hangingPunct="1"/>
            <a:r>
              <a:rPr lang="da-DK" sz="4800" b="1" smtClean="0"/>
              <a:t>Fordelingen af antal cykler </a:t>
            </a:r>
            <a:br>
              <a:rPr lang="da-DK" sz="4800" b="1" smtClean="0"/>
            </a:br>
            <a:r>
              <a:rPr lang="da-DK" sz="3600" b="1" i="1" smtClean="0"/>
              <a:t>n </a:t>
            </a:r>
            <a:r>
              <a:rPr lang="da-DK" sz="3600" b="1" smtClean="0"/>
              <a:t>= 64, 10.000.000 permutationer</a:t>
            </a:r>
            <a:endParaRPr lang="en-US" sz="3600" b="1" smtClean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20204" r="10185" b="15819"/>
          <a:stretch>
            <a:fillRect/>
          </a:stretch>
        </p:blipFill>
        <p:spPr>
          <a:xfrm>
            <a:off x="609600" y="2438400"/>
            <a:ext cx="8229600" cy="3813175"/>
          </a:xfrm>
        </p:spPr>
      </p:pic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6477000" y="4724400"/>
            <a:ext cx="457200" cy="5334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Hvad har vi så lært… ?</a:t>
            </a:r>
            <a:endParaRPr lang="en-US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>
                <a:solidFill>
                  <a:schemeClr val="tx1"/>
                </a:solidFill>
              </a:rPr>
              <a:t>Algoritmisk indsigt…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229600" cy="6096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 smtClean="0"/>
              <a:t>Matematisk indsigt</a:t>
            </a:r>
            <a:r>
              <a:rPr lang="da-DK" smtClean="0"/>
              <a:t> (cykler)</a:t>
            </a:r>
            <a:endParaRPr lang="en-US" smtClean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52400" y="2057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Resourceforbrug</a:t>
            </a:r>
            <a:r>
              <a:rPr lang="da-DK"/>
              <a:t> (antal ombytninger)</a:t>
            </a:r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52400" y="2743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Nedre grænse</a:t>
            </a:r>
            <a:r>
              <a:rPr lang="da-DK"/>
              <a:t> ( </a:t>
            </a:r>
            <a:r>
              <a:rPr lang="da-DK">
                <a:cs typeface="Arial" charset="0"/>
              </a:rPr>
              <a:t>≥ </a:t>
            </a:r>
            <a:r>
              <a:rPr lang="da-DK" i="1">
                <a:cs typeface="Arial" charset="0"/>
              </a:rPr>
              <a:t>n </a:t>
            </a:r>
            <a:r>
              <a:rPr lang="da-DK">
                <a:cs typeface="Arial" charset="0"/>
              </a:rPr>
              <a:t>- </a:t>
            </a:r>
            <a:r>
              <a:rPr lang="da-DK" i="1">
                <a:cs typeface="Arial" charset="0"/>
              </a:rPr>
              <a:t>k </a:t>
            </a:r>
            <a:r>
              <a:rPr lang="da-DK">
                <a:cs typeface="Arial" charset="0"/>
              </a:rPr>
              <a:t>ombytninger)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52400" y="34290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Grådig algoritme</a:t>
            </a:r>
            <a:r>
              <a:rPr lang="da-DK"/>
              <a:t> </a:t>
            </a:r>
            <a:endParaRPr 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52400" y="4191000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Analyseret algoritmen</a:t>
            </a:r>
            <a:r>
              <a:rPr lang="da-DK"/>
              <a:t> ( </a:t>
            </a:r>
            <a:r>
              <a:rPr lang="da-DK">
                <a:cs typeface="Arial" charset="0"/>
              </a:rPr>
              <a:t>≤ </a:t>
            </a:r>
            <a:r>
              <a:rPr lang="da-DK" i="1">
                <a:cs typeface="Arial" charset="0"/>
              </a:rPr>
              <a:t>n</a:t>
            </a:r>
            <a:r>
              <a:rPr lang="da-DK">
                <a:cs typeface="Arial" charset="0"/>
              </a:rPr>
              <a:t> - </a:t>
            </a:r>
            <a:r>
              <a:rPr lang="da-DK" i="1">
                <a:cs typeface="Arial" charset="0"/>
              </a:rPr>
              <a:t>k </a:t>
            </a:r>
            <a:r>
              <a:rPr lang="da-DK">
                <a:cs typeface="Arial" charset="0"/>
              </a:rPr>
              <a:t>ombytninger)</a:t>
            </a:r>
            <a:endParaRPr lang="en-US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52400" y="4876800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Optimal algoritme</a:t>
            </a:r>
            <a:r>
              <a:rPr lang="da-DK"/>
              <a:t> (argumenteret bedst mulig)</a:t>
            </a:r>
            <a:endParaRPr lang="en-US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152400" y="5638800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Input afhængig resourceforbrug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4" grpId="0"/>
      <p:bldP spid="66565" grpId="0"/>
      <p:bldP spid="66567" grpId="0"/>
      <p:bldP spid="66568" grpId="0"/>
      <p:bldP spid="665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Tilfældige permutationer…</a:t>
            </a:r>
            <a:endParaRPr lang="en-US" b="1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590800"/>
            <a:ext cx="6172200" cy="2743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Yderligere information kan findes i David J.C. MacKay, tillæg til </a:t>
            </a:r>
            <a:r>
              <a:rPr lang="en-US" sz="2800" i="1" smtClean="0"/>
              <a:t>Information Theory, Inference, and Learning Algorithms</a:t>
            </a:r>
            <a:r>
              <a:rPr lang="en-US" sz="2800" smtClean="0"/>
              <a:t>, om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"Random Permutations“, 4 sider.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a-DK" sz="18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a-DK" sz="1800" smtClean="0"/>
              <a:t>http://www.inference.phy.cam.ac.uk/mackay/itila/cycles.pdf</a:t>
            </a:r>
            <a:endParaRPr lang="en-US" sz="1800" smtClean="0"/>
          </a:p>
        </p:txBody>
      </p:sp>
      <p:pic>
        <p:nvPicPr>
          <p:cNvPr id="25604" name="Picture 5" descr="9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3288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Kursusbeskrivelsen…</a:t>
            </a:r>
            <a:endParaRPr lang="en-US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Et andet eksempel på en beregningsprocess…</a:t>
            </a:r>
            <a:endParaRPr lang="en-US" sz="4000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t="3484" r="27246" b="1813"/>
          <a:stretch>
            <a:fillRect/>
          </a:stretch>
        </p:blipFill>
        <p:spPr>
          <a:xfrm>
            <a:off x="2209800" y="533400"/>
            <a:ext cx="5026025" cy="57150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5400" b="1" smtClean="0"/>
              <a:t>Max-Delsum</a:t>
            </a:r>
            <a:endParaRPr lang="en-US" sz="5400" b="1" smtClean="0"/>
          </a:p>
        </p:txBody>
      </p:sp>
      <p:pic>
        <p:nvPicPr>
          <p:cNvPr id="2867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28621" r="17592" b="47809"/>
          <a:stretch>
            <a:fillRect/>
          </a:stretch>
        </p:blipFill>
        <p:spPr>
          <a:xfrm>
            <a:off x="381000" y="2971800"/>
            <a:ext cx="8305800" cy="1592263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5400" b="1" dirty="0" smtClean="0"/>
              <a:t>Algoritme 1</a:t>
            </a:r>
            <a:endParaRPr lang="en-US" sz="5400" b="1" baseline="30000" dirty="0" smtClean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15152" r="5556" b="22554"/>
          <a:stretch>
            <a:fillRect/>
          </a:stretch>
        </p:blipFill>
        <p:spPr>
          <a:xfrm>
            <a:off x="381000" y="1581150"/>
            <a:ext cx="8382000" cy="3524250"/>
          </a:xfrm>
        </p:spPr>
      </p:pic>
      <p:sp>
        <p:nvSpPr>
          <p:cNvPr id="4" name="TextBox 3"/>
          <p:cNvSpPr txBox="1"/>
          <p:nvPr/>
        </p:nvSpPr>
        <p:spPr>
          <a:xfrm>
            <a:off x="152400" y="1686214"/>
            <a:ext cx="533400" cy="3406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943350" y="3857625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" y="54054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400" dirty="0">
                <a:solidFill>
                  <a:srgbClr val="FF0000"/>
                </a:solidFill>
              </a:rPr>
              <a:t>Antal additioner: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8537" y="6550223"/>
            <a:ext cx="3095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www.cs.au.dk/~gerth/slides/math.pdf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5867400"/>
                <a:ext cx="9144000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a-DK" sz="1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a-DK" sz="16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da-DK" sz="16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+1)</m:t>
                          </m:r>
                        </m:e>
                      </m:nary>
                      <m:r>
                        <a:rPr lang="da-DK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a-DK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da-DK" sz="1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a-DK" sz="16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da-DK" sz="1600" b="0" i="1" smtClean="0">
                              <a:latin typeface="Cambria Math"/>
                            </a:rPr>
                            <m:t>𝑙</m:t>
                          </m:r>
                        </m:e>
                      </m:nary>
                      <m:r>
                        <a:rPr lang="da-DK" sz="16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da-DK" sz="1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a-DK" sz="16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a-DK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a-DK" sz="16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da-DK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a-DK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a-DK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f>
                        <m:fPr>
                          <m:ctrlPr>
                            <a:rPr lang="da-DK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da-DK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a-DK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a-DK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+1)(2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da-DK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da-DK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a-DK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a-DK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a-DK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da-DK" sz="16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da-DK" sz="1600" b="0" i="1" smtClean="0">
                              <a:latin typeface="Cambria Math"/>
                            </a:rPr>
                            <m:t>+3</m:t>
                          </m:r>
                          <m:sSup>
                            <m:sSupPr>
                              <m:ctrlPr>
                                <a:rPr lang="da-DK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a-DK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da-DK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a-DK" sz="1600" b="0" i="1" smtClean="0">
                              <a:latin typeface="Cambria Math"/>
                            </a:rPr>
                            <m:t>+2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da-DK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da-DK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67400"/>
                <a:ext cx="9144000" cy="7645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da-DK" sz="5400" b="1" smtClean="0"/>
              <a:t>Algoritme 2</a:t>
            </a:r>
            <a:endParaRPr lang="en-US" sz="5400" b="1" baseline="30000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6042" r="12500" b="19792"/>
          <a:stretch>
            <a:fillRect/>
          </a:stretch>
        </p:blipFill>
        <p:spPr bwMode="auto">
          <a:xfrm>
            <a:off x="520700" y="1968500"/>
            <a:ext cx="80772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092325"/>
            <a:ext cx="5334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18520" r="13889" b="10768"/>
          <a:stretch>
            <a:fillRect/>
          </a:stretch>
        </p:blipFill>
        <p:spPr>
          <a:xfrm>
            <a:off x="533400" y="1828800"/>
            <a:ext cx="8305800" cy="4056063"/>
          </a:xfrm>
        </p:spPr>
      </p:pic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038225"/>
          </a:xfrm>
        </p:spPr>
        <p:txBody>
          <a:bodyPr/>
          <a:lstStyle/>
          <a:p>
            <a:pPr eaLnBrk="1" hangingPunct="1"/>
            <a:r>
              <a:rPr lang="da-DK" sz="5400" b="1" smtClean="0"/>
              <a:t>Algoritme 2b</a:t>
            </a:r>
            <a:endParaRPr lang="en-US" sz="5400" b="1" baseline="3000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1905000"/>
            <a:ext cx="533400" cy="3827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13469" r="12962" b="9085"/>
          <a:stretch>
            <a:fillRect/>
          </a:stretch>
        </p:blipFill>
        <p:spPr>
          <a:xfrm>
            <a:off x="381000" y="457200"/>
            <a:ext cx="7599363" cy="4724400"/>
          </a:xfrm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4375" r="53125" b="58333"/>
          <a:stretch>
            <a:fillRect/>
          </a:stretch>
        </p:blipFill>
        <p:spPr bwMode="auto">
          <a:xfrm>
            <a:off x="411163" y="106363"/>
            <a:ext cx="30257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da-DK" sz="5400" b="1" smtClean="0"/>
              <a:t>Algoritme 3</a:t>
            </a:r>
            <a:endParaRPr lang="en-US" sz="5400" b="1" i="1" baseline="30000" smtClean="0"/>
          </a:p>
        </p:txBody>
      </p:sp>
      <p:pic>
        <p:nvPicPr>
          <p:cNvPr id="33797" name="Picture 7" descr="maxdelsum-nlogn.cg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t="9045" r="2872" b="9544"/>
          <a:stretch>
            <a:fillRect/>
          </a:stretch>
        </p:blipFill>
        <p:spPr bwMode="auto">
          <a:xfrm>
            <a:off x="457200" y="5454650"/>
            <a:ext cx="8229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90500"/>
            <a:ext cx="533400" cy="163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841500"/>
            <a:ext cx="533400" cy="2928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4737100"/>
            <a:ext cx="533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507092"/>
            <a:ext cx="990600" cy="22225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3842658" y="4820330"/>
            <a:ext cx="990600" cy="22225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5796639" y="4833258"/>
            <a:ext cx="990600" cy="22225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5400" b="1" smtClean="0"/>
              <a:t>Algoritme 3 : Analyse</a:t>
            </a:r>
            <a:endParaRPr lang="en-US" sz="5400" b="1" smtClean="0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524000" y="1600200"/>
            <a:ext cx="6057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1">
                <a:solidFill>
                  <a:srgbClr val="0066FF"/>
                </a:solidFill>
              </a:rPr>
              <a:t>Rekursionstræet</a:t>
            </a:r>
            <a:endParaRPr lang="en-US" b="1">
              <a:solidFill>
                <a:srgbClr val="0066FF"/>
              </a:solidFill>
            </a:endParaRPr>
          </a:p>
        </p:txBody>
      </p:sp>
      <p:pic>
        <p:nvPicPr>
          <p:cNvPr id="93188" name="Picture 4" descr="arrayrecur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839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600200" y="4114800"/>
            <a:ext cx="6057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1">
                <a:solidFill>
                  <a:srgbClr val="0066FF"/>
                </a:solidFill>
              </a:rPr>
              <a:t>Observation</a:t>
            </a:r>
            <a:endParaRPr lang="en-US" b="1">
              <a:solidFill>
                <a:srgbClr val="0066FF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685800" y="4572000"/>
            <a:ext cx="7570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Samlet mængde additioner per lag er </a:t>
            </a:r>
            <a:r>
              <a:rPr lang="da-DK">
                <a:solidFill>
                  <a:srgbClr val="FF0000"/>
                </a:solidFill>
              </a:rPr>
              <a:t>~ </a:t>
            </a:r>
            <a:r>
              <a:rPr lang="da-DK" i="1">
                <a:solidFill>
                  <a:srgbClr val="FF0000"/>
                </a:solidFill>
              </a:rPr>
              <a:t>n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304800" y="6019800"/>
            <a:ext cx="845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# additioner ~ </a:t>
            </a:r>
            <a:r>
              <a:rPr lang="en-US" i="1"/>
              <a:t>n</a:t>
            </a:r>
            <a:r>
              <a:rPr lang="da-DK"/>
              <a:t> </a:t>
            </a:r>
            <a:r>
              <a:rPr lang="en-US">
                <a:cs typeface="Arial" charset="0"/>
              </a:rPr>
              <a:t>· </a:t>
            </a:r>
            <a:r>
              <a:rPr lang="da-DK"/>
              <a:t># lag</a:t>
            </a:r>
            <a:r>
              <a:rPr lang="en-US"/>
              <a:t> </a:t>
            </a:r>
            <a:r>
              <a:rPr lang="en-US">
                <a:cs typeface="Arial" charset="0"/>
              </a:rPr>
              <a:t>~ </a:t>
            </a:r>
            <a:r>
              <a:rPr lang="en-US" i="1"/>
              <a:t>n</a:t>
            </a:r>
            <a:r>
              <a:rPr lang="da-DK"/>
              <a:t> </a:t>
            </a:r>
            <a:r>
              <a:rPr lang="en-US"/>
              <a:t>· </a:t>
            </a:r>
            <a:r>
              <a:rPr lang="en-US">
                <a:cs typeface="Arial" charset="0"/>
              </a:rPr>
              <a:t>log</a:t>
            </a:r>
            <a:r>
              <a:rPr lang="en-US" baseline="-25000">
                <a:cs typeface="Arial" charset="0"/>
              </a:rPr>
              <a:t>2 </a:t>
            </a:r>
            <a:r>
              <a:rPr lang="en-US" i="1">
                <a:cs typeface="Arial" charset="0"/>
              </a:rPr>
              <a:t>n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1600200" y="5562600"/>
            <a:ext cx="6057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1">
                <a:solidFill>
                  <a:srgbClr val="0066FF"/>
                </a:solidFill>
              </a:rPr>
              <a:t>Additioner</a:t>
            </a:r>
            <a:endParaRPr lang="en-US" b="1">
              <a:solidFill>
                <a:srgbClr val="0066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  <p:bldP spid="93191" grpId="0"/>
      <p:bldP spid="93192" grpId="0"/>
      <p:bldP spid="93195" grpId="0"/>
      <p:bldP spid="931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37039" r="11111" b="22554"/>
          <a:stretch>
            <a:fillRect/>
          </a:stretch>
        </p:blipFill>
        <p:spPr>
          <a:xfrm>
            <a:off x="304800" y="1231900"/>
            <a:ext cx="8839200" cy="2557463"/>
          </a:xfrm>
        </p:spPr>
      </p:pic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sz="5400" b="1" smtClean="0"/>
              <a:t>Algoritme 4</a:t>
            </a:r>
            <a:endParaRPr lang="en-US" sz="5400" b="1" smtClean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181600" y="57912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>
                <a:solidFill>
                  <a:srgbClr val="0066FF"/>
                </a:solidFill>
              </a:rPr>
              <a:t>Invariant</a:t>
            </a:r>
            <a:endParaRPr lang="en-US" b="1"/>
          </a:p>
        </p:txBody>
      </p:sp>
      <p:grpSp>
        <p:nvGrpSpPr>
          <p:cNvPr id="36869" name="Group 8"/>
          <p:cNvGrpSpPr>
            <a:grpSpLocks noChangeAspect="1"/>
          </p:cNvGrpSpPr>
          <p:nvPr/>
        </p:nvGrpSpPr>
        <p:grpSpPr bwMode="auto">
          <a:xfrm>
            <a:off x="188913" y="5002213"/>
            <a:ext cx="8650287" cy="1587500"/>
            <a:chOff x="119" y="3151"/>
            <a:chExt cx="5449" cy="1000"/>
          </a:xfrm>
        </p:grpSpPr>
        <p:sp>
          <p:nvSpPr>
            <p:cNvPr id="3687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92" y="3168"/>
              <a:ext cx="5376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2" name="Rectangle 9"/>
            <p:cNvSpPr>
              <a:spLocks noChangeArrowheads="1"/>
            </p:cNvSpPr>
            <p:nvPr/>
          </p:nvSpPr>
          <p:spPr bwMode="auto">
            <a:xfrm>
              <a:off x="337" y="3331"/>
              <a:ext cx="2733" cy="197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6873" name="Line 10"/>
            <p:cNvSpPr>
              <a:spLocks noChangeShapeType="1"/>
            </p:cNvSpPr>
            <p:nvPr/>
          </p:nvSpPr>
          <p:spPr bwMode="auto">
            <a:xfrm>
              <a:off x="1331" y="3669"/>
              <a:ext cx="99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4" name="Line 11"/>
            <p:cNvSpPr>
              <a:spLocks noChangeShapeType="1"/>
            </p:cNvSpPr>
            <p:nvPr/>
          </p:nvSpPr>
          <p:spPr bwMode="auto">
            <a:xfrm>
              <a:off x="2325" y="3641"/>
              <a:ext cx="1" cy="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5" name="Line 12"/>
            <p:cNvSpPr>
              <a:spLocks noChangeShapeType="1"/>
            </p:cNvSpPr>
            <p:nvPr/>
          </p:nvSpPr>
          <p:spPr bwMode="auto">
            <a:xfrm>
              <a:off x="1331" y="3641"/>
              <a:ext cx="1" cy="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6" name="Line 13"/>
            <p:cNvSpPr>
              <a:spLocks noChangeShapeType="1"/>
            </p:cNvSpPr>
            <p:nvPr/>
          </p:nvSpPr>
          <p:spPr bwMode="auto">
            <a:xfrm flipH="1">
              <a:off x="1331" y="3951"/>
              <a:ext cx="1739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7" name="Line 14"/>
            <p:cNvSpPr>
              <a:spLocks noChangeShapeType="1"/>
            </p:cNvSpPr>
            <p:nvPr/>
          </p:nvSpPr>
          <p:spPr bwMode="auto">
            <a:xfrm>
              <a:off x="1331" y="3923"/>
              <a:ext cx="1" cy="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8" name="Line 15"/>
            <p:cNvSpPr>
              <a:spLocks noChangeShapeType="1"/>
            </p:cNvSpPr>
            <p:nvPr/>
          </p:nvSpPr>
          <p:spPr bwMode="auto">
            <a:xfrm>
              <a:off x="3070" y="3923"/>
              <a:ext cx="1" cy="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9" name="Rectangle 16"/>
            <p:cNvSpPr>
              <a:spLocks noChangeArrowheads="1"/>
            </p:cNvSpPr>
            <p:nvPr/>
          </p:nvSpPr>
          <p:spPr bwMode="auto">
            <a:xfrm>
              <a:off x="1289" y="3686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maxsofar = 12</a:t>
              </a:r>
              <a:endParaRPr lang="da-DK"/>
            </a:p>
          </p:txBody>
        </p:sp>
        <p:sp>
          <p:nvSpPr>
            <p:cNvPr id="36880" name="Rectangle 17"/>
            <p:cNvSpPr>
              <a:spLocks noChangeArrowheads="1"/>
            </p:cNvSpPr>
            <p:nvPr/>
          </p:nvSpPr>
          <p:spPr bwMode="auto">
            <a:xfrm>
              <a:off x="1439" y="3967"/>
              <a:ext cx="148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maxendinghere = 10</a:t>
              </a:r>
              <a:endParaRPr lang="da-DK"/>
            </a:p>
          </p:txBody>
        </p:sp>
        <p:sp>
          <p:nvSpPr>
            <p:cNvPr id="36881" name="Line 18"/>
            <p:cNvSpPr>
              <a:spLocks noChangeShapeType="1"/>
            </p:cNvSpPr>
            <p:nvPr/>
          </p:nvSpPr>
          <p:spPr bwMode="auto">
            <a:xfrm>
              <a:off x="585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2" name="Line 19"/>
            <p:cNvSpPr>
              <a:spLocks noChangeShapeType="1"/>
            </p:cNvSpPr>
            <p:nvPr/>
          </p:nvSpPr>
          <p:spPr bwMode="auto">
            <a:xfrm>
              <a:off x="834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3" name="Line 20"/>
            <p:cNvSpPr>
              <a:spLocks noChangeShapeType="1"/>
            </p:cNvSpPr>
            <p:nvPr/>
          </p:nvSpPr>
          <p:spPr bwMode="auto">
            <a:xfrm>
              <a:off x="1082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4" name="Line 21"/>
            <p:cNvSpPr>
              <a:spLocks noChangeShapeType="1"/>
            </p:cNvSpPr>
            <p:nvPr/>
          </p:nvSpPr>
          <p:spPr bwMode="auto">
            <a:xfrm>
              <a:off x="1331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5" name="Line 22"/>
            <p:cNvSpPr>
              <a:spLocks noChangeShapeType="1"/>
            </p:cNvSpPr>
            <p:nvPr/>
          </p:nvSpPr>
          <p:spPr bwMode="auto">
            <a:xfrm>
              <a:off x="1579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6" name="Line 23"/>
            <p:cNvSpPr>
              <a:spLocks noChangeShapeType="1"/>
            </p:cNvSpPr>
            <p:nvPr/>
          </p:nvSpPr>
          <p:spPr bwMode="auto">
            <a:xfrm>
              <a:off x="1828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7" name="Line 24"/>
            <p:cNvSpPr>
              <a:spLocks noChangeShapeType="1"/>
            </p:cNvSpPr>
            <p:nvPr/>
          </p:nvSpPr>
          <p:spPr bwMode="auto">
            <a:xfrm>
              <a:off x="2076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8" name="Line 25"/>
            <p:cNvSpPr>
              <a:spLocks noChangeShapeType="1"/>
            </p:cNvSpPr>
            <p:nvPr/>
          </p:nvSpPr>
          <p:spPr bwMode="auto">
            <a:xfrm>
              <a:off x="2325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9" name="Line 26"/>
            <p:cNvSpPr>
              <a:spLocks noChangeShapeType="1"/>
            </p:cNvSpPr>
            <p:nvPr/>
          </p:nvSpPr>
          <p:spPr bwMode="auto">
            <a:xfrm>
              <a:off x="2573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0" name="Line 27"/>
            <p:cNvSpPr>
              <a:spLocks noChangeShapeType="1"/>
            </p:cNvSpPr>
            <p:nvPr/>
          </p:nvSpPr>
          <p:spPr bwMode="auto">
            <a:xfrm>
              <a:off x="2822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1" name="Line 28"/>
            <p:cNvSpPr>
              <a:spLocks noChangeShapeType="1"/>
            </p:cNvSpPr>
            <p:nvPr/>
          </p:nvSpPr>
          <p:spPr bwMode="auto">
            <a:xfrm>
              <a:off x="3070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2" name="Line 29"/>
            <p:cNvSpPr>
              <a:spLocks noChangeShapeType="1"/>
            </p:cNvSpPr>
            <p:nvPr/>
          </p:nvSpPr>
          <p:spPr bwMode="auto">
            <a:xfrm>
              <a:off x="3318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3" name="Line 30"/>
            <p:cNvSpPr>
              <a:spLocks noChangeShapeType="1"/>
            </p:cNvSpPr>
            <p:nvPr/>
          </p:nvSpPr>
          <p:spPr bwMode="auto">
            <a:xfrm>
              <a:off x="3567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4" name="Line 31"/>
            <p:cNvSpPr>
              <a:spLocks noChangeShapeType="1"/>
            </p:cNvSpPr>
            <p:nvPr/>
          </p:nvSpPr>
          <p:spPr bwMode="auto">
            <a:xfrm>
              <a:off x="3815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5" name="Line 32"/>
            <p:cNvSpPr>
              <a:spLocks noChangeShapeType="1"/>
            </p:cNvSpPr>
            <p:nvPr/>
          </p:nvSpPr>
          <p:spPr bwMode="auto">
            <a:xfrm>
              <a:off x="4064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6" name="Line 33"/>
            <p:cNvSpPr>
              <a:spLocks noChangeShapeType="1"/>
            </p:cNvSpPr>
            <p:nvPr/>
          </p:nvSpPr>
          <p:spPr bwMode="auto">
            <a:xfrm>
              <a:off x="4312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7" name="Line 34"/>
            <p:cNvSpPr>
              <a:spLocks noChangeShapeType="1"/>
            </p:cNvSpPr>
            <p:nvPr/>
          </p:nvSpPr>
          <p:spPr bwMode="auto">
            <a:xfrm>
              <a:off x="4561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8" name="Line 35"/>
            <p:cNvSpPr>
              <a:spLocks noChangeShapeType="1"/>
            </p:cNvSpPr>
            <p:nvPr/>
          </p:nvSpPr>
          <p:spPr bwMode="auto">
            <a:xfrm>
              <a:off x="4809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9" name="Line 36"/>
            <p:cNvSpPr>
              <a:spLocks noChangeShapeType="1"/>
            </p:cNvSpPr>
            <p:nvPr/>
          </p:nvSpPr>
          <p:spPr bwMode="auto">
            <a:xfrm>
              <a:off x="5058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900" name="Line 37"/>
            <p:cNvSpPr>
              <a:spLocks noChangeShapeType="1"/>
            </p:cNvSpPr>
            <p:nvPr/>
          </p:nvSpPr>
          <p:spPr bwMode="auto">
            <a:xfrm>
              <a:off x="5306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901" name="Rectangle 38"/>
            <p:cNvSpPr>
              <a:spLocks noChangeArrowheads="1"/>
            </p:cNvSpPr>
            <p:nvPr/>
          </p:nvSpPr>
          <p:spPr bwMode="auto">
            <a:xfrm>
              <a:off x="337" y="3331"/>
              <a:ext cx="5218" cy="19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902" name="Rectangle 39"/>
            <p:cNvSpPr>
              <a:spLocks noChangeArrowheads="1"/>
            </p:cNvSpPr>
            <p:nvPr/>
          </p:nvSpPr>
          <p:spPr bwMode="auto">
            <a:xfrm>
              <a:off x="383" y="3151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0</a:t>
              </a:r>
              <a:endParaRPr lang="da-DK"/>
            </a:p>
          </p:txBody>
        </p:sp>
        <p:sp>
          <p:nvSpPr>
            <p:cNvPr id="36903" name="Rectangle 40"/>
            <p:cNvSpPr>
              <a:spLocks noChangeArrowheads="1"/>
            </p:cNvSpPr>
            <p:nvPr/>
          </p:nvSpPr>
          <p:spPr bwMode="auto">
            <a:xfrm>
              <a:off x="632" y="3151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36904" name="Rectangle 41"/>
            <p:cNvSpPr>
              <a:spLocks noChangeArrowheads="1"/>
            </p:cNvSpPr>
            <p:nvPr/>
          </p:nvSpPr>
          <p:spPr bwMode="auto">
            <a:xfrm>
              <a:off x="880" y="3151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36905" name="Rectangle 42"/>
            <p:cNvSpPr>
              <a:spLocks noChangeArrowheads="1"/>
            </p:cNvSpPr>
            <p:nvPr/>
          </p:nvSpPr>
          <p:spPr bwMode="auto">
            <a:xfrm>
              <a:off x="1128" y="3151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36906" name="Rectangle 43"/>
            <p:cNvSpPr>
              <a:spLocks noChangeArrowheads="1"/>
            </p:cNvSpPr>
            <p:nvPr/>
          </p:nvSpPr>
          <p:spPr bwMode="auto">
            <a:xfrm>
              <a:off x="2823" y="3151"/>
              <a:ext cx="24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i-1</a:t>
              </a:r>
              <a:endParaRPr lang="da-DK"/>
            </a:p>
          </p:txBody>
        </p:sp>
        <p:sp>
          <p:nvSpPr>
            <p:cNvPr id="36907" name="Rectangle 44"/>
            <p:cNvSpPr>
              <a:spLocks noChangeArrowheads="1"/>
            </p:cNvSpPr>
            <p:nvPr/>
          </p:nvSpPr>
          <p:spPr bwMode="auto">
            <a:xfrm>
              <a:off x="3137" y="3151"/>
              <a:ext cx="11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i</a:t>
              </a:r>
              <a:endParaRPr lang="da-DK"/>
            </a:p>
          </p:txBody>
        </p:sp>
        <p:sp>
          <p:nvSpPr>
            <p:cNvPr id="36908" name="Rectangle 45"/>
            <p:cNvSpPr>
              <a:spLocks noChangeArrowheads="1"/>
            </p:cNvSpPr>
            <p:nvPr/>
          </p:nvSpPr>
          <p:spPr bwMode="auto">
            <a:xfrm>
              <a:off x="359" y="3348"/>
              <a:ext cx="20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36909" name="Rectangle 46"/>
            <p:cNvSpPr>
              <a:spLocks noChangeArrowheads="1"/>
            </p:cNvSpPr>
            <p:nvPr/>
          </p:nvSpPr>
          <p:spPr bwMode="auto">
            <a:xfrm>
              <a:off x="2844" y="3348"/>
              <a:ext cx="20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-1</a:t>
              </a:r>
              <a:endParaRPr lang="da-DK"/>
            </a:p>
          </p:txBody>
        </p:sp>
        <p:sp>
          <p:nvSpPr>
            <p:cNvPr id="36910" name="Rectangle 47"/>
            <p:cNvSpPr>
              <a:spLocks noChangeArrowheads="1"/>
            </p:cNvSpPr>
            <p:nvPr/>
          </p:nvSpPr>
          <p:spPr bwMode="auto">
            <a:xfrm>
              <a:off x="2619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36911" name="Rectangle 48"/>
            <p:cNvSpPr>
              <a:spLocks noChangeArrowheads="1"/>
            </p:cNvSpPr>
            <p:nvPr/>
          </p:nvSpPr>
          <p:spPr bwMode="auto">
            <a:xfrm>
              <a:off x="2347" y="3348"/>
              <a:ext cx="20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-4</a:t>
              </a:r>
              <a:endParaRPr lang="da-DK"/>
            </a:p>
          </p:txBody>
        </p:sp>
        <p:sp>
          <p:nvSpPr>
            <p:cNvPr id="36912" name="Rectangle 49"/>
            <p:cNvSpPr>
              <a:spLocks noChangeArrowheads="1"/>
            </p:cNvSpPr>
            <p:nvPr/>
          </p:nvSpPr>
          <p:spPr bwMode="auto">
            <a:xfrm>
              <a:off x="2122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36913" name="Rectangle 50"/>
            <p:cNvSpPr>
              <a:spLocks noChangeArrowheads="1"/>
            </p:cNvSpPr>
            <p:nvPr/>
          </p:nvSpPr>
          <p:spPr bwMode="auto">
            <a:xfrm>
              <a:off x="1874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36914" name="Rectangle 51"/>
            <p:cNvSpPr>
              <a:spLocks noChangeArrowheads="1"/>
            </p:cNvSpPr>
            <p:nvPr/>
          </p:nvSpPr>
          <p:spPr bwMode="auto">
            <a:xfrm>
              <a:off x="1601" y="3348"/>
              <a:ext cx="20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-2</a:t>
              </a:r>
              <a:endParaRPr lang="da-DK"/>
            </a:p>
          </p:txBody>
        </p:sp>
        <p:sp>
          <p:nvSpPr>
            <p:cNvPr id="36915" name="Rectangle 52"/>
            <p:cNvSpPr>
              <a:spLocks noChangeArrowheads="1"/>
            </p:cNvSpPr>
            <p:nvPr/>
          </p:nvSpPr>
          <p:spPr bwMode="auto">
            <a:xfrm>
              <a:off x="1104" y="3348"/>
              <a:ext cx="20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-7</a:t>
              </a:r>
              <a:endParaRPr lang="da-DK"/>
            </a:p>
          </p:txBody>
        </p:sp>
        <p:sp>
          <p:nvSpPr>
            <p:cNvPr id="36916" name="Rectangle 53"/>
            <p:cNvSpPr>
              <a:spLocks noChangeArrowheads="1"/>
            </p:cNvSpPr>
            <p:nvPr/>
          </p:nvSpPr>
          <p:spPr bwMode="auto">
            <a:xfrm>
              <a:off x="880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36917" name="Rectangle 54"/>
            <p:cNvSpPr>
              <a:spLocks noChangeArrowheads="1"/>
            </p:cNvSpPr>
            <p:nvPr/>
          </p:nvSpPr>
          <p:spPr bwMode="auto">
            <a:xfrm>
              <a:off x="632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36918" name="Rectangle 55"/>
            <p:cNvSpPr>
              <a:spLocks noChangeArrowheads="1"/>
            </p:cNvSpPr>
            <p:nvPr/>
          </p:nvSpPr>
          <p:spPr bwMode="auto">
            <a:xfrm>
              <a:off x="1377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36919" name="Rectangle 56"/>
            <p:cNvSpPr>
              <a:spLocks noChangeArrowheads="1"/>
            </p:cNvSpPr>
            <p:nvPr/>
          </p:nvSpPr>
          <p:spPr bwMode="auto">
            <a:xfrm>
              <a:off x="119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x</a:t>
              </a:r>
              <a:endParaRPr lang="da-DK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5400" y="1270000"/>
            <a:ext cx="533400" cy="2478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Max-Delsum:</a:t>
            </a:r>
            <a:br>
              <a:rPr lang="da-DK" sz="4000" b="1" smtClean="0"/>
            </a:br>
            <a:r>
              <a:rPr lang="da-DK" sz="4000" b="1" smtClean="0"/>
              <a:t>Algoritmiske idéer</a:t>
            </a:r>
            <a:endParaRPr lang="en-US" sz="4000" b="1" smtClean="0"/>
          </a:p>
        </p:txBody>
      </p:sp>
      <p:graphicFrame>
        <p:nvGraphicFramePr>
          <p:cNvPr id="75826" name="Group 50"/>
          <p:cNvGraphicFramePr>
            <a:graphicFrameLocks noGrp="1"/>
          </p:cNvGraphicFramePr>
          <p:nvPr>
            <p:ph sz="half" idx="2"/>
          </p:nvPr>
        </p:nvGraphicFramePr>
        <p:xfrm>
          <a:off x="609600" y="2133600"/>
          <a:ext cx="8077200" cy="4078289"/>
        </p:xfrm>
        <a:graphic>
          <a:graphicData uri="http://schemas.openxmlformats.org/drawingml/2006/table">
            <a:tbl>
              <a:tblPr/>
              <a:tblGrid>
                <a:gridCol w="2438400"/>
                <a:gridCol w="2286000"/>
                <a:gridCol w="33528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additioner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Idé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da-DK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Naive løsning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+ 2b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da-DK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Genbrug beregninger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· </a:t>
                      </a: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Del-og-kombiner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Inkrementel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sz="3200" b="1" smtClean="0"/>
              <a:t>Kursusbeskrivelsen:</a:t>
            </a:r>
            <a:br>
              <a:rPr lang="da-DK" sz="3200" b="1" smtClean="0"/>
            </a:br>
            <a:r>
              <a:rPr lang="en-US" sz="3200" b="1" smtClean="0"/>
              <a:t>Algoritmer og datastrukturer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200" b="1" smtClean="0"/>
              <a:t>Formål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200" smtClean="0"/>
              <a:t>Deltagerne vil efter kurset have indsigt i </a:t>
            </a:r>
            <a:r>
              <a:rPr lang="en-US" sz="2200" b="1" smtClean="0">
                <a:solidFill>
                  <a:srgbClr val="0066FF"/>
                </a:solidFill>
              </a:rPr>
              <a:t>algoritmer</a:t>
            </a:r>
            <a:r>
              <a:rPr lang="en-US" sz="2200" smtClean="0"/>
              <a:t> som model for </a:t>
            </a:r>
            <a:r>
              <a:rPr lang="en-US" sz="2200" b="1" smtClean="0">
                <a:solidFill>
                  <a:srgbClr val="0066FF"/>
                </a:solidFill>
              </a:rPr>
              <a:t>sekventielle beregningsprocesser</a:t>
            </a:r>
            <a:r>
              <a:rPr lang="en-US" sz="2200" smtClean="0"/>
              <a:t> og som basis for formelle </a:t>
            </a:r>
            <a:r>
              <a:rPr lang="en-US" sz="2200" b="1" smtClean="0">
                <a:solidFill>
                  <a:srgbClr val="0066FF"/>
                </a:solidFill>
              </a:rPr>
              <a:t>korrekthedsbeviser</a:t>
            </a:r>
            <a:r>
              <a:rPr lang="en-US" sz="2200" smtClean="0"/>
              <a:t> og analyse af </a:t>
            </a:r>
            <a:r>
              <a:rPr lang="en-US" sz="2200" b="1" smtClean="0">
                <a:solidFill>
                  <a:srgbClr val="0066FF"/>
                </a:solidFill>
              </a:rPr>
              <a:t>ressourceforbrug</a:t>
            </a:r>
            <a:r>
              <a:rPr lang="en-US" sz="2200" smtClean="0"/>
              <a:t> ved beregningerne, samt detaljeret kendskab til adskillige konkrete implementationer af fundamentale datastrukturer.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200" b="1" smtClean="0"/>
              <a:t>Indhold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200" i="1" smtClean="0"/>
              <a:t>Datastrukturer</a:t>
            </a:r>
            <a:r>
              <a:rPr lang="en-US" sz="2200" smtClean="0"/>
              <a:t>: Lister, træer, hashtabeller; </a:t>
            </a:r>
            <a:r>
              <a:rPr lang="en-US" sz="2200" i="1" smtClean="0"/>
              <a:t>Dataabstraktioner</a:t>
            </a:r>
            <a:r>
              <a:rPr lang="en-US" sz="2200" smtClean="0"/>
              <a:t>: Stakke, køer, prioritetskøer, ordbøger, mængder; </a:t>
            </a:r>
            <a:r>
              <a:rPr lang="en-US" sz="2200" i="1" smtClean="0"/>
              <a:t>Algoritmer</a:t>
            </a:r>
            <a:r>
              <a:rPr lang="en-US" sz="2200" smtClean="0"/>
              <a:t>: Søgning, sortering, selektion, fletning; </a:t>
            </a:r>
            <a:r>
              <a:rPr lang="en-US" sz="2200" i="1" smtClean="0"/>
              <a:t>Analyse og syntese</a:t>
            </a:r>
            <a:r>
              <a:rPr lang="en-US" sz="2200" smtClean="0"/>
              <a:t>: Worst-case, amortiseret og forventet udførelsestid, udsagn, invarianter, gyldighed, terminering og korrekthed.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200" b="1" smtClean="0"/>
              <a:t>Læringsmål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200" smtClean="0"/>
              <a:t>Deltagerne skal ved afslutningen af kurset kunne: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200" i="1" smtClean="0"/>
              <a:t> </a:t>
            </a:r>
            <a:r>
              <a:rPr lang="en-US" sz="2200" b="1" smtClean="0">
                <a:solidFill>
                  <a:srgbClr val="0066FF"/>
                </a:solidFill>
              </a:rPr>
              <a:t>formulere</a:t>
            </a:r>
            <a:r>
              <a:rPr lang="en-US" sz="2200" smtClean="0"/>
              <a:t> og </a:t>
            </a:r>
            <a:r>
              <a:rPr lang="en-US" sz="2200" b="1" smtClean="0">
                <a:solidFill>
                  <a:srgbClr val="0066FF"/>
                </a:solidFill>
              </a:rPr>
              <a:t>udføre</a:t>
            </a:r>
            <a:r>
              <a:rPr lang="en-US" sz="2200" smtClean="0"/>
              <a:t> algoritmer og datastrukturer i pseudo code.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200" i="1" smtClean="0"/>
              <a:t> </a:t>
            </a:r>
            <a:r>
              <a:rPr lang="en-US" sz="2200" b="1" smtClean="0">
                <a:solidFill>
                  <a:srgbClr val="0066FF"/>
                </a:solidFill>
              </a:rPr>
              <a:t>analysere</a:t>
            </a:r>
            <a:r>
              <a:rPr lang="en-US" sz="2200" smtClean="0"/>
              <a:t> og </a:t>
            </a:r>
            <a:r>
              <a:rPr lang="en-US" sz="2200" b="1" smtClean="0">
                <a:solidFill>
                  <a:srgbClr val="0066FF"/>
                </a:solidFill>
              </a:rPr>
              <a:t>sammenligne</a:t>
            </a:r>
            <a:r>
              <a:rPr lang="en-US" sz="2200" smtClean="0"/>
              <a:t> tid og pladsforbruget af algoritmer.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200" i="1" smtClean="0"/>
              <a:t> </a:t>
            </a:r>
            <a:r>
              <a:rPr lang="en-US" sz="2200" b="1" smtClean="0">
                <a:solidFill>
                  <a:srgbClr val="0066FF"/>
                </a:solidFill>
              </a:rPr>
              <a:t>identificere</a:t>
            </a:r>
            <a:r>
              <a:rPr lang="en-US" sz="2200" smtClean="0"/>
              <a:t> gyldige invarianter for en algoritme.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200" i="1" smtClean="0"/>
              <a:t> </a:t>
            </a:r>
            <a:r>
              <a:rPr lang="en-US" sz="2200" b="1" smtClean="0">
                <a:solidFill>
                  <a:srgbClr val="0066FF"/>
                </a:solidFill>
              </a:rPr>
              <a:t>bevise</a:t>
            </a:r>
            <a:r>
              <a:rPr lang="en-US" sz="2200" smtClean="0"/>
              <a:t> korrektheden af simple programmer og transitionssystemer.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z="5400" b="1" smtClean="0"/>
              <a:t>Sammenligning</a:t>
            </a:r>
            <a:endParaRPr lang="en-US" sz="5400" b="1" smtClean="0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0101" r="13889" b="10768"/>
          <a:stretch>
            <a:fillRect/>
          </a:stretch>
        </p:blipFill>
        <p:spPr>
          <a:xfrm>
            <a:off x="228600" y="1414463"/>
            <a:ext cx="8686800" cy="5443537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12838"/>
          </a:xfrm>
        </p:spPr>
        <p:txBody>
          <a:bodyPr/>
          <a:lstStyle/>
          <a:p>
            <a:pPr eaLnBrk="1" hangingPunct="1"/>
            <a:r>
              <a:rPr lang="da-DK" sz="5400" b="1" smtClean="0"/>
              <a:t>Sammenligning: </a:t>
            </a:r>
            <a:r>
              <a:rPr lang="da-DK" sz="5400" b="1" i="1" smtClean="0"/>
              <a:t>n</a:t>
            </a:r>
            <a:r>
              <a:rPr lang="da-DK" sz="5400" b="1" baseline="30000" smtClean="0"/>
              <a:t>3 </a:t>
            </a:r>
            <a:r>
              <a:rPr lang="da-DK" sz="5400" b="1" smtClean="0"/>
              <a:t>og </a:t>
            </a:r>
            <a:r>
              <a:rPr lang="da-DK" sz="5400" b="1" i="1" smtClean="0"/>
              <a:t>n</a:t>
            </a:r>
            <a:endParaRPr lang="en-US" sz="5400" b="1" i="1" smtClean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16837" r="19444" b="32655"/>
          <a:stretch>
            <a:fillRect/>
          </a:stretch>
        </p:blipFill>
        <p:spPr>
          <a:xfrm>
            <a:off x="2057400" y="1447800"/>
            <a:ext cx="4876800" cy="2090738"/>
          </a:xfrm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13542" r="7500" b="8333"/>
          <a:stretch>
            <a:fillRect/>
          </a:stretch>
        </p:blipFill>
        <p:spPr bwMode="auto">
          <a:xfrm>
            <a:off x="1752600" y="3859213"/>
            <a:ext cx="563880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2057400" y="57912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maxsum1 ≈ </a:t>
            </a:r>
            <a:r>
              <a:rPr lang="da-DK" i="1"/>
              <a:t>n</a:t>
            </a:r>
            <a:r>
              <a:rPr lang="da-DK" baseline="30000"/>
              <a:t>3</a:t>
            </a:r>
          </a:p>
        </p:txBody>
      </p:sp>
      <p:pic>
        <p:nvPicPr>
          <p:cNvPr id="40965" name="Picture 5" descr="maxsum1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0" y="5816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maxsum2a og maxsum2b ≈ </a:t>
            </a:r>
            <a:r>
              <a:rPr lang="da-DK" i="1"/>
              <a:t>n</a:t>
            </a:r>
            <a:r>
              <a:rPr lang="da-DK" baseline="30000"/>
              <a:t>2</a:t>
            </a:r>
          </a:p>
        </p:txBody>
      </p:sp>
      <p:pic>
        <p:nvPicPr>
          <p:cNvPr id="41989" name="Picture 8" descr="maxsum2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0" y="5816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maxsum3 og maxsum4 ≈ </a:t>
            </a:r>
            <a:r>
              <a:rPr lang="da-DK" i="1"/>
              <a:t>n</a:t>
            </a:r>
            <a:r>
              <a:rPr lang="da-DK" baseline="30000"/>
              <a:t> </a:t>
            </a:r>
            <a:r>
              <a:rPr lang="da-DK"/>
              <a:t> ???</a:t>
            </a:r>
            <a:endParaRPr lang="da-DK" baseline="30000"/>
          </a:p>
        </p:txBody>
      </p:sp>
      <p:pic>
        <p:nvPicPr>
          <p:cNvPr id="43013" name="Picture 6" descr="maxsum3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0" y="5816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maxsum4 ≈ </a:t>
            </a:r>
            <a:r>
              <a:rPr lang="da-DK" i="1"/>
              <a:t>n</a:t>
            </a:r>
            <a:endParaRPr lang="da-DK" baseline="30000"/>
          </a:p>
        </p:txBody>
      </p:sp>
      <p:pic>
        <p:nvPicPr>
          <p:cNvPr id="44037" name="Picture 7" descr="maxsum3-4-div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0" y="5816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maxsum3 ≈ </a:t>
            </a:r>
            <a:r>
              <a:rPr lang="da-DK" i="1"/>
              <a:t>c</a:t>
            </a:r>
            <a:r>
              <a:rPr lang="da-DK" baseline="-25000"/>
              <a:t>1</a:t>
            </a:r>
            <a:r>
              <a:rPr lang="da-DK" i="1"/>
              <a:t>·n·</a:t>
            </a:r>
            <a:r>
              <a:rPr lang="da-DK"/>
              <a:t>log</a:t>
            </a:r>
            <a:r>
              <a:rPr lang="da-DK" i="1"/>
              <a:t> n+c</a:t>
            </a:r>
            <a:r>
              <a:rPr lang="da-DK" baseline="-25000"/>
              <a:t>2</a:t>
            </a:r>
            <a:r>
              <a:rPr lang="da-DK" i="1"/>
              <a:t>·n</a:t>
            </a:r>
            <a:endParaRPr lang="da-DK" baseline="30000"/>
          </a:p>
        </p:txBody>
      </p:sp>
      <p:pic>
        <p:nvPicPr>
          <p:cNvPr id="45061" name="Picture 6" descr="maxsum3-div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Algoritmisk indsigt...</a:t>
            </a:r>
            <a:endParaRPr lang="en-US" b="1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Gode idéer kan give hurtige algoritmer</a:t>
            </a:r>
            <a:endParaRPr lang="en-US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Generelle algoritme teknikker</a:t>
            </a:r>
          </a:p>
          <a:p>
            <a:pPr lvl="1" eaLnBrk="1" hangingPunct="1"/>
            <a:r>
              <a:rPr lang="da-DK" dirty="0" smtClean="0"/>
              <a:t>Del-og-kombiner</a:t>
            </a:r>
          </a:p>
          <a:p>
            <a:pPr lvl="1" eaLnBrk="1" hangingPunct="1"/>
            <a:r>
              <a:rPr lang="da-DK" dirty="0" err="1" smtClean="0"/>
              <a:t>Inkrementel</a:t>
            </a:r>
            <a:r>
              <a:rPr lang="da-DK" dirty="0" smtClean="0"/>
              <a:t>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Analyse af udførelsestid (her additioner)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Argumenteret for korrektheden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Invarianter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Forudsætningskrav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dIntProg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Undervisningsformer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Forelæsninger: 4 timer/uge (2+2). Øvelser: 3 timer/uge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Obligatorisk program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6 opgaver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Evalueringsform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2 timers skriftlig eksamen, intern censur, 7-skala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Omfang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5 ECTS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Sprog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Dansk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Eksamensterminer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Eksamen: 3. kvarter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Reeksamen: August</a:t>
            </a:r>
            <a:endParaRPr lang="en-US" sz="24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3200" b="1" smtClean="0"/>
              <a:t>Kursusbeskrivelsen:</a:t>
            </a:r>
            <a:br>
              <a:rPr lang="da-DK" sz="3200" b="1" smtClean="0"/>
            </a:br>
            <a:r>
              <a:rPr lang="en-US" sz="3200" b="1" smtClean="0"/>
              <a:t>Algoritmer og datastrukturer 1</a:t>
            </a:r>
            <a:br>
              <a:rPr lang="en-US" sz="3200" b="1" smtClean="0"/>
            </a:br>
            <a:endParaRPr lang="en-US" sz="3200" b="1" smtClean="0"/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>
            <a:off x="3581400" y="1066800"/>
            <a:ext cx="5562600" cy="2362200"/>
          </a:xfrm>
          <a:prstGeom prst="wedgeEllipseCallout">
            <a:avLst>
              <a:gd name="adj1" fmla="val -85759"/>
              <a:gd name="adj2" fmla="val -164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a-DK"/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3962400" y="1676400"/>
            <a:ext cx="4800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2400" b="1">
                <a:solidFill>
                  <a:srgbClr val="0066FF"/>
                </a:solidFill>
              </a:rPr>
              <a:t>Vi kan antage at I ved hvordan man programmerer detaljerne – så dem springer vi over</a:t>
            </a:r>
            <a:endParaRPr lang="en-US" sz="2400" b="1">
              <a:solidFill>
                <a:srgbClr val="0066FF"/>
              </a:solidFill>
            </a:endParaRPr>
          </a:p>
        </p:txBody>
      </p:sp>
      <p:sp>
        <p:nvSpPr>
          <p:cNvPr id="60429" name="AutoShape 13"/>
          <p:cNvSpPr>
            <a:spLocks noChangeArrowheads="1"/>
          </p:cNvSpPr>
          <p:nvPr/>
        </p:nvSpPr>
        <p:spPr bwMode="auto">
          <a:xfrm>
            <a:off x="3200400" y="2971800"/>
            <a:ext cx="5943600" cy="2133600"/>
          </a:xfrm>
          <a:prstGeom prst="wedgeEllipseCallout">
            <a:avLst>
              <a:gd name="adj1" fmla="val -73292"/>
              <a:gd name="adj2" fmla="val -35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a-DK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3886200" y="3276600"/>
            <a:ext cx="502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2400" b="1">
                <a:solidFill>
                  <a:srgbClr val="0066FF"/>
                </a:solidFill>
              </a:rPr>
              <a:t>Der stilles 6 opgaver – alle skal være godkendt for at kunne gå til eksamen. Opgaverne afleveres i grupper -  1-3 personer.</a:t>
            </a:r>
            <a:endParaRPr lang="en-US" sz="2400" b="1">
              <a:solidFill>
                <a:srgbClr val="0066FF"/>
              </a:solidFill>
            </a:endParaRPr>
          </a:p>
        </p:txBody>
      </p:sp>
      <p:sp>
        <p:nvSpPr>
          <p:cNvPr id="60436" name="AutoShape 20"/>
          <p:cNvSpPr>
            <a:spLocks noChangeArrowheads="1"/>
          </p:cNvSpPr>
          <p:nvPr/>
        </p:nvSpPr>
        <p:spPr bwMode="auto">
          <a:xfrm>
            <a:off x="3581400" y="5181600"/>
            <a:ext cx="5562600" cy="1676400"/>
          </a:xfrm>
          <a:prstGeom prst="wedgeEllipseCallout">
            <a:avLst>
              <a:gd name="adj1" fmla="val -77884"/>
              <a:gd name="adj2" fmla="val -109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a-DK"/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4114800" y="5410200"/>
            <a:ext cx="4800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2400" b="1">
                <a:solidFill>
                  <a:srgbClr val="0066FF"/>
                </a:solidFill>
              </a:rPr>
              <a:t>Eksamen består af ca. 25 korte spørgsmål – se eksempler på kursushjemmesiden</a:t>
            </a:r>
            <a:endParaRPr lang="en-US" sz="2400" b="1">
              <a:solidFill>
                <a:srgbClr val="0066FF"/>
              </a:solidFill>
            </a:endParaRPr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0" y="3429000"/>
            <a:ext cx="5562600" cy="1752600"/>
          </a:xfrm>
          <a:prstGeom prst="wedgeEllipseCallout">
            <a:avLst>
              <a:gd name="adj1" fmla="val 46120"/>
              <a:gd name="adj2" fmla="val -87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a-DK"/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685800" y="3733800"/>
            <a:ext cx="4800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2400" b="1">
                <a:solidFill>
                  <a:srgbClr val="0066FF"/>
                </a:solidFill>
              </a:rPr>
              <a:t>Forelæsningerne gemmengår stoffet fra bogen. I øvelserne </a:t>
            </a:r>
            <a:r>
              <a:rPr lang="da-DK" sz="2400" b="1" i="1">
                <a:solidFill>
                  <a:srgbClr val="0066FF"/>
                </a:solidFill>
              </a:rPr>
              <a:t>arbejder</a:t>
            </a:r>
            <a:r>
              <a:rPr lang="da-DK" sz="2400" b="1">
                <a:solidFill>
                  <a:srgbClr val="0066FF"/>
                </a:solidFill>
              </a:rPr>
              <a:t> man med stoffet.</a:t>
            </a:r>
            <a:endParaRPr lang="en-US" sz="2400" b="1">
              <a:solidFill>
                <a:srgbClr val="0066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 animBg="1"/>
      <p:bldP spid="60426" grpId="1" animBg="1"/>
      <p:bldP spid="60427" grpId="0"/>
      <p:bldP spid="60427" grpId="1"/>
      <p:bldP spid="60429" grpId="0" animBg="1"/>
      <p:bldP spid="60429" grpId="1" animBg="1"/>
      <p:bldP spid="60430" grpId="0"/>
      <p:bldP spid="60430" grpId="1"/>
      <p:bldP spid="60436" grpId="0" animBg="1"/>
      <p:bldP spid="60436" grpId="1" animBg="1"/>
      <p:bldP spid="60437" grpId="0"/>
      <p:bldP spid="60437" grpId="1"/>
      <p:bldP spid="60431" grpId="0" animBg="1"/>
      <p:bldP spid="60431" grpId="1" animBg="1"/>
      <p:bldP spid="60432" grpId="0"/>
      <p:bldP spid="604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Spørgsmål ?</a:t>
            </a:r>
            <a:endParaRPr lang="en-US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t="25681" r="26939" b="28000"/>
          <a:stretch>
            <a:fillRect/>
          </a:stretch>
        </p:blipFill>
        <p:spPr bwMode="auto">
          <a:xfrm>
            <a:off x="0" y="0"/>
            <a:ext cx="936942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6553200" y="6324600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1600">
                <a:solidFill>
                  <a:schemeClr val="bg1"/>
                </a:solidFill>
              </a:rPr>
              <a:t>2005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9" t="25185" r="25362" b="25133"/>
          <a:stretch>
            <a:fillRect/>
          </a:stretch>
        </p:blipFill>
        <p:spPr>
          <a:xfrm>
            <a:off x="0" y="384175"/>
            <a:ext cx="9144000" cy="6473825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761" r="19319" b="43607"/>
          <a:stretch>
            <a:fillRect/>
          </a:stretch>
        </p:blipFill>
        <p:spPr bwMode="auto">
          <a:xfrm>
            <a:off x="609600" y="0"/>
            <a:ext cx="81534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4495800" y="5486400"/>
            <a:ext cx="2514600" cy="3048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 preferRelativeResize="0">
            <a:picLocks noChangeAspect="1" noChangeArrowheads="1"/>
          </p:cNvPicPr>
          <p:nvPr/>
        </p:nvPicPr>
        <p:blipFill>
          <a:blip r:embed="rId4">
            <a:lum bright="88000" contras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t="25681" r="26939" b="28000"/>
          <a:stretch>
            <a:fillRect/>
          </a:stretch>
        </p:blipFill>
        <p:spPr bwMode="auto">
          <a:xfrm>
            <a:off x="0" y="0"/>
            <a:ext cx="936942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>
                <a:solidFill>
                  <a:schemeClr val="tx1"/>
                </a:solidFill>
              </a:rPr>
              <a:t>”Lokes Høj”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086600" cy="1905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64 brikker</a:t>
            </a:r>
          </a:p>
          <a:p>
            <a:pPr eaLnBrk="1" hangingPunct="1"/>
            <a:r>
              <a:rPr lang="da-DK" b="1" smtClean="0"/>
              <a:t>Hiscore 450</a:t>
            </a:r>
          </a:p>
          <a:p>
            <a:pPr eaLnBrk="1" hangingPunct="1"/>
            <a:r>
              <a:rPr lang="da-DK" b="1" smtClean="0"/>
              <a:t>Antal ombytninger 500 - 450 = 50 </a:t>
            </a:r>
            <a:endParaRPr lang="en-US" b="1" smtClean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4419600"/>
            <a:ext cx="8305800" cy="1958975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4000" b="1"/>
              <a:t>Hvordan opnår man et lavt antal ombytninger </a:t>
            </a:r>
          </a:p>
          <a:p>
            <a:pPr algn="ctr" eaLnBrk="1" hangingPunct="1"/>
            <a:r>
              <a:rPr lang="da-DK" sz="4000" b="1"/>
              <a:t>– held eller dygtighed ?</a:t>
            </a:r>
            <a:endParaRPr lang="en-US" sz="40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INCLUDESESSION" val="True"/>
  <p:tag name="TASKPANEKEY" val="4acb47df-3150-4611-bebf-804f6a6eda57"/>
  <p:tag name="TPFULLVERSION" val="4.5.1.2243"/>
  <p:tag name="LUIDIAENABLED" val="False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5883</TotalTime>
  <Words>1475</Words>
  <Application>Microsoft Office PowerPoint</Application>
  <PresentationFormat>On-screen Show (4:3)</PresentationFormat>
  <Paragraphs>283</Paragraphs>
  <Slides>37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PowerPoint Presentation</vt:lpstr>
      <vt:lpstr>Kursusbeskrivelsen…</vt:lpstr>
      <vt:lpstr>Kursusbeskrivelsen: Algoritmer og datastrukturer 1</vt:lpstr>
      <vt:lpstr>Kursusbeskrivelsen: Algoritmer og datastrukturer 1 </vt:lpstr>
      <vt:lpstr>Spørgsmål ?</vt:lpstr>
      <vt:lpstr>PowerPoint Presentation</vt:lpstr>
      <vt:lpstr>PowerPoint Presentation</vt:lpstr>
      <vt:lpstr>PowerPoint Presentation</vt:lpstr>
      <vt:lpstr>”Lokes Høj”</vt:lpstr>
      <vt:lpstr>Cykler (Permutationer)</vt:lpstr>
      <vt:lpstr>Ombytninger og Cykler</vt:lpstr>
      <vt:lpstr>PowerPoint Presentation</vt:lpstr>
      <vt:lpstr>En (grådig) algoritme</vt:lpstr>
      <vt:lpstr>PowerPoint Presentation</vt:lpstr>
      <vt:lpstr>Sætning</vt:lpstr>
      <vt:lpstr>Fordelingen af antal cykler  n = 64, 10.000.000 permutationer</vt:lpstr>
      <vt:lpstr>Hvad har vi så lært… ?</vt:lpstr>
      <vt:lpstr>Algoritmisk indsigt…</vt:lpstr>
      <vt:lpstr>Tilfældige permutationer…</vt:lpstr>
      <vt:lpstr>Et andet eksempel på en beregningsprocess…</vt:lpstr>
      <vt:lpstr>PowerPoint Presentation</vt:lpstr>
      <vt:lpstr>Max-Delsum</vt:lpstr>
      <vt:lpstr>Algoritme 1</vt:lpstr>
      <vt:lpstr>Algoritme 2</vt:lpstr>
      <vt:lpstr>Algoritme 2b</vt:lpstr>
      <vt:lpstr>Algoritme 3</vt:lpstr>
      <vt:lpstr>Algoritme 3 : Analyse</vt:lpstr>
      <vt:lpstr>Algoritme 4</vt:lpstr>
      <vt:lpstr>Max-Delsum: Algoritmiske idéer</vt:lpstr>
      <vt:lpstr>Sammenligning</vt:lpstr>
      <vt:lpstr>Sammenligning: n3 og n</vt:lpstr>
      <vt:lpstr>Sammenligning 2009</vt:lpstr>
      <vt:lpstr>Sammenligning 2009</vt:lpstr>
      <vt:lpstr>Sammenligning 2009</vt:lpstr>
      <vt:lpstr>Sammenligning 2009</vt:lpstr>
      <vt:lpstr>Sammenligning 2009</vt:lpstr>
      <vt:lpstr>Algoritmisk indsigt...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138</cp:revision>
  <dcterms:created xsi:type="dcterms:W3CDTF">2006-01-29T21:23:01Z</dcterms:created>
  <dcterms:modified xsi:type="dcterms:W3CDTF">2014-01-27T12:22:04Z</dcterms:modified>
</cp:coreProperties>
</file>