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75" r:id="rId3"/>
    <p:sldId id="276" r:id="rId4"/>
    <p:sldId id="274" r:id="rId5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34555" autoAdjust="0"/>
    <p:restoredTop sz="69808" autoAdjust="0"/>
  </p:normalViewPr>
  <p:slideViewPr>
    <p:cSldViewPr>
      <p:cViewPr varScale="1">
        <p:scale>
          <a:sx n="56" d="100"/>
          <a:sy n="56" d="100"/>
        </p:scale>
        <p:origin x="-231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CC3261-57A5-4EF9-8E70-655DA895418A}" type="datetimeFigureOut">
              <a:rPr lang="da-DK" smtClean="0"/>
              <a:t>26-03-2016</a:t>
            </a:fld>
            <a:endParaRPr lang="da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57E915-28AB-4FD3-91CD-D8C0598FE1E3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21115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 smtClean="0"/>
              <a:t>branch</a:t>
            </a:r>
            <a:r>
              <a:rPr lang="da-DK" baseline="0" dirty="0" smtClean="0"/>
              <a:t> </a:t>
            </a:r>
            <a:r>
              <a:rPr lang="da-DK" baseline="0" dirty="0" err="1" smtClean="0"/>
              <a:t>avoids</a:t>
            </a:r>
            <a:r>
              <a:rPr lang="da-DK" baseline="0" dirty="0" smtClean="0"/>
              <a:t> </a:t>
            </a:r>
            <a:r>
              <a:rPr lang="da-DK" baseline="0" dirty="0" err="1" smtClean="0"/>
              <a:t>branch</a:t>
            </a:r>
            <a:r>
              <a:rPr lang="da-DK" baseline="0" dirty="0" smtClean="0"/>
              <a:t> </a:t>
            </a:r>
            <a:r>
              <a:rPr lang="da-DK" baseline="0" dirty="0" err="1" smtClean="0"/>
              <a:t>misprediction</a:t>
            </a:r>
            <a:endParaRPr lang="da-DK" baseline="0" dirty="0" smtClean="0"/>
          </a:p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7E915-28AB-4FD3-91CD-D8C0598FE1E3}" type="slidenum">
              <a:rPr lang="da-DK" smtClean="0"/>
              <a:t>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469409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da-DK" baseline="0" dirty="0" smtClean="0"/>
              <a:t>SSSS =</a:t>
            </a:r>
            <a:r>
              <a:rPr lang="da-DK" baseline="0" dirty="0" err="1" smtClean="0"/>
              <a:t>recursive</a:t>
            </a:r>
            <a:r>
              <a:rPr lang="da-DK" baseline="0" dirty="0" smtClean="0"/>
              <a:t> distribution sort</a:t>
            </a:r>
          </a:p>
          <a:p>
            <a:pPr marL="171450" indent="-171450">
              <a:buFont typeface="Arial" charset="0"/>
              <a:buChar char="•"/>
            </a:pPr>
            <a:r>
              <a:rPr lang="da-DK" baseline="0" dirty="0" smtClean="0"/>
              <a:t>1. </a:t>
            </a:r>
            <a:r>
              <a:rPr lang="da-DK" baseline="0" dirty="0" err="1" smtClean="0"/>
              <a:t>phase</a:t>
            </a:r>
            <a:r>
              <a:rPr lang="da-DK" baseline="0" dirty="0" smtClean="0"/>
              <a:t> : </a:t>
            </a:r>
            <a:r>
              <a:rPr lang="da-DK" baseline="0" dirty="0" err="1" smtClean="0"/>
              <a:t>identify</a:t>
            </a:r>
            <a:r>
              <a:rPr lang="da-DK" baseline="0" dirty="0" smtClean="0"/>
              <a:t> </a:t>
            </a:r>
            <a:r>
              <a:rPr lang="da-DK" baseline="0" dirty="0" err="1" smtClean="0"/>
              <a:t>bucket</a:t>
            </a:r>
            <a:r>
              <a:rPr lang="da-DK" baseline="0" dirty="0" smtClean="0"/>
              <a:t> </a:t>
            </a:r>
            <a:r>
              <a:rPr lang="da-DK" baseline="0" dirty="0" err="1" smtClean="0"/>
              <a:t>using</a:t>
            </a:r>
            <a:r>
              <a:rPr lang="da-DK" baseline="0" dirty="0" smtClean="0"/>
              <a:t> </a:t>
            </a:r>
            <a:r>
              <a:rPr lang="da-DK" baseline="0" dirty="0" err="1" smtClean="0"/>
              <a:t>tree</a:t>
            </a:r>
            <a:r>
              <a:rPr lang="da-DK" baseline="0" dirty="0" smtClean="0"/>
              <a:t> (</a:t>
            </a:r>
            <a:r>
              <a:rPr lang="da-DK" baseline="0" dirty="0" err="1" smtClean="0"/>
              <a:t>left</a:t>
            </a:r>
            <a:r>
              <a:rPr lang="da-DK" baseline="0" dirty="0" smtClean="0"/>
              <a:t>/right test </a:t>
            </a:r>
            <a:r>
              <a:rPr lang="da-DK" baseline="0" dirty="0" err="1" smtClean="0"/>
              <a:t>conditional</a:t>
            </a:r>
            <a:r>
              <a:rPr lang="da-DK" baseline="0" dirty="0" smtClean="0"/>
              <a:t> operation)</a:t>
            </a:r>
          </a:p>
          <a:p>
            <a:pPr marL="171450" indent="-171450">
              <a:buFont typeface="Arial" charset="0"/>
              <a:buChar char="•"/>
            </a:pPr>
            <a:r>
              <a:rPr lang="da-DK" baseline="0" dirty="0" smtClean="0"/>
              <a:t>2. </a:t>
            </a:r>
            <a:r>
              <a:rPr lang="da-DK" baseline="0" dirty="0" err="1" smtClean="0"/>
              <a:t>phase</a:t>
            </a:r>
            <a:r>
              <a:rPr lang="da-DK" baseline="0" dirty="0" smtClean="0"/>
              <a:t> : </a:t>
            </a:r>
            <a:r>
              <a:rPr lang="da-DK" baseline="0" dirty="0" err="1" smtClean="0"/>
              <a:t>distribute</a:t>
            </a:r>
            <a:r>
              <a:rPr lang="da-DK" baseline="0" dirty="0" smtClean="0"/>
              <a:t> to </a:t>
            </a:r>
            <a:r>
              <a:rPr lang="da-DK" baseline="0" dirty="0" err="1" smtClean="0"/>
              <a:t>buckets</a:t>
            </a:r>
            <a:endParaRPr lang="da-DK" baseline="0" dirty="0" smtClean="0"/>
          </a:p>
          <a:p>
            <a:pPr marL="171450" indent="-171450">
              <a:buFont typeface="Arial" charset="0"/>
              <a:buChar char="•"/>
            </a:pPr>
            <a:endParaRPr lang="da-DK" baseline="0" dirty="0" smtClean="0"/>
          </a:p>
          <a:p>
            <a:pPr marL="171450" indent="-171450">
              <a:buFont typeface="Arial" charset="0"/>
              <a:buChar char="•"/>
            </a:pPr>
            <a:r>
              <a:rPr lang="da-DK" baseline="0" dirty="0" err="1" smtClean="0"/>
              <a:t>Manually</a:t>
            </a:r>
            <a:r>
              <a:rPr lang="da-DK" baseline="0" dirty="0" smtClean="0"/>
              <a:t> </a:t>
            </a:r>
            <a:r>
              <a:rPr lang="da-DK" baseline="0" dirty="0" err="1" smtClean="0"/>
              <a:t>merge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several</a:t>
            </a:r>
            <a:r>
              <a:rPr lang="da-DK" baseline="0" dirty="0" smtClean="0"/>
              <a:t> </a:t>
            </a:r>
            <a:r>
              <a:rPr lang="da-DK" baseline="0" dirty="0" err="1" smtClean="0"/>
              <a:t>searches</a:t>
            </a:r>
            <a:r>
              <a:rPr lang="da-DK" baseline="0" dirty="0" smtClean="0"/>
              <a:t> to </a:t>
            </a:r>
            <a:r>
              <a:rPr lang="da-DK" baseline="0" dirty="0" err="1" smtClean="0"/>
              <a:t>avoid</a:t>
            </a:r>
            <a:r>
              <a:rPr lang="da-DK" baseline="0" dirty="0" smtClean="0"/>
              <a:t> </a:t>
            </a:r>
            <a:r>
              <a:rPr lang="da-DK" b="1" baseline="0" dirty="0" smtClean="0"/>
              <a:t>data </a:t>
            </a:r>
            <a:r>
              <a:rPr lang="da-DK" b="1" baseline="0" dirty="0" err="1" smtClean="0"/>
              <a:t>dependicies</a:t>
            </a:r>
            <a:r>
              <a:rPr lang="da-DK" b="0" baseline="0" dirty="0" smtClean="0"/>
              <a:t> (+loop </a:t>
            </a:r>
            <a:r>
              <a:rPr lang="da-DK" b="0" baseline="0" dirty="0" err="1" smtClean="0"/>
              <a:t>unrollment</a:t>
            </a:r>
            <a:r>
              <a:rPr lang="da-DK" b="0" baseline="0" dirty="0" smtClean="0"/>
              <a:t>)</a:t>
            </a:r>
          </a:p>
          <a:p>
            <a:pPr marL="171450" indent="-171450">
              <a:buFont typeface="Arial" charset="0"/>
              <a:buChar char="•"/>
            </a:pPr>
            <a:r>
              <a:rPr lang="da-DK" b="1" baseline="0" dirty="0" err="1" smtClean="0"/>
              <a:t>Avoid</a:t>
            </a:r>
            <a:r>
              <a:rPr lang="da-DK" b="1" baseline="0" dirty="0" smtClean="0"/>
              <a:t> </a:t>
            </a:r>
            <a:r>
              <a:rPr lang="da-DK" b="1" baseline="0" dirty="0" err="1" smtClean="0"/>
              <a:t>branch</a:t>
            </a:r>
            <a:r>
              <a:rPr lang="da-DK" b="1" baseline="0" dirty="0" smtClean="0"/>
              <a:t> </a:t>
            </a:r>
            <a:r>
              <a:rPr lang="da-DK" b="1" baseline="0" dirty="0" err="1" smtClean="0"/>
              <a:t>mispredictions</a:t>
            </a:r>
            <a:r>
              <a:rPr lang="da-DK" baseline="0" dirty="0" smtClean="0"/>
              <a:t>: </a:t>
            </a:r>
            <a:r>
              <a:rPr lang="da-DK" baseline="0" dirty="0" err="1" smtClean="0"/>
              <a:t>conditional</a:t>
            </a:r>
            <a:r>
              <a:rPr lang="da-DK" baseline="0" dirty="0" smtClean="0"/>
              <a:t> </a:t>
            </a:r>
            <a:r>
              <a:rPr lang="da-DK" baseline="0" dirty="0" err="1" smtClean="0"/>
              <a:t>move</a:t>
            </a:r>
            <a:r>
              <a:rPr lang="da-DK" baseline="0" dirty="0" smtClean="0"/>
              <a:t> for ”</a:t>
            </a:r>
            <a:r>
              <a:rPr lang="da-DK" baseline="0" dirty="0" err="1" smtClean="0"/>
              <a:t>left</a:t>
            </a:r>
            <a:r>
              <a:rPr lang="da-DK" baseline="0" dirty="0" smtClean="0"/>
              <a:t> or right?” test</a:t>
            </a:r>
          </a:p>
          <a:p>
            <a:pPr marL="171450" indent="-171450">
              <a:buFont typeface="Arial" charset="0"/>
              <a:buChar char="•"/>
            </a:pPr>
            <a:endParaRPr lang="da-DK" baseline="0" dirty="0" smtClean="0"/>
          </a:p>
          <a:p>
            <a:pPr marL="0" indent="0">
              <a:buFont typeface="Arial" charset="0"/>
              <a:buNone/>
            </a:pPr>
            <a:r>
              <a:rPr lang="da-DK" baseline="0" dirty="0" smtClean="0"/>
              <a:t>FB  = </a:t>
            </a:r>
            <a:r>
              <a:rPr lang="da-DK" baseline="0" dirty="0" err="1" smtClean="0"/>
              <a:t>Finding</a:t>
            </a:r>
            <a:r>
              <a:rPr lang="da-DK" baseline="0" dirty="0" smtClean="0"/>
              <a:t> </a:t>
            </a:r>
            <a:r>
              <a:rPr lang="da-DK" baseline="0" dirty="0" err="1" smtClean="0"/>
              <a:t>Buckets</a:t>
            </a:r>
            <a:r>
              <a:rPr lang="da-DK" baseline="0" dirty="0" smtClean="0"/>
              <a:t>, DIST = Distribution </a:t>
            </a:r>
            <a:r>
              <a:rPr lang="da-DK" baseline="0" dirty="0" err="1" smtClean="0"/>
              <a:t>into</a:t>
            </a:r>
            <a:r>
              <a:rPr lang="da-DK" baseline="0" dirty="0" smtClean="0"/>
              <a:t> </a:t>
            </a:r>
            <a:r>
              <a:rPr lang="da-DK" baseline="0" dirty="0" err="1" smtClean="0"/>
              <a:t>buckets</a:t>
            </a:r>
            <a:r>
              <a:rPr lang="da-DK" baseline="0" dirty="0" smtClean="0"/>
              <a:t>, BA = Base </a:t>
            </a:r>
            <a:r>
              <a:rPr lang="da-DK" baseline="0" dirty="0" err="1" smtClean="0"/>
              <a:t>sorting</a:t>
            </a:r>
            <a:r>
              <a:rPr lang="da-DK" baseline="0" dirty="0" smtClean="0"/>
              <a:t> </a:t>
            </a:r>
            <a:r>
              <a:rPr lang="da-DK" baseline="0" dirty="0" err="1" smtClean="0"/>
              <a:t>routine</a:t>
            </a:r>
            <a:endParaRPr lang="da-DK" baseline="0" dirty="0" smtClean="0"/>
          </a:p>
          <a:p>
            <a:pPr marL="0" indent="0">
              <a:buFont typeface="Arial" charset="0"/>
              <a:buNone/>
            </a:pPr>
            <a:endParaRPr lang="da-DK" baseline="0" dirty="0" smtClean="0"/>
          </a:p>
          <a:p>
            <a:pPr marL="0" indent="0">
              <a:buFont typeface="Arial" charset="0"/>
              <a:buNone/>
            </a:pPr>
            <a:r>
              <a:rPr lang="da-DK" baseline="0" dirty="0" err="1" smtClean="0"/>
              <a:t>Use</a:t>
            </a:r>
            <a:r>
              <a:rPr lang="da-DK" baseline="0" dirty="0" smtClean="0"/>
              <a:t> C99 </a:t>
            </a:r>
            <a:r>
              <a:rPr lang="da-DK" baseline="0" dirty="0" err="1" smtClean="0"/>
              <a:t>keyword</a:t>
            </a:r>
            <a:r>
              <a:rPr lang="da-DK" baseline="0" dirty="0" smtClean="0"/>
              <a:t> </a:t>
            </a:r>
            <a:r>
              <a:rPr lang="da-DK" b="1" baseline="0" dirty="0" err="1" smtClean="0"/>
              <a:t>restrict</a:t>
            </a:r>
            <a:r>
              <a:rPr lang="da-DK" b="0" baseline="0" dirty="0" smtClean="0"/>
              <a:t> to </a:t>
            </a:r>
            <a:r>
              <a:rPr lang="da-DK" b="0" baseline="0" dirty="0" err="1" smtClean="0"/>
              <a:t>allow</a:t>
            </a:r>
            <a:r>
              <a:rPr lang="da-DK" b="0" baseline="0" dirty="0" smtClean="0"/>
              <a:t> </a:t>
            </a:r>
            <a:r>
              <a:rPr lang="da-DK" b="0" baseline="0" dirty="0" err="1" smtClean="0"/>
              <a:t>better</a:t>
            </a:r>
            <a:r>
              <a:rPr lang="da-DK" b="0" baseline="0" dirty="0" smtClean="0"/>
              <a:t> compiler </a:t>
            </a:r>
            <a:r>
              <a:rPr lang="da-DK" b="0" baseline="0" dirty="0" err="1" smtClean="0"/>
              <a:t>optimization</a:t>
            </a:r>
            <a:r>
              <a:rPr lang="da-DK" b="0" baseline="0" dirty="0" smtClean="0"/>
              <a:t> (page 8; </a:t>
            </a:r>
            <a:r>
              <a:rPr lang="da-DK" b="0" baseline="0" dirty="0" err="1" smtClean="0"/>
              <a:t>also</a:t>
            </a:r>
            <a:r>
              <a:rPr lang="da-DK" b="0" baseline="0" dirty="0" smtClean="0"/>
              <a:t> </a:t>
            </a:r>
            <a:r>
              <a:rPr lang="da-DK" b="0" baseline="0" dirty="0" err="1" smtClean="0"/>
              <a:t>available</a:t>
            </a:r>
            <a:r>
              <a:rPr lang="da-DK" b="0" baseline="0" dirty="0" smtClean="0"/>
              <a:t> in </a:t>
            </a:r>
            <a:r>
              <a:rPr lang="da-DK" b="0" baseline="0" dirty="0" err="1" smtClean="0"/>
              <a:t>some</a:t>
            </a:r>
            <a:r>
              <a:rPr lang="da-DK" b="0" baseline="0" dirty="0" smtClean="0"/>
              <a:t> C++ compilers as __</a:t>
            </a:r>
            <a:r>
              <a:rPr lang="da-DK" b="0" baseline="0" dirty="0" err="1" smtClean="0"/>
              <a:t>restrict</a:t>
            </a:r>
            <a:r>
              <a:rPr lang="da-DK" b="0" baseline="0" dirty="0" smtClean="0"/>
              <a:t>, but not </a:t>
            </a:r>
            <a:r>
              <a:rPr lang="da-DK" b="0" baseline="0" smtClean="0"/>
              <a:t>part of </a:t>
            </a:r>
            <a:r>
              <a:rPr lang="da-DK" b="0" baseline="0" dirty="0" smtClean="0"/>
              <a:t>the C++ </a:t>
            </a:r>
            <a:r>
              <a:rPr lang="da-DK" b="0" baseline="0" dirty="0" err="1" smtClean="0"/>
              <a:t>language</a:t>
            </a:r>
            <a:r>
              <a:rPr lang="da-DK" b="0" baseline="0" dirty="0" smtClean="0"/>
              <a:t>)</a:t>
            </a:r>
            <a:endParaRPr lang="da-DK" b="0" baseline="0" dirty="0" smtClean="0"/>
          </a:p>
          <a:p>
            <a:pPr marL="0" indent="0">
              <a:buFont typeface="Arial" charset="0"/>
              <a:buNone/>
            </a:pPr>
            <a:r>
              <a:rPr lang="da-DK" baseline="0" dirty="0" smtClean="0"/>
              <a:t>NOTE: </a:t>
            </a:r>
            <a:r>
              <a:rPr lang="da-DK" baseline="0" dirty="0" err="1" smtClean="0"/>
              <a:t>Results</a:t>
            </a:r>
            <a:r>
              <a:rPr lang="da-DK" baseline="0" dirty="0" smtClean="0"/>
              <a:t> from 2004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7E915-28AB-4FD3-91CD-D8C0598FE1E3}" type="slidenum">
              <a:rPr lang="da-DK" smtClean="0"/>
              <a:t>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840073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SSE SIMD – </a:t>
            </a:r>
            <a:r>
              <a:rPr lang="da-DK" dirty="0" err="1" smtClean="0"/>
              <a:t>MultiWay</a:t>
            </a:r>
            <a:r>
              <a:rPr lang="da-DK" baseline="0" dirty="0" smtClean="0"/>
              <a:t> </a:t>
            </a:r>
            <a:r>
              <a:rPr lang="da-DK" baseline="0" dirty="0" err="1" smtClean="0"/>
              <a:t>comparison</a:t>
            </a:r>
            <a:r>
              <a:rPr lang="da-DK" baseline="0" dirty="0" smtClean="0"/>
              <a:t> (128 bits </a:t>
            </a:r>
            <a:r>
              <a:rPr lang="da-DK" baseline="0" dirty="0" err="1" smtClean="0"/>
              <a:t>wide</a:t>
            </a:r>
            <a:r>
              <a:rPr lang="da-DK" baseline="0" dirty="0" smtClean="0"/>
              <a:t> = 16 bytes = 4 x 32 bit </a:t>
            </a:r>
            <a:r>
              <a:rPr lang="da-DK" baseline="0" dirty="0" err="1" smtClean="0"/>
              <a:t>integeres</a:t>
            </a:r>
            <a:r>
              <a:rPr lang="da-DK" baseline="0" dirty="0" smtClean="0"/>
              <a:t>)</a:t>
            </a:r>
          </a:p>
          <a:p>
            <a:pPr algn="l"/>
            <a:r>
              <a:rPr lang="da-DK" baseline="0" dirty="0" smtClean="0"/>
              <a:t>Cache line </a:t>
            </a:r>
            <a:r>
              <a:rPr lang="da-DK" baseline="0" dirty="0" err="1" smtClean="0"/>
              <a:t>size</a:t>
            </a:r>
            <a:r>
              <a:rPr lang="da-DK" baseline="0" dirty="0" smtClean="0"/>
              <a:t> (i7 = 64 bytes)	</a:t>
            </a:r>
            <a:endParaRPr lang="da-DK" dirty="0" smtClean="0"/>
          </a:p>
          <a:p>
            <a:r>
              <a:rPr lang="da-DK" dirty="0" err="1" smtClean="0"/>
              <a:t>Hierarchical</a:t>
            </a:r>
            <a:r>
              <a:rPr lang="da-DK" dirty="0" smtClean="0"/>
              <a:t> </a:t>
            </a:r>
            <a:r>
              <a:rPr lang="da-DK" dirty="0" smtClean="0"/>
              <a:t>layout, page </a:t>
            </a:r>
            <a:r>
              <a:rPr lang="da-DK" dirty="0" err="1" smtClean="0"/>
              <a:t>aligned</a:t>
            </a:r>
            <a:r>
              <a:rPr lang="da-DK" dirty="0" smtClean="0"/>
              <a:t>, cache-line </a:t>
            </a:r>
            <a:r>
              <a:rPr lang="da-DK" dirty="0" err="1" smtClean="0"/>
              <a:t>optimization</a:t>
            </a:r>
            <a:r>
              <a:rPr lang="da-DK" dirty="0" smtClean="0"/>
              <a:t>, </a:t>
            </a:r>
            <a:r>
              <a:rPr lang="da-DK" dirty="0" err="1" smtClean="0"/>
              <a:t>no</a:t>
            </a:r>
            <a:r>
              <a:rPr lang="da-DK" dirty="0" smtClean="0"/>
              <a:t> </a:t>
            </a:r>
            <a:r>
              <a:rPr lang="da-DK" dirty="0" err="1" smtClean="0"/>
              <a:t>branch-mispredictions</a:t>
            </a:r>
            <a:r>
              <a:rPr lang="da-DK" dirty="0" smtClean="0"/>
              <a:t>, parallel </a:t>
            </a:r>
            <a:r>
              <a:rPr lang="da-DK" dirty="0" err="1" smtClean="0"/>
              <a:t>comparison</a:t>
            </a:r>
            <a:r>
              <a:rPr lang="da-DK" dirty="0" smtClean="0"/>
              <a:t>, </a:t>
            </a:r>
          </a:p>
          <a:p>
            <a:r>
              <a:rPr lang="da-DK" dirty="0" smtClean="0"/>
              <a:t>*_q</a:t>
            </a:r>
            <a:r>
              <a:rPr lang="da-DK" baseline="0" dirty="0" smtClean="0"/>
              <a:t> = </a:t>
            </a:r>
            <a:r>
              <a:rPr lang="da-DK" baseline="0" dirty="0" err="1" smtClean="0"/>
              <a:t>vector</a:t>
            </a:r>
            <a:r>
              <a:rPr lang="da-DK" baseline="0" dirty="0" smtClean="0"/>
              <a:t> of </a:t>
            </a:r>
            <a:r>
              <a:rPr lang="da-DK" baseline="0" dirty="0" err="1" smtClean="0"/>
              <a:t>key_s</a:t>
            </a:r>
            <a:endParaRPr lang="da-DK" dirty="0" smtClean="0"/>
          </a:p>
          <a:p>
            <a:r>
              <a:rPr lang="da-DK" dirty="0" smtClean="0"/>
              <a:t>(</a:t>
            </a:r>
            <a:r>
              <a:rPr lang="da-DK" dirty="0" err="1" smtClean="0"/>
              <a:t>DaMoN</a:t>
            </a:r>
            <a:r>
              <a:rPr lang="da-DK" baseline="0" dirty="0" smtClean="0"/>
              <a:t> </a:t>
            </a:r>
            <a:r>
              <a:rPr lang="da-DK" baseline="0" dirty="0" err="1" smtClean="0"/>
              <a:t>paper</a:t>
            </a:r>
            <a:r>
              <a:rPr lang="da-DK" baseline="0" dirty="0" smtClean="0"/>
              <a:t> [Schlegel et al 2009] </a:t>
            </a:r>
            <a:r>
              <a:rPr lang="da-DK" baseline="0" dirty="0" smtClean="0"/>
              <a:t>same </a:t>
            </a:r>
            <a:r>
              <a:rPr lang="da-DK" baseline="0" dirty="0" err="1" smtClean="0"/>
              <a:t>ideas</a:t>
            </a:r>
            <a:r>
              <a:rPr lang="da-DK" baseline="0" dirty="0" smtClean="0"/>
              <a:t>)</a:t>
            </a:r>
          </a:p>
          <a:p>
            <a:endParaRPr lang="da-DK" baseline="0" dirty="0" smtClean="0"/>
          </a:p>
          <a:p>
            <a:r>
              <a:rPr lang="da-DK" b="1" baseline="0" dirty="0" smtClean="0"/>
              <a:t>Software </a:t>
            </a:r>
            <a:r>
              <a:rPr lang="da-DK" b="1" baseline="0" dirty="0" err="1" smtClean="0"/>
              <a:t>pipelinining</a:t>
            </a:r>
            <a:r>
              <a:rPr lang="da-DK" b="0" baseline="0" dirty="0" smtClean="0"/>
              <a:t> (</a:t>
            </a:r>
            <a:r>
              <a:rPr lang="da-DK" b="0" baseline="0" dirty="0" err="1" smtClean="0"/>
              <a:t>interleave</a:t>
            </a:r>
            <a:r>
              <a:rPr lang="da-DK" b="0" baseline="0" dirty="0" smtClean="0"/>
              <a:t> the </a:t>
            </a:r>
            <a:r>
              <a:rPr lang="da-DK" b="0" baseline="0" dirty="0" err="1" smtClean="0"/>
              <a:t>memory</a:t>
            </a:r>
            <a:r>
              <a:rPr lang="da-DK" b="0" baseline="0" dirty="0" smtClean="0"/>
              <a:t> </a:t>
            </a:r>
            <a:r>
              <a:rPr lang="da-DK" b="0" baseline="0" dirty="0" err="1" smtClean="0"/>
              <a:t>access</a:t>
            </a:r>
            <a:r>
              <a:rPr lang="da-DK" b="0" baseline="0" dirty="0" smtClean="0"/>
              <a:t> and </a:t>
            </a:r>
            <a:r>
              <a:rPr lang="da-DK" b="0" baseline="0" dirty="0" err="1" smtClean="0"/>
              <a:t>computation</a:t>
            </a:r>
            <a:r>
              <a:rPr lang="da-DK" b="0" baseline="0" dirty="0" smtClean="0"/>
              <a:t> for </a:t>
            </a:r>
            <a:r>
              <a:rPr lang="da-DK" b="0" baseline="0" dirty="0" err="1" smtClean="0"/>
              <a:t>different</a:t>
            </a:r>
            <a:r>
              <a:rPr lang="da-DK" b="0" baseline="0" dirty="0" smtClean="0"/>
              <a:t> </a:t>
            </a:r>
            <a:r>
              <a:rPr lang="da-DK" b="0" baseline="0" dirty="0" err="1" smtClean="0"/>
              <a:t>queries</a:t>
            </a:r>
            <a:r>
              <a:rPr lang="da-DK" b="0" baseline="0" dirty="0" smtClean="0"/>
              <a:t>)</a:t>
            </a:r>
            <a:r>
              <a:rPr lang="da-DK" baseline="0" dirty="0" smtClean="0"/>
              <a:t>: perform </a:t>
            </a:r>
            <a:r>
              <a:rPr lang="da-DK" b="1" baseline="0" dirty="0" smtClean="0"/>
              <a:t>8 </a:t>
            </a:r>
            <a:r>
              <a:rPr lang="da-DK" b="1" baseline="0" dirty="0" err="1" smtClean="0"/>
              <a:t>simultanious</a:t>
            </a:r>
            <a:r>
              <a:rPr lang="da-DK" b="1" baseline="0" dirty="0" smtClean="0"/>
              <a:t> </a:t>
            </a:r>
            <a:r>
              <a:rPr lang="da-DK" b="1" baseline="0" dirty="0" err="1" smtClean="0"/>
              <a:t>queries</a:t>
            </a:r>
            <a:r>
              <a:rPr lang="da-DK" baseline="0" dirty="0" smtClean="0"/>
              <a:t> on </a:t>
            </a:r>
            <a:r>
              <a:rPr lang="da-DK" baseline="0" dirty="0" err="1" smtClean="0"/>
              <a:t>one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core</a:t>
            </a:r>
            <a:r>
              <a:rPr lang="da-DK" baseline="0" dirty="0" smtClean="0"/>
              <a:t>, to </a:t>
            </a:r>
            <a:r>
              <a:rPr lang="da-DK" baseline="0" dirty="0" err="1" smtClean="0"/>
              <a:t>hide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latency</a:t>
            </a:r>
            <a:r>
              <a:rPr lang="da-DK" baseline="0" dirty="0" smtClean="0"/>
              <a:t> from cache misses (</a:t>
            </a:r>
            <a:r>
              <a:rPr lang="da-DK" baseline="0" dirty="0" err="1" smtClean="0"/>
              <a:t>section</a:t>
            </a:r>
            <a:r>
              <a:rPr lang="da-DK" baseline="0" dirty="0" smtClean="0"/>
              <a:t> 5.1.3).  </a:t>
            </a:r>
            <a:r>
              <a:rPr lang="da-DK" baseline="0" dirty="0" err="1" smtClean="0"/>
              <a:t>Issue</a:t>
            </a:r>
            <a:r>
              <a:rPr lang="da-DK" baseline="0" dirty="0" smtClean="0"/>
              <a:t> </a:t>
            </a:r>
            <a:r>
              <a:rPr lang="da-DK" b="1" baseline="0" dirty="0" err="1" smtClean="0"/>
              <a:t>prefetch</a:t>
            </a:r>
            <a:r>
              <a:rPr lang="da-DK" b="1" baseline="0" dirty="0" smtClean="0"/>
              <a:t> of </a:t>
            </a:r>
            <a:r>
              <a:rPr lang="da-DK" b="1" baseline="0" dirty="0" err="1" smtClean="0"/>
              <a:t>next</a:t>
            </a:r>
            <a:r>
              <a:rPr lang="da-DK" b="1" baseline="0" dirty="0" smtClean="0"/>
              <a:t> cache line </a:t>
            </a:r>
            <a:r>
              <a:rPr lang="da-DK" baseline="0" dirty="0" err="1" smtClean="0"/>
              <a:t>before</a:t>
            </a:r>
            <a:r>
              <a:rPr lang="da-DK" baseline="0" dirty="0" smtClean="0"/>
              <a:t> swapping to </a:t>
            </a:r>
            <a:r>
              <a:rPr lang="da-DK" baseline="0" dirty="0" err="1" smtClean="0"/>
              <a:t>another</a:t>
            </a:r>
            <a:r>
              <a:rPr lang="da-DK" baseline="0" dirty="0" smtClean="0"/>
              <a:t> </a:t>
            </a:r>
            <a:r>
              <a:rPr lang="da-DK" baseline="0" dirty="0" err="1" smtClean="0"/>
              <a:t>query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7E915-28AB-4FD3-91CD-D8C0598FE1E3}" type="slidenum">
              <a:rPr lang="da-DK" smtClean="0"/>
              <a:t>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04509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0221B-424F-40FF-9BB6-3EB8D00BF628}" type="datetimeFigureOut">
              <a:rPr lang="da-DK" smtClean="0"/>
              <a:t>26-03-2016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16D79-B3D7-4ABD-B022-4A583FC09B8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22182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0221B-424F-40FF-9BB6-3EB8D00BF628}" type="datetimeFigureOut">
              <a:rPr lang="da-DK" smtClean="0"/>
              <a:t>26-03-2016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16D79-B3D7-4ABD-B022-4A583FC09B8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49438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0221B-424F-40FF-9BB6-3EB8D00BF628}" type="datetimeFigureOut">
              <a:rPr lang="da-DK" smtClean="0"/>
              <a:t>26-03-2016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16D79-B3D7-4ABD-B022-4A583FC09B8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75358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C00000"/>
              </a:buClr>
              <a:buFont typeface="Wingdings" panose="05000000000000000000" pitchFamily="2" charset="2"/>
              <a:buChar char="§"/>
              <a:defRPr/>
            </a:lvl1pPr>
            <a:lvl2pPr>
              <a:defRPr sz="24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0221B-424F-40FF-9BB6-3EB8D00BF628}" type="datetimeFigureOut">
              <a:rPr lang="da-DK" smtClean="0"/>
              <a:t>26-03-2016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16D79-B3D7-4ABD-B022-4A583FC09B8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16294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0221B-424F-40FF-9BB6-3EB8D00BF628}" type="datetimeFigureOut">
              <a:rPr lang="da-DK" smtClean="0"/>
              <a:t>26-03-2016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16D79-B3D7-4ABD-B022-4A583FC09B8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72364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0221B-424F-40FF-9BB6-3EB8D00BF628}" type="datetimeFigureOut">
              <a:rPr lang="da-DK" smtClean="0"/>
              <a:t>26-03-2016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16D79-B3D7-4ABD-B022-4A583FC09B8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4625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0221B-424F-40FF-9BB6-3EB8D00BF628}" type="datetimeFigureOut">
              <a:rPr lang="da-DK" smtClean="0"/>
              <a:t>26-03-2016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16D79-B3D7-4ABD-B022-4A583FC09B8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7448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0221B-424F-40FF-9BB6-3EB8D00BF628}" type="datetimeFigureOut">
              <a:rPr lang="da-DK" smtClean="0"/>
              <a:t>26-03-2016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16D79-B3D7-4ABD-B022-4A583FC09B8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55617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0221B-424F-40FF-9BB6-3EB8D00BF628}" type="datetimeFigureOut">
              <a:rPr lang="da-DK" smtClean="0"/>
              <a:t>26-03-2016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16D79-B3D7-4ABD-B022-4A583FC09B8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97932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0221B-424F-40FF-9BB6-3EB8D00BF628}" type="datetimeFigureOut">
              <a:rPr lang="da-DK" smtClean="0"/>
              <a:t>26-03-2016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16D79-B3D7-4ABD-B022-4A583FC09B8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24710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0221B-424F-40FF-9BB6-3EB8D00BF628}" type="datetimeFigureOut">
              <a:rPr lang="da-DK" smtClean="0"/>
              <a:t>26-03-2016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16D79-B3D7-4ABD-B022-4A583FC09B8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20029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0221B-424F-40FF-9BB6-3EB8D00BF628}" type="datetimeFigureOut">
              <a:rPr lang="da-DK" smtClean="0"/>
              <a:t>26-03-2016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16D79-B3D7-4ABD-B022-4A583FC09B8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74193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51063"/>
            <a:ext cx="7772400" cy="1470025"/>
          </a:xfrm>
        </p:spPr>
        <p:txBody>
          <a:bodyPr/>
          <a:lstStyle/>
          <a:p>
            <a:r>
              <a:rPr lang="en-US" dirty="0"/>
              <a:t>Special instructions: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Predicated </a:t>
            </a:r>
            <a:r>
              <a:rPr lang="en-US" dirty="0"/>
              <a:t>instructions, SIMD </a:t>
            </a:r>
            <a:endParaRPr lang="da-DK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4583482"/>
              </p:ext>
            </p:extLst>
          </p:nvPr>
        </p:nvGraphicFramePr>
        <p:xfrm>
          <a:off x="683568" y="5229200"/>
          <a:ext cx="8244408" cy="1601520"/>
        </p:xfrm>
        <a:graphic>
          <a:graphicData uri="http://schemas.openxmlformats.org/drawingml/2006/table">
            <a:tbl>
              <a:tblPr/>
              <a:tblGrid>
                <a:gridCol w="681242"/>
                <a:gridCol w="7563166"/>
              </a:tblGrid>
              <a:tr h="344165">
                <a:tc>
                  <a:txBody>
                    <a:bodyPr/>
                    <a:lstStyle/>
                    <a:p>
                      <a:r>
                        <a:rPr lang="da-DK" sz="1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[SW04]</a:t>
                      </a:r>
                    </a:p>
                    <a:p>
                      <a:endParaRPr lang="da-DK" sz="1400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  <a:p>
                      <a:r>
                        <a:rPr lang="da-DK" sz="1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[SGL09]</a:t>
                      </a:r>
                    </a:p>
                    <a:p>
                      <a:endParaRPr lang="da-DK" sz="1400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  <a:p>
                      <a:r>
                        <a:rPr lang="da-DK" sz="1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[K+10]</a:t>
                      </a:r>
                      <a:endParaRPr lang="da-DK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0" marR="0" marT="10800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a-DK" sz="1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P. Sanders and S. Winkel. </a:t>
                      </a:r>
                      <a:r>
                        <a:rPr lang="da-DK" sz="1400" i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Super </a:t>
                      </a:r>
                      <a:r>
                        <a:rPr lang="da-DK" sz="1400" i="1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Scalar</a:t>
                      </a:r>
                      <a:r>
                        <a:rPr lang="da-DK" sz="1400" i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Sample Sort</a:t>
                      </a:r>
                      <a:r>
                        <a:rPr lang="da-DK" sz="1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. </a:t>
                      </a:r>
                      <a:br>
                        <a:rPr lang="da-DK" sz="1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</a:br>
                      <a:r>
                        <a:rPr lang="da-DK" sz="1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12th </a:t>
                      </a:r>
                      <a:r>
                        <a:rPr lang="da-DK" sz="140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Annual</a:t>
                      </a:r>
                      <a:r>
                        <a:rPr lang="da-DK" sz="1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European Symposium on </a:t>
                      </a:r>
                      <a:r>
                        <a:rPr lang="da-DK" sz="140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Algorithms</a:t>
                      </a:r>
                      <a:r>
                        <a:rPr lang="da-DK" sz="1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(ESA), LNCS 3221, 784-796, 2004.</a:t>
                      </a:r>
                    </a:p>
                    <a:p>
                      <a:r>
                        <a:rPr lang="da-DK" sz="1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Benjamin Schlegel, Rainer </a:t>
                      </a:r>
                      <a:r>
                        <a:rPr lang="da-DK" sz="140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Gemulla</a:t>
                      </a:r>
                      <a:r>
                        <a:rPr lang="da-DK" sz="1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, Wolfgang </a:t>
                      </a:r>
                      <a:r>
                        <a:rPr lang="da-DK" sz="140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Lehner</a:t>
                      </a:r>
                      <a:r>
                        <a:rPr lang="da-DK" sz="1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. </a:t>
                      </a:r>
                      <a:r>
                        <a:rPr lang="da-DK" sz="1400" i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k-</a:t>
                      </a:r>
                      <a:r>
                        <a:rPr lang="da-DK" sz="1400" i="1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ary</a:t>
                      </a:r>
                      <a:r>
                        <a:rPr lang="da-DK" sz="1400" i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</a:t>
                      </a:r>
                      <a:r>
                        <a:rPr lang="da-DK" sz="1400" i="1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search</a:t>
                      </a:r>
                      <a:r>
                        <a:rPr lang="da-DK" sz="1400" i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on </a:t>
                      </a:r>
                      <a:r>
                        <a:rPr lang="da-DK" sz="1400" i="1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modern</a:t>
                      </a:r>
                      <a:r>
                        <a:rPr lang="da-DK" sz="1400" i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processors</a:t>
                      </a:r>
                      <a:r>
                        <a:rPr lang="da-DK" sz="1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. </a:t>
                      </a:r>
                    </a:p>
                    <a:p>
                      <a:r>
                        <a:rPr lang="da-DK" sz="1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5th International Workshop on Data Management on New Hardware (</a:t>
                      </a:r>
                      <a:r>
                        <a:rPr lang="da-DK" sz="140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DaMoN</a:t>
                      </a:r>
                      <a:r>
                        <a:rPr lang="da-DK" sz="1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), 52-60, 2009.</a:t>
                      </a:r>
                    </a:p>
                    <a:p>
                      <a:r>
                        <a:rPr lang="da-DK" sz="1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C. Kim, J. </a:t>
                      </a:r>
                      <a:r>
                        <a:rPr lang="da-DK" sz="140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Chhugani</a:t>
                      </a:r>
                      <a:r>
                        <a:rPr lang="da-DK" sz="1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, N. </a:t>
                      </a:r>
                      <a:r>
                        <a:rPr lang="da-DK" sz="140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Satish</a:t>
                      </a:r>
                      <a:r>
                        <a:rPr lang="da-DK" sz="1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, E. </a:t>
                      </a:r>
                      <a:r>
                        <a:rPr lang="da-DK" sz="140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Sedlar</a:t>
                      </a:r>
                      <a:r>
                        <a:rPr lang="da-DK" sz="1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, A.D. Nguyen, T. </a:t>
                      </a:r>
                      <a:r>
                        <a:rPr lang="da-DK" sz="140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Kaldewey</a:t>
                      </a:r>
                      <a:r>
                        <a:rPr lang="da-DK" sz="1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, V.W. Lee, S.A. Brandt, and P. </a:t>
                      </a:r>
                      <a:r>
                        <a:rPr lang="da-DK" sz="140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Dubey</a:t>
                      </a:r>
                      <a:r>
                        <a:rPr lang="da-DK" sz="1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. </a:t>
                      </a:r>
                      <a:br>
                        <a:rPr lang="da-DK" sz="1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</a:br>
                      <a:r>
                        <a:rPr lang="da-DK" sz="1400" i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FAST: fast </a:t>
                      </a:r>
                      <a:r>
                        <a:rPr lang="da-DK" sz="1400" i="1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architecture</a:t>
                      </a:r>
                      <a:r>
                        <a:rPr lang="da-DK" sz="1400" i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sensitive </a:t>
                      </a:r>
                      <a:r>
                        <a:rPr lang="da-DK" sz="1400" i="1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tree</a:t>
                      </a:r>
                      <a:r>
                        <a:rPr lang="da-DK" sz="1400" i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</a:t>
                      </a:r>
                      <a:r>
                        <a:rPr lang="da-DK" sz="1400" i="1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search</a:t>
                      </a:r>
                      <a:r>
                        <a:rPr lang="da-DK" sz="1400" i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on </a:t>
                      </a:r>
                      <a:r>
                        <a:rPr lang="da-DK" sz="1400" i="1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modern</a:t>
                      </a:r>
                      <a:r>
                        <a:rPr lang="da-DK" sz="1400" i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</a:t>
                      </a:r>
                      <a:r>
                        <a:rPr lang="da-DK" sz="1400" i="1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CPUs</a:t>
                      </a:r>
                      <a:r>
                        <a:rPr lang="da-DK" sz="1400" i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and </a:t>
                      </a:r>
                      <a:r>
                        <a:rPr lang="da-DK" sz="1400" i="1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GPUs</a:t>
                      </a:r>
                      <a:r>
                        <a:rPr lang="da-DK" sz="1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. </a:t>
                      </a:r>
                    </a:p>
                    <a:p>
                      <a:r>
                        <a:rPr lang="da-DK" sz="1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2010 ACM SIGMOD International Conference on Management of data, 339-350, 2010.</a:t>
                      </a:r>
                    </a:p>
                  </a:txBody>
                  <a:tcPr marL="0" marR="0" marT="10800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848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da-DK" dirty="0" err="1" smtClean="0"/>
              <a:t>Conditional</a:t>
            </a:r>
            <a:r>
              <a:rPr lang="da-DK" dirty="0" smtClean="0"/>
              <a:t> </a:t>
            </a:r>
            <a:r>
              <a:rPr lang="da-DK" dirty="0" err="1" smtClean="0"/>
              <a:t>instruction</a:t>
            </a:r>
            <a:r>
              <a:rPr lang="da-DK" dirty="0" smtClean="0"/>
              <a:t>: </a:t>
            </a:r>
            <a:r>
              <a:rPr lang="da-DK" dirty="0" err="1" smtClean="0"/>
              <a:t>cmovge</a:t>
            </a:r>
            <a:endParaRPr lang="da-DK" dirty="0"/>
          </a:p>
        </p:txBody>
      </p:sp>
      <p:sp>
        <p:nvSpPr>
          <p:cNvPr id="4" name="Rectangle 3"/>
          <p:cNvSpPr/>
          <p:nvPr/>
        </p:nvSpPr>
        <p:spPr>
          <a:xfrm>
            <a:off x="2880320" y="2826221"/>
            <a:ext cx="3491880" cy="2246769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da-DK" sz="2000" dirty="0"/>
              <a:t>L6:</a:t>
            </a:r>
          </a:p>
          <a:p>
            <a:r>
              <a:rPr lang="da-DK" sz="2000" dirty="0"/>
              <a:t>        </a:t>
            </a:r>
            <a:r>
              <a:rPr lang="da-DK" sz="2000" dirty="0" err="1"/>
              <a:t>cmpl</a:t>
            </a:r>
            <a:r>
              <a:rPr lang="da-DK" sz="2000" dirty="0"/>
              <a:t>    $51, (%edi,%eax,4)</a:t>
            </a:r>
          </a:p>
          <a:p>
            <a:r>
              <a:rPr lang="da-DK" sz="2000" dirty="0"/>
              <a:t>        </a:t>
            </a:r>
            <a:r>
              <a:rPr lang="da-DK" sz="2000" dirty="0" err="1"/>
              <a:t>leal</a:t>
            </a:r>
            <a:r>
              <a:rPr lang="da-DK" sz="2000" dirty="0"/>
              <a:t>    7(%</a:t>
            </a:r>
            <a:r>
              <a:rPr lang="da-DK" sz="2000" dirty="0" err="1"/>
              <a:t>edx</a:t>
            </a:r>
            <a:r>
              <a:rPr lang="da-DK" sz="2000" dirty="0"/>
              <a:t>), %</a:t>
            </a:r>
            <a:r>
              <a:rPr lang="da-DK" sz="2000" dirty="0" err="1"/>
              <a:t>ecx</a:t>
            </a:r>
            <a:endParaRPr lang="da-DK" sz="2000" dirty="0"/>
          </a:p>
          <a:p>
            <a:r>
              <a:rPr lang="da-DK" sz="2000" dirty="0"/>
              <a:t>        </a:t>
            </a:r>
            <a:r>
              <a:rPr lang="da-DK" sz="2000" dirty="0" err="1"/>
              <a:t>cmovge</a:t>
            </a:r>
            <a:r>
              <a:rPr lang="da-DK" sz="2000" dirty="0"/>
              <a:t>  %</a:t>
            </a:r>
            <a:r>
              <a:rPr lang="da-DK" sz="2000" dirty="0" err="1"/>
              <a:t>ecx</a:t>
            </a:r>
            <a:r>
              <a:rPr lang="da-DK" sz="2000" dirty="0"/>
              <a:t>, %</a:t>
            </a:r>
            <a:r>
              <a:rPr lang="da-DK" sz="2000" dirty="0" err="1"/>
              <a:t>edx</a:t>
            </a:r>
            <a:endParaRPr lang="da-DK" sz="2000" dirty="0"/>
          </a:p>
          <a:p>
            <a:r>
              <a:rPr lang="da-DK" sz="2000" dirty="0"/>
              <a:t>        </a:t>
            </a:r>
            <a:r>
              <a:rPr lang="da-DK" sz="2000" dirty="0" err="1"/>
              <a:t>addl</a:t>
            </a:r>
            <a:r>
              <a:rPr lang="da-DK" sz="2000" dirty="0"/>
              <a:t>    $1, %</a:t>
            </a:r>
            <a:r>
              <a:rPr lang="da-DK" sz="2000" dirty="0" err="1"/>
              <a:t>eax</a:t>
            </a:r>
            <a:endParaRPr lang="da-DK" sz="2000" dirty="0"/>
          </a:p>
          <a:p>
            <a:r>
              <a:rPr lang="da-DK" sz="2000" dirty="0"/>
              <a:t>        </a:t>
            </a:r>
            <a:r>
              <a:rPr lang="da-DK" sz="2000" dirty="0" err="1"/>
              <a:t>cmpl</a:t>
            </a:r>
            <a:r>
              <a:rPr lang="da-DK" sz="2000" dirty="0"/>
              <a:t>    $100, %</a:t>
            </a:r>
            <a:r>
              <a:rPr lang="da-DK" sz="2000" dirty="0" err="1"/>
              <a:t>eax</a:t>
            </a:r>
            <a:endParaRPr lang="da-DK" sz="2000" dirty="0"/>
          </a:p>
          <a:p>
            <a:r>
              <a:rPr lang="da-DK" sz="2000" dirty="0"/>
              <a:t>        </a:t>
            </a:r>
            <a:r>
              <a:rPr lang="da-DK" sz="2000" dirty="0" err="1"/>
              <a:t>jne</a:t>
            </a:r>
            <a:r>
              <a:rPr lang="da-DK" sz="2000" dirty="0"/>
              <a:t>     L6</a:t>
            </a:r>
          </a:p>
        </p:txBody>
      </p:sp>
      <p:sp>
        <p:nvSpPr>
          <p:cNvPr id="5" name="Rectangle 4"/>
          <p:cNvSpPr/>
          <p:nvPr/>
        </p:nvSpPr>
        <p:spPr>
          <a:xfrm>
            <a:off x="2880320" y="1988840"/>
            <a:ext cx="3491880" cy="707886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nn-NO" sz="2000" dirty="0"/>
              <a:t> for (int i=0; </a:t>
            </a:r>
            <a:r>
              <a:rPr lang="nn-NO" sz="2000" dirty="0" smtClean="0"/>
              <a:t>i&lt;100; </a:t>
            </a:r>
            <a:r>
              <a:rPr lang="nn-NO" sz="2000" dirty="0"/>
              <a:t>i++)</a:t>
            </a:r>
          </a:p>
          <a:p>
            <a:r>
              <a:rPr lang="nn-NO" sz="2000" dirty="0"/>
              <a:t>    if (X[i]&gt;50) large+=7;</a:t>
            </a:r>
            <a:endParaRPr lang="da-DK" sz="2000" dirty="0"/>
          </a:p>
        </p:txBody>
      </p:sp>
    </p:spTree>
    <p:extLst>
      <p:ext uri="{BB962C8B-B14F-4D97-AF65-F5344CB8AC3E}">
        <p14:creationId xmlns:p14="http://schemas.microsoft.com/office/powerpoint/2010/main" val="261833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8" t="10506" r="18040" b="47298"/>
          <a:stretch/>
        </p:blipFill>
        <p:spPr bwMode="auto">
          <a:xfrm>
            <a:off x="4716017" y="2914412"/>
            <a:ext cx="4258708" cy="2916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6512" y="260648"/>
            <a:ext cx="4608512" cy="792088"/>
          </a:xfrm>
        </p:spPr>
        <p:txBody>
          <a:bodyPr>
            <a:normAutofit fontScale="90000"/>
          </a:bodyPr>
          <a:lstStyle/>
          <a:p>
            <a:r>
              <a:rPr lang="da-DK" dirty="0" smtClean="0"/>
              <a:t>Super </a:t>
            </a:r>
            <a:r>
              <a:rPr lang="da-DK" dirty="0" err="1" smtClean="0"/>
              <a:t>Scalar</a:t>
            </a:r>
            <a:r>
              <a:rPr lang="da-DK" dirty="0" smtClean="0"/>
              <a:t> </a:t>
            </a:r>
            <a:br>
              <a:rPr lang="da-DK" dirty="0" smtClean="0"/>
            </a:br>
            <a:r>
              <a:rPr lang="da-DK" dirty="0" smtClean="0"/>
              <a:t>Sample Sort</a:t>
            </a:r>
            <a:endParaRPr lang="da-DK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7805149"/>
              </p:ext>
            </p:extLst>
          </p:nvPr>
        </p:nvGraphicFramePr>
        <p:xfrm>
          <a:off x="971600" y="6492016"/>
          <a:ext cx="7530077" cy="321360"/>
        </p:xfrm>
        <a:graphic>
          <a:graphicData uri="http://schemas.openxmlformats.org/drawingml/2006/table">
            <a:tbl>
              <a:tblPr/>
              <a:tblGrid>
                <a:gridCol w="566992"/>
                <a:gridCol w="6963085"/>
              </a:tblGrid>
              <a:tr h="0">
                <a:tc>
                  <a:txBody>
                    <a:bodyPr/>
                    <a:lstStyle/>
                    <a:p>
                      <a:r>
                        <a:rPr lang="da-DK" sz="1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[SW04]</a:t>
                      </a:r>
                    </a:p>
                  </a:txBody>
                  <a:tcPr marL="0" marR="0" marT="10800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a-DK" sz="1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P. Sanders and S. Winkel. </a:t>
                      </a:r>
                      <a:r>
                        <a:rPr lang="da-DK" sz="1400" i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Super </a:t>
                      </a:r>
                      <a:r>
                        <a:rPr lang="da-DK" sz="1400" i="1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Scalar</a:t>
                      </a:r>
                      <a:r>
                        <a:rPr lang="da-DK" sz="1400" i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Sample Sort</a:t>
                      </a:r>
                      <a:r>
                        <a:rPr lang="da-DK" sz="1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. European Symposium on </a:t>
                      </a:r>
                      <a:r>
                        <a:rPr lang="da-DK" sz="140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Algorithms</a:t>
                      </a:r>
                      <a:r>
                        <a:rPr lang="da-DK" sz="14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</a:t>
                      </a:r>
                      <a:r>
                        <a:rPr lang="da-DK" sz="1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2004.</a:t>
                      </a:r>
                    </a:p>
                  </a:txBody>
                  <a:tcPr marL="0" marR="0" marT="10800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7" t="6685" r="1906" b="51792"/>
          <a:stretch/>
        </p:blipFill>
        <p:spPr bwMode="auto">
          <a:xfrm>
            <a:off x="331053" y="1518715"/>
            <a:ext cx="4192871" cy="1932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46" t="8181" r="11029" b="44553"/>
          <a:stretch/>
        </p:blipFill>
        <p:spPr bwMode="auto">
          <a:xfrm>
            <a:off x="1115616" y="4221088"/>
            <a:ext cx="2016224" cy="1598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9" t="33278" r="14131" b="58329"/>
          <a:stretch/>
        </p:blipFill>
        <p:spPr bwMode="auto">
          <a:xfrm>
            <a:off x="323528" y="3644592"/>
            <a:ext cx="3234796" cy="360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46" t="7144" r="14991" b="50372"/>
          <a:stretch/>
        </p:blipFill>
        <p:spPr bwMode="auto">
          <a:xfrm>
            <a:off x="4788024" y="44624"/>
            <a:ext cx="4162631" cy="286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5004048" y="6195501"/>
            <a:ext cx="4032448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6156176" y="6123493"/>
            <a:ext cx="0" cy="144016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7092280" y="6123493"/>
            <a:ext cx="0" cy="144016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8038133" y="6123493"/>
            <a:ext cx="0" cy="144016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012160" y="5949280"/>
            <a:ext cx="2880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000" dirty="0"/>
              <a:t>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804248" y="5949280"/>
            <a:ext cx="5760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000" dirty="0" smtClean="0"/>
              <a:t>100</a:t>
            </a:r>
            <a:endParaRPr lang="da-DK" sz="1000" dirty="0"/>
          </a:p>
        </p:txBody>
      </p:sp>
      <p:sp>
        <p:nvSpPr>
          <p:cNvPr id="22" name="TextBox 21"/>
          <p:cNvSpPr txBox="1"/>
          <p:nvPr/>
        </p:nvSpPr>
        <p:spPr>
          <a:xfrm>
            <a:off x="7740352" y="5949280"/>
            <a:ext cx="5760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000" dirty="0" smtClean="0"/>
              <a:t>1000</a:t>
            </a:r>
            <a:endParaRPr lang="da-DK" sz="1000" dirty="0"/>
          </a:p>
        </p:txBody>
      </p:sp>
      <p:sp>
        <p:nvSpPr>
          <p:cNvPr id="13" name="TextBox 12"/>
          <p:cNvSpPr txBox="1"/>
          <p:nvPr/>
        </p:nvSpPr>
        <p:spPr>
          <a:xfrm>
            <a:off x="7956376" y="6203186"/>
            <a:ext cx="1080120" cy="431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da-DK" sz="1400" dirty="0" err="1" smtClean="0"/>
              <a:t>Recurse</a:t>
            </a:r>
            <a:r>
              <a:rPr lang="da-DK" sz="1400" dirty="0"/>
              <a:t/>
            </a:r>
            <a:br>
              <a:rPr lang="da-DK" sz="1400" dirty="0"/>
            </a:br>
            <a:r>
              <a:rPr lang="da-DK" sz="1400" i="1" dirty="0" smtClean="0"/>
              <a:t>k</a:t>
            </a:r>
            <a:r>
              <a:rPr lang="da-DK" sz="1400" dirty="0" smtClean="0"/>
              <a:t> =256</a:t>
            </a:r>
            <a:endParaRPr lang="da-DK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7092280" y="6201111"/>
            <a:ext cx="936104" cy="264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da-DK" sz="1400" dirty="0" err="1" smtClean="0"/>
              <a:t>QuickSort</a:t>
            </a:r>
            <a:endParaRPr lang="da-DK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6084168" y="6184022"/>
            <a:ext cx="1080120" cy="431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da-DK" sz="1400" dirty="0" err="1" smtClean="0"/>
              <a:t>Insertion</a:t>
            </a:r>
            <a:r>
              <a:rPr lang="da-DK" sz="1400" dirty="0" smtClean="0"/>
              <a:t>-Sort</a:t>
            </a:r>
            <a:endParaRPr lang="da-DK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5076056" y="6184022"/>
            <a:ext cx="1080120" cy="431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da-DK" sz="1400" dirty="0" err="1" smtClean="0"/>
              <a:t>Straightline</a:t>
            </a:r>
            <a:r>
              <a:rPr lang="da-DK" sz="1400" dirty="0" smtClean="0"/>
              <a:t> </a:t>
            </a:r>
            <a:r>
              <a:rPr lang="da-DK" sz="1400" dirty="0" err="1" smtClean="0"/>
              <a:t>code</a:t>
            </a:r>
            <a:endParaRPr lang="da-DK" sz="1400" dirty="0"/>
          </a:p>
        </p:txBody>
      </p:sp>
      <p:sp>
        <p:nvSpPr>
          <p:cNvPr id="30" name="TextBox 29"/>
          <p:cNvSpPr txBox="1"/>
          <p:nvPr/>
        </p:nvSpPr>
        <p:spPr>
          <a:xfrm>
            <a:off x="8820472" y="5631051"/>
            <a:ext cx="2160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000" i="1" dirty="0" smtClean="0"/>
              <a:t>n</a:t>
            </a:r>
            <a:endParaRPr lang="da-DK" sz="1000" i="1" dirty="0"/>
          </a:p>
        </p:txBody>
      </p:sp>
      <p:sp>
        <p:nvSpPr>
          <p:cNvPr id="31" name="TextBox 30"/>
          <p:cNvSpPr txBox="1"/>
          <p:nvPr/>
        </p:nvSpPr>
        <p:spPr>
          <a:xfrm>
            <a:off x="8820472" y="2678723"/>
            <a:ext cx="2160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000" i="1" dirty="0" smtClean="0"/>
              <a:t>n</a:t>
            </a:r>
            <a:endParaRPr lang="da-DK" sz="1000" i="1" dirty="0"/>
          </a:p>
        </p:txBody>
      </p:sp>
    </p:spTree>
    <p:extLst>
      <p:ext uri="{BB962C8B-B14F-4D97-AF65-F5344CB8AC3E}">
        <p14:creationId xmlns:p14="http://schemas.microsoft.com/office/powerpoint/2010/main" val="276192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782960"/>
          </a:xfrm>
        </p:spPr>
        <p:txBody>
          <a:bodyPr>
            <a:normAutofit fontScale="90000"/>
          </a:bodyPr>
          <a:lstStyle/>
          <a:p>
            <a:r>
              <a:rPr lang="da-DK" dirty="0" err="1" smtClean="0"/>
              <a:t>Multiway</a:t>
            </a:r>
            <a:r>
              <a:rPr lang="da-DK" dirty="0" smtClean="0"/>
              <a:t> </a:t>
            </a:r>
            <a:r>
              <a:rPr lang="da-DK" dirty="0" err="1" smtClean="0"/>
              <a:t>Comparisons</a:t>
            </a:r>
            <a:r>
              <a:rPr lang="da-DK" dirty="0" smtClean="0"/>
              <a:t/>
            </a:r>
            <a:br>
              <a:rPr lang="da-DK" dirty="0" smtClean="0"/>
            </a:br>
            <a:r>
              <a:rPr lang="da-DK" sz="2700" dirty="0" smtClean="0"/>
              <a:t>SIMD (</a:t>
            </a:r>
            <a:r>
              <a:rPr lang="en-US" sz="2700" dirty="0"/>
              <a:t>Single instruction, multiple </a:t>
            </a:r>
            <a:r>
              <a:rPr lang="en-US" sz="2700" dirty="0" smtClean="0"/>
              <a:t>data)</a:t>
            </a:r>
            <a:endParaRPr lang="da-DK" sz="27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6505901"/>
              </p:ext>
            </p:extLst>
          </p:nvPr>
        </p:nvGraphicFramePr>
        <p:xfrm>
          <a:off x="1107758" y="6525344"/>
          <a:ext cx="8072754" cy="321360"/>
        </p:xfrm>
        <a:graphic>
          <a:graphicData uri="http://schemas.openxmlformats.org/drawingml/2006/table">
            <a:tbl>
              <a:tblPr/>
              <a:tblGrid>
                <a:gridCol w="509588"/>
                <a:gridCol w="7563166"/>
              </a:tblGrid>
              <a:tr h="144016">
                <a:tc>
                  <a:txBody>
                    <a:bodyPr/>
                    <a:lstStyle/>
                    <a:p>
                      <a:r>
                        <a:rPr lang="da-DK" sz="1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[K+10]</a:t>
                      </a:r>
                      <a:endParaRPr lang="da-DK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0" marR="0" marT="10800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a-DK" sz="1400" i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FAST: fast </a:t>
                      </a:r>
                      <a:r>
                        <a:rPr lang="da-DK" sz="1400" i="1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architecture</a:t>
                      </a:r>
                      <a:r>
                        <a:rPr lang="da-DK" sz="1400" i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sensitive </a:t>
                      </a:r>
                      <a:r>
                        <a:rPr lang="da-DK" sz="1400" i="1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tree</a:t>
                      </a:r>
                      <a:r>
                        <a:rPr lang="da-DK" sz="1400" i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</a:t>
                      </a:r>
                      <a:r>
                        <a:rPr lang="da-DK" sz="1400" i="1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search</a:t>
                      </a:r>
                      <a:r>
                        <a:rPr lang="da-DK" sz="1400" i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on </a:t>
                      </a:r>
                      <a:r>
                        <a:rPr lang="da-DK" sz="1400" i="1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modern</a:t>
                      </a:r>
                      <a:r>
                        <a:rPr lang="da-DK" sz="1400" i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</a:t>
                      </a:r>
                      <a:r>
                        <a:rPr lang="da-DK" sz="1400" i="1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CPUs</a:t>
                      </a:r>
                      <a:r>
                        <a:rPr lang="da-DK" sz="1400" i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and </a:t>
                      </a:r>
                      <a:r>
                        <a:rPr lang="da-DK" sz="1400" i="1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GPUs</a:t>
                      </a:r>
                      <a:r>
                        <a:rPr lang="da-DK" sz="1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. SIGMOD 2010.</a:t>
                      </a:r>
                    </a:p>
                  </a:txBody>
                  <a:tcPr marL="0" marR="0" marT="10800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44" t="7041" r="51359" b="49475"/>
          <a:stretch/>
        </p:blipFill>
        <p:spPr bwMode="auto">
          <a:xfrm>
            <a:off x="4391472" y="990525"/>
            <a:ext cx="4752528" cy="5589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5" t="8560" r="19590" b="60189"/>
          <a:stretch/>
        </p:blipFill>
        <p:spPr bwMode="auto">
          <a:xfrm>
            <a:off x="35496" y="4319053"/>
            <a:ext cx="4355976" cy="185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1" t="8495" r="1552" b="49033"/>
          <a:stretch/>
        </p:blipFill>
        <p:spPr bwMode="auto">
          <a:xfrm>
            <a:off x="35496" y="1700808"/>
            <a:ext cx="4342789" cy="1979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76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3244</TotalTime>
  <Words>289</Words>
  <Application>Microsoft Office PowerPoint</Application>
  <PresentationFormat>On-screen Show (4:3)</PresentationFormat>
  <Paragraphs>58</Paragraphs>
  <Slides>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Special instructions:  Predicated instructions, SIMD </vt:lpstr>
      <vt:lpstr>Conditional instruction: cmovge</vt:lpstr>
      <vt:lpstr>Super Scalar  Sample Sort</vt:lpstr>
      <vt:lpstr>Multiway Comparisons SIMD (Single instruction, multiple data)</vt:lpstr>
    </vt:vector>
  </TitlesOfParts>
  <Company>NFIT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Branch Mispredictions</dc:title>
  <dc:creator>Gerth Stølting Brodal</dc:creator>
  <cp:lastModifiedBy>Gerth Stølting Brodal</cp:lastModifiedBy>
  <cp:revision>72</cp:revision>
  <dcterms:created xsi:type="dcterms:W3CDTF">2013-02-17T22:07:52Z</dcterms:created>
  <dcterms:modified xsi:type="dcterms:W3CDTF">2016-03-27T10:15:52Z</dcterms:modified>
</cp:coreProperties>
</file>