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8" autoAdjust="0"/>
    <p:restoredTop sz="87043" autoAdjust="0"/>
  </p:normalViewPr>
  <p:slideViewPr>
    <p:cSldViewPr>
      <p:cViewPr varScale="1">
        <p:scale>
          <a:sx n="75" d="100"/>
          <a:sy n="75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9B2C-89FC-4C80-82F9-602BA0B68ED8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F1AC-92EC-4D92-8F24-D3BD62A6ABC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32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59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0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0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Related to order maintenance in an</a:t>
            </a:r>
            <a:r>
              <a:rPr lang="en-US" baseline="0" dirty="0" smtClean="0"/>
              <a:t>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02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9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0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1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Algorithmic ideas</a:t>
            </a:r>
            <a:r>
              <a:rPr lang="en-US" baseline="0" dirty="0" smtClean="0"/>
              <a:t> to reduce cache-faults – take IO course (but assumes large cache size)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slides by Jones, Jeremy,</a:t>
            </a:r>
            <a:r>
              <a:rPr lang="en-US" baseline="0" dirty="0" smtClean="0"/>
              <a:t> Trinity College Dublin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5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7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5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5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F1AC-92EC-4D92-8F24-D3BD62A6AB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84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3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47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6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9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1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3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02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98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13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9658-1515-4DB3-988B-622B9B3370E9}" type="datetimeFigureOut">
              <a:rPr lang="da-DK" smtClean="0"/>
              <a:t>03-02-2015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BAE0-9045-414F-9620-95C2DE5CC04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82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r>
              <a:rPr lang="en-US" b="1" dirty="0" smtClean="0"/>
              <a:t>Memory Hierarchies</a:t>
            </a:r>
            <a:endParaRPr lang="da-DK" b="1" dirty="0"/>
          </a:p>
        </p:txBody>
      </p:sp>
      <p:sp>
        <p:nvSpPr>
          <p:cNvPr id="6" name="Rectangle 5"/>
          <p:cNvSpPr/>
          <p:nvPr/>
        </p:nvSpPr>
        <p:spPr>
          <a:xfrm>
            <a:off x="-7325" y="4581128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[FLPR12] 	Matteo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Frigo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Charles E.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Leiserson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Harald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Prokop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Sridhar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Ramachandran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Cache-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Oblivious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ACM Transactions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8(1),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Article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No. 4, 2012.</a:t>
            </a:r>
          </a:p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[BFJ02] 	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Rolf Fagerberg, Riko Jacob. Cache-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Oblivious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Search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Trees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via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Binary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Trees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of Small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Height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In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13th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ACM-SIAM Symposium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Discrete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(SODA), 39-48, 2002.</a:t>
            </a:r>
          </a:p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[JM13] 	Tomasz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Jurkiewicz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Kurt Mehlhorn. The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cost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address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translation, In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15th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Meeting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Engineering &amp; Experiments (ALENEX), 148-162, 2013. 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2315" r="12782" b="47380"/>
          <a:stretch/>
        </p:blipFill>
        <p:spPr bwMode="auto">
          <a:xfrm>
            <a:off x="755575" y="1105466"/>
            <a:ext cx="7465619" cy="5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vEB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 Searches in </a:t>
            </a:r>
            <a:r>
              <a:rPr lang="en-US" u="sng" dirty="0" smtClean="0"/>
              <a:t>Pointer</a:t>
            </a:r>
            <a:r>
              <a:rPr lang="en-US" dirty="0" smtClean="0"/>
              <a:t> 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675" r="13433" b="48590"/>
          <a:stretch/>
        </p:blipFill>
        <p:spPr bwMode="auto">
          <a:xfrm>
            <a:off x="755573" y="1324818"/>
            <a:ext cx="7465619" cy="53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9-ary </a:t>
            </a:r>
            <a:r>
              <a:rPr lang="en-US" b="1" dirty="0" err="1" smtClean="0">
                <a:solidFill>
                  <a:srgbClr val="C00000"/>
                </a:solidFill>
              </a:rPr>
              <a:t>bfs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 Searches in </a:t>
            </a:r>
            <a:r>
              <a:rPr lang="en-US" u="sng" dirty="0" smtClean="0"/>
              <a:t>Implicit</a:t>
            </a:r>
            <a:r>
              <a:rPr lang="en-US" dirty="0" smtClean="0"/>
              <a:t> 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371" r="7143" b="49339"/>
          <a:stretch/>
        </p:blipFill>
        <p:spPr bwMode="auto">
          <a:xfrm>
            <a:off x="1763688" y="3284984"/>
            <a:ext cx="555728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Trees Dynamic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1268760"/>
            <a:ext cx="6851104" cy="2559179"/>
          </a:xfrm>
        </p:spPr>
        <p:txBody>
          <a:bodyPr/>
          <a:lstStyle/>
          <a:p>
            <a:r>
              <a:rPr lang="en-US" sz="2800" dirty="0" smtClean="0"/>
              <a:t>Trees of bounded depth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Andersson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and Lai 1990</a:t>
            </a:r>
            <a:endParaRPr lang="en-US" sz="2000" dirty="0" smtClean="0"/>
          </a:p>
          <a:p>
            <a:r>
              <a:rPr lang="en-US" sz="2800" dirty="0" smtClean="0"/>
              <a:t>Rebuild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when depth </a:t>
            </a:r>
            <a:r>
              <a:rPr lang="en-US" sz="2800" dirty="0" smtClean="0">
                <a:sym typeface="Symbol"/>
              </a:rPr>
              <a:t> log </a:t>
            </a:r>
            <a:r>
              <a:rPr lang="en-US" sz="2800" i="1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+ O(1)</a:t>
            </a:r>
            <a:endParaRPr lang="en-US" sz="2800" dirty="0" smtClean="0"/>
          </a:p>
          <a:p>
            <a:r>
              <a:rPr lang="en-US" sz="2800" dirty="0" smtClean="0"/>
              <a:t>Insert: O(log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 amortized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4552662"/>
            <a:ext cx="64807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smtClean="0">
                <a:sym typeface="Symbol"/>
              </a:rPr>
              <a:t> Dynamic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8262" r="4405" b="60396"/>
          <a:stretch/>
        </p:blipFill>
        <p:spPr bwMode="auto">
          <a:xfrm>
            <a:off x="251520" y="2422104"/>
            <a:ext cx="8654860" cy="21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Emded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dynamic tree into a complete tree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Static layout</a:t>
            </a:r>
            <a:r>
              <a:rPr lang="en-US" sz="2800" dirty="0" smtClean="0"/>
              <a:t> of tree (e.g. van </a:t>
            </a:r>
            <a:r>
              <a:rPr lang="en-US" sz="2800" dirty="0" err="1" smtClean="0"/>
              <a:t>Emde</a:t>
            </a:r>
            <a:r>
              <a:rPr lang="en-US" sz="2800" dirty="0" smtClean="0"/>
              <a:t> Boas layout)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Search O(</a:t>
            </a:r>
            <a:r>
              <a:rPr lang="en-US" sz="2800" dirty="0" err="1" smtClean="0"/>
              <a:t>log</a:t>
            </a:r>
            <a:r>
              <a:rPr lang="en-US" sz="2800" i="1" baseline="-25000" dirty="0" err="1" smtClean="0"/>
              <a:t>B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Update O(</a:t>
            </a:r>
            <a:r>
              <a:rPr lang="en-US" sz="2800" dirty="0" err="1" smtClean="0"/>
              <a:t>log</a:t>
            </a:r>
            <a:r>
              <a:rPr lang="en-US" sz="2800" i="1" baseline="-25000" dirty="0" err="1" smtClean="0"/>
              <a:t>B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+ (log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)/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7325" y="59620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[BFJ02] 	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Rolf Fagerberg, Riko Jacob. Cache-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Oblivious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Search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Trees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via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Binary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Trees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of Small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Height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In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13th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ACM-SIAM Symposium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Discrete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(SODA), 39-48, 2002.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7095" r="2857" b="48187"/>
          <a:stretch/>
        </p:blipFill>
        <p:spPr bwMode="auto">
          <a:xfrm>
            <a:off x="467544" y="1412776"/>
            <a:ext cx="8424936" cy="454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Insertions into Implicit Layout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4455" r="13571" b="46535"/>
          <a:stretch/>
        </p:blipFill>
        <p:spPr bwMode="auto">
          <a:xfrm>
            <a:off x="1043608" y="1412776"/>
            <a:ext cx="6567293" cy="47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8904" y="6280720"/>
            <a:ext cx="8229600" cy="6046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Insertions factor 10-100 slower than searches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15511" r="4404" b="53938"/>
          <a:stretch/>
        </p:blipFill>
        <p:spPr bwMode="auto">
          <a:xfrm>
            <a:off x="1115616" y="836712"/>
            <a:ext cx="66560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0414" y="3196351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Transpose </a:t>
            </a:r>
            <a:r>
              <a:rPr lang="en-US" i="1" dirty="0" smtClean="0"/>
              <a:t>N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matrix, divided by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endParaRPr lang="en-US" i="1" baseline="30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6997" r="8382" b="52466"/>
          <a:stretch/>
        </p:blipFill>
        <p:spPr bwMode="auto">
          <a:xfrm>
            <a:off x="1433981" y="3547494"/>
            <a:ext cx="6090347" cy="248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2446" y="59492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Multiply </a:t>
            </a:r>
            <a:r>
              <a:rPr lang="en-US" i="1" dirty="0" smtClean="0"/>
              <a:t>N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matrix, divided by </a:t>
            </a:r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  <a:endParaRPr lang="en-US" i="1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0" y="62390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[FLPR12] 	Matteo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Frigo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Charles E.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Leiserson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Harald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Prokop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Sridhar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Ramachandran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Cache-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Oblivious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ACM Transactions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8(1),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Article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No. 4, 2012.</a:t>
            </a:r>
          </a:p>
        </p:txBody>
      </p:sp>
    </p:spTree>
    <p:extLst>
      <p:ext uri="{BB962C8B-B14F-4D97-AF65-F5344CB8AC3E}">
        <p14:creationId xmlns:p14="http://schemas.microsoft.com/office/powerpoint/2010/main" val="806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Hierarchies vs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88840"/>
            <a:ext cx="6779096" cy="4464496"/>
          </a:xfrm>
        </p:spPr>
        <p:txBody>
          <a:bodyPr>
            <a:normAutofit/>
          </a:bodyPr>
          <a:lstStyle/>
          <a:p>
            <a:r>
              <a:rPr lang="en-US" dirty="0" smtClean="0"/>
              <a:t>Cache misses (L1, L2, L3, ...)</a:t>
            </a:r>
          </a:p>
          <a:p>
            <a:r>
              <a:rPr lang="en-US" dirty="0" smtClean="0"/>
              <a:t>Prefetching</a:t>
            </a:r>
          </a:p>
          <a:p>
            <a:r>
              <a:rPr lang="en-US" dirty="0" smtClean="0"/>
              <a:t>Cache associativity</a:t>
            </a:r>
          </a:p>
          <a:p>
            <a:r>
              <a:rPr lang="en-US" dirty="0" smtClean="0"/>
              <a:t>Virtual to physical mapping</a:t>
            </a:r>
          </a:p>
          <a:p>
            <a:r>
              <a:rPr lang="en-US" dirty="0" smtClean="0"/>
              <a:t>Translation Look-aside Buffer (TLB)</a:t>
            </a:r>
          </a:p>
          <a:p>
            <a:r>
              <a:rPr lang="en-US" dirty="0" smtClean="0"/>
              <a:t>TLB misses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Typical Access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748684"/>
              </p:ext>
            </p:extLst>
          </p:nvPr>
        </p:nvGraphicFramePr>
        <p:xfrm>
          <a:off x="1023147" y="2433424"/>
          <a:ext cx="7005237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7197"/>
                <a:gridCol w="2099020"/>
                <a:gridCol w="20990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Access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Cache</a:t>
                      </a:r>
                      <a:r>
                        <a:rPr lang="en-US" sz="2400" baseline="0" dirty="0" smtClean="0"/>
                        <a:t> line 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L1 Data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~16 KB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L1 Instruction ~16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r>
                        <a:rPr lang="en-US" sz="2400" baseline="0" dirty="0" smtClean="0"/>
                        <a:t> bytes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L2 ~512 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 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 bytes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L3 ~10</a:t>
                      </a:r>
                      <a:r>
                        <a:rPr lang="en-US" sz="2400" baseline="0" dirty="0" smtClean="0"/>
                        <a:t> 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r>
                        <a:rPr lang="en-US" sz="2400" baseline="0" dirty="0" smtClean="0"/>
                        <a:t> bytes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Main memory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 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</a:t>
                      </a:r>
                      <a:r>
                        <a:rPr lang="en-US" sz="2400" dirty="0" err="1" smtClean="0"/>
                        <a:t>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</a:t>
                      </a:r>
                      <a:r>
                        <a:rPr lang="en-US" sz="2400" baseline="0" dirty="0" smtClean="0"/>
                        <a:t> KB</a:t>
                      </a:r>
                      <a:endParaRPr 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Intel(R) Core(TM) i7-3820 CPU @ 3.60GHz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1340768"/>
            <a:ext cx="8711952" cy="5517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32nm</a:t>
            </a:r>
            <a:r>
              <a:rPr lang="en-US" sz="2400" dirty="0"/>
              <a:t>, 4 core [8 threads], L1, L2 and L3 line size 64 </a:t>
            </a:r>
            <a:r>
              <a:rPr lang="en-US" sz="2400" dirty="0" smtClean="0"/>
              <a:t>bytes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L1 </a:t>
            </a:r>
            <a:r>
              <a:rPr lang="en-US" sz="2400" dirty="0"/>
              <a:t>instruction 32K 8-way write-through per </a:t>
            </a:r>
            <a:r>
              <a:rPr lang="en-US" sz="2400" dirty="0" smtClean="0"/>
              <a:t>core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L1 </a:t>
            </a:r>
            <a:r>
              <a:rPr lang="en-US" sz="2400" dirty="0"/>
              <a:t>data 32K 8-way write-back per </a:t>
            </a:r>
            <a:r>
              <a:rPr lang="en-US" sz="2400" dirty="0" smtClean="0"/>
              <a:t>core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L1 </a:t>
            </a:r>
            <a:r>
              <a:rPr lang="en-US" sz="2400" dirty="0"/>
              <a:t>cache latency 3 clock cycles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L2 </a:t>
            </a:r>
            <a:r>
              <a:rPr lang="en-US" sz="2400" dirty="0"/>
              <a:t>256KB 8-way write-back unified cache per </a:t>
            </a:r>
            <a:r>
              <a:rPr lang="en-US" sz="2400" dirty="0" smtClean="0"/>
              <a:t>core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L2 </a:t>
            </a:r>
            <a:r>
              <a:rPr lang="en-US" sz="2400" dirty="0"/>
              <a:t>cache latency 12 clock </a:t>
            </a:r>
            <a:r>
              <a:rPr lang="en-US" sz="2400" dirty="0" smtClean="0"/>
              <a:t>cycles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L3 </a:t>
            </a:r>
            <a:r>
              <a:rPr lang="en-US" sz="2400" dirty="0"/>
              <a:t>10MB 20-way write-back unified cache shared by ALL cores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L3 </a:t>
            </a:r>
            <a:r>
              <a:rPr lang="en-US" sz="2400" dirty="0"/>
              <a:t>cache latency 26-31 clock </a:t>
            </a:r>
            <a:r>
              <a:rPr lang="en-US" sz="2400" dirty="0" smtClean="0"/>
              <a:t>cycles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L1 </a:t>
            </a:r>
            <a:r>
              <a:rPr lang="en-US" sz="2400" dirty="0"/>
              <a:t>instruction TLB , 4K pages, 64 entries, 4-way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L1 </a:t>
            </a:r>
            <a:r>
              <a:rPr lang="en-US" sz="2400" dirty="0"/>
              <a:t>data TLB, 4K pages, 64 entries, </a:t>
            </a:r>
            <a:r>
              <a:rPr lang="en-US" sz="2400" dirty="0" smtClean="0"/>
              <a:t>4-way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L2 </a:t>
            </a:r>
            <a:r>
              <a:rPr lang="en-US" sz="2400" dirty="0"/>
              <a:t>TLB, 4K pages, 512 entries, 4-way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ALL </a:t>
            </a:r>
            <a:r>
              <a:rPr lang="en-US" sz="2400" dirty="0"/>
              <a:t>caches and TLBs use a pseudo LRU replacement </a:t>
            </a:r>
            <a:r>
              <a:rPr lang="en-US" sz="2400" dirty="0" smtClean="0"/>
              <a:t>policy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6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Virtual to Physical Address Mapping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48264" cy="39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r>
              <a:rPr lang="en-US" dirty="0" smtClean="0"/>
              <a:t>Cost of Address Translation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325" y="62390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[JM13] 	Tomasz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Jurkiewicz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Kurt Mehlhorn. The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cost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address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translation, In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15th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Meeting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Engineering &amp; Experiments (ALENEX), 148-162, 2013. 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5081" r="6416" b="43509"/>
          <a:stretch/>
        </p:blipFill>
        <p:spPr bwMode="auto">
          <a:xfrm>
            <a:off x="539552" y="980728"/>
            <a:ext cx="7776864" cy="528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861" r="21142" b="43498"/>
          <a:stretch/>
        </p:blipFill>
        <p:spPr bwMode="auto">
          <a:xfrm>
            <a:off x="5757272" y="2132856"/>
            <a:ext cx="2991192" cy="343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Cache-Oblivious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3661867"/>
          </a:xfrm>
        </p:spPr>
        <p:txBody>
          <a:bodyPr/>
          <a:lstStyle/>
          <a:p>
            <a:r>
              <a:rPr lang="en-US" dirty="0" smtClean="0"/>
              <a:t>I/O model...but algorithms</a:t>
            </a:r>
            <a:br>
              <a:rPr lang="en-US" dirty="0" smtClean="0"/>
            </a:br>
            <a:r>
              <a:rPr lang="en-US" u="sng" dirty="0" smtClean="0"/>
              <a:t>do not</a:t>
            </a:r>
            <a:r>
              <a:rPr lang="en-US" dirty="0" smtClean="0"/>
              <a:t> know </a:t>
            </a:r>
            <a:r>
              <a:rPr lang="en-US" i="1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M</a:t>
            </a:r>
          </a:p>
          <a:p>
            <a:r>
              <a:rPr lang="en-US" dirty="0" smtClean="0"/>
              <a:t>Assume optimal cache</a:t>
            </a:r>
            <a:br>
              <a:rPr lang="en-US" dirty="0" smtClean="0"/>
            </a:br>
            <a:r>
              <a:rPr lang="en-US" dirty="0" smtClean="0"/>
              <a:t>replacement strategy</a:t>
            </a:r>
          </a:p>
          <a:p>
            <a:r>
              <a:rPr lang="en-US" dirty="0" smtClean="0"/>
              <a:t>Optimal on all levels </a:t>
            </a:r>
            <a:br>
              <a:rPr lang="en-US" dirty="0" smtClean="0"/>
            </a:br>
            <a:r>
              <a:rPr lang="en-US" dirty="0" smtClean="0"/>
              <a:t>(under some assumptions)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1408" y="3313690"/>
            <a:ext cx="3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9520" y="4177786"/>
            <a:ext cx="3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B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325" y="61653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[FLPR12] 	Matteo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Frigo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Charles E.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Leiserson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Harald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Prokop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Sridhar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Ramachandran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Cache-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Oblivious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ACM Transactions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, 8(1),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Article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No. 4, 2012.</a:t>
            </a:r>
          </a:p>
        </p:txBody>
      </p:sp>
    </p:spTree>
    <p:extLst>
      <p:ext uri="{BB962C8B-B14F-4D97-AF65-F5344CB8AC3E}">
        <p14:creationId xmlns:p14="http://schemas.microsoft.com/office/powerpoint/2010/main" val="17474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Recursive Tree Layout</a:t>
            </a:r>
            <a:br>
              <a:rPr lang="en-US" dirty="0" smtClean="0"/>
            </a:br>
            <a:r>
              <a:rPr lang="en-US" dirty="0" smtClean="0"/>
              <a:t>(van </a:t>
            </a:r>
            <a:r>
              <a:rPr lang="en-US" dirty="0" err="1" smtClean="0"/>
              <a:t>Emde</a:t>
            </a:r>
            <a:r>
              <a:rPr lang="en-US" dirty="0" smtClean="0"/>
              <a:t> Boas layout)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325" y="64440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r">
              <a:spcAft>
                <a:spcPts val="600"/>
              </a:spcAft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Harald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Prokop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1999, MIT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MSc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thesis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”</a:t>
            </a:r>
            <a:r>
              <a:rPr lang="da-DK" i="1" dirty="0" smtClean="0">
                <a:solidFill>
                  <a:schemeClr val="bg1">
                    <a:lumMod val="65000"/>
                  </a:schemeClr>
                </a:solidFill>
              </a:rPr>
              <a:t>Cache-</a:t>
            </a:r>
            <a:r>
              <a:rPr lang="da-DK" i="1" dirty="0" err="1" smtClean="0">
                <a:solidFill>
                  <a:schemeClr val="bg1">
                    <a:lumMod val="65000"/>
                  </a:schemeClr>
                </a:solidFill>
              </a:rPr>
              <a:t>Oblivious</a:t>
            </a:r>
            <a:r>
              <a:rPr lang="da-DK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i="1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”, June 1999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16393" r="14550" b="60253"/>
          <a:stretch/>
        </p:blipFill>
        <p:spPr bwMode="auto">
          <a:xfrm>
            <a:off x="-1" y="1811466"/>
            <a:ext cx="9033459" cy="312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Binary 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15719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Searches O(</a:t>
            </a:r>
            <a:r>
              <a:rPr lang="en-US" dirty="0" err="1" smtClean="0"/>
              <a:t>log</a:t>
            </a:r>
            <a:r>
              <a:rPr lang="en-US" i="1" baseline="-25000" dirty="0" err="1" smtClean="0"/>
              <a:t>B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IOs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Range Searches </a:t>
            </a:r>
            <a:r>
              <a:rPr lang="en-US" dirty="0" smtClean="0"/>
              <a:t>O(</a:t>
            </a:r>
            <a:r>
              <a:rPr lang="en-US" dirty="0" err="1" smtClean="0"/>
              <a:t>log</a:t>
            </a:r>
            <a:r>
              <a:rPr lang="en-US" i="1" baseline="-25000" dirty="0" err="1" smtClean="0"/>
              <a:t>B</a:t>
            </a:r>
            <a:r>
              <a:rPr lang="en-US" dirty="0" smtClean="0"/>
              <a:t> </a:t>
            </a:r>
            <a:r>
              <a:rPr lang="en-US" i="1" dirty="0" smtClean="0"/>
              <a:t>N + k</a:t>
            </a:r>
            <a:r>
              <a:rPr lang="en-US" dirty="0" smtClean="0"/>
              <a:t>/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4" t="17382" r="10714" b="58636"/>
          <a:stretch/>
        </p:blipFill>
        <p:spPr bwMode="auto">
          <a:xfrm>
            <a:off x="5183842" y="1496882"/>
            <a:ext cx="3840556" cy="34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Tree Layouts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8967" r="54564" b="76716"/>
          <a:stretch/>
        </p:blipFill>
        <p:spPr bwMode="auto">
          <a:xfrm>
            <a:off x="35496" y="1929643"/>
            <a:ext cx="4378388" cy="18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8" t="8928" r="6640" b="77218"/>
          <a:stretch/>
        </p:blipFill>
        <p:spPr bwMode="auto">
          <a:xfrm>
            <a:off x="4716016" y="1945174"/>
            <a:ext cx="4317154" cy="17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33597" r="54581" b="52318"/>
          <a:stretch/>
        </p:blipFill>
        <p:spPr bwMode="auto">
          <a:xfrm>
            <a:off x="66171" y="4408384"/>
            <a:ext cx="4356305" cy="18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5" t="32404" r="6345" b="52318"/>
          <a:stretch/>
        </p:blipFill>
        <p:spPr bwMode="auto">
          <a:xfrm>
            <a:off x="4644008" y="4243815"/>
            <a:ext cx="4452546" cy="198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7077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151" y="61560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2109" y="37077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Inorder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61560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Recursive / van </a:t>
            </a:r>
            <a:r>
              <a:rPr lang="en-US" dirty="0" err="1" smtClean="0"/>
              <a:t>Emde</a:t>
            </a:r>
            <a:r>
              <a:rPr lang="en-US" dirty="0" smtClean="0"/>
              <a:t> Boas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408</Words>
  <Application>Microsoft Office PowerPoint</Application>
  <PresentationFormat>On-screen Show (4:3)</PresentationFormat>
  <Paragraphs>108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Memory Hierarchies</vt:lpstr>
      <vt:lpstr>Memory Hierarchies vs Efficiency</vt:lpstr>
      <vt:lpstr>Some Typical Access times</vt:lpstr>
      <vt:lpstr>Intel(R) Core(TM) i7-3820 CPU @ 3.60GHz</vt:lpstr>
      <vt:lpstr> Virtual to Physical Address Mapping </vt:lpstr>
      <vt:lpstr>Cost of Address Translation</vt:lpstr>
      <vt:lpstr>Cache-Oblivious Model</vt:lpstr>
      <vt:lpstr>Recursive Tree Layout (van Emde Boas layout)</vt:lpstr>
      <vt:lpstr>Four Tree Layouts</vt:lpstr>
      <vt:lpstr>Random Searches in Pointer Layouts</vt:lpstr>
      <vt:lpstr>Random Searches in Implicit Layouts</vt:lpstr>
      <vt:lpstr>Making Trees Dynamic ?</vt:lpstr>
      <vt:lpstr>Static  Dynamic</vt:lpstr>
      <vt:lpstr>PowerPoint Presentation</vt:lpstr>
      <vt:lpstr>Insertions into Implicit Layout</vt:lpstr>
      <vt:lpstr>Matrix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Hierarchies</dc:title>
  <dc:creator>Gerth Stølting Brodal</dc:creator>
  <cp:lastModifiedBy>Gerth Stølting Brodal</cp:lastModifiedBy>
  <cp:revision>19</cp:revision>
  <dcterms:created xsi:type="dcterms:W3CDTF">2014-02-03T21:42:50Z</dcterms:created>
  <dcterms:modified xsi:type="dcterms:W3CDTF">2015-02-03T15:01:00Z</dcterms:modified>
</cp:coreProperties>
</file>