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143" autoAdjust="0"/>
  </p:normalViewPr>
  <p:slideViewPr>
    <p:cSldViewPr>
      <p:cViewPr>
        <p:scale>
          <a:sx n="170" d="100"/>
          <a:sy n="170" d="100"/>
        </p:scale>
        <p:origin x="2778" y="22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CC3261-57A5-4EF9-8E70-655DA895418A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57E915-28AB-4FD3-91CD-D8C0598FE1E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1115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81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Analyse,+2 pages of </a:t>
            </a:r>
            <a:r>
              <a:rPr lang="da-DK" dirty="0" err="1" smtClean="0"/>
              <a:t>probabilistic</a:t>
            </a:r>
            <a:r>
              <a:rPr lang="da-DK" dirty="0" smtClean="0"/>
              <a:t> arguments!</a:t>
            </a:r>
          </a:p>
          <a:p>
            <a:endParaRPr lang="da-DK" dirty="0" smtClean="0"/>
          </a:p>
          <a:p>
            <a:r>
              <a:rPr lang="da-DK" dirty="0" smtClean="0"/>
              <a:t>X-</a:t>
            </a:r>
            <a:r>
              <a:rPr lang="da-DK" dirty="0" err="1" smtClean="0"/>
              <a:t>axis</a:t>
            </a:r>
            <a:r>
              <a:rPr lang="da-DK" dirty="0" smtClean="0"/>
              <a:t> = log(INV)</a:t>
            </a:r>
          </a:p>
          <a:p>
            <a:r>
              <a:rPr lang="da-DK" dirty="0" smtClean="0"/>
              <a:t>Small</a:t>
            </a:r>
            <a:r>
              <a:rPr lang="da-DK" baseline="0" dirty="0" smtClean="0"/>
              <a:t> d = element i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 in i [</a:t>
            </a:r>
            <a:r>
              <a:rPr lang="da-DK" baseline="0" dirty="0" err="1" smtClean="0"/>
              <a:t>i-d,i+d</a:t>
            </a:r>
            <a:r>
              <a:rPr lang="da-DK" baseline="0" dirty="0" smtClean="0"/>
              <a:t>]</a:t>
            </a:r>
          </a:p>
          <a:p>
            <a:r>
              <a:rPr lang="da-DK" baseline="0" dirty="0" smtClean="0"/>
              <a:t>Large d = d </a:t>
            </a:r>
            <a:r>
              <a:rPr lang="da-DK" baseline="0" dirty="0" err="1" smtClean="0"/>
              <a:t>random</a:t>
            </a:r>
            <a:r>
              <a:rPr lang="da-DK" baseline="0" dirty="0" smtClean="0"/>
              <a:t> elements uniform in [1..n], </a:t>
            </a:r>
            <a:r>
              <a:rPr lang="da-DK" baseline="0" dirty="0" err="1" smtClean="0"/>
              <a:t>otherwise</a:t>
            </a:r>
            <a:r>
              <a:rPr lang="da-DK" baseline="0" dirty="0" smtClean="0"/>
              <a:t> element i = i</a:t>
            </a:r>
          </a:p>
          <a:p>
            <a:r>
              <a:rPr lang="da-DK" baseline="0" dirty="0" err="1" smtClean="0"/>
              <a:t>Inv</a:t>
            </a:r>
            <a:r>
              <a:rPr lang="da-DK" baseline="0" dirty="0" smtClean="0"/>
              <a:t> = </a:t>
            </a:r>
            <a:r>
              <a:rPr lang="da-DK" baseline="0" dirty="0" err="1" smtClean="0"/>
              <a:t>Theta</a:t>
            </a:r>
            <a:r>
              <a:rPr lang="da-DK" baseline="0" dirty="0" smtClean="0"/>
              <a:t>(sum </a:t>
            </a:r>
            <a:r>
              <a:rPr lang="da-DK" baseline="0" dirty="0" err="1" smtClean="0"/>
              <a:t>d_i</a:t>
            </a:r>
            <a:r>
              <a:rPr lang="da-DK" baseline="0" dirty="0" smtClean="0"/>
              <a:t>), </a:t>
            </a:r>
            <a:r>
              <a:rPr lang="da-DK" baseline="0" dirty="0" err="1" smtClean="0"/>
              <a:t>d_i</a:t>
            </a:r>
            <a:r>
              <a:rPr lang="da-DK" baseline="0" dirty="0" smtClean="0"/>
              <a:t> distance from </a:t>
            </a:r>
            <a:r>
              <a:rPr lang="da-DK" baseline="0" dirty="0" err="1" smtClean="0"/>
              <a:t>correct</a:t>
            </a:r>
            <a:r>
              <a:rPr lang="da-DK" baseline="0" dirty="0" smtClean="0"/>
              <a:t> position of element i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93362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80572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1710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Partitition</a:t>
            </a:r>
            <a:r>
              <a:rPr lang="en-US" baseline="0" dirty="0" smtClean="0"/>
              <a:t> = scanning from both ends + swap; cost = #swaps/writes or #branch </a:t>
            </a:r>
            <a:r>
              <a:rPr lang="en-US" baseline="0" dirty="0" err="1" smtClean="0"/>
              <a:t>mispredictions</a:t>
            </a:r>
            <a:r>
              <a:rPr lang="en-US" baseline="0" dirty="0" smtClean="0"/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0518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k-bit predictor:</a:t>
            </a:r>
            <a:r>
              <a:rPr lang="en-US" baseline="0" dirty="0" smtClean="0"/>
              <a:t> k-bit counter that is incremented/decremented if the branch is taken/not taken. Predict taken if counter &gt;=max value/2 (analysis requires the study of Markov chains)</a:t>
            </a:r>
          </a:p>
          <a:p>
            <a:r>
              <a:rPr lang="en-US" baseline="0" dirty="0" err="1" smtClean="0"/>
              <a:t>Interesting:stadic</a:t>
            </a:r>
            <a:r>
              <a:rPr lang="en-US" baseline="0" dirty="0" smtClean="0"/>
              <a:t> predictor is the best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8838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Binomial coefficient</a:t>
            </a:r>
            <a:r>
              <a:rPr lang="en-US" baseline="0" dirty="0" smtClean="0"/>
              <a:t> = concatenate path labels + padding to make all leaves depth </a:t>
            </a:r>
            <a:r>
              <a:rPr lang="en-US" baseline="0" dirty="0" err="1" smtClean="0"/>
              <a:t>D+k</a:t>
            </a:r>
            <a:r>
              <a:rPr lang="en-US" baseline="0" dirty="0" smtClean="0"/>
              <a:t> with exactly k </a:t>
            </a:r>
            <a:r>
              <a:rPr lang="en-US" baseline="0" dirty="0" err="1" smtClean="0"/>
              <a:t>mispredictions</a:t>
            </a:r>
            <a:endParaRPr lang="en-US" baseline="0" dirty="0" smtClean="0"/>
          </a:p>
          <a:p>
            <a:endParaRPr lang="en-US" baseline="0" dirty="0" smtClean="0"/>
          </a:p>
          <a:p>
            <a:r>
              <a:rPr lang="en-US" baseline="0" dirty="0" smtClean="0"/>
              <a:t>(Paper also contains adaptive sorting results, to have sufficient content </a:t>
            </a:r>
            <a:r>
              <a:rPr lang="en-US" baseline="0" dirty="0" smtClean="0">
                <a:sym typeface="Wingdings" pitchFamily="2" charset="2"/>
              </a:rPr>
              <a:t> 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41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504654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AMD Athlon XP 2400+, 2.0 GHz, 256 KB L2 cache,</a:t>
            </a:r>
            <a:r>
              <a:rPr lang="it-IT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64 KB L1 data cache,</a:t>
            </a:r>
            <a:r>
              <a:rPr lang="fr-FR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64 KB L1 instruction cache,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1GB RAM, Linux 2.6.8.1, GCC 3.3.2, </a:t>
            </a:r>
          </a:p>
          <a:p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Tree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nodes = 12 bytes, No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unsuccesful</a:t>
            </a:r>
            <a:r>
              <a:rPr lang="da-DK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searches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496434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613770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80561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57E915-28AB-4FD3-91CD-D8C0598FE1E3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80561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22182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9438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5358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6294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2364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4625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448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5617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932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4710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20029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da-D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0221B-424F-40FF-9BB6-3EB8D00BF628}" type="datetimeFigureOut">
              <a:rPr lang="da-DK" smtClean="0"/>
              <a:t>10-02-2015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16D79-B3D7-4ABD-B022-4A583FC09B8F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4193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66887"/>
            <a:ext cx="7772400" cy="1470025"/>
          </a:xfrm>
        </p:spPr>
        <p:txBody>
          <a:bodyPr/>
          <a:lstStyle/>
          <a:p>
            <a:r>
              <a:rPr lang="da-DK" dirty="0" err="1" smtClean="0"/>
              <a:t>Branch</a:t>
            </a:r>
            <a:r>
              <a:rPr lang="da-DK" dirty="0" smtClean="0"/>
              <a:t> </a:t>
            </a:r>
            <a:r>
              <a:rPr lang="da-DK" dirty="0" err="1" smtClean="0"/>
              <a:t>Mispredictions</a:t>
            </a:r>
            <a:endParaRPr lang="da-DK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4178152"/>
              </p:ext>
            </p:extLst>
          </p:nvPr>
        </p:nvGraphicFramePr>
        <p:xfrm>
          <a:off x="89316" y="3500288"/>
          <a:ext cx="9054684" cy="3358080"/>
        </p:xfrm>
        <a:graphic>
          <a:graphicData uri="http://schemas.openxmlformats.org/drawingml/2006/table">
            <a:tbl>
              <a:tblPr/>
              <a:tblGrid>
                <a:gridCol w="882284"/>
                <a:gridCol w="8172400"/>
              </a:tblGrid>
              <a:tr h="344165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[KS06] 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Kanela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Kaligosi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, Peter </a:t>
                      </a:r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Sanders. </a:t>
                      </a:r>
                      <a:r>
                        <a:rPr lang="da-DK" sz="1600" b="1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How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Branch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Mispredictions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Affect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Quicksort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endParaRPr lang="da-DK" sz="16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da-DK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Proc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14th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Annual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European Symposium on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Algorithms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(ESA), </a:t>
                      </a:r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/>
                      </a:r>
                      <a:b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da-DK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Lecture</a:t>
                      </a:r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Notes in Computer Science, Volume 4168, 780-791, Springer, 2006. 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415">
                <a:tc>
                  <a:txBody>
                    <a:bodyPr/>
                    <a:lstStyle/>
                    <a:p>
                      <a:r>
                        <a:rPr lang="da-DK" sz="160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[BM05] 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Gerth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Stølting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Brodal, </a:t>
                      </a:r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Gabriel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Moruz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endParaRPr lang="da-DK" sz="16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da-DK" sz="1600" b="1" i="1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Tradeoffs</a:t>
                      </a:r>
                      <a:r>
                        <a:rPr lang="da-DK" sz="1600" b="1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Between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Branch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Mispredictions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Comparisons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for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Sorting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Algorithms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endParaRPr lang="da-DK" sz="16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da-DK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Proc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9th International Workshop on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Algorithms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and Data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Structures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(WADS), </a:t>
                      </a:r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/>
                      </a:r>
                      <a:b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da-DK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Lecture</a:t>
                      </a:r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Notes in Computer Science, Volume 3608, 385-395, Springer, 2005. 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50664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[BFM05] 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Gerth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Stølting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Brodal, Rolf Fagerberg, Gabriel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Moruz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b="1" i="1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On 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the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Adaptiveness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of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Quicksort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endParaRPr lang="da-DK" sz="16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Proc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7th Workshop on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Algorithm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Engineering and Experiments (ALENEX), pages 130-140, 2005. 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415"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[BM06] 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Gerth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Stølting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Brodal, Gabriel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Moruz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Skewed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Binary</a:t>
                      </a:r>
                      <a:r>
                        <a:rPr lang="da-DK" sz="1600" b="1" i="1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Search </a:t>
                      </a:r>
                      <a:r>
                        <a:rPr lang="da-DK" sz="1600" b="1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Trees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</a:t>
                      </a:r>
                      <a:endParaRPr lang="da-DK" sz="1600" dirty="0" smtClean="0">
                        <a:solidFill>
                          <a:schemeClr val="bg1">
                            <a:lumMod val="65000"/>
                          </a:schemeClr>
                        </a:solidFill>
                      </a:endParaRPr>
                    </a:p>
                    <a:p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In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Proc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. 14th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Annual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European Symposium on </a:t>
                      </a:r>
                      <a:r>
                        <a:rPr lang="da-DK" sz="1600" dirty="0" err="1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Algorithms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(ESA), </a:t>
                      </a:r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/>
                      </a:r>
                      <a:b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</a:br>
                      <a:r>
                        <a:rPr lang="da-DK" sz="1600" dirty="0" err="1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Lecture</a:t>
                      </a:r>
                      <a:r>
                        <a:rPr lang="da-DK" sz="1600" dirty="0" smtClean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 </a:t>
                      </a:r>
                      <a:r>
                        <a:rPr lang="da-DK" sz="1600" dirty="0">
                          <a:solidFill>
                            <a:schemeClr val="bg1">
                              <a:lumMod val="65000"/>
                            </a:schemeClr>
                          </a:solidFill>
                        </a:rPr>
                        <a:t>Notes in Computer Science, Volume 4168, 708-719, Springer, 2006. </a:t>
                      </a:r>
                    </a:p>
                  </a:txBody>
                  <a:tcPr marL="0" marR="0" marT="10800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848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854968"/>
          </a:xfrm>
        </p:spPr>
        <p:txBody>
          <a:bodyPr/>
          <a:lstStyle/>
          <a:p>
            <a:r>
              <a:rPr lang="da-DK" b="1" dirty="0" err="1" smtClean="0"/>
              <a:t>Blocked</a:t>
            </a:r>
            <a:r>
              <a:rPr lang="da-DK" b="1" dirty="0" smtClean="0"/>
              <a:t> Memory Layouts</a:t>
            </a:r>
            <a:endParaRPr lang="da-DK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59" t="13690" r="16336" b="15961"/>
          <a:stretch/>
        </p:blipFill>
        <p:spPr bwMode="auto">
          <a:xfrm>
            <a:off x="4427984" y="1340768"/>
            <a:ext cx="4684542" cy="2769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20817" r="17672" b="13606"/>
          <a:stretch/>
        </p:blipFill>
        <p:spPr bwMode="auto">
          <a:xfrm>
            <a:off x="4427984" y="4110037"/>
            <a:ext cx="4565314" cy="2590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69" t="24471" r="17239" b="8233"/>
          <a:stretch/>
        </p:blipFill>
        <p:spPr bwMode="auto">
          <a:xfrm>
            <a:off x="1475656" y="3346526"/>
            <a:ext cx="2445784" cy="145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24" t="18500" r="21457" b="16683"/>
          <a:stretch/>
        </p:blipFill>
        <p:spPr bwMode="auto">
          <a:xfrm>
            <a:off x="1426641" y="4948296"/>
            <a:ext cx="2507551" cy="1588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05" t="23318" r="20375" b="8233"/>
          <a:stretch/>
        </p:blipFill>
        <p:spPr bwMode="auto">
          <a:xfrm>
            <a:off x="1475656" y="1468260"/>
            <a:ext cx="2494322" cy="1668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40348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rgbClr val="C00000"/>
                </a:solidFill>
              </a:rPr>
              <a:t>vEB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43608" y="321297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i="1" dirty="0" smtClean="0">
                <a:solidFill>
                  <a:srgbClr val="C00000"/>
                </a:solidFill>
              </a:rPr>
              <a:t>k</a:t>
            </a:r>
            <a:r>
              <a:rPr lang="da-DK" b="1" dirty="0" smtClean="0">
                <a:solidFill>
                  <a:srgbClr val="C00000"/>
                </a:solidFill>
              </a:rPr>
              <a:t>-</a:t>
            </a:r>
            <a:r>
              <a:rPr lang="da-DK" b="1" dirty="0" err="1" smtClean="0">
                <a:solidFill>
                  <a:srgbClr val="C00000"/>
                </a:solidFill>
              </a:rPr>
              <a:t>level</a:t>
            </a:r>
            <a:endParaRPr lang="da-DK" b="1" dirty="0" smtClean="0">
              <a:solidFill>
                <a:srgbClr val="C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43608" y="48598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err="1" smtClean="0">
                <a:solidFill>
                  <a:srgbClr val="C00000"/>
                </a:solidFill>
              </a:rPr>
              <a:t>pqDFS</a:t>
            </a:r>
            <a:r>
              <a:rPr lang="da-DK" b="1" dirty="0" smtClean="0">
                <a:solidFill>
                  <a:srgbClr val="C00000"/>
                </a:solidFill>
              </a:rPr>
              <a:t>-</a:t>
            </a:r>
            <a:r>
              <a:rPr lang="da-DK" b="1" i="1" dirty="0" smtClean="0">
                <a:solidFill>
                  <a:srgbClr val="C00000"/>
                </a:solidFill>
              </a:rPr>
              <a:t>k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93" t="68959" r="9530" b="13462"/>
          <a:stretch/>
        </p:blipFill>
        <p:spPr bwMode="auto">
          <a:xfrm>
            <a:off x="83097" y="3900091"/>
            <a:ext cx="1442959" cy="248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67163" r="31403" b="16419"/>
          <a:stretch/>
        </p:blipFill>
        <p:spPr bwMode="auto">
          <a:xfrm>
            <a:off x="198887" y="5576538"/>
            <a:ext cx="1132753" cy="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82" t="67163" r="31403" b="16419"/>
          <a:stretch/>
        </p:blipFill>
        <p:spPr bwMode="auto">
          <a:xfrm>
            <a:off x="270895" y="2132856"/>
            <a:ext cx="1132753" cy="228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448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917261"/>
            <a:ext cx="8640960" cy="85555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44624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Gerth </a:t>
            </a:r>
            <a:r>
              <a:rPr lang="da-DK" sz="1600" dirty="0" err="1">
                <a:solidFill>
                  <a:schemeClr val="bg1">
                    <a:lumMod val="65000"/>
                  </a:schemeClr>
                </a:solidFill>
              </a:rPr>
              <a:t>Stølting</a:t>
            </a: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 Brodal, Rolf Fagerberg, Gabriel </a:t>
            </a:r>
            <a:r>
              <a:rPr lang="da-DK" sz="1600" dirty="0" err="1">
                <a:solidFill>
                  <a:schemeClr val="bg1">
                    <a:lumMod val="65000"/>
                  </a:schemeClr>
                </a:solidFill>
              </a:rPr>
              <a:t>Moruz</a:t>
            </a: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.  </a:t>
            </a:r>
            <a:r>
              <a:rPr lang="da-DK" sz="1600" b="1" i="1" dirty="0">
                <a:solidFill>
                  <a:schemeClr val="bg1">
                    <a:lumMod val="65000"/>
                  </a:schemeClr>
                </a:solidFill>
              </a:rPr>
              <a:t>On the </a:t>
            </a:r>
            <a:r>
              <a:rPr lang="da-DK" sz="1600" b="1" i="1" dirty="0" err="1">
                <a:solidFill>
                  <a:schemeClr val="bg1">
                    <a:lumMod val="65000"/>
                  </a:schemeClr>
                </a:solidFill>
              </a:rPr>
              <a:t>Adaptiveness</a:t>
            </a:r>
            <a:r>
              <a:rPr lang="da-DK" sz="1600" b="1" i="1" dirty="0">
                <a:solidFill>
                  <a:schemeClr val="bg1">
                    <a:lumMod val="65000"/>
                  </a:schemeClr>
                </a:solidFill>
              </a:rPr>
              <a:t> of </a:t>
            </a:r>
            <a:r>
              <a:rPr lang="da-DK" sz="1600" b="1" i="1" dirty="0" err="1">
                <a:solidFill>
                  <a:schemeClr val="bg1">
                    <a:lumMod val="65000"/>
                  </a:schemeClr>
                </a:solidFill>
              </a:rPr>
              <a:t>Quicksort</a:t>
            </a: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da-DK" sz="1600" dirty="0" err="1">
                <a:solidFill>
                  <a:schemeClr val="bg1">
                    <a:lumMod val="65000"/>
                  </a:schemeClr>
                </a:solidFill>
              </a:rPr>
              <a:t>Proc</a:t>
            </a: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. 7th Workshop on </a:t>
            </a:r>
            <a:r>
              <a:rPr lang="da-DK" sz="1600" dirty="0" err="1">
                <a:solidFill>
                  <a:schemeClr val="bg1">
                    <a:lumMod val="65000"/>
                  </a:schemeClr>
                </a:solidFill>
              </a:rPr>
              <a:t>Algorithm</a:t>
            </a:r>
            <a:r>
              <a:rPr lang="da-DK" sz="1600" dirty="0">
                <a:solidFill>
                  <a:schemeClr val="bg1">
                    <a:lumMod val="65000"/>
                  </a:schemeClr>
                </a:solidFill>
              </a:rPr>
              <a:t> Engineering and Experiments (ALENEX), pages 130-140, 2005</a:t>
            </a:r>
            <a:endParaRPr lang="da-DK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323528" y="917261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 err="1" smtClean="0">
                <a:solidFill>
                  <a:srgbClr val="C00000"/>
                </a:solidFill>
              </a:rPr>
              <a:t>Thm</a:t>
            </a:r>
            <a:r>
              <a:rPr lang="da-DK" sz="2400" dirty="0" smtClean="0">
                <a:solidFill>
                  <a:srgbClr val="C00000"/>
                </a:solidFill>
              </a:rPr>
              <a:t> </a:t>
            </a:r>
            <a:r>
              <a:rPr lang="da-DK" sz="2400" dirty="0" err="1" smtClean="0"/>
              <a:t>Expected</a:t>
            </a:r>
            <a:r>
              <a:rPr lang="da-DK" sz="2400" dirty="0"/>
              <a:t> </a:t>
            </a:r>
            <a:r>
              <a:rPr lang="da-DK" sz="2400" dirty="0" err="1" smtClean="0"/>
              <a:t>number</a:t>
            </a:r>
            <a:r>
              <a:rPr lang="da-DK" sz="2400" dirty="0" smtClean="0"/>
              <a:t> of element </a:t>
            </a:r>
            <a:r>
              <a:rPr lang="da-DK" sz="2400" dirty="0" err="1" smtClean="0"/>
              <a:t>swaps</a:t>
            </a:r>
            <a:r>
              <a:rPr lang="da-DK" sz="2400" dirty="0" smtClean="0"/>
              <a:t> </a:t>
            </a:r>
            <a:r>
              <a:rPr lang="da-DK" sz="2400" dirty="0" err="1" smtClean="0"/>
              <a:t>performed</a:t>
            </a:r>
            <a:r>
              <a:rPr lang="da-DK" sz="2400" dirty="0" smtClean="0"/>
              <a:t> by </a:t>
            </a:r>
            <a:r>
              <a:rPr lang="da-DK" sz="2400" dirty="0" err="1" smtClean="0"/>
              <a:t>randomized</a:t>
            </a:r>
            <a:r>
              <a:rPr lang="da-DK" sz="2400" dirty="0" smtClean="0"/>
              <a:t> </a:t>
            </a:r>
            <a:r>
              <a:rPr lang="da-DK" sz="2400" dirty="0" err="1" smtClean="0"/>
              <a:t>Quicksort</a:t>
            </a:r>
            <a:r>
              <a:rPr lang="da-DK" sz="2400" dirty="0" smtClean="0"/>
              <a:t> is at most </a:t>
            </a:r>
            <a:r>
              <a:rPr lang="da-DK" sz="2400" i="1" dirty="0" err="1" smtClean="0"/>
              <a:t>n</a:t>
            </a:r>
            <a:r>
              <a:rPr lang="da-DK" sz="2400" dirty="0" err="1" smtClean="0"/>
              <a:t>·ln</a:t>
            </a:r>
            <a:r>
              <a:rPr lang="da-DK" sz="2400" dirty="0" smtClean="0"/>
              <a:t>(1+ 2·INV/</a:t>
            </a:r>
            <a:r>
              <a:rPr lang="da-DK" sz="2400" i="1" dirty="0" smtClean="0"/>
              <a:t>n</a:t>
            </a:r>
            <a:r>
              <a:rPr lang="da-DK" sz="2400" dirty="0" smtClean="0"/>
              <a:t>)</a:t>
            </a:r>
            <a:endParaRPr lang="da-DK" sz="24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73" t="16380" r="25723" b="17888"/>
          <a:stretch/>
        </p:blipFill>
        <p:spPr bwMode="auto">
          <a:xfrm>
            <a:off x="493383" y="2153411"/>
            <a:ext cx="4027487" cy="2548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7" t="23383" r="25524" b="11099"/>
          <a:stretch/>
        </p:blipFill>
        <p:spPr bwMode="auto">
          <a:xfrm>
            <a:off x="4592876" y="2161081"/>
            <a:ext cx="3939564" cy="254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21512" r="25524" b="13470"/>
          <a:stretch/>
        </p:blipFill>
        <p:spPr bwMode="auto">
          <a:xfrm>
            <a:off x="3108266" y="4860510"/>
            <a:ext cx="2975902" cy="1854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05" t="24470" r="25749" b="10344"/>
          <a:stretch/>
        </p:blipFill>
        <p:spPr bwMode="auto">
          <a:xfrm>
            <a:off x="49056" y="4881658"/>
            <a:ext cx="2975902" cy="1859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0" t="21512" r="25282" b="11746"/>
          <a:stretch/>
        </p:blipFill>
        <p:spPr bwMode="auto">
          <a:xfrm>
            <a:off x="6120322" y="4829617"/>
            <a:ext cx="2988182" cy="1904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14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4618856" cy="1143000"/>
          </a:xfrm>
        </p:spPr>
        <p:txBody>
          <a:bodyPr/>
          <a:lstStyle/>
          <a:p>
            <a:r>
              <a:rPr lang="da-DK" b="1" dirty="0" err="1" smtClean="0"/>
              <a:t>HeapSort</a:t>
            </a:r>
            <a:endParaRPr lang="da-DK" b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6" t="18535" r="25723" b="15948"/>
          <a:stretch/>
        </p:blipFill>
        <p:spPr bwMode="auto">
          <a:xfrm>
            <a:off x="734557" y="1772816"/>
            <a:ext cx="3398311" cy="2156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2" t="19288" r="25766" b="14333"/>
          <a:stretch/>
        </p:blipFill>
        <p:spPr bwMode="auto">
          <a:xfrm>
            <a:off x="734557" y="4005064"/>
            <a:ext cx="3405395" cy="2185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92" t="17205" r="25605" b="18570"/>
          <a:stretch/>
        </p:blipFill>
        <p:spPr bwMode="auto">
          <a:xfrm>
            <a:off x="5452479" y="2348880"/>
            <a:ext cx="3419506" cy="2114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5" t="17493" r="25928" b="18498"/>
          <a:stretch/>
        </p:blipFill>
        <p:spPr bwMode="auto">
          <a:xfrm>
            <a:off x="5493307" y="4562286"/>
            <a:ext cx="3384024" cy="210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23599" r="25402" b="9375"/>
          <a:stretch/>
        </p:blipFill>
        <p:spPr bwMode="auto">
          <a:xfrm>
            <a:off x="5458746" y="116632"/>
            <a:ext cx="3433734" cy="2206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3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267744" y="44624"/>
            <a:ext cx="4618856" cy="1143000"/>
          </a:xfrm>
        </p:spPr>
        <p:txBody>
          <a:bodyPr/>
          <a:lstStyle/>
          <a:p>
            <a:r>
              <a:rPr lang="da-DK" b="1" dirty="0" err="1" smtClean="0"/>
              <a:t>MergeSort</a:t>
            </a:r>
            <a:endParaRPr lang="da-DK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2" t="23276" r="26814" b="12284"/>
          <a:stretch/>
        </p:blipFill>
        <p:spPr bwMode="auto">
          <a:xfrm>
            <a:off x="179512" y="1340403"/>
            <a:ext cx="4188055" cy="2592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1" t="23168" r="26857" b="13255"/>
          <a:stretch/>
        </p:blipFill>
        <p:spPr bwMode="auto">
          <a:xfrm>
            <a:off x="198404" y="4067529"/>
            <a:ext cx="4170737" cy="2557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86" t="21731" r="26453" b="13830"/>
          <a:stretch/>
        </p:blipFill>
        <p:spPr bwMode="auto">
          <a:xfrm>
            <a:off x="4770956" y="4029696"/>
            <a:ext cx="4162078" cy="25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20" t="20295" r="26533" b="14620"/>
          <a:stretch/>
        </p:blipFill>
        <p:spPr bwMode="auto">
          <a:xfrm>
            <a:off x="4695623" y="1312093"/>
            <a:ext cx="4196857" cy="261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3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28600" y="1066800"/>
            <a:ext cx="5562600" cy="16764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435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5791200" cy="1143000"/>
          </a:xfrm>
        </p:spPr>
        <p:txBody>
          <a:bodyPr/>
          <a:lstStyle/>
          <a:p>
            <a:pPr algn="l"/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“How Branch </a:t>
            </a:r>
            <a:r>
              <a:rPr lang="en-US" sz="1600" b="1" dirty="0" err="1" smtClean="0">
                <a:solidFill>
                  <a:schemeClr val="bg1">
                    <a:lumMod val="65000"/>
                  </a:schemeClr>
                </a:solidFill>
              </a:rPr>
              <a:t>Mispredictions</a:t>
            </a:r>
            <a: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  <a:t> Affect Quicksort”</a:t>
            </a:r>
            <a:br>
              <a:rPr lang="en-US" sz="1600" b="1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Kanela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en-US" sz="1600" dirty="0" err="1" smtClean="0">
                <a:solidFill>
                  <a:schemeClr val="bg1">
                    <a:lumMod val="65000"/>
                  </a:schemeClr>
                </a:solidFill>
              </a:rPr>
              <a:t>Kaligosi</a:t>
            </a: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 and Peter Sanders</a:t>
            </a:r>
            <a:b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</a:rPr>
              <a:t>14th Annual European Symposium on Algorithms (ESA 2006)</a:t>
            </a:r>
          </a:p>
        </p:txBody>
      </p:sp>
      <p:pic>
        <p:nvPicPr>
          <p:cNvPr id="2867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94" t="10101" r="12662" b="12453"/>
          <a:stretch>
            <a:fillRect/>
          </a:stretch>
        </p:blipFill>
        <p:spPr>
          <a:xfrm>
            <a:off x="304800" y="2971800"/>
            <a:ext cx="4876800" cy="3505200"/>
          </a:xfrm>
          <a:noFill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5678" r="13765" b="5927"/>
          <a:stretch>
            <a:fillRect/>
          </a:stretch>
        </p:blipFill>
        <p:spPr bwMode="auto">
          <a:xfrm>
            <a:off x="6156325" y="22225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18816" r="13765" b="2789"/>
          <a:stretch>
            <a:fillRect/>
          </a:stretch>
        </p:blipFill>
        <p:spPr bwMode="auto">
          <a:xfrm>
            <a:off x="6156325" y="762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8" t="9407" r="13765" b="12198"/>
          <a:stretch>
            <a:fillRect/>
          </a:stretch>
        </p:blipFill>
        <p:spPr bwMode="auto">
          <a:xfrm>
            <a:off x="6156325" y="4419600"/>
            <a:ext cx="2987675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9" name="TextBox 10"/>
          <p:cNvSpPr txBox="1">
            <a:spLocks noChangeArrowheads="1"/>
          </p:cNvSpPr>
          <p:nvPr/>
        </p:nvSpPr>
        <p:spPr bwMode="auto">
          <a:xfrm>
            <a:off x="0" y="6550025"/>
            <a:ext cx="9144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3GHz Pentium 4 Prescott, GCC 3.3, PAPI,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avg.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100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runs with random permutations of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[1..n]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304800" y="1219200"/>
          <a:ext cx="540066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513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1487488"/>
            <a:ext cx="3505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/>
              <a:t>Choose 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en-US" dirty="0" smtClean="0"/>
              <a:t> random elements</a:t>
            </a:r>
            <a:br>
              <a:rPr lang="en-US" dirty="0" smtClean="0"/>
            </a:br>
            <a:r>
              <a:rPr lang="en-US" dirty="0" smtClean="0">
                <a:solidFill>
                  <a:srgbClr val="C00000"/>
                </a:solidFill>
              </a:rPr>
              <a:t>Pivot = </a:t>
            </a:r>
            <a:r>
              <a:rPr lang="en-US" b="1" dirty="0" smtClean="0">
                <a:solidFill>
                  <a:srgbClr val="00B050"/>
                </a:solidFill>
              </a:rPr>
              <a:t>k</a:t>
            </a:r>
            <a:r>
              <a:rPr lang="en-US" dirty="0" smtClean="0">
                <a:solidFill>
                  <a:srgbClr val="C00000"/>
                </a:solidFill>
              </a:rPr>
              <a:t>/10’th smallest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304800" y="2209800"/>
          <a:ext cx="5400660" cy="15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513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  <a:gridCol w="108072"/>
              </a:tblGrid>
              <a:tr h="152400"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800" dirty="0"/>
                    </a:p>
                  </a:txBody>
                  <a:tcPr marL="0" marR="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11" name="Left Brace 10"/>
          <p:cNvSpPr/>
          <p:nvPr/>
        </p:nvSpPr>
        <p:spPr>
          <a:xfrm rot="16200000">
            <a:off x="811213" y="1954212"/>
            <a:ext cx="76200" cy="1044575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Left Brace 11"/>
          <p:cNvSpPr/>
          <p:nvPr/>
        </p:nvSpPr>
        <p:spPr>
          <a:xfrm rot="16200000">
            <a:off x="3581400" y="381000"/>
            <a:ext cx="76200" cy="4191000"/>
          </a:xfrm>
          <a:prstGeom prst="leftBrace">
            <a:avLst/>
          </a:prstGeom>
          <a:noFill/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14325" y="2465388"/>
            <a:ext cx="10668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smtClean="0"/>
              <a:t>~ n/10</a:t>
            </a:r>
            <a:endParaRPr lang="en-US" sz="120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524000" y="2466975"/>
            <a:ext cx="419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1200" smtClean="0"/>
              <a:t>~ 9n/10</a:t>
            </a:r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4750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69" t="12500" r="10692" b="7693"/>
          <a:stretch/>
        </p:blipFill>
        <p:spPr bwMode="auto">
          <a:xfrm>
            <a:off x="1187624" y="1331738"/>
            <a:ext cx="6996666" cy="4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30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9" t="15577" r="12315" b="20769"/>
          <a:stretch/>
        </p:blipFill>
        <p:spPr bwMode="auto">
          <a:xfrm>
            <a:off x="971600" y="44624"/>
            <a:ext cx="7329805" cy="3552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5" t="23183" r="22244" b="9317"/>
          <a:stretch/>
        </p:blipFill>
        <p:spPr bwMode="auto">
          <a:xfrm>
            <a:off x="2483768" y="3972641"/>
            <a:ext cx="4110198" cy="2885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33526" y="3491716"/>
            <a:ext cx="4026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H</a:t>
            </a:r>
            <a:r>
              <a:rPr lang="en-US" dirty="0" smtClean="0"/>
              <a:t>(</a:t>
            </a:r>
            <a:r>
              <a:rPr lang="el-GR" dirty="0" smtClean="0"/>
              <a:t>α</a:t>
            </a:r>
            <a:r>
              <a:rPr lang="da-DK" dirty="0" smtClean="0"/>
              <a:t>)=-(</a:t>
            </a:r>
            <a:r>
              <a:rPr lang="el-GR" dirty="0" smtClean="0"/>
              <a:t>α·</a:t>
            </a:r>
            <a:r>
              <a:rPr lang="da-DK" dirty="0" err="1" smtClean="0"/>
              <a:t>lg</a:t>
            </a:r>
            <a:r>
              <a:rPr lang="da-DK" dirty="0" smtClean="0"/>
              <a:t>(</a:t>
            </a:r>
            <a:r>
              <a:rPr lang="el-GR" dirty="0" smtClean="0"/>
              <a:t>α</a:t>
            </a:r>
            <a:r>
              <a:rPr lang="da-DK" dirty="0" smtClean="0"/>
              <a:t>)+(1-</a:t>
            </a:r>
            <a:r>
              <a:rPr lang="el-GR" dirty="0" smtClean="0"/>
              <a:t> α</a:t>
            </a:r>
            <a:r>
              <a:rPr lang="da-DK" dirty="0" smtClean="0"/>
              <a:t>)</a:t>
            </a:r>
            <a:r>
              <a:rPr lang="el-GR" dirty="0" smtClean="0"/>
              <a:t> ·</a:t>
            </a:r>
            <a:r>
              <a:rPr lang="da-DK" dirty="0" err="1" smtClean="0"/>
              <a:t>lg</a:t>
            </a:r>
            <a:r>
              <a:rPr lang="da-DK" dirty="0" smtClean="0"/>
              <a:t>(1-</a:t>
            </a:r>
            <a:r>
              <a:rPr lang="el-GR" dirty="0" smtClean="0"/>
              <a:t> α</a:t>
            </a:r>
            <a:r>
              <a:rPr lang="da-DK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63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51520" y="1484784"/>
            <a:ext cx="8640960" cy="63953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51520" y="188640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Gerth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Stølting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Brodal, Gabriel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Moruz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Tradeoffs</a:t>
            </a:r>
            <a:r>
              <a:rPr lang="da-DK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Between</a:t>
            </a:r>
            <a:r>
              <a:rPr lang="da-DK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Branch</a:t>
            </a:r>
            <a:r>
              <a:rPr lang="da-DK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Mispredictions</a:t>
            </a:r>
            <a:r>
              <a:rPr lang="da-DK" b="1" i="1" dirty="0" smtClean="0">
                <a:solidFill>
                  <a:schemeClr val="bg1">
                    <a:lumMod val="65000"/>
                  </a:schemeClr>
                </a:solidFill>
              </a:rPr>
              <a:t> and </a:t>
            </a:r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Comparisons</a:t>
            </a:r>
            <a:r>
              <a:rPr lang="da-DK" b="1" i="1" dirty="0" smtClean="0">
                <a:solidFill>
                  <a:schemeClr val="bg1">
                    <a:lumMod val="65000"/>
                  </a:schemeClr>
                </a:solidFill>
              </a:rPr>
              <a:t> for </a:t>
            </a:r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Sorting</a:t>
            </a:r>
            <a:r>
              <a:rPr lang="da-DK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Proc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9th International Workshop on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and Data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Structures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(WADS), </a:t>
            </a:r>
            <a:br>
              <a:rPr lang="da-DK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Lecture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Notes in Computer Science, Volume 3608, 385-395, Springer, 2005. 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1556792"/>
                <a:ext cx="8496944" cy="54013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smtClean="0">
                    <a:solidFill>
                      <a:srgbClr val="C00000"/>
                    </a:solidFill>
                  </a:rPr>
                  <a:t>Thm </a:t>
                </a:r>
                <a:r>
                  <a:rPr lang="en-US" sz="2400" dirty="0" smtClean="0"/>
                  <a:t>O(</a:t>
                </a:r>
                <a:r>
                  <a:rPr lang="en-US" sz="2400" i="1" dirty="0" err="1" smtClean="0"/>
                  <a:t>d</a:t>
                </a:r>
                <a:r>
                  <a:rPr lang="en-US" sz="2400" dirty="0" err="1" smtClean="0"/>
                  <a:t>·</a:t>
                </a:r>
                <a:r>
                  <a:rPr lang="en-US" sz="2400" i="1" dirty="0" err="1" smtClean="0"/>
                  <a:t>n</a:t>
                </a:r>
                <a:r>
                  <a:rPr lang="en-US" sz="2400" dirty="0" err="1" smtClean="0"/>
                  <a:t>·log</a:t>
                </a:r>
                <a:r>
                  <a:rPr lang="en-US" sz="2400" dirty="0" smtClean="0"/>
                  <a:t> </a:t>
                </a:r>
                <a:r>
                  <a:rPr lang="en-US" sz="2400" i="1" dirty="0" smtClean="0"/>
                  <a:t>n</a:t>
                </a:r>
                <a:r>
                  <a:rPr lang="en-US" sz="2400" dirty="0" smtClean="0"/>
                  <a:t>) comparisons  </a:t>
                </a:r>
                <a:r>
                  <a:rPr lang="en-US" sz="2400" dirty="0" smtClean="0">
                    <a:sym typeface="Symbol"/>
                  </a:rPr>
                  <a:t>  (</a:t>
                </a:r>
                <a:r>
                  <a:rPr lang="en-US" sz="2400" i="1" dirty="0" err="1" smtClean="0">
                    <a:sym typeface="Symbol"/>
                  </a:rPr>
                  <a:t>n</a:t>
                </a:r>
                <a:r>
                  <a:rPr lang="en-US" sz="2400" dirty="0" err="1" smtClean="0"/>
                  <a:t>·</a:t>
                </a:r>
                <a:r>
                  <a:rPr lang="en-US" sz="2400" dirty="0" err="1" smtClean="0">
                    <a:sym typeface="Symbol"/>
                  </a:rPr>
                  <a:t>log</a:t>
                </a:r>
                <a:r>
                  <a:rPr lang="en-US" sz="2400" i="1" baseline="-25000" dirty="0" err="1" smtClean="0">
                    <a:sym typeface="Symbol"/>
                  </a:rPr>
                  <a:t>d</a:t>
                </a:r>
                <a:r>
                  <a:rPr lang="en-US" sz="2400" i="1" dirty="0" smtClean="0">
                    <a:sym typeface="Symbol"/>
                  </a:rPr>
                  <a:t> n</a:t>
                </a:r>
                <a:r>
                  <a:rPr lang="en-US" sz="2400" dirty="0" smtClean="0">
                    <a:sym typeface="Symbol"/>
                  </a:rPr>
                  <a:t>) </a:t>
                </a:r>
                <a:r>
                  <a:rPr lang="en-US" sz="2400" dirty="0" err="1" smtClean="0">
                    <a:sym typeface="Symbol"/>
                  </a:rPr>
                  <a:t>mispredictions</a:t>
                </a:r>
                <a:endParaRPr lang="en-US" sz="2400" dirty="0" smtClean="0">
                  <a:sym typeface="Symbol"/>
                </a:endParaRPr>
              </a:p>
              <a:p>
                <a:endParaRPr lang="en-US" sz="2400" dirty="0">
                  <a:sym typeface="Symbol"/>
                </a:endParaRPr>
              </a:p>
              <a:p>
                <a:r>
                  <a:rPr lang="en-US" sz="2400" dirty="0" smtClean="0">
                    <a:sym typeface="Symbol"/>
                  </a:rPr>
                  <a:t>Assumptions: </a:t>
                </a: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2400" dirty="0" smtClean="0">
                    <a:sym typeface="Symbol"/>
                  </a:rPr>
                  <a:t>Deterministic comparison based sorting algorithm</a:t>
                </a:r>
                <a:endParaRPr lang="en-US" sz="2400" dirty="0">
                  <a:sym typeface="Symbol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2400" dirty="0" smtClean="0">
                    <a:sym typeface="Symbol"/>
                  </a:rPr>
                  <a:t>Each comparison followed by a conditional branch</a:t>
                </a: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§"/>
                </a:pPr>
                <a:endParaRPr lang="en-US" sz="2400" dirty="0">
                  <a:sym typeface="Symbol"/>
                </a:endParaRPr>
              </a:p>
              <a:p>
                <a:pPr>
                  <a:buClr>
                    <a:srgbClr val="C00000"/>
                  </a:buClr>
                </a:pPr>
                <a:r>
                  <a:rPr lang="en-US" sz="2400" dirty="0" smtClean="0">
                    <a:sym typeface="Symbol"/>
                  </a:rPr>
                  <a:t>Proof (sketch)</a:t>
                </a: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2400" dirty="0" smtClean="0">
                    <a:sym typeface="Symbol"/>
                  </a:rPr>
                  <a:t>Consider decision tree</a:t>
                </a: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2400" dirty="0" smtClean="0">
                    <a:sym typeface="Symbol"/>
                  </a:rPr>
                  <a:t>Label edges with “0” or ”1”, “1” if branch </a:t>
                </a:r>
                <a:r>
                  <a:rPr lang="en-US" sz="2400" dirty="0" err="1" smtClean="0">
                    <a:sym typeface="Symbol"/>
                  </a:rPr>
                  <a:t>misprediction</a:t>
                </a:r>
                <a:endParaRPr lang="en-US" sz="2400" dirty="0" smtClean="0">
                  <a:sym typeface="Symbol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2400" dirty="0" smtClean="0">
                    <a:sym typeface="Symbol"/>
                  </a:rPr>
                  <a:t>≤ </a:t>
                </a:r>
                <a:r>
                  <a:rPr lang="en-US" sz="2400" i="1" dirty="0" smtClean="0">
                    <a:sym typeface="Symbol"/>
                  </a:rPr>
                  <a:t>k</a:t>
                </a:r>
                <a:r>
                  <a:rPr lang="en-US" sz="2400" dirty="0" smtClean="0">
                    <a:sym typeface="Symbol"/>
                  </a:rPr>
                  <a:t> </a:t>
                </a:r>
                <a:r>
                  <a:rPr lang="en-US" sz="2400" dirty="0" err="1" smtClean="0">
                    <a:sym typeface="Symbol"/>
                  </a:rPr>
                  <a:t>mispredictions</a:t>
                </a:r>
                <a:r>
                  <a:rPr lang="en-US" sz="2400" dirty="0" smtClean="0">
                    <a:sym typeface="Symbol"/>
                  </a:rPr>
                  <a:t>  all paths ≤ </a:t>
                </a:r>
                <a:r>
                  <a:rPr lang="en-US" sz="2400" i="1" dirty="0" smtClean="0">
                    <a:sym typeface="Symbol"/>
                  </a:rPr>
                  <a:t>k</a:t>
                </a:r>
                <a:r>
                  <a:rPr lang="en-US" sz="2400" dirty="0" smtClean="0">
                    <a:sym typeface="Symbol"/>
                  </a:rPr>
                  <a:t> edges labeled “1”</a:t>
                </a: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2400" dirty="0" smtClean="0"/>
                  <a:t>Depth </a:t>
                </a:r>
                <a:r>
                  <a:rPr lang="en-US" sz="2400" i="1" dirty="0" smtClean="0"/>
                  <a:t>D</a:t>
                </a:r>
                <a:r>
                  <a:rPr lang="en-US" sz="2400" dirty="0" smtClean="0"/>
                  <a:t> decision tree </a:t>
                </a:r>
                <a:r>
                  <a:rPr lang="en-US" sz="2400" dirty="0" smtClean="0">
                    <a:sym typeface="Symbol"/>
                  </a:rPr>
                  <a:t>  #leaves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  <a:sym typeface="Symbol"/>
                      </a:rPr>
                      <m:t>≤</m:t>
                    </m:r>
                    <m:d>
                      <m:dPr>
                        <m:ctrlPr>
                          <a:rPr lang="en-US" sz="240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400" b="0" i="1" smtClean="0">
                                  <a:latin typeface="Cambria Math"/>
                                  <a:sym typeface="Symbol"/>
                                </a:rPr>
                                <m:t>𝐷</m:t>
                              </m:r>
                              <m:r>
                                <a:rPr lang="da-DK" sz="2400" b="0" i="1" smtClean="0">
                                  <a:latin typeface="Cambria Math"/>
                                  <a:sym typeface="Symbol"/>
                                </a:rPr>
                                <m:t>+</m:t>
                              </m:r>
                              <m:r>
                                <a:rPr lang="da-DK" sz="2400" b="0" i="1" smtClean="0">
                                  <a:latin typeface="Cambria Math"/>
                                  <a:sym typeface="Symbol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da-DK" sz="2400" b="0" i="1" smtClean="0">
                                  <a:latin typeface="Cambria Math"/>
                                  <a:sym typeface="Symbol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 smtClean="0">
                  <a:sym typeface="Symbol"/>
                </a:endParaRPr>
              </a:p>
              <a:p>
                <a:pPr marL="342900" indent="-342900">
                  <a:buClr>
                    <a:srgbClr val="C00000"/>
                  </a:buClr>
                  <a:buFont typeface="Wingdings" pitchFamily="2" charset="2"/>
                  <a:buChar char="§"/>
                </a:pPr>
                <a:r>
                  <a:rPr lang="en-US" sz="2400" dirty="0" smtClean="0">
                    <a:sym typeface="Symbol"/>
                  </a:rPr>
                  <a:t>Theorem follows from constraint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smtClean="0">
                            <a:latin typeface="Cambria Math"/>
                            <a:sym typeface="Symbol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/>
                                <a:sym typeface="Symbol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da-DK" sz="2400" b="0" i="1" smtClean="0">
                                  <a:latin typeface="Cambria Math"/>
                                  <a:sym typeface="Symbol"/>
                                </a:rPr>
                                <m:t>𝐷</m:t>
                              </m:r>
                              <m:r>
                                <a:rPr lang="da-DK" sz="2400" b="0" i="1" smtClean="0">
                                  <a:latin typeface="Cambria Math"/>
                                  <a:sym typeface="Symbol"/>
                                </a:rPr>
                                <m:t>+</m:t>
                              </m:r>
                              <m:r>
                                <a:rPr lang="da-DK" sz="2400" b="0" i="1" smtClean="0">
                                  <a:latin typeface="Cambria Math"/>
                                  <a:sym typeface="Symbol"/>
                                </a:rPr>
                                <m:t>𝑘</m:t>
                              </m:r>
                            </m:e>
                          </m:mr>
                          <m:mr>
                            <m:e>
                              <m:r>
                                <a:rPr lang="da-DK" sz="2400" b="0" i="1" smtClean="0">
                                  <a:latin typeface="Cambria Math"/>
                                  <a:sym typeface="Symbol"/>
                                </a:rPr>
                                <m:t>𝑘</m:t>
                              </m:r>
                            </m:e>
                          </m:mr>
                        </m:m>
                      </m:e>
                    </m:d>
                    <m:r>
                      <a:rPr lang="da-DK" sz="2400" b="0" i="1" smtClean="0">
                        <a:latin typeface="Cambria Math"/>
                        <a:ea typeface="Cambria Math"/>
                        <a:sym typeface="Symbol"/>
                      </a:rPr>
                      <m:t>≥</m:t>
                    </m:r>
                    <m:r>
                      <a:rPr lang="da-DK" sz="2400" b="0" i="1" smtClean="0">
                        <a:latin typeface="Cambria Math"/>
                        <a:ea typeface="Cambria Math"/>
                        <a:sym typeface="Symbol"/>
                      </a:rPr>
                      <m:t>𝑛</m:t>
                    </m:r>
                    <m:r>
                      <a:rPr lang="da-DK" sz="2400" b="0" i="1" smtClean="0">
                        <a:latin typeface="Cambria Math"/>
                        <a:ea typeface="Cambria Math"/>
                        <a:sym typeface="Symbol"/>
                      </a:rPr>
                      <m:t>!</m:t>
                    </m:r>
                  </m:oMath>
                </a14:m>
                <a:endParaRPr lang="en-US" sz="2400" dirty="0" smtClean="0"/>
              </a:p>
              <a:p>
                <a:pPr>
                  <a:buClr>
                    <a:srgbClr val="C00000"/>
                  </a:buClr>
                </a:pPr>
                <a:r>
                  <a:rPr lang="en-US" sz="2400" dirty="0" smtClean="0"/>
                  <a:t>Upper bound:  d-way </a:t>
                </a:r>
                <a:r>
                  <a:rPr lang="en-US" sz="2400" dirty="0" err="1" smtClean="0"/>
                  <a:t>MergeSort</a:t>
                </a:r>
                <a:endParaRPr lang="en-US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556792"/>
                <a:ext cx="8496944" cy="5401350"/>
              </a:xfrm>
              <a:prstGeom prst="rect">
                <a:avLst/>
              </a:prstGeom>
              <a:blipFill rotWithShape="1">
                <a:blip r:embed="rId3"/>
                <a:stretch>
                  <a:fillRect l="-1076" t="-1129" b="-1580"/>
                </a:stretch>
              </a:blipFill>
            </p:spPr>
            <p:txBody>
              <a:bodyPr/>
              <a:lstStyle/>
              <a:p>
                <a:r>
                  <a:rPr lang="da-DK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58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83" t="22438" r="22833" b="6576"/>
          <a:stretch/>
        </p:blipFill>
        <p:spPr bwMode="auto">
          <a:xfrm>
            <a:off x="4796159" y="4749471"/>
            <a:ext cx="2008089" cy="2077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7504" y="188640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Gerth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Stølting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Brodal, Gabriel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Moruz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Skewed</a:t>
            </a:r>
            <a:r>
              <a:rPr lang="da-DK" b="1" i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Binary</a:t>
            </a:r>
            <a:r>
              <a:rPr lang="da-DK" b="1" i="1" dirty="0" smtClean="0">
                <a:solidFill>
                  <a:schemeClr val="bg1">
                    <a:lumMod val="65000"/>
                  </a:schemeClr>
                </a:solidFill>
              </a:rPr>
              <a:t> Search </a:t>
            </a:r>
            <a:r>
              <a:rPr lang="da-DK" b="1" i="1" dirty="0" err="1" smtClean="0">
                <a:solidFill>
                  <a:schemeClr val="bg1">
                    <a:lumMod val="65000"/>
                  </a:schemeClr>
                </a:solidFill>
              </a:rPr>
              <a:t>Trees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</a:t>
            </a:r>
          </a:p>
          <a:p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In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Proc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. 14th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Annual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European Symposium on </a:t>
            </a: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Algorithms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(ESA), </a:t>
            </a:r>
            <a:br>
              <a:rPr lang="da-DK" dirty="0" smtClean="0">
                <a:solidFill>
                  <a:schemeClr val="bg1">
                    <a:lumMod val="65000"/>
                  </a:schemeClr>
                </a:solidFill>
              </a:rPr>
            </a:br>
            <a:r>
              <a:rPr lang="da-DK" dirty="0" err="1" smtClean="0">
                <a:solidFill>
                  <a:schemeClr val="bg1">
                    <a:lumMod val="65000"/>
                  </a:schemeClr>
                </a:solidFill>
              </a:rPr>
              <a:t>Lecture</a:t>
            </a:r>
            <a:r>
              <a:rPr lang="da-DK" dirty="0" smtClean="0">
                <a:solidFill>
                  <a:schemeClr val="bg1">
                    <a:lumMod val="65000"/>
                  </a:schemeClr>
                </a:solidFill>
              </a:rPr>
              <a:t> Notes in Computer Science, Volume 4168, 708-719, Springer, 2006. </a:t>
            </a:r>
            <a:endParaRPr lang="da-DK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2" t="18803" r="14369" b="13092"/>
          <a:stretch/>
        </p:blipFill>
        <p:spPr bwMode="auto">
          <a:xfrm>
            <a:off x="323528" y="1295139"/>
            <a:ext cx="3888432" cy="306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4" t="20663" r="4372" b="19823"/>
          <a:stretch/>
        </p:blipFill>
        <p:spPr bwMode="auto">
          <a:xfrm>
            <a:off x="35496" y="5234504"/>
            <a:ext cx="2592362" cy="1262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96" t="13573" r="12552" b="15718"/>
          <a:stretch/>
        </p:blipFill>
        <p:spPr bwMode="auto">
          <a:xfrm>
            <a:off x="2671994" y="4942150"/>
            <a:ext cx="2188038" cy="1655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73" t="22438" r="15910" b="7882"/>
          <a:stretch/>
        </p:blipFill>
        <p:spPr bwMode="auto">
          <a:xfrm>
            <a:off x="6249550" y="4675824"/>
            <a:ext cx="2696795" cy="20388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6" t="44170" r="13182" b="37203"/>
          <a:stretch/>
        </p:blipFill>
        <p:spPr bwMode="auto">
          <a:xfrm>
            <a:off x="3968441" y="1916831"/>
            <a:ext cx="5175559" cy="93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2" t="29017" r="18532" b="20382"/>
          <a:stretch/>
        </p:blipFill>
        <p:spPr bwMode="auto">
          <a:xfrm>
            <a:off x="6172052" y="2600609"/>
            <a:ext cx="2851789" cy="169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23928" y="1475492"/>
            <a:ext cx="34118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 smtClean="0">
                <a:solidFill>
                  <a:schemeClr val="accent1">
                    <a:lumMod val="75000"/>
                  </a:schemeClr>
                </a:solidFill>
              </a:rPr>
              <a:t>Average node </a:t>
            </a:r>
            <a:r>
              <a:rPr lang="da-DK" b="1" dirty="0" err="1" smtClean="0">
                <a:solidFill>
                  <a:schemeClr val="accent1">
                    <a:lumMod val="75000"/>
                  </a:schemeClr>
                </a:solidFill>
              </a:rPr>
              <a:t>depth</a:t>
            </a:r>
            <a:endParaRPr lang="da-DK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29464" y="6597352"/>
            <a:ext cx="2592288" cy="2606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6960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9" t="20476" r="11400" b="13666"/>
          <a:stretch/>
        </p:blipFill>
        <p:spPr bwMode="auto">
          <a:xfrm>
            <a:off x="1619672" y="332656"/>
            <a:ext cx="5726677" cy="342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8" t="16346" r="12422" b="9515"/>
          <a:stretch/>
        </p:blipFill>
        <p:spPr bwMode="auto">
          <a:xfrm>
            <a:off x="4771042" y="4057734"/>
            <a:ext cx="4049430" cy="2784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57" t="16346" r="12531" b="9328"/>
          <a:stretch/>
        </p:blipFill>
        <p:spPr bwMode="auto">
          <a:xfrm>
            <a:off x="323528" y="4077072"/>
            <a:ext cx="4045200" cy="2793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40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" t="27976" r="15554" b="62500"/>
          <a:stretch/>
        </p:blipFill>
        <p:spPr bwMode="auto">
          <a:xfrm>
            <a:off x="35496" y="96427"/>
            <a:ext cx="9018378" cy="596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t="12933" r="17564" b="6732"/>
          <a:stretch/>
        </p:blipFill>
        <p:spPr bwMode="auto">
          <a:xfrm>
            <a:off x="683568" y="981290"/>
            <a:ext cx="7976382" cy="5876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389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760"/>
            <a:ext cx="8229600" cy="1143000"/>
          </a:xfrm>
        </p:spPr>
        <p:txBody>
          <a:bodyPr/>
          <a:lstStyle/>
          <a:p>
            <a:r>
              <a:rPr lang="da-DK" b="1" dirty="0" smtClean="0"/>
              <a:t>Memory Layouts</a:t>
            </a:r>
            <a:endParaRPr lang="da-DK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763" t="19841" r="13547" b="8461"/>
          <a:stretch/>
        </p:blipFill>
        <p:spPr bwMode="auto">
          <a:xfrm>
            <a:off x="251520" y="1340768"/>
            <a:ext cx="3863033" cy="524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1" t="28318" r="13023" b="9759"/>
          <a:stretch/>
        </p:blipFill>
        <p:spPr bwMode="auto">
          <a:xfrm>
            <a:off x="4591172" y="1340768"/>
            <a:ext cx="4453142" cy="25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70" t="28318" r="12158" b="9759"/>
          <a:stretch/>
        </p:blipFill>
        <p:spPr bwMode="auto">
          <a:xfrm>
            <a:off x="4591172" y="4149080"/>
            <a:ext cx="4517332" cy="258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5180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1431</TotalTime>
  <Words>585</Words>
  <Application>Microsoft Office PowerPoint</Application>
  <PresentationFormat>On-screen Show (4:3)</PresentationFormat>
  <Paragraphs>75</Paragraphs>
  <Slides>13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Branch Mispredictions</vt:lpstr>
      <vt:lpstr>“How Branch Mispredictions Affect Quicksort” Kanela Kaligosi and Peter Sanders 14th Annual European Symposium on Algorithms (ESA 2006)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Memory Layouts</vt:lpstr>
      <vt:lpstr>Blocked Memory Layouts</vt:lpstr>
      <vt:lpstr>PowerPoint Presentation</vt:lpstr>
      <vt:lpstr>HeapSort</vt:lpstr>
      <vt:lpstr>MergeSort</vt:lpstr>
    </vt:vector>
  </TitlesOfParts>
  <Company>NFIT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Branch Mispredictions</dc:title>
  <dc:creator>Gerth Stølting Brodal</dc:creator>
  <cp:lastModifiedBy>Gerth Stølting Brodal</cp:lastModifiedBy>
  <cp:revision>22</cp:revision>
  <dcterms:created xsi:type="dcterms:W3CDTF">2013-02-17T22:07:52Z</dcterms:created>
  <dcterms:modified xsi:type="dcterms:W3CDTF">2015-02-10T20:55:34Z</dcterms:modified>
</cp:coreProperties>
</file>