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8" r:id="rId3"/>
    <p:sldId id="280" r:id="rId4"/>
    <p:sldId id="281" r:id="rId5"/>
    <p:sldId id="282" r:id="rId6"/>
    <p:sldId id="283" r:id="rId7"/>
    <p:sldId id="285" r:id="rId8"/>
    <p:sldId id="299" r:id="rId9"/>
    <p:sldId id="286" r:id="rId10"/>
    <p:sldId id="323" r:id="rId11"/>
    <p:sldId id="301" r:id="rId12"/>
    <p:sldId id="322" r:id="rId13"/>
    <p:sldId id="291" r:id="rId14"/>
    <p:sldId id="294" r:id="rId15"/>
    <p:sldId id="293" r:id="rId16"/>
    <p:sldId id="318" r:id="rId17"/>
    <p:sldId id="319" r:id="rId18"/>
    <p:sldId id="321" r:id="rId19"/>
    <p:sldId id="306" r:id="rId20"/>
    <p:sldId id="307" r:id="rId21"/>
    <p:sldId id="324" r:id="rId22"/>
    <p:sldId id="31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 autoAdjust="0"/>
    <p:restoredTop sz="94704" autoAdjust="0"/>
  </p:normalViewPr>
  <p:slideViewPr>
    <p:cSldViewPr>
      <p:cViewPr varScale="1">
        <p:scale>
          <a:sx n="48" d="100"/>
          <a:sy n="48" d="100"/>
        </p:scale>
        <p:origin x="-9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7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DDCB-E7D5-4A91-9751-C7E542E87A09}" type="datetimeFigureOut">
              <a:rPr lang="en-US" smtClean="0"/>
              <a:t>30/06/2011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1E08-6D7F-4C97-9AA6-C47195A83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436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894B3-9952-4562-97F6-2FDA998E18BD}" type="datetimeFigureOut">
              <a:rPr lang="en-US" smtClean="0"/>
              <a:t>30/06/2011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1C4C8-D7F2-43DD-A5F5-DDE355B82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30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improve from Tarjan to </a:t>
            </a:r>
            <a:r>
              <a:rPr lang="en-US" dirty="0" err="1" smtClean="0"/>
              <a:t>Lewenstein</a:t>
            </a:r>
            <a:r>
              <a:rPr lang="en-US" dirty="0" smtClean="0"/>
              <a:t> and to ours?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1C4C8-D7F2-43DD-A5F5-DDE355B82B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5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6A90-6CA8-4D94-8AC1-094D98141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5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7051-01CA-456B-9DF8-4FD1B47875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7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CD1C-60CF-4729-9102-162BA78B22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3D02-38ED-44F2-8A0C-158E522500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83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53DA5-D6FF-4B52-ADD4-E68A117895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2569-3D92-4132-BD2D-520B545515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06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C784-FA57-40A8-97A0-882DA01BEF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25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8382-785D-4B0F-869D-EDC1787131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47000-CE17-4C35-9D2F-337E8F83A1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3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BFD74-ED1B-4F35-BB9F-49F9434E1A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1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DABB-7BA2-46E7-8671-0BDF35F254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6155-707E-4823-8BCE-0E84174D56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30/06/2011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of 25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5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5.png"/><Relationship Id="rId4" Type="http://schemas.openxmlformats.org/officeDocument/2006/relationships/image" Target="../media/image43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470025"/>
          </a:xfrm>
        </p:spPr>
        <p:txBody>
          <a:bodyPr/>
          <a:lstStyle/>
          <a:p>
            <a:r>
              <a:rPr lang="en-US" b="1" dirty="0" smtClean="0"/>
              <a:t>Data Structures:</a:t>
            </a:r>
            <a:br>
              <a:rPr lang="en-US" b="1" dirty="0" smtClean="0"/>
            </a:br>
            <a:r>
              <a:rPr lang="en-US" b="1" dirty="0" smtClean="0"/>
              <a:t>Range </a:t>
            </a:r>
            <a:r>
              <a:rPr lang="en-US" b="1" dirty="0" smtClean="0"/>
              <a:t>Queries - Space Efficiency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6290"/>
            <a:ext cx="9144000" cy="9286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a-DK" dirty="0" smtClean="0"/>
              <a:t>Pooya Davoodi</a:t>
            </a:r>
            <a:endParaRPr lang="da-DK" sz="2000" dirty="0" smtClean="0"/>
          </a:p>
          <a:p>
            <a:pPr>
              <a:spcBef>
                <a:spcPts val="0"/>
              </a:spcBef>
            </a:pPr>
            <a:r>
              <a:rPr lang="da-DK" sz="2000" dirty="0" smtClean="0"/>
              <a:t>Aarhus </a:t>
            </a:r>
            <a:r>
              <a:rPr lang="da-DK" sz="2000" dirty="0">
                <a:solidFill>
                  <a:prstClr val="black">
                    <a:tint val="75000"/>
                  </a:prstClr>
                </a:solidFill>
              </a:rPr>
              <a:t>University</a:t>
            </a:r>
            <a:endParaRPr lang="en-US" sz="20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3915132"/>
            <a:ext cx="9144000" cy="716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da-DK" sz="2000" dirty="0" smtClean="0">
                <a:solidFill>
                  <a:prstClr val="black">
                    <a:tint val="75000"/>
                  </a:prstClr>
                </a:solidFill>
              </a:rPr>
              <a:t>PhD Defense</a:t>
            </a:r>
            <a:br>
              <a:rPr lang="da-DK" sz="2000" dirty="0" smtClean="0">
                <a:solidFill>
                  <a:prstClr val="black">
                    <a:tint val="75000"/>
                  </a:prstClr>
                </a:solidFill>
              </a:rPr>
            </a:b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July 4, 2011</a:t>
            </a: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0" name="Picture 2" descr="C:\Users\Pooya\Desktop\MadalgoLogo14171x14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085" y="5638800"/>
            <a:ext cx="6859915" cy="720080"/>
          </a:xfrm>
          <a:prstGeom prst="rect">
            <a:avLst/>
          </a:prstGeom>
          <a:noFill/>
        </p:spPr>
      </p:pic>
      <p:pic>
        <p:nvPicPr>
          <p:cNvPr id="9" name="Picture 5" descr="\\Permian.cs.au.dk\ICE1\gerth\Desktop\au2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724400"/>
            <a:ext cx="1239271" cy="644421"/>
          </a:xfrm>
          <a:prstGeom prst="rect">
            <a:avLst/>
          </a:prstGeom>
          <a:noFill/>
        </p:spPr>
      </p:pic>
      <p:pic>
        <p:nvPicPr>
          <p:cNvPr id="12" name="Picture 9" descr="C:\Users\Pooya\Desktop\DG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654325" cy="75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4147456" y="5439681"/>
            <a:ext cx="4133088" cy="821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4146552" y="4897440"/>
            <a:ext cx="4133088" cy="534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20942" y="5432077"/>
            <a:ext cx="2453178" cy="829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bits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query time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  <a:blipFill rotWithShape="1">
                <a:blip r:embed="rId2"/>
                <a:stretch>
                  <a:fillRect t="-7692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70655"/>
              </p:ext>
            </p:extLst>
          </p:nvPr>
        </p:nvGraphicFramePr>
        <p:xfrm>
          <a:off x="533400" y="1447800"/>
          <a:ext cx="340044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b="1" dirty="0" smtClean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60884"/>
              </p:ext>
            </p:extLst>
          </p:nvPr>
        </p:nvGraphicFramePr>
        <p:xfrm>
          <a:off x="5638800" y="2819400"/>
          <a:ext cx="2971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  <a:gridCol w="371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5740400" y="1281427"/>
            <a:ext cx="2758314" cy="1454031"/>
            <a:chOff x="5298676" y="1430894"/>
            <a:chExt cx="3337560" cy="175937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5481556" y="1632466"/>
              <a:ext cx="822961" cy="382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304516" y="1632466"/>
              <a:ext cx="1326817" cy="382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97733" y="2001798"/>
              <a:ext cx="414899" cy="4249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218916" y="2001798"/>
              <a:ext cx="396240" cy="5450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755184" y="2546866"/>
              <a:ext cx="463732" cy="4582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15157" y="2001798"/>
              <a:ext cx="843490" cy="5468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8057116" y="2548652"/>
              <a:ext cx="396241" cy="4564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121636" y="145137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39265" y="1430894"/>
              <a:ext cx="334006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/>
                <a:t>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298676" y="183237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31673" y="1827261"/>
              <a:ext cx="334006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7</a:t>
              </a:r>
              <a:endParaRPr lang="en-US" sz="1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5729752" y="228957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07715" y="2288943"/>
              <a:ext cx="444564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20</a:t>
              </a:r>
              <a:endParaRPr lang="en-US" sz="1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432276" y="1832372"/>
              <a:ext cx="365760" cy="36576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65273" y="1827261"/>
              <a:ext cx="334006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5</a:t>
              </a:r>
              <a:endParaRPr lang="en-US" sz="14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036036" y="236577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69033" y="2360662"/>
              <a:ext cx="334006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8</a:t>
              </a:r>
              <a:endParaRPr lang="en-US" sz="1400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6572304" y="2822190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41432" y="2817862"/>
              <a:ext cx="444564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10</a:t>
              </a:r>
              <a:endParaRPr lang="en-US" sz="1400" b="1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8270476" y="236577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92588" y="2376029"/>
              <a:ext cx="334006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6</a:t>
              </a:r>
              <a:endParaRPr lang="en-US" sz="1400" b="1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7874236" y="2822190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52200" y="2802495"/>
              <a:ext cx="444564" cy="3724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 smtClean="0"/>
                <a:t>16</a:t>
              </a:r>
              <a:endParaRPr lang="en-US" sz="1400" b="1" dirty="0"/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4483636" y="2399433"/>
            <a:ext cx="685800" cy="2280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962400" y="1992868"/>
            <a:ext cx="16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Cartesian </a:t>
            </a:r>
            <a:r>
              <a:rPr lang="en-US" dirty="0"/>
              <a:t>Trees</a:t>
            </a:r>
          </a:p>
        </p:txBody>
      </p:sp>
      <p:pic>
        <p:nvPicPr>
          <p:cNvPr id="9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0" t="27111" r="28125" b="27333"/>
          <a:stretch/>
        </p:blipFill>
        <p:spPr bwMode="auto">
          <a:xfrm>
            <a:off x="2552700" y="2991580"/>
            <a:ext cx="607391" cy="63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8320107" y="4821793"/>
            <a:ext cx="823893" cy="369332"/>
            <a:chOff x="7620000" y="2996168"/>
            <a:chExt cx="823893" cy="369332"/>
          </a:xfrm>
        </p:grpSpPr>
        <p:sp>
          <p:nvSpPr>
            <p:cNvPr id="96" name="Right Brace 95"/>
            <p:cNvSpPr/>
            <p:nvPr/>
          </p:nvSpPr>
          <p:spPr>
            <a:xfrm>
              <a:off x="7620000" y="3076990"/>
              <a:ext cx="122720" cy="251901"/>
            </a:xfrm>
            <a:prstGeom prst="righ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7658100" y="2996168"/>
                  <a:ext cx="7857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100" y="2996168"/>
                  <a:ext cx="78579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8" name="Group 97"/>
          <p:cNvGrpSpPr/>
          <p:nvPr/>
        </p:nvGrpSpPr>
        <p:grpSpPr>
          <a:xfrm>
            <a:off x="2643941" y="4449212"/>
            <a:ext cx="1483559" cy="1963061"/>
            <a:chOff x="729868" y="2689034"/>
            <a:chExt cx="1974618" cy="2612834"/>
          </a:xfrm>
        </p:grpSpPr>
        <p:grpSp>
          <p:nvGrpSpPr>
            <p:cNvPr id="99" name="Group 98"/>
            <p:cNvGrpSpPr/>
            <p:nvPr/>
          </p:nvGrpSpPr>
          <p:grpSpPr>
            <a:xfrm>
              <a:off x="799486" y="2689034"/>
              <a:ext cx="1905000" cy="2612834"/>
              <a:chOff x="0" y="2689034"/>
              <a:chExt cx="1905000" cy="2612834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flipV="1">
                <a:off x="1295400" y="2689034"/>
                <a:ext cx="609600" cy="2286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295400" y="2917634"/>
                <a:ext cx="609600" cy="1524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1295400" y="3450115"/>
                <a:ext cx="609600" cy="2286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295400" y="3678715"/>
                <a:ext cx="609600" cy="1524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1284383" y="4159787"/>
                <a:ext cx="609600" cy="2286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284383" y="4388387"/>
                <a:ext cx="609600" cy="1524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1284383" y="4920868"/>
                <a:ext cx="609600" cy="2286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284383" y="5149468"/>
                <a:ext cx="609600" cy="15240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685800" y="2917634"/>
                <a:ext cx="609600" cy="343726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685800" y="3250343"/>
                <a:ext cx="609600" cy="417355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V="1">
                <a:off x="674783" y="4398485"/>
                <a:ext cx="609600" cy="343726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74783" y="4731194"/>
                <a:ext cx="609600" cy="417355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0" y="3261360"/>
                <a:ext cx="685800" cy="723074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0" y="3984434"/>
                <a:ext cx="685800" cy="746760"/>
              </a:xfrm>
              <a:prstGeom prst="line">
                <a:avLst/>
              </a:prstGeom>
              <a:ln w="19050">
                <a:solidFill>
                  <a:schemeClr val="bg2">
                    <a:lumMod val="9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/>
            <p:cNvSpPr/>
            <p:nvPr/>
          </p:nvSpPr>
          <p:spPr>
            <a:xfrm>
              <a:off x="729868" y="3853149"/>
              <a:ext cx="182880" cy="1828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743134" y="4329339"/>
            <a:ext cx="381000" cy="2224517"/>
            <a:chOff x="2308034" y="2503714"/>
            <a:chExt cx="381000" cy="2224517"/>
          </a:xfrm>
        </p:grpSpPr>
        <p:sp>
          <p:nvSpPr>
            <p:cNvPr id="116" name="Left Bracket 115"/>
            <p:cNvSpPr/>
            <p:nvPr/>
          </p:nvSpPr>
          <p:spPr>
            <a:xfrm>
              <a:off x="2604672" y="3345323"/>
              <a:ext cx="83443" cy="261765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Left Bracket 116"/>
            <p:cNvSpPr/>
            <p:nvPr/>
          </p:nvSpPr>
          <p:spPr>
            <a:xfrm>
              <a:off x="2514600" y="3075214"/>
              <a:ext cx="83443" cy="526702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Left Bracket 117"/>
            <p:cNvSpPr/>
            <p:nvPr/>
          </p:nvSpPr>
          <p:spPr>
            <a:xfrm>
              <a:off x="2416366" y="2795814"/>
              <a:ext cx="83443" cy="809780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Left Bracket 118"/>
            <p:cNvSpPr/>
            <p:nvPr/>
          </p:nvSpPr>
          <p:spPr>
            <a:xfrm>
              <a:off x="2308034" y="2503714"/>
              <a:ext cx="83443" cy="1096031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Left Bracket 119"/>
            <p:cNvSpPr/>
            <p:nvPr/>
          </p:nvSpPr>
          <p:spPr>
            <a:xfrm>
              <a:off x="2605591" y="3619889"/>
              <a:ext cx="83443" cy="261765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Left Bracket 120"/>
            <p:cNvSpPr/>
            <p:nvPr/>
          </p:nvSpPr>
          <p:spPr>
            <a:xfrm>
              <a:off x="2515519" y="3626692"/>
              <a:ext cx="83443" cy="538908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Left Bracket 121"/>
            <p:cNvSpPr/>
            <p:nvPr/>
          </p:nvSpPr>
          <p:spPr>
            <a:xfrm>
              <a:off x="2417285" y="3632200"/>
              <a:ext cx="83443" cy="809780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Left Bracket 122"/>
            <p:cNvSpPr/>
            <p:nvPr/>
          </p:nvSpPr>
          <p:spPr>
            <a:xfrm>
              <a:off x="2308953" y="3632200"/>
              <a:ext cx="83443" cy="1096031"/>
            </a:xfrm>
            <a:prstGeom prst="leftBracket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520942" y="4891909"/>
            <a:ext cx="2453178" cy="5432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7" idx="1"/>
            <a:endCxn id="37" idx="3"/>
          </p:cNvCxnSpPr>
          <p:nvPr/>
        </p:nvCxnSpPr>
        <p:spPr>
          <a:xfrm>
            <a:off x="5520942" y="5163537"/>
            <a:ext cx="245317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14543" y="4691327"/>
            <a:ext cx="2454250" cy="1983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520942" y="6267605"/>
            <a:ext cx="2453178" cy="206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527508" y="4700277"/>
            <a:ext cx="160419" cy="1790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5528486" y="6270918"/>
            <a:ext cx="151849" cy="1932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781569" y="4691327"/>
            <a:ext cx="183382" cy="1879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7786332" y="6270478"/>
            <a:ext cx="183382" cy="1844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524117" y="4759130"/>
            <a:ext cx="159393" cy="1173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5527292" y="6268010"/>
            <a:ext cx="156218" cy="1248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7790079" y="6267235"/>
            <a:ext cx="170204" cy="11960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7781569" y="4765961"/>
            <a:ext cx="178714" cy="12084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368300" y="3807920"/>
            <a:ext cx="84463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3810000" y="3941410"/>
            <a:ext cx="8278" cy="26879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1119986" y="3072368"/>
            <a:ext cx="158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Cartesian Tree:</a:t>
            </a:r>
            <a:endParaRPr lang="en-US" dirty="0"/>
          </a:p>
        </p:txBody>
      </p:sp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746274"/>
              </p:ext>
            </p:extLst>
          </p:nvPr>
        </p:nvGraphicFramePr>
        <p:xfrm>
          <a:off x="4139586" y="4340225"/>
          <a:ext cx="415351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3514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18325"/>
              </p:ext>
            </p:extLst>
          </p:nvPr>
        </p:nvGraphicFramePr>
        <p:xfrm>
          <a:off x="4133850" y="4340225"/>
          <a:ext cx="415352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190"/>
                <a:gridCol w="519190"/>
                <a:gridCol w="519190"/>
                <a:gridCol w="519190"/>
                <a:gridCol w="519190"/>
                <a:gridCol w="519190"/>
                <a:gridCol w="519190"/>
                <a:gridCol w="519190"/>
              </a:tblGrid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88632"/>
              </p:ext>
            </p:extLst>
          </p:nvPr>
        </p:nvGraphicFramePr>
        <p:xfrm>
          <a:off x="4141724" y="4342765"/>
          <a:ext cx="415137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  <a:gridCol w="259461"/>
              </a:tblGrid>
              <a:tr h="13716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</a:tr>
              <a:tr h="1371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67675" y="4038600"/>
            <a:ext cx="2771782" cy="2286000"/>
            <a:chOff x="567675" y="4038600"/>
            <a:chExt cx="2771782" cy="2286000"/>
          </a:xfrm>
        </p:grpSpPr>
        <p:grpSp>
          <p:nvGrpSpPr>
            <p:cNvPr id="3" name="Group 2"/>
            <p:cNvGrpSpPr/>
            <p:nvPr/>
          </p:nvGrpSpPr>
          <p:grpSpPr>
            <a:xfrm>
              <a:off x="567675" y="4038600"/>
              <a:ext cx="2771782" cy="2286000"/>
              <a:chOff x="-1032525" y="4059590"/>
              <a:chExt cx="2771782" cy="22860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64495" y="4589527"/>
                <a:ext cx="1259505" cy="692727"/>
              </a:xfrm>
              <a:prstGeom prst="rect">
                <a:avLst/>
              </a:prstGeom>
              <a:solidFill>
                <a:srgbClr val="00B0F0"/>
              </a:solidFill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55" name="Straight Arrow Connector 54"/>
              <p:cNvCxnSpPr/>
              <p:nvPr/>
            </p:nvCxnSpPr>
            <p:spPr>
              <a:xfrm>
                <a:off x="132247" y="4589527"/>
                <a:ext cx="0" cy="692727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>
                <a:off x="264495" y="4462362"/>
                <a:ext cx="1259505" cy="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-1032525" y="4704508"/>
                    <a:ext cx="12107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func>
                            </m:e>
                          </m:func>
                        </m:oMath>
                      </m:oMathPara>
                    </a14:m>
                    <a:endParaRPr lang="en-US" sz="2000" i="1" dirty="0"/>
                  </a:p>
                </p:txBody>
              </p:sp>
            </mc:Choice>
            <mc:Fallback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1032525" y="4704508"/>
                    <a:ext cx="1210716" cy="40011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1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27799" y="4059590"/>
                    <a:ext cx="114339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oMath>
                      </m:oMathPara>
                    </a14:m>
                    <a:endParaRPr lang="en-US" sz="2000" i="1" dirty="0"/>
                  </a:p>
                </p:txBody>
              </p:sp>
            </mc:Choice>
            <mc:Fallback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799" y="4059590"/>
                    <a:ext cx="1143390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38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3" name="TextBox 62"/>
              <p:cNvSpPr txBox="1"/>
              <p:nvPr/>
            </p:nvSpPr>
            <p:spPr>
              <a:xfrm>
                <a:off x="-1018870" y="5976258"/>
                <a:ext cx="27581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Atallah</a:t>
                </a:r>
                <a:r>
                  <a:rPr lang="en-US" dirty="0" smtClean="0"/>
                  <a:t> and Yuan (SODA’10)</a:t>
                </a:r>
                <a:endParaRPr lang="en-US" dirty="0"/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1295400" y="5574268"/>
              <a:ext cx="116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Tabulation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58408" y="3778124"/>
            <a:ext cx="711220" cy="543504"/>
            <a:chOff x="6658408" y="3778124"/>
            <a:chExt cx="711220" cy="543504"/>
          </a:xfrm>
        </p:grpSpPr>
        <p:sp>
          <p:nvSpPr>
            <p:cNvPr id="133" name="Right Brace 132"/>
            <p:cNvSpPr/>
            <p:nvPr/>
          </p:nvSpPr>
          <p:spPr>
            <a:xfrm rot="16200000">
              <a:off x="6894613" y="3962554"/>
              <a:ext cx="186489" cy="531659"/>
            </a:xfrm>
            <a:prstGeom prst="rightBrac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6658408" y="3778124"/>
                  <a:ext cx="7112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8408" y="3778124"/>
                  <a:ext cx="71122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32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40" grpId="0" animBg="1"/>
      <p:bldP spid="41" grpId="0" animBg="1"/>
      <p:bldP spid="37" grpId="0" animBg="1"/>
      <p:bldP spid="40" grpId="0" animBg="1"/>
      <p:bldP spid="43" grpId="0" animBg="1"/>
      <p:bldP spid="51" grpId="0" animBg="1"/>
      <p:bldP spid="130" grpId="0" animBg="1"/>
      <p:bldP spid="131" grpId="0" animBg="1"/>
      <p:bldP spid="132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04800"/>
                <a:ext cx="82296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bits Per Element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04800"/>
                <a:ext cx="8229600" cy="1143000"/>
              </a:xfrm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bits   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query </a:t>
                </a:r>
                <a:r>
                  <a:rPr lang="en-US" dirty="0" smtClean="0"/>
                  <a:t>time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/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bits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query </a:t>
                </a:r>
                <a:r>
                  <a:rPr lang="en-US" dirty="0" smtClean="0"/>
                  <a:t>time</a:t>
                </a:r>
              </a:p>
              <a:p>
                <a:pPr marL="0" indent="-400050"/>
                <a:r>
                  <a:rPr lang="en-US" sz="2800" dirty="0" smtClean="0"/>
                  <a:t>Proof: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/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800" dirty="0">
                    <a:latin typeface="Cambria Math"/>
                  </a:rPr>
                  <a:t> </a:t>
                </a:r>
                <a:r>
                  <a:rPr lang="en-US" sz="2800" dirty="0"/>
                  <a:t>queries </a:t>
                </a:r>
                <a:r>
                  <a:rPr lang="en-US" sz="2800" dirty="0" smtClean="0"/>
                  <a:t>distinguish inputs </a:t>
                </a:r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Ω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𝑁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/>
                  <a:t>time</a:t>
                </a:r>
                <a:endParaRPr lang="en-US" sz="2800" i="1" dirty="0" smtClean="0">
                  <a:latin typeface="Cambria Math"/>
                  <a:ea typeface="Cambria Math"/>
                </a:endParaRPr>
              </a:p>
              <a:p>
                <a:pPr marL="0" indent="-400050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800" dirty="0"/>
                  <a:t>query </a:t>
                </a:r>
                <a:r>
                  <a:rPr lang="en-US" sz="28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Ω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/>
                  <a:t>time</a:t>
                </a:r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953000"/>
              </a:xfrm>
              <a:blipFill rotWithShape="1">
                <a:blip r:embed="rId3"/>
                <a:stretch>
                  <a:fillRect l="-1259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05742" y="1665514"/>
            <a:ext cx="3810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81668"/>
              </p:ext>
            </p:extLst>
          </p:nvPr>
        </p:nvGraphicFramePr>
        <p:xfrm>
          <a:off x="2286000" y="4287050"/>
          <a:ext cx="4705340" cy="20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7"/>
                <a:gridCol w="235267"/>
                <a:gridCol w="243835"/>
                <a:gridCol w="226699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2438400" y="2764970"/>
            <a:ext cx="3810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>
            <a:off x="6350621" y="3647791"/>
            <a:ext cx="124618" cy="10860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70820" y="381000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09600" y="24384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5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Range Minimum </a:t>
            </a:r>
            <a:r>
              <a:rPr lang="en-US" sz="2400" dirty="0" smtClean="0"/>
              <a:t>Queries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smtClean="0"/>
              <a:t>ESA 2010, Invited to </a:t>
            </a:r>
            <a:r>
              <a:rPr lang="en-US" sz="1800" dirty="0" err="1" smtClean="0"/>
              <a:t>Algorithmica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Path </a:t>
            </a:r>
            <a:r>
              <a:rPr lang="en-US" sz="2400" dirty="0" smtClean="0"/>
              <a:t>Minima </a:t>
            </a:r>
            <a:r>
              <a:rPr lang="en-US" sz="2400" dirty="0" smtClean="0"/>
              <a:t>Queries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(WADS 2011)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Range </a:t>
            </a:r>
            <a:r>
              <a:rPr lang="en-US" sz="2400" dirty="0" smtClean="0"/>
              <a:t>Diameter </a:t>
            </a:r>
            <a:r>
              <a:rPr lang="en-US" sz="2400" dirty="0" smtClean="0"/>
              <a:t>Queries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/>
              <a:t>Submitted to ISAAC 2011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486095" y="3183025"/>
            <a:ext cx="2885699" cy="987588"/>
            <a:chOff x="2522678" y="3561853"/>
            <a:chExt cx="3491697" cy="1086347"/>
          </a:xfrm>
        </p:grpSpPr>
        <p:grpSp>
          <p:nvGrpSpPr>
            <p:cNvPr id="32" name="Group 31"/>
            <p:cNvGrpSpPr/>
            <p:nvPr/>
          </p:nvGrpSpPr>
          <p:grpSpPr>
            <a:xfrm>
              <a:off x="2522678" y="3561853"/>
              <a:ext cx="3491697" cy="1086347"/>
              <a:chOff x="700340" y="2441972"/>
              <a:chExt cx="7623613" cy="222504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428409" y="3508772"/>
                <a:ext cx="1066800" cy="18505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99809" y="3693829"/>
                <a:ext cx="228600" cy="7903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95209" y="3508772"/>
                <a:ext cx="0" cy="975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495209" y="3358549"/>
                <a:ext cx="3810000" cy="15022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70375" y="2624852"/>
                <a:ext cx="720634" cy="7336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05209" y="3328069"/>
                <a:ext cx="1003663" cy="3048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305209" y="3343309"/>
                <a:ext cx="501831" cy="714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270375" y="3343309"/>
                <a:ext cx="34834" cy="9427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619409" y="3328069"/>
                <a:ext cx="685800" cy="9122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08872" y="3343309"/>
                <a:ext cx="300446" cy="112558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245529" y="35087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16929" y="42860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12329" y="33280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2329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22329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08129" y="24419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125992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26438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25249" y="38745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87495" y="41031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36529" y="40574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0340" y="354548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40459" y="2967251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65219" y="359779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23458" y="329251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26415" y="347665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12945" y="3195386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72927" y="247726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511386" y="274304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285554" y="3448544"/>
                <a:ext cx="1038399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</a:t>
                </a:r>
                <a:endParaRPr lang="en-US" sz="16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997936" y="3733800"/>
              <a:ext cx="475598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</a:p>
          </p:txBody>
        </p:sp>
      </p:grpSp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4667" r="20500" b="6889"/>
          <a:stretch/>
        </p:blipFill>
        <p:spPr bwMode="auto">
          <a:xfrm>
            <a:off x="5963588" y="4724400"/>
            <a:ext cx="2177144" cy="17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198833"/>
              </p:ext>
            </p:extLst>
          </p:nvPr>
        </p:nvGraphicFramePr>
        <p:xfrm>
          <a:off x="6019800" y="1524000"/>
          <a:ext cx="2286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93914" y="3331028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Minima/Maxima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The most expensive connection between two given nodes?</a:t>
            </a:r>
            <a:endParaRPr lang="en-US" sz="2600" dirty="0" smtClean="0"/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etween </a:t>
            </a:r>
            <a:r>
              <a:rPr lang="en-US" sz="2600" dirty="0" smtClean="0">
                <a:solidFill>
                  <a:srgbClr val="92D050"/>
                </a:solidFill>
              </a:rPr>
              <a:t>b</a:t>
            </a:r>
            <a:r>
              <a:rPr lang="en-US" sz="2600" dirty="0" smtClean="0"/>
              <a:t> and </a:t>
            </a:r>
            <a:r>
              <a:rPr lang="en-US" sz="2600" dirty="0" smtClean="0">
                <a:solidFill>
                  <a:srgbClr val="92D050"/>
                </a:solidFill>
              </a:rPr>
              <a:t>k</a:t>
            </a:r>
            <a:r>
              <a:rPr lang="en-US" sz="2600" dirty="0" smtClean="0"/>
              <a:t> </a:t>
            </a:r>
            <a:r>
              <a:rPr lang="en-US" sz="2600" dirty="0" smtClean="0"/>
              <a:t>= </a:t>
            </a:r>
            <a:r>
              <a:rPr lang="en-US" sz="2600" dirty="0" smtClean="0"/>
              <a:t>(</a:t>
            </a:r>
            <a:r>
              <a:rPr lang="en-US" sz="2600" dirty="0" err="1" smtClean="0"/>
              <a:t>c,e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pPr lvl="1"/>
            <a:r>
              <a:rPr lang="en-US" sz="2600" dirty="0" smtClean="0"/>
              <a:t>between </a:t>
            </a:r>
            <a:r>
              <a:rPr lang="en-US" sz="2600" dirty="0" smtClean="0">
                <a:solidFill>
                  <a:srgbClr val="92D050"/>
                </a:solidFill>
              </a:rPr>
              <a:t>e</a:t>
            </a:r>
            <a:r>
              <a:rPr lang="en-US" sz="2600" dirty="0" smtClean="0"/>
              <a:t> </a:t>
            </a:r>
            <a:r>
              <a:rPr lang="en-US" sz="2600" dirty="0" smtClean="0"/>
              <a:t>and </a:t>
            </a:r>
            <a:r>
              <a:rPr lang="en-US" sz="2600" dirty="0" smtClean="0">
                <a:solidFill>
                  <a:srgbClr val="92D050"/>
                </a:solidFill>
              </a:rPr>
              <a:t>k</a:t>
            </a:r>
            <a:r>
              <a:rPr lang="en-US" sz="2600" dirty="0" smtClean="0"/>
              <a:t> </a:t>
            </a:r>
            <a:r>
              <a:rPr lang="en-US" sz="2600" dirty="0" smtClean="0"/>
              <a:t>= </a:t>
            </a:r>
            <a:r>
              <a:rPr lang="en-US" sz="2600" dirty="0" smtClean="0"/>
              <a:t>(</a:t>
            </a:r>
            <a:r>
              <a:rPr lang="en-US" sz="2600" dirty="0" err="1" smtClean="0"/>
              <a:t>j</a:t>
            </a:r>
            <a:r>
              <a:rPr lang="en-US" sz="2600" dirty="0" err="1" smtClean="0"/>
              <a:t>,k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Update(</a:t>
            </a:r>
            <a:r>
              <a:rPr lang="en-US" dirty="0" err="1" smtClean="0"/>
              <a:t>c,e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90800" y="4582180"/>
            <a:ext cx="3714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Tree-Topology Networks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086774" y="30668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1016929" y="2427514"/>
            <a:ext cx="6831671" cy="2241284"/>
            <a:chOff x="1016929" y="2427514"/>
            <a:chExt cx="6831671" cy="224128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428409" y="3508772"/>
              <a:ext cx="1066800" cy="185057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99809" y="3693829"/>
              <a:ext cx="228600" cy="79030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495209" y="3508772"/>
              <a:ext cx="0" cy="9753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495209" y="3358549"/>
              <a:ext cx="3810000" cy="150223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270375" y="2624852"/>
              <a:ext cx="720634" cy="733697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305209" y="3328069"/>
              <a:ext cx="1003663" cy="3048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05209" y="3343309"/>
              <a:ext cx="501831" cy="71410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270375" y="3343309"/>
              <a:ext cx="34834" cy="94270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619409" y="3328069"/>
              <a:ext cx="685800" cy="91222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308872" y="3343309"/>
              <a:ext cx="300446" cy="1125583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1234440" y="3508772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16929" y="428601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12329" y="3328069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312329" y="430125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122329" y="3175669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808129" y="244197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125992" y="3175669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426438" y="4301252"/>
              <a:ext cx="365760" cy="36576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625249" y="387453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87495" y="410313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436529" y="4057412"/>
              <a:ext cx="365760" cy="3657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6789" y="4253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3706" y="3505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44366" y="42994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44366" y="332053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154366" y="31580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68566" y="405384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22329" y="40669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56197" y="3861247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61766" y="428679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206660" y="3158031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867229" y="2427514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682" y="382554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89194" y="32707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462551" y="382563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91032" y="35241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046455" y="3651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14143" y="34511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16167" y="26524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54494" y="30193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429896" y="368202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452258" y="3000256"/>
            <a:ext cx="3016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22659" y="5663625"/>
            <a:ext cx="488794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Trees with Dynamic Weights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147456" y="3099554"/>
            <a:ext cx="314478" cy="291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6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8" grpId="0"/>
      <p:bldP spid="64" grpId="0"/>
      <p:bldP spid="73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126"/>
          <p:cNvSpPr txBox="1"/>
          <p:nvPr/>
        </p:nvSpPr>
        <p:spPr>
          <a:xfrm>
            <a:off x="6501882" y="5311686"/>
            <a:ext cx="3016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Structures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Brute Force Search</a:t>
                </a:r>
              </a:p>
              <a:p>
                <a:pPr lvl="1"/>
                <a:r>
                  <a:rPr lang="en-US" dirty="0" smtClean="0"/>
                  <a:t>Worst case query </a:t>
                </a:r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Update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Tabulation</a:t>
                </a:r>
              </a:p>
              <a:p>
                <a:pPr lvl="1"/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Update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5334000" y="5005719"/>
            <a:ext cx="2310788" cy="1166481"/>
            <a:chOff x="5334000" y="4708498"/>
            <a:chExt cx="2310788" cy="1166481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6899613" y="4708498"/>
              <a:ext cx="598467" cy="6196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899613" y="5334000"/>
              <a:ext cx="598467" cy="5409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6148771" y="5328130"/>
              <a:ext cx="750842" cy="587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 flipV="1">
              <a:off x="5701275" y="4708498"/>
              <a:ext cx="447496" cy="625502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5701275" y="5334000"/>
              <a:ext cx="455575" cy="540979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899613" y="4844997"/>
              <a:ext cx="644187" cy="48900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899613" y="5328130"/>
              <a:ext cx="644187" cy="41035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6899613" y="5018314"/>
              <a:ext cx="680488" cy="3156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6899613" y="5181600"/>
              <a:ext cx="742802" cy="14653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6899613" y="5328130"/>
              <a:ext cx="745175" cy="5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6899613" y="5344886"/>
              <a:ext cx="742802" cy="1884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6760938" y="5191632"/>
              <a:ext cx="277351" cy="27299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7" name="Straight Connector 136"/>
            <p:cNvCxnSpPr/>
            <p:nvPr/>
          </p:nvCxnSpPr>
          <p:spPr>
            <a:xfrm flipH="1" flipV="1">
              <a:off x="5562600" y="4844997"/>
              <a:ext cx="586171" cy="483133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5486400" y="5018314"/>
              <a:ext cx="670452" cy="283030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 flipV="1">
              <a:off x="5334000" y="5159829"/>
              <a:ext cx="822852" cy="16830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5334000" y="5328130"/>
              <a:ext cx="814771" cy="16756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5486400" y="5333150"/>
              <a:ext cx="670452" cy="20015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5486400" y="5328130"/>
              <a:ext cx="670452" cy="410351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6018175" y="5191632"/>
              <a:ext cx="277351" cy="272997"/>
            </a:xfrm>
            <a:prstGeom prst="ellips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52800" y="2558142"/>
            <a:ext cx="5160772" cy="1715226"/>
            <a:chOff x="3352800" y="2558142"/>
            <a:chExt cx="5160772" cy="1715226"/>
          </a:xfrm>
        </p:grpSpPr>
        <p:grpSp>
          <p:nvGrpSpPr>
            <p:cNvPr id="69" name="Group 68"/>
            <p:cNvGrpSpPr/>
            <p:nvPr/>
          </p:nvGrpSpPr>
          <p:grpSpPr>
            <a:xfrm>
              <a:off x="3352800" y="2558142"/>
              <a:ext cx="5160772" cy="1715226"/>
              <a:chOff x="979612" y="2384047"/>
              <a:chExt cx="6868988" cy="2282965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 flipV="1">
                <a:off x="1428409" y="3508772"/>
                <a:ext cx="1066800" cy="18505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1199809" y="3693829"/>
                <a:ext cx="228600" cy="7903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95209" y="3508772"/>
                <a:ext cx="0" cy="975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2495209" y="3358549"/>
                <a:ext cx="3810000" cy="15022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6270375" y="2624852"/>
                <a:ext cx="720634" cy="7336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305209" y="3328069"/>
                <a:ext cx="1003663" cy="3048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305209" y="3343309"/>
                <a:ext cx="501831" cy="714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6270375" y="3343309"/>
                <a:ext cx="34834" cy="9427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H="1">
                <a:off x="5619409" y="3328069"/>
                <a:ext cx="685800" cy="9122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7308872" y="3343309"/>
                <a:ext cx="300446" cy="1125583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1222385" y="3508772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016929" y="42860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12329" y="3328069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312329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122329" y="3175669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6808129" y="24419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7125992" y="3175669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7426438" y="4301252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6625249" y="38745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6087495" y="41031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436529" y="40574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017810" y="4209887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234098" y="3432754"/>
                <a:ext cx="30649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286409" y="4255998"/>
                <a:ext cx="30649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300898" y="3248087"/>
                <a:ext cx="282450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110898" y="3100074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454076" y="4010372"/>
                <a:ext cx="255198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093350" y="4008944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627218" y="3817779"/>
                <a:ext cx="30649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7432788" y="4243327"/>
                <a:ext cx="28886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163192" y="3100074"/>
                <a:ext cx="23916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</a:t>
                </a:r>
                <a:endParaRPr lang="en-US" dirty="0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6838251" y="2384047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</a:t>
                </a:r>
                <a:endParaRPr lang="en-US" dirty="0"/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979612" y="37894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60216" y="321280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2404594" y="37460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647564" y="346622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002987" y="35794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499654" y="337871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6358210" y="262347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654495" y="29468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7429896" y="368202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sp>
          <p:nvSpPr>
            <p:cNvPr id="122" name="TextBox 121"/>
            <p:cNvSpPr txBox="1"/>
            <p:nvPr/>
          </p:nvSpPr>
          <p:spPr>
            <a:xfrm>
              <a:off x="5791200" y="29935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6234372" y="53021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6295054" y="5334782"/>
            <a:ext cx="314478" cy="291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62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653821" y="3207584"/>
            <a:ext cx="2441448" cy="9834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Reduction </a:t>
            </a:r>
            <a:r>
              <a:rPr lang="en-US" sz="2400" dirty="0" smtClean="0"/>
              <a:t>from </a:t>
            </a:r>
            <a:r>
              <a:rPr lang="en-US" sz="2400" dirty="0" smtClean="0">
                <a:solidFill>
                  <a:schemeClr val="accent2"/>
                </a:solidFill>
              </a:rPr>
              <a:t>Range Minimum Queries</a:t>
            </a:r>
            <a:r>
              <a:rPr lang="en-US" sz="2400" dirty="0" smtClean="0"/>
              <a:t> in </a:t>
            </a:r>
            <a:r>
              <a:rPr lang="en-US" sz="2400" dirty="0" smtClean="0"/>
              <a:t>1D arrays</a:t>
            </a:r>
            <a:endParaRPr lang="en-US" sz="2400" dirty="0" smtClean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5092221" y="3206780"/>
            <a:ext cx="2414016" cy="984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092221" y="4180114"/>
            <a:ext cx="2414016" cy="1133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653821" y="4180114"/>
            <a:ext cx="2441448" cy="1133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0625744"/>
                  </p:ext>
                </p:extLst>
              </p:nvPr>
            </p:nvGraphicFramePr>
            <p:xfrm>
              <a:off x="650849" y="1447800"/>
              <a:ext cx="6858000" cy="38691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2972"/>
                    <a:gridCol w="2438400"/>
                    <a:gridCol w="24166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Update Time</a:t>
                          </a:r>
                          <a:endParaRPr lang="en-US" b="1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Tabulation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Brute Force Search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Sleator and</a:t>
                          </a:r>
                          <a:r>
                            <a:rPr lang="en-US" baseline="0" dirty="0" smtClean="0"/>
                            <a:t> Tarjan</a:t>
                          </a:r>
                          <a:br>
                            <a:rPr lang="en-US" baseline="0" dirty="0" smtClean="0"/>
                          </a:br>
                          <a:r>
                            <a:rPr lang="en-US" dirty="0" smtClean="0"/>
                            <a:t>(STOC’81)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(WADS’11)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  <a:p>
                          <a:pPr algn="ctr"/>
                          <a:endParaRPr lang="en-US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b="0" i="0" smtClean="0">
                                                    <a:latin typeface="Cambria Math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func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400" dirty="0" smtClean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80625744"/>
                  </p:ext>
                </p:extLst>
              </p:nvPr>
            </p:nvGraphicFramePr>
            <p:xfrm>
              <a:off x="650849" y="1447800"/>
              <a:ext cx="6858000" cy="38691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02972"/>
                    <a:gridCol w="2438400"/>
                    <a:gridCol w="24166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Update Time</a:t>
                          </a:r>
                          <a:endParaRPr lang="en-US" b="1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Tabulation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500" t="-108197" r="-99000" b="-8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84343" t="-108197" b="-84098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Brute Force Search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500" t="-211667" r="-99000" b="-75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84343" t="-211667" b="-755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Sleator and</a:t>
                          </a:r>
                          <a:r>
                            <a:rPr lang="en-US" baseline="0" dirty="0" smtClean="0"/>
                            <a:t> Tarjan</a:t>
                          </a:r>
                          <a:br>
                            <a:rPr lang="en-US" baseline="0" dirty="0" smtClean="0"/>
                          </a:br>
                          <a:r>
                            <a:rPr lang="en-US" dirty="0" smtClean="0"/>
                            <a:t>(STOC’81)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500" t="-178095" r="-99000" b="-33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4343" t="-178095" b="-331429"/>
                          </a:stretch>
                        </a:blipFill>
                      </a:tcPr>
                    </a:tc>
                  </a:tr>
                  <a:tr h="9820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(WADS’11)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82500" t="-181366" r="-99000" b="-116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184343" t="-181366" b="-116149"/>
                          </a:stretch>
                        </a:blipFill>
                      </a:tcPr>
                    </a:tc>
                  </a:tr>
                  <a:tr h="11344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82500" t="-243548" r="-99000" b="-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84343" t="-243548" b="-53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Dynamic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05000" y="5878676"/>
            <a:ext cx="4876800" cy="522124"/>
            <a:chOff x="2057400" y="5650076"/>
            <a:chExt cx="4876800" cy="52212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2209800" y="60198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71800" y="60198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733800" y="60198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495800" y="60198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57800" y="60198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019800" y="60198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85998" y="5650468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[1]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5998" y="5650468"/>
                  <a:ext cx="40005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57576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050720" y="5650076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r>
                          <a:rPr lang="en-US" i="1" smtClean="0">
                            <a:latin typeface="Cambria Math"/>
                          </a:rPr>
                          <m:t>[2]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0720" y="5650076"/>
                  <a:ext cx="40005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59091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812720" y="5650076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r>
                          <a:rPr lang="en-US" i="1" smtClean="0">
                            <a:latin typeface="Cambria Math"/>
                          </a:rPr>
                          <m:t>[3]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2720" y="5650076"/>
                  <a:ext cx="4000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59091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72000" y="5660962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r>
                          <a:rPr lang="en-US" i="1" smtClean="0">
                            <a:latin typeface="Cambria Math"/>
                          </a:rPr>
                          <m:t>[4]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660962"/>
                  <a:ext cx="40005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757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36720" y="5650076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r>
                          <a:rPr lang="en-US" i="1" smtClean="0">
                            <a:latin typeface="Cambria Math"/>
                          </a:rPr>
                          <m:t>[5]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720" y="5650076"/>
                  <a:ext cx="4000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59091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087834" y="5650076"/>
                  <a:ext cx="400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𝐴</m:t>
                        </m:r>
                        <m:r>
                          <a:rPr lang="en-US" i="1" smtClean="0">
                            <a:latin typeface="Cambria Math"/>
                          </a:rPr>
                          <m:t>[6]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7834" y="5650076"/>
                  <a:ext cx="40005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60000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/>
            <p:cNvSpPr/>
            <p:nvPr/>
          </p:nvSpPr>
          <p:spPr>
            <a:xfrm>
              <a:off x="2057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81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05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629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8674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060739" y="3785251"/>
            <a:ext cx="254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Optimal</a:t>
            </a:r>
            <a:r>
              <a:rPr lang="en-US" sz="1400" dirty="0"/>
              <a:t>: Brodal et al. (SWAT’96)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77321" y="4789008"/>
            <a:ext cx="2453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dirty="0"/>
              <a:t>Optimal  by conjecture</a:t>
            </a:r>
            <a:r>
              <a:rPr lang="en-US" sz="1400" dirty="0"/>
              <a:t>:</a:t>
            </a:r>
          </a:p>
          <a:p>
            <a:pPr algn="ctr">
              <a:defRPr/>
            </a:pPr>
            <a:r>
              <a:rPr lang="en-US" sz="1400" dirty="0"/>
              <a:t>Patrascu and Thorup (STOC’06)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90242" y="4920344"/>
            <a:ext cx="255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Optimal</a:t>
            </a:r>
            <a:r>
              <a:rPr lang="en-US" sz="1400" dirty="0" smtClean="0"/>
              <a:t>: Alstrup </a:t>
            </a:r>
            <a:r>
              <a:rPr lang="en-US" sz="1400" dirty="0"/>
              <a:t>et al. (FOCS’98)</a:t>
            </a:r>
          </a:p>
        </p:txBody>
      </p:sp>
      <p:sp>
        <p:nvSpPr>
          <p:cNvPr id="51" name="Right Brace 50"/>
          <p:cNvSpPr/>
          <p:nvPr/>
        </p:nvSpPr>
        <p:spPr>
          <a:xfrm>
            <a:off x="7508849" y="1447800"/>
            <a:ext cx="372408" cy="2732314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728857" y="2514600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Comparison</a:t>
            </a:r>
          </a:p>
          <a:p>
            <a:pPr algn="ctr"/>
            <a:r>
              <a:rPr lang="en-US" sz="1600" dirty="0" smtClean="0"/>
              <a:t>Based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7585049" y="459315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81020" y="3837450"/>
            <a:ext cx="2558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b="1" dirty="0" smtClean="0"/>
              <a:t>Optimal</a:t>
            </a:r>
            <a:r>
              <a:rPr lang="en-US" sz="1400" dirty="0" smtClean="0"/>
              <a:t>: Alstrup </a:t>
            </a:r>
            <a:r>
              <a:rPr lang="en-US" sz="1400" dirty="0"/>
              <a:t>et al. (FOCS’98)</a:t>
            </a:r>
          </a:p>
        </p:txBody>
      </p:sp>
    </p:spTree>
    <p:extLst>
      <p:ext uri="{BB962C8B-B14F-4D97-AF65-F5344CB8AC3E}">
        <p14:creationId xmlns:p14="http://schemas.microsoft.com/office/powerpoint/2010/main" val="3131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5" grpId="0" animBg="1"/>
      <p:bldP spid="43" grpId="0" animBg="1"/>
      <p:bldP spid="44" grpId="0" animBg="1"/>
      <p:bldP spid="46" grpId="0"/>
      <p:bldP spid="47" grpId="0"/>
      <p:bldP spid="48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3906715" y="3156859"/>
            <a:ext cx="1198685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Leaves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052112"/>
                  </p:ext>
                </p:extLst>
              </p:nvPr>
            </p:nvGraphicFramePr>
            <p:xfrm>
              <a:off x="914400" y="1586738"/>
              <a:ext cx="7260772" cy="219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3572"/>
                    <a:gridCol w="1182188"/>
                    <a:gridCol w="1408612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Update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Comment</a:t>
                          </a:r>
                          <a:endParaRPr lang="en-US" sz="1800" b="1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Alstrup and Holm (ICALP’00)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Kaplan and Shafrir (ESA’08)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RAM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Comparison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based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74052112"/>
                  </p:ext>
                </p:extLst>
              </p:nvPr>
            </p:nvGraphicFramePr>
            <p:xfrm>
              <a:off x="914400" y="1586738"/>
              <a:ext cx="7260772" cy="2194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993572"/>
                    <a:gridCol w="1182188"/>
                    <a:gridCol w="1408612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Update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Comment</a:t>
                          </a:r>
                          <a:endParaRPr lang="en-US" sz="1800" b="1" dirty="0"/>
                        </a:p>
                      </a:txBody>
                      <a:tcPr anchor="ctr"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Alstrup and Holm (ICALP’00)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and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Kaplan and Shafrir (ESA’08)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53093" t="-73333" r="-261340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96537" t="-73333" r="-119481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RAM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3093" t="-247619" r="-26134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296537" t="-247619" r="-119481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Comparison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based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352800" y="4157246"/>
            <a:ext cx="2301271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Optimal: </a:t>
            </a:r>
            <a:r>
              <a:rPr lang="en-US" sz="1600" dirty="0" err="1" smtClean="0"/>
              <a:t>Pettie</a:t>
            </a:r>
            <a:r>
              <a:rPr lang="en-US" sz="1600" dirty="0" smtClean="0"/>
              <a:t> (FOCS’02)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3435" y="3755572"/>
            <a:ext cx="0" cy="3352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1981200" y="4648200"/>
            <a:ext cx="5160772" cy="1715226"/>
            <a:chOff x="3352800" y="2558142"/>
            <a:chExt cx="5160772" cy="1715226"/>
          </a:xfrm>
        </p:grpSpPr>
        <p:grpSp>
          <p:nvGrpSpPr>
            <p:cNvPr id="54" name="Group 53"/>
            <p:cNvGrpSpPr/>
            <p:nvPr/>
          </p:nvGrpSpPr>
          <p:grpSpPr>
            <a:xfrm>
              <a:off x="3352800" y="2558142"/>
              <a:ext cx="5160772" cy="1715226"/>
              <a:chOff x="979612" y="2384047"/>
              <a:chExt cx="6868988" cy="22829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1428409" y="3508772"/>
                <a:ext cx="1066800" cy="185057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1199809" y="3693829"/>
                <a:ext cx="228600" cy="7903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2495209" y="3508772"/>
                <a:ext cx="0" cy="975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2495209" y="3358549"/>
                <a:ext cx="3810000" cy="15022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6270375" y="2624852"/>
                <a:ext cx="720634" cy="7336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305209" y="3328069"/>
                <a:ext cx="1003663" cy="3048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305209" y="3343309"/>
                <a:ext cx="501831" cy="714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6270375" y="3343309"/>
                <a:ext cx="34834" cy="9427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5619409" y="3328069"/>
                <a:ext cx="685800" cy="9122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7308872" y="3343309"/>
                <a:ext cx="300446" cy="1125583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>
                <a:off x="1222385" y="3508772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016929" y="42860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12329" y="3328069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12329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122329" y="3175669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808129" y="24419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7125992" y="3175669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426438" y="4301252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625249" y="38745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087495" y="41031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436529" y="40574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017810" y="4209887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234098" y="3432754"/>
                <a:ext cx="30649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86409" y="4255998"/>
                <a:ext cx="30649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300898" y="3248087"/>
                <a:ext cx="282450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6110898" y="3100074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454076" y="4010372"/>
                <a:ext cx="255198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093350" y="4008944"/>
                <a:ext cx="30168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627218" y="3817779"/>
                <a:ext cx="306493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432788" y="4243327"/>
                <a:ext cx="288862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7163192" y="3100074"/>
                <a:ext cx="239167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j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838251" y="2384047"/>
                <a:ext cx="237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979612" y="378947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760216" y="321280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404594" y="37460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647564" y="346622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002987" y="35794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499654" y="337871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358210" y="262347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4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654495" y="294685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429896" y="368202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5791200" y="299357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239002" y="5562600"/>
            <a:ext cx="30168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V="1">
            <a:off x="6934200" y="5661898"/>
            <a:ext cx="314478" cy="2916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>
            <a:endCxn id="40" idx="3"/>
          </p:cNvCxnSpPr>
          <p:nvPr/>
        </p:nvCxnSpPr>
        <p:spPr>
          <a:xfrm flipV="1">
            <a:off x="4098660" y="1547717"/>
            <a:ext cx="3474137" cy="14533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with link and cut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329816" y="2253997"/>
            <a:ext cx="801503" cy="13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158065" y="2393033"/>
            <a:ext cx="171751" cy="59376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1318" y="2253997"/>
            <a:ext cx="0" cy="73280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31318" y="2141132"/>
            <a:ext cx="2862509" cy="1128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67656" y="1589894"/>
            <a:ext cx="541423" cy="55123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93828" y="2118232"/>
            <a:ext cx="754067" cy="229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93828" y="2129682"/>
            <a:ext cx="377033" cy="5365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67656" y="2129682"/>
            <a:ext cx="26171" cy="70826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78576" y="2118232"/>
            <a:ext cx="515252" cy="68536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47894" y="2129682"/>
            <a:ext cx="225730" cy="845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75027" y="2253997"/>
            <a:ext cx="274801" cy="2748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20665" y="2837949"/>
            <a:ext cx="274801" cy="274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93918" y="2118232"/>
            <a:ext cx="274801" cy="2748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93918" y="2849399"/>
            <a:ext cx="274801" cy="274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56427" y="2003732"/>
            <a:ext cx="274801" cy="2748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371679" y="1452494"/>
            <a:ext cx="274801" cy="274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610494" y="2003732"/>
            <a:ext cx="274801" cy="2748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36223" y="2849399"/>
            <a:ext cx="274801" cy="2748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34278" y="2528798"/>
            <a:ext cx="274801" cy="274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830256" y="2700548"/>
            <a:ext cx="274801" cy="274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41175" y="2666198"/>
            <a:ext cx="274801" cy="2748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021327" y="2780755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83827" y="2196883"/>
            <a:ext cx="23027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74444" y="2815399"/>
            <a:ext cx="23027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985330" y="2058140"/>
            <a:ext cx="212209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847839" y="1946936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54359" y="2630856"/>
            <a:ext cx="191734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34655" y="2629784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235758" y="2486158"/>
            <a:ext cx="230273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40994" y="2805879"/>
            <a:ext cx="217026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638443" y="1946936"/>
            <a:ext cx="179690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394310" y="1408974"/>
            <a:ext cx="178487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92628" y="2464890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79107" y="2031635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063238" y="2432232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499729" y="2222029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6764" y="2307063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139917" y="2156283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00990" y="1638401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56251" y="1831822"/>
            <a:ext cx="226661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838822" y="2384164"/>
            <a:ext cx="314578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1028" y="18444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047904" y="2336313"/>
            <a:ext cx="123463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link (d,i,12)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47904" y="1869199"/>
            <a:ext cx="8931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cut(</a:t>
            </a:r>
            <a:r>
              <a:rPr lang="en-US" dirty="0" err="1" smtClean="0"/>
              <a:t>c,e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143896" y="246095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56" name="Left Bracket 55"/>
          <p:cNvSpPr/>
          <p:nvPr/>
        </p:nvSpPr>
        <p:spPr>
          <a:xfrm>
            <a:off x="1047904" y="1704739"/>
            <a:ext cx="152400" cy="1190861"/>
          </a:xfrm>
          <a:prstGeom prst="leftBracket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41838452"/>
                  </p:ext>
                </p:extLst>
              </p:nvPr>
            </p:nvGraphicFramePr>
            <p:xfrm>
              <a:off x="914400" y="3669268"/>
              <a:ext cx="7260772" cy="23114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/>
                    <a:gridCol w="1828800"/>
                    <a:gridCol w="1317172"/>
                    <a:gridCol w="16764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Update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Comment</a:t>
                          </a:r>
                          <a:endParaRPr lang="en-US" sz="1800" b="1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Sleator and</a:t>
                          </a:r>
                          <a:r>
                            <a:rPr lang="en-US" baseline="0" dirty="0" smtClean="0"/>
                            <a:t> Tarjan</a:t>
                          </a:r>
                          <a:br>
                            <a:rPr lang="en-US" baseline="0" dirty="0" smtClean="0"/>
                          </a:br>
                          <a:r>
                            <a:rPr lang="en-US" dirty="0" smtClean="0"/>
                            <a:t>(STOC’81)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Comparison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Based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Cell Probe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num>
                                  <m:den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den>
                                </m:f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8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41838452"/>
                  </p:ext>
                </p:extLst>
              </p:nvPr>
            </p:nvGraphicFramePr>
            <p:xfrm>
              <a:off x="914400" y="3669268"/>
              <a:ext cx="7260772" cy="231146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/>
                    <a:gridCol w="1828800"/>
                    <a:gridCol w="1317172"/>
                    <a:gridCol w="167640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Update Time</a:t>
                          </a:r>
                          <a:endParaRPr 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 smtClean="0"/>
                            <a:t>Comment</a:t>
                          </a:r>
                          <a:endParaRPr lang="en-US" sz="1800" b="1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Sleator and</a:t>
                          </a:r>
                          <a:r>
                            <a:rPr lang="en-US" baseline="0" dirty="0" smtClean="0"/>
                            <a:t> Tarjan</a:t>
                          </a:r>
                          <a:br>
                            <a:rPr lang="en-US" baseline="0" dirty="0" smtClean="0"/>
                          </a:br>
                          <a:r>
                            <a:rPr lang="en-US" dirty="0" smtClean="0"/>
                            <a:t>(STOC’81)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33333" t="-104762" r="-164000" b="-1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24074" t="-104762" r="-127778" b="-1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Comparison</a:t>
                          </a:r>
                        </a:p>
                        <a:p>
                          <a:pPr algn="ctr"/>
                          <a:r>
                            <a:rPr lang="en-US" sz="1800" dirty="0" smtClean="0"/>
                            <a:t>Based</a:t>
                          </a:r>
                          <a:endParaRPr lang="en-US" sz="1800" dirty="0"/>
                        </a:p>
                      </a:txBody>
                      <a:tcPr anchor="ctr"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Results</a:t>
                          </a:r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(WADS’11</a:t>
                          </a: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333" t="-352459" r="-164000" b="-1786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24074" t="-352459" r="-127778" b="-17868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Cell Probe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  <a:tr h="660464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333" t="-255556" r="-164000" b="-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24074" t="-255556" r="-127778" b="-92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9" name="TextBox 58"/>
          <p:cNvSpPr txBox="1"/>
          <p:nvPr/>
        </p:nvSpPr>
        <p:spPr>
          <a:xfrm>
            <a:off x="1905000" y="6031468"/>
            <a:ext cx="54915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mtClean="0"/>
              <a:t>Proof: by </a:t>
            </a:r>
            <a:r>
              <a:rPr lang="en-US" dirty="0" smtClean="0"/>
              <a:t>reduction from connectivity problems in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0" grpId="0"/>
      <p:bldP spid="51" grpId="0"/>
      <p:bldP spid="54" grpId="0"/>
      <p:bldP spid="56" grpId="0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Range Minimum </a:t>
            </a:r>
            <a:r>
              <a:rPr lang="en-US" sz="2400" dirty="0" smtClean="0"/>
              <a:t>Queries</a:t>
            </a:r>
            <a:br>
              <a:rPr lang="en-US" sz="2400" dirty="0" smtClean="0"/>
            </a:br>
            <a:r>
              <a:rPr lang="en-US" sz="1800" dirty="0" smtClean="0"/>
              <a:t>(</a:t>
            </a:r>
            <a:r>
              <a:rPr lang="en-US" sz="1800" dirty="0" smtClean="0"/>
              <a:t>ESA 2010, Invited to </a:t>
            </a:r>
            <a:r>
              <a:rPr lang="en-US" sz="1800" dirty="0" err="1" smtClean="0"/>
              <a:t>Algorithmica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Path </a:t>
            </a:r>
            <a:r>
              <a:rPr lang="en-US" sz="2400" dirty="0" smtClean="0"/>
              <a:t>Minima </a:t>
            </a:r>
            <a:r>
              <a:rPr lang="en-US" sz="2400" dirty="0" smtClean="0"/>
              <a:t>Queries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(WADS 2011)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Range </a:t>
            </a:r>
            <a:r>
              <a:rPr lang="en-US" sz="2400" dirty="0" smtClean="0"/>
              <a:t>Diameter </a:t>
            </a:r>
            <a:r>
              <a:rPr lang="en-US" sz="2400" dirty="0" smtClean="0"/>
              <a:t>Queries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/>
              <a:t>Submitted to ISAAC 2011</a:t>
            </a:r>
            <a:r>
              <a:rPr lang="en-US" sz="1800" dirty="0" smtClean="0"/>
              <a:t>)</a:t>
            </a:r>
            <a:endParaRPr lang="en-US" sz="1800" dirty="0"/>
          </a:p>
          <a:p>
            <a:endParaRPr lang="en-US" sz="2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486095" y="3183025"/>
            <a:ext cx="2885699" cy="987588"/>
            <a:chOff x="2522678" y="3561853"/>
            <a:chExt cx="3491697" cy="1086347"/>
          </a:xfrm>
        </p:grpSpPr>
        <p:grpSp>
          <p:nvGrpSpPr>
            <p:cNvPr id="32" name="Group 31"/>
            <p:cNvGrpSpPr/>
            <p:nvPr/>
          </p:nvGrpSpPr>
          <p:grpSpPr>
            <a:xfrm>
              <a:off x="2522678" y="3561853"/>
              <a:ext cx="3491697" cy="1086347"/>
              <a:chOff x="700340" y="2441972"/>
              <a:chExt cx="7623613" cy="222504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428409" y="3508772"/>
                <a:ext cx="1066800" cy="18505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99809" y="3693829"/>
                <a:ext cx="228600" cy="7903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95209" y="3508772"/>
                <a:ext cx="0" cy="975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495209" y="3358549"/>
                <a:ext cx="3810000" cy="15022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70375" y="2624852"/>
                <a:ext cx="720634" cy="7336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05209" y="3328069"/>
                <a:ext cx="1003663" cy="3048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305209" y="3343309"/>
                <a:ext cx="501831" cy="714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270375" y="3343309"/>
                <a:ext cx="34834" cy="9427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619409" y="3328069"/>
                <a:ext cx="685800" cy="9122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08872" y="3343309"/>
                <a:ext cx="300446" cy="112558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245529" y="35087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16929" y="42860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12329" y="33280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2329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22329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08129" y="24419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125992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26438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25249" y="38745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87495" y="41031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36529" y="40574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0340" y="354548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40459" y="2967251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65219" y="359779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23458" y="329251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26415" y="347665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12945" y="3195386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72927" y="247726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511386" y="274304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285554" y="3448544"/>
                <a:ext cx="1038399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</a:t>
                </a:r>
                <a:endParaRPr lang="en-US" sz="16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997936" y="3733800"/>
              <a:ext cx="475598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</a:p>
          </p:txBody>
        </p:sp>
      </p:grpSp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4667" r="20500" b="6889"/>
          <a:stretch/>
        </p:blipFill>
        <p:spPr bwMode="auto">
          <a:xfrm>
            <a:off x="5963588" y="4724400"/>
            <a:ext cx="2177144" cy="17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93905"/>
              </p:ext>
            </p:extLst>
          </p:nvPr>
        </p:nvGraphicFramePr>
        <p:xfrm>
          <a:off x="6019800" y="1524000"/>
          <a:ext cx="2286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93914" y="4953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Diameter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Farthes</a:t>
            </a:r>
            <a:r>
              <a:rPr lang="en-US" dirty="0" smtClean="0"/>
              <a:t>t pair of points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4667" r="20500" b="6889"/>
          <a:stretch/>
        </p:blipFill>
        <p:spPr bwMode="auto">
          <a:xfrm>
            <a:off x="2498132" y="2187992"/>
            <a:ext cx="4242637" cy="345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5715000"/>
            <a:ext cx="29293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A Difficult Problem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999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Thesis Overview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Range Minimum Queries in Arrays </a:t>
                </a:r>
                <a:br>
                  <a:rPr lang="en-US" sz="2400" dirty="0" smtClean="0"/>
                </a:br>
                <a:r>
                  <a:rPr lang="en-US" sz="1800" dirty="0" smtClean="0"/>
                  <a:t>(ESA 2010, Invited to </a:t>
                </a:r>
                <a:r>
                  <a:rPr lang="en-US" sz="1800" dirty="0" err="1" smtClean="0"/>
                  <a:t>Algorithmica</a:t>
                </a:r>
                <a:r>
                  <a:rPr lang="en-US" sz="1800" dirty="0" smtClean="0"/>
                  <a:t>)</a:t>
                </a:r>
              </a:p>
              <a:p>
                <a:endParaRPr lang="en-US" sz="1800" dirty="0" smtClean="0"/>
              </a:p>
              <a:p>
                <a:r>
                  <a:rPr lang="en-US" sz="2400" dirty="0" smtClean="0"/>
                  <a:t>Path Minima Queries in Trees </a:t>
                </a:r>
                <a:br>
                  <a:rPr lang="en-US" sz="2400" dirty="0" smtClean="0"/>
                </a:br>
                <a:r>
                  <a:rPr lang="en-US" sz="1800" dirty="0" smtClean="0"/>
                  <a:t>(WADS 2011)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Range Diameter Queries in 2D Point Sets</a:t>
                </a:r>
                <a:r>
                  <a:rPr lang="en-US" sz="1800" dirty="0" smtClean="0"/>
                  <a:t> </a:t>
                </a:r>
                <a:br>
                  <a:rPr lang="en-US" sz="1800" dirty="0" smtClean="0"/>
                </a:br>
                <a:r>
                  <a:rPr lang="en-US" sz="1800" dirty="0" smtClean="0"/>
                  <a:t>(Submitted to ISAAC 2011</a:t>
                </a:r>
                <a:r>
                  <a:rPr lang="en-US" sz="1800" dirty="0" smtClean="0"/>
                  <a:t>)</a:t>
                </a:r>
              </a:p>
              <a:p>
                <a:endParaRPr lang="en-US" sz="18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Succinct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-ary Trees</a:t>
                </a:r>
                <a:br>
                  <a:rPr lang="en-US" sz="2400" dirty="0"/>
                </a:br>
                <a:r>
                  <a:rPr lang="en-US" sz="1800" dirty="0"/>
                  <a:t>(TAMC 2011</a:t>
                </a:r>
                <a:r>
                  <a:rPr lang="en-US" sz="1800" dirty="0"/>
                  <a:t>)</a:t>
                </a:r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712845" y="2569026"/>
            <a:ext cx="2897755" cy="987588"/>
            <a:chOff x="2522678" y="3561853"/>
            <a:chExt cx="3506285" cy="1086347"/>
          </a:xfrm>
        </p:grpSpPr>
        <p:grpSp>
          <p:nvGrpSpPr>
            <p:cNvPr id="32" name="Group 31"/>
            <p:cNvGrpSpPr/>
            <p:nvPr/>
          </p:nvGrpSpPr>
          <p:grpSpPr>
            <a:xfrm>
              <a:off x="2522678" y="3561853"/>
              <a:ext cx="3506285" cy="1086347"/>
              <a:chOff x="700340" y="2441972"/>
              <a:chExt cx="7655466" cy="222504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428409" y="3508772"/>
                <a:ext cx="1066800" cy="185057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99809" y="3693829"/>
                <a:ext cx="228600" cy="7903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95209" y="3508772"/>
                <a:ext cx="0" cy="975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495209" y="3358549"/>
                <a:ext cx="3810000" cy="150223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70375" y="2624852"/>
                <a:ext cx="720634" cy="7336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05209" y="3328069"/>
                <a:ext cx="1003663" cy="3048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305209" y="3343309"/>
                <a:ext cx="501831" cy="714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270375" y="3343309"/>
                <a:ext cx="34834" cy="9427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619409" y="3328069"/>
                <a:ext cx="685800" cy="9122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08872" y="3343309"/>
                <a:ext cx="300446" cy="1125583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245529" y="3508772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16929" y="42860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12329" y="33280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2329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22329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08129" y="24419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125992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26438" y="4301252"/>
                <a:ext cx="365760" cy="36576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25249" y="38745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87495" y="41031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36529" y="40574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0340" y="354548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40459" y="2967251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65219" y="359779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23458" y="329251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768896" y="347665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12944" y="3293581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72927" y="247726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511386" y="2702496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317407" y="3448544"/>
                <a:ext cx="1038399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</a:t>
                </a:r>
                <a:endParaRPr lang="en-US" sz="16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997936" y="3733800"/>
              <a:ext cx="475598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</a:p>
          </p:txBody>
        </p:sp>
      </p:grpSp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4667" r="20500" b="6889"/>
          <a:stretch/>
        </p:blipFill>
        <p:spPr bwMode="auto">
          <a:xfrm>
            <a:off x="6357256" y="4020390"/>
            <a:ext cx="2177144" cy="17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27252"/>
              </p:ext>
            </p:extLst>
          </p:nvPr>
        </p:nvGraphicFramePr>
        <p:xfrm>
          <a:off x="6324600" y="1295400"/>
          <a:ext cx="2286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81" name="Group 80"/>
          <p:cNvGrpSpPr/>
          <p:nvPr/>
        </p:nvGrpSpPr>
        <p:grpSpPr>
          <a:xfrm>
            <a:off x="4010350" y="4527416"/>
            <a:ext cx="1780850" cy="2096698"/>
            <a:chOff x="4629320" y="5005700"/>
            <a:chExt cx="1337979" cy="1575280"/>
          </a:xfrm>
        </p:grpSpPr>
        <p:grpSp>
          <p:nvGrpSpPr>
            <p:cNvPr id="83" name="Group 82"/>
            <p:cNvGrpSpPr/>
            <p:nvPr/>
          </p:nvGrpSpPr>
          <p:grpSpPr>
            <a:xfrm>
              <a:off x="4657615" y="5005700"/>
              <a:ext cx="1285985" cy="1575280"/>
              <a:chOff x="5791200" y="4977920"/>
              <a:chExt cx="1285985" cy="157528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791200" y="4977920"/>
                <a:ext cx="1285985" cy="1575280"/>
                <a:chOff x="5784879" y="2165329"/>
                <a:chExt cx="2480925" cy="2799286"/>
              </a:xfrm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5784879" y="2165329"/>
                  <a:ext cx="2480925" cy="2799286"/>
                  <a:chOff x="5494578" y="1532930"/>
                  <a:chExt cx="2895600" cy="3200400"/>
                </a:xfrm>
              </p:grpSpPr>
              <p:sp>
                <p:nvSpPr>
                  <p:cNvPr id="11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6408978" y="2371130"/>
                    <a:ext cx="304800" cy="3048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7247178" y="15329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085378" y="24473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494578" y="44285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37578" y="1761530"/>
                    <a:ext cx="609600" cy="6096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7551978" y="1761530"/>
                    <a:ext cx="685800" cy="6858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13778" y="2599730"/>
                    <a:ext cx="6858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561378" y="2675930"/>
                    <a:ext cx="1524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27978" y="2675930"/>
                    <a:ext cx="4572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46978" y="3666530"/>
                    <a:ext cx="2286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7247178" y="33617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7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5799378" y="33617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28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6561378" y="33617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15" name="Freeform 114"/>
                <p:cNvSpPr/>
                <p:nvPr/>
              </p:nvSpPr>
              <p:spPr>
                <a:xfrm>
                  <a:off x="5841436" y="2270334"/>
                  <a:ext cx="1905925" cy="1964282"/>
                </a:xfrm>
                <a:custGeom>
                  <a:avLst/>
                  <a:gdLst>
                    <a:gd name="connsiteX0" fmla="*/ 1223393 w 1905925"/>
                    <a:gd name="connsiteY0" fmla="*/ 37437 h 1964282"/>
                    <a:gd name="connsiteX1" fmla="*/ 1168964 w 1905925"/>
                    <a:gd name="connsiteY1" fmla="*/ 80980 h 1964282"/>
                    <a:gd name="connsiteX2" fmla="*/ 537593 w 1905925"/>
                    <a:gd name="connsiteY2" fmla="*/ 755895 h 1964282"/>
                    <a:gd name="connsiteX3" fmla="*/ 265450 w 1905925"/>
                    <a:gd name="connsiteY3" fmla="*/ 1354609 h 1964282"/>
                    <a:gd name="connsiteX4" fmla="*/ 4193 w 1905925"/>
                    <a:gd name="connsiteY4" fmla="*/ 1811809 h 1964282"/>
                    <a:gd name="connsiteX5" fmla="*/ 483164 w 1905925"/>
                    <a:gd name="connsiteY5" fmla="*/ 1855352 h 1964282"/>
                    <a:gd name="connsiteX6" fmla="*/ 613793 w 1905925"/>
                    <a:gd name="connsiteY6" fmla="*/ 1648523 h 1964282"/>
                    <a:gd name="connsiteX7" fmla="*/ 766193 w 1905925"/>
                    <a:gd name="connsiteY7" fmla="*/ 1115123 h 1964282"/>
                    <a:gd name="connsiteX8" fmla="*/ 831507 w 1905925"/>
                    <a:gd name="connsiteY8" fmla="*/ 1332837 h 1964282"/>
                    <a:gd name="connsiteX9" fmla="*/ 842393 w 1905925"/>
                    <a:gd name="connsiteY9" fmla="*/ 1877123 h 1964282"/>
                    <a:gd name="connsiteX10" fmla="*/ 1179850 w 1905925"/>
                    <a:gd name="connsiteY10" fmla="*/ 1811809 h 1964282"/>
                    <a:gd name="connsiteX11" fmla="*/ 1158078 w 1905925"/>
                    <a:gd name="connsiteY11" fmla="*/ 1485237 h 1964282"/>
                    <a:gd name="connsiteX12" fmla="*/ 983907 w 1905925"/>
                    <a:gd name="connsiteY12" fmla="*/ 1006266 h 1964282"/>
                    <a:gd name="connsiteX13" fmla="*/ 1256050 w 1905925"/>
                    <a:gd name="connsiteY13" fmla="*/ 1354609 h 1964282"/>
                    <a:gd name="connsiteX14" fmla="*/ 1397564 w 1905925"/>
                    <a:gd name="connsiteY14" fmla="*/ 1735609 h 1964282"/>
                    <a:gd name="connsiteX15" fmla="*/ 1702364 w 1905925"/>
                    <a:gd name="connsiteY15" fmla="*/ 1964209 h 1964282"/>
                    <a:gd name="connsiteX16" fmla="*/ 1898307 w 1905925"/>
                    <a:gd name="connsiteY16" fmla="*/ 1713837 h 1964282"/>
                    <a:gd name="connsiteX17" fmla="*/ 1789450 w 1905925"/>
                    <a:gd name="connsiteY17" fmla="*/ 1387266 h 1964282"/>
                    <a:gd name="connsiteX18" fmla="*/ 1114535 w 1905925"/>
                    <a:gd name="connsiteY18" fmla="*/ 788552 h 1964282"/>
                    <a:gd name="connsiteX19" fmla="*/ 1430221 w 1905925"/>
                    <a:gd name="connsiteY19" fmla="*/ 266037 h 196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05925" h="1964282">
                      <a:moveTo>
                        <a:pt x="1223393" y="37437"/>
                      </a:moveTo>
                      <a:cubicBezTo>
                        <a:pt x="1253328" y="-663"/>
                        <a:pt x="1283264" y="-38763"/>
                        <a:pt x="1168964" y="80980"/>
                      </a:cubicBezTo>
                      <a:cubicBezTo>
                        <a:pt x="1054664" y="200723"/>
                        <a:pt x="688179" y="543624"/>
                        <a:pt x="537593" y="755895"/>
                      </a:cubicBezTo>
                      <a:cubicBezTo>
                        <a:pt x="387007" y="968166"/>
                        <a:pt x="354350" y="1178623"/>
                        <a:pt x="265450" y="1354609"/>
                      </a:cubicBezTo>
                      <a:cubicBezTo>
                        <a:pt x="176550" y="1530595"/>
                        <a:pt x="-32093" y="1728352"/>
                        <a:pt x="4193" y="1811809"/>
                      </a:cubicBezTo>
                      <a:cubicBezTo>
                        <a:pt x="40479" y="1895266"/>
                        <a:pt x="381564" y="1882566"/>
                        <a:pt x="483164" y="1855352"/>
                      </a:cubicBezTo>
                      <a:cubicBezTo>
                        <a:pt x="584764" y="1828138"/>
                        <a:pt x="566621" y="1771895"/>
                        <a:pt x="613793" y="1648523"/>
                      </a:cubicBezTo>
                      <a:cubicBezTo>
                        <a:pt x="660965" y="1525151"/>
                        <a:pt x="729907" y="1167737"/>
                        <a:pt x="766193" y="1115123"/>
                      </a:cubicBezTo>
                      <a:cubicBezTo>
                        <a:pt x="802479" y="1062509"/>
                        <a:pt x="818807" y="1205837"/>
                        <a:pt x="831507" y="1332837"/>
                      </a:cubicBezTo>
                      <a:cubicBezTo>
                        <a:pt x="844207" y="1459837"/>
                        <a:pt x="784336" y="1797294"/>
                        <a:pt x="842393" y="1877123"/>
                      </a:cubicBezTo>
                      <a:cubicBezTo>
                        <a:pt x="900450" y="1956952"/>
                        <a:pt x="1127236" y="1877123"/>
                        <a:pt x="1179850" y="1811809"/>
                      </a:cubicBezTo>
                      <a:cubicBezTo>
                        <a:pt x="1232464" y="1746495"/>
                        <a:pt x="1190735" y="1619494"/>
                        <a:pt x="1158078" y="1485237"/>
                      </a:cubicBezTo>
                      <a:cubicBezTo>
                        <a:pt x="1125421" y="1350980"/>
                        <a:pt x="967578" y="1028037"/>
                        <a:pt x="983907" y="1006266"/>
                      </a:cubicBezTo>
                      <a:cubicBezTo>
                        <a:pt x="1000236" y="984495"/>
                        <a:pt x="1187107" y="1233052"/>
                        <a:pt x="1256050" y="1354609"/>
                      </a:cubicBezTo>
                      <a:cubicBezTo>
                        <a:pt x="1324993" y="1476166"/>
                        <a:pt x="1323178" y="1634009"/>
                        <a:pt x="1397564" y="1735609"/>
                      </a:cubicBezTo>
                      <a:cubicBezTo>
                        <a:pt x="1471950" y="1837209"/>
                        <a:pt x="1618907" y="1967838"/>
                        <a:pt x="1702364" y="1964209"/>
                      </a:cubicBezTo>
                      <a:cubicBezTo>
                        <a:pt x="1785821" y="1960580"/>
                        <a:pt x="1883793" y="1809994"/>
                        <a:pt x="1898307" y="1713837"/>
                      </a:cubicBezTo>
                      <a:cubicBezTo>
                        <a:pt x="1912821" y="1617680"/>
                        <a:pt x="1920079" y="1541480"/>
                        <a:pt x="1789450" y="1387266"/>
                      </a:cubicBezTo>
                      <a:cubicBezTo>
                        <a:pt x="1658821" y="1233052"/>
                        <a:pt x="1174406" y="975423"/>
                        <a:pt x="1114535" y="788552"/>
                      </a:cubicBezTo>
                      <a:cubicBezTo>
                        <a:pt x="1054664" y="601681"/>
                        <a:pt x="1384864" y="289623"/>
                        <a:pt x="1430221" y="266037"/>
                      </a:cubicBezTo>
                    </a:path>
                  </a:pathLst>
                </a:custGeom>
                <a:ln w="19050">
                  <a:headEnd type="none" w="med" len="med"/>
                  <a:tailEnd type="triangle" w="lg" len="lg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1" name="TextBox 110"/>
              <p:cNvSpPr txBox="1"/>
              <p:nvPr/>
            </p:nvSpPr>
            <p:spPr>
              <a:xfrm>
                <a:off x="5988597" y="5516351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6236277" y="5541670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</a:t>
                </a:r>
                <a:endParaRPr lang="en-US" b="1" dirty="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6427081" y="551171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</a:t>
                </a:r>
                <a:endParaRPr lang="en-US" b="1" dirty="0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5659201" y="506243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  <a:endParaRPr lang="en-US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629320" y="6052048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170299" y="503545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  <p:sp>
        <p:nvSpPr>
          <p:cNvPr id="129" name="Right Arrow 128"/>
          <p:cNvSpPr/>
          <p:nvPr/>
        </p:nvSpPr>
        <p:spPr>
          <a:xfrm>
            <a:off x="293914" y="1426028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7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Known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9145431"/>
                  </p:ext>
                </p:extLst>
              </p:nvPr>
            </p:nvGraphicFramePr>
            <p:xfrm>
              <a:off x="1295400" y="4659084"/>
              <a:ext cx="6501938" cy="1071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4600"/>
                    <a:gridCol w="2057400"/>
                    <a:gridCol w="1929938"/>
                  </a:tblGrid>
                  <a:tr h="53323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Cohen and </a:t>
                          </a:r>
                          <a:r>
                            <a:rPr lang="en-US" sz="2400" dirty="0" err="1" smtClean="0"/>
                            <a:t>Porat</a:t>
                          </a:r>
                          <a:endParaRPr lang="en-US" sz="2400" baseline="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(2010)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53797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59145431"/>
                  </p:ext>
                </p:extLst>
              </p:nvPr>
            </p:nvGraphicFramePr>
            <p:xfrm>
              <a:off x="1295400" y="4659084"/>
              <a:ext cx="6501938" cy="10712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4600"/>
                    <a:gridCol w="2057400"/>
                    <a:gridCol w="1929938"/>
                  </a:tblGrid>
                  <a:tr h="53323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Cohen and </a:t>
                          </a:r>
                          <a:r>
                            <a:rPr lang="en-US" sz="2400" dirty="0" err="1" smtClean="0"/>
                            <a:t>Porat</a:t>
                          </a:r>
                          <a:endParaRPr lang="en-US" sz="2400" baseline="0" dirty="0" smtClean="0"/>
                        </a:p>
                        <a:p>
                          <a:pPr algn="ctr"/>
                          <a:r>
                            <a:rPr lang="en-US" sz="2400" dirty="0" smtClean="0"/>
                            <a:t>(2010)</a:t>
                          </a:r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2189" r="-93787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37658" r="-316" b="-109091"/>
                          </a:stretch>
                        </a:blipFill>
                      </a:tcPr>
                    </a:tc>
                  </a:tr>
                  <a:tr h="53797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22189" t="-100000" r="-93787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37658" t="-100000" r="-316" b="-909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2907011" y="4191000"/>
            <a:ext cx="326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Set Intersection Problem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96529" y="5704833"/>
            <a:ext cx="5101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Conjecture: Set Intersection problem is </a:t>
            </a:r>
            <a:r>
              <a:rPr lang="en-US" sz="2000" dirty="0" smtClean="0"/>
              <a:t>difficult</a:t>
            </a:r>
            <a:endParaRPr lang="en-US" sz="2000" dirty="0" smtClean="0"/>
          </a:p>
          <a:p>
            <a:pPr algn="ctr"/>
            <a:r>
              <a:rPr lang="en-US" sz="2400" dirty="0"/>
              <a:t>(</a:t>
            </a:r>
            <a:r>
              <a:rPr lang="en-US" dirty="0"/>
              <a:t>Patrascu and </a:t>
            </a:r>
            <a:r>
              <a:rPr lang="en-US" dirty="0" err="1"/>
              <a:t>Roditty</a:t>
            </a:r>
            <a:r>
              <a:rPr lang="en-US" dirty="0"/>
              <a:t>, FOCS’10</a:t>
            </a:r>
            <a:r>
              <a:rPr lang="en-US" sz="2400" dirty="0"/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4667" r="20500" b="6889"/>
          <a:stretch/>
        </p:blipFill>
        <p:spPr bwMode="auto">
          <a:xfrm>
            <a:off x="7504581" y="152400"/>
            <a:ext cx="1487019" cy="120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4243629"/>
                  </p:ext>
                </p:extLst>
              </p:nvPr>
            </p:nvGraphicFramePr>
            <p:xfrm>
              <a:off x="1077686" y="1524000"/>
              <a:ext cx="6997860" cy="15883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7898"/>
                    <a:gridCol w="2247611"/>
                    <a:gridCol w="2062351"/>
                  </a:tblGrid>
                  <a:tr h="266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Reference</a:t>
                          </a:r>
                          <a:endParaRPr lang="en-US" sz="20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Query Time</a:t>
                          </a:r>
                          <a:endParaRPr lang="en-US" sz="20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Space</a:t>
                          </a:r>
                          <a:endParaRPr lang="en-US" sz="20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2668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Tabulation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26686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Smid</a:t>
                          </a:r>
                          <a:r>
                            <a:rPr lang="en-US" sz="2000" dirty="0" smtClean="0"/>
                            <a:t> et</a:t>
                          </a:r>
                          <a:r>
                            <a:rPr lang="en-US" sz="2000" baseline="0" dirty="0" smtClean="0"/>
                            <a:t> al.</a:t>
                          </a:r>
                        </a:p>
                        <a:p>
                          <a:pPr algn="ctr"/>
                          <a:r>
                            <a:rPr lang="en-US" sz="2000" dirty="0" smtClean="0"/>
                            <a:t>(CCCG’08)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269241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rad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54243629"/>
                  </p:ext>
                </p:extLst>
              </p:nvPr>
            </p:nvGraphicFramePr>
            <p:xfrm>
              <a:off x="1077686" y="1524000"/>
              <a:ext cx="6997860" cy="158838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7898"/>
                    <a:gridCol w="2247611"/>
                    <a:gridCol w="2062351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Reference</a:t>
                          </a:r>
                          <a:endParaRPr lang="en-US" sz="20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Query Time</a:t>
                          </a:r>
                          <a:endParaRPr lang="en-US" sz="20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/>
                            <a:t>Space</a:t>
                          </a:r>
                          <a:endParaRPr lang="en-US" sz="2000" b="1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Tabulation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19783" t="-107692" r="-91599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9941" t="-107692" b="-216923"/>
                          </a:stretch>
                        </a:blipFill>
                      </a:tcPr>
                    </a:tc>
                  </a:tr>
                  <a:tr h="3962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 smtClean="0"/>
                            <a:t>Smid</a:t>
                          </a:r>
                          <a:r>
                            <a:rPr lang="en-US" sz="2000" dirty="0" smtClean="0"/>
                            <a:t> et</a:t>
                          </a:r>
                          <a:r>
                            <a:rPr lang="en-US" sz="2000" baseline="0" dirty="0" smtClean="0"/>
                            <a:t> al.</a:t>
                          </a:r>
                        </a:p>
                        <a:p>
                          <a:pPr algn="ctr"/>
                          <a:r>
                            <a:rPr lang="en-US" sz="2000" dirty="0" smtClean="0"/>
                            <a:t>(CCCG’08)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19783" t="-207692" r="-91599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9941" t="-207692" b="-116923"/>
                          </a:stretch>
                        </a:blipFill>
                      </a:tcPr>
                    </a:tc>
                  </a:tr>
                  <a:tr h="399669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19783" t="-303030" r="-91599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239941" t="-303030" b="-1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30447"/>
              </p:ext>
            </p:extLst>
          </p:nvPr>
        </p:nvGraphicFramePr>
        <p:xfrm>
          <a:off x="1079340" y="3112442"/>
          <a:ext cx="699786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7898"/>
                <a:gridCol w="4309962"/>
              </a:tblGrid>
              <a:tr h="2692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Our Results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C00000"/>
                          </a:solidFill>
                        </a:rPr>
                        <a:t>(Submitted to ISAAC’11)</a:t>
                      </a:r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Reduction from Set Intersection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50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2967653" y="1568691"/>
            <a:ext cx="3124372" cy="3152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062211" y="1652635"/>
            <a:ext cx="1949632" cy="19751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058401" y="2446721"/>
            <a:ext cx="1176202" cy="117837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 Intersection Queries</a:t>
            </a:r>
            <a:br>
              <a:rPr lang="en-US" dirty="0" smtClean="0"/>
            </a:br>
            <a:r>
              <a:rPr lang="en-US" dirty="0" smtClean="0"/>
              <a:t>Reduction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6310" y="3383122"/>
                <a:ext cx="16249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en-US" sz="2000" dirty="0"/>
                  <a:t>   </a:t>
                </a:r>
                <a:endParaRPr lang="en-US" sz="2000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r>
                  <a:rPr lang="en-US" sz="2000" dirty="0" smtClean="0"/>
                  <a:t>   </a:t>
                </a:r>
                <a:endParaRPr lang="en-US" sz="2000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10" y="3383122"/>
                <a:ext cx="1624932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7990" y="2749010"/>
                <a:ext cx="1972912" cy="4914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∩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=∅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 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?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90" y="2749010"/>
                <a:ext cx="1972912" cy="491417"/>
              </a:xfrm>
              <a:prstGeom prst="rect">
                <a:avLst/>
              </a:prstGeom>
              <a:blipFill rotWithShape="1">
                <a:blip r:embed="rId3"/>
                <a:stretch>
                  <a:fillRect l="-306" t="-5882" r="-3364" b="-1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2362200" y="3222329"/>
            <a:ext cx="423387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60085" y="1528298"/>
            <a:ext cx="0" cy="3348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1000" y="1524000"/>
                <a:ext cx="1961050" cy="10685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0.5,1,2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1,1.5,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0.2,3</m:t>
                        </m:r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1961050" cy="106856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4079629" y="2829354"/>
            <a:ext cx="777240" cy="777240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0800000">
            <a:off x="4059492" y="2840239"/>
            <a:ext cx="777240" cy="777240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>
            <a:off x="3680123" y="2446721"/>
            <a:ext cx="1554480" cy="1554480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0800000">
            <a:off x="3673049" y="2451619"/>
            <a:ext cx="1554480" cy="1554480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2900159" y="1652635"/>
            <a:ext cx="3108960" cy="3108960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0800000">
            <a:off x="2902883" y="1674379"/>
            <a:ext cx="3108960" cy="3108960"/>
          </a:xfrm>
          <a:prstGeom prst="arc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4133" y="289575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81217" y="302638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537373" y="280431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138957" y="34509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269585" y="35271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40985" y="329852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61917" y="2634501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55927" y="371871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24757" y="25212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22431" y="24712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964785" y="3816689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069287" y="388200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956871" y="300461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02985" y="1654787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051871" y="469843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65327" y="3331185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191000" y="2667159"/>
            <a:ext cx="822960" cy="822960"/>
          </a:xfrm>
          <a:prstGeom prst="straightConnector1">
            <a:avLst/>
          </a:prstGeom>
          <a:ln w="19050">
            <a:prstDash val="solid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119034" y="3072107"/>
            <a:ext cx="1837837" cy="2615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3808006" y="290664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06" y="2906643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/>
              <p:cNvSpPr txBox="1"/>
              <p:nvPr/>
            </p:nvSpPr>
            <p:spPr>
              <a:xfrm>
                <a:off x="3497220" y="289614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220" y="2896149"/>
                <a:ext cx="36580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2712927" y="289575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27" y="2895757"/>
                <a:ext cx="36580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6455832" y="2090866"/>
            <a:ext cx="2620136" cy="348789"/>
            <a:chOff x="3176758" y="5552365"/>
            <a:chExt cx="3170365" cy="348789"/>
          </a:xfrm>
        </p:grpSpPr>
        <p:sp>
          <p:nvSpPr>
            <p:cNvPr id="67" name="TextBox 66"/>
            <p:cNvSpPr txBox="1"/>
            <p:nvPr/>
          </p:nvSpPr>
          <p:spPr>
            <a:xfrm>
              <a:off x="3176758" y="5562600"/>
              <a:ext cx="1583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Diameter = 3 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>
              <a:off x="4625393" y="5664812"/>
              <a:ext cx="293916" cy="13874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4842743" y="5552365"/>
                  <a:ext cx="15043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≠∅</m:t>
                        </m:r>
                      </m:oMath>
                    </m:oMathPara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743" y="5552365"/>
                  <a:ext cx="1504380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6455832" y="2737476"/>
            <a:ext cx="2609119" cy="348789"/>
            <a:chOff x="3176758" y="5552365"/>
            <a:chExt cx="3157035" cy="348789"/>
          </a:xfrm>
        </p:grpSpPr>
        <p:sp>
          <p:nvSpPr>
            <p:cNvPr id="72" name="TextBox 71"/>
            <p:cNvSpPr txBox="1"/>
            <p:nvPr/>
          </p:nvSpPr>
          <p:spPr>
            <a:xfrm>
              <a:off x="3176758" y="5562600"/>
              <a:ext cx="1583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B050"/>
                  </a:solidFill>
                </a:rPr>
                <a:t>Diameter </a:t>
              </a:r>
              <a:r>
                <a:rPr lang="en-US" sz="1600" dirty="0" smtClean="0">
                  <a:solidFill>
                    <a:srgbClr val="00B050"/>
                  </a:solidFill>
                </a:rPr>
                <a:t>&lt; </a:t>
              </a:r>
              <a:r>
                <a:rPr lang="en-US" sz="1600" dirty="0" smtClean="0">
                  <a:solidFill>
                    <a:srgbClr val="00B050"/>
                  </a:solidFill>
                </a:rPr>
                <a:t>5 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  <p:sp>
          <p:nvSpPr>
            <p:cNvPr id="73" name="Right Arrow 72"/>
            <p:cNvSpPr/>
            <p:nvPr/>
          </p:nvSpPr>
          <p:spPr>
            <a:xfrm>
              <a:off x="4620302" y="5672776"/>
              <a:ext cx="293916" cy="13874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B05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4829413" y="5552365"/>
                  <a:ext cx="150438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∅</m:t>
                        </m:r>
                      </m:oMath>
                    </m:oMathPara>
                  </a14:m>
                  <a:endParaRPr lang="en-US" sz="1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9413" y="5552365"/>
                  <a:ext cx="1504380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9" name="Elbow Connector 78"/>
          <p:cNvCxnSpPr/>
          <p:nvPr/>
        </p:nvCxnSpPr>
        <p:spPr>
          <a:xfrm flipV="1">
            <a:off x="5113174" y="2291608"/>
            <a:ext cx="1385594" cy="295462"/>
          </a:xfrm>
          <a:prstGeom prst="bentConnector3">
            <a:avLst>
              <a:gd name="adj1" fmla="val 654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5663510" y="2939301"/>
            <a:ext cx="83525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997691" y="3781479"/>
            <a:ext cx="276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Arithmetic on real numbers</a:t>
            </a:r>
            <a:br>
              <a:rPr lang="en-US" dirty="0" smtClean="0"/>
            </a:br>
            <a:r>
              <a:rPr lang="en-US" dirty="0" smtClean="0"/>
              <a:t>with unbounded precisions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4" name="Table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629230"/>
                  </p:ext>
                </p:extLst>
              </p:nvPr>
            </p:nvGraphicFramePr>
            <p:xfrm>
              <a:off x="1046682" y="5501638"/>
              <a:ext cx="6997860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7898"/>
                    <a:gridCol w="2252562"/>
                    <a:gridCol w="2057400"/>
                  </a:tblGrid>
                  <a:tr h="269241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Points in Convex Position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692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Our Results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(Submitted to ISAAC’11)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1600" b="0" i="0" smtClean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4" name="Table 6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629230"/>
                  </p:ext>
                </p:extLst>
              </p:nvPr>
            </p:nvGraphicFramePr>
            <p:xfrm>
              <a:off x="1046682" y="5501638"/>
              <a:ext cx="6997860" cy="94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687898"/>
                    <a:gridCol w="2252562"/>
                    <a:gridCol w="2057400"/>
                  </a:tblGrid>
                  <a:tr h="33528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Points in Convex Position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dirty="0"/>
                        </a:p>
                      </a:txBody>
                      <a:tcPr anchor="ctr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609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rgbClr val="C00000"/>
                              </a:solidFill>
                            </a:rPr>
                            <a:t>Our Results</a:t>
                          </a:r>
                        </a:p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(Submitted to ISAAC’11)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119783" t="-57000" r="-91599" b="-1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10"/>
                          <a:stretch>
                            <a:fillRect l="-239941" t="-57000" b="-13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688919"/>
              </p:ext>
            </p:extLst>
          </p:nvPr>
        </p:nvGraphicFramePr>
        <p:xfrm>
          <a:off x="1046682" y="5105400"/>
          <a:ext cx="699786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7898"/>
                <a:gridCol w="2247611"/>
                <a:gridCol w="2062351"/>
              </a:tblGrid>
              <a:tr h="2668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Reference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Query Time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Space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36245" y="4909456"/>
            <a:ext cx="811233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4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60" grpId="0"/>
      <p:bldP spid="61" grpId="0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Range Minimum </a:t>
                </a:r>
                <a:r>
                  <a:rPr lang="en-US" sz="2400" dirty="0" smtClean="0"/>
                  <a:t>Queries</a:t>
                </a:r>
                <a:br>
                  <a:rPr lang="en-US" sz="2400" dirty="0" smtClean="0"/>
                </a:br>
                <a:r>
                  <a:rPr lang="en-US" sz="1800" dirty="0" smtClean="0"/>
                  <a:t>(</a:t>
                </a:r>
                <a:r>
                  <a:rPr lang="en-US" sz="1800" dirty="0" smtClean="0"/>
                  <a:t>ESA 2010, Invited to </a:t>
                </a:r>
                <a:r>
                  <a:rPr lang="en-US" sz="1800" dirty="0" err="1" smtClean="0"/>
                  <a:t>Algorithmica</a:t>
                </a:r>
                <a:r>
                  <a:rPr lang="en-US" sz="1800" dirty="0" smtClean="0"/>
                  <a:t>)</a:t>
                </a:r>
              </a:p>
              <a:p>
                <a:endParaRPr lang="en-US" sz="18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Path </a:t>
                </a:r>
                <a:r>
                  <a:rPr lang="en-US" sz="2400" dirty="0" smtClean="0"/>
                  <a:t>Minima </a:t>
                </a:r>
                <a:r>
                  <a:rPr lang="en-US" sz="2400" dirty="0" smtClean="0"/>
                  <a:t>Queries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1800" dirty="0" smtClean="0"/>
                  <a:t>(WADS 2011)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Range </a:t>
                </a:r>
                <a:r>
                  <a:rPr lang="en-US" sz="2400" dirty="0" smtClean="0"/>
                  <a:t>Diameter </a:t>
                </a:r>
                <a:r>
                  <a:rPr lang="en-US" sz="2400" dirty="0" smtClean="0"/>
                  <a:t>Queries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n-US" sz="1800" dirty="0" smtClean="0"/>
                  <a:t>(</a:t>
                </a:r>
                <a:r>
                  <a:rPr lang="en-US" sz="1800" dirty="0" smtClean="0"/>
                  <a:t>Submitted to ISAAC 2011</a:t>
                </a:r>
                <a:r>
                  <a:rPr lang="en-US" sz="1800" dirty="0" smtClean="0"/>
                  <a:t>)</a:t>
                </a:r>
                <a:endParaRPr lang="en-US" sz="18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Succinct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-ary Trees</a:t>
                </a:r>
                <a:br>
                  <a:rPr lang="en-US" sz="2400" dirty="0"/>
                </a:br>
                <a:r>
                  <a:rPr lang="en-US" sz="1800" dirty="0"/>
                  <a:t>(TAMC 2011</a:t>
                </a:r>
                <a:r>
                  <a:rPr lang="en-US" sz="1800" dirty="0"/>
                  <a:t>)</a:t>
                </a:r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801101" y="2670012"/>
            <a:ext cx="2885699" cy="987588"/>
            <a:chOff x="2522678" y="3561853"/>
            <a:chExt cx="3491697" cy="1086347"/>
          </a:xfrm>
        </p:grpSpPr>
        <p:grpSp>
          <p:nvGrpSpPr>
            <p:cNvPr id="32" name="Group 31"/>
            <p:cNvGrpSpPr/>
            <p:nvPr/>
          </p:nvGrpSpPr>
          <p:grpSpPr>
            <a:xfrm>
              <a:off x="2522678" y="3561853"/>
              <a:ext cx="3491697" cy="1086347"/>
              <a:chOff x="700340" y="2441972"/>
              <a:chExt cx="7623613" cy="222504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 flipV="1">
                <a:off x="1428409" y="3508772"/>
                <a:ext cx="1066800" cy="185057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99809" y="3693829"/>
                <a:ext cx="228600" cy="7903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495209" y="3508772"/>
                <a:ext cx="0" cy="9753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2495209" y="3358549"/>
                <a:ext cx="3810000" cy="15022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270375" y="2624852"/>
                <a:ext cx="720634" cy="733697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305209" y="3328069"/>
                <a:ext cx="1003663" cy="3048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305209" y="3343309"/>
                <a:ext cx="501831" cy="7141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6270375" y="3343309"/>
                <a:ext cx="34834" cy="94270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619409" y="3328069"/>
                <a:ext cx="685800" cy="91222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308872" y="3343309"/>
                <a:ext cx="300446" cy="1125583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1245529" y="35087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16929" y="42860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12329" y="33280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312329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122329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808129" y="244197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125992" y="3175669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26438" y="430125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625249" y="38745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087495" y="410313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436529" y="4057412"/>
                <a:ext cx="365760" cy="3657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00340" y="354548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5</a:t>
                </a:r>
                <a:endParaRPr lang="en-US" sz="16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640459" y="2967251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7</a:t>
                </a:r>
                <a:endParaRPr lang="en-US" sz="16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65219" y="3597792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4</a:t>
                </a:r>
                <a:endParaRPr lang="en-US" sz="16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423458" y="329251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826415" y="347665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2</a:t>
                </a:r>
                <a:endParaRPr lang="en-US" sz="1600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412945" y="3195386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072927" y="2477263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4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511386" y="2743045"/>
                <a:ext cx="763133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6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285554" y="3448544"/>
                <a:ext cx="1038399" cy="762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10</a:t>
                </a:r>
                <a:endParaRPr lang="en-US" sz="1600" dirty="0"/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3997936" y="3733800"/>
              <a:ext cx="475598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</a:p>
          </p:txBody>
        </p:sp>
      </p:grpSp>
      <p:pic>
        <p:nvPicPr>
          <p:cNvPr id="7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14667" r="20500" b="6889"/>
          <a:stretch/>
        </p:blipFill>
        <p:spPr bwMode="auto">
          <a:xfrm>
            <a:off x="6477000" y="3962400"/>
            <a:ext cx="2177144" cy="177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26116"/>
              </p:ext>
            </p:extLst>
          </p:nvPr>
        </p:nvGraphicFramePr>
        <p:xfrm>
          <a:off x="6019800" y="1524000"/>
          <a:ext cx="2286000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58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536044" y="4981947"/>
            <a:ext cx="1407556" cy="1599033"/>
            <a:chOff x="4536044" y="4981947"/>
            <a:chExt cx="1407556" cy="1599033"/>
          </a:xfrm>
        </p:grpSpPr>
        <p:grpSp>
          <p:nvGrpSpPr>
            <p:cNvPr id="5" name="Group 4"/>
            <p:cNvGrpSpPr/>
            <p:nvPr/>
          </p:nvGrpSpPr>
          <p:grpSpPr>
            <a:xfrm>
              <a:off x="4657615" y="5005700"/>
              <a:ext cx="1285985" cy="1575280"/>
              <a:chOff x="5791200" y="4977920"/>
              <a:chExt cx="1285985" cy="157528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5791200" y="4977920"/>
                <a:ext cx="1285985" cy="1575280"/>
                <a:chOff x="5784879" y="2165329"/>
                <a:chExt cx="2480925" cy="2799286"/>
              </a:xfrm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5784879" y="2165329"/>
                  <a:ext cx="2480925" cy="2799286"/>
                  <a:chOff x="5494578" y="1532930"/>
                  <a:chExt cx="2895600" cy="3200400"/>
                </a:xfrm>
              </p:grpSpPr>
              <p:sp>
                <p:nvSpPr>
                  <p:cNvPr id="9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6408978" y="2371130"/>
                    <a:ext cx="304800" cy="30480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7247178" y="15329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8085378" y="24473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5494578" y="44285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4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637578" y="1761530"/>
                    <a:ext cx="609600" cy="6096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7551978" y="1761530"/>
                    <a:ext cx="685800" cy="6858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6713778" y="2599730"/>
                    <a:ext cx="6858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6561378" y="2675930"/>
                    <a:ext cx="1524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27978" y="2675930"/>
                    <a:ext cx="4572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646978" y="3666530"/>
                    <a:ext cx="228600" cy="762000"/>
                  </a:xfrm>
                  <a:prstGeom prst="line">
                    <a:avLst/>
                  </a:prstGeom>
                  <a:noFill/>
                  <a:ln w="127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7247178" y="33617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5799378" y="33617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6561378" y="3361730"/>
                    <a:ext cx="304800" cy="304800"/>
                  </a:xfrm>
                  <a:prstGeom prst="ellipse">
                    <a:avLst/>
                  </a:prstGeom>
                  <a:ln>
                    <a:headEnd type="none" w="sm" len="sm"/>
                    <a:tailEnd type="none" w="sm" len="sm"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/>
                  <a:p>
                    <a:pPr algn="ctr"/>
                    <a:endParaRPr lang="en-US" sz="2400" b="0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89" name="Freeform 88"/>
                <p:cNvSpPr/>
                <p:nvPr/>
              </p:nvSpPr>
              <p:spPr>
                <a:xfrm>
                  <a:off x="5841436" y="2270334"/>
                  <a:ext cx="1905925" cy="1964282"/>
                </a:xfrm>
                <a:custGeom>
                  <a:avLst/>
                  <a:gdLst>
                    <a:gd name="connsiteX0" fmla="*/ 1223393 w 1905925"/>
                    <a:gd name="connsiteY0" fmla="*/ 37437 h 1964282"/>
                    <a:gd name="connsiteX1" fmla="*/ 1168964 w 1905925"/>
                    <a:gd name="connsiteY1" fmla="*/ 80980 h 1964282"/>
                    <a:gd name="connsiteX2" fmla="*/ 537593 w 1905925"/>
                    <a:gd name="connsiteY2" fmla="*/ 755895 h 1964282"/>
                    <a:gd name="connsiteX3" fmla="*/ 265450 w 1905925"/>
                    <a:gd name="connsiteY3" fmla="*/ 1354609 h 1964282"/>
                    <a:gd name="connsiteX4" fmla="*/ 4193 w 1905925"/>
                    <a:gd name="connsiteY4" fmla="*/ 1811809 h 1964282"/>
                    <a:gd name="connsiteX5" fmla="*/ 483164 w 1905925"/>
                    <a:gd name="connsiteY5" fmla="*/ 1855352 h 1964282"/>
                    <a:gd name="connsiteX6" fmla="*/ 613793 w 1905925"/>
                    <a:gd name="connsiteY6" fmla="*/ 1648523 h 1964282"/>
                    <a:gd name="connsiteX7" fmla="*/ 766193 w 1905925"/>
                    <a:gd name="connsiteY7" fmla="*/ 1115123 h 1964282"/>
                    <a:gd name="connsiteX8" fmla="*/ 831507 w 1905925"/>
                    <a:gd name="connsiteY8" fmla="*/ 1332837 h 1964282"/>
                    <a:gd name="connsiteX9" fmla="*/ 842393 w 1905925"/>
                    <a:gd name="connsiteY9" fmla="*/ 1877123 h 1964282"/>
                    <a:gd name="connsiteX10" fmla="*/ 1179850 w 1905925"/>
                    <a:gd name="connsiteY10" fmla="*/ 1811809 h 1964282"/>
                    <a:gd name="connsiteX11" fmla="*/ 1158078 w 1905925"/>
                    <a:gd name="connsiteY11" fmla="*/ 1485237 h 1964282"/>
                    <a:gd name="connsiteX12" fmla="*/ 983907 w 1905925"/>
                    <a:gd name="connsiteY12" fmla="*/ 1006266 h 1964282"/>
                    <a:gd name="connsiteX13" fmla="*/ 1256050 w 1905925"/>
                    <a:gd name="connsiteY13" fmla="*/ 1354609 h 1964282"/>
                    <a:gd name="connsiteX14" fmla="*/ 1397564 w 1905925"/>
                    <a:gd name="connsiteY14" fmla="*/ 1735609 h 1964282"/>
                    <a:gd name="connsiteX15" fmla="*/ 1702364 w 1905925"/>
                    <a:gd name="connsiteY15" fmla="*/ 1964209 h 1964282"/>
                    <a:gd name="connsiteX16" fmla="*/ 1898307 w 1905925"/>
                    <a:gd name="connsiteY16" fmla="*/ 1713837 h 1964282"/>
                    <a:gd name="connsiteX17" fmla="*/ 1789450 w 1905925"/>
                    <a:gd name="connsiteY17" fmla="*/ 1387266 h 1964282"/>
                    <a:gd name="connsiteX18" fmla="*/ 1114535 w 1905925"/>
                    <a:gd name="connsiteY18" fmla="*/ 788552 h 1964282"/>
                    <a:gd name="connsiteX19" fmla="*/ 1430221 w 1905925"/>
                    <a:gd name="connsiteY19" fmla="*/ 266037 h 1964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05925" h="1964282">
                      <a:moveTo>
                        <a:pt x="1223393" y="37437"/>
                      </a:moveTo>
                      <a:cubicBezTo>
                        <a:pt x="1253328" y="-663"/>
                        <a:pt x="1283264" y="-38763"/>
                        <a:pt x="1168964" y="80980"/>
                      </a:cubicBezTo>
                      <a:cubicBezTo>
                        <a:pt x="1054664" y="200723"/>
                        <a:pt x="688179" y="543624"/>
                        <a:pt x="537593" y="755895"/>
                      </a:cubicBezTo>
                      <a:cubicBezTo>
                        <a:pt x="387007" y="968166"/>
                        <a:pt x="354350" y="1178623"/>
                        <a:pt x="265450" y="1354609"/>
                      </a:cubicBezTo>
                      <a:cubicBezTo>
                        <a:pt x="176550" y="1530595"/>
                        <a:pt x="-32093" y="1728352"/>
                        <a:pt x="4193" y="1811809"/>
                      </a:cubicBezTo>
                      <a:cubicBezTo>
                        <a:pt x="40479" y="1895266"/>
                        <a:pt x="381564" y="1882566"/>
                        <a:pt x="483164" y="1855352"/>
                      </a:cubicBezTo>
                      <a:cubicBezTo>
                        <a:pt x="584764" y="1828138"/>
                        <a:pt x="566621" y="1771895"/>
                        <a:pt x="613793" y="1648523"/>
                      </a:cubicBezTo>
                      <a:cubicBezTo>
                        <a:pt x="660965" y="1525151"/>
                        <a:pt x="729907" y="1167737"/>
                        <a:pt x="766193" y="1115123"/>
                      </a:cubicBezTo>
                      <a:cubicBezTo>
                        <a:pt x="802479" y="1062509"/>
                        <a:pt x="818807" y="1205837"/>
                        <a:pt x="831507" y="1332837"/>
                      </a:cubicBezTo>
                      <a:cubicBezTo>
                        <a:pt x="844207" y="1459837"/>
                        <a:pt x="784336" y="1797294"/>
                        <a:pt x="842393" y="1877123"/>
                      </a:cubicBezTo>
                      <a:cubicBezTo>
                        <a:pt x="900450" y="1956952"/>
                        <a:pt x="1127236" y="1877123"/>
                        <a:pt x="1179850" y="1811809"/>
                      </a:cubicBezTo>
                      <a:cubicBezTo>
                        <a:pt x="1232464" y="1746495"/>
                        <a:pt x="1190735" y="1619494"/>
                        <a:pt x="1158078" y="1485237"/>
                      </a:cubicBezTo>
                      <a:cubicBezTo>
                        <a:pt x="1125421" y="1350980"/>
                        <a:pt x="967578" y="1028037"/>
                        <a:pt x="983907" y="1006266"/>
                      </a:cubicBezTo>
                      <a:cubicBezTo>
                        <a:pt x="1000236" y="984495"/>
                        <a:pt x="1187107" y="1233052"/>
                        <a:pt x="1256050" y="1354609"/>
                      </a:cubicBezTo>
                      <a:cubicBezTo>
                        <a:pt x="1324993" y="1476166"/>
                        <a:pt x="1323178" y="1634009"/>
                        <a:pt x="1397564" y="1735609"/>
                      </a:cubicBezTo>
                      <a:cubicBezTo>
                        <a:pt x="1471950" y="1837209"/>
                        <a:pt x="1618907" y="1967838"/>
                        <a:pt x="1702364" y="1964209"/>
                      </a:cubicBezTo>
                      <a:cubicBezTo>
                        <a:pt x="1785821" y="1960580"/>
                        <a:pt x="1883793" y="1809994"/>
                        <a:pt x="1898307" y="1713837"/>
                      </a:cubicBezTo>
                      <a:cubicBezTo>
                        <a:pt x="1912821" y="1617680"/>
                        <a:pt x="1920079" y="1541480"/>
                        <a:pt x="1789450" y="1387266"/>
                      </a:cubicBezTo>
                      <a:cubicBezTo>
                        <a:pt x="1658821" y="1233052"/>
                        <a:pt x="1174406" y="975423"/>
                        <a:pt x="1114535" y="788552"/>
                      </a:cubicBezTo>
                      <a:cubicBezTo>
                        <a:pt x="1054664" y="601681"/>
                        <a:pt x="1384864" y="289623"/>
                        <a:pt x="1430221" y="266037"/>
                      </a:cubicBezTo>
                    </a:path>
                  </a:pathLst>
                </a:custGeom>
                <a:ln w="19050">
                  <a:headEnd type="none" w="med" len="med"/>
                  <a:tailEnd type="triangle" w="lg" len="lg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5915453" y="5508172"/>
                <a:ext cx="2808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6219919" y="5508954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</a:t>
                </a:r>
                <a:endParaRPr lang="en-US" b="1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427081" y="548718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</a:t>
                </a:r>
                <a:endParaRPr lang="en-US" b="1" dirty="0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5615505" y="498194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  <a:endParaRPr lang="en-US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536044" y="6031468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0330" y="501909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6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Minimum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systems</a:t>
            </a:r>
          </a:p>
          <a:p>
            <a:pPr lvl="1"/>
            <a:r>
              <a:rPr lang="en-US" dirty="0" smtClean="0"/>
              <a:t>Lowest average-salary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06705"/>
              </p:ext>
            </p:extLst>
          </p:nvPr>
        </p:nvGraphicFramePr>
        <p:xfrm>
          <a:off x="1831109" y="3810000"/>
          <a:ext cx="5080000" cy="1854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80,000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85,000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115,000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120,000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118,000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65,000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89,000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16736"/>
              </p:ext>
            </p:extLst>
          </p:nvPr>
        </p:nvGraphicFramePr>
        <p:xfrm>
          <a:off x="1143000" y="3810000"/>
          <a:ext cx="47798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79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3692"/>
              </p:ext>
            </p:extLst>
          </p:nvPr>
        </p:nvGraphicFramePr>
        <p:xfrm>
          <a:off x="1849580" y="3200400"/>
          <a:ext cx="50846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924"/>
                <a:gridCol w="1016924"/>
                <a:gridCol w="1016924"/>
                <a:gridCol w="1016924"/>
                <a:gridCol w="10169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4507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743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4724400" y="4768334"/>
            <a:ext cx="2514600" cy="3370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34252" y="4572000"/>
            <a:ext cx="158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Minimum:</a:t>
            </a:r>
            <a:endParaRPr lang="en-US" dirty="0" smtClean="0"/>
          </a:p>
          <a:p>
            <a:pPr algn="ctr"/>
            <a:r>
              <a:rPr lang="en-US" dirty="0" smtClean="0"/>
              <a:t>65,000</a:t>
            </a:r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[3,1]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8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9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Input: </a:t>
                </a:r>
                <a:r>
                  <a:rPr lang="en-US" sz="2800" dirty="0" smtClean="0"/>
                  <a:t>an array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𝐴</m:t>
                    </m:r>
                    <m:r>
                      <a:rPr lang="en-US" sz="280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1 .. 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i="1" smtClean="0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1..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2800" i="1" dirty="0" smtClean="0"/>
              </a:p>
              <a:p>
                <a:r>
                  <a:rPr lang="en-US" sz="2800" dirty="0" smtClean="0"/>
                  <a:t>Query: where is minimum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 ..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..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i="1" dirty="0" smtClean="0"/>
                  <a:t>?</a:t>
                </a:r>
                <a:endParaRPr lang="en-US" sz="2800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086600" y="1600200"/>
                <a:ext cx="1524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 smtClean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600200"/>
                <a:ext cx="15240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8400" t="-10588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89613"/>
              </p:ext>
            </p:extLst>
          </p:nvPr>
        </p:nvGraphicFramePr>
        <p:xfrm>
          <a:off x="1950720" y="3520440"/>
          <a:ext cx="52120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1510"/>
                <a:gridCol w="651510"/>
                <a:gridCol w="651510"/>
                <a:gridCol w="651510"/>
                <a:gridCol w="651510"/>
                <a:gridCol w="651510"/>
                <a:gridCol w="651510"/>
                <a:gridCol w="651510"/>
              </a:tblGrid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628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1930400" y="3365500"/>
            <a:ext cx="52324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4283138" y="2905780"/>
                <a:ext cx="4793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138" y="2905780"/>
                <a:ext cx="479362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>
            <a:off x="1790700" y="3527624"/>
            <a:ext cx="0" cy="218737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295400" y="4290080"/>
                <a:ext cx="5739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90080"/>
                <a:ext cx="5739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086600" y="3951516"/>
                <a:ext cx="4868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951516"/>
                <a:ext cx="48686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7075714" y="4774363"/>
                <a:ext cx="4939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714" y="4774363"/>
                <a:ext cx="49398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312716" y="5660570"/>
                <a:ext cx="489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716" y="5660570"/>
                <a:ext cx="48917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23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637316" y="5660570"/>
                <a:ext cx="4962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6" y="5660570"/>
                <a:ext cx="49629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69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0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Brute force search</a:t>
                </a:r>
              </a:p>
              <a:p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time</a:t>
                </a:r>
              </a:p>
              <a:p>
                <a:r>
                  <a:rPr lang="en-US" dirty="0" smtClean="0"/>
                  <a:t>Worst case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time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07983" y="3276600"/>
            <a:ext cx="5301340" cy="2994124"/>
            <a:chOff x="1607983" y="2971800"/>
            <a:chExt cx="5301340" cy="2994124"/>
          </a:xfrm>
        </p:grpSpPr>
        <p:sp>
          <p:nvSpPr>
            <p:cNvPr id="19" name="TextBox 18"/>
            <p:cNvSpPr txBox="1"/>
            <p:nvPr/>
          </p:nvSpPr>
          <p:spPr>
            <a:xfrm>
              <a:off x="2383043" y="3657600"/>
              <a:ext cx="4526280" cy="230832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12758" y="4247242"/>
              <a:ext cx="1972042" cy="1066800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228467" y="3657600"/>
              <a:ext cx="0" cy="2308324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607983" y="4495800"/>
                  <a:ext cx="5739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983" y="4495800"/>
                  <a:ext cx="573939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2383043" y="3505200"/>
              <a:ext cx="4526280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277984" y="2971800"/>
                  <a:ext cx="47936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7984" y="2971800"/>
                  <a:ext cx="479362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/>
            <p:cNvCxnSpPr/>
            <p:nvPr/>
          </p:nvCxnSpPr>
          <p:spPr>
            <a:xfrm>
              <a:off x="3524496" y="4388758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524496" y="4541158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524496" y="4693558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524496" y="4845958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524496" y="4998358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24496" y="5150758"/>
              <a:ext cx="1752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283196" y="4257151"/>
              <a:ext cx="0" cy="1076849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397496" y="4127500"/>
              <a:ext cx="2012704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91000" y="3667780"/>
                  <a:ext cx="5245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000" y="3667780"/>
                  <a:ext cx="524503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33700" y="4445000"/>
                  <a:ext cx="43890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700" y="4445000"/>
                  <a:ext cx="438903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9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Structures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Preprocess and store some information</a:t>
                </a:r>
              </a:p>
              <a:p>
                <a:r>
                  <a:rPr lang="en-US" dirty="0" smtClean="0"/>
                  <a:t>Naïve: store the </a:t>
                </a:r>
                <a:r>
                  <a:rPr lang="en-US" dirty="0" smtClean="0"/>
                  <a:t>answers of all queries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query </a:t>
                </a:r>
                <a:r>
                  <a:rPr lang="en-US" dirty="0" smtClean="0"/>
                  <a:t>time</a:t>
                </a:r>
              </a:p>
              <a:p>
                <a:r>
                  <a:rPr lang="en-US" dirty="0"/>
                  <a:t>Size of the </a:t>
                </a:r>
                <a:r>
                  <a:rPr lang="en-US" dirty="0" smtClean="0"/>
                  <a:t>table: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𝑂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sz="32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 smtClean="0"/>
                  <a:t> bits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876800"/>
              </a:xfrm>
              <a:blipFill rotWithShape="1">
                <a:blip r:embed="rId2"/>
                <a:stretch>
                  <a:fillRect l="-1630" t="-262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391850"/>
              </p:ext>
            </p:extLst>
          </p:nvPr>
        </p:nvGraphicFramePr>
        <p:xfrm>
          <a:off x="4956810" y="2692400"/>
          <a:ext cx="365379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790"/>
                <a:gridCol w="15240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Top-Left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Bottom-Right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Minimum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(1,1):</a:t>
                      </a:r>
                      <a:r>
                        <a:rPr lang="en-US" baseline="0" dirty="0" smtClean="0"/>
                        <a:t> 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(1,2):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(2,1):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(2,1):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(2,1):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(2,2): 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(1,2):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(1,2):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(2,2): 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549014" y="3418114"/>
            <a:ext cx="1353186" cy="685800"/>
            <a:chOff x="3835641" y="2819400"/>
            <a:chExt cx="1230169" cy="685800"/>
          </a:xfrm>
        </p:grpSpPr>
        <p:sp>
          <p:nvSpPr>
            <p:cNvPr id="6" name="Right Arrow 5"/>
            <p:cNvSpPr/>
            <p:nvPr/>
          </p:nvSpPr>
          <p:spPr>
            <a:xfrm>
              <a:off x="3973284" y="3200400"/>
              <a:ext cx="838200" cy="30480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5641" y="2819400"/>
              <a:ext cx="1230169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Tabulation</a:t>
              </a:r>
              <a:endParaRPr lang="en-US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955176" y="3454400"/>
            <a:ext cx="3657600" cy="32737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986563"/>
              </p:ext>
            </p:extLst>
          </p:nvPr>
        </p:nvGraphicFramePr>
        <p:xfrm>
          <a:off x="1249680" y="3352800"/>
          <a:ext cx="210312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/>
                <a:gridCol w="1051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12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8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</a:t>
                      </a:r>
                      <a:endParaRPr lang="en-US" sz="24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495621"/>
              </p:ext>
            </p:extLst>
          </p:nvPr>
        </p:nvGraphicFramePr>
        <p:xfrm>
          <a:off x="1262380" y="3025504"/>
          <a:ext cx="210312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560"/>
                <a:gridCol w="10515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455819"/>
              </p:ext>
            </p:extLst>
          </p:nvPr>
        </p:nvGraphicFramePr>
        <p:xfrm>
          <a:off x="870856" y="3396342"/>
          <a:ext cx="4572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257977" y="3365652"/>
            <a:ext cx="2081825" cy="435736"/>
          </a:xfrm>
          <a:prstGeom prst="rect">
            <a:avLst/>
          </a:prstGeom>
          <a:solidFill>
            <a:srgbClr val="92D050">
              <a:alpha val="7000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9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408714"/>
            <a:ext cx="6934200" cy="1143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7275543"/>
                  </p:ext>
                </p:extLst>
              </p:nvPr>
            </p:nvGraphicFramePr>
            <p:xfrm>
              <a:off x="1143000" y="1447800"/>
              <a:ext cx="6934200" cy="4685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4600"/>
                    <a:gridCol w="2971800"/>
                    <a:gridCol w="1447800"/>
                  </a:tblGrid>
                  <a:tr h="2904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Space</a:t>
                          </a:r>
                          <a:r>
                            <a:rPr lang="en-US" b="0" dirty="0" smtClean="0"/>
                            <a:t> (bits)</a:t>
                          </a:r>
                          <a:endParaRPr lang="en-US" b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marL="0" marR="0" marT="0" marB="0" anchor="ctr"/>
                    </a:tc>
                  </a:tr>
                  <a:tr h="2904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Tabulation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Tarjan et al. 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(STOC’84)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Chazelle</a:t>
                          </a:r>
                          <a:r>
                            <a:rPr lang="en-US" dirty="0" smtClean="0"/>
                            <a:t> &amp; Rosenberg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(SoCG’89)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619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Lewenstein</a:t>
                          </a:r>
                          <a:r>
                            <a:rPr lang="en-US" dirty="0" smtClean="0"/>
                            <a:t> et</a:t>
                          </a:r>
                          <a:r>
                            <a:rPr lang="en-US" baseline="0" dirty="0" smtClean="0"/>
                            <a:t> al.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(CPM’07)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Demaine et al.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(ICALP’09)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Sadakane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(ISAAC’07)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</m:d>
                              </m:oMath>
                            </m:oMathPara>
                          </a14:m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(ESA’10)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(ESA’10)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min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r>
                            <a:rPr lang="en-US" dirty="0" smtClean="0"/>
                            <a:t/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57275543"/>
                  </p:ext>
                </p:extLst>
              </p:nvPr>
            </p:nvGraphicFramePr>
            <p:xfrm>
              <a:off x="1143000" y="1447800"/>
              <a:ext cx="6934200" cy="468585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14600"/>
                    <a:gridCol w="2971800"/>
                    <a:gridCol w="1447800"/>
                  </a:tblGrid>
                  <a:tr h="2904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Reference</a:t>
                          </a:r>
                          <a:endParaRPr lang="en-US" b="1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Space</a:t>
                          </a:r>
                          <a:r>
                            <a:rPr lang="en-US" b="0" dirty="0" smtClean="0"/>
                            <a:t> (bits)</a:t>
                          </a:r>
                          <a:endParaRPr lang="en-US" b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/>
                            <a:t>Query Time</a:t>
                          </a:r>
                          <a:endParaRPr lang="en-US" b="1" dirty="0"/>
                        </a:p>
                      </a:txBody>
                      <a:tcPr marL="0" marR="0" marT="0" marB="0" anchor="ctr"/>
                    </a:tc>
                  </a:tr>
                  <a:tr h="2904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Tabulation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127660" r="-48566" b="-14765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80169" t="-127660" b="-1476596"/>
                          </a:stretch>
                        </a:blipFill>
                      </a:tcPr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Tarjan et al. 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(STOC’84)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112632" r="-48566" b="-63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80169" t="-112632" b="-630526"/>
                          </a:stretch>
                        </a:blipFill>
                      </a:tcPr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Chazelle</a:t>
                          </a:r>
                          <a:r>
                            <a:rPr lang="en-US" dirty="0" smtClean="0"/>
                            <a:t> &amp; Rosenberg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(SoCG’89)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210417" r="-48566" b="-523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80169" t="-210417" b="-523958"/>
                          </a:stretch>
                        </a:blipFill>
                      </a:tcPr>
                    </a:tc>
                  </a:tr>
                  <a:tr h="6194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Lewenstein</a:t>
                          </a:r>
                          <a:r>
                            <a:rPr lang="en-US" dirty="0" smtClean="0"/>
                            <a:t> et</a:t>
                          </a:r>
                          <a:r>
                            <a:rPr lang="en-US" baseline="0" dirty="0" smtClean="0"/>
                            <a:t> al.</a:t>
                          </a:r>
                          <a:br>
                            <a:rPr lang="en-US" baseline="0" dirty="0" smtClean="0"/>
                          </a:br>
                          <a:r>
                            <a:rPr lang="en-US" baseline="0" dirty="0" smtClean="0"/>
                            <a:t>(CPM’07)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295050" r="-48566" b="-398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80169" t="-295050" b="-398020"/>
                          </a:stretch>
                        </a:blipFill>
                      </a:tcPr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Demaine et al.</a:t>
                          </a:r>
                          <a:br>
                            <a:rPr lang="en-US" dirty="0" smtClean="0"/>
                          </a:br>
                          <a:r>
                            <a:rPr lang="en-US" dirty="0" smtClean="0"/>
                            <a:t>(ICALP’09)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420000" r="-48566" b="-32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Sadakane</a:t>
                          </a:r>
                          <a:endParaRPr lang="en-US" dirty="0" smtClean="0"/>
                        </a:p>
                        <a:p>
                          <a:pPr algn="ctr"/>
                          <a:r>
                            <a:rPr lang="en-US" dirty="0" smtClean="0"/>
                            <a:t>(ISAAC’07)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514583" r="-48566" b="-2197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80169" t="-514583" b="-219792"/>
                          </a:stretch>
                        </a:blipFill>
                      </a:tcPr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(ESA’10)</a:t>
                          </a:r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621053" r="-48566" b="-12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0" marR="0" marT="0" marB="0" anchor="ctr"/>
                    </a:tc>
                  </a:tr>
                  <a:tr h="580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Our Result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rgbClr val="C00000"/>
                              </a:solidFill>
                            </a:rPr>
                            <a:t>(ESA’10)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84631" t="-721053" r="-48566" b="-2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 rotWithShape="1">
                          <a:blip r:embed="rId3"/>
                          <a:stretch>
                            <a:fillRect l="-380169" t="-721053" b="-2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Space-Efficient Data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9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>
            <a:off x="5694916" y="1632466"/>
            <a:ext cx="1326817" cy="382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609316" y="2001798"/>
            <a:ext cx="396240" cy="5450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005557" y="2001798"/>
            <a:ext cx="843490" cy="5468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6818812" y="1828800"/>
            <a:ext cx="36576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1532" y="3385862"/>
            <a:ext cx="1698864" cy="32616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96818" y="3385862"/>
            <a:ext cx="409633" cy="3148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822676" y="1832372"/>
            <a:ext cx="365760" cy="36576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 flipH="1">
            <a:off x="4871956" y="1632466"/>
            <a:ext cx="822961" cy="382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888133" y="2001798"/>
            <a:ext cx="414899" cy="4249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6145584" y="2546866"/>
            <a:ext cx="463732" cy="4582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447516" y="2548652"/>
            <a:ext cx="396241" cy="4564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vs. 2D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1D: Cartesian Trees</a:t>
                </a:r>
              </a:p>
              <a:p>
                <a:pPr marL="400050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r>
                      <a:rPr lang="en-US" sz="2400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sz="2400" i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 Math"/>
                  </a:rPr>
                  <a:t> bits per element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(Tarjan et al., STOC’84)</a:t>
                </a:r>
              </a:p>
              <a:p>
                <a:pPr marL="400050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𝑂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</a:rPr>
                  <a:t> bits per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element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</a:t>
                </a:r>
                <a:r>
                  <a:rPr lang="en-US" sz="2000" dirty="0" err="1"/>
                  <a:t>Sadakane</a:t>
                </a:r>
                <a:r>
                  <a:rPr lang="en-US" sz="2000" dirty="0"/>
                  <a:t>, ISAAC’07</a:t>
                </a:r>
                <a:r>
                  <a:rPr lang="en-US" sz="2000" dirty="0"/>
                  <a:t>)</a:t>
                </a:r>
                <a:endParaRPr lang="en-US" dirty="0"/>
              </a:p>
              <a:p>
                <a:r>
                  <a:rPr lang="en-US" dirty="0" smtClean="0"/>
                  <a:t>2D</a:t>
                </a:r>
                <a:r>
                  <a:rPr lang="en-US" dirty="0" smtClean="0"/>
                  <a:t>: Nothing like Cartesian Trees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36121"/>
              </p:ext>
            </p:extLst>
          </p:nvPr>
        </p:nvGraphicFramePr>
        <p:xfrm>
          <a:off x="4658380" y="3362960"/>
          <a:ext cx="34004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2" name="Oval 51"/>
          <p:cNvSpPr/>
          <p:nvPr/>
        </p:nvSpPr>
        <p:spPr>
          <a:xfrm>
            <a:off x="5512036" y="1451372"/>
            <a:ext cx="365760" cy="365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560250" y="1447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0" name="Oval 69"/>
          <p:cNvSpPr/>
          <p:nvPr/>
        </p:nvSpPr>
        <p:spPr>
          <a:xfrm>
            <a:off x="4689076" y="1832372"/>
            <a:ext cx="365760" cy="365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737290" y="18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5120152" y="2289572"/>
            <a:ext cx="365760" cy="365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5082448" y="22751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6426436" y="2365772"/>
            <a:ext cx="365760" cy="365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474650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>
            <a:off x="5962704" y="2822190"/>
            <a:ext cx="365760" cy="365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931532" y="2819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7660876" y="2365772"/>
            <a:ext cx="365760" cy="365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698204" y="2362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7264636" y="2822190"/>
            <a:ext cx="365760" cy="3657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226932" y="2819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6121636" y="1383268"/>
            <a:ext cx="26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Lowest Common Ancestor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609600" y="3860800"/>
            <a:ext cx="807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855685" y="4704442"/>
            <a:ext cx="0" cy="150041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4419600" y="5125873"/>
                <a:ext cx="294521" cy="295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25873"/>
                <a:ext cx="294521" cy="295344"/>
              </a:xfrm>
              <a:prstGeom prst="rect">
                <a:avLst/>
              </a:prstGeom>
              <a:blipFill rotWithShape="1">
                <a:blip r:embed="rId3"/>
                <a:stretch>
                  <a:fillRect r="-3125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Box 132"/>
              <p:cNvSpPr txBox="1"/>
              <p:nvPr/>
            </p:nvSpPr>
            <p:spPr>
              <a:xfrm>
                <a:off x="831244" y="5021759"/>
                <a:ext cx="361586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2"/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𝑚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 bits per element</a:t>
                </a:r>
              </a:p>
              <a:p>
                <a:pPr algn="ctr"/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Our Result, ESA’10</a:t>
                </a:r>
                <a:r>
                  <a:rPr lang="en-US" sz="2000" dirty="0" smtClean="0"/>
                  <a:t>)</a:t>
                </a:r>
                <a:endParaRPr lang="en-US" sz="2000" dirty="0"/>
              </a:p>
            </p:txBody>
          </p:sp>
        </mc:Choice>
        <mc:Fallback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44" y="5021759"/>
                <a:ext cx="3615862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6349" r="-168" b="-13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655785"/>
              </p:ext>
            </p:extLst>
          </p:nvPr>
        </p:nvGraphicFramePr>
        <p:xfrm>
          <a:off x="4996806" y="4713514"/>
          <a:ext cx="34004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a-DK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6870890" y="18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4" grpId="0" animBg="1"/>
      <p:bldP spid="109" grpId="0"/>
      <p:bldP spid="117" grpId="0"/>
      <p:bldP spid="1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Data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Popular in </a:t>
            </a:r>
            <a:r>
              <a:rPr lang="en-US" sz="2800" dirty="0" smtClean="0">
                <a:solidFill>
                  <a:srgbClr val="C00000"/>
                </a:solidFill>
              </a:rPr>
              <a:t>Succinct</a:t>
            </a:r>
            <a:r>
              <a:rPr lang="en-US" sz="2800" dirty="0" smtClean="0"/>
              <a:t> Data Structures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7902" y="3059668"/>
            <a:ext cx="100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Index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94609" y="2162568"/>
            <a:ext cx="3962400" cy="1952232"/>
            <a:chOff x="990600" y="2934014"/>
            <a:chExt cx="6705600" cy="3085786"/>
          </a:xfrm>
        </p:grpSpPr>
        <p:sp>
          <p:nvSpPr>
            <p:cNvPr id="5" name="Flowchart: Magnetic Disk 4"/>
            <p:cNvSpPr/>
            <p:nvPr/>
          </p:nvSpPr>
          <p:spPr>
            <a:xfrm>
              <a:off x="990600" y="3937820"/>
              <a:ext cx="2133601" cy="1600199"/>
            </a:xfrm>
            <a:prstGeom prst="flowChartMagneticDisk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019800" y="2934014"/>
              <a:ext cx="0" cy="30857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96200" y="2934014"/>
              <a:ext cx="0" cy="308578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19800" y="4109883"/>
              <a:ext cx="16764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019800" y="5176684"/>
              <a:ext cx="16764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ight Arrow 7"/>
            <p:cNvSpPr/>
            <p:nvPr/>
          </p:nvSpPr>
          <p:spPr>
            <a:xfrm>
              <a:off x="3516088" y="4630993"/>
              <a:ext cx="2133601" cy="304801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0381" y="2831068"/>
            <a:ext cx="119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Read-only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3724" y="3161717"/>
                <a:ext cx="1318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Input Array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724" y="3161717"/>
                <a:ext cx="1318489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304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500504"/>
                  </p:ext>
                </p:extLst>
              </p:nvPr>
            </p:nvGraphicFramePr>
            <p:xfrm>
              <a:off x="838200" y="4360778"/>
              <a:ext cx="7391400" cy="16742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/>
                    <a:gridCol w="2743200"/>
                    <a:gridCol w="1905000"/>
                  </a:tblGrid>
                  <a:tr h="294950">
                    <a:tc rowSpan="3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</a:rPr>
                                <m:t>𝑁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en-US" sz="1600" dirty="0" smtClean="0"/>
                            <a:t> bits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 smtClean="0"/>
                            <a:t> bits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60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661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 smtClean="0"/>
                            <a:t> bits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brk m:alnAt="7"/>
                                  </m:rPr>
                                  <a:rPr lang="en-US" sz="160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𝑐</m:t>
                                </m:r>
                                <m:func>
                                  <m:func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1600">
                                            <a:latin typeface="Cambria Math"/>
                                          </a:rPr>
                                          <m:t>l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>
                                            <a:latin typeface="Cambria Math"/>
                                          </a:rPr>
                                          <m:t>og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8661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dirty="0" smtClean="0"/>
                            <a:t> bits</a:t>
                          </a:r>
                          <a:endParaRPr lang="en-US" sz="16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966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Size of Input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Size of Index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Query 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6334164"/>
                  </p:ext>
                </p:extLst>
              </p:nvPr>
            </p:nvGraphicFramePr>
            <p:xfrm>
              <a:off x="838200" y="4360778"/>
              <a:ext cx="7391400" cy="16742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/>
                    <a:gridCol w="2743200"/>
                    <a:gridCol w="1905000"/>
                  </a:tblGrid>
                  <a:tr h="335280"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22" t="-1395" r="-169333" b="-3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222" t="-5455" r="-69333" b="-4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8782" t="-5455" b="-429091"/>
                          </a:stretch>
                        </a:blipFill>
                      </a:tcPr>
                    </a:tc>
                  </a:tr>
                  <a:tr h="48661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222" t="-72500" r="-69333" b="-1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8782" t="-72500" b="-195000"/>
                          </a:stretch>
                        </a:blipFill>
                      </a:tcPr>
                    </a:tc>
                  </a:tr>
                  <a:tr h="486611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222" t="-172500" r="-69333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88782" t="-172500" b="-9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Size of </a:t>
                          </a:r>
                          <a:r>
                            <a:rPr lang="en-US" sz="1800" b="1" dirty="0" smtClean="0"/>
                            <a:t>Input</a:t>
                          </a:r>
                          <a:endParaRPr lang="en-US" sz="1800" b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Size of </a:t>
                          </a:r>
                          <a:r>
                            <a:rPr lang="en-US" sz="1800" b="1" dirty="0" smtClean="0"/>
                            <a:t>Index</a:t>
                          </a:r>
                          <a:endParaRPr lang="en-US" sz="1800" b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 smtClean="0"/>
                            <a:t>Query 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48400" y="3288268"/>
                <a:ext cx="2397579" cy="8117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/>
                  <a:t> bits per element</a:t>
                </a:r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3288268"/>
                <a:ext cx="2397579" cy="811761"/>
              </a:xfrm>
              <a:prstGeom prst="rect">
                <a:avLst/>
              </a:prstGeom>
              <a:blipFill rotWithShape="1">
                <a:blip r:embed="rId4"/>
                <a:stretch>
                  <a:fillRect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5562600" y="3842658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3805" y="6032500"/>
            <a:ext cx="2363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Our </a:t>
            </a:r>
            <a:r>
              <a:rPr lang="en-US" sz="2000" dirty="0" smtClean="0">
                <a:solidFill>
                  <a:srgbClr val="C00000"/>
                </a:solidFill>
              </a:rPr>
              <a:t>Results, </a:t>
            </a:r>
            <a:r>
              <a:rPr lang="en-US" sz="2000" dirty="0" smtClean="0">
                <a:solidFill>
                  <a:srgbClr val="C00000"/>
                </a:solidFill>
              </a:rPr>
              <a:t>ESA’10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97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14999</TotalTime>
  <Words>1833</Words>
  <Application>Microsoft Office PowerPoint</Application>
  <PresentationFormat>On-screen Show (4:3)</PresentationFormat>
  <Paragraphs>865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Data Structures: Range Queries - Space Efficiency</vt:lpstr>
      <vt:lpstr>Thesis Overview</vt:lpstr>
      <vt:lpstr>Range Minimum Queries</vt:lpstr>
      <vt:lpstr>Definition</vt:lpstr>
      <vt:lpstr>Naïve Solution</vt:lpstr>
      <vt:lpstr>Data Structures</vt:lpstr>
      <vt:lpstr>Space-Efficient Data Structures</vt:lpstr>
      <vt:lpstr>1D vs. 2D</vt:lpstr>
      <vt:lpstr>Indexing Data Structures</vt:lpstr>
      <vt:lpstr>O(N) bits with O(1) query time</vt:lpstr>
      <vt:lpstr>O(1/c) bits Per Element</vt:lpstr>
      <vt:lpstr>Outline</vt:lpstr>
      <vt:lpstr>Path Minima/Maxima Queries</vt:lpstr>
      <vt:lpstr>Naïve Structures</vt:lpstr>
      <vt:lpstr>Dynamic Weights</vt:lpstr>
      <vt:lpstr>Dynamic Leaves</vt:lpstr>
      <vt:lpstr>Updates with link and cut</vt:lpstr>
      <vt:lpstr>Outline</vt:lpstr>
      <vt:lpstr>Range Diameter Queries</vt:lpstr>
      <vt:lpstr>Known Results</vt:lpstr>
      <vt:lpstr>Set Intersection Queries Reduction</vt:lpstr>
      <vt:lpstr>Publications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Dynamic Cardinal Trees</dc:title>
  <dc:creator>Pooya</dc:creator>
  <cp:lastModifiedBy>Pooya</cp:lastModifiedBy>
  <cp:revision>457</cp:revision>
  <dcterms:created xsi:type="dcterms:W3CDTF">2011-05-15T19:48:02Z</dcterms:created>
  <dcterms:modified xsi:type="dcterms:W3CDTF">2011-07-04T11:54:56Z</dcterms:modified>
</cp:coreProperties>
</file>