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81" r:id="rId3"/>
    <p:sldId id="282" r:id="rId4"/>
    <p:sldId id="286" r:id="rId5"/>
    <p:sldId id="287" r:id="rId6"/>
    <p:sldId id="288" r:id="rId7"/>
    <p:sldId id="283" r:id="rId8"/>
    <p:sldId id="284" r:id="rId9"/>
    <p:sldId id="285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99"/>
    <a:srgbClr val="FFC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568" autoAdjust="0"/>
  </p:normalViewPr>
  <p:slideViewPr>
    <p:cSldViewPr>
      <p:cViewPr>
        <p:scale>
          <a:sx n="58" d="100"/>
          <a:sy n="58" d="100"/>
        </p:scale>
        <p:origin x="-158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5EA8B-928E-43A3-9791-1EE46FEBD131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E160F-2E5C-4E3C-A95C-812909532F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1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ICALP 2013: Jan Bulánek, Michal Koucký, Michael Saks “On Randomized Online Labeling with Polynomially Many Labels” prove lower bound also holds for randomized algorithms with O(n^k)</a:t>
            </a:r>
            <a:r>
              <a:rPr lang="en-US" baseline="0" smtClean="0"/>
              <a:t> labels.</a:t>
            </a:r>
          </a:p>
          <a:p>
            <a:endParaRPr lang="en-US" baseline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ESA 2012: Martin Babka, Jan Bulánek, Vladimír Čunát, Michal Koucký, Michael Saks “On Online Labeling with Polynomially Many Labels” alternative (corrected?) lower bound proof for O(n^k) labels.</a:t>
            </a:r>
          </a:p>
          <a:p>
            <a:endParaRPr lang="en-US" baseline="0" smtClean="0"/>
          </a:p>
          <a:p>
            <a:r>
              <a:rPr lang="en-US" baseline="0" smtClean="0"/>
              <a:t>STOC 2012: Jan Bulánek, Michal Koucký, Michael Saks “Tight lower bounds for the online labeling problem” proove that </a:t>
            </a:r>
            <a:r>
              <a:rPr lang="da-DK" smtClean="0"/>
              <a:t>O(log(n)</a:t>
            </a:r>
            <a:r>
              <a:rPr lang="da-DK" baseline="30000" smtClean="0"/>
              <a:t>3</a:t>
            </a:r>
            <a:r>
              <a:rPr lang="da-DK" smtClean="0"/>
              <a:t>) is</a:t>
            </a:r>
            <a:r>
              <a:rPr lang="da-DK" baseline="0" smtClean="0"/>
              <a:t> optimal for the special case where array size has n, and n insertions are performed</a:t>
            </a:r>
            <a:endParaRPr lang="en-US" baseline="0" smtClean="0"/>
          </a:p>
          <a:p>
            <a:r>
              <a:rPr lang="en-US" baseline="0" smtClean="0"/>
              <a:t>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Insertion: average label of neighbors,</a:t>
            </a:r>
            <a:r>
              <a:rPr lang="en-US" baseline="0" smtClean="0"/>
              <a:t> otherwise relabel</a:t>
            </a:r>
            <a:endParaRPr lang="en-US" smtClean="0"/>
          </a:p>
          <a:p>
            <a:r>
              <a:rPr lang="en-US" smtClean="0"/>
              <a:t>Proof for</a:t>
            </a:r>
            <a:r>
              <a:rPr lang="en-US" baseline="0" smtClean="0"/>
              <a:t> amortized complexity: 1 full page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96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Alternative: Amortized</a:t>
            </a:r>
            <a:r>
              <a:rPr lang="en-US" baseline="0" smtClean="0"/>
              <a:t> O(log n) top with n^O(1) labels, and only buckets of size O(log 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C00000"/>
              </a:buClr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81328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E0A94-079D-4517-997E-9FB13ECC65A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Box 75"/>
          <p:cNvSpPr txBox="1"/>
          <p:nvPr/>
        </p:nvSpPr>
        <p:spPr>
          <a:xfrm>
            <a:off x="2051720" y="6248345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 err="1" smtClean="0">
                <a:solidFill>
                  <a:srgbClr val="C00000"/>
                </a:solidFill>
              </a:rPr>
              <a:t>gap</a:t>
            </a:r>
            <a:r>
              <a:rPr lang="da-DK" sz="1400" dirty="0" smtClean="0">
                <a:solidFill>
                  <a:srgbClr val="C00000"/>
                </a:solidFill>
              </a:rPr>
              <a:t> O(1)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0" y="2852936"/>
            <a:ext cx="9144000" cy="2232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9" name="Table 68"/>
          <p:cNvGraphicFramePr>
            <a:graphicFrameLocks noGrp="1"/>
          </p:cNvGraphicFramePr>
          <p:nvPr/>
        </p:nvGraphicFramePr>
        <p:xfrm>
          <a:off x="1486464" y="5423624"/>
          <a:ext cx="74060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sz="1000" b="0" dirty="0">
                        <a:solidFill>
                          <a:srgbClr val="C00000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rgbClr val="C00000"/>
                          </a:solidFill>
                        </a:rPr>
                        <a:t>G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4" name="Straight Connector 43"/>
          <p:cNvCxnSpPr>
            <a:endCxn id="40" idx="2"/>
          </p:cNvCxnSpPr>
          <p:nvPr/>
        </p:nvCxnSpPr>
        <p:spPr>
          <a:xfrm>
            <a:off x="1331640" y="957498"/>
            <a:ext cx="69847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44624"/>
            <a:ext cx="8229600" cy="648072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/>
              <a:t>List Order Maintenance</a:t>
            </a:r>
            <a:endParaRPr lang="en-US" sz="40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48264" y="6520259"/>
            <a:ext cx="2133600" cy="365125"/>
          </a:xfrm>
        </p:spPr>
        <p:txBody>
          <a:bodyPr/>
          <a:lstStyle/>
          <a:p>
            <a:fld id="{2D510906-6E64-46D9-9D73-D39E9676222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83568" y="705470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1650533" y="705470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2617498" y="705470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3584463" y="705470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415524" y="705470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8316416" y="705470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6382489" y="705470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7349454" y="705470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Content Placeholder 2"/>
          <p:cNvSpPr>
            <a:spLocks noGrp="1"/>
          </p:cNvSpPr>
          <p:nvPr>
            <p:ph idx="1"/>
          </p:nvPr>
        </p:nvSpPr>
        <p:spPr>
          <a:xfrm>
            <a:off x="611560" y="1844824"/>
            <a:ext cx="5976664" cy="10801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  <a:tabLst>
                <a:tab pos="1620838" algn="l"/>
              </a:tabLst>
            </a:pPr>
            <a:r>
              <a:rPr lang="da-DK" sz="2800" b="1" dirty="0" err="1" smtClean="0">
                <a:solidFill>
                  <a:srgbClr val="C00000"/>
                </a:solidFill>
              </a:rPr>
              <a:t>Insert</a:t>
            </a:r>
            <a:r>
              <a:rPr lang="da-DK" sz="2800" b="1" dirty="0" smtClean="0">
                <a:solidFill>
                  <a:srgbClr val="C00000"/>
                </a:solidFill>
              </a:rPr>
              <a:t>(</a:t>
            </a:r>
            <a:r>
              <a:rPr lang="da-DK" sz="2800" b="1" i="1" dirty="0" err="1" smtClean="0">
                <a:solidFill>
                  <a:srgbClr val="C00000"/>
                </a:solidFill>
              </a:rPr>
              <a:t>x</a:t>
            </a:r>
            <a:r>
              <a:rPr lang="da-DK" sz="2800" b="1" dirty="0" err="1" smtClean="0">
                <a:solidFill>
                  <a:srgbClr val="C00000"/>
                </a:solidFill>
              </a:rPr>
              <a:t>,</a:t>
            </a:r>
            <a:r>
              <a:rPr lang="da-DK" sz="2800" b="1" i="1" dirty="0" err="1" smtClean="0">
                <a:solidFill>
                  <a:srgbClr val="C00000"/>
                </a:solidFill>
              </a:rPr>
              <a:t>y</a:t>
            </a:r>
            <a:r>
              <a:rPr lang="da-DK" sz="2800" b="1" dirty="0" smtClean="0">
                <a:solidFill>
                  <a:srgbClr val="C00000"/>
                </a:solidFill>
              </a:rPr>
              <a:t>)</a:t>
            </a:r>
            <a:r>
              <a:rPr lang="da-DK" sz="2800" dirty="0" smtClean="0"/>
              <a:t>	</a:t>
            </a:r>
            <a:r>
              <a:rPr lang="da-DK" sz="2800" dirty="0" err="1" smtClean="0"/>
              <a:t>Insert</a:t>
            </a:r>
            <a:r>
              <a:rPr lang="da-DK" sz="2800" dirty="0" smtClean="0"/>
              <a:t> </a:t>
            </a:r>
            <a:r>
              <a:rPr lang="da-DK" sz="2800" i="1" dirty="0" smtClean="0"/>
              <a:t>y</a:t>
            </a:r>
            <a:r>
              <a:rPr lang="da-DK" sz="2800" dirty="0" smtClean="0"/>
              <a:t> </a:t>
            </a:r>
            <a:r>
              <a:rPr lang="da-DK" sz="2800" dirty="0" err="1" smtClean="0"/>
              <a:t>after</a:t>
            </a:r>
            <a:r>
              <a:rPr lang="da-DK" sz="2800" dirty="0" smtClean="0"/>
              <a:t> </a:t>
            </a:r>
            <a:r>
              <a:rPr lang="da-DK" sz="2800" i="1" dirty="0" smtClean="0"/>
              <a:t>x</a:t>
            </a:r>
          </a:p>
          <a:p>
            <a:pPr>
              <a:spcBef>
                <a:spcPts val="0"/>
              </a:spcBef>
              <a:buNone/>
              <a:tabLst>
                <a:tab pos="1620838" algn="l"/>
              </a:tabLst>
            </a:pPr>
            <a:r>
              <a:rPr lang="da-DK" sz="2800" b="1" dirty="0" err="1" smtClean="0">
                <a:solidFill>
                  <a:srgbClr val="C00000"/>
                </a:solidFill>
              </a:rPr>
              <a:t>Order</a:t>
            </a:r>
            <a:r>
              <a:rPr lang="da-DK" sz="2800" b="1" dirty="0" smtClean="0">
                <a:solidFill>
                  <a:srgbClr val="C00000"/>
                </a:solidFill>
              </a:rPr>
              <a:t>(</a:t>
            </a:r>
            <a:r>
              <a:rPr lang="da-DK" sz="2800" b="1" i="1" dirty="0" err="1" smtClean="0">
                <a:solidFill>
                  <a:srgbClr val="C00000"/>
                </a:solidFill>
              </a:rPr>
              <a:t>x</a:t>
            </a:r>
            <a:r>
              <a:rPr lang="da-DK" sz="2800" b="1" dirty="0" err="1" smtClean="0">
                <a:solidFill>
                  <a:srgbClr val="C00000"/>
                </a:solidFill>
              </a:rPr>
              <a:t>,</a:t>
            </a:r>
            <a:r>
              <a:rPr lang="da-DK" sz="2800" b="1" i="1" dirty="0" err="1" smtClean="0">
                <a:solidFill>
                  <a:srgbClr val="C00000"/>
                </a:solidFill>
              </a:rPr>
              <a:t>y</a:t>
            </a:r>
            <a:r>
              <a:rPr lang="da-DK" sz="2800" b="1" dirty="0" smtClean="0">
                <a:solidFill>
                  <a:srgbClr val="C00000"/>
                </a:solidFill>
              </a:rPr>
              <a:t>)	</a:t>
            </a:r>
            <a:r>
              <a:rPr lang="da-DK" sz="2800" dirty="0" err="1" smtClean="0"/>
              <a:t>Returns</a:t>
            </a:r>
            <a:r>
              <a:rPr lang="da-DK" sz="2800" dirty="0" smtClean="0"/>
              <a:t> </a:t>
            </a:r>
            <a:r>
              <a:rPr lang="da-DK" sz="2800" dirty="0" err="1" smtClean="0"/>
              <a:t>if</a:t>
            </a:r>
            <a:r>
              <a:rPr lang="da-DK" sz="2800" dirty="0" smtClean="0"/>
              <a:t> </a:t>
            </a:r>
            <a:r>
              <a:rPr lang="da-DK" sz="2800" i="1" dirty="0" smtClean="0"/>
              <a:t>x</a:t>
            </a:r>
            <a:r>
              <a:rPr lang="da-DK" sz="2800" dirty="0" smtClean="0"/>
              <a:t> is to the </a:t>
            </a:r>
            <a:r>
              <a:rPr lang="da-DK" sz="2800" dirty="0" err="1" smtClean="0"/>
              <a:t>left</a:t>
            </a:r>
            <a:r>
              <a:rPr lang="da-DK" sz="2800" dirty="0" smtClean="0"/>
              <a:t> of </a:t>
            </a:r>
            <a:r>
              <a:rPr lang="da-DK" sz="2800" i="1" dirty="0" smtClean="0"/>
              <a:t>y</a:t>
            </a:r>
          </a:p>
        </p:txBody>
      </p:sp>
      <p:sp>
        <p:nvSpPr>
          <p:cNvPr id="46" name="Oval 45"/>
          <p:cNvSpPr/>
          <p:nvPr/>
        </p:nvSpPr>
        <p:spPr>
          <a:xfrm>
            <a:off x="4499992" y="705470"/>
            <a:ext cx="648072" cy="504056"/>
          </a:xfrm>
          <a:prstGeom prst="ellipse">
            <a:avLst/>
          </a:prstGeom>
          <a:solidFill>
            <a:srgbClr val="FFFF99"/>
          </a:solidFill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I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rot="5400000" flipH="1" flipV="1">
            <a:off x="3780309" y="1353145"/>
            <a:ext cx="288032" cy="794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059832" y="142555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err="1" smtClean="0">
                <a:solidFill>
                  <a:srgbClr val="C00000"/>
                </a:solidFill>
              </a:rPr>
              <a:t>Insert</a:t>
            </a:r>
            <a:r>
              <a:rPr lang="da-DK" sz="2400" dirty="0" smtClean="0">
                <a:solidFill>
                  <a:srgbClr val="C00000"/>
                </a:solidFill>
              </a:rPr>
              <a:t>(D,I)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35496" y="278092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Monotonic List Labeling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1331640" y="3675942"/>
            <a:ext cx="69847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683568" y="342391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1650533" y="342391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12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2617498" y="342391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14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3584463" y="342391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17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5415524" y="342391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19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8316416" y="342391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24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6382489" y="342391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7349454" y="342391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21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Content Placeholder 2"/>
          <p:cNvSpPr txBox="1">
            <a:spLocks/>
          </p:cNvSpPr>
          <p:nvPr/>
        </p:nvSpPr>
        <p:spPr>
          <a:xfrm>
            <a:off x="539552" y="4509120"/>
            <a:ext cx="417646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>
                <a:tab pos="1620838" algn="l"/>
              </a:tabLst>
              <a:defRPr/>
            </a:pPr>
            <a:r>
              <a:rPr kumimoji="0" lang="da-DK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</a:t>
            </a:r>
            <a:r>
              <a:rPr kumimoji="0" lang="da-DK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da-DK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da-DK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da-DK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da-DK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a-DK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after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</a:p>
        </p:txBody>
      </p:sp>
      <p:sp>
        <p:nvSpPr>
          <p:cNvPr id="61" name="Oval 60"/>
          <p:cNvSpPr/>
          <p:nvPr/>
        </p:nvSpPr>
        <p:spPr>
          <a:xfrm>
            <a:off x="4499992" y="3423914"/>
            <a:ext cx="648072" cy="504056"/>
          </a:xfrm>
          <a:prstGeom prst="ellipse">
            <a:avLst/>
          </a:prstGeom>
          <a:solidFill>
            <a:srgbClr val="FFFF99"/>
          </a:solidFill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18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rot="5400000" flipH="1" flipV="1">
            <a:off x="3751843" y="4071589"/>
            <a:ext cx="288032" cy="794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650410" y="408593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i="1" dirty="0" smtClean="0">
                <a:solidFill>
                  <a:srgbClr val="C00000"/>
                </a:solidFill>
              </a:rPr>
              <a:t>x</a:t>
            </a:r>
            <a:endParaRPr lang="en-US" sz="2400" i="1" dirty="0">
              <a:solidFill>
                <a:srgbClr val="C00000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 rot="5400000" flipH="1" flipV="1">
            <a:off x="4672871" y="4076086"/>
            <a:ext cx="288032" cy="794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571438" y="409043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i="1" dirty="0" smtClean="0">
                <a:solidFill>
                  <a:srgbClr val="C00000"/>
                </a:solidFill>
              </a:rPr>
              <a:t>y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184576" y="4149080"/>
            <a:ext cx="3563888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dirty="0" err="1" smtClean="0"/>
              <a:t>Each</a:t>
            </a:r>
            <a:r>
              <a:rPr lang="da-DK" sz="2400" dirty="0" smtClean="0"/>
              <a:t> node an </a:t>
            </a:r>
            <a:r>
              <a:rPr lang="da-DK" sz="2400" dirty="0" err="1" smtClean="0"/>
              <a:t>integer</a:t>
            </a:r>
            <a:r>
              <a:rPr lang="da-DK" sz="2400" dirty="0" smtClean="0"/>
              <a:t> label</a:t>
            </a:r>
            <a:br>
              <a:rPr lang="da-DK" sz="2400" dirty="0" smtClean="0"/>
            </a:br>
            <a:r>
              <a:rPr lang="da-DK" sz="2400" b="1" dirty="0" err="1" smtClean="0">
                <a:solidFill>
                  <a:srgbClr val="C00000"/>
                </a:solidFill>
              </a:rPr>
              <a:t>Relabel</a:t>
            </a:r>
            <a:r>
              <a:rPr lang="da-DK" sz="2400" dirty="0" smtClean="0"/>
              <a:t> nodes </a:t>
            </a:r>
            <a:r>
              <a:rPr lang="da-DK" sz="2400" dirty="0" err="1" smtClean="0"/>
              <a:t>on</a:t>
            </a:r>
            <a:r>
              <a:rPr lang="da-DK" sz="2400" dirty="0" smtClean="0"/>
              <a:t> </a:t>
            </a:r>
            <a:r>
              <a:rPr lang="da-DK" sz="2400" dirty="0" err="1" smtClean="0"/>
              <a:t>insertion</a:t>
            </a:r>
            <a:endParaRPr lang="en-US" sz="2400" dirty="0"/>
          </a:p>
        </p:txBody>
      </p:sp>
      <p:sp>
        <p:nvSpPr>
          <p:cNvPr id="68" name="Title 1"/>
          <p:cNvSpPr txBox="1">
            <a:spLocks/>
          </p:cNvSpPr>
          <p:nvPr/>
        </p:nvSpPr>
        <p:spPr>
          <a:xfrm>
            <a:off x="35496" y="5013176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Density Maintenance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910400" y="5746619"/>
            <a:ext cx="648072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a-DK" sz="2400" dirty="0" smtClean="0"/>
              <a:t>File</a:t>
            </a:r>
            <a:endParaRPr lang="en-US" sz="2400" dirty="0"/>
          </a:p>
        </p:txBody>
      </p:sp>
      <p:sp>
        <p:nvSpPr>
          <p:cNvPr id="71" name="Content Placeholder 2"/>
          <p:cNvSpPr txBox="1">
            <a:spLocks/>
          </p:cNvSpPr>
          <p:nvPr/>
        </p:nvSpPr>
        <p:spPr>
          <a:xfrm>
            <a:off x="539552" y="6381328"/>
            <a:ext cx="468052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>
                <a:tab pos="1620838" algn="l"/>
              </a:tabLst>
              <a:defRPr/>
            </a:pPr>
            <a:r>
              <a:rPr kumimoji="0" lang="da-DK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</a:t>
            </a:r>
            <a:r>
              <a:rPr kumimoji="0" lang="da-DK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da-DK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da-DK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lang="da-DK" sz="2800" b="1" i="1" dirty="0" smtClean="0">
                <a:solidFill>
                  <a:srgbClr val="C00000"/>
                </a:solidFill>
              </a:rPr>
              <a:t>x</a:t>
            </a:r>
            <a:r>
              <a:rPr kumimoji="0" lang="da-DK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a-DK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 </a:t>
            </a:r>
            <a:r>
              <a:rPr kumimoji="0" lang="da-DK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postion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148064" y="6351711"/>
            <a:ext cx="3600400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b="1" dirty="0" err="1" smtClean="0">
                <a:solidFill>
                  <a:srgbClr val="C00000"/>
                </a:solidFill>
              </a:rPr>
              <a:t>Shift</a:t>
            </a:r>
            <a:r>
              <a:rPr lang="da-DK" sz="2400" b="1" dirty="0" smtClean="0">
                <a:solidFill>
                  <a:srgbClr val="C00000"/>
                </a:solidFill>
              </a:rPr>
              <a:t> </a:t>
            </a:r>
            <a:r>
              <a:rPr lang="da-DK" sz="2400" dirty="0" smtClean="0"/>
              <a:t>elements </a:t>
            </a:r>
            <a:r>
              <a:rPr lang="da-DK" sz="2400" dirty="0" err="1" smtClean="0"/>
              <a:t>on</a:t>
            </a:r>
            <a:r>
              <a:rPr lang="da-DK" sz="2400" dirty="0" smtClean="0"/>
              <a:t> </a:t>
            </a:r>
            <a:r>
              <a:rPr lang="da-DK" sz="2400" dirty="0" err="1" smtClean="0"/>
              <a:t>insertion</a:t>
            </a:r>
            <a:endParaRPr lang="en-US" sz="2400" dirty="0"/>
          </a:p>
        </p:txBody>
      </p:sp>
      <p:sp>
        <p:nvSpPr>
          <p:cNvPr id="74" name="TextBox 73"/>
          <p:cNvSpPr txBox="1"/>
          <p:nvPr/>
        </p:nvSpPr>
        <p:spPr>
          <a:xfrm>
            <a:off x="5652120" y="1599183"/>
            <a:ext cx="2664296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dirty="0" err="1" smtClean="0"/>
              <a:t>Build</a:t>
            </a:r>
            <a:r>
              <a:rPr lang="da-DK" sz="2400" dirty="0" smtClean="0"/>
              <a:t> data </a:t>
            </a:r>
            <a:r>
              <a:rPr lang="da-DK" sz="2400" dirty="0" err="1" smtClean="0"/>
              <a:t>structure</a:t>
            </a:r>
            <a:endParaRPr lang="en-US" sz="2400" dirty="0"/>
          </a:p>
        </p:txBody>
      </p:sp>
      <p:sp>
        <p:nvSpPr>
          <p:cNvPr id="75" name="Right Brace 74"/>
          <p:cNvSpPr/>
          <p:nvPr/>
        </p:nvSpPr>
        <p:spPr>
          <a:xfrm rot="5400000">
            <a:off x="2757286" y="5819778"/>
            <a:ext cx="72008" cy="792088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3" grpId="0" animBg="1"/>
      <p:bldP spid="45" grpId="0" uiExpand="1" build="p"/>
      <p:bldP spid="50" grpId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/>
      <p:bldP spid="61" grpId="0" animBg="1"/>
      <p:bldP spid="63" grpId="0"/>
      <p:bldP spid="65" grpId="0"/>
      <p:bldP spid="66" grpId="0" animBg="1"/>
      <p:bldP spid="68" grpId="0"/>
      <p:bldP spid="70" grpId="0"/>
      <p:bldP spid="71" grpId="0"/>
      <p:bldP spid="72" grpId="0" animBg="1"/>
      <p:bldP spid="74" grpId="0" animBg="1"/>
      <p:bldP spid="7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15616" y="548680"/>
            <a:ext cx="6984776" cy="2736304"/>
            <a:chOff x="971600" y="3573016"/>
            <a:chExt cx="5832649" cy="212882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7678" t="15120" r="4320" b="71911"/>
            <a:stretch>
              <a:fillRect/>
            </a:stretch>
          </p:blipFill>
          <p:spPr bwMode="auto">
            <a:xfrm>
              <a:off x="971600" y="3573016"/>
              <a:ext cx="5760641" cy="530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7678" t="37233" r="4320" b="50447"/>
            <a:stretch>
              <a:fillRect/>
            </a:stretch>
          </p:blipFill>
          <p:spPr bwMode="auto">
            <a:xfrm>
              <a:off x="1043607" y="4077072"/>
              <a:ext cx="5760641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7678" t="55657" r="4320" b="37748"/>
            <a:stretch>
              <a:fillRect/>
            </a:stretch>
          </p:blipFill>
          <p:spPr bwMode="auto">
            <a:xfrm>
              <a:off x="1043608" y="4581128"/>
              <a:ext cx="5760641" cy="269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7678" t="67921" r="4320" b="24666"/>
            <a:stretch>
              <a:fillRect/>
            </a:stretch>
          </p:blipFill>
          <p:spPr bwMode="auto">
            <a:xfrm>
              <a:off x="1043608" y="4853917"/>
              <a:ext cx="5760641" cy="303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7678" t="80227" r="4320" b="6446"/>
            <a:stretch>
              <a:fillRect/>
            </a:stretch>
          </p:blipFill>
          <p:spPr bwMode="auto">
            <a:xfrm>
              <a:off x="971600" y="5156616"/>
              <a:ext cx="5760641" cy="545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Rectangle 11"/>
          <p:cNvSpPr/>
          <p:nvPr/>
        </p:nvSpPr>
        <p:spPr>
          <a:xfrm>
            <a:off x="1403648" y="5769104"/>
            <a:ext cx="288032" cy="36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830553" y="5193000"/>
            <a:ext cx="288032" cy="93610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57458" y="4617104"/>
            <a:ext cx="288032" cy="151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84363" y="5733104"/>
            <a:ext cx="288032" cy="39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11268" y="4869104"/>
            <a:ext cx="288032" cy="126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538173" y="5913104"/>
            <a:ext cx="288032" cy="21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65078" y="5049104"/>
            <a:ext cx="288032" cy="108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391983" y="5589104"/>
            <a:ext cx="288032" cy="54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818888" y="4365104"/>
            <a:ext cx="288032" cy="1764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245793" y="5985104"/>
            <a:ext cx="288032" cy="144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672698" y="5949104"/>
            <a:ext cx="288032" cy="18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99603" y="4941104"/>
            <a:ext cx="288032" cy="118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526508" y="4653104"/>
            <a:ext cx="288032" cy="147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953413" y="5697104"/>
            <a:ext cx="288032" cy="43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380312" y="5193000"/>
            <a:ext cx="288032" cy="93610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331640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1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1758545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2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2185450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3</a:t>
            </a:r>
            <a:endParaRPr lang="en-US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2612355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4</a:t>
            </a:r>
            <a:endParaRPr lang="en-US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3039260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5</a:t>
            </a:r>
            <a:endParaRPr lang="en-US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3466165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6</a:t>
            </a:r>
            <a:endParaRPr lang="en-US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3893070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7</a:t>
            </a:r>
            <a:endParaRPr lang="en-US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4319975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8</a:t>
            </a:r>
            <a:endParaRPr lang="en-US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4746880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9</a:t>
            </a:r>
            <a:endParaRPr lang="en-US" baseline="-25000" dirty="0"/>
          </a:p>
        </p:txBody>
      </p:sp>
      <p:sp>
        <p:nvSpPr>
          <p:cNvPr id="38" name="TextBox 37"/>
          <p:cNvSpPr txBox="1"/>
          <p:nvPr/>
        </p:nvSpPr>
        <p:spPr>
          <a:xfrm>
            <a:off x="5173785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10</a:t>
            </a:r>
            <a:endParaRPr lang="en-US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5600690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11</a:t>
            </a:r>
            <a:endParaRPr lang="en-US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6027595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12</a:t>
            </a:r>
            <a:endParaRPr lang="en-US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7308304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err="1" smtClean="0"/>
              <a:t>x</a:t>
            </a:r>
            <a:r>
              <a:rPr lang="da-DK" i="1" baseline="-25000" dirty="0" err="1" smtClean="0"/>
              <a:t>n</a:t>
            </a:r>
            <a:endParaRPr lang="en-US" i="1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6660232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...</a:t>
            </a:r>
            <a:endParaRPr lang="da-DK" baseline="-25000" dirty="0" smtClean="0"/>
          </a:p>
        </p:txBody>
      </p:sp>
      <p:sp>
        <p:nvSpPr>
          <p:cNvPr id="44" name="Rectangle 43"/>
          <p:cNvSpPr/>
          <p:nvPr/>
        </p:nvSpPr>
        <p:spPr>
          <a:xfrm>
            <a:off x="4815062" y="4077104"/>
            <a:ext cx="288032" cy="28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111268" y="4437112"/>
            <a:ext cx="288032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672698" y="5301208"/>
            <a:ext cx="288032" cy="64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099603" y="4653168"/>
            <a:ext cx="288032" cy="28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3002338" y="44278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a</a:t>
            </a:r>
            <a:r>
              <a:rPr lang="da-DK" baseline="-25000" dirty="0" smtClean="0"/>
              <a:t>5</a:t>
            </a:r>
            <a:endParaRPr 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5580112" y="53639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a</a:t>
            </a:r>
            <a:r>
              <a:rPr lang="da-DK" baseline="-25000" dirty="0" smtClean="0"/>
              <a:t>11</a:t>
            </a:r>
            <a:endParaRPr lang="en-US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5983132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a</a:t>
            </a:r>
            <a:r>
              <a:rPr lang="da-DK" baseline="-25000" dirty="0" smtClean="0"/>
              <a:t>12</a:t>
            </a:r>
            <a:endParaRPr lang="en-US" baseline="-25000" dirty="0"/>
          </a:p>
        </p:txBody>
      </p:sp>
      <p:sp>
        <p:nvSpPr>
          <p:cNvPr id="52" name="TextBox 51"/>
          <p:cNvSpPr txBox="1"/>
          <p:nvPr/>
        </p:nvSpPr>
        <p:spPr>
          <a:xfrm>
            <a:off x="4716016" y="400506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a</a:t>
            </a:r>
            <a:r>
              <a:rPr lang="da-DK" baseline="-25000" dirty="0" smtClean="0"/>
              <a:t>9</a:t>
            </a:r>
            <a:endParaRPr lang="en-US" baseline="-25000" dirty="0"/>
          </a:p>
        </p:txBody>
      </p:sp>
      <p:sp>
        <p:nvSpPr>
          <p:cNvPr id="53" name="Rectangle 52"/>
          <p:cNvSpPr/>
          <p:nvPr/>
        </p:nvSpPr>
        <p:spPr>
          <a:xfrm>
            <a:off x="4716016" y="3414486"/>
            <a:ext cx="504056" cy="2736304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817052" y="6122324"/>
            <a:ext cx="288032" cy="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  <p:bldP spid="49" grpId="0"/>
      <p:bldP spid="50" grpId="0"/>
      <p:bldP spid="51" grpId="0"/>
      <p:bldP spid="52" grpId="0"/>
      <p:bldP spid="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5157192"/>
            <a:ext cx="9144000" cy="17008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79512" y="2728084"/>
            <a:ext cx="8964488" cy="916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400" dirty="0" smtClean="0"/>
              <a:t>[P. Dietz, </a:t>
            </a:r>
            <a:r>
              <a:rPr lang="en-US" sz="1400" i="1" dirty="0" smtClean="0"/>
              <a:t>Maintaining Order in a Linked List</a:t>
            </a:r>
            <a:r>
              <a:rPr lang="en-US" sz="1400" dirty="0" smtClean="0"/>
              <a:t>, ACM Conference on Theory of Computing, 122-127, 1982]</a:t>
            </a:r>
          </a:p>
          <a:p>
            <a:r>
              <a:rPr lang="en-US" sz="1400" dirty="0" smtClean="0"/>
              <a:t>[P. Dietz, J. </a:t>
            </a:r>
            <a:r>
              <a:rPr lang="en-US" sz="1400" dirty="0" err="1" smtClean="0"/>
              <a:t>Seiferas</a:t>
            </a:r>
            <a:r>
              <a:rPr lang="en-US" sz="1400" dirty="0" smtClean="0"/>
              <a:t>, J. Zhang: </a:t>
            </a:r>
            <a:r>
              <a:rPr lang="en-US" sz="1400" i="1" dirty="0" smtClean="0"/>
              <a:t>A Tight Lower Bound for On-line Monotonic List Labeling</a:t>
            </a:r>
            <a:r>
              <a:rPr lang="en-US" sz="1400" dirty="0" smtClean="0"/>
              <a:t>. Scandinavian Workshop on Algorithm Theory, 131-142, 1994]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0528" y="836712"/>
            <a:ext cx="8964488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400" dirty="0" smtClean="0"/>
              <a:t>[P. Dietz, D. </a:t>
            </a:r>
            <a:r>
              <a:rPr lang="en-US" sz="1400" dirty="0" err="1" smtClean="0"/>
              <a:t>Sleator</a:t>
            </a:r>
            <a:r>
              <a:rPr lang="en-US" sz="1400" dirty="0" smtClean="0"/>
              <a:t>, </a:t>
            </a:r>
            <a:r>
              <a:rPr lang="en-US" sz="1400" i="1" dirty="0" smtClean="0"/>
              <a:t>Two algorithms for maintaining order in a lis</a:t>
            </a:r>
            <a:r>
              <a:rPr lang="en-US" sz="1400" dirty="0" smtClean="0"/>
              <a:t>t,  ACM Conference on Theory of Computing, 365-372, 1987]</a:t>
            </a:r>
          </a:p>
          <a:p>
            <a:r>
              <a:rPr lang="en-US" sz="1400" dirty="0" smtClean="0"/>
              <a:t>[A. </a:t>
            </a:r>
            <a:r>
              <a:rPr lang="en-US" sz="1400" dirty="0" err="1" smtClean="0"/>
              <a:t>Tsakalidis</a:t>
            </a:r>
            <a:r>
              <a:rPr lang="en-US" sz="1400" dirty="0" smtClean="0"/>
              <a:t>, </a:t>
            </a:r>
            <a:r>
              <a:rPr lang="en-US" sz="1400" i="1" dirty="0" smtClean="0"/>
              <a:t>Maintaining Order in a Generalized Linked List</a:t>
            </a:r>
            <a:r>
              <a:rPr lang="en-US" sz="1400" dirty="0" smtClean="0"/>
              <a:t>. </a:t>
            </a:r>
            <a:r>
              <a:rPr lang="en-US" sz="1400" dirty="0" err="1" smtClean="0"/>
              <a:t>Acta</a:t>
            </a:r>
            <a:r>
              <a:rPr lang="en-US" sz="1400" dirty="0" smtClean="0"/>
              <a:t> </a:t>
            </a:r>
            <a:r>
              <a:rPr lang="en-US" sz="1400" dirty="0" err="1" smtClean="0"/>
              <a:t>Informatica</a:t>
            </a:r>
            <a:r>
              <a:rPr lang="en-US" sz="1400" dirty="0" smtClean="0"/>
              <a:t> 21: 101-112, 1984]</a:t>
            </a:r>
          </a:p>
          <a:p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6816" y="26064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List Order Maintenance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1720" y="1609636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 smtClean="0">
                <a:solidFill>
                  <a:srgbClr val="C00000"/>
                </a:solidFill>
              </a:rPr>
              <a:t>Query and </a:t>
            </a:r>
            <a:r>
              <a:rPr lang="da-DK" sz="2800" dirty="0" err="1" smtClean="0">
                <a:solidFill>
                  <a:srgbClr val="C00000"/>
                </a:solidFill>
              </a:rPr>
              <a:t>Insert</a:t>
            </a:r>
            <a:r>
              <a:rPr lang="da-DK" sz="2800" dirty="0" smtClean="0">
                <a:solidFill>
                  <a:srgbClr val="C00000"/>
                </a:solidFill>
              </a:rPr>
              <a:t> O(1)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6816" y="2132856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Monotonic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List Labeling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79512" y="4005064"/>
            <a:ext cx="8964488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sz="1400" dirty="0" smtClean="0"/>
              <a:t>[D. Willard, </a:t>
            </a:r>
            <a:r>
              <a:rPr lang="en-US" sz="1400" i="1" dirty="0" smtClean="0"/>
              <a:t>Maintaining Dense Sequential Files in a Dynamic Environment</a:t>
            </a:r>
            <a:r>
              <a:rPr lang="en-US" sz="1400" dirty="0" smtClean="0"/>
              <a:t>, ACM Conference on Theory of Computing, 114-121, 1982]</a:t>
            </a:r>
          </a:p>
          <a:p>
            <a:r>
              <a:rPr lang="en-US" sz="1400" dirty="0" smtClean="0"/>
              <a:t>[P. Dietz, J. Zhang:</a:t>
            </a:r>
            <a:r>
              <a:rPr lang="en-US" sz="1400" i="1" dirty="0" smtClean="0"/>
              <a:t> Lower Bounds for Monotonic List Labeling</a:t>
            </a:r>
            <a:r>
              <a:rPr lang="en-US" sz="1400" dirty="0" smtClean="0"/>
              <a:t>. Scandinavian Workshop on Algorithm Theory, 173-180, 1990]</a:t>
            </a:r>
          </a:p>
          <a:p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1560" y="4489956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/>
              <a:t>Max label O(</a:t>
            </a:r>
            <a:r>
              <a:rPr lang="da-DK" sz="2800" i="1" dirty="0" smtClean="0"/>
              <a:t>n</a:t>
            </a:r>
            <a:r>
              <a:rPr lang="da-DK" sz="2800" dirty="0" smtClean="0"/>
              <a:t>)	       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</a:t>
            </a:r>
            <a:r>
              <a:rPr lang="da-DK" sz="2800" dirty="0" smtClean="0">
                <a:solidFill>
                  <a:srgbClr val="C00000"/>
                </a:solidFill>
              </a:rPr>
              <a:t>(log</a:t>
            </a:r>
            <a:r>
              <a:rPr lang="da-DK" sz="2800" baseline="30000" dirty="0" smtClean="0">
                <a:solidFill>
                  <a:srgbClr val="C00000"/>
                </a:solidFill>
              </a:rPr>
              <a:t>2</a:t>
            </a:r>
            <a:r>
              <a:rPr lang="da-DK" sz="2800" dirty="0" smtClean="0">
                <a:solidFill>
                  <a:srgbClr val="C00000"/>
                </a:solidFill>
              </a:rPr>
              <a:t> </a:t>
            </a:r>
            <a:r>
              <a:rPr lang="da-DK" sz="2800" i="1" dirty="0" smtClean="0">
                <a:solidFill>
                  <a:srgbClr val="C00000"/>
                </a:solidFill>
              </a:rPr>
              <a:t>n</a:t>
            </a:r>
            <a:r>
              <a:rPr lang="da-DK" sz="2800" dirty="0" smtClean="0">
                <a:solidFill>
                  <a:srgbClr val="C00000"/>
                </a:solidFill>
              </a:rPr>
              <a:t>) </a:t>
            </a:r>
            <a:r>
              <a:rPr lang="da-DK" sz="2800" dirty="0" err="1" smtClean="0">
                <a:solidFill>
                  <a:srgbClr val="C00000"/>
                </a:solidFill>
              </a:rPr>
              <a:t>relabelings</a:t>
            </a:r>
            <a:r>
              <a:rPr lang="da-DK" sz="2800" dirty="0" smtClean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560" y="3429000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/>
              <a:t>Max label O(</a:t>
            </a:r>
            <a:r>
              <a:rPr lang="da-DK" sz="2800" i="1" dirty="0" err="1" smtClean="0"/>
              <a:t>n</a:t>
            </a:r>
            <a:r>
              <a:rPr lang="da-DK" sz="2800" i="1" baseline="30000" dirty="0" err="1" smtClean="0"/>
              <a:t>k</a:t>
            </a:r>
            <a:r>
              <a:rPr lang="da-DK" sz="2800" dirty="0" smtClean="0"/>
              <a:t>), </a:t>
            </a:r>
            <a:r>
              <a:rPr lang="da-DK" sz="2800" i="1" dirty="0" smtClean="0"/>
              <a:t>k</a:t>
            </a:r>
            <a:r>
              <a:rPr lang="da-DK" sz="2800" dirty="0" smtClean="0"/>
              <a:t>&gt;1+</a:t>
            </a:r>
            <a:r>
              <a:rPr lang="el-GR" sz="2800" dirty="0" smtClean="0"/>
              <a:t>ε</a:t>
            </a:r>
            <a:r>
              <a:rPr lang="da-DK" sz="2800" dirty="0" smtClean="0"/>
              <a:t>   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</a:t>
            </a:r>
            <a:r>
              <a:rPr lang="da-DK" sz="2800" dirty="0" smtClean="0">
                <a:solidFill>
                  <a:srgbClr val="C00000"/>
                </a:solidFill>
              </a:rPr>
              <a:t>(log </a:t>
            </a:r>
            <a:r>
              <a:rPr lang="da-DK" sz="2800" i="1" dirty="0" smtClean="0">
                <a:solidFill>
                  <a:srgbClr val="C00000"/>
                </a:solidFill>
              </a:rPr>
              <a:t>n</a:t>
            </a:r>
            <a:r>
              <a:rPr lang="da-DK" sz="2800" dirty="0" smtClean="0">
                <a:solidFill>
                  <a:srgbClr val="C00000"/>
                </a:solidFill>
              </a:rPr>
              <a:t>) </a:t>
            </a:r>
            <a:r>
              <a:rPr lang="da-DK" sz="2800" dirty="0" err="1" smtClean="0">
                <a:solidFill>
                  <a:srgbClr val="C00000"/>
                </a:solidFill>
              </a:rPr>
              <a:t>relabelings</a:t>
            </a:r>
            <a:r>
              <a:rPr lang="da-DK" sz="2800" dirty="0" smtClean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86816" y="5176356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Applications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79512" y="5824428"/>
            <a:ext cx="8964488" cy="9169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1400" dirty="0" smtClean="0"/>
              <a:t>[G. </a:t>
            </a:r>
            <a:r>
              <a:rPr lang="en-US" sz="1400" dirty="0" err="1" smtClean="0"/>
              <a:t>Brodal</a:t>
            </a:r>
            <a:r>
              <a:rPr lang="en-US" sz="1400" dirty="0" smtClean="0"/>
              <a:t>, R. </a:t>
            </a:r>
            <a:r>
              <a:rPr lang="en-US" sz="1400" dirty="0" err="1" smtClean="0"/>
              <a:t>Fagerberg</a:t>
            </a:r>
            <a:r>
              <a:rPr lang="en-US" sz="1400" dirty="0" smtClean="0"/>
              <a:t>, R. Jacob, </a:t>
            </a:r>
            <a:r>
              <a:rPr lang="en-US" sz="1400" i="1" dirty="0" smtClean="0"/>
              <a:t>Cache-Oblivious Search Trees via Binary Trees of Small Height, </a:t>
            </a:r>
            <a:r>
              <a:rPr lang="en-US" sz="1400" dirty="0" smtClean="0"/>
              <a:t>ACM-SIAM Symposium on Discrete Algorithms, pages 39-48, 2002]</a:t>
            </a:r>
          </a:p>
          <a:p>
            <a:r>
              <a:rPr lang="en-US" sz="1400" dirty="0" smtClean="0"/>
              <a:t>[J. Driscoll, N. </a:t>
            </a:r>
            <a:r>
              <a:rPr lang="en-US" sz="1400" dirty="0" err="1" smtClean="0"/>
              <a:t>Sarnak</a:t>
            </a:r>
            <a:r>
              <a:rPr lang="en-US" sz="1400" dirty="0" smtClean="0"/>
              <a:t>, D. </a:t>
            </a:r>
            <a:r>
              <a:rPr lang="en-US" sz="1400" dirty="0" err="1" smtClean="0"/>
              <a:t>Sleator</a:t>
            </a:r>
            <a:r>
              <a:rPr lang="en-US" sz="1400" dirty="0" smtClean="0"/>
              <a:t>, R. </a:t>
            </a:r>
            <a:r>
              <a:rPr lang="en-US" sz="1400" dirty="0" err="1" smtClean="0"/>
              <a:t>Tarjan</a:t>
            </a:r>
            <a:r>
              <a:rPr lang="en-US" sz="1400" dirty="0" smtClean="0"/>
              <a:t>, </a:t>
            </a:r>
            <a:r>
              <a:rPr lang="en-US" sz="1400" i="1" dirty="0" smtClean="0"/>
              <a:t>Making Data Structures Persistent</a:t>
            </a:r>
            <a:r>
              <a:rPr lang="en-US" sz="1400" dirty="0" smtClean="0"/>
              <a:t>, Journal of Computer and System Sciences, 38(1), 86-124, 1989]</a:t>
            </a:r>
          </a:p>
        </p:txBody>
      </p:sp>
      <p:sp>
        <p:nvSpPr>
          <p:cNvPr id="28" name="Freeform 27"/>
          <p:cNvSpPr/>
          <p:nvPr/>
        </p:nvSpPr>
        <p:spPr>
          <a:xfrm>
            <a:off x="27296" y="980727"/>
            <a:ext cx="224224" cy="5365482"/>
          </a:xfrm>
          <a:custGeom>
            <a:avLst/>
            <a:gdLst>
              <a:gd name="connsiteX0" fmla="*/ 754743 w 754743"/>
              <a:gd name="connsiteY0" fmla="*/ 0 h 2496457"/>
              <a:gd name="connsiteX1" fmla="*/ 0 w 754743"/>
              <a:gd name="connsiteY1" fmla="*/ 566057 h 2496457"/>
              <a:gd name="connsiteX2" fmla="*/ 101600 w 754743"/>
              <a:gd name="connsiteY2" fmla="*/ 1828800 h 2496457"/>
              <a:gd name="connsiteX3" fmla="*/ 580572 w 754743"/>
              <a:gd name="connsiteY3" fmla="*/ 2496457 h 2496457"/>
              <a:gd name="connsiteX0" fmla="*/ 754743 w 754743"/>
              <a:gd name="connsiteY0" fmla="*/ 0 h 2508402"/>
              <a:gd name="connsiteX1" fmla="*/ 0 w 754743"/>
              <a:gd name="connsiteY1" fmla="*/ 566057 h 2508402"/>
              <a:gd name="connsiteX2" fmla="*/ 10975 w 754743"/>
              <a:gd name="connsiteY2" fmla="*/ 2508402 h 2508402"/>
              <a:gd name="connsiteX3" fmla="*/ 580572 w 754743"/>
              <a:gd name="connsiteY3" fmla="*/ 2496457 h 2508402"/>
              <a:gd name="connsiteX0" fmla="*/ 747426 w 747426"/>
              <a:gd name="connsiteY0" fmla="*/ 0 h 2508402"/>
              <a:gd name="connsiteX1" fmla="*/ 3658 w 747426"/>
              <a:gd name="connsiteY1" fmla="*/ 60129 h 2508402"/>
              <a:gd name="connsiteX2" fmla="*/ 3658 w 747426"/>
              <a:gd name="connsiteY2" fmla="*/ 2508402 h 2508402"/>
              <a:gd name="connsiteX3" fmla="*/ 573255 w 747426"/>
              <a:gd name="connsiteY3" fmla="*/ 2496457 h 2508402"/>
              <a:gd name="connsiteX0" fmla="*/ 723737 w 723737"/>
              <a:gd name="connsiteY0" fmla="*/ 0 h 2448273"/>
              <a:gd name="connsiteX1" fmla="*/ 3658 w 723737"/>
              <a:gd name="connsiteY1" fmla="*/ 0 h 2448273"/>
              <a:gd name="connsiteX2" fmla="*/ 3658 w 723737"/>
              <a:gd name="connsiteY2" fmla="*/ 2448273 h 2448273"/>
              <a:gd name="connsiteX3" fmla="*/ 573255 w 723737"/>
              <a:gd name="connsiteY3" fmla="*/ 2436328 h 2448273"/>
              <a:gd name="connsiteX0" fmla="*/ 723737 w 723737"/>
              <a:gd name="connsiteY0" fmla="*/ 0 h 4176464"/>
              <a:gd name="connsiteX1" fmla="*/ 3658 w 723737"/>
              <a:gd name="connsiteY1" fmla="*/ 0 h 4176464"/>
              <a:gd name="connsiteX2" fmla="*/ 3658 w 723737"/>
              <a:gd name="connsiteY2" fmla="*/ 2448273 h 4176464"/>
              <a:gd name="connsiteX3" fmla="*/ 544226 w 723737"/>
              <a:gd name="connsiteY3" fmla="*/ 4176464 h 4176464"/>
              <a:gd name="connsiteX0" fmla="*/ 720079 w 720079"/>
              <a:gd name="connsiteY0" fmla="*/ 0 h 4176464"/>
              <a:gd name="connsiteX1" fmla="*/ 0 w 720079"/>
              <a:gd name="connsiteY1" fmla="*/ 0 h 4176464"/>
              <a:gd name="connsiteX2" fmla="*/ 288032 w 720079"/>
              <a:gd name="connsiteY2" fmla="*/ 4176463 h 4176464"/>
              <a:gd name="connsiteX3" fmla="*/ 540568 w 720079"/>
              <a:gd name="connsiteY3" fmla="*/ 4176464 h 4176464"/>
              <a:gd name="connsiteX0" fmla="*/ 720079 w 720079"/>
              <a:gd name="connsiteY0" fmla="*/ 0 h 4176463"/>
              <a:gd name="connsiteX1" fmla="*/ 0 w 720079"/>
              <a:gd name="connsiteY1" fmla="*/ 0 h 4176463"/>
              <a:gd name="connsiteX2" fmla="*/ 288032 w 720079"/>
              <a:gd name="connsiteY2" fmla="*/ 4176463 h 4176463"/>
              <a:gd name="connsiteX3" fmla="*/ 540568 w 720079"/>
              <a:gd name="connsiteY3" fmla="*/ 4176463 h 4176463"/>
              <a:gd name="connsiteX0" fmla="*/ 720079 w 720079"/>
              <a:gd name="connsiteY0" fmla="*/ 0 h 4176464"/>
              <a:gd name="connsiteX1" fmla="*/ 0 w 720079"/>
              <a:gd name="connsiteY1" fmla="*/ 0 h 4176464"/>
              <a:gd name="connsiteX2" fmla="*/ 288032 w 720079"/>
              <a:gd name="connsiteY2" fmla="*/ 4176463 h 4176464"/>
              <a:gd name="connsiteX3" fmla="*/ 540568 w 720079"/>
              <a:gd name="connsiteY3" fmla="*/ 4176464 h 4176464"/>
              <a:gd name="connsiteX0" fmla="*/ 540568 w 540568"/>
              <a:gd name="connsiteY0" fmla="*/ 0 h 4968553"/>
              <a:gd name="connsiteX1" fmla="*/ 0 w 540568"/>
              <a:gd name="connsiteY1" fmla="*/ 792089 h 4968553"/>
              <a:gd name="connsiteX2" fmla="*/ 288032 w 540568"/>
              <a:gd name="connsiteY2" fmla="*/ 4968552 h 4968553"/>
              <a:gd name="connsiteX3" fmla="*/ 540568 w 540568"/>
              <a:gd name="connsiteY3" fmla="*/ 4968553 h 4968553"/>
              <a:gd name="connsiteX0" fmla="*/ 324544 w 324544"/>
              <a:gd name="connsiteY0" fmla="*/ 0 h 4968553"/>
              <a:gd name="connsiteX1" fmla="*/ 0 w 324544"/>
              <a:gd name="connsiteY1" fmla="*/ 1 h 4968553"/>
              <a:gd name="connsiteX2" fmla="*/ 72008 w 324544"/>
              <a:gd name="connsiteY2" fmla="*/ 4968552 h 4968553"/>
              <a:gd name="connsiteX3" fmla="*/ 324544 w 324544"/>
              <a:gd name="connsiteY3" fmla="*/ 4968553 h 4968553"/>
              <a:gd name="connsiteX0" fmla="*/ 256194 w 256194"/>
              <a:gd name="connsiteY0" fmla="*/ 0 h 4968553"/>
              <a:gd name="connsiteX1" fmla="*/ 4674 w 256194"/>
              <a:gd name="connsiteY1" fmla="*/ 1 h 4968553"/>
              <a:gd name="connsiteX2" fmla="*/ 3658 w 256194"/>
              <a:gd name="connsiteY2" fmla="*/ 4968552 h 4968553"/>
              <a:gd name="connsiteX3" fmla="*/ 256194 w 256194"/>
              <a:gd name="connsiteY3" fmla="*/ 4968553 h 4968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194" h="4968553">
                <a:moveTo>
                  <a:pt x="256194" y="0"/>
                </a:moveTo>
                <a:lnTo>
                  <a:pt x="4674" y="1"/>
                </a:lnTo>
                <a:cubicBezTo>
                  <a:pt x="8332" y="647449"/>
                  <a:pt x="0" y="4321104"/>
                  <a:pt x="3658" y="4968552"/>
                </a:cubicBezTo>
                <a:lnTo>
                  <a:pt x="256194" y="4968553"/>
                </a:lnTo>
              </a:path>
            </a:pathLst>
          </a:custGeom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1887" y="4121623"/>
            <a:ext cx="163774" cy="1869744"/>
          </a:xfrm>
          <a:custGeom>
            <a:avLst/>
            <a:gdLst>
              <a:gd name="connsiteX0" fmla="*/ 754743 w 754743"/>
              <a:gd name="connsiteY0" fmla="*/ 0 h 2496457"/>
              <a:gd name="connsiteX1" fmla="*/ 0 w 754743"/>
              <a:gd name="connsiteY1" fmla="*/ 566057 h 2496457"/>
              <a:gd name="connsiteX2" fmla="*/ 101600 w 754743"/>
              <a:gd name="connsiteY2" fmla="*/ 1828800 h 2496457"/>
              <a:gd name="connsiteX3" fmla="*/ 580572 w 754743"/>
              <a:gd name="connsiteY3" fmla="*/ 2496457 h 2496457"/>
              <a:gd name="connsiteX0" fmla="*/ 754743 w 754743"/>
              <a:gd name="connsiteY0" fmla="*/ 0 h 2508402"/>
              <a:gd name="connsiteX1" fmla="*/ 0 w 754743"/>
              <a:gd name="connsiteY1" fmla="*/ 566057 h 2508402"/>
              <a:gd name="connsiteX2" fmla="*/ 10975 w 754743"/>
              <a:gd name="connsiteY2" fmla="*/ 2508402 h 2508402"/>
              <a:gd name="connsiteX3" fmla="*/ 580572 w 754743"/>
              <a:gd name="connsiteY3" fmla="*/ 2496457 h 2508402"/>
              <a:gd name="connsiteX0" fmla="*/ 747426 w 747426"/>
              <a:gd name="connsiteY0" fmla="*/ 0 h 2508402"/>
              <a:gd name="connsiteX1" fmla="*/ 3658 w 747426"/>
              <a:gd name="connsiteY1" fmla="*/ 60129 h 2508402"/>
              <a:gd name="connsiteX2" fmla="*/ 3658 w 747426"/>
              <a:gd name="connsiteY2" fmla="*/ 2508402 h 2508402"/>
              <a:gd name="connsiteX3" fmla="*/ 573255 w 747426"/>
              <a:gd name="connsiteY3" fmla="*/ 2496457 h 2508402"/>
              <a:gd name="connsiteX0" fmla="*/ 723737 w 723737"/>
              <a:gd name="connsiteY0" fmla="*/ 0 h 2448273"/>
              <a:gd name="connsiteX1" fmla="*/ 3658 w 723737"/>
              <a:gd name="connsiteY1" fmla="*/ 0 h 2448273"/>
              <a:gd name="connsiteX2" fmla="*/ 3658 w 723737"/>
              <a:gd name="connsiteY2" fmla="*/ 2448273 h 2448273"/>
              <a:gd name="connsiteX3" fmla="*/ 573255 w 723737"/>
              <a:gd name="connsiteY3" fmla="*/ 2436328 h 2448273"/>
              <a:gd name="connsiteX0" fmla="*/ 723737 w 723737"/>
              <a:gd name="connsiteY0" fmla="*/ 0 h 4176464"/>
              <a:gd name="connsiteX1" fmla="*/ 3658 w 723737"/>
              <a:gd name="connsiteY1" fmla="*/ 0 h 4176464"/>
              <a:gd name="connsiteX2" fmla="*/ 3658 w 723737"/>
              <a:gd name="connsiteY2" fmla="*/ 2448273 h 4176464"/>
              <a:gd name="connsiteX3" fmla="*/ 544226 w 723737"/>
              <a:gd name="connsiteY3" fmla="*/ 4176464 h 4176464"/>
              <a:gd name="connsiteX0" fmla="*/ 720079 w 720079"/>
              <a:gd name="connsiteY0" fmla="*/ 0 h 4176464"/>
              <a:gd name="connsiteX1" fmla="*/ 0 w 720079"/>
              <a:gd name="connsiteY1" fmla="*/ 0 h 4176464"/>
              <a:gd name="connsiteX2" fmla="*/ 288032 w 720079"/>
              <a:gd name="connsiteY2" fmla="*/ 4176463 h 4176464"/>
              <a:gd name="connsiteX3" fmla="*/ 540568 w 720079"/>
              <a:gd name="connsiteY3" fmla="*/ 4176464 h 4176464"/>
              <a:gd name="connsiteX0" fmla="*/ 720079 w 720079"/>
              <a:gd name="connsiteY0" fmla="*/ 0 h 4176463"/>
              <a:gd name="connsiteX1" fmla="*/ 0 w 720079"/>
              <a:gd name="connsiteY1" fmla="*/ 0 h 4176463"/>
              <a:gd name="connsiteX2" fmla="*/ 288032 w 720079"/>
              <a:gd name="connsiteY2" fmla="*/ 4176463 h 4176463"/>
              <a:gd name="connsiteX3" fmla="*/ 540568 w 720079"/>
              <a:gd name="connsiteY3" fmla="*/ 4176463 h 4176463"/>
              <a:gd name="connsiteX0" fmla="*/ 720079 w 720079"/>
              <a:gd name="connsiteY0" fmla="*/ 0 h 4176464"/>
              <a:gd name="connsiteX1" fmla="*/ 0 w 720079"/>
              <a:gd name="connsiteY1" fmla="*/ 0 h 4176464"/>
              <a:gd name="connsiteX2" fmla="*/ 288032 w 720079"/>
              <a:gd name="connsiteY2" fmla="*/ 4176463 h 4176464"/>
              <a:gd name="connsiteX3" fmla="*/ 540568 w 720079"/>
              <a:gd name="connsiteY3" fmla="*/ 4176464 h 4176464"/>
              <a:gd name="connsiteX0" fmla="*/ 540568 w 540568"/>
              <a:gd name="connsiteY0" fmla="*/ 0 h 4968553"/>
              <a:gd name="connsiteX1" fmla="*/ 0 w 540568"/>
              <a:gd name="connsiteY1" fmla="*/ 792089 h 4968553"/>
              <a:gd name="connsiteX2" fmla="*/ 288032 w 540568"/>
              <a:gd name="connsiteY2" fmla="*/ 4968552 h 4968553"/>
              <a:gd name="connsiteX3" fmla="*/ 540568 w 540568"/>
              <a:gd name="connsiteY3" fmla="*/ 4968553 h 4968553"/>
              <a:gd name="connsiteX0" fmla="*/ 324544 w 324544"/>
              <a:gd name="connsiteY0" fmla="*/ 0 h 4968553"/>
              <a:gd name="connsiteX1" fmla="*/ 0 w 324544"/>
              <a:gd name="connsiteY1" fmla="*/ 1 h 4968553"/>
              <a:gd name="connsiteX2" fmla="*/ 72008 w 324544"/>
              <a:gd name="connsiteY2" fmla="*/ 4968552 h 4968553"/>
              <a:gd name="connsiteX3" fmla="*/ 324544 w 324544"/>
              <a:gd name="connsiteY3" fmla="*/ 4968553 h 4968553"/>
              <a:gd name="connsiteX0" fmla="*/ 256194 w 256194"/>
              <a:gd name="connsiteY0" fmla="*/ 0 h 4968553"/>
              <a:gd name="connsiteX1" fmla="*/ 4674 w 256194"/>
              <a:gd name="connsiteY1" fmla="*/ 1 h 4968553"/>
              <a:gd name="connsiteX2" fmla="*/ 3658 w 256194"/>
              <a:gd name="connsiteY2" fmla="*/ 4968552 h 4968553"/>
              <a:gd name="connsiteX3" fmla="*/ 256194 w 256194"/>
              <a:gd name="connsiteY3" fmla="*/ 4968553 h 4968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194" h="4968553">
                <a:moveTo>
                  <a:pt x="256194" y="0"/>
                </a:moveTo>
                <a:lnTo>
                  <a:pt x="4674" y="1"/>
                </a:lnTo>
                <a:cubicBezTo>
                  <a:pt x="8332" y="647449"/>
                  <a:pt x="0" y="4321104"/>
                  <a:pt x="3658" y="4968552"/>
                </a:cubicBezTo>
                <a:lnTo>
                  <a:pt x="256194" y="4968553"/>
                </a:lnTo>
              </a:path>
            </a:pathLst>
          </a:custGeom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1" animBg="1"/>
      <p:bldP spid="17" grpId="0"/>
      <p:bldP spid="7" grpId="0"/>
      <p:bldP spid="9" grpId="0"/>
      <p:bldP spid="11" grpId="0"/>
      <p:bldP spid="12" grpId="0"/>
      <p:bldP spid="13" grpId="0"/>
      <p:bldP spid="15" grpId="0"/>
      <p:bldP spid="16" grpId="0"/>
      <p:bldP spid="19" grpId="0"/>
      <p:bldP spid="28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3265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Amortized O(log</a:t>
            </a:r>
            <a:r>
              <a:rPr kumimoji="0" lang="en-US" sz="39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</a:t>
            </a: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Density Maintenance</a:t>
            </a:r>
            <a:endParaRPr kumimoji="0" lang="en-US" sz="3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46048" y="5434424"/>
          <a:ext cx="697036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pSp>
        <p:nvGrpSpPr>
          <p:cNvPr id="136" name="Group 135"/>
          <p:cNvGrpSpPr/>
          <p:nvPr/>
        </p:nvGrpSpPr>
        <p:grpSpPr>
          <a:xfrm>
            <a:off x="1521128" y="3994264"/>
            <a:ext cx="6593672" cy="1296144"/>
            <a:chOff x="1521128" y="3994264"/>
            <a:chExt cx="6593672" cy="1296144"/>
          </a:xfrm>
        </p:grpSpPr>
        <p:sp>
          <p:nvSpPr>
            <p:cNvPr id="7" name="Oval 6"/>
            <p:cNvSpPr/>
            <p:nvPr/>
          </p:nvSpPr>
          <p:spPr>
            <a:xfrm>
              <a:off x="152112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C00000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1955906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1747032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210144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4802432" y="3994264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74240" y="4354304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1550894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8" idx="0"/>
              <a:endCxn id="23" idx="5"/>
            </p:cNvCxnSpPr>
            <p:nvPr/>
          </p:nvCxnSpPr>
          <p:spPr>
            <a:xfrm rot="16200000" flipV="1">
              <a:off x="1786919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/>
            <p:cNvSpPr/>
            <p:nvPr/>
          </p:nvSpPr>
          <p:spPr>
            <a:xfrm>
              <a:off x="2395104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282988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2621008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/>
            <p:nvPr/>
          </p:nvCxnSpPr>
          <p:spPr>
            <a:xfrm rot="5400000" flipH="1" flipV="1">
              <a:off x="2424870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59" idx="0"/>
              <a:endCxn id="60" idx="5"/>
            </p:cNvCxnSpPr>
            <p:nvPr/>
          </p:nvCxnSpPr>
          <p:spPr>
            <a:xfrm rot="16200000" flipV="1">
              <a:off x="2660895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23" idx="0"/>
              <a:endCxn id="47" idx="2"/>
            </p:cNvCxnSpPr>
            <p:nvPr/>
          </p:nvCxnSpPr>
          <p:spPr>
            <a:xfrm rot="5400000" flipH="1" flipV="1">
              <a:off x="1863752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60" idx="1"/>
              <a:endCxn id="47" idx="5"/>
            </p:cNvCxnSpPr>
            <p:nvPr/>
          </p:nvCxnSpPr>
          <p:spPr>
            <a:xfrm rot="16200000" flipV="1">
              <a:off x="2326199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/>
            <p:cNvSpPr/>
            <p:nvPr/>
          </p:nvSpPr>
          <p:spPr>
            <a:xfrm>
              <a:off x="3277654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71243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503558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3966670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/>
            <p:cNvCxnSpPr/>
            <p:nvPr/>
          </p:nvCxnSpPr>
          <p:spPr>
            <a:xfrm rot="5400000" flipH="1" flipV="1">
              <a:off x="3307420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69" idx="0"/>
              <a:endCxn id="70" idx="5"/>
            </p:cNvCxnSpPr>
            <p:nvPr/>
          </p:nvCxnSpPr>
          <p:spPr>
            <a:xfrm rot="16200000" flipV="1">
              <a:off x="3543445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/>
            <p:cNvSpPr/>
            <p:nvPr/>
          </p:nvSpPr>
          <p:spPr>
            <a:xfrm>
              <a:off x="4151630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458640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4377534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" name="Straight Connector 76"/>
            <p:cNvCxnSpPr/>
            <p:nvPr/>
          </p:nvCxnSpPr>
          <p:spPr>
            <a:xfrm rot="5400000" flipH="1" flipV="1">
              <a:off x="4181396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75" idx="0"/>
              <a:endCxn id="76" idx="5"/>
            </p:cNvCxnSpPr>
            <p:nvPr/>
          </p:nvCxnSpPr>
          <p:spPr>
            <a:xfrm rot="16200000" flipV="1">
              <a:off x="4417421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0" idx="0"/>
              <a:endCxn id="71" idx="2"/>
            </p:cNvCxnSpPr>
            <p:nvPr/>
          </p:nvCxnSpPr>
          <p:spPr>
            <a:xfrm rot="5400000" flipH="1" flipV="1">
              <a:off x="3620278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6" idx="1"/>
              <a:endCxn id="71" idx="5"/>
            </p:cNvCxnSpPr>
            <p:nvPr/>
          </p:nvCxnSpPr>
          <p:spPr>
            <a:xfrm rot="16200000" flipV="1">
              <a:off x="4082725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47" idx="7"/>
              <a:endCxn id="51" idx="1"/>
            </p:cNvCxnSpPr>
            <p:nvPr/>
          </p:nvCxnSpPr>
          <p:spPr>
            <a:xfrm rot="5400000" flipH="1" flipV="1">
              <a:off x="2541004" y="4095452"/>
              <a:ext cx="274384" cy="81317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1" idx="2"/>
              <a:endCxn id="51" idx="6"/>
            </p:cNvCxnSpPr>
            <p:nvPr/>
          </p:nvCxnSpPr>
          <p:spPr>
            <a:xfrm rot="10800000">
              <a:off x="3146248" y="4390308"/>
              <a:ext cx="820422" cy="27438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/>
            <p:cNvSpPr/>
            <p:nvPr/>
          </p:nvSpPr>
          <p:spPr>
            <a:xfrm>
              <a:off x="497751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5412290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5203416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5666528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6530624" y="4354304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5400000" flipH="1" flipV="1">
              <a:off x="5007278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86" idx="0"/>
              <a:endCxn id="87" idx="5"/>
            </p:cNvCxnSpPr>
            <p:nvPr/>
          </p:nvCxnSpPr>
          <p:spPr>
            <a:xfrm rot="16200000" flipV="1">
              <a:off x="5243303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Oval 91"/>
            <p:cNvSpPr/>
            <p:nvPr/>
          </p:nvSpPr>
          <p:spPr>
            <a:xfrm>
              <a:off x="585148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6286266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6077392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5" name="Straight Connector 94"/>
            <p:cNvCxnSpPr/>
            <p:nvPr/>
          </p:nvCxnSpPr>
          <p:spPr>
            <a:xfrm rot="5400000" flipH="1" flipV="1">
              <a:off x="5881254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93" idx="0"/>
              <a:endCxn id="94" idx="5"/>
            </p:cNvCxnSpPr>
            <p:nvPr/>
          </p:nvCxnSpPr>
          <p:spPr>
            <a:xfrm rot="16200000" flipV="1">
              <a:off x="6117279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87" idx="0"/>
              <a:endCxn id="88" idx="2"/>
            </p:cNvCxnSpPr>
            <p:nvPr/>
          </p:nvCxnSpPr>
          <p:spPr>
            <a:xfrm rot="5400000" flipH="1" flipV="1">
              <a:off x="5320136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94" idx="1"/>
              <a:endCxn id="88" idx="5"/>
            </p:cNvCxnSpPr>
            <p:nvPr/>
          </p:nvCxnSpPr>
          <p:spPr>
            <a:xfrm rot="16200000" flipV="1">
              <a:off x="5782583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/>
            <p:nvPr/>
          </p:nvSpPr>
          <p:spPr>
            <a:xfrm>
              <a:off x="673403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7168816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6959942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7423054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6763804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100" idx="0"/>
              <a:endCxn id="101" idx="5"/>
            </p:cNvCxnSpPr>
            <p:nvPr/>
          </p:nvCxnSpPr>
          <p:spPr>
            <a:xfrm rot="16200000" flipV="1">
              <a:off x="6999829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/>
            <p:cNvSpPr/>
            <p:nvPr/>
          </p:nvSpPr>
          <p:spPr>
            <a:xfrm>
              <a:off x="7608014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804279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7833918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Connector 107"/>
            <p:cNvCxnSpPr/>
            <p:nvPr/>
          </p:nvCxnSpPr>
          <p:spPr>
            <a:xfrm rot="5400000" flipH="1" flipV="1">
              <a:off x="7637780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106" idx="0"/>
              <a:endCxn id="107" idx="5"/>
            </p:cNvCxnSpPr>
            <p:nvPr/>
          </p:nvCxnSpPr>
          <p:spPr>
            <a:xfrm rot="16200000" flipV="1">
              <a:off x="7873805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101" idx="0"/>
              <a:endCxn id="102" idx="2"/>
            </p:cNvCxnSpPr>
            <p:nvPr/>
          </p:nvCxnSpPr>
          <p:spPr>
            <a:xfrm rot="5400000" flipH="1" flipV="1">
              <a:off x="7076662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107" idx="1"/>
              <a:endCxn id="102" idx="5"/>
            </p:cNvCxnSpPr>
            <p:nvPr/>
          </p:nvCxnSpPr>
          <p:spPr>
            <a:xfrm rot="16200000" flipV="1">
              <a:off x="7539109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88" idx="7"/>
              <a:endCxn id="89" idx="1"/>
            </p:cNvCxnSpPr>
            <p:nvPr/>
          </p:nvCxnSpPr>
          <p:spPr>
            <a:xfrm rot="5400000" flipH="1" flipV="1">
              <a:off x="5997388" y="4095452"/>
              <a:ext cx="274384" cy="81317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102" idx="2"/>
              <a:endCxn id="89" idx="6"/>
            </p:cNvCxnSpPr>
            <p:nvPr/>
          </p:nvCxnSpPr>
          <p:spPr>
            <a:xfrm rot="10800000">
              <a:off x="6602632" y="4390308"/>
              <a:ext cx="820422" cy="27438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51" idx="7"/>
              <a:endCxn id="49" idx="2"/>
            </p:cNvCxnSpPr>
            <p:nvPr/>
          </p:nvCxnSpPr>
          <p:spPr>
            <a:xfrm rot="5400000" flipH="1" flipV="1">
              <a:off x="3801777" y="3364195"/>
              <a:ext cx="334581" cy="1666729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89" idx="1"/>
              <a:endCxn id="49" idx="6"/>
            </p:cNvCxnSpPr>
            <p:nvPr/>
          </p:nvCxnSpPr>
          <p:spPr>
            <a:xfrm rot="16200000" flipV="1">
              <a:off x="5540515" y="3364194"/>
              <a:ext cx="334581" cy="1666729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9" name="Table 118"/>
          <p:cNvGraphicFramePr>
            <a:graphicFrameLocks noGrp="1"/>
          </p:cNvGraphicFramePr>
          <p:nvPr/>
        </p:nvGraphicFramePr>
        <p:xfrm>
          <a:off x="1346048" y="6298520"/>
          <a:ext cx="69703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solidFill>
                            <a:srgbClr val="C00000"/>
                          </a:solidFill>
                        </a:rPr>
                        <a:t>K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20" name="TextBox 119"/>
          <p:cNvSpPr txBox="1"/>
          <p:nvPr/>
        </p:nvSpPr>
        <p:spPr>
          <a:xfrm>
            <a:off x="1279548" y="4066272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a-DK" dirty="0" err="1" smtClean="0">
                <a:solidFill>
                  <a:schemeClr val="accent1"/>
                </a:solidFill>
              </a:rPr>
              <a:t>density</a:t>
            </a:r>
            <a:r>
              <a:rPr lang="da-DK" dirty="0" smtClean="0">
                <a:solidFill>
                  <a:schemeClr val="accent1"/>
                </a:solidFill>
              </a:rPr>
              <a:t> 5/8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010344" y="4345012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/>
                </a:solidFill>
              </a:rPr>
              <a:t>4/4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53960" y="34902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>
                <a:solidFill>
                  <a:srgbClr val="C00000"/>
                </a:solidFill>
              </a:rPr>
              <a:t>level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058016" y="38409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058016" y="41382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058016" y="44170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058016" y="47863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058016" y="507438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37936" y="579446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/>
              <a:t>before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337936" y="62892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/>
              <a:t>after</a:t>
            </a:r>
            <a:endParaRPr lang="en-US" dirty="0"/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460432" cy="2232248"/>
          </a:xfrm>
        </p:spPr>
        <p:txBody>
          <a:bodyPr>
            <a:normAutofit lnSpcReduction="10000"/>
          </a:bodyPr>
          <a:lstStyle/>
          <a:p>
            <a:r>
              <a:rPr lang="da-DK" sz="2800" dirty="0" err="1" smtClean="0"/>
              <a:t>Threshold</a:t>
            </a:r>
            <a:r>
              <a:rPr lang="da-DK" sz="2800" dirty="0" smtClean="0"/>
              <a:t> 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 = 1/(2log </a:t>
            </a:r>
            <a:r>
              <a:rPr lang="da-DK" sz="2800" i="1" dirty="0" smtClean="0">
                <a:solidFill>
                  <a:srgbClr val="C00000"/>
                </a:solidFill>
                <a:sym typeface="Symbol"/>
              </a:rPr>
              <a:t>n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)</a:t>
            </a:r>
          </a:p>
          <a:p>
            <a:r>
              <a:rPr lang="da-DK" sz="2800" dirty="0" err="1" smtClean="0">
                <a:sym typeface="Symbol"/>
              </a:rPr>
              <a:t>Level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i="1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da-DK" sz="2800" dirty="0" smtClean="0">
                <a:sym typeface="Symbol"/>
              </a:rPr>
              <a:t> node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overflows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ym typeface="Symbol"/>
              </a:rPr>
              <a:t>if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density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&gt; 1-</a:t>
            </a:r>
            <a:r>
              <a:rPr lang="da-DK" sz="2800" i="1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∙</a:t>
            </a:r>
          </a:p>
          <a:p>
            <a:r>
              <a:rPr lang="da-DK" sz="2800" b="1" dirty="0" err="1" smtClean="0">
                <a:sym typeface="Symbol"/>
              </a:rPr>
              <a:t>Insert</a:t>
            </a:r>
            <a:r>
              <a:rPr lang="da-DK" sz="2800" b="1" dirty="0" smtClean="0">
                <a:sym typeface="Symbol"/>
              </a:rPr>
              <a:t> 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redistribute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lowest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non-overflowing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ancestor</a:t>
            </a:r>
            <a:endParaRPr lang="da-DK" sz="2800" dirty="0" smtClean="0">
              <a:solidFill>
                <a:srgbClr val="C00000"/>
              </a:solidFill>
              <a:sym typeface="Symbol"/>
            </a:endParaRPr>
          </a:p>
          <a:p>
            <a:pPr>
              <a:buNone/>
            </a:pPr>
            <a:r>
              <a:rPr lang="da-DK" sz="2000" dirty="0" smtClean="0">
                <a:sym typeface="Symbol"/>
              </a:rPr>
              <a:t>	 a </a:t>
            </a:r>
            <a:r>
              <a:rPr lang="da-DK" sz="2000" dirty="0" err="1" smtClean="0">
                <a:sym typeface="Symbol"/>
              </a:rPr>
              <a:t>child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requires</a:t>
            </a:r>
            <a:r>
              <a:rPr lang="da-DK" sz="2000" dirty="0" smtClean="0">
                <a:sym typeface="Symbol"/>
              </a:rPr>
              <a:t>  </a:t>
            </a:r>
            <a:r>
              <a:rPr lang="da-DK" sz="2000" dirty="0" err="1" smtClean="0">
                <a:sym typeface="Symbol"/>
              </a:rPr>
              <a:t>fraction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insertions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before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next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overflow</a:t>
            </a:r>
            <a:endParaRPr lang="da-DK" sz="2000" dirty="0" smtClean="0">
              <a:sym typeface="Symbol"/>
            </a:endParaRPr>
          </a:p>
          <a:p>
            <a:pPr>
              <a:buNone/>
            </a:pPr>
            <a:r>
              <a:rPr lang="da-DK" sz="2000" dirty="0" smtClean="0">
                <a:sym typeface="Symbol"/>
              </a:rPr>
              <a:t>	 </a:t>
            </a:r>
            <a:r>
              <a:rPr lang="da-DK" sz="2000" dirty="0" err="1" smtClean="0">
                <a:sym typeface="Symbol"/>
              </a:rPr>
              <a:t>amoritzed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insertion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cost</a:t>
            </a:r>
            <a:r>
              <a:rPr lang="da-DK" sz="2000" dirty="0" smtClean="0">
                <a:sym typeface="Symbol"/>
              </a:rPr>
              <a:t> = #</a:t>
            </a:r>
            <a:r>
              <a:rPr lang="da-DK" sz="2000" dirty="0" err="1" smtClean="0">
                <a:sym typeface="Symbol"/>
              </a:rPr>
              <a:t>levels</a:t>
            </a:r>
            <a:r>
              <a:rPr lang="da-DK" sz="2000" dirty="0" smtClean="0">
                <a:sym typeface="Symbol"/>
              </a:rPr>
              <a:t> ∙ 1 /  = O(log</a:t>
            </a:r>
            <a:r>
              <a:rPr lang="da-DK" sz="2000" baseline="30000" dirty="0" smtClean="0">
                <a:sym typeface="Symbol"/>
              </a:rPr>
              <a:t>2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i="1" dirty="0" smtClean="0">
                <a:sym typeface="Symbol"/>
              </a:rPr>
              <a:t>n</a:t>
            </a:r>
            <a:r>
              <a:rPr lang="da-DK" sz="2000" dirty="0" smtClean="0">
                <a:sym typeface="Symbol"/>
              </a:rPr>
              <a:t>)</a:t>
            </a:r>
          </a:p>
          <a:p>
            <a:pPr>
              <a:buNone/>
            </a:pPr>
            <a:endParaRPr lang="en-US" sz="2000" dirty="0"/>
          </a:p>
        </p:txBody>
      </p:sp>
      <p:cxnSp>
        <p:nvCxnSpPr>
          <p:cNvPr id="132" name="Straight Arrow Connector 131"/>
          <p:cNvCxnSpPr/>
          <p:nvPr/>
        </p:nvCxnSpPr>
        <p:spPr>
          <a:xfrm rot="5400000">
            <a:off x="2912653" y="4050593"/>
            <a:ext cx="400690" cy="1588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2498176" y="35529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>
                <a:solidFill>
                  <a:srgbClr val="C00000"/>
                </a:solidFill>
              </a:rPr>
              <a:t>redistribute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3907886" y="52691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 smtClean="0">
                <a:solidFill>
                  <a:srgbClr val="C00000"/>
                </a:solidFill>
              </a:rPr>
              <a:t>Insert</a:t>
            </a:r>
            <a:r>
              <a:rPr lang="da-DK" b="1" dirty="0" smtClean="0">
                <a:solidFill>
                  <a:srgbClr val="C00000"/>
                </a:solidFill>
              </a:rPr>
              <a:t>(6,K)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38" name="Straight Arrow Connector 137"/>
          <p:cNvCxnSpPr/>
          <p:nvPr/>
        </p:nvCxnSpPr>
        <p:spPr>
          <a:xfrm rot="10800000" flipV="1">
            <a:off x="3779912" y="5445224"/>
            <a:ext cx="216024" cy="184666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3059832" y="4643844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/>
                </a:solidFill>
              </a:rPr>
              <a:t>3/2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3707904" y="4941168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/>
                </a:solidFill>
              </a:rPr>
              <a:t>2/1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7524328" y="328498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 smtClean="0">
                <a:solidFill>
                  <a:srgbClr val="C00000"/>
                </a:solidFill>
              </a:rPr>
              <a:t>redistribution</a:t>
            </a:r>
            <a:r>
              <a:rPr lang="da-DK" dirty="0" smtClean="0">
                <a:solidFill>
                  <a:srgbClr val="C00000"/>
                </a:solidFill>
              </a:rPr>
              <a:t> </a:t>
            </a:r>
            <a:r>
              <a:rPr lang="da-DK" dirty="0" err="1" smtClean="0">
                <a:solidFill>
                  <a:srgbClr val="C00000"/>
                </a:solidFill>
              </a:rPr>
              <a:t>threshold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8423920" y="3861048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4/8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8423920" y="4158372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5/8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8423920" y="4437112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6/8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8423920" y="4806444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7/8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8423920" y="5094476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/>
      <p:bldP spid="121" grpId="0"/>
      <p:bldP spid="122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5" grpId="0"/>
      <p:bldP spid="137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3265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Amortized O(log</a:t>
            </a:r>
            <a:r>
              <a:rPr kumimoji="0" lang="en-US" sz="39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</a:t>
            </a: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Density Maintenance</a:t>
            </a:r>
            <a:endParaRPr kumimoji="0" lang="en-US" sz="3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46048" y="5434424"/>
          <a:ext cx="697036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135"/>
          <p:cNvGrpSpPr/>
          <p:nvPr/>
        </p:nvGrpSpPr>
        <p:grpSpPr>
          <a:xfrm>
            <a:off x="1521128" y="3994264"/>
            <a:ext cx="6593672" cy="1296144"/>
            <a:chOff x="1521128" y="3994264"/>
            <a:chExt cx="6593672" cy="1296144"/>
          </a:xfrm>
        </p:grpSpPr>
        <p:sp>
          <p:nvSpPr>
            <p:cNvPr id="7" name="Oval 6"/>
            <p:cNvSpPr/>
            <p:nvPr/>
          </p:nvSpPr>
          <p:spPr>
            <a:xfrm>
              <a:off x="152112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C00000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1955906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1747032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210144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4802432" y="3994264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74240" y="4354304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1550894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8" idx="0"/>
              <a:endCxn id="23" idx="5"/>
            </p:cNvCxnSpPr>
            <p:nvPr/>
          </p:nvCxnSpPr>
          <p:spPr>
            <a:xfrm rot="16200000" flipV="1">
              <a:off x="1786919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/>
            <p:cNvSpPr/>
            <p:nvPr/>
          </p:nvSpPr>
          <p:spPr>
            <a:xfrm>
              <a:off x="2395104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282988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2621008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/>
            <p:nvPr/>
          </p:nvCxnSpPr>
          <p:spPr>
            <a:xfrm rot="5400000" flipH="1" flipV="1">
              <a:off x="2424870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59" idx="0"/>
              <a:endCxn id="60" idx="5"/>
            </p:cNvCxnSpPr>
            <p:nvPr/>
          </p:nvCxnSpPr>
          <p:spPr>
            <a:xfrm rot="16200000" flipV="1">
              <a:off x="2660895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23" idx="0"/>
              <a:endCxn id="47" idx="2"/>
            </p:cNvCxnSpPr>
            <p:nvPr/>
          </p:nvCxnSpPr>
          <p:spPr>
            <a:xfrm rot="5400000" flipH="1" flipV="1">
              <a:off x="1863752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60" idx="1"/>
              <a:endCxn id="47" idx="5"/>
            </p:cNvCxnSpPr>
            <p:nvPr/>
          </p:nvCxnSpPr>
          <p:spPr>
            <a:xfrm rot="16200000" flipV="1">
              <a:off x="2326199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/>
            <p:cNvSpPr/>
            <p:nvPr/>
          </p:nvSpPr>
          <p:spPr>
            <a:xfrm>
              <a:off x="3277654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71243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503558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3966670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/>
            <p:cNvCxnSpPr/>
            <p:nvPr/>
          </p:nvCxnSpPr>
          <p:spPr>
            <a:xfrm rot="5400000" flipH="1" flipV="1">
              <a:off x="3307420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69" idx="0"/>
              <a:endCxn id="70" idx="5"/>
            </p:cNvCxnSpPr>
            <p:nvPr/>
          </p:nvCxnSpPr>
          <p:spPr>
            <a:xfrm rot="16200000" flipV="1">
              <a:off x="3543445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/>
            <p:cNvSpPr/>
            <p:nvPr/>
          </p:nvSpPr>
          <p:spPr>
            <a:xfrm>
              <a:off x="4151630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458640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4377534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" name="Straight Connector 76"/>
            <p:cNvCxnSpPr/>
            <p:nvPr/>
          </p:nvCxnSpPr>
          <p:spPr>
            <a:xfrm rot="5400000" flipH="1" flipV="1">
              <a:off x="4181396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75" idx="0"/>
              <a:endCxn id="76" idx="5"/>
            </p:cNvCxnSpPr>
            <p:nvPr/>
          </p:nvCxnSpPr>
          <p:spPr>
            <a:xfrm rot="16200000" flipV="1">
              <a:off x="4417421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0" idx="0"/>
              <a:endCxn id="71" idx="2"/>
            </p:cNvCxnSpPr>
            <p:nvPr/>
          </p:nvCxnSpPr>
          <p:spPr>
            <a:xfrm rot="5400000" flipH="1" flipV="1">
              <a:off x="3620278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6" idx="1"/>
              <a:endCxn id="71" idx="5"/>
            </p:cNvCxnSpPr>
            <p:nvPr/>
          </p:nvCxnSpPr>
          <p:spPr>
            <a:xfrm rot="16200000" flipV="1">
              <a:off x="4082725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47" idx="7"/>
              <a:endCxn id="51" idx="1"/>
            </p:cNvCxnSpPr>
            <p:nvPr/>
          </p:nvCxnSpPr>
          <p:spPr>
            <a:xfrm rot="5400000" flipH="1" flipV="1">
              <a:off x="2541004" y="4095452"/>
              <a:ext cx="274384" cy="81317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1" idx="2"/>
              <a:endCxn id="51" idx="6"/>
            </p:cNvCxnSpPr>
            <p:nvPr/>
          </p:nvCxnSpPr>
          <p:spPr>
            <a:xfrm rot="10800000">
              <a:off x="3146248" y="4390308"/>
              <a:ext cx="820422" cy="27438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/>
            <p:cNvSpPr/>
            <p:nvPr/>
          </p:nvSpPr>
          <p:spPr>
            <a:xfrm>
              <a:off x="497751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5412290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5203416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5666528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6530624" y="4354304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5400000" flipH="1" flipV="1">
              <a:off x="5007278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86" idx="0"/>
              <a:endCxn id="87" idx="5"/>
            </p:cNvCxnSpPr>
            <p:nvPr/>
          </p:nvCxnSpPr>
          <p:spPr>
            <a:xfrm rot="16200000" flipV="1">
              <a:off x="5243303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Oval 91"/>
            <p:cNvSpPr/>
            <p:nvPr/>
          </p:nvSpPr>
          <p:spPr>
            <a:xfrm>
              <a:off x="585148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6286266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6077392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5" name="Straight Connector 94"/>
            <p:cNvCxnSpPr/>
            <p:nvPr/>
          </p:nvCxnSpPr>
          <p:spPr>
            <a:xfrm rot="5400000" flipH="1" flipV="1">
              <a:off x="5881254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93" idx="0"/>
              <a:endCxn id="94" idx="5"/>
            </p:cNvCxnSpPr>
            <p:nvPr/>
          </p:nvCxnSpPr>
          <p:spPr>
            <a:xfrm rot="16200000" flipV="1">
              <a:off x="6117279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87" idx="0"/>
              <a:endCxn id="88" idx="2"/>
            </p:cNvCxnSpPr>
            <p:nvPr/>
          </p:nvCxnSpPr>
          <p:spPr>
            <a:xfrm rot="5400000" flipH="1" flipV="1">
              <a:off x="5320136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94" idx="1"/>
              <a:endCxn id="88" idx="5"/>
            </p:cNvCxnSpPr>
            <p:nvPr/>
          </p:nvCxnSpPr>
          <p:spPr>
            <a:xfrm rot="16200000" flipV="1">
              <a:off x="5782583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/>
            <p:nvPr/>
          </p:nvSpPr>
          <p:spPr>
            <a:xfrm>
              <a:off x="673403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7168816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6959942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7423054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6763804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100" idx="0"/>
              <a:endCxn id="101" idx="5"/>
            </p:cNvCxnSpPr>
            <p:nvPr/>
          </p:nvCxnSpPr>
          <p:spPr>
            <a:xfrm rot="16200000" flipV="1">
              <a:off x="6999829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/>
            <p:cNvSpPr/>
            <p:nvPr/>
          </p:nvSpPr>
          <p:spPr>
            <a:xfrm>
              <a:off x="7608014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804279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7833918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Connector 107"/>
            <p:cNvCxnSpPr/>
            <p:nvPr/>
          </p:nvCxnSpPr>
          <p:spPr>
            <a:xfrm rot="5400000" flipH="1" flipV="1">
              <a:off x="7637780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106" idx="0"/>
              <a:endCxn id="107" idx="5"/>
            </p:cNvCxnSpPr>
            <p:nvPr/>
          </p:nvCxnSpPr>
          <p:spPr>
            <a:xfrm rot="16200000" flipV="1">
              <a:off x="7873805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101" idx="0"/>
              <a:endCxn id="102" idx="2"/>
            </p:cNvCxnSpPr>
            <p:nvPr/>
          </p:nvCxnSpPr>
          <p:spPr>
            <a:xfrm rot="5400000" flipH="1" flipV="1">
              <a:off x="7076662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107" idx="1"/>
              <a:endCxn id="102" idx="5"/>
            </p:cNvCxnSpPr>
            <p:nvPr/>
          </p:nvCxnSpPr>
          <p:spPr>
            <a:xfrm rot="16200000" flipV="1">
              <a:off x="7539109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88" idx="7"/>
              <a:endCxn id="89" idx="1"/>
            </p:cNvCxnSpPr>
            <p:nvPr/>
          </p:nvCxnSpPr>
          <p:spPr>
            <a:xfrm rot="5400000" flipH="1" flipV="1">
              <a:off x="5997388" y="4095452"/>
              <a:ext cx="274384" cy="81317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102" idx="2"/>
              <a:endCxn id="89" idx="6"/>
            </p:cNvCxnSpPr>
            <p:nvPr/>
          </p:nvCxnSpPr>
          <p:spPr>
            <a:xfrm rot="10800000">
              <a:off x="6602632" y="4390308"/>
              <a:ext cx="820422" cy="27438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51" idx="7"/>
              <a:endCxn id="49" idx="2"/>
            </p:cNvCxnSpPr>
            <p:nvPr/>
          </p:nvCxnSpPr>
          <p:spPr>
            <a:xfrm rot="5400000" flipH="1" flipV="1">
              <a:off x="3801777" y="3364195"/>
              <a:ext cx="334581" cy="1666729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89" idx="1"/>
              <a:endCxn id="49" idx="6"/>
            </p:cNvCxnSpPr>
            <p:nvPr/>
          </p:nvCxnSpPr>
          <p:spPr>
            <a:xfrm rot="16200000" flipV="1">
              <a:off x="5540515" y="3364194"/>
              <a:ext cx="334581" cy="1666729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9" name="Table 118"/>
          <p:cNvGraphicFramePr>
            <a:graphicFrameLocks noGrp="1"/>
          </p:cNvGraphicFramePr>
          <p:nvPr/>
        </p:nvGraphicFramePr>
        <p:xfrm>
          <a:off x="1346048" y="6298520"/>
          <a:ext cx="69703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solidFill>
                            <a:srgbClr val="C00000"/>
                          </a:solidFill>
                        </a:rPr>
                        <a:t>K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20" name="TextBox 119"/>
          <p:cNvSpPr txBox="1"/>
          <p:nvPr/>
        </p:nvSpPr>
        <p:spPr>
          <a:xfrm>
            <a:off x="1279548" y="4066272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a-DK" dirty="0" err="1" smtClean="0">
                <a:solidFill>
                  <a:schemeClr val="accent1"/>
                </a:solidFill>
              </a:rPr>
              <a:t>density</a:t>
            </a:r>
            <a:r>
              <a:rPr lang="da-DK" dirty="0" smtClean="0">
                <a:solidFill>
                  <a:schemeClr val="accent1"/>
                </a:solidFill>
              </a:rPr>
              <a:t> 5/8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010344" y="4345012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/>
                </a:solidFill>
              </a:rPr>
              <a:t>4/4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53960" y="34902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>
                <a:solidFill>
                  <a:srgbClr val="C00000"/>
                </a:solidFill>
              </a:rPr>
              <a:t>level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058016" y="38409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058016" y="41382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058016" y="44170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058016" y="47863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058016" y="507438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37936" y="579446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/>
              <a:t>before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337936" y="62892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/>
              <a:t>after</a:t>
            </a:r>
            <a:endParaRPr lang="en-US" dirty="0"/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460432" cy="2232248"/>
          </a:xfrm>
        </p:spPr>
        <p:txBody>
          <a:bodyPr>
            <a:normAutofit lnSpcReduction="10000"/>
          </a:bodyPr>
          <a:lstStyle/>
          <a:p>
            <a:r>
              <a:rPr lang="da-DK" sz="2800" dirty="0" err="1" smtClean="0"/>
              <a:t>Threshold</a:t>
            </a:r>
            <a:r>
              <a:rPr lang="da-DK" sz="2800" dirty="0" smtClean="0"/>
              <a:t> 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 = 1/(2log </a:t>
            </a:r>
            <a:r>
              <a:rPr lang="da-DK" sz="2800" i="1" dirty="0" smtClean="0">
                <a:solidFill>
                  <a:srgbClr val="C00000"/>
                </a:solidFill>
                <a:sym typeface="Symbol"/>
              </a:rPr>
              <a:t>n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)</a:t>
            </a:r>
          </a:p>
          <a:p>
            <a:r>
              <a:rPr lang="da-DK" sz="2800" dirty="0" err="1" smtClean="0">
                <a:sym typeface="Symbol"/>
              </a:rPr>
              <a:t>Level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i="1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da-DK" sz="2800" dirty="0" smtClean="0">
                <a:sym typeface="Symbol"/>
              </a:rPr>
              <a:t> node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overflows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ym typeface="Symbol"/>
              </a:rPr>
              <a:t>if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density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&gt; 1-</a:t>
            </a:r>
            <a:r>
              <a:rPr lang="da-DK" sz="2800" i="1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∙</a:t>
            </a:r>
          </a:p>
          <a:p>
            <a:r>
              <a:rPr lang="da-DK" sz="2800" b="1" dirty="0" err="1" smtClean="0">
                <a:sym typeface="Symbol"/>
              </a:rPr>
              <a:t>Insert</a:t>
            </a:r>
            <a:r>
              <a:rPr lang="da-DK" sz="2800" b="1" dirty="0" smtClean="0">
                <a:sym typeface="Symbol"/>
              </a:rPr>
              <a:t> 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redistribute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lowest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non-overflowing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ancestor</a:t>
            </a:r>
            <a:endParaRPr lang="da-DK" sz="2800" dirty="0" smtClean="0">
              <a:solidFill>
                <a:srgbClr val="C00000"/>
              </a:solidFill>
              <a:sym typeface="Symbol"/>
            </a:endParaRPr>
          </a:p>
          <a:p>
            <a:pPr>
              <a:buNone/>
            </a:pPr>
            <a:r>
              <a:rPr lang="da-DK" sz="2000" dirty="0" smtClean="0">
                <a:sym typeface="Symbol"/>
              </a:rPr>
              <a:t>	 a </a:t>
            </a:r>
            <a:r>
              <a:rPr lang="da-DK" sz="2000" dirty="0" err="1" smtClean="0">
                <a:sym typeface="Symbol"/>
              </a:rPr>
              <a:t>child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requires</a:t>
            </a:r>
            <a:r>
              <a:rPr lang="da-DK" sz="2000" dirty="0" smtClean="0">
                <a:sym typeface="Symbol"/>
              </a:rPr>
              <a:t>  </a:t>
            </a:r>
            <a:r>
              <a:rPr lang="da-DK" sz="2000" dirty="0" err="1" smtClean="0">
                <a:sym typeface="Symbol"/>
              </a:rPr>
              <a:t>fraction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insertions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before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next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overflow</a:t>
            </a:r>
            <a:endParaRPr lang="da-DK" sz="2000" dirty="0" smtClean="0">
              <a:sym typeface="Symbol"/>
            </a:endParaRPr>
          </a:p>
          <a:p>
            <a:pPr>
              <a:buNone/>
            </a:pPr>
            <a:r>
              <a:rPr lang="da-DK" sz="2000" dirty="0" smtClean="0">
                <a:sym typeface="Symbol"/>
              </a:rPr>
              <a:t>	 </a:t>
            </a:r>
            <a:r>
              <a:rPr lang="da-DK" sz="2000" dirty="0" err="1" smtClean="0">
                <a:sym typeface="Symbol"/>
              </a:rPr>
              <a:t>amoritzed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insertion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cost</a:t>
            </a:r>
            <a:r>
              <a:rPr lang="da-DK" sz="2000" dirty="0" smtClean="0">
                <a:sym typeface="Symbol"/>
              </a:rPr>
              <a:t> = #</a:t>
            </a:r>
            <a:r>
              <a:rPr lang="da-DK" sz="2000" dirty="0" err="1" smtClean="0">
                <a:sym typeface="Symbol"/>
              </a:rPr>
              <a:t>levels</a:t>
            </a:r>
            <a:r>
              <a:rPr lang="da-DK" sz="2000" dirty="0" smtClean="0">
                <a:sym typeface="Symbol"/>
              </a:rPr>
              <a:t> ∙ 1 /  = O(log</a:t>
            </a:r>
            <a:r>
              <a:rPr lang="da-DK" sz="2000" baseline="30000" dirty="0" smtClean="0">
                <a:sym typeface="Symbol"/>
              </a:rPr>
              <a:t>2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i="1" dirty="0" smtClean="0">
                <a:sym typeface="Symbol"/>
              </a:rPr>
              <a:t>n</a:t>
            </a:r>
            <a:r>
              <a:rPr lang="da-DK" sz="2000" dirty="0" smtClean="0">
                <a:sym typeface="Symbol"/>
              </a:rPr>
              <a:t>)</a:t>
            </a:r>
            <a:endParaRPr lang="en-US" sz="2000" dirty="0"/>
          </a:p>
        </p:txBody>
      </p:sp>
      <p:cxnSp>
        <p:nvCxnSpPr>
          <p:cNvPr id="132" name="Straight Arrow Connector 131"/>
          <p:cNvCxnSpPr/>
          <p:nvPr/>
        </p:nvCxnSpPr>
        <p:spPr>
          <a:xfrm rot="5400000">
            <a:off x="2912653" y="4050593"/>
            <a:ext cx="400690" cy="1588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2498176" y="35529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>
                <a:solidFill>
                  <a:srgbClr val="C00000"/>
                </a:solidFill>
              </a:rPr>
              <a:t>redistribute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3907886" y="52691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 smtClean="0">
                <a:solidFill>
                  <a:srgbClr val="C00000"/>
                </a:solidFill>
              </a:rPr>
              <a:t>Insert</a:t>
            </a:r>
            <a:r>
              <a:rPr lang="da-DK" b="1" dirty="0" smtClean="0">
                <a:solidFill>
                  <a:srgbClr val="C00000"/>
                </a:solidFill>
              </a:rPr>
              <a:t>(6,K)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38" name="Straight Arrow Connector 137"/>
          <p:cNvCxnSpPr/>
          <p:nvPr/>
        </p:nvCxnSpPr>
        <p:spPr>
          <a:xfrm rot="10800000" flipV="1">
            <a:off x="3779912" y="5445224"/>
            <a:ext cx="216024" cy="184666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3059832" y="4643844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/>
                </a:solidFill>
              </a:rPr>
              <a:t>3/2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3707904" y="4941168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/>
                </a:solidFill>
              </a:rPr>
              <a:t>2/1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7524328" y="328498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 smtClean="0">
                <a:solidFill>
                  <a:srgbClr val="C00000"/>
                </a:solidFill>
              </a:rPr>
              <a:t>redistribution</a:t>
            </a:r>
            <a:r>
              <a:rPr lang="da-DK" dirty="0" smtClean="0">
                <a:solidFill>
                  <a:srgbClr val="C00000"/>
                </a:solidFill>
              </a:rPr>
              <a:t> </a:t>
            </a:r>
            <a:r>
              <a:rPr lang="da-DK" dirty="0" err="1" smtClean="0">
                <a:solidFill>
                  <a:srgbClr val="C00000"/>
                </a:solidFill>
              </a:rPr>
              <a:t>threshold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8423920" y="3861048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4/8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8423920" y="4158372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5/8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8423920" y="4437112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6/8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8423920" y="4806444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7/8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8423920" y="5094476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187624" y="1364570"/>
            <a:ext cx="6984776" cy="5016758"/>
          </a:xfrm>
          <a:prstGeom prst="rect">
            <a:avLst/>
          </a:prstGeom>
          <a:solidFill>
            <a:srgbClr val="FFC000">
              <a:alpha val="89804"/>
            </a:srgbClr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da-DK" sz="4000" b="1" dirty="0" smtClean="0">
              <a:solidFill>
                <a:srgbClr val="C00000"/>
              </a:solidFill>
            </a:endParaRPr>
          </a:p>
          <a:p>
            <a:pPr algn="ctr"/>
            <a:r>
              <a:rPr lang="da-DK" sz="4000" b="1" dirty="0" smtClean="0">
                <a:solidFill>
                  <a:srgbClr val="C00000"/>
                </a:solidFill>
                <a:sym typeface="Symbol"/>
              </a:rPr>
              <a:t>  </a:t>
            </a:r>
            <a:r>
              <a:rPr lang="da-DK" sz="4000" b="1" dirty="0" smtClean="0">
                <a:solidFill>
                  <a:srgbClr val="C00000"/>
                </a:solidFill>
              </a:rPr>
              <a:t>List </a:t>
            </a:r>
            <a:r>
              <a:rPr lang="da-DK" sz="4000" b="1" dirty="0" err="1" smtClean="0">
                <a:solidFill>
                  <a:srgbClr val="C00000"/>
                </a:solidFill>
              </a:rPr>
              <a:t>Order</a:t>
            </a:r>
            <a:r>
              <a:rPr lang="da-DK" sz="4000" b="1" dirty="0" smtClean="0">
                <a:solidFill>
                  <a:srgbClr val="C00000"/>
                </a:solidFill>
              </a:rPr>
              <a:t> </a:t>
            </a:r>
            <a:r>
              <a:rPr lang="da-DK" sz="4000" b="1" dirty="0" err="1" smtClean="0">
                <a:solidFill>
                  <a:srgbClr val="C00000"/>
                </a:solidFill>
              </a:rPr>
              <a:t>Maintenance</a:t>
            </a:r>
            <a:endParaRPr lang="da-DK" sz="4000" b="1" dirty="0" smtClean="0">
              <a:solidFill>
                <a:srgbClr val="C00000"/>
              </a:solidFill>
            </a:endParaRPr>
          </a:p>
          <a:p>
            <a:pPr algn="ctr"/>
            <a:endParaRPr lang="da-DK" sz="4000" b="1" dirty="0" smtClean="0">
              <a:solidFill>
                <a:srgbClr val="C00000"/>
              </a:solidFill>
            </a:endParaRPr>
          </a:p>
          <a:p>
            <a:pPr algn="ctr"/>
            <a:r>
              <a:rPr lang="da-DK" sz="4000" b="1" dirty="0" smtClean="0">
                <a:solidFill>
                  <a:srgbClr val="C00000"/>
                </a:solidFill>
              </a:rPr>
              <a:t>Max label O(</a:t>
            </a:r>
            <a:r>
              <a:rPr lang="da-DK" sz="4000" b="1" i="1" dirty="0" smtClean="0">
                <a:solidFill>
                  <a:srgbClr val="C00000"/>
                </a:solidFill>
              </a:rPr>
              <a:t>n</a:t>
            </a:r>
            <a:r>
              <a:rPr lang="da-DK" sz="4000" b="1" dirty="0" smtClean="0">
                <a:solidFill>
                  <a:srgbClr val="C00000"/>
                </a:solidFill>
              </a:rPr>
              <a:t>)</a:t>
            </a:r>
          </a:p>
          <a:p>
            <a:pPr algn="ctr"/>
            <a:endParaRPr lang="da-DK" sz="4000" b="1" dirty="0" smtClean="0">
              <a:solidFill>
                <a:srgbClr val="C00000"/>
              </a:solidFill>
            </a:endParaRPr>
          </a:p>
          <a:p>
            <a:pPr algn="ctr"/>
            <a:r>
              <a:rPr lang="da-DK" sz="4000" b="1" dirty="0" smtClean="0">
                <a:solidFill>
                  <a:srgbClr val="C00000"/>
                </a:solidFill>
              </a:rPr>
              <a:t> </a:t>
            </a:r>
            <a:r>
              <a:rPr lang="da-DK" sz="4000" b="1" dirty="0" err="1" smtClean="0">
                <a:solidFill>
                  <a:srgbClr val="C00000"/>
                </a:solidFill>
              </a:rPr>
              <a:t>Amortized</a:t>
            </a:r>
            <a:r>
              <a:rPr lang="da-DK" sz="4000" b="1" dirty="0" smtClean="0">
                <a:solidFill>
                  <a:srgbClr val="C00000"/>
                </a:solidFill>
              </a:rPr>
              <a:t> O(log</a:t>
            </a:r>
            <a:r>
              <a:rPr lang="da-DK" sz="4000" b="1" baseline="30000" dirty="0" smtClean="0">
                <a:solidFill>
                  <a:srgbClr val="C00000"/>
                </a:solidFill>
              </a:rPr>
              <a:t>2</a:t>
            </a:r>
            <a:r>
              <a:rPr lang="da-DK" sz="4000" b="1" dirty="0" smtClean="0">
                <a:solidFill>
                  <a:srgbClr val="C00000"/>
                </a:solidFill>
              </a:rPr>
              <a:t> </a:t>
            </a:r>
            <a:r>
              <a:rPr lang="da-DK" sz="4000" b="1" i="1" dirty="0" smtClean="0">
                <a:solidFill>
                  <a:srgbClr val="C00000"/>
                </a:solidFill>
              </a:rPr>
              <a:t>n</a:t>
            </a:r>
            <a:r>
              <a:rPr lang="da-DK" sz="4000" b="1" dirty="0" smtClean="0">
                <a:solidFill>
                  <a:srgbClr val="C00000"/>
                </a:solidFill>
              </a:rPr>
              <a:t>) </a:t>
            </a:r>
            <a:r>
              <a:rPr lang="da-DK" sz="4000" b="1" dirty="0" err="1" smtClean="0">
                <a:solidFill>
                  <a:srgbClr val="C00000"/>
                </a:solidFill>
              </a:rPr>
              <a:t>relabelings</a:t>
            </a:r>
            <a:r>
              <a:rPr lang="da-DK" sz="4000" b="1" dirty="0" smtClean="0">
                <a:solidFill>
                  <a:srgbClr val="C00000"/>
                </a:solidFill>
              </a:rPr>
              <a:t> / </a:t>
            </a:r>
            <a:r>
              <a:rPr lang="da-DK" sz="4000" b="1" dirty="0" err="1" smtClean="0">
                <a:solidFill>
                  <a:srgbClr val="C00000"/>
                </a:solidFill>
              </a:rPr>
              <a:t>insertion</a:t>
            </a:r>
            <a:endParaRPr lang="da-DK" sz="4000" b="1" dirty="0" smtClean="0">
              <a:solidFill>
                <a:srgbClr val="C00000"/>
              </a:solidFill>
            </a:endParaRPr>
          </a:p>
          <a:p>
            <a:endParaRPr lang="da-DK" sz="40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3265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Amortized O(log </a:t>
            </a:r>
            <a:r>
              <a:rPr kumimoji="0" lang="en-US" sz="3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</a:t>
            </a: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List </a:t>
            </a:r>
            <a:r>
              <a:rPr kumimoji="0" lang="en-US" sz="3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Relabelings</a:t>
            </a:r>
            <a:endParaRPr kumimoji="0" lang="en-US" sz="3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46048" y="5434424"/>
          <a:ext cx="697036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135"/>
          <p:cNvGrpSpPr/>
          <p:nvPr/>
        </p:nvGrpSpPr>
        <p:grpSpPr>
          <a:xfrm>
            <a:off x="1521128" y="3994264"/>
            <a:ext cx="6593672" cy="1296144"/>
            <a:chOff x="1521128" y="3994264"/>
            <a:chExt cx="6593672" cy="1296144"/>
          </a:xfrm>
        </p:grpSpPr>
        <p:sp>
          <p:nvSpPr>
            <p:cNvPr id="7" name="Oval 6"/>
            <p:cNvSpPr/>
            <p:nvPr/>
          </p:nvSpPr>
          <p:spPr>
            <a:xfrm>
              <a:off x="152112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C00000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1955906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1747032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210144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4802432" y="3994264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74240" y="4354304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1550894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8" idx="0"/>
              <a:endCxn id="23" idx="5"/>
            </p:cNvCxnSpPr>
            <p:nvPr/>
          </p:nvCxnSpPr>
          <p:spPr>
            <a:xfrm rot="16200000" flipV="1">
              <a:off x="1786919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/>
            <p:cNvSpPr/>
            <p:nvPr/>
          </p:nvSpPr>
          <p:spPr>
            <a:xfrm>
              <a:off x="2395104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282988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2621008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/>
            <p:nvPr/>
          </p:nvCxnSpPr>
          <p:spPr>
            <a:xfrm rot="5400000" flipH="1" flipV="1">
              <a:off x="2424870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59" idx="0"/>
              <a:endCxn id="60" idx="5"/>
            </p:cNvCxnSpPr>
            <p:nvPr/>
          </p:nvCxnSpPr>
          <p:spPr>
            <a:xfrm rot="16200000" flipV="1">
              <a:off x="2660895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23" idx="0"/>
              <a:endCxn id="47" idx="2"/>
            </p:cNvCxnSpPr>
            <p:nvPr/>
          </p:nvCxnSpPr>
          <p:spPr>
            <a:xfrm rot="5400000" flipH="1" flipV="1">
              <a:off x="1863752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60" idx="1"/>
              <a:endCxn id="47" idx="5"/>
            </p:cNvCxnSpPr>
            <p:nvPr/>
          </p:nvCxnSpPr>
          <p:spPr>
            <a:xfrm rot="16200000" flipV="1">
              <a:off x="2326199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/>
            <p:cNvSpPr/>
            <p:nvPr/>
          </p:nvSpPr>
          <p:spPr>
            <a:xfrm>
              <a:off x="3277654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71243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503558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3966670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/>
            <p:cNvCxnSpPr/>
            <p:nvPr/>
          </p:nvCxnSpPr>
          <p:spPr>
            <a:xfrm rot="5400000" flipH="1" flipV="1">
              <a:off x="3307420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69" idx="0"/>
              <a:endCxn id="70" idx="5"/>
            </p:cNvCxnSpPr>
            <p:nvPr/>
          </p:nvCxnSpPr>
          <p:spPr>
            <a:xfrm rot="16200000" flipV="1">
              <a:off x="3543445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/>
            <p:cNvSpPr/>
            <p:nvPr/>
          </p:nvSpPr>
          <p:spPr>
            <a:xfrm>
              <a:off x="4151630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458640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4377534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" name="Straight Connector 76"/>
            <p:cNvCxnSpPr/>
            <p:nvPr/>
          </p:nvCxnSpPr>
          <p:spPr>
            <a:xfrm rot="5400000" flipH="1" flipV="1">
              <a:off x="4181396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75" idx="0"/>
              <a:endCxn id="76" idx="5"/>
            </p:cNvCxnSpPr>
            <p:nvPr/>
          </p:nvCxnSpPr>
          <p:spPr>
            <a:xfrm rot="16200000" flipV="1">
              <a:off x="4417421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0" idx="0"/>
              <a:endCxn id="71" idx="2"/>
            </p:cNvCxnSpPr>
            <p:nvPr/>
          </p:nvCxnSpPr>
          <p:spPr>
            <a:xfrm rot="5400000" flipH="1" flipV="1">
              <a:off x="3620278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6" idx="1"/>
              <a:endCxn id="71" idx="5"/>
            </p:cNvCxnSpPr>
            <p:nvPr/>
          </p:nvCxnSpPr>
          <p:spPr>
            <a:xfrm rot="16200000" flipV="1">
              <a:off x="4082725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47" idx="7"/>
              <a:endCxn id="51" idx="1"/>
            </p:cNvCxnSpPr>
            <p:nvPr/>
          </p:nvCxnSpPr>
          <p:spPr>
            <a:xfrm rot="5400000" flipH="1" flipV="1">
              <a:off x="2541004" y="4095452"/>
              <a:ext cx="274384" cy="81317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1" idx="2"/>
              <a:endCxn id="51" idx="6"/>
            </p:cNvCxnSpPr>
            <p:nvPr/>
          </p:nvCxnSpPr>
          <p:spPr>
            <a:xfrm rot="10800000">
              <a:off x="3146248" y="4390308"/>
              <a:ext cx="820422" cy="27438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/>
            <p:cNvSpPr/>
            <p:nvPr/>
          </p:nvSpPr>
          <p:spPr>
            <a:xfrm>
              <a:off x="497751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5412290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5203416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5666528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6530624" y="4354304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5400000" flipH="1" flipV="1">
              <a:off x="5007278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86" idx="0"/>
              <a:endCxn id="87" idx="5"/>
            </p:cNvCxnSpPr>
            <p:nvPr/>
          </p:nvCxnSpPr>
          <p:spPr>
            <a:xfrm rot="16200000" flipV="1">
              <a:off x="5243303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Oval 91"/>
            <p:cNvSpPr/>
            <p:nvPr/>
          </p:nvSpPr>
          <p:spPr>
            <a:xfrm>
              <a:off x="585148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6286266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6077392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5" name="Straight Connector 94"/>
            <p:cNvCxnSpPr/>
            <p:nvPr/>
          </p:nvCxnSpPr>
          <p:spPr>
            <a:xfrm rot="5400000" flipH="1" flipV="1">
              <a:off x="5881254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93" idx="0"/>
              <a:endCxn id="94" idx="5"/>
            </p:cNvCxnSpPr>
            <p:nvPr/>
          </p:nvCxnSpPr>
          <p:spPr>
            <a:xfrm rot="16200000" flipV="1">
              <a:off x="6117279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87" idx="0"/>
              <a:endCxn id="88" idx="2"/>
            </p:cNvCxnSpPr>
            <p:nvPr/>
          </p:nvCxnSpPr>
          <p:spPr>
            <a:xfrm rot="5400000" flipH="1" flipV="1">
              <a:off x="5320136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94" idx="1"/>
              <a:endCxn id="88" idx="5"/>
            </p:cNvCxnSpPr>
            <p:nvPr/>
          </p:nvCxnSpPr>
          <p:spPr>
            <a:xfrm rot="16200000" flipV="1">
              <a:off x="5782583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/>
            <p:nvPr/>
          </p:nvSpPr>
          <p:spPr>
            <a:xfrm>
              <a:off x="673403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7168816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6959942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7423054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6763804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100" idx="0"/>
              <a:endCxn id="101" idx="5"/>
            </p:cNvCxnSpPr>
            <p:nvPr/>
          </p:nvCxnSpPr>
          <p:spPr>
            <a:xfrm rot="16200000" flipV="1">
              <a:off x="6999829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/>
            <p:cNvSpPr/>
            <p:nvPr/>
          </p:nvSpPr>
          <p:spPr>
            <a:xfrm>
              <a:off x="7608014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804279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7833918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Connector 107"/>
            <p:cNvCxnSpPr/>
            <p:nvPr/>
          </p:nvCxnSpPr>
          <p:spPr>
            <a:xfrm rot="5400000" flipH="1" flipV="1">
              <a:off x="7637780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106" idx="0"/>
              <a:endCxn id="107" idx="5"/>
            </p:cNvCxnSpPr>
            <p:nvPr/>
          </p:nvCxnSpPr>
          <p:spPr>
            <a:xfrm rot="16200000" flipV="1">
              <a:off x="7873805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101" idx="0"/>
              <a:endCxn id="102" idx="2"/>
            </p:cNvCxnSpPr>
            <p:nvPr/>
          </p:nvCxnSpPr>
          <p:spPr>
            <a:xfrm rot="5400000" flipH="1" flipV="1">
              <a:off x="7076662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107" idx="1"/>
              <a:endCxn id="102" idx="5"/>
            </p:cNvCxnSpPr>
            <p:nvPr/>
          </p:nvCxnSpPr>
          <p:spPr>
            <a:xfrm rot="16200000" flipV="1">
              <a:off x="7539109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88" idx="7"/>
              <a:endCxn id="89" idx="1"/>
            </p:cNvCxnSpPr>
            <p:nvPr/>
          </p:nvCxnSpPr>
          <p:spPr>
            <a:xfrm rot="5400000" flipH="1" flipV="1">
              <a:off x="5997388" y="4095452"/>
              <a:ext cx="274384" cy="81317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102" idx="2"/>
              <a:endCxn id="89" idx="6"/>
            </p:cNvCxnSpPr>
            <p:nvPr/>
          </p:nvCxnSpPr>
          <p:spPr>
            <a:xfrm rot="10800000">
              <a:off x="6602632" y="4390308"/>
              <a:ext cx="820422" cy="27438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51" idx="7"/>
              <a:endCxn id="49" idx="2"/>
            </p:cNvCxnSpPr>
            <p:nvPr/>
          </p:nvCxnSpPr>
          <p:spPr>
            <a:xfrm rot="5400000" flipH="1" flipV="1">
              <a:off x="3801777" y="3364195"/>
              <a:ext cx="334581" cy="1666729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89" idx="1"/>
              <a:endCxn id="49" idx="6"/>
            </p:cNvCxnSpPr>
            <p:nvPr/>
          </p:nvCxnSpPr>
          <p:spPr>
            <a:xfrm rot="16200000" flipV="1">
              <a:off x="5540515" y="3364194"/>
              <a:ext cx="334581" cy="1666729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9" name="Table 118"/>
          <p:cNvGraphicFramePr>
            <a:graphicFrameLocks noGrp="1"/>
          </p:cNvGraphicFramePr>
          <p:nvPr/>
        </p:nvGraphicFramePr>
        <p:xfrm>
          <a:off x="1346048" y="6298520"/>
          <a:ext cx="69703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solidFill>
                            <a:srgbClr val="C00000"/>
                          </a:solidFill>
                        </a:rPr>
                        <a:t>K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0" name="TextBox 119"/>
          <p:cNvSpPr txBox="1"/>
          <p:nvPr/>
        </p:nvSpPr>
        <p:spPr>
          <a:xfrm>
            <a:off x="1279548" y="4066272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a-DK" dirty="0" smtClean="0">
                <a:solidFill>
                  <a:schemeClr val="accent1"/>
                </a:solidFill>
              </a:rPr>
              <a:t>3/8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010344" y="4345012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/>
                </a:solidFill>
              </a:rPr>
              <a:t>2/4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53960" y="34902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>
                <a:solidFill>
                  <a:srgbClr val="C00000"/>
                </a:solidFill>
              </a:rPr>
              <a:t>level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058016" y="38409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058016" y="41382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058016" y="44170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058016" y="47863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058016" y="507438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37936" y="579446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/>
              <a:t>before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337936" y="62892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/>
              <a:t>after</a:t>
            </a:r>
            <a:endParaRPr lang="en-US" dirty="0"/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460432" cy="2520280"/>
          </a:xfrm>
        </p:spPr>
        <p:txBody>
          <a:bodyPr>
            <a:normAutofit lnSpcReduction="10000"/>
          </a:bodyPr>
          <a:lstStyle/>
          <a:p>
            <a:r>
              <a:rPr lang="da-DK" sz="2800" dirty="0" err="1" smtClean="0">
                <a:sym typeface="Symbol"/>
              </a:rPr>
              <a:t>Level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i="1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da-DK" sz="2800" dirty="0" smtClean="0">
                <a:sym typeface="Symbol"/>
              </a:rPr>
              <a:t> node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overflows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ym typeface="Symbol"/>
              </a:rPr>
              <a:t>if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density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&gt;</a:t>
            </a:r>
            <a:r>
              <a:rPr lang="da-DK" sz="2800" b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da-DK" sz="2800" b="1" dirty="0" smtClean="0">
                <a:solidFill>
                  <a:srgbClr val="00B050"/>
                </a:solidFill>
                <a:sym typeface="Symbol"/>
              </a:rPr>
              <a:t>(2/3)</a:t>
            </a:r>
            <a:r>
              <a:rPr lang="da-DK" sz="2800" b="1" i="1" baseline="30000" dirty="0" smtClean="0">
                <a:solidFill>
                  <a:srgbClr val="00B050"/>
                </a:solidFill>
                <a:sym typeface="Symbol"/>
              </a:rPr>
              <a:t>i</a:t>
            </a:r>
            <a:endParaRPr lang="da-DK" sz="2800" b="1" dirty="0" smtClean="0">
              <a:solidFill>
                <a:srgbClr val="00B050"/>
              </a:solidFill>
              <a:sym typeface="Symbol"/>
            </a:endParaRPr>
          </a:p>
          <a:p>
            <a:r>
              <a:rPr lang="da-DK" sz="2800" b="1" dirty="0" err="1" smtClean="0">
                <a:sym typeface="Symbol"/>
              </a:rPr>
              <a:t>Insert</a:t>
            </a:r>
            <a:r>
              <a:rPr lang="da-DK" sz="2800" b="1" dirty="0" smtClean="0">
                <a:sym typeface="Symbol"/>
              </a:rPr>
              <a:t> 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redistribute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lowest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non-overflowing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ancestor</a:t>
            </a:r>
            <a:endParaRPr lang="da-DK" sz="2800" dirty="0" smtClean="0">
              <a:solidFill>
                <a:srgbClr val="C00000"/>
              </a:solidFill>
              <a:sym typeface="Symbol"/>
            </a:endParaRPr>
          </a:p>
          <a:p>
            <a:pPr>
              <a:buNone/>
            </a:pPr>
            <a:r>
              <a:rPr lang="da-DK" sz="2000" dirty="0" smtClean="0">
                <a:sym typeface="Symbol"/>
              </a:rPr>
              <a:t>	   </a:t>
            </a:r>
            <a:r>
              <a:rPr lang="da-DK" sz="2000" b="1" dirty="0" smtClean="0">
                <a:solidFill>
                  <a:schemeClr val="accent1"/>
                </a:solidFill>
                <a:sym typeface="Symbol"/>
              </a:rPr>
              <a:t>≤ log</a:t>
            </a:r>
            <a:r>
              <a:rPr lang="da-DK" sz="2000" b="1" baseline="-25000" dirty="0" smtClean="0">
                <a:solidFill>
                  <a:schemeClr val="accent1"/>
                </a:solidFill>
                <a:sym typeface="Symbol"/>
              </a:rPr>
              <a:t>4/3</a:t>
            </a:r>
            <a:r>
              <a:rPr lang="da-DK" sz="2000" b="1" dirty="0" smtClean="0">
                <a:solidFill>
                  <a:schemeClr val="accent1"/>
                </a:solidFill>
                <a:sym typeface="Symbol"/>
              </a:rPr>
              <a:t> n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levels</a:t>
            </a:r>
            <a:r>
              <a:rPr lang="da-DK" sz="2000" dirty="0" smtClean="0">
                <a:sym typeface="Symbol"/>
              </a:rPr>
              <a:t>     max label 2</a:t>
            </a:r>
            <a:r>
              <a:rPr lang="da-DK" sz="2000" baseline="30000" dirty="0" smtClean="0">
                <a:sym typeface="Symbol"/>
              </a:rPr>
              <a:t>log</a:t>
            </a:r>
            <a:r>
              <a:rPr lang="da-DK" sz="1700" baseline="18000" dirty="0" smtClean="0">
                <a:sym typeface="Symbol"/>
              </a:rPr>
              <a:t>4/3</a:t>
            </a:r>
            <a:r>
              <a:rPr lang="da-DK" sz="2000" baseline="30000" dirty="0" smtClean="0">
                <a:sym typeface="Symbol"/>
              </a:rPr>
              <a:t> </a:t>
            </a:r>
            <a:r>
              <a:rPr lang="da-DK" sz="2000" i="1" baseline="30000" dirty="0" smtClean="0">
                <a:sym typeface="Symbol"/>
              </a:rPr>
              <a:t>n</a:t>
            </a:r>
            <a:r>
              <a:rPr lang="da-DK" sz="2000" dirty="0" smtClean="0">
                <a:sym typeface="Symbol"/>
              </a:rPr>
              <a:t> ≤ </a:t>
            </a:r>
            <a:r>
              <a:rPr lang="da-DK" sz="2000" i="1" dirty="0" smtClean="0">
                <a:sym typeface="Symbol"/>
              </a:rPr>
              <a:t>n</a:t>
            </a:r>
            <a:r>
              <a:rPr lang="da-DK" sz="2000" baseline="30000" dirty="0" smtClean="0">
                <a:sym typeface="Symbol"/>
              </a:rPr>
              <a:t>2.41</a:t>
            </a:r>
          </a:p>
          <a:p>
            <a:pPr>
              <a:buNone/>
            </a:pPr>
            <a:r>
              <a:rPr lang="da-DK" sz="2000" dirty="0" smtClean="0">
                <a:sym typeface="Symbol"/>
              </a:rPr>
              <a:t>	   a </a:t>
            </a:r>
            <a:r>
              <a:rPr lang="da-DK" sz="2000" dirty="0" err="1" smtClean="0">
                <a:sym typeface="Symbol"/>
              </a:rPr>
              <a:t>child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requires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b="1" dirty="0" smtClean="0">
                <a:solidFill>
                  <a:srgbClr val="00B050"/>
                </a:solidFill>
                <a:sym typeface="Symbol"/>
              </a:rPr>
              <a:t>1/2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fraction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insertions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before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next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overflow</a:t>
            </a:r>
            <a:endParaRPr lang="da-DK" sz="2000" dirty="0" smtClean="0">
              <a:sym typeface="Symbol"/>
            </a:endParaRPr>
          </a:p>
          <a:p>
            <a:pPr>
              <a:buNone/>
            </a:pPr>
            <a:r>
              <a:rPr lang="da-DK" sz="2000" dirty="0" smtClean="0">
                <a:sym typeface="Symbol"/>
              </a:rPr>
              <a:t>	   </a:t>
            </a:r>
            <a:r>
              <a:rPr lang="da-DK" sz="2000" dirty="0" err="1" smtClean="0">
                <a:sym typeface="Symbol"/>
              </a:rPr>
              <a:t>amortized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insertion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cost</a:t>
            </a:r>
            <a:r>
              <a:rPr lang="da-DK" sz="2000" dirty="0" smtClean="0">
                <a:sym typeface="Symbol"/>
              </a:rPr>
              <a:t> =</a:t>
            </a:r>
            <a:r>
              <a:rPr lang="da-DK" sz="2000" b="1" dirty="0" smtClean="0">
                <a:solidFill>
                  <a:schemeClr val="accent1"/>
                </a:solidFill>
                <a:sym typeface="Symbol"/>
              </a:rPr>
              <a:t> #</a:t>
            </a:r>
            <a:r>
              <a:rPr lang="da-DK" sz="2000" b="1" dirty="0" err="1" smtClean="0">
                <a:solidFill>
                  <a:schemeClr val="accent1"/>
                </a:solidFill>
                <a:sym typeface="Symbol"/>
              </a:rPr>
              <a:t>levels</a:t>
            </a:r>
            <a:r>
              <a:rPr lang="da-DK" sz="2000" dirty="0" smtClean="0">
                <a:sym typeface="Symbol"/>
              </a:rPr>
              <a:t> ∙ </a:t>
            </a:r>
            <a:r>
              <a:rPr lang="da-DK" sz="2000" b="1" dirty="0" smtClean="0">
                <a:solidFill>
                  <a:srgbClr val="00B050"/>
                </a:solidFill>
                <a:sym typeface="Symbol"/>
              </a:rPr>
              <a:t>3</a:t>
            </a:r>
            <a:r>
              <a:rPr lang="da-DK" sz="2000" dirty="0" smtClean="0">
                <a:sym typeface="Symbol"/>
              </a:rPr>
              <a:t> = O(log </a:t>
            </a:r>
            <a:r>
              <a:rPr lang="da-DK" sz="2000" i="1" dirty="0" smtClean="0">
                <a:sym typeface="Symbol"/>
              </a:rPr>
              <a:t>n</a:t>
            </a:r>
            <a:r>
              <a:rPr lang="da-DK" sz="2000" dirty="0" smtClean="0">
                <a:sym typeface="Symbol"/>
              </a:rPr>
              <a:t>)</a:t>
            </a:r>
          </a:p>
          <a:p>
            <a:r>
              <a:rPr lang="da-DK" sz="2800" b="1" dirty="0" smtClean="0">
                <a:solidFill>
                  <a:srgbClr val="00B050"/>
                </a:solidFill>
              </a:rPr>
              <a:t>2/3 </a:t>
            </a:r>
            <a:r>
              <a:rPr lang="da-DK" sz="2800" b="1" dirty="0" smtClean="0">
                <a:solidFill>
                  <a:srgbClr val="00B050"/>
                </a:solidFill>
                <a:sym typeface="Symbol"/>
              </a:rPr>
              <a:t> 1/2 +  </a:t>
            </a:r>
            <a:r>
              <a:rPr lang="da-DK" sz="2800" dirty="0" err="1" smtClean="0">
                <a:sym typeface="Symbol"/>
              </a:rPr>
              <a:t>implies</a:t>
            </a:r>
            <a:r>
              <a:rPr lang="da-DK" sz="2800" dirty="0" smtClean="0">
                <a:sym typeface="Symbol"/>
              </a:rPr>
              <a:t> max label </a:t>
            </a:r>
            <a:r>
              <a:rPr lang="da-DK" sz="2800" dirty="0" smtClean="0">
                <a:solidFill>
                  <a:srgbClr val="00B050"/>
                </a:solidFill>
                <a:sym typeface="Symbol"/>
              </a:rPr>
              <a:t>O(</a:t>
            </a:r>
            <a:r>
              <a:rPr lang="da-DK" sz="2800" b="1" i="1" dirty="0" smtClean="0">
                <a:solidFill>
                  <a:srgbClr val="00B050"/>
                </a:solidFill>
                <a:sym typeface="Symbol"/>
              </a:rPr>
              <a:t>n</a:t>
            </a:r>
            <a:r>
              <a:rPr lang="da-DK" sz="2800" b="1" baseline="30000" dirty="0" smtClean="0">
                <a:solidFill>
                  <a:srgbClr val="00B050"/>
                </a:solidFill>
                <a:sym typeface="Symbol"/>
              </a:rPr>
              <a:t>1/log(1+2)</a:t>
            </a:r>
            <a:r>
              <a:rPr lang="da-DK" sz="2800" dirty="0" smtClean="0">
                <a:solidFill>
                  <a:srgbClr val="00B050"/>
                </a:solidFill>
                <a:sym typeface="Symbol"/>
              </a:rPr>
              <a:t>)</a:t>
            </a:r>
            <a:endParaRPr lang="da-DK" sz="2800" b="1" baseline="30000" dirty="0" smtClean="0">
              <a:solidFill>
                <a:srgbClr val="00B050"/>
              </a:solidFill>
              <a:sym typeface="Symbol"/>
            </a:endParaRPr>
          </a:p>
          <a:p>
            <a:pPr>
              <a:buNone/>
            </a:pPr>
            <a:endParaRPr lang="en-US" sz="2000" dirty="0"/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3707904" y="3861048"/>
            <a:ext cx="936104" cy="144016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2498176" y="35529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>
                <a:solidFill>
                  <a:srgbClr val="C00000"/>
                </a:solidFill>
              </a:rPr>
              <a:t>redistribute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4716016" y="52691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 smtClean="0">
                <a:solidFill>
                  <a:srgbClr val="C00000"/>
                </a:solidFill>
              </a:rPr>
              <a:t>Insert</a:t>
            </a:r>
            <a:r>
              <a:rPr lang="da-DK" b="1" dirty="0" smtClean="0">
                <a:solidFill>
                  <a:srgbClr val="C00000"/>
                </a:solidFill>
              </a:rPr>
              <a:t>(C,K)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38" name="Straight Arrow Connector 137"/>
          <p:cNvCxnSpPr/>
          <p:nvPr/>
        </p:nvCxnSpPr>
        <p:spPr>
          <a:xfrm rot="10800000" flipV="1">
            <a:off x="4588042" y="5445224"/>
            <a:ext cx="216024" cy="184666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4384442" y="4643844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/>
                </a:solidFill>
              </a:rPr>
              <a:t>2/2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4572000" y="4869160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/>
                </a:solidFill>
              </a:rPr>
              <a:t>2/1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7524328" y="328498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 smtClean="0">
                <a:solidFill>
                  <a:srgbClr val="C00000"/>
                </a:solidFill>
              </a:rPr>
              <a:t>redistribution</a:t>
            </a:r>
            <a:r>
              <a:rPr lang="da-DK" dirty="0" smtClean="0">
                <a:solidFill>
                  <a:srgbClr val="C00000"/>
                </a:solidFill>
              </a:rPr>
              <a:t> </a:t>
            </a:r>
            <a:r>
              <a:rPr lang="da-DK" dirty="0" err="1" smtClean="0">
                <a:solidFill>
                  <a:srgbClr val="C00000"/>
                </a:solidFill>
              </a:rPr>
              <a:t>threshold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8309386" y="3861048"/>
            <a:ext cx="75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>
                <a:solidFill>
                  <a:srgbClr val="00B050"/>
                </a:solidFill>
              </a:rPr>
              <a:t>16/81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8351350" y="41490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>
                <a:solidFill>
                  <a:srgbClr val="00B050"/>
                </a:solidFill>
              </a:rPr>
              <a:t>8/27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8394892" y="4485314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>
                <a:solidFill>
                  <a:srgbClr val="00B050"/>
                </a:solidFill>
              </a:rPr>
              <a:t>4/9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8423920" y="4806444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>
                <a:solidFill>
                  <a:srgbClr val="00B050"/>
                </a:solidFill>
              </a:rPr>
              <a:t>2/3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8423920" y="5094476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>
                <a:solidFill>
                  <a:srgbClr val="00B050"/>
                </a:solidFill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938442" y="3573016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>
                <a:solidFill>
                  <a:schemeClr val="accent1"/>
                </a:solidFill>
              </a:rPr>
              <a:t>density</a:t>
            </a:r>
            <a:r>
              <a:rPr lang="da-DK" dirty="0" smtClean="0">
                <a:solidFill>
                  <a:schemeClr val="accent1"/>
                </a:solidFill>
              </a:rPr>
              <a:t> 3/16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/>
      <p:bldP spid="121" grpId="0"/>
      <p:bldP spid="122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5" grpId="0"/>
      <p:bldP spid="137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3265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Amortized O(log </a:t>
            </a:r>
            <a:r>
              <a:rPr kumimoji="0" lang="en-US" sz="3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</a:t>
            </a: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List </a:t>
            </a:r>
            <a:r>
              <a:rPr kumimoji="0" lang="en-US" sz="3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Relabelings</a:t>
            </a:r>
            <a:endParaRPr kumimoji="0" lang="en-US" sz="3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-145032" y="836712"/>
            <a:ext cx="9397552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1400" dirty="0" smtClean="0"/>
              <a:t>[P. Dietz, D. </a:t>
            </a:r>
            <a:r>
              <a:rPr lang="en-US" sz="1400" dirty="0" err="1" smtClean="0"/>
              <a:t>Sleator</a:t>
            </a:r>
            <a:r>
              <a:rPr lang="en-US" sz="1400" dirty="0" smtClean="0"/>
              <a:t>, </a:t>
            </a:r>
            <a:r>
              <a:rPr lang="en-US" sz="1400" i="1" dirty="0" smtClean="0"/>
              <a:t>Two algorithms for maintaining order in a lis</a:t>
            </a:r>
            <a:r>
              <a:rPr lang="en-US" sz="1400" dirty="0" smtClean="0"/>
              <a:t>t,  ACM Conference on Theory of Computing, 365-372, 1987]</a:t>
            </a:r>
          </a:p>
          <a:p>
            <a:pPr algn="ctr"/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61156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15162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69168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23174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7180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31186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851920" y="1556792"/>
            <a:ext cx="504056" cy="216024"/>
          </a:xfrm>
          <a:prstGeom prst="ellipse">
            <a:avLst/>
          </a:prstGeom>
          <a:solidFill>
            <a:srgbClr val="FFFF99"/>
          </a:solidFill>
          <a:ln w="285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9198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9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93204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12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47210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15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601216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17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55222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18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09228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19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763234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21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817240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4283968" y="836712"/>
            <a:ext cx="216024" cy="2088232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Brace 22"/>
          <p:cNvSpPr/>
          <p:nvPr/>
        </p:nvSpPr>
        <p:spPr>
          <a:xfrm rot="5400000">
            <a:off x="5076056" y="548680"/>
            <a:ext cx="216024" cy="3672408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268978" y="188721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i="1" dirty="0" smtClean="0">
                <a:solidFill>
                  <a:srgbClr val="C00000"/>
                </a:solidFill>
              </a:rPr>
              <a:t>i       </a:t>
            </a:r>
            <a:r>
              <a:rPr lang="da-DK" sz="2400" i="1" dirty="0" err="1" smtClean="0">
                <a:solidFill>
                  <a:srgbClr val="C00000"/>
                </a:solidFill>
              </a:rPr>
              <a:t>w</a:t>
            </a:r>
            <a:r>
              <a:rPr lang="da-DK" sz="2400" i="1" baseline="-25000" dirty="0" err="1" smtClean="0">
                <a:solidFill>
                  <a:srgbClr val="C00000"/>
                </a:solidFill>
              </a:rPr>
              <a:t>i</a:t>
            </a:r>
            <a:r>
              <a:rPr lang="da-DK" sz="2400" i="1" dirty="0" smtClean="0">
                <a:solidFill>
                  <a:srgbClr val="C00000"/>
                </a:solidFill>
              </a:rPr>
              <a:t> </a:t>
            </a:r>
            <a:r>
              <a:rPr lang="da-DK" sz="2400" dirty="0" smtClean="0">
                <a:solidFill>
                  <a:srgbClr val="C00000"/>
                </a:solidFill>
              </a:rPr>
              <a:t>= 12 - 8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62020" y="2420888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i="1" dirty="0" smtClean="0">
                <a:solidFill>
                  <a:srgbClr val="C00000"/>
                </a:solidFill>
              </a:rPr>
              <a:t>2i        w</a:t>
            </a:r>
            <a:r>
              <a:rPr lang="da-DK" sz="2400" baseline="-25000" dirty="0" smtClean="0">
                <a:solidFill>
                  <a:srgbClr val="C00000"/>
                </a:solidFill>
              </a:rPr>
              <a:t>2</a:t>
            </a:r>
            <a:r>
              <a:rPr lang="da-DK" sz="2400" i="1" baseline="-25000" dirty="0" smtClean="0">
                <a:solidFill>
                  <a:srgbClr val="C00000"/>
                </a:solidFill>
              </a:rPr>
              <a:t>i</a:t>
            </a:r>
            <a:r>
              <a:rPr lang="da-DK" sz="2400" i="1" dirty="0" smtClean="0">
                <a:solidFill>
                  <a:srgbClr val="C00000"/>
                </a:solidFill>
              </a:rPr>
              <a:t> </a:t>
            </a:r>
            <a:r>
              <a:rPr lang="da-DK" sz="2400" dirty="0" smtClean="0">
                <a:solidFill>
                  <a:srgbClr val="C00000"/>
                </a:solidFill>
              </a:rPr>
              <a:t>= 18 - 8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11760" y="3053278"/>
            <a:ext cx="4608512" cy="181588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 smtClean="0"/>
              <a:t>   i = 1</a:t>
            </a:r>
          </a:p>
          <a:p>
            <a:r>
              <a:rPr lang="da-DK" sz="2800" b="1" dirty="0" smtClean="0"/>
              <a:t>   </a:t>
            </a:r>
            <a:r>
              <a:rPr lang="da-DK" sz="2800" b="1" dirty="0" err="1" smtClean="0"/>
              <a:t>while</a:t>
            </a:r>
            <a:r>
              <a:rPr lang="da-DK" sz="2800" b="1" dirty="0" smtClean="0"/>
              <a:t> </a:t>
            </a:r>
            <a:r>
              <a:rPr lang="da-DK" sz="2800" i="1" dirty="0" smtClean="0"/>
              <a:t>w</a:t>
            </a:r>
            <a:r>
              <a:rPr lang="da-DK" sz="2800" baseline="-25000" dirty="0" smtClean="0"/>
              <a:t>2</a:t>
            </a:r>
            <a:r>
              <a:rPr lang="da-DK" sz="2800" i="1" baseline="-25000" dirty="0" smtClean="0"/>
              <a:t>i</a:t>
            </a:r>
            <a:r>
              <a:rPr lang="da-DK" sz="2800" dirty="0" smtClean="0"/>
              <a:t> ≤ 4 ∙ </a:t>
            </a:r>
            <a:r>
              <a:rPr lang="da-DK" sz="2800" i="1" dirty="0" err="1" smtClean="0"/>
              <a:t>w</a:t>
            </a:r>
            <a:r>
              <a:rPr lang="da-DK" sz="2800" i="1" baseline="-25000" dirty="0" err="1" smtClean="0"/>
              <a:t>i</a:t>
            </a:r>
            <a:r>
              <a:rPr lang="da-DK" sz="2800" dirty="0" smtClean="0"/>
              <a:t> </a:t>
            </a:r>
            <a:r>
              <a:rPr lang="da-DK" sz="2800" b="1" dirty="0" smtClean="0"/>
              <a:t>do</a:t>
            </a:r>
          </a:p>
          <a:p>
            <a:r>
              <a:rPr lang="da-DK" sz="2800" dirty="0" smtClean="0"/>
              <a:t>       </a:t>
            </a:r>
            <a:r>
              <a:rPr lang="da-DK" sz="2800" i="1" dirty="0" smtClean="0"/>
              <a:t>i</a:t>
            </a:r>
            <a:r>
              <a:rPr lang="da-DK" sz="2800" dirty="0" smtClean="0"/>
              <a:t> = </a:t>
            </a:r>
            <a:r>
              <a:rPr lang="da-DK" sz="2800" i="1" dirty="0" smtClean="0"/>
              <a:t>i</a:t>
            </a:r>
            <a:r>
              <a:rPr lang="da-DK" sz="2800" dirty="0" smtClean="0"/>
              <a:t> +1</a:t>
            </a:r>
          </a:p>
          <a:p>
            <a:r>
              <a:rPr lang="da-DK" sz="2800" dirty="0" smtClean="0"/>
              <a:t>   </a:t>
            </a:r>
            <a:r>
              <a:rPr lang="da-DK" sz="2800" dirty="0" err="1" smtClean="0"/>
              <a:t>Relabel</a:t>
            </a:r>
            <a:r>
              <a:rPr lang="da-DK" sz="2800" dirty="0" smtClean="0"/>
              <a:t> </a:t>
            </a:r>
            <a:r>
              <a:rPr lang="da-DK" sz="2800" dirty="0" err="1" smtClean="0"/>
              <a:t>uniformly</a:t>
            </a:r>
            <a:r>
              <a:rPr lang="da-DK" sz="2800" dirty="0" smtClean="0"/>
              <a:t> ”2</a:t>
            </a:r>
            <a:r>
              <a:rPr lang="da-DK" sz="2800" i="1" dirty="0" smtClean="0"/>
              <a:t>i</a:t>
            </a:r>
            <a:r>
              <a:rPr lang="da-DK" sz="2800" dirty="0" smtClean="0"/>
              <a:t> </a:t>
            </a:r>
            <a:r>
              <a:rPr lang="da-DK" sz="2800" dirty="0" err="1" smtClean="0"/>
              <a:t>area</a:t>
            </a:r>
            <a:r>
              <a:rPr lang="da-DK" sz="2800" dirty="0" smtClean="0"/>
              <a:t>”</a:t>
            </a:r>
            <a:endParaRPr lang="en-US" sz="2800" dirty="0"/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2051720" y="5128592"/>
            <a:ext cx="5688632" cy="1828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da-DK" dirty="0" err="1" smtClean="0"/>
              <a:t>Only</a:t>
            </a:r>
            <a:r>
              <a:rPr lang="da-DK" dirty="0" smtClean="0"/>
              <a:t> </a:t>
            </a:r>
            <a:r>
              <a:rPr lang="da-DK" dirty="0" err="1" smtClean="0"/>
              <a:t>relabels</a:t>
            </a:r>
            <a:r>
              <a:rPr lang="da-DK" dirty="0" smtClean="0"/>
              <a:t> to the </a:t>
            </a:r>
            <a:r>
              <a:rPr lang="da-DK" b="1" dirty="0" smtClean="0">
                <a:solidFill>
                  <a:srgbClr val="C00000"/>
                </a:solidFill>
              </a:rPr>
              <a:t>right</a:t>
            </a:r>
          </a:p>
          <a:p>
            <a:pPr>
              <a:spcBef>
                <a:spcPts val="0"/>
              </a:spcBef>
            </a:pPr>
            <a:r>
              <a:rPr lang="da-DK" smtClean="0"/>
              <a:t>Max label </a:t>
            </a:r>
            <a:r>
              <a:rPr lang="da-DK" b="1" i="1" smtClean="0">
                <a:solidFill>
                  <a:srgbClr val="C00000"/>
                </a:solidFill>
              </a:rPr>
              <a:t>M</a:t>
            </a:r>
            <a:r>
              <a:rPr lang="da-DK" b="1" smtClean="0">
                <a:solidFill>
                  <a:srgbClr val="C00000"/>
                </a:solidFill>
              </a:rPr>
              <a:t>=4</a:t>
            </a:r>
            <a:r>
              <a:rPr lang="da-DK" b="1" i="1" smtClean="0">
                <a:solidFill>
                  <a:srgbClr val="C00000"/>
                </a:solidFill>
              </a:rPr>
              <a:t>n</a:t>
            </a:r>
            <a:r>
              <a:rPr lang="da-DK" b="1" baseline="30000" smtClean="0">
                <a:solidFill>
                  <a:srgbClr val="C00000"/>
                </a:solidFill>
              </a:rPr>
              <a:t>2</a:t>
            </a:r>
            <a:endParaRPr lang="da-DK" b="1" baseline="30000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</a:pPr>
            <a:r>
              <a:rPr lang="da-DK" dirty="0" err="1" smtClean="0"/>
              <a:t>Requires</a:t>
            </a:r>
            <a:r>
              <a:rPr lang="da-DK" dirty="0" smtClean="0"/>
              <a:t> labels </a:t>
            </a:r>
            <a:r>
              <a:rPr lang="da-DK" b="1" smtClean="0">
                <a:solidFill>
                  <a:srgbClr val="C00000"/>
                </a:solidFill>
              </a:rPr>
              <a:t>mod </a:t>
            </a:r>
            <a:r>
              <a:rPr lang="da-DK" b="1" i="1" smtClean="0">
                <a:solidFill>
                  <a:srgbClr val="C00000"/>
                </a:solidFill>
              </a:rPr>
              <a:t>M</a:t>
            </a:r>
            <a:r>
              <a:rPr lang="da-DK" b="1">
                <a:solidFill>
                  <a:srgbClr val="C00000"/>
                </a:solidFill>
              </a:rPr>
              <a:t>+</a:t>
            </a:r>
            <a:r>
              <a:rPr lang="da-DK" b="1" smtClean="0">
                <a:solidFill>
                  <a:srgbClr val="C00000"/>
                </a:solidFill>
              </a:rPr>
              <a:t>1</a:t>
            </a:r>
            <a:endParaRPr lang="da-DK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0" y="2492896"/>
            <a:ext cx="9144000" cy="2232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48264" y="6520259"/>
            <a:ext cx="2133600" cy="365125"/>
          </a:xfrm>
        </p:spPr>
        <p:txBody>
          <a:bodyPr/>
          <a:lstStyle/>
          <a:p>
            <a:fld id="{2D510906-6E64-46D9-9D73-D39E9676222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0" y="260648"/>
            <a:ext cx="914400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Monotonic List Labeling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O(log </a:t>
            </a:r>
            <a:r>
              <a:rPr lang="en-US" sz="3600" b="1" i="1" dirty="0" smtClean="0">
                <a:latin typeface="+mj-lt"/>
                <a:ea typeface="+mj-ea"/>
                <a:cs typeface="+mj-cs"/>
              </a:rPr>
              <a:t>N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easy insertions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1115616" y="3315902"/>
            <a:ext cx="69847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467544" y="306387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1434509" y="306387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32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2401474" y="306387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48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3368439" y="306387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56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5199500" y="306387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64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8100392" y="306387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tx1"/>
                </a:solidFill>
              </a:rPr>
              <a:t>256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6166465" y="306387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tx1"/>
                </a:solidFill>
              </a:rPr>
              <a:t>128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7133430" y="306387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tx1"/>
                </a:solidFill>
              </a:rPr>
              <a:t>192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0" name="Content Placeholder 2"/>
          <p:cNvSpPr txBox="1">
            <a:spLocks/>
          </p:cNvSpPr>
          <p:nvPr/>
        </p:nvSpPr>
        <p:spPr>
          <a:xfrm>
            <a:off x="-20470" y="4149080"/>
            <a:ext cx="9144000" cy="2016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  <a:buClr>
                <a:srgbClr val="C00000"/>
              </a:buClr>
              <a:tabLst>
                <a:tab pos="1620838" algn="l"/>
              </a:tabLst>
            </a:pPr>
            <a:r>
              <a:rPr kumimoji="0" lang="da-DK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</a:t>
            </a:r>
            <a:r>
              <a:rPr kumimoji="0" lang="da-DK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da-DK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da-DK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da-DK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da-DK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Label </a:t>
            </a:r>
            <a:r>
              <a:rPr kumimoji="0" lang="da-DK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(</a:t>
            </a:r>
            <a:r>
              <a:rPr lang="da-DK" sz="2800" dirty="0" err="1" smtClean="0"/>
              <a:t>left</a:t>
            </a:r>
            <a:r>
              <a:rPr lang="da-DK" sz="2800" dirty="0" smtClean="0"/>
              <a:t> + right)/2</a:t>
            </a:r>
          </a:p>
          <a:p>
            <a:pPr marL="342900" lvl="0" indent="-342900" algn="ctr">
              <a:spcBef>
                <a:spcPct val="20000"/>
              </a:spcBef>
              <a:buClr>
                <a:srgbClr val="C00000"/>
              </a:buClr>
              <a:tabLst>
                <a:tab pos="1620838" algn="l"/>
              </a:tabLst>
            </a:pP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 smtClean="0">
                <a:sym typeface="Symbol"/>
              </a:rPr>
              <a:t>  </a:t>
            </a:r>
            <a:r>
              <a:rPr lang="da-DK" sz="2800" dirty="0" err="1" smtClean="0">
                <a:sym typeface="Symbol"/>
              </a:rPr>
              <a:t>Can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ym typeface="Symbol"/>
              </a:rPr>
              <a:t>perform</a:t>
            </a:r>
            <a:r>
              <a:rPr lang="da-DK" sz="2800" dirty="0" smtClean="0">
                <a:sym typeface="Symbol"/>
              </a:rPr>
              <a:t> log </a:t>
            </a:r>
            <a:r>
              <a:rPr lang="da-DK" sz="2800" i="1" dirty="0" smtClean="0">
                <a:sym typeface="Symbol"/>
              </a:rPr>
              <a:t>N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ym typeface="Symbol"/>
              </a:rPr>
              <a:t>insertions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ym typeface="Symbol"/>
              </a:rPr>
              <a:t>without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ym typeface="Symbol"/>
              </a:rPr>
              <a:t>relabeling</a:t>
            </a:r>
            <a:endParaRPr kumimoji="0" lang="da-DK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4283968" y="3063874"/>
            <a:ext cx="648072" cy="504056"/>
          </a:xfrm>
          <a:prstGeom prst="ellipse">
            <a:avLst/>
          </a:prstGeom>
          <a:solidFill>
            <a:srgbClr val="FFFF99"/>
          </a:solidFill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60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rot="5400000" flipH="1" flipV="1">
            <a:off x="3535819" y="3711549"/>
            <a:ext cx="288032" cy="794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434386" y="372589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i="1" dirty="0" smtClean="0">
                <a:solidFill>
                  <a:srgbClr val="C00000"/>
                </a:solidFill>
              </a:rPr>
              <a:t>x</a:t>
            </a:r>
            <a:endParaRPr lang="en-US" sz="2400" i="1" dirty="0">
              <a:solidFill>
                <a:srgbClr val="C00000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 rot="5400000" flipH="1" flipV="1">
            <a:off x="4456847" y="3716046"/>
            <a:ext cx="288032" cy="794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355414" y="373039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i="1" dirty="0" smtClean="0">
                <a:solidFill>
                  <a:srgbClr val="C00000"/>
                </a:solidFill>
              </a:rPr>
              <a:t>y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67" name="Content Placeholder 2"/>
          <p:cNvSpPr txBox="1">
            <a:spLocks/>
          </p:cNvSpPr>
          <p:nvPr/>
        </p:nvSpPr>
        <p:spPr>
          <a:xfrm>
            <a:off x="8164016" y="2564904"/>
            <a:ext cx="51244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>
                <a:tab pos="1620838" algn="l"/>
              </a:tabLst>
              <a:defRPr/>
            </a:pPr>
            <a:r>
              <a:rPr kumimoji="0" lang="da-DK" sz="28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</a:p>
        </p:txBody>
      </p:sp>
      <p:sp>
        <p:nvSpPr>
          <p:cNvPr id="75" name="Content Placeholder 2"/>
          <p:cNvSpPr txBox="1">
            <a:spLocks/>
          </p:cNvSpPr>
          <p:nvPr/>
        </p:nvSpPr>
        <p:spPr>
          <a:xfrm>
            <a:off x="539552" y="2564904"/>
            <a:ext cx="51244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>
                <a:tab pos="1620838" algn="l"/>
              </a:tabLst>
              <a:defRPr/>
            </a:pPr>
            <a:r>
              <a:rPr kumimoji="0" lang="da-DK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Box 91"/>
          <p:cNvSpPr txBox="1"/>
          <p:nvPr/>
        </p:nvSpPr>
        <p:spPr>
          <a:xfrm>
            <a:off x="237006" y="3674052"/>
            <a:ext cx="27363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rgbClr val="FFC000"/>
                </a:solidFill>
              </a:rPr>
              <a:t>the list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3" name="Isosceles Triangle 62"/>
          <p:cNvSpPr/>
          <p:nvPr/>
        </p:nvSpPr>
        <p:spPr>
          <a:xfrm>
            <a:off x="5191606" y="2737948"/>
            <a:ext cx="3744416" cy="1267678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Isosceles Triangle 61"/>
          <p:cNvSpPr/>
          <p:nvPr/>
        </p:nvSpPr>
        <p:spPr>
          <a:xfrm>
            <a:off x="1403648" y="2737386"/>
            <a:ext cx="3744416" cy="1267678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da-DK" sz="3900" b="1" dirty="0" err="1" smtClean="0"/>
              <a:t>Amortized</a:t>
            </a:r>
            <a:r>
              <a:rPr lang="da-DK" sz="3900" b="1" dirty="0" smtClean="0"/>
              <a:t> O(1) List </a:t>
            </a:r>
            <a:r>
              <a:rPr lang="da-DK" sz="3900" b="1" dirty="0" err="1" smtClean="0"/>
              <a:t>Order</a:t>
            </a:r>
            <a:r>
              <a:rPr lang="da-DK" sz="3900" b="1" dirty="0" smtClean="0"/>
              <a:t> </a:t>
            </a:r>
            <a:r>
              <a:rPr lang="da-DK" sz="3900" b="1" dirty="0" err="1" smtClean="0"/>
              <a:t>Maintenance</a:t>
            </a:r>
            <a:endParaRPr lang="en-US" sz="39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323528" y="1412776"/>
            <a:ext cx="7848872" cy="1296144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2352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6358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40364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94370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48376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02382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56388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10394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11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64400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12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18406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15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72412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17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626418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18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80424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19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734430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21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88436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99792" y="1772816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 smtClean="0"/>
              <a:t>Amortized O(log</a:t>
            </a:r>
            <a:r>
              <a:rPr lang="en-US" sz="2400" b="1" baseline="30000" dirty="0" smtClean="0"/>
              <a:t>2</a:t>
            </a:r>
            <a:r>
              <a:rPr lang="en-US" sz="2400" b="1" dirty="0" smtClean="0"/>
              <a:t> </a:t>
            </a:r>
            <a:r>
              <a:rPr lang="en-US" sz="2400" b="1" i="1" dirty="0" smtClean="0"/>
              <a:t>n</a:t>
            </a:r>
            <a:r>
              <a:rPr lang="en-US" sz="2400" b="1" dirty="0" smtClean="0"/>
              <a:t>) </a:t>
            </a:r>
            <a:br>
              <a:rPr lang="en-US" sz="2400" b="1" dirty="0" smtClean="0"/>
            </a:br>
            <a:r>
              <a:rPr lang="en-US" sz="2400" b="1" dirty="0" smtClean="0"/>
              <a:t>Density Maintenance</a:t>
            </a:r>
          </a:p>
          <a:p>
            <a:pPr algn="ctr"/>
            <a:endParaRPr lang="en-US" sz="2400" dirty="0"/>
          </a:p>
        </p:txBody>
      </p:sp>
      <p:sp>
        <p:nvSpPr>
          <p:cNvPr id="25" name="Oval 24"/>
          <p:cNvSpPr/>
          <p:nvPr/>
        </p:nvSpPr>
        <p:spPr>
          <a:xfrm>
            <a:off x="2267744" y="3284984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2987824" y="3284984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12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1475656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2015716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2555776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16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28" idx="7"/>
            <a:endCxn id="25" idx="3"/>
          </p:cNvCxnSpPr>
          <p:nvPr/>
        </p:nvCxnSpPr>
        <p:spPr>
          <a:xfrm rot="5400000" flipH="1" flipV="1">
            <a:off x="1948076" y="3427191"/>
            <a:ext cx="351304" cy="435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9" idx="0"/>
            <a:endCxn id="25" idx="4"/>
          </p:cNvCxnSpPr>
          <p:nvPr/>
        </p:nvCxnSpPr>
        <p:spPr>
          <a:xfrm rot="5400000" flipH="1" flipV="1">
            <a:off x="2249742" y="3519010"/>
            <a:ext cx="288032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0" idx="0"/>
            <a:endCxn id="25" idx="5"/>
          </p:cNvCxnSpPr>
          <p:nvPr/>
        </p:nvCxnSpPr>
        <p:spPr>
          <a:xfrm rot="16200000" flipV="1">
            <a:off x="2593060" y="3574295"/>
            <a:ext cx="319668" cy="1098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3779912" y="3284984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16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491880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31940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572000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12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48" name="Straight Connector 47"/>
          <p:cNvCxnSpPr>
            <a:stCxn id="45" idx="0"/>
            <a:endCxn id="44" idx="3"/>
          </p:cNvCxnSpPr>
          <p:nvPr/>
        </p:nvCxnSpPr>
        <p:spPr>
          <a:xfrm rot="5400000" flipH="1" flipV="1">
            <a:off x="3638984" y="3574296"/>
            <a:ext cx="319668" cy="1098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6" idx="0"/>
            <a:endCxn id="44" idx="4"/>
          </p:cNvCxnSpPr>
          <p:nvPr/>
        </p:nvCxnSpPr>
        <p:spPr>
          <a:xfrm rot="16200000" flipV="1">
            <a:off x="4013938" y="3519010"/>
            <a:ext cx="288032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7" idx="0"/>
            <a:endCxn id="44" idx="5"/>
          </p:cNvCxnSpPr>
          <p:nvPr/>
        </p:nvCxnSpPr>
        <p:spPr>
          <a:xfrm rot="16200000" flipV="1">
            <a:off x="4357256" y="3322267"/>
            <a:ext cx="319668" cy="6138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5" idx="0"/>
            <a:endCxn id="13" idx="3"/>
          </p:cNvCxnSpPr>
          <p:nvPr/>
        </p:nvCxnSpPr>
        <p:spPr>
          <a:xfrm rot="5400000" flipH="1" flipV="1">
            <a:off x="2648874" y="2836214"/>
            <a:ext cx="319668" cy="5778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26" idx="0"/>
            <a:endCxn id="13" idx="4"/>
          </p:cNvCxnSpPr>
          <p:nvPr/>
        </p:nvCxnSpPr>
        <p:spPr>
          <a:xfrm rot="5400000" flipH="1" flipV="1">
            <a:off x="3113838" y="3122966"/>
            <a:ext cx="288032" cy="360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4" idx="0"/>
            <a:endCxn id="13" idx="5"/>
          </p:cNvCxnSpPr>
          <p:nvPr/>
        </p:nvCxnSpPr>
        <p:spPr>
          <a:xfrm rot="16200000" flipV="1">
            <a:off x="3583170" y="2836213"/>
            <a:ext cx="319668" cy="5778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6055702" y="3285546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6732240" y="3285546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5263614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5803674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6343734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15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69" name="Straight Connector 68"/>
          <p:cNvCxnSpPr>
            <a:stCxn id="66" idx="7"/>
            <a:endCxn id="64" idx="3"/>
          </p:cNvCxnSpPr>
          <p:nvPr/>
        </p:nvCxnSpPr>
        <p:spPr>
          <a:xfrm rot="5400000" flipH="1" flipV="1">
            <a:off x="5736034" y="3427753"/>
            <a:ext cx="351304" cy="435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7" idx="0"/>
            <a:endCxn id="64" idx="4"/>
          </p:cNvCxnSpPr>
          <p:nvPr/>
        </p:nvCxnSpPr>
        <p:spPr>
          <a:xfrm rot="5400000" flipH="1" flipV="1">
            <a:off x="6037700" y="3519572"/>
            <a:ext cx="288032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8" idx="0"/>
            <a:endCxn id="64" idx="5"/>
          </p:cNvCxnSpPr>
          <p:nvPr/>
        </p:nvCxnSpPr>
        <p:spPr>
          <a:xfrm rot="16200000" flipV="1">
            <a:off x="6381018" y="3574857"/>
            <a:ext cx="319668" cy="1098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7567870" y="3285546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7279838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7819898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8359958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14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76" name="Straight Connector 75"/>
          <p:cNvCxnSpPr>
            <a:stCxn id="73" idx="0"/>
            <a:endCxn id="72" idx="3"/>
          </p:cNvCxnSpPr>
          <p:nvPr/>
        </p:nvCxnSpPr>
        <p:spPr>
          <a:xfrm rot="5400000" flipH="1" flipV="1">
            <a:off x="7426942" y="3574858"/>
            <a:ext cx="319668" cy="1098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4" idx="0"/>
            <a:endCxn id="72" idx="4"/>
          </p:cNvCxnSpPr>
          <p:nvPr/>
        </p:nvCxnSpPr>
        <p:spPr>
          <a:xfrm rot="16200000" flipV="1">
            <a:off x="7801896" y="3519572"/>
            <a:ext cx="288032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75" idx="0"/>
            <a:endCxn id="72" idx="5"/>
          </p:cNvCxnSpPr>
          <p:nvPr/>
        </p:nvCxnSpPr>
        <p:spPr>
          <a:xfrm rot="16200000" flipV="1">
            <a:off x="8145214" y="3322829"/>
            <a:ext cx="319668" cy="6138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64" idx="0"/>
          </p:cNvCxnSpPr>
          <p:nvPr/>
        </p:nvCxnSpPr>
        <p:spPr>
          <a:xfrm rot="5400000" flipH="1" flipV="1">
            <a:off x="6436832" y="2836776"/>
            <a:ext cx="319668" cy="5778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65" idx="0"/>
          </p:cNvCxnSpPr>
          <p:nvPr/>
        </p:nvCxnSpPr>
        <p:spPr>
          <a:xfrm rot="5400000" flipH="1" flipV="1">
            <a:off x="6858254" y="3123528"/>
            <a:ext cx="288032" cy="360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2" idx="0"/>
          </p:cNvCxnSpPr>
          <p:nvPr/>
        </p:nvCxnSpPr>
        <p:spPr>
          <a:xfrm rot="16200000" flipV="1">
            <a:off x="7371128" y="2836775"/>
            <a:ext cx="319668" cy="5778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5400000" flipH="1" flipV="1">
            <a:off x="3132634" y="4148286"/>
            <a:ext cx="288032" cy="1588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971600" y="4211796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>
                <a:solidFill>
                  <a:srgbClr val="C00000"/>
                </a:solidFill>
              </a:rPr>
              <a:t>two-level</a:t>
            </a:r>
            <a:r>
              <a:rPr lang="da-DK" dirty="0" smtClean="0">
                <a:solidFill>
                  <a:srgbClr val="C00000"/>
                </a:solidFill>
              </a:rPr>
              <a:t> </a:t>
            </a:r>
            <a:r>
              <a:rPr lang="da-DK" b="1" dirty="0" err="1" smtClean="0">
                <a:solidFill>
                  <a:srgbClr val="C00000"/>
                </a:solidFill>
              </a:rPr>
              <a:t>bucket</a:t>
            </a:r>
            <a:r>
              <a:rPr lang="da-DK" dirty="0" smtClean="0">
                <a:solidFill>
                  <a:srgbClr val="C00000"/>
                </a:solidFill>
              </a:rPr>
              <a:t> of </a:t>
            </a:r>
            <a:r>
              <a:rPr lang="da-DK" dirty="0" err="1" smtClean="0">
                <a:solidFill>
                  <a:srgbClr val="C00000"/>
                </a:solidFill>
              </a:rPr>
              <a:t>degree</a:t>
            </a:r>
            <a:r>
              <a:rPr lang="da-DK" dirty="0" smtClean="0">
                <a:solidFill>
                  <a:srgbClr val="C00000"/>
                </a:solidFill>
              </a:rPr>
              <a:t> [log </a:t>
            </a:r>
            <a:r>
              <a:rPr lang="da-DK" i="1" dirty="0" smtClean="0">
                <a:solidFill>
                  <a:srgbClr val="C00000"/>
                </a:solidFill>
              </a:rPr>
              <a:t>n</a:t>
            </a:r>
            <a:r>
              <a:rPr lang="da-DK" dirty="0" smtClean="0">
                <a:solidFill>
                  <a:srgbClr val="C00000"/>
                </a:solidFill>
              </a:rPr>
              <a:t>..2log </a:t>
            </a:r>
            <a:r>
              <a:rPr lang="da-DK" i="1" dirty="0" smtClean="0">
                <a:solidFill>
                  <a:srgbClr val="C00000"/>
                </a:solidFill>
              </a:rPr>
              <a:t>n</a:t>
            </a:r>
            <a:r>
              <a:rPr lang="da-DK" dirty="0" smtClean="0">
                <a:solidFill>
                  <a:srgbClr val="C00000"/>
                </a:solidFill>
              </a:rPr>
              <a:t>] and </a:t>
            </a:r>
            <a:r>
              <a:rPr lang="da-DK" dirty="0" err="1" smtClean="0">
                <a:solidFill>
                  <a:srgbClr val="C00000"/>
                </a:solidFill>
              </a:rPr>
              <a:t>keys</a:t>
            </a:r>
            <a:r>
              <a:rPr lang="da-DK" dirty="0" smtClean="0">
                <a:solidFill>
                  <a:srgbClr val="C00000"/>
                </a:solidFill>
              </a:rPr>
              <a:t> [0..n</a:t>
            </a:r>
            <a:r>
              <a:rPr lang="da-DK" baseline="30000" dirty="0" smtClean="0">
                <a:solidFill>
                  <a:srgbClr val="C00000"/>
                </a:solidFill>
              </a:rPr>
              <a:t>2</a:t>
            </a:r>
            <a:r>
              <a:rPr lang="da-DK" dirty="0" smtClean="0">
                <a:solidFill>
                  <a:srgbClr val="C00000"/>
                </a:solidFill>
              </a:rPr>
              <a:t>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 rot="16200000" flipH="1">
            <a:off x="1836490" y="1916038"/>
            <a:ext cx="216024" cy="73596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179512" y="148478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>
                <a:solidFill>
                  <a:srgbClr val="C00000"/>
                </a:solidFill>
              </a:rPr>
              <a:t>top-tree</a:t>
            </a:r>
            <a:r>
              <a:rPr lang="da-DK" dirty="0" smtClean="0">
                <a:solidFill>
                  <a:srgbClr val="C00000"/>
                </a:solidFill>
              </a:rPr>
              <a:t> of </a:t>
            </a:r>
            <a:r>
              <a:rPr lang="da-DK" dirty="0" err="1" smtClean="0">
                <a:solidFill>
                  <a:srgbClr val="C00000"/>
                </a:solidFill>
              </a:rPr>
              <a:t>size</a:t>
            </a:r>
            <a:r>
              <a:rPr lang="da-DK" dirty="0" smtClean="0">
                <a:solidFill>
                  <a:srgbClr val="C00000"/>
                </a:solidFill>
              </a:rPr>
              <a:t> ≤ </a:t>
            </a:r>
            <a:r>
              <a:rPr lang="da-DK" i="1" dirty="0" smtClean="0">
                <a:solidFill>
                  <a:srgbClr val="C00000"/>
                </a:solidFill>
              </a:rPr>
              <a:t>n</a:t>
            </a:r>
            <a:r>
              <a:rPr lang="da-DK" dirty="0" smtClean="0">
                <a:solidFill>
                  <a:srgbClr val="C00000"/>
                </a:solidFill>
              </a:rPr>
              <a:t>/log</a:t>
            </a:r>
            <a:r>
              <a:rPr lang="da-DK" baseline="30000" dirty="0" smtClean="0">
                <a:solidFill>
                  <a:srgbClr val="C00000"/>
                </a:solidFill>
              </a:rPr>
              <a:t>2</a:t>
            </a:r>
            <a:r>
              <a:rPr lang="da-DK" dirty="0" smtClean="0">
                <a:solidFill>
                  <a:srgbClr val="C00000"/>
                </a:solidFill>
              </a:rPr>
              <a:t> 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39552" y="32129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...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1043608" y="3861048"/>
            <a:ext cx="370012" cy="0"/>
          </a:xfrm>
          <a:prstGeom prst="straightConnector1">
            <a:avLst/>
          </a:prstGeom>
          <a:ln>
            <a:solidFill>
              <a:srgbClr val="FFC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ontent Placeholder 2"/>
          <p:cNvSpPr>
            <a:spLocks noGrp="1"/>
          </p:cNvSpPr>
          <p:nvPr>
            <p:ph idx="1"/>
          </p:nvPr>
        </p:nvSpPr>
        <p:spPr>
          <a:xfrm>
            <a:off x="323528" y="4869160"/>
            <a:ext cx="8507288" cy="2016224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da-DK" b="1" dirty="0" err="1" smtClean="0">
                <a:solidFill>
                  <a:srgbClr val="C00000"/>
                </a:solidFill>
              </a:rPr>
              <a:t>Insertion</a:t>
            </a:r>
            <a:r>
              <a:rPr lang="da-DK" dirty="0" smtClean="0"/>
              <a:t> </a:t>
            </a:r>
          </a:p>
          <a:p>
            <a:pPr lvl="1">
              <a:spcBef>
                <a:spcPts val="0"/>
              </a:spcBef>
            </a:pPr>
            <a:r>
              <a:rPr lang="da-DK" dirty="0" err="1" smtClean="0"/>
              <a:t>create</a:t>
            </a:r>
            <a:r>
              <a:rPr lang="da-DK" dirty="0" smtClean="0"/>
              <a:t> and label new </a:t>
            </a:r>
            <a:r>
              <a:rPr lang="da-DK" b="1" dirty="0" err="1" smtClean="0">
                <a:solidFill>
                  <a:srgbClr val="FFC000"/>
                </a:solidFill>
              </a:rPr>
              <a:t>leaf</a:t>
            </a:r>
            <a:r>
              <a:rPr lang="da-DK" b="1" dirty="0" smtClean="0">
                <a:solidFill>
                  <a:srgbClr val="FFC000"/>
                </a:solidFill>
              </a:rPr>
              <a:t> </a:t>
            </a:r>
          </a:p>
          <a:p>
            <a:pPr lvl="1">
              <a:spcBef>
                <a:spcPts val="0"/>
              </a:spcBef>
            </a:pPr>
            <a:r>
              <a:rPr lang="da-DK" dirty="0" smtClean="0"/>
              <a:t>split nodes of </a:t>
            </a:r>
            <a:r>
              <a:rPr lang="da-DK" dirty="0" err="1" smtClean="0"/>
              <a:t>degree</a:t>
            </a:r>
            <a:r>
              <a:rPr lang="da-DK" dirty="0" smtClean="0"/>
              <a:t> &gt; 2log </a:t>
            </a:r>
            <a:r>
              <a:rPr lang="da-DK" i="1" dirty="0" smtClean="0"/>
              <a:t>n </a:t>
            </a:r>
            <a:r>
              <a:rPr lang="da-DK" dirty="0" smtClean="0"/>
              <a:t>and </a:t>
            </a:r>
            <a:r>
              <a:rPr lang="da-DK" dirty="0" err="1" smtClean="0"/>
              <a:t>relabel</a:t>
            </a:r>
            <a:r>
              <a:rPr lang="da-DK" dirty="0" smtClean="0"/>
              <a:t> </a:t>
            </a:r>
            <a:r>
              <a:rPr lang="da-DK" dirty="0" err="1" smtClean="0"/>
              <a:t>with</a:t>
            </a:r>
            <a:r>
              <a:rPr lang="da-DK" dirty="0" smtClean="0"/>
              <a:t> </a:t>
            </a:r>
            <a:r>
              <a:rPr lang="da-DK" dirty="0" err="1" smtClean="0"/>
              <a:t>gap</a:t>
            </a:r>
            <a:r>
              <a:rPr lang="da-DK" dirty="0" smtClean="0"/>
              <a:t> </a:t>
            </a:r>
            <a:r>
              <a:rPr lang="da-DK" i="1" dirty="0" smtClean="0"/>
              <a:t>n</a:t>
            </a:r>
          </a:p>
          <a:p>
            <a:pPr lvl="1">
              <a:spcBef>
                <a:spcPts val="0"/>
              </a:spcBef>
            </a:pPr>
            <a:r>
              <a:rPr lang="da-DK" dirty="0" err="1" smtClean="0"/>
              <a:t>insert</a:t>
            </a:r>
            <a:r>
              <a:rPr lang="da-DK" dirty="0" smtClean="0"/>
              <a:t> in top </a:t>
            </a:r>
            <a:r>
              <a:rPr lang="da-DK" dirty="0" err="1" smtClean="0"/>
              <a:t>tree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1041215"/>
            <a:ext cx="1080120" cy="123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" name="TextBox 91"/>
          <p:cNvSpPr txBox="1"/>
          <p:nvPr/>
        </p:nvSpPr>
        <p:spPr>
          <a:xfrm>
            <a:off x="237006" y="3674052"/>
            <a:ext cx="27363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rgbClr val="FFC000"/>
                </a:solidFill>
              </a:rPr>
              <a:t>the list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3" name="Isosceles Triangle 62"/>
          <p:cNvSpPr/>
          <p:nvPr/>
        </p:nvSpPr>
        <p:spPr>
          <a:xfrm>
            <a:off x="5191606" y="2737948"/>
            <a:ext cx="3744416" cy="1267678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Isosceles Triangle 61"/>
          <p:cNvSpPr/>
          <p:nvPr/>
        </p:nvSpPr>
        <p:spPr>
          <a:xfrm>
            <a:off x="1403648" y="2737386"/>
            <a:ext cx="3744416" cy="1267678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da-DK" sz="3900" b="1" dirty="0" err="1" smtClean="0"/>
              <a:t>Amortized</a:t>
            </a:r>
            <a:r>
              <a:rPr lang="da-DK" sz="3900" b="1" dirty="0" smtClean="0"/>
              <a:t> O(1) List </a:t>
            </a:r>
            <a:r>
              <a:rPr lang="da-DK" sz="3900" b="1" dirty="0" err="1" smtClean="0"/>
              <a:t>Order</a:t>
            </a:r>
            <a:r>
              <a:rPr lang="da-DK" sz="3900" b="1" dirty="0" smtClean="0"/>
              <a:t> </a:t>
            </a:r>
            <a:r>
              <a:rPr lang="da-DK" sz="3900" b="1" dirty="0" err="1" smtClean="0"/>
              <a:t>Maintenance</a:t>
            </a:r>
            <a:endParaRPr lang="en-US" sz="39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323528" y="1412776"/>
            <a:ext cx="7848872" cy="1296144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2352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6358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40364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94370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48376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02382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56388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10394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11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64400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12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18406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15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72412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17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626418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18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80424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19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734430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21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88436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99792" y="1772816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 smtClean="0"/>
              <a:t>Amortized O(log</a:t>
            </a:r>
            <a:r>
              <a:rPr lang="en-US" sz="2400" b="1" baseline="30000" dirty="0" smtClean="0"/>
              <a:t>2</a:t>
            </a:r>
            <a:r>
              <a:rPr lang="en-US" sz="2400" b="1" dirty="0" smtClean="0"/>
              <a:t> </a:t>
            </a:r>
            <a:r>
              <a:rPr lang="en-US" sz="2400" b="1" i="1" dirty="0" smtClean="0"/>
              <a:t>n</a:t>
            </a:r>
            <a:r>
              <a:rPr lang="en-US" sz="2400" b="1" dirty="0" smtClean="0"/>
              <a:t>) </a:t>
            </a:r>
            <a:br>
              <a:rPr lang="en-US" sz="2400" b="1" dirty="0" smtClean="0"/>
            </a:br>
            <a:r>
              <a:rPr lang="en-US" sz="2400" b="1" dirty="0" smtClean="0"/>
              <a:t>Density Maintenance</a:t>
            </a:r>
          </a:p>
          <a:p>
            <a:pPr algn="ctr"/>
            <a:endParaRPr lang="en-US" sz="2400" dirty="0"/>
          </a:p>
        </p:txBody>
      </p:sp>
      <p:sp>
        <p:nvSpPr>
          <p:cNvPr id="25" name="Oval 24"/>
          <p:cNvSpPr/>
          <p:nvPr/>
        </p:nvSpPr>
        <p:spPr>
          <a:xfrm>
            <a:off x="2267744" y="3284984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2987824" y="3284984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12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1475656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2015716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2555776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16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28" idx="7"/>
            <a:endCxn id="25" idx="3"/>
          </p:cNvCxnSpPr>
          <p:nvPr/>
        </p:nvCxnSpPr>
        <p:spPr>
          <a:xfrm rot="5400000" flipH="1" flipV="1">
            <a:off x="1948076" y="3427191"/>
            <a:ext cx="351304" cy="435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9" idx="0"/>
            <a:endCxn id="25" idx="4"/>
          </p:cNvCxnSpPr>
          <p:nvPr/>
        </p:nvCxnSpPr>
        <p:spPr>
          <a:xfrm rot="5400000" flipH="1" flipV="1">
            <a:off x="2249742" y="3519010"/>
            <a:ext cx="288032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0" idx="0"/>
            <a:endCxn id="25" idx="5"/>
          </p:cNvCxnSpPr>
          <p:nvPr/>
        </p:nvCxnSpPr>
        <p:spPr>
          <a:xfrm rot="16200000" flipV="1">
            <a:off x="2593060" y="3574295"/>
            <a:ext cx="319668" cy="1098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3779912" y="3284984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16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491880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31940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572000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12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48" name="Straight Connector 47"/>
          <p:cNvCxnSpPr>
            <a:stCxn id="45" idx="0"/>
            <a:endCxn id="44" idx="3"/>
          </p:cNvCxnSpPr>
          <p:nvPr/>
        </p:nvCxnSpPr>
        <p:spPr>
          <a:xfrm rot="5400000" flipH="1" flipV="1">
            <a:off x="3638984" y="3574296"/>
            <a:ext cx="319668" cy="1098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6" idx="0"/>
            <a:endCxn id="44" idx="4"/>
          </p:cNvCxnSpPr>
          <p:nvPr/>
        </p:nvCxnSpPr>
        <p:spPr>
          <a:xfrm rot="16200000" flipV="1">
            <a:off x="4013938" y="3519010"/>
            <a:ext cx="288032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7" idx="0"/>
            <a:endCxn id="44" idx="5"/>
          </p:cNvCxnSpPr>
          <p:nvPr/>
        </p:nvCxnSpPr>
        <p:spPr>
          <a:xfrm rot="16200000" flipV="1">
            <a:off x="4357256" y="3322267"/>
            <a:ext cx="319668" cy="6138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5" idx="0"/>
            <a:endCxn id="13" idx="3"/>
          </p:cNvCxnSpPr>
          <p:nvPr/>
        </p:nvCxnSpPr>
        <p:spPr>
          <a:xfrm rot="5400000" flipH="1" flipV="1">
            <a:off x="2648874" y="2836214"/>
            <a:ext cx="319668" cy="5778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26" idx="0"/>
            <a:endCxn id="13" idx="4"/>
          </p:cNvCxnSpPr>
          <p:nvPr/>
        </p:nvCxnSpPr>
        <p:spPr>
          <a:xfrm rot="5400000" flipH="1" flipV="1">
            <a:off x="3113838" y="3122966"/>
            <a:ext cx="288032" cy="360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4" idx="0"/>
            <a:endCxn id="13" idx="5"/>
          </p:cNvCxnSpPr>
          <p:nvPr/>
        </p:nvCxnSpPr>
        <p:spPr>
          <a:xfrm rot="16200000" flipV="1">
            <a:off x="3583170" y="2836213"/>
            <a:ext cx="319668" cy="5778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6055702" y="3285546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6732240" y="3285546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5263614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5803674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6343734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15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69" name="Straight Connector 68"/>
          <p:cNvCxnSpPr>
            <a:stCxn id="66" idx="7"/>
            <a:endCxn id="64" idx="3"/>
          </p:cNvCxnSpPr>
          <p:nvPr/>
        </p:nvCxnSpPr>
        <p:spPr>
          <a:xfrm rot="5400000" flipH="1" flipV="1">
            <a:off x="5736034" y="3427753"/>
            <a:ext cx="351304" cy="435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7" idx="0"/>
            <a:endCxn id="64" idx="4"/>
          </p:cNvCxnSpPr>
          <p:nvPr/>
        </p:nvCxnSpPr>
        <p:spPr>
          <a:xfrm rot="5400000" flipH="1" flipV="1">
            <a:off x="6037700" y="3519572"/>
            <a:ext cx="288032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8" idx="0"/>
            <a:endCxn id="64" idx="5"/>
          </p:cNvCxnSpPr>
          <p:nvPr/>
        </p:nvCxnSpPr>
        <p:spPr>
          <a:xfrm rot="16200000" flipV="1">
            <a:off x="6381018" y="3574857"/>
            <a:ext cx="319668" cy="1098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7567870" y="3285546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7279838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7819898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8359958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14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76" name="Straight Connector 75"/>
          <p:cNvCxnSpPr>
            <a:stCxn id="73" idx="0"/>
            <a:endCxn id="72" idx="3"/>
          </p:cNvCxnSpPr>
          <p:nvPr/>
        </p:nvCxnSpPr>
        <p:spPr>
          <a:xfrm rot="5400000" flipH="1" flipV="1">
            <a:off x="7426942" y="3574858"/>
            <a:ext cx="319668" cy="1098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4" idx="0"/>
            <a:endCxn id="72" idx="4"/>
          </p:cNvCxnSpPr>
          <p:nvPr/>
        </p:nvCxnSpPr>
        <p:spPr>
          <a:xfrm rot="16200000" flipV="1">
            <a:off x="7801896" y="3519572"/>
            <a:ext cx="288032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75" idx="0"/>
            <a:endCxn id="72" idx="5"/>
          </p:cNvCxnSpPr>
          <p:nvPr/>
        </p:nvCxnSpPr>
        <p:spPr>
          <a:xfrm rot="16200000" flipV="1">
            <a:off x="8145214" y="3322829"/>
            <a:ext cx="319668" cy="6138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64" idx="0"/>
          </p:cNvCxnSpPr>
          <p:nvPr/>
        </p:nvCxnSpPr>
        <p:spPr>
          <a:xfrm rot="5400000" flipH="1" flipV="1">
            <a:off x="6436832" y="2836776"/>
            <a:ext cx="319668" cy="5778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65" idx="0"/>
          </p:cNvCxnSpPr>
          <p:nvPr/>
        </p:nvCxnSpPr>
        <p:spPr>
          <a:xfrm rot="5400000" flipH="1" flipV="1">
            <a:off x="6858254" y="3123528"/>
            <a:ext cx="288032" cy="360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2" idx="0"/>
          </p:cNvCxnSpPr>
          <p:nvPr/>
        </p:nvCxnSpPr>
        <p:spPr>
          <a:xfrm rot="16200000" flipV="1">
            <a:off x="7371128" y="2836775"/>
            <a:ext cx="319668" cy="5778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5400000" flipH="1" flipV="1">
            <a:off x="3132634" y="4148286"/>
            <a:ext cx="288032" cy="1588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971600" y="4211796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>
                <a:solidFill>
                  <a:srgbClr val="C00000"/>
                </a:solidFill>
              </a:rPr>
              <a:t>two-level</a:t>
            </a:r>
            <a:r>
              <a:rPr lang="da-DK" dirty="0" smtClean="0">
                <a:solidFill>
                  <a:srgbClr val="C00000"/>
                </a:solidFill>
              </a:rPr>
              <a:t> </a:t>
            </a:r>
            <a:r>
              <a:rPr lang="da-DK" b="1" dirty="0" err="1" smtClean="0">
                <a:solidFill>
                  <a:srgbClr val="C00000"/>
                </a:solidFill>
              </a:rPr>
              <a:t>bucket</a:t>
            </a:r>
            <a:r>
              <a:rPr lang="da-DK" dirty="0" smtClean="0">
                <a:solidFill>
                  <a:srgbClr val="C00000"/>
                </a:solidFill>
              </a:rPr>
              <a:t> of </a:t>
            </a:r>
            <a:r>
              <a:rPr lang="da-DK" dirty="0" err="1" smtClean="0">
                <a:solidFill>
                  <a:srgbClr val="C00000"/>
                </a:solidFill>
              </a:rPr>
              <a:t>degree</a:t>
            </a:r>
            <a:r>
              <a:rPr lang="da-DK" dirty="0" smtClean="0">
                <a:solidFill>
                  <a:srgbClr val="C00000"/>
                </a:solidFill>
              </a:rPr>
              <a:t> [log </a:t>
            </a:r>
            <a:r>
              <a:rPr lang="da-DK" i="1" dirty="0" smtClean="0">
                <a:solidFill>
                  <a:srgbClr val="C00000"/>
                </a:solidFill>
              </a:rPr>
              <a:t>n</a:t>
            </a:r>
            <a:r>
              <a:rPr lang="da-DK" dirty="0" smtClean="0">
                <a:solidFill>
                  <a:srgbClr val="C00000"/>
                </a:solidFill>
              </a:rPr>
              <a:t>..2log </a:t>
            </a:r>
            <a:r>
              <a:rPr lang="da-DK" i="1" dirty="0" smtClean="0">
                <a:solidFill>
                  <a:srgbClr val="C00000"/>
                </a:solidFill>
              </a:rPr>
              <a:t>n</a:t>
            </a:r>
            <a:r>
              <a:rPr lang="da-DK" dirty="0" smtClean="0">
                <a:solidFill>
                  <a:srgbClr val="C00000"/>
                </a:solidFill>
              </a:rPr>
              <a:t>] and </a:t>
            </a:r>
            <a:r>
              <a:rPr lang="da-DK" dirty="0" err="1" smtClean="0">
                <a:solidFill>
                  <a:srgbClr val="C00000"/>
                </a:solidFill>
              </a:rPr>
              <a:t>keys</a:t>
            </a:r>
            <a:r>
              <a:rPr lang="da-DK" dirty="0" smtClean="0">
                <a:solidFill>
                  <a:srgbClr val="C00000"/>
                </a:solidFill>
              </a:rPr>
              <a:t> [0..n</a:t>
            </a:r>
            <a:r>
              <a:rPr lang="da-DK" baseline="30000" dirty="0" smtClean="0">
                <a:solidFill>
                  <a:srgbClr val="C00000"/>
                </a:solidFill>
              </a:rPr>
              <a:t>2</a:t>
            </a:r>
            <a:r>
              <a:rPr lang="da-DK" dirty="0" smtClean="0">
                <a:solidFill>
                  <a:srgbClr val="C00000"/>
                </a:solidFill>
              </a:rPr>
              <a:t>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 rot="16200000" flipH="1">
            <a:off x="1836490" y="1916038"/>
            <a:ext cx="216024" cy="73596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179512" y="148478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>
                <a:solidFill>
                  <a:srgbClr val="C00000"/>
                </a:solidFill>
              </a:rPr>
              <a:t>top-tree</a:t>
            </a:r>
            <a:r>
              <a:rPr lang="da-DK" dirty="0" smtClean="0">
                <a:solidFill>
                  <a:srgbClr val="C00000"/>
                </a:solidFill>
              </a:rPr>
              <a:t> of </a:t>
            </a:r>
            <a:r>
              <a:rPr lang="da-DK" dirty="0" err="1" smtClean="0">
                <a:solidFill>
                  <a:srgbClr val="C00000"/>
                </a:solidFill>
              </a:rPr>
              <a:t>size</a:t>
            </a:r>
            <a:r>
              <a:rPr lang="da-DK" dirty="0" smtClean="0">
                <a:solidFill>
                  <a:srgbClr val="C00000"/>
                </a:solidFill>
              </a:rPr>
              <a:t> ≤ </a:t>
            </a:r>
            <a:r>
              <a:rPr lang="da-DK" i="1" dirty="0" smtClean="0">
                <a:solidFill>
                  <a:srgbClr val="C00000"/>
                </a:solidFill>
              </a:rPr>
              <a:t>n</a:t>
            </a:r>
            <a:r>
              <a:rPr lang="da-DK" dirty="0" smtClean="0">
                <a:solidFill>
                  <a:srgbClr val="C00000"/>
                </a:solidFill>
              </a:rPr>
              <a:t>/log</a:t>
            </a:r>
            <a:r>
              <a:rPr lang="da-DK" baseline="30000" dirty="0" smtClean="0">
                <a:solidFill>
                  <a:srgbClr val="C00000"/>
                </a:solidFill>
              </a:rPr>
              <a:t>2</a:t>
            </a:r>
            <a:r>
              <a:rPr lang="da-DK" dirty="0" smtClean="0">
                <a:solidFill>
                  <a:srgbClr val="C00000"/>
                </a:solidFill>
              </a:rPr>
              <a:t> 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39552" y="32129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...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1043608" y="3861048"/>
            <a:ext cx="370012" cy="0"/>
          </a:xfrm>
          <a:prstGeom prst="straightConnector1">
            <a:avLst/>
          </a:prstGeom>
          <a:ln>
            <a:solidFill>
              <a:srgbClr val="FFC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ontent Placeholder 2"/>
          <p:cNvSpPr>
            <a:spLocks noGrp="1"/>
          </p:cNvSpPr>
          <p:nvPr>
            <p:ph idx="1"/>
          </p:nvPr>
        </p:nvSpPr>
        <p:spPr>
          <a:xfrm>
            <a:off x="323528" y="4869160"/>
            <a:ext cx="8507288" cy="2016224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da-DK" b="1" dirty="0" err="1" smtClean="0">
                <a:solidFill>
                  <a:srgbClr val="C00000"/>
                </a:solidFill>
              </a:rPr>
              <a:t>Insertion</a:t>
            </a:r>
            <a:r>
              <a:rPr lang="da-DK" dirty="0" smtClean="0"/>
              <a:t> </a:t>
            </a:r>
          </a:p>
          <a:p>
            <a:pPr lvl="1">
              <a:spcBef>
                <a:spcPts val="0"/>
              </a:spcBef>
            </a:pPr>
            <a:r>
              <a:rPr lang="da-DK" dirty="0" err="1" smtClean="0"/>
              <a:t>create</a:t>
            </a:r>
            <a:r>
              <a:rPr lang="da-DK" dirty="0" smtClean="0"/>
              <a:t> and label new </a:t>
            </a:r>
            <a:r>
              <a:rPr lang="da-DK" b="1" dirty="0" err="1" smtClean="0">
                <a:solidFill>
                  <a:srgbClr val="FFC000"/>
                </a:solidFill>
              </a:rPr>
              <a:t>leaf</a:t>
            </a:r>
            <a:r>
              <a:rPr lang="da-DK" b="1" dirty="0" smtClean="0">
                <a:solidFill>
                  <a:srgbClr val="FFC000"/>
                </a:solidFill>
              </a:rPr>
              <a:t> </a:t>
            </a:r>
          </a:p>
          <a:p>
            <a:pPr lvl="1">
              <a:spcBef>
                <a:spcPts val="0"/>
              </a:spcBef>
            </a:pPr>
            <a:r>
              <a:rPr lang="da-DK" dirty="0" smtClean="0"/>
              <a:t>split nodes of </a:t>
            </a:r>
            <a:r>
              <a:rPr lang="da-DK" dirty="0" err="1" smtClean="0"/>
              <a:t>degree</a:t>
            </a:r>
            <a:r>
              <a:rPr lang="da-DK" dirty="0" smtClean="0"/>
              <a:t> &gt; 2log </a:t>
            </a:r>
            <a:r>
              <a:rPr lang="da-DK" i="1" dirty="0" smtClean="0"/>
              <a:t>n </a:t>
            </a:r>
            <a:r>
              <a:rPr lang="da-DK" dirty="0" smtClean="0"/>
              <a:t>and </a:t>
            </a:r>
            <a:r>
              <a:rPr lang="da-DK" dirty="0" err="1" smtClean="0"/>
              <a:t>relabel</a:t>
            </a:r>
            <a:r>
              <a:rPr lang="da-DK" dirty="0" smtClean="0"/>
              <a:t> </a:t>
            </a:r>
            <a:r>
              <a:rPr lang="da-DK" dirty="0" err="1" smtClean="0"/>
              <a:t>with</a:t>
            </a:r>
            <a:r>
              <a:rPr lang="da-DK" dirty="0" smtClean="0"/>
              <a:t> </a:t>
            </a:r>
            <a:r>
              <a:rPr lang="da-DK" dirty="0" err="1" smtClean="0"/>
              <a:t>gap</a:t>
            </a:r>
            <a:r>
              <a:rPr lang="da-DK" dirty="0" smtClean="0"/>
              <a:t> n</a:t>
            </a:r>
          </a:p>
          <a:p>
            <a:pPr lvl="1">
              <a:spcBef>
                <a:spcPts val="0"/>
              </a:spcBef>
            </a:pPr>
            <a:r>
              <a:rPr lang="da-DK" dirty="0" err="1" smtClean="0"/>
              <a:t>insert</a:t>
            </a:r>
            <a:r>
              <a:rPr lang="da-DK" dirty="0" smtClean="0"/>
              <a:t> in top </a:t>
            </a:r>
            <a:r>
              <a:rPr lang="da-DK" dirty="0" err="1" smtClean="0"/>
              <a:t>tree</a:t>
            </a:r>
            <a:endParaRPr lang="en-US" dirty="0"/>
          </a:p>
        </p:txBody>
      </p:sp>
      <p:cxnSp>
        <p:nvCxnSpPr>
          <p:cNvPr id="85" name="Straight Connector 84"/>
          <p:cNvCxnSpPr/>
          <p:nvPr/>
        </p:nvCxnSpPr>
        <p:spPr>
          <a:xfrm flipV="1">
            <a:off x="611560" y="476672"/>
            <a:ext cx="1800200" cy="864096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 rot="21035268">
            <a:off x="3360986" y="1275754"/>
            <a:ext cx="3646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err="1" smtClean="0">
                <a:solidFill>
                  <a:srgbClr val="0070C0"/>
                </a:solidFill>
              </a:rPr>
              <a:t>Worst-case</a:t>
            </a:r>
            <a:r>
              <a:rPr lang="da-DK" sz="2400" b="1" dirty="0" smtClean="0">
                <a:solidFill>
                  <a:srgbClr val="0070C0"/>
                </a:solidFill>
              </a:rPr>
              <a:t> [</a:t>
            </a:r>
            <a:r>
              <a:rPr lang="da-DK" sz="2400" b="1" dirty="0" err="1" smtClean="0">
                <a:solidFill>
                  <a:srgbClr val="0070C0"/>
                </a:solidFill>
              </a:rPr>
              <a:t>Willard</a:t>
            </a:r>
            <a:r>
              <a:rPr lang="da-DK" sz="2400" b="1" dirty="0" smtClean="0">
                <a:solidFill>
                  <a:srgbClr val="0070C0"/>
                </a:solidFill>
              </a:rPr>
              <a:t> 1982]</a:t>
            </a:r>
            <a:endParaRPr lang="en-US" sz="2400" b="1" dirty="0">
              <a:solidFill>
                <a:srgbClr val="0070C0"/>
              </a:solidFill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 flipV="1">
            <a:off x="3131840" y="1916832"/>
            <a:ext cx="1224136" cy="216024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 rot="21413740">
            <a:off x="206117" y="5230570"/>
            <a:ext cx="8506086" cy="1569660"/>
          </a:xfrm>
          <a:prstGeom prst="rect">
            <a:avLst/>
          </a:prstGeom>
          <a:solidFill>
            <a:srgbClr val="FFFFFF">
              <a:alpha val="89804"/>
            </a:srgbClr>
          </a:solidFill>
        </p:spPr>
        <p:txBody>
          <a:bodyPr wrap="square" rtlCol="0">
            <a:spAutoFit/>
          </a:bodyPr>
          <a:lstStyle/>
          <a:p>
            <a:r>
              <a:rPr lang="da-DK" sz="2400" b="1" dirty="0" smtClean="0">
                <a:solidFill>
                  <a:srgbClr val="0070C0"/>
                </a:solidFill>
              </a:rPr>
              <a:t>		+ </a:t>
            </a:r>
            <a:r>
              <a:rPr lang="da-DK" sz="2400" b="1" dirty="0" err="1" smtClean="0">
                <a:solidFill>
                  <a:srgbClr val="0070C0"/>
                </a:solidFill>
              </a:rPr>
              <a:t>incremental</a:t>
            </a:r>
            <a:r>
              <a:rPr lang="da-DK" sz="2400" b="1" dirty="0" smtClean="0">
                <a:solidFill>
                  <a:srgbClr val="0070C0"/>
                </a:solidFill>
              </a:rPr>
              <a:t> </a:t>
            </a:r>
            <a:r>
              <a:rPr lang="da-DK" sz="2400" b="1" dirty="0" err="1" smtClean="0">
                <a:solidFill>
                  <a:srgbClr val="0070C0"/>
                </a:solidFill>
              </a:rPr>
              <a:t>insertion</a:t>
            </a:r>
            <a:r>
              <a:rPr lang="da-DK" sz="2400" b="1" dirty="0" smtClean="0">
                <a:solidFill>
                  <a:srgbClr val="0070C0"/>
                </a:solidFill>
              </a:rPr>
              <a:t> </a:t>
            </a:r>
            <a:r>
              <a:rPr lang="da-DK" sz="2400" b="1" dirty="0" err="1" smtClean="0">
                <a:solidFill>
                  <a:srgbClr val="0070C0"/>
                </a:solidFill>
              </a:rPr>
              <a:t>into</a:t>
            </a:r>
            <a:r>
              <a:rPr lang="da-DK" sz="2400" b="1" dirty="0" smtClean="0">
                <a:solidFill>
                  <a:srgbClr val="0070C0"/>
                </a:solidFill>
              </a:rPr>
              <a:t> top </a:t>
            </a:r>
            <a:r>
              <a:rPr lang="da-DK" sz="2400" b="1" dirty="0" err="1" smtClean="0">
                <a:solidFill>
                  <a:srgbClr val="0070C0"/>
                </a:solidFill>
              </a:rPr>
              <a:t>tree</a:t>
            </a:r>
            <a:endParaRPr lang="da-DK" sz="2400" b="1" dirty="0" smtClean="0">
              <a:solidFill>
                <a:srgbClr val="0070C0"/>
              </a:solidFill>
            </a:endParaRPr>
          </a:p>
          <a:p>
            <a:r>
              <a:rPr lang="da-DK" sz="2400" b="1" dirty="0" smtClean="0">
                <a:solidFill>
                  <a:srgbClr val="0070C0"/>
                </a:solidFill>
              </a:rPr>
              <a:t>		+ </a:t>
            </a:r>
            <a:r>
              <a:rPr lang="da-DK" sz="2400" b="1" dirty="0" err="1" smtClean="0">
                <a:solidFill>
                  <a:srgbClr val="0070C0"/>
                </a:solidFill>
              </a:rPr>
              <a:t>incremental</a:t>
            </a:r>
            <a:r>
              <a:rPr lang="da-DK" sz="2400" b="1" dirty="0" smtClean="0">
                <a:solidFill>
                  <a:srgbClr val="0070C0"/>
                </a:solidFill>
              </a:rPr>
              <a:t> splitting of </a:t>
            </a:r>
            <a:r>
              <a:rPr lang="da-DK" sz="2400" b="1" dirty="0" err="1" smtClean="0">
                <a:solidFill>
                  <a:srgbClr val="0070C0"/>
                </a:solidFill>
              </a:rPr>
              <a:t>bucket</a:t>
            </a:r>
            <a:r>
              <a:rPr lang="da-DK" sz="2400" b="1" dirty="0" smtClean="0">
                <a:solidFill>
                  <a:srgbClr val="0070C0"/>
                </a:solidFill>
              </a:rPr>
              <a:t> nodes</a:t>
            </a:r>
          </a:p>
          <a:p>
            <a:r>
              <a:rPr lang="da-DK" sz="2400" b="1" dirty="0" smtClean="0">
                <a:solidFill>
                  <a:srgbClr val="0070C0"/>
                </a:solidFill>
              </a:rPr>
              <a:t>		+ </a:t>
            </a:r>
            <a:r>
              <a:rPr lang="da-DK" sz="2400" b="1" dirty="0" err="1" smtClean="0">
                <a:solidFill>
                  <a:srgbClr val="0070C0"/>
                </a:solidFill>
              </a:rPr>
              <a:t>every</a:t>
            </a:r>
            <a:r>
              <a:rPr lang="da-DK" sz="2400" b="1" dirty="0" smtClean="0">
                <a:solidFill>
                  <a:srgbClr val="0070C0"/>
                </a:solidFill>
              </a:rPr>
              <a:t> O(log</a:t>
            </a:r>
            <a:r>
              <a:rPr lang="da-DK" sz="2400" b="1" baseline="30000" dirty="0" smtClean="0">
                <a:solidFill>
                  <a:srgbClr val="0070C0"/>
                </a:solidFill>
              </a:rPr>
              <a:t>2</a:t>
            </a:r>
            <a:r>
              <a:rPr lang="da-DK" sz="2400" b="1" dirty="0" smtClean="0">
                <a:solidFill>
                  <a:srgbClr val="0070C0"/>
                </a:solidFill>
              </a:rPr>
              <a:t> </a:t>
            </a:r>
            <a:r>
              <a:rPr lang="da-DK" sz="2400" b="1" i="1" dirty="0" smtClean="0">
                <a:solidFill>
                  <a:srgbClr val="0070C0"/>
                </a:solidFill>
              </a:rPr>
              <a:t>n</a:t>
            </a:r>
            <a:r>
              <a:rPr lang="da-DK" sz="2400" b="1" dirty="0" smtClean="0">
                <a:solidFill>
                  <a:srgbClr val="0070C0"/>
                </a:solidFill>
              </a:rPr>
              <a:t>)’</a:t>
            </a:r>
            <a:r>
              <a:rPr lang="da-DK" sz="2400" b="1" dirty="0" err="1" smtClean="0">
                <a:solidFill>
                  <a:srgbClr val="0070C0"/>
                </a:solidFill>
              </a:rPr>
              <a:t>th</a:t>
            </a:r>
            <a:r>
              <a:rPr lang="da-DK" sz="2400" b="1" dirty="0" smtClean="0">
                <a:solidFill>
                  <a:srgbClr val="0070C0"/>
                </a:solidFill>
              </a:rPr>
              <a:t> operation split </a:t>
            </a:r>
            <a:r>
              <a:rPr lang="da-DK" sz="2400" b="1" dirty="0" err="1" smtClean="0">
                <a:solidFill>
                  <a:srgbClr val="0070C0"/>
                </a:solidFill>
              </a:rPr>
              <a:t>largest</a:t>
            </a:r>
            <a:r>
              <a:rPr lang="da-DK" sz="2400" b="1" dirty="0" smtClean="0">
                <a:solidFill>
                  <a:srgbClr val="0070C0"/>
                </a:solidFill>
              </a:rPr>
              <a:t> </a:t>
            </a:r>
            <a:r>
              <a:rPr lang="da-DK" sz="2400" b="1" dirty="0" err="1" smtClean="0">
                <a:solidFill>
                  <a:srgbClr val="0070C0"/>
                </a:solidFill>
              </a:rPr>
              <a:t>bucket</a:t>
            </a:r>
            <a:r>
              <a:rPr lang="da-DK" sz="2400" b="1" dirty="0" smtClean="0">
                <a:solidFill>
                  <a:srgbClr val="0070C0"/>
                </a:solidFill>
              </a:rPr>
              <a:t/>
            </a:r>
            <a:br>
              <a:rPr lang="da-DK" sz="2400" b="1" dirty="0" smtClean="0">
                <a:solidFill>
                  <a:srgbClr val="0070C0"/>
                </a:solidFill>
              </a:rPr>
            </a:br>
            <a:r>
              <a:rPr lang="da-DK" sz="2400" b="1" dirty="0" smtClean="0">
                <a:solidFill>
                  <a:srgbClr val="0070C0"/>
                </a:solidFill>
              </a:rPr>
              <a:t>		   </a:t>
            </a:r>
            <a:r>
              <a:rPr lang="da-DK" sz="2400" b="1" dirty="0" err="1" smtClean="0">
                <a:solidFill>
                  <a:srgbClr val="0070C0"/>
                </a:solidFill>
                <a:sym typeface="Symbol"/>
              </a:rPr>
              <a:t>largest</a:t>
            </a:r>
            <a:r>
              <a:rPr lang="da-DK" sz="2400" b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da-DK" sz="2400" b="1" dirty="0" err="1" smtClean="0">
                <a:solidFill>
                  <a:srgbClr val="0070C0"/>
                </a:solidFill>
                <a:sym typeface="Symbol"/>
              </a:rPr>
              <a:t>bucket</a:t>
            </a:r>
            <a:r>
              <a:rPr lang="da-DK" sz="2400" b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da-DK" sz="2400" b="1" dirty="0" err="1" smtClean="0">
                <a:solidFill>
                  <a:srgbClr val="0070C0"/>
                </a:solidFill>
                <a:sym typeface="Symbol"/>
              </a:rPr>
              <a:t>size</a:t>
            </a:r>
            <a:r>
              <a:rPr lang="da-DK" sz="2400" b="1" dirty="0" smtClean="0">
                <a:solidFill>
                  <a:srgbClr val="0070C0"/>
                </a:solidFill>
                <a:sym typeface="Symbol"/>
              </a:rPr>
              <a:t> O(log</a:t>
            </a:r>
            <a:r>
              <a:rPr lang="da-DK" sz="2400" b="1" baseline="30000" dirty="0" smtClean="0">
                <a:solidFill>
                  <a:srgbClr val="0070C0"/>
                </a:solidFill>
                <a:sym typeface="Symbol"/>
              </a:rPr>
              <a:t>3</a:t>
            </a:r>
            <a:r>
              <a:rPr lang="da-DK" sz="2400" b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da-DK" sz="2400" b="1" i="1" dirty="0" smtClean="0">
                <a:solidFill>
                  <a:srgbClr val="0070C0"/>
                </a:solidFill>
                <a:sym typeface="Symbol"/>
              </a:rPr>
              <a:t>n</a:t>
            </a:r>
            <a:r>
              <a:rPr lang="da-DK" sz="2400" b="1" dirty="0" smtClean="0">
                <a:solidFill>
                  <a:srgbClr val="0070C0"/>
                </a:solidFill>
                <a:sym typeface="Symbol"/>
              </a:rPr>
              <a:t>)</a:t>
            </a:r>
            <a:endParaRPr lang="en-US" sz="2400" b="1" dirty="0">
              <a:solidFill>
                <a:srgbClr val="0070C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 flipV="1">
            <a:off x="1000628" y="4321562"/>
            <a:ext cx="432048" cy="144016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 rot="21035268">
            <a:off x="624682" y="3652018"/>
            <a:ext cx="3646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err="1" smtClean="0">
                <a:solidFill>
                  <a:srgbClr val="0070C0"/>
                </a:solidFill>
              </a:rPr>
              <a:t>three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 rot="21039250">
            <a:off x="676441" y="227559"/>
            <a:ext cx="1854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err="1" smtClean="0">
                <a:solidFill>
                  <a:srgbClr val="0070C0"/>
                </a:solidFill>
              </a:rPr>
              <a:t>Worst-case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3796</TotalTime>
  <Words>1078</Words>
  <Application>Microsoft Office PowerPoint</Application>
  <PresentationFormat>On-screen Show (4:3)</PresentationFormat>
  <Paragraphs>426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List Order Maintenance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Amortized O(1) List Order Maintenance</vt:lpstr>
      <vt:lpstr>Amortized O(1) List Order Maintenance</vt:lpstr>
      <vt:lpstr>PowerPoint Presentation</vt:lpstr>
    </vt:vector>
  </TitlesOfParts>
  <Company>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Data Structures</dc:title>
  <dc:creator>Gerth Stølting Brodal</dc:creator>
  <cp:lastModifiedBy>Gerth Stølting Brodal</cp:lastModifiedBy>
  <cp:revision>44</cp:revision>
  <dcterms:created xsi:type="dcterms:W3CDTF">2011-08-23T21:07:42Z</dcterms:created>
  <dcterms:modified xsi:type="dcterms:W3CDTF">2015-11-04T13:03:24Z</dcterms:modified>
</cp:coreProperties>
</file>