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291" r:id="rId3"/>
    <p:sldId id="298" r:id="rId4"/>
    <p:sldId id="293" r:id="rId5"/>
    <p:sldId id="294" r:id="rId6"/>
    <p:sldId id="295" r:id="rId7"/>
    <p:sldId id="296" r:id="rId8"/>
    <p:sldId id="297" r:id="rId9"/>
    <p:sldId id="292" r:id="rId10"/>
    <p:sldId id="29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5623" autoAdjust="0"/>
  </p:normalViewPr>
  <p:slideViewPr>
    <p:cSldViewPr>
      <p:cViewPr varScale="1">
        <p:scale>
          <a:sx n="159" d="100"/>
          <a:sy n="159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Neighbours</a:t>
            </a:r>
            <a:r>
              <a:rPr lang="da-DK" dirty="0" smtClean="0"/>
              <a:t> </a:t>
            </a:r>
            <a:r>
              <a:rPr lang="da-DK" dirty="0" err="1" smtClean="0"/>
              <a:t>differ</a:t>
            </a:r>
            <a:r>
              <a:rPr lang="da-DK" dirty="0" smtClean="0"/>
              <a:t> by </a:t>
            </a:r>
            <a:r>
              <a:rPr lang="da-DK" dirty="0" smtClean="0">
                <a:sym typeface="Symbol"/>
              </a:rPr>
              <a:t></a:t>
            </a:r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6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msb</a:t>
            </a:r>
            <a:r>
              <a:rPr lang="da-DK" dirty="0" smtClean="0"/>
              <a:t> = </a:t>
            </a:r>
            <a:r>
              <a:rPr lang="da-DK" dirty="0" err="1" smtClean="0"/>
              <a:t>tabulation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int-to-float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conversion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multiplication</a:t>
            </a:r>
            <a:r>
              <a:rPr lang="da-DK" baseline="0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Alternative solution: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i store intervals of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2^d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to the right and </a:t>
            </a:r>
            <a:r>
              <a:rPr lang="da-DK" baseline="0" dirty="0" err="1" smtClean="0"/>
              <a:t>return</a:t>
            </a:r>
            <a:r>
              <a:rPr lang="da-DK" baseline="0" dirty="0" smtClean="0"/>
              <a:t> min(</a:t>
            </a:r>
            <a:r>
              <a:rPr lang="da-DK" baseline="0" dirty="0" err="1" smtClean="0"/>
              <a:t>right_i</a:t>
            </a:r>
            <a:r>
              <a:rPr lang="da-DK" baseline="0" dirty="0" smtClean="0"/>
              <a:t>[d],right_{j-2^d+1}).</a:t>
            </a:r>
          </a:p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300" dirty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300" dirty="0" err="1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300" dirty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STACS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/>
          <p:nvPr/>
        </p:nvCxnSpPr>
        <p:spPr>
          <a:xfrm>
            <a:off x="6804248" y="2447663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5152572" y="2440270"/>
            <a:ext cx="1136032" cy="302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Nearest Common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 Ancestors (NCA)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5189130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Range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64430" y="5261138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2454740" y="2543525"/>
            <a:ext cx="5976664" cy="1965592"/>
            <a:chOff x="1739806" y="4509120"/>
            <a:chExt cx="5976664" cy="1723256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4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7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 smtClean="0">
                    <a:solidFill>
                      <a:schemeClr val="tx1"/>
                    </a:solidFill>
                  </a:rPr>
                  <a:t>11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8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3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5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3" name="Title 1"/>
          <p:cNvSpPr txBox="1">
            <a:spLocks/>
          </p:cNvSpPr>
          <p:nvPr/>
        </p:nvSpPr>
        <p:spPr>
          <a:xfrm>
            <a:off x="107504" y="2780928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800" b="1" dirty="0" smtClean="0"/>
              <a:t>Cartesian </a:t>
            </a:r>
            <a:br>
              <a:rPr lang="en-US" sz="2800" b="1" dirty="0" smtClean="0"/>
            </a:br>
            <a:r>
              <a:rPr lang="en-US" sz="2800" b="1" dirty="0" smtClean="0"/>
              <a:t>Tree</a:t>
            </a:r>
          </a:p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da-DK" sz="1900" b="1" dirty="0" smtClean="0"/>
              <a:t>[</a:t>
            </a:r>
            <a:r>
              <a:rPr lang="da-DK" sz="1900" b="1" dirty="0" err="1" smtClean="0"/>
              <a:t>Vuillemin</a:t>
            </a:r>
            <a:r>
              <a:rPr lang="da-DK" sz="1900" b="1" dirty="0" smtClean="0"/>
              <a:t> 1980]</a:t>
            </a:r>
            <a:endParaRPr lang="en-US" sz="1900" b="1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3635896" y="507529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4128" y="50456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491880" y="5405154"/>
            <a:ext cx="2736304" cy="144016"/>
            <a:chOff x="3419872" y="5157192"/>
            <a:chExt cx="2736304" cy="144016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Arrow Connector 93"/>
          <p:cNvCxnSpPr/>
          <p:nvPr/>
        </p:nvCxnSpPr>
        <p:spPr>
          <a:xfrm rot="5400000" flipH="1" flipV="1">
            <a:off x="4716975" y="6167790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967470" y="619724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max(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18836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55140" y="32129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78876" y="2132856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49374" y="401575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737518" y="352677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643446" y="254712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285567" y="2132856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130130" y="1321604"/>
            <a:ext cx="6840760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Preprocessing</a:t>
            </a:r>
            <a:r>
              <a:rPr lang="da-DK" sz="2800" dirty="0" smtClean="0"/>
              <a:t> Time   </a:t>
            </a:r>
            <a:r>
              <a:rPr lang="da-DK" sz="2800" dirty="0" err="1" smtClean="0"/>
              <a:t>vs</a:t>
            </a:r>
            <a:r>
              <a:rPr lang="da-DK" sz="2800" dirty="0" smtClean="0"/>
              <a:t>   Query Time ?</a:t>
            </a:r>
            <a:endParaRPr lang="en-US" sz="2800" dirty="0"/>
          </a:p>
        </p:txBody>
      </p:sp>
      <p:sp>
        <p:nvSpPr>
          <p:cNvPr id="112" name="Title 1"/>
          <p:cNvSpPr>
            <a:spLocks noGrp="1"/>
          </p:cNvSpPr>
          <p:nvPr>
            <p:ph type="title"/>
          </p:nvPr>
        </p:nvSpPr>
        <p:spPr>
          <a:xfrm>
            <a:off x="-180528" y="341784"/>
            <a:ext cx="9577064" cy="1143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Org. [D. </a:t>
            </a:r>
            <a:r>
              <a:rPr lang="en-US" sz="1400" dirty="0" err="1" smtClean="0"/>
              <a:t>Harel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Fast algorithms for finding nearest common ancestors</a:t>
            </a:r>
            <a:r>
              <a:rPr lang="en-US" sz="1400" dirty="0" smtClean="0"/>
              <a:t>, SIAM J. on Comp. 13 (2): 338–355, 1984]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4" grpId="0"/>
      <p:bldP spid="86" grpId="0"/>
      <p:bldP spid="95" grpId="0"/>
      <p:bldP spid="96" grpId="0"/>
      <p:bldP spid="97" grpId="0"/>
      <p:bldP spid="99" grpId="0"/>
      <p:bldP spid="100" grpId="0" animBg="1"/>
      <p:bldP spid="101" grpId="0" animBg="1"/>
      <p:bldP spid="102" grpId="0" animBg="1"/>
      <p:bldP spid="105" grpId="0" animBg="1"/>
      <p:bldP spid="1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188640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Succinct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structures </a:t>
            </a:r>
            <a:r>
              <a:rPr lang="en-US" sz="4000" b="1" dirty="0"/>
              <a:t>for DRM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lang="en-US" sz="4000" b="1" dirty="0"/>
              <a:t>O(</a:t>
            </a:r>
            <a:r>
              <a:rPr lang="en-US" sz="4000" b="1" i="1" dirty="0"/>
              <a:t>n</a:t>
            </a:r>
            <a:r>
              <a:rPr lang="en-US" sz="4000" b="1" dirty="0"/>
              <a:t>) </a:t>
            </a:r>
            <a:r>
              <a:rPr lang="en-US" sz="4000" b="1" dirty="0" smtClean="0"/>
              <a:t>bits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1809"/>
              </p:ext>
            </p:extLst>
          </p:nvPr>
        </p:nvGraphicFramePr>
        <p:xfrm>
          <a:off x="683568" y="1268760"/>
          <a:ext cx="7920003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5055233" y="836712"/>
            <a:ext cx="2599909" cy="479970"/>
            <a:chOff x="5284459" y="5278070"/>
            <a:chExt cx="2599909" cy="479970"/>
          </a:xfrm>
        </p:grpSpPr>
        <p:cxnSp>
          <p:nvCxnSpPr>
            <p:cNvPr id="65" name="Straight Arrow Connector 64"/>
            <p:cNvCxnSpPr/>
            <p:nvPr/>
          </p:nvCxnSpPr>
          <p:spPr>
            <a:xfrm flipH="1">
              <a:off x="5284459" y="5626800"/>
              <a:ext cx="137123" cy="13124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364088" y="5278070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err="1" smtClean="0">
                  <a:solidFill>
                    <a:srgbClr val="C00000"/>
                  </a:solidFill>
                </a:rPr>
                <a:t>i</a:t>
              </a:r>
              <a:r>
                <a:rPr lang="da-DK" sz="2000" dirty="0" err="1" smtClean="0">
                  <a:solidFill>
                    <a:srgbClr val="C00000"/>
                  </a:solidFill>
                </a:rPr>
                <a:t>’th</a:t>
              </a:r>
              <a:r>
                <a:rPr lang="da-DK" sz="2000" dirty="0" smtClean="0">
                  <a:solidFill>
                    <a:srgbClr val="C00000"/>
                  </a:solidFill>
                </a:rPr>
                <a:t> ”1” = </a:t>
              </a:r>
              <a:r>
                <a:rPr lang="da-DK" sz="2000" dirty="0" err="1" smtClean="0">
                  <a:solidFill>
                    <a:schemeClr val="accent1"/>
                  </a:solidFill>
                </a:rPr>
                <a:t>select</a:t>
              </a:r>
              <a:r>
                <a:rPr lang="da-DK" sz="2000" dirty="0" smtClean="0">
                  <a:solidFill>
                    <a:schemeClr val="accent1"/>
                  </a:solidFill>
                </a:rPr>
                <a:t>(</a:t>
              </a:r>
              <a:r>
                <a:rPr lang="da-DK" sz="2000" i="1" dirty="0" smtClean="0">
                  <a:solidFill>
                    <a:schemeClr val="accent1"/>
                  </a:solidFill>
                </a:rPr>
                <a:t>i</a:t>
              </a:r>
              <a:r>
                <a:rPr lang="da-DK" sz="2000" dirty="0" smtClean="0">
                  <a:solidFill>
                    <a:schemeClr val="accent1"/>
                  </a:solidFill>
                </a:rPr>
                <a:t>)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5496" y="191683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chemeClr val="accent1"/>
                </a:solidFill>
              </a:rPr>
              <a:t>rank(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) = R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[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1"/>
                </a:solidFill>
              </a:rPr>
              <a:t>┘</a:t>
            </a:r>
            <a:r>
              <a:rPr lang="da-DK" sz="2000" dirty="0" smtClean="0">
                <a:solidFill>
                  <a:schemeClr val="accent1"/>
                </a:solidFill>
              </a:rPr>
              <a:t>] +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rank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baseline="-25000" dirty="0">
                <a:solidFill>
                  <a:schemeClr val="accent1"/>
                </a:solidFill>
              </a:rPr>
              <a:t>└</a:t>
            </a:r>
            <a:r>
              <a:rPr lang="da-DK" sz="2000" i="1" dirty="0">
                <a:solidFill>
                  <a:srgbClr val="C00000"/>
                </a:solidFill>
              </a:rPr>
              <a:t>p</a:t>
            </a:r>
            <a:r>
              <a:rPr lang="da-DK" sz="2000" dirty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>
                <a:solidFill>
                  <a:schemeClr val="accent1"/>
                </a:solidFill>
              </a:rPr>
              <a:t>┘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 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7376" y="985103"/>
            <a:ext cx="2366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endParaRPr lang="en-US" sz="15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0092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07904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208784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716672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7476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 flipH="1">
            <a:off x="2927808" y="481612"/>
            <a:ext cx="45719" cy="1476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TextBox 74"/>
          <p:cNvSpPr txBox="1"/>
          <p:nvPr/>
        </p:nvSpPr>
        <p:spPr>
          <a:xfrm>
            <a:off x="1270920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0</a:t>
            </a:r>
            <a:endParaRPr lang="da-DK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2783088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1</a:t>
            </a:r>
            <a:endParaRPr lang="da-DK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283968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2</a:t>
            </a:r>
            <a:endParaRPr lang="da-DK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2411760" y="891788"/>
            <a:ext cx="1777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</a:t>
            </a:r>
            <a:r>
              <a:rPr lang="da-DK" sz="1600" dirty="0" smtClean="0"/>
              <a:t> = ½</a:t>
            </a:r>
            <a:r>
              <a:rPr lang="da-DK" sz="1600" dirty="0" smtClean="0">
                <a:sym typeface="Symbol"/>
              </a:rPr>
              <a:t></a:t>
            </a:r>
            <a:r>
              <a:rPr lang="da-DK" sz="1600" dirty="0" smtClean="0"/>
              <a:t>log </a:t>
            </a:r>
            <a:r>
              <a:rPr lang="da-DK" sz="1600" i="1" dirty="0" smtClean="0"/>
              <a:t>n</a:t>
            </a:r>
            <a:r>
              <a:rPr lang="da-DK" sz="1600" dirty="0" smtClean="0"/>
              <a:t> bits</a:t>
            </a:r>
            <a:endParaRPr lang="da-DK" sz="1600" dirty="0"/>
          </a:p>
        </p:txBody>
      </p:sp>
      <p:sp>
        <p:nvSpPr>
          <p:cNvPr id="79" name="Left Brace 78"/>
          <p:cNvSpPr/>
          <p:nvPr/>
        </p:nvSpPr>
        <p:spPr>
          <a:xfrm rot="16200000">
            <a:off x="3610075" y="1384565"/>
            <a:ext cx="112079" cy="17885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1" name="TextBox 80"/>
          <p:cNvSpPr txBox="1"/>
          <p:nvPr/>
        </p:nvSpPr>
        <p:spPr>
          <a:xfrm>
            <a:off x="2767568" y="2227347"/>
            <a:ext cx="1798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α</a:t>
            </a:r>
            <a:r>
              <a:rPr lang="da-DK" sz="1200" dirty="0" smtClean="0"/>
              <a:t>+log </a:t>
            </a:r>
            <a:r>
              <a:rPr lang="el-GR" sz="1200" dirty="0" smtClean="0"/>
              <a:t>α</a:t>
            </a:r>
            <a:r>
              <a:rPr lang="da-DK" sz="1200" dirty="0" smtClean="0"/>
              <a:t> bits</a:t>
            </a:r>
            <a:endParaRPr lang="da-DK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788024" y="1844824"/>
            <a:ext cx="446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R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[</a:t>
            </a:r>
            <a:r>
              <a:rPr lang="da-DK" sz="1400" i="1" dirty="0" smtClean="0"/>
              <a:t>i</a:t>
            </a:r>
            <a:r>
              <a:rPr lang="da-DK" sz="1400" dirty="0" smtClean="0"/>
              <a:t>] = #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 in </a:t>
            </a:r>
            <a:r>
              <a:rPr lang="da-DK" sz="1400" dirty="0" err="1" smtClean="0"/>
              <a:t>first</a:t>
            </a:r>
            <a:r>
              <a:rPr lang="da-DK" sz="1400" dirty="0" smtClean="0"/>
              <a:t> </a:t>
            </a:r>
            <a:r>
              <a:rPr lang="da-DK" sz="1400" i="1" dirty="0" smtClean="0"/>
              <a:t>i</a:t>
            </a:r>
            <a:r>
              <a:rPr lang="da-DK" sz="1400" dirty="0" smtClean="0"/>
              <a:t> </a:t>
            </a:r>
            <a:r>
              <a:rPr lang="da-DK" sz="1400" dirty="0" err="1" smtClean="0"/>
              <a:t>blocks</a:t>
            </a:r>
            <a:r>
              <a:rPr lang="da-DK" sz="1400" dirty="0" smtClean="0"/>
              <a:t> (</a:t>
            </a:r>
            <a:r>
              <a:rPr lang="da-DK" sz="1400" i="1" dirty="0" smtClean="0"/>
              <a:t>n</a:t>
            </a:r>
            <a:r>
              <a:rPr lang="da-DK" sz="1400" dirty="0" smtClean="0"/>
              <a:t>/</a:t>
            </a:r>
            <a:r>
              <a:rPr lang="el-GR" sz="1400" dirty="0" smtClean="0"/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>
                <a:sym typeface="Symbol"/>
              </a:rPr>
              <a:t>log 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 bits)</a:t>
            </a:r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rank</a:t>
            </a:r>
            <a:r>
              <a:rPr lang="da-DK" sz="1400" dirty="0" smtClean="0">
                <a:sym typeface="Symbol"/>
              </a:rPr>
              <a:t> = </a:t>
            </a:r>
            <a:r>
              <a:rPr lang="da-DK" sz="1400" dirty="0">
                <a:sym typeface="Symbol"/>
              </a:rPr>
              <a:t>rank </a:t>
            </a:r>
            <a:r>
              <a:rPr lang="da-DK" sz="1400" dirty="0" err="1">
                <a:sym typeface="Symbol"/>
              </a:rPr>
              <a:t>inside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 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>bits)</a:t>
            </a:r>
            <a:endParaRPr lang="da-DK" sz="1400" baseline="30000" dirty="0"/>
          </a:p>
        </p:txBody>
      </p:sp>
      <p:sp>
        <p:nvSpPr>
          <p:cNvPr id="83" name="TextBox 82"/>
          <p:cNvSpPr txBox="1"/>
          <p:nvPr/>
        </p:nvSpPr>
        <p:spPr>
          <a:xfrm>
            <a:off x="5796136" y="15130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08304" y="14754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85" name="TextBox 84"/>
          <p:cNvSpPr txBox="1"/>
          <p:nvPr/>
        </p:nvSpPr>
        <p:spPr>
          <a:xfrm>
            <a:off x="39371" y="2492896"/>
            <a:ext cx="4407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 =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 +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 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-rank(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-</a:t>
            </a:r>
            <a:r>
              <a:rPr lang="da-DK" sz="2000" dirty="0" smtClean="0">
                <a:solidFill>
                  <a:schemeClr val="accent1"/>
                </a:solidFill>
              </a:rPr>
              <a:t>1)]</a:t>
            </a:r>
          </a:p>
          <a:p>
            <a:r>
              <a:rPr lang="da-DK" sz="2000" i="1" dirty="0" smtClean="0">
                <a:solidFill>
                  <a:schemeClr val="accent1"/>
                </a:solidFill>
              </a:rPr>
              <a:t>            b </a:t>
            </a:r>
            <a:r>
              <a:rPr lang="da-DK" sz="2000" dirty="0" smtClean="0">
                <a:solidFill>
                  <a:schemeClr val="accent1"/>
                </a:solidFill>
              </a:rPr>
              <a:t>= </a:t>
            </a:r>
            <a:r>
              <a:rPr lang="da-DK" sz="2000" dirty="0" err="1" smtClean="0">
                <a:solidFill>
                  <a:schemeClr val="accent1"/>
                </a:solidFill>
              </a:rPr>
              <a:t>R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nonempty</a:t>
            </a:r>
            <a:r>
              <a:rPr lang="da-DK" sz="2000" dirty="0" smtClean="0">
                <a:solidFill>
                  <a:schemeClr val="accent1"/>
                </a:solidFill>
              </a:rPr>
              <a:t>[</a:t>
            </a:r>
            <a:r>
              <a:rPr lang="da-DK" sz="2000" dirty="0" err="1" smtClean="0">
                <a:solidFill>
                  <a:schemeClr val="accent1"/>
                </a:solidFill>
              </a:rPr>
              <a:t>rank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leader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)]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8024" y="2403465"/>
            <a:ext cx="4392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/>
              <a:t>i</a:t>
            </a:r>
            <a:r>
              <a:rPr lang="da-DK" sz="1400" dirty="0" smtClean="0"/>
              <a:t> is in </a:t>
            </a:r>
            <a:r>
              <a:rPr lang="da-DK" sz="1400" dirty="0" err="1" smtClean="0"/>
              <a:t>block</a:t>
            </a:r>
            <a:r>
              <a:rPr lang="da-DK" sz="1400" dirty="0" smtClean="0"/>
              <a:t> B[</a:t>
            </a:r>
            <a:r>
              <a:rPr lang="da-DK" sz="1400" i="1" dirty="0" smtClean="0"/>
              <a:t>b</a:t>
            </a:r>
            <a:r>
              <a:rPr lang="da-DK" sz="1400" dirty="0" smtClean="0"/>
              <a:t>]</a:t>
            </a:r>
          </a:p>
          <a:p>
            <a:r>
              <a:rPr lang="da-DK" sz="1400" dirty="0" err="1" smtClean="0"/>
              <a:t>leader</a:t>
            </a:r>
            <a:r>
              <a:rPr lang="da-DK" sz="1400" dirty="0" smtClean="0"/>
              <a:t>[</a:t>
            </a:r>
            <a:r>
              <a:rPr lang="da-DK" sz="1400" i="1" dirty="0"/>
              <a:t>i</a:t>
            </a:r>
            <a:r>
              <a:rPr lang="da-DK" sz="1400" dirty="0" smtClean="0"/>
              <a:t>] = is the </a:t>
            </a:r>
            <a:r>
              <a:rPr lang="da-DK" sz="1400" i="1" dirty="0" err="1" smtClean="0"/>
              <a:t>i</a:t>
            </a:r>
            <a:r>
              <a:rPr lang="da-DK" sz="1400" dirty="0" err="1" smtClean="0"/>
              <a:t>th</a:t>
            </a:r>
            <a:r>
              <a:rPr lang="da-DK" sz="1400" dirty="0" smtClean="0"/>
              <a:t> ”1” the </a:t>
            </a:r>
            <a:r>
              <a:rPr lang="da-DK" sz="1400" dirty="0" err="1" smtClean="0"/>
              <a:t>first</a:t>
            </a:r>
            <a:r>
              <a:rPr lang="da-DK" sz="1400" dirty="0" smtClean="0"/>
              <a:t> ”1” in </a:t>
            </a:r>
            <a:r>
              <a:rPr lang="da-DK" sz="1400" dirty="0" err="1" smtClean="0"/>
              <a:t>its</a:t>
            </a:r>
            <a:r>
              <a:rPr lang="da-DK" sz="1400" dirty="0" smtClean="0"/>
              <a:t> </a:t>
            </a:r>
            <a:r>
              <a:rPr lang="da-DK" sz="1400" dirty="0" err="1" smtClean="0"/>
              <a:t>block</a:t>
            </a:r>
            <a:r>
              <a:rPr lang="da-DK" sz="1400" dirty="0" smtClean="0"/>
              <a:t>? (</a:t>
            </a:r>
            <a:r>
              <a:rPr lang="da-DK" sz="1400" i="1" dirty="0" smtClean="0"/>
              <a:t>n</a:t>
            </a:r>
            <a:r>
              <a:rPr lang="da-DK" sz="1400" dirty="0" smtClean="0"/>
              <a:t> bits)</a:t>
            </a:r>
            <a:endParaRPr lang="da-DK" sz="1400" i="1" dirty="0" smtClean="0"/>
          </a:p>
          <a:p>
            <a:r>
              <a:rPr lang="da-DK" sz="1400" dirty="0" err="1" smtClean="0"/>
              <a:t>rank</a:t>
            </a:r>
            <a:r>
              <a:rPr lang="da-DK" sz="1400" baseline="-25000" dirty="0" err="1" smtClean="0"/>
              <a:t>leader</a:t>
            </a:r>
            <a:r>
              <a:rPr lang="da-DK" sz="1400" dirty="0" smtClean="0"/>
              <a:t>(</a:t>
            </a:r>
            <a:r>
              <a:rPr lang="da-DK" sz="1400" i="1" dirty="0"/>
              <a:t>i</a:t>
            </a:r>
            <a:r>
              <a:rPr lang="da-DK" sz="1400" dirty="0" smtClean="0"/>
              <a:t>) = rank </a:t>
            </a:r>
            <a:r>
              <a:rPr lang="da-DK" sz="1400" dirty="0" err="1" smtClean="0"/>
              <a:t>structure</a:t>
            </a:r>
            <a:r>
              <a:rPr lang="da-DK" sz="1400" dirty="0" smtClean="0"/>
              <a:t> for </a:t>
            </a:r>
            <a:r>
              <a:rPr lang="da-DK" sz="1400" dirty="0" err="1" smtClean="0"/>
              <a:t>leader</a:t>
            </a:r>
            <a:r>
              <a:rPr lang="da-DK" sz="1400" dirty="0" smtClean="0"/>
              <a:t> array (O(</a:t>
            </a:r>
            <a:r>
              <a:rPr lang="da-DK" sz="1400" i="1" dirty="0" smtClean="0"/>
              <a:t>n</a:t>
            </a:r>
            <a:r>
              <a:rPr lang="da-DK" sz="1400" dirty="0" smtClean="0"/>
              <a:t>) bits)</a:t>
            </a:r>
            <a:endParaRPr lang="da-DK" sz="1400" dirty="0">
              <a:sym typeface="Symbol"/>
            </a:endParaRPr>
          </a:p>
          <a:p>
            <a:r>
              <a:rPr lang="da-DK" sz="1400" dirty="0" err="1" smtClean="0">
                <a:sym typeface="Symbol"/>
              </a:rPr>
              <a:t>R</a:t>
            </a:r>
            <a:r>
              <a:rPr lang="da-DK" sz="1400" baseline="-25000" dirty="0" err="1" smtClean="0">
                <a:sym typeface="Symbol"/>
              </a:rPr>
              <a:t>nonempty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= </a:t>
            </a:r>
            <a:r>
              <a:rPr lang="da-DK" sz="1400" dirty="0" err="1" smtClean="0">
                <a:sym typeface="Symbol"/>
              </a:rPr>
              <a:t>index</a:t>
            </a:r>
            <a:r>
              <a:rPr lang="da-DK" sz="1400" dirty="0" smtClean="0">
                <a:sym typeface="Symbol"/>
              </a:rPr>
              <a:t> of </a:t>
            </a:r>
            <a:r>
              <a:rPr lang="da-DK" sz="1400" dirty="0" err="1" smtClean="0">
                <a:sym typeface="Symbol"/>
              </a:rPr>
              <a:t>nonempty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blocks</a:t>
            </a:r>
            <a:r>
              <a:rPr lang="da-DK" sz="1400" dirty="0" smtClean="0">
                <a:sym typeface="Symbol"/>
              </a:rPr>
              <a:t> (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/</a:t>
            </a:r>
            <a:r>
              <a:rPr lang="el-GR" sz="1400" dirty="0" smtClean="0">
                <a:sym typeface="Symbol"/>
              </a:rPr>
              <a:t>α</a:t>
            </a:r>
            <a:r>
              <a:rPr lang="da-DK" sz="1400" dirty="0" smtClean="0">
                <a:sym typeface="Symbol"/>
              </a:rPr>
              <a:t>log 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bits)</a:t>
            </a:r>
            <a:endParaRPr lang="da-DK" sz="1400" baseline="30000" dirty="0"/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select</a:t>
            </a:r>
            <a:r>
              <a:rPr lang="da-DK" sz="1400" dirty="0" smtClean="0">
                <a:sym typeface="Symbol"/>
              </a:rPr>
              <a:t> = </a:t>
            </a:r>
            <a:r>
              <a:rPr lang="da-DK" sz="1400" dirty="0" err="1" smtClean="0">
                <a:sym typeface="Symbol"/>
              </a:rPr>
              <a:t>select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inside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>bits)</a:t>
            </a:r>
            <a:endParaRPr lang="da-DK" sz="1400" baseline="30000" dirty="0"/>
          </a:p>
        </p:txBody>
      </p:sp>
      <p:sp>
        <p:nvSpPr>
          <p:cNvPr id="87" name="TextBox 86"/>
          <p:cNvSpPr txBox="1"/>
          <p:nvPr/>
        </p:nvSpPr>
        <p:spPr>
          <a:xfrm>
            <a:off x="738644" y="1061245"/>
            <a:ext cx="236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09972" y="1054100"/>
            <a:ext cx="236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59245" y="1037167"/>
            <a:ext cx="497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  <a:sym typeface="Symbol"/>
              </a:rPr>
              <a:t>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496" y="3250719"/>
            <a:ext cx="4407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8288" algn="l"/>
                <a:tab pos="549275" algn="l"/>
              </a:tabLst>
            </a:pPr>
            <a:r>
              <a:rPr lang="da-DK" sz="2000" dirty="0" smtClean="0">
                <a:solidFill>
                  <a:schemeClr val="accent1"/>
                </a:solidFill>
              </a:rPr>
              <a:t>min-</a:t>
            </a:r>
            <a:r>
              <a:rPr lang="da-DK" sz="2000" dirty="0" err="1" smtClean="0">
                <a:solidFill>
                  <a:schemeClr val="accent1"/>
                </a:solidFill>
              </a:rPr>
              <a:t>prefix</a:t>
            </a:r>
            <a:r>
              <a:rPr lang="da-DK" sz="2000" dirty="0" smtClean="0">
                <a:solidFill>
                  <a:schemeClr val="accent1"/>
                </a:solidFill>
              </a:rPr>
              <a:t>-sum(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,</a:t>
            </a:r>
            <a:r>
              <a:rPr lang="da-DK" sz="2000" i="1" dirty="0">
                <a:solidFill>
                  <a:srgbClr val="C00000"/>
                </a:solidFill>
              </a:rPr>
              <a:t> 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) =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smtClean="0">
                <a:solidFill>
                  <a:schemeClr val="accent1"/>
                </a:solidFill>
              </a:rPr>
              <a:t>k</a:t>
            </a:r>
            <a:r>
              <a:rPr lang="da-DK" sz="2000" dirty="0" smtClean="0">
                <a:solidFill>
                  <a:schemeClr val="accent1"/>
                </a:solidFill>
              </a:rPr>
              <a:t>-1)+</a:t>
            </a:r>
            <a:r>
              <a:rPr lang="da-DK" sz="2000" i="1" dirty="0" err="1" smtClean="0">
                <a:solidFill>
                  <a:schemeClr val="accent1"/>
                </a:solidFill>
              </a:rPr>
              <a:t>d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k</a:t>
            </a:r>
            <a:endParaRPr lang="da-DK" sz="2000" i="1" baseline="-25000" dirty="0" smtClean="0">
              <a:solidFill>
                <a:schemeClr val="accent1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>
                <a:solidFill>
                  <a:schemeClr val="accent1"/>
                </a:solidFill>
              </a:rPr>
              <a:t>	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>
                <a:solidFill>
                  <a:schemeClr val="accent1"/>
                </a:solidFill>
              </a:rPr>
              <a:t>	</a:t>
            </a:r>
            <a:r>
              <a:rPr lang="da-DK" sz="2000" dirty="0" smtClean="0">
                <a:solidFill>
                  <a:schemeClr val="accent1"/>
                </a:solidFill>
              </a:rPr>
              <a:t>= 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1"/>
                </a:solidFill>
              </a:rPr>
              <a:t>┘</a:t>
            </a:r>
            <a:endParaRPr lang="da-DK" sz="2000" baseline="-25000" dirty="0" smtClean="0">
              <a:solidFill>
                <a:schemeClr val="accent1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>
                <a:solidFill>
                  <a:schemeClr val="accent1"/>
                </a:solidFill>
              </a:rPr>
              <a:t>┘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drm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PS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+1, 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-1)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>
                <a:solidFill>
                  <a:schemeClr val="accent1"/>
                </a:solidFill>
              </a:rPr>
              <a:t>b</a:t>
            </a:r>
            <a:r>
              <a:rPr lang="da-DK" sz="2000" baseline="-25000" dirty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 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,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-1]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], 0,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>
                <a:solidFill>
                  <a:schemeClr val="accent1"/>
                </a:solidFill>
              </a:rPr>
              <a:t>-1]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], 0, 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 </a:t>
            </a:r>
            <a:r>
              <a:rPr lang="da-DK" sz="2000" dirty="0">
                <a:solidFill>
                  <a:schemeClr val="accent1"/>
                </a:solidFill>
              </a:rPr>
              <a:t>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k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argmin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=1..3</a:t>
            </a:r>
            <a:r>
              <a:rPr lang="da-DK" sz="2000" dirty="0" smtClean="0">
                <a:solidFill>
                  <a:schemeClr val="accent1"/>
                </a:solidFill>
              </a:rPr>
              <a:t> PS[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-1]+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err="1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err="1" smtClean="0">
                <a:solidFill>
                  <a:schemeClr val="accent1"/>
                </a:solidFill>
              </a:rPr>
              <a:t>d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  <a:endParaRPr lang="da-DK" sz="2000" dirty="0">
              <a:solidFill>
                <a:schemeClr val="accent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788024" y="3573016"/>
            <a:ext cx="45365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PS[</a:t>
            </a:r>
            <a:r>
              <a:rPr lang="da-DK" sz="1400" i="1" dirty="0" smtClean="0"/>
              <a:t>b</a:t>
            </a:r>
            <a:r>
              <a:rPr lang="da-DK" sz="1400" dirty="0" smtClean="0"/>
              <a:t>] = #</a:t>
            </a:r>
            <a:r>
              <a:rPr lang="da-DK" sz="1400" baseline="-25000" dirty="0" smtClean="0"/>
              <a:t>+ </a:t>
            </a:r>
            <a:r>
              <a:rPr lang="da-DK" sz="1400" dirty="0" smtClean="0"/>
              <a:t>- #</a:t>
            </a:r>
            <a:r>
              <a:rPr lang="da-DK" sz="1400" baseline="-25000" dirty="0" smtClean="0"/>
              <a:t>-</a:t>
            </a:r>
            <a:r>
              <a:rPr lang="da-DK" sz="1400" dirty="0" smtClean="0"/>
              <a:t> for </a:t>
            </a:r>
            <a:r>
              <a:rPr lang="da-DK" sz="1400" dirty="0" err="1" smtClean="0"/>
              <a:t>blocks</a:t>
            </a:r>
            <a:r>
              <a:rPr lang="da-DK" sz="1400" dirty="0" smtClean="0"/>
              <a:t> 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0</a:t>
            </a:r>
            <a:r>
              <a:rPr lang="da-DK" sz="1400" dirty="0" smtClean="0"/>
              <a:t>..</a:t>
            </a:r>
            <a:r>
              <a:rPr lang="da-DK" sz="1400" i="1" dirty="0" smtClean="0"/>
              <a:t>B</a:t>
            </a:r>
            <a:r>
              <a:rPr lang="da-DK" sz="1400" i="1" baseline="-25000" dirty="0" smtClean="0"/>
              <a:t>b</a:t>
            </a:r>
            <a:r>
              <a:rPr lang="da-DK" sz="1400" dirty="0" smtClean="0"/>
              <a:t> (</a:t>
            </a:r>
            <a:r>
              <a:rPr lang="da-DK" sz="1400" i="1" dirty="0" smtClean="0"/>
              <a:t>n</a:t>
            </a:r>
            <a:r>
              <a:rPr lang="da-DK" sz="1400" dirty="0" smtClean="0"/>
              <a:t>/</a:t>
            </a:r>
            <a:r>
              <a:rPr lang="el-GR" sz="1400" dirty="0" smtClean="0"/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/>
              <a:t>log </a:t>
            </a:r>
            <a:r>
              <a:rPr lang="da-DK" sz="1400" i="1" dirty="0" smtClean="0"/>
              <a:t>n</a:t>
            </a:r>
            <a:r>
              <a:rPr lang="da-DK" sz="1400" dirty="0" smtClean="0"/>
              <a:t> bits)</a:t>
            </a:r>
          </a:p>
          <a:p>
            <a:r>
              <a:rPr lang="da-DK" sz="1400" dirty="0" err="1">
                <a:sym typeface="Symbol"/>
              </a:rPr>
              <a:t>T</a:t>
            </a:r>
            <a:r>
              <a:rPr lang="da-DK" sz="1400" baseline="-25000" dirty="0" err="1">
                <a:sym typeface="Symbol"/>
              </a:rPr>
              <a:t>ps</a:t>
            </a:r>
            <a:r>
              <a:rPr lang="da-DK" sz="1400" dirty="0">
                <a:sym typeface="Symbol"/>
              </a:rPr>
              <a:t> = </a:t>
            </a:r>
            <a:r>
              <a:rPr lang="da-DK" sz="1400" dirty="0" smtClean="0"/>
              <a:t>#</a:t>
            </a:r>
            <a:r>
              <a:rPr lang="da-DK" sz="1400" baseline="-25000" dirty="0" smtClean="0"/>
              <a:t>+ </a:t>
            </a:r>
            <a:r>
              <a:rPr lang="da-DK" sz="1400" dirty="0"/>
              <a:t>- #</a:t>
            </a:r>
            <a:r>
              <a:rPr lang="da-DK" sz="1400" baseline="-25000" dirty="0"/>
              <a:t>-</a:t>
            </a:r>
            <a:r>
              <a:rPr lang="da-DK" sz="1400" dirty="0"/>
              <a:t> for </a:t>
            </a:r>
            <a:r>
              <a:rPr lang="da-DK" sz="1400" dirty="0" err="1">
                <a:sym typeface="Symbol"/>
              </a:rPr>
              <a:t>block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prefix</a:t>
            </a:r>
            <a:r>
              <a:rPr lang="da-DK" sz="1400" dirty="0" smtClean="0">
                <a:sym typeface="Symbol"/>
              </a:rPr>
              <a:t>,</a:t>
            </a:r>
          </a:p>
          <a:p>
            <a:r>
              <a:rPr lang="da-DK" sz="1400" dirty="0" smtClean="0">
                <a:sym typeface="Symbol"/>
              </a:rPr>
              <a:t>        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>
                <a:sym typeface="Symbol"/>
              </a:rPr>
              <a:t>(1+log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 smtClean="0">
                <a:sym typeface="Symbol"/>
              </a:rPr>
              <a:t>) bits)</a:t>
            </a:r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mps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= </a:t>
            </a:r>
            <a:r>
              <a:rPr lang="da-DK" sz="1400" dirty="0" err="1" smtClean="0">
                <a:sym typeface="Symbol"/>
              </a:rPr>
              <a:t>index</a:t>
            </a:r>
            <a:r>
              <a:rPr lang="da-DK" sz="1400" dirty="0" smtClean="0">
                <a:sym typeface="Symbol"/>
              </a:rPr>
              <a:t> of minimum </a:t>
            </a:r>
            <a:r>
              <a:rPr lang="da-DK" sz="1400" dirty="0" err="1">
                <a:sym typeface="Symbol"/>
              </a:rPr>
              <a:t>prefix</a:t>
            </a:r>
            <a:r>
              <a:rPr lang="da-DK" sz="1400" dirty="0">
                <a:sym typeface="Symbol"/>
              </a:rPr>
              <a:t> sum </a:t>
            </a:r>
            <a:r>
              <a:rPr lang="da-DK" sz="1400" dirty="0"/>
              <a:t>#</a:t>
            </a:r>
            <a:r>
              <a:rPr lang="da-DK" sz="1400" baseline="-25000" dirty="0"/>
              <a:t>+ </a:t>
            </a:r>
            <a:r>
              <a:rPr lang="da-DK" sz="1400" dirty="0"/>
              <a:t>- #</a:t>
            </a:r>
            <a:r>
              <a:rPr lang="da-DK" sz="1400" baseline="-25000" dirty="0"/>
              <a:t>-</a:t>
            </a:r>
            <a:r>
              <a:rPr lang="da-DK" sz="1400" dirty="0"/>
              <a:t> </a:t>
            </a:r>
            <a:r>
              <a:rPr lang="da-DK" sz="1400" dirty="0" err="1">
                <a:sym typeface="Symbol"/>
              </a:rPr>
              <a:t>inside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/>
            </a:r>
            <a:br>
              <a:rPr lang="da-DK" sz="1400" dirty="0" smtClean="0">
                <a:sym typeface="Symbol"/>
              </a:rPr>
            </a:br>
            <a:r>
              <a:rPr lang="da-DK" sz="1400" dirty="0" smtClean="0">
                <a:sym typeface="Symbol"/>
              </a:rPr>
              <a:t>           range in </a:t>
            </a:r>
            <a:r>
              <a:rPr lang="da-DK" sz="1400" dirty="0">
                <a:sym typeface="Symbol"/>
              </a:rPr>
              <a:t>a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>
                <a:sym typeface="Symbol"/>
              </a:rPr>
              <a:t>lookup</a:t>
            </a:r>
            <a:r>
              <a:rPr lang="da-DK" sz="1400" dirty="0">
                <a:sym typeface="Symbol"/>
              </a:rPr>
              <a:t> (2</a:t>
            </a:r>
            <a:r>
              <a:rPr lang="el-GR" sz="1400" baseline="30000" dirty="0">
                <a:sym typeface="Symbol"/>
              </a:rPr>
              <a:t>α</a:t>
            </a:r>
            <a:r>
              <a:rPr lang="da-DK" sz="1400" baseline="30000" dirty="0">
                <a:sym typeface="Symbol"/>
              </a:rPr>
              <a:t>+2log </a:t>
            </a:r>
            <a:r>
              <a:rPr lang="el-GR" sz="1400" baseline="30000" dirty="0">
                <a:sym typeface="Symbol"/>
              </a:rPr>
              <a:t>α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>
                <a:sym typeface="Symbol"/>
              </a:rPr>
              <a:t>α</a:t>
            </a:r>
            <a:r>
              <a:rPr lang="da-DK" sz="1400" dirty="0">
                <a:sym typeface="Symbol"/>
              </a:rPr>
              <a:t> bits</a:t>
            </a:r>
            <a:r>
              <a:rPr lang="da-DK" sz="1400" dirty="0" smtClean="0">
                <a:sym typeface="Symbol"/>
              </a:rPr>
              <a:t>)</a:t>
            </a:r>
            <a:endParaRPr lang="da-DK" sz="1400" baseline="30000" dirty="0"/>
          </a:p>
          <a:p>
            <a:r>
              <a:rPr lang="da-DK" sz="1400" dirty="0" smtClean="0"/>
              <a:t>MPS[</a:t>
            </a:r>
            <a:r>
              <a:rPr lang="da-DK" sz="1400" i="1" dirty="0" smtClean="0"/>
              <a:t>b</a:t>
            </a:r>
            <a:r>
              <a:rPr lang="da-DK" sz="1400" dirty="0" smtClean="0"/>
              <a:t>] = PS[</a:t>
            </a:r>
            <a:r>
              <a:rPr lang="da-DK" sz="1400" i="1" dirty="0" smtClean="0"/>
              <a:t>b</a:t>
            </a:r>
            <a:r>
              <a:rPr lang="da-DK" sz="1400" dirty="0" smtClean="0"/>
              <a:t>-1]+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>
                <a:sym typeface="Symbol"/>
              </a:rPr>
              <a:t>T</a:t>
            </a:r>
            <a:r>
              <a:rPr lang="da-DK" sz="1400" baseline="-25000" dirty="0" err="1">
                <a:sym typeface="Symbol"/>
              </a:rPr>
              <a:t>mps</a:t>
            </a:r>
            <a:r>
              <a:rPr lang="da-DK" sz="1400" dirty="0" smtClean="0"/>
              <a:t>[B[</a:t>
            </a:r>
            <a:r>
              <a:rPr lang="da-DK" sz="1400" i="1" dirty="0" smtClean="0"/>
              <a:t>b</a:t>
            </a:r>
            <a:r>
              <a:rPr lang="da-DK" sz="1400" dirty="0" smtClean="0"/>
              <a:t>], 0, </a:t>
            </a:r>
            <a:r>
              <a:rPr lang="el-GR" sz="1400" dirty="0" smtClean="0"/>
              <a:t>α</a:t>
            </a:r>
            <a:r>
              <a:rPr lang="da-DK" sz="1400" dirty="0" smtClean="0"/>
              <a:t>-1] </a:t>
            </a:r>
            <a:r>
              <a:rPr lang="da-DK" sz="1400" dirty="0"/>
              <a:t>(</a:t>
            </a:r>
            <a:r>
              <a:rPr lang="da-DK" sz="1400" i="1" dirty="0"/>
              <a:t>n</a:t>
            </a:r>
            <a:r>
              <a:rPr lang="da-DK" sz="1400" dirty="0"/>
              <a:t>/</a:t>
            </a:r>
            <a:r>
              <a:rPr lang="el-GR" sz="1400" dirty="0"/>
              <a:t>α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/>
              <a:t>log </a:t>
            </a:r>
            <a:r>
              <a:rPr lang="da-DK" sz="1400" i="1" dirty="0"/>
              <a:t>n</a:t>
            </a:r>
            <a:r>
              <a:rPr lang="da-DK" sz="1400" dirty="0"/>
              <a:t> bits</a:t>
            </a:r>
            <a:r>
              <a:rPr lang="da-DK" sz="1400" dirty="0" smtClean="0"/>
              <a:t>)</a:t>
            </a:r>
          </a:p>
          <a:p>
            <a:r>
              <a:rPr lang="da-DK" sz="1400" dirty="0" err="1" smtClean="0"/>
              <a:t>drm</a:t>
            </a:r>
            <a:r>
              <a:rPr lang="da-DK" sz="1400" baseline="-25000" dirty="0" err="1" smtClean="0"/>
              <a:t>MPS</a:t>
            </a:r>
            <a:r>
              <a:rPr lang="da-DK" sz="1400" dirty="0" smtClean="0"/>
              <a:t> = </a:t>
            </a:r>
            <a:r>
              <a:rPr lang="da-DK" sz="1400" dirty="0" err="1" smtClean="0"/>
              <a:t>drm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da-DK" sz="1400" dirty="0" smtClean="0"/>
              <a:t> </a:t>
            </a:r>
            <a:r>
              <a:rPr lang="da-DK" sz="1400" dirty="0" err="1" smtClean="0"/>
              <a:t>structure</a:t>
            </a:r>
            <a:r>
              <a:rPr lang="da-DK" sz="1400" dirty="0" smtClean="0"/>
              <a:t> for MPS, O(</a:t>
            </a:r>
            <a:r>
              <a:rPr lang="da-DK" sz="1400" i="1" dirty="0"/>
              <a:t>n</a:t>
            </a:r>
            <a:r>
              <a:rPr lang="da-DK" sz="1400" dirty="0"/>
              <a:t>/</a:t>
            </a:r>
            <a:r>
              <a:rPr lang="el-GR" sz="1400" dirty="0"/>
              <a:t>α</a:t>
            </a:r>
            <a:r>
              <a:rPr lang="da-DK" sz="1400" dirty="0" smtClean="0"/>
              <a:t>) </a:t>
            </a:r>
            <a:r>
              <a:rPr lang="da-DK" sz="1400" dirty="0" err="1" smtClean="0"/>
              <a:t>words</a:t>
            </a:r>
            <a:r>
              <a:rPr lang="da-DK" sz="1400" dirty="0" smtClean="0"/>
              <a:t> (O(</a:t>
            </a:r>
            <a:r>
              <a:rPr lang="da-DK" sz="1400" i="1" dirty="0" smtClean="0"/>
              <a:t>n</a:t>
            </a:r>
            <a:r>
              <a:rPr lang="da-DK" sz="1400" dirty="0" smtClean="0"/>
              <a:t>) bits)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05111"/>
              </p:ext>
            </p:extLst>
          </p:nvPr>
        </p:nvGraphicFramePr>
        <p:xfrm>
          <a:off x="540429" y="6170147"/>
          <a:ext cx="7920003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Connector 92"/>
          <p:cNvCxnSpPr/>
          <p:nvPr/>
        </p:nvCxnSpPr>
        <p:spPr>
          <a:xfrm>
            <a:off x="2050084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567896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068776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576664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87468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74712"/>
              </p:ext>
            </p:extLst>
          </p:nvPr>
        </p:nvGraphicFramePr>
        <p:xfrm>
          <a:off x="5681566" y="5340225"/>
          <a:ext cx="2262858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99" name="Group 98"/>
          <p:cNvGrpSpPr/>
          <p:nvPr/>
        </p:nvGrpSpPr>
        <p:grpSpPr>
          <a:xfrm flipV="1">
            <a:off x="1668511" y="6528222"/>
            <a:ext cx="5664042" cy="46515"/>
            <a:chOff x="7078971" y="5157192"/>
            <a:chExt cx="5664042" cy="14401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7078971" y="5157192"/>
              <a:ext cx="566401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7078971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12743013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 flipV="1">
            <a:off x="6080915" y="5686741"/>
            <a:ext cx="1092119" cy="46515"/>
            <a:chOff x="3419872" y="5157192"/>
            <a:chExt cx="2736304" cy="14401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1116789" y="64559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 smtClean="0"/>
              <a:t>1</a:t>
            </a:r>
            <a:endParaRPr lang="da-DK" sz="1400" baseline="-50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165461" y="64921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581285" y="64921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/>
              <a:t>2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836072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 smtClean="0"/>
              <a:t>2</a:t>
            </a:r>
            <a:endParaRPr lang="da-DK" sz="1200" dirty="0"/>
          </a:p>
        </p:txBody>
      </p:sp>
      <p:sp>
        <p:nvSpPr>
          <p:cNvPr id="111" name="Rectangle 110"/>
          <p:cNvSpPr/>
          <p:nvPr/>
        </p:nvSpPr>
        <p:spPr>
          <a:xfrm>
            <a:off x="1714214" y="5937327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>
                <a:solidFill>
                  <a:srgbClr val="C00000"/>
                </a:solidFill>
              </a:rPr>
              <a:t>p</a:t>
            </a:r>
            <a:r>
              <a:rPr lang="da-DK" sz="1200" i="1" baseline="-25000" dirty="0" smtClean="0">
                <a:solidFill>
                  <a:srgbClr val="C00000"/>
                </a:solidFill>
              </a:rPr>
              <a:t>i</a:t>
            </a:r>
            <a:endParaRPr lang="da-DK" sz="1200" i="1" dirty="0">
              <a:solidFill>
                <a:srgbClr val="C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20711" y="5925376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err="1" smtClean="0">
                <a:solidFill>
                  <a:srgbClr val="C00000"/>
                </a:solidFill>
              </a:rPr>
              <a:t>p</a:t>
            </a:r>
            <a:r>
              <a:rPr lang="da-DK" sz="1200" i="1" baseline="-25000" dirty="0" err="1" smtClean="0">
                <a:solidFill>
                  <a:srgbClr val="C00000"/>
                </a:solidFill>
              </a:rPr>
              <a:t>j</a:t>
            </a:r>
            <a:endParaRPr lang="da-DK" sz="1200" i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706397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/>
              <a:t>1</a:t>
            </a:r>
            <a:endParaRPr lang="da-DK" sz="1200" dirty="0"/>
          </a:p>
        </p:txBody>
      </p:sp>
      <p:sp>
        <p:nvSpPr>
          <p:cNvPr id="114" name="Rectangle 113"/>
          <p:cNvSpPr/>
          <p:nvPr/>
        </p:nvSpPr>
        <p:spPr>
          <a:xfrm>
            <a:off x="7218565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 smtClean="0"/>
              <a:t>3</a:t>
            </a:r>
            <a:endParaRPr lang="da-DK" sz="1200" dirty="0"/>
          </a:p>
        </p:txBody>
      </p:sp>
      <p:sp>
        <p:nvSpPr>
          <p:cNvPr id="115" name="Rectangle 114"/>
          <p:cNvSpPr/>
          <p:nvPr/>
        </p:nvSpPr>
        <p:spPr>
          <a:xfrm>
            <a:off x="1582597" y="5823488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1</a:t>
            </a:r>
            <a:r>
              <a:rPr lang="da-DK" sz="1200" dirty="0" smtClean="0"/>
              <a:t>=3</a:t>
            </a:r>
            <a:endParaRPr lang="da-DK" sz="1200" dirty="0"/>
          </a:p>
        </p:txBody>
      </p:sp>
      <p:sp>
        <p:nvSpPr>
          <p:cNvPr id="116" name="Rectangle 115"/>
          <p:cNvSpPr/>
          <p:nvPr/>
        </p:nvSpPr>
        <p:spPr>
          <a:xfrm>
            <a:off x="5758623" y="5931352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2</a:t>
            </a:r>
            <a:r>
              <a:rPr lang="da-DK" sz="1200" dirty="0" smtClean="0"/>
              <a:t>=2</a:t>
            </a:r>
            <a:endParaRPr lang="da-DK" sz="1200" dirty="0"/>
          </a:p>
        </p:txBody>
      </p:sp>
      <p:sp>
        <p:nvSpPr>
          <p:cNvPr id="117" name="Rectangle 116"/>
          <p:cNvSpPr/>
          <p:nvPr/>
        </p:nvSpPr>
        <p:spPr>
          <a:xfrm>
            <a:off x="6882967" y="5805264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3</a:t>
            </a:r>
            <a:r>
              <a:rPr lang="da-DK" sz="1200" dirty="0" smtClean="0"/>
              <a:t>=1</a:t>
            </a:r>
            <a:endParaRPr lang="da-DK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192356" y="5331872"/>
            <a:ext cx="556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MPS</a:t>
            </a:r>
            <a:endParaRPr lang="da-DK" sz="1600" baseline="-50000" dirty="0"/>
          </a:p>
        </p:txBody>
      </p:sp>
      <p:sp>
        <p:nvSpPr>
          <p:cNvPr id="119" name="Left Brace 118"/>
          <p:cNvSpPr/>
          <p:nvPr/>
        </p:nvSpPr>
        <p:spPr>
          <a:xfrm>
            <a:off x="4716016" y="2504346"/>
            <a:ext cx="114136" cy="99666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0" name="Left Brace 119"/>
          <p:cNvSpPr/>
          <p:nvPr/>
        </p:nvSpPr>
        <p:spPr>
          <a:xfrm>
            <a:off x="4716016" y="3645024"/>
            <a:ext cx="114136" cy="2095006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1" name="Left Brace 120"/>
          <p:cNvSpPr/>
          <p:nvPr/>
        </p:nvSpPr>
        <p:spPr>
          <a:xfrm>
            <a:off x="4716016" y="1916832"/>
            <a:ext cx="114136" cy="418040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1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9" grpId="0" animBg="1"/>
      <p:bldP spid="81" grpId="0"/>
      <p:bldP spid="82" grpId="0"/>
      <p:bldP spid="85" grpId="0"/>
      <p:bldP spid="86" grpId="0"/>
      <p:bldP spid="90" grpId="0"/>
      <p:bldP spid="91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920"/>
            <a:ext cx="8229600" cy="5806480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Incremental</a:t>
            </a:r>
            <a:r>
              <a:rPr lang="da-DK" dirty="0" smtClean="0"/>
              <a:t> </a:t>
            </a:r>
            <a:r>
              <a:rPr lang="da-DK" dirty="0" err="1" smtClean="0"/>
              <a:t>construction</a:t>
            </a:r>
            <a:r>
              <a:rPr lang="da-DK" dirty="0" smtClean="0"/>
              <a:t> </a:t>
            </a:r>
            <a:r>
              <a:rPr lang="da-DK" dirty="0" err="1" smtClean="0"/>
              <a:t>left-to-right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) time   (</a:t>
            </a:r>
            <a:r>
              <a:rPr lang="el-GR" dirty="0" smtClean="0"/>
              <a:t>Φ</a:t>
            </a:r>
            <a:r>
              <a:rPr lang="da-DK" dirty="0" smtClean="0"/>
              <a:t> = #nodes on </a:t>
            </a:r>
            <a:r>
              <a:rPr lang="da-DK" dirty="0" err="1" smtClean="0"/>
              <a:t>rightmost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Cartesian Tree Construction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763688" y="5506432"/>
          <a:ext cx="5544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936104"/>
                <a:gridCol w="567063"/>
                <a:gridCol w="693077"/>
                <a:gridCol w="468052"/>
                <a:gridCol w="1080120"/>
                <a:gridCol w="648072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3707904" y="303380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10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860032" y="2204864"/>
            <a:ext cx="3312368" cy="2771462"/>
            <a:chOff x="4860032" y="2204864"/>
            <a:chExt cx="3312368" cy="2771462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380312" y="4112230"/>
              <a:ext cx="50405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444208" y="249003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948264" y="3066094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092280" y="3573016"/>
              <a:ext cx="720080" cy="8289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732240" y="2481646"/>
              <a:ext cx="1152128" cy="10913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516216" y="220486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092280" y="386104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020272" y="276967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7630932" y="462467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668344" y="436510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596336" y="3284984"/>
              <a:ext cx="504056" cy="492806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10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860032" y="3212976"/>
              <a:ext cx="1008112" cy="0"/>
            </a:xfrm>
            <a:prstGeom prst="straightConnector1">
              <a:avLst/>
            </a:prstGeom>
            <a:ln w="889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843808" y="277337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+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115616" y="2396980"/>
            <a:ext cx="2232248" cy="2184148"/>
            <a:chOff x="1115616" y="2396980"/>
            <a:chExt cx="2232248" cy="2184148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115616" y="268214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19672" y="325821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195736" y="376226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03648" y="2673762"/>
              <a:ext cx="1656184" cy="15121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187624" y="239698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67744" y="346585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91680" y="296179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2806396" y="4229472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3808" y="396990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131840" y="38610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START HERE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uiExpand="1" animBg="1"/>
      <p:bldP spid="43" grpId="0" uiExpand="1"/>
      <p:bldP spid="46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19672" y="1679429"/>
            <a:ext cx="5976664" cy="1965592"/>
            <a:chOff x="1739806" y="4509120"/>
            <a:chExt cx="5976664" cy="17232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B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D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F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J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K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Reduction: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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1 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Range Maximum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180" y="1511559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7151" y="1504166"/>
            <a:ext cx="1156387" cy="345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354667" y="1291771"/>
            <a:ext cx="6524171" cy="2564191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524171" h="2564191">
                <a:moveTo>
                  <a:pt x="3696304" y="14515"/>
                </a:moveTo>
                <a:cubicBezTo>
                  <a:pt x="3233056" y="113695"/>
                  <a:pt x="2769809" y="212876"/>
                  <a:pt x="2288419" y="348343"/>
                </a:cubicBezTo>
                <a:cubicBezTo>
                  <a:pt x="1807029" y="483810"/>
                  <a:pt x="1170819" y="641048"/>
                  <a:pt x="807962" y="827315"/>
                </a:cubicBezTo>
                <a:cubicBezTo>
                  <a:pt x="445105" y="1013582"/>
                  <a:pt x="222552" y="1277257"/>
                  <a:pt x="111276" y="1465943"/>
                </a:cubicBezTo>
                <a:cubicBezTo>
                  <a:pt x="0" y="1654629"/>
                  <a:pt x="45961" y="1857829"/>
                  <a:pt x="140304" y="1959429"/>
                </a:cubicBezTo>
                <a:cubicBezTo>
                  <a:pt x="234647" y="2061029"/>
                  <a:pt x="522514" y="2155372"/>
                  <a:pt x="677333" y="2075543"/>
                </a:cubicBezTo>
                <a:cubicBezTo>
                  <a:pt x="832152" y="1995715"/>
                  <a:pt x="890210" y="1538515"/>
                  <a:pt x="1069219" y="1480458"/>
                </a:cubicBezTo>
                <a:cubicBezTo>
                  <a:pt x="1248228" y="1422401"/>
                  <a:pt x="1712685" y="1676400"/>
                  <a:pt x="1751390" y="1727200"/>
                </a:cubicBezTo>
                <a:cubicBezTo>
                  <a:pt x="1790095" y="1778000"/>
                  <a:pt x="1395790" y="1710268"/>
                  <a:pt x="1301447" y="1785258"/>
                </a:cubicBezTo>
                <a:cubicBezTo>
                  <a:pt x="1207104" y="1860248"/>
                  <a:pt x="1151466" y="2053772"/>
                  <a:pt x="1185333" y="2177143"/>
                </a:cubicBezTo>
                <a:cubicBezTo>
                  <a:pt x="1219200" y="2300514"/>
                  <a:pt x="1299028" y="2564191"/>
                  <a:pt x="1504647" y="2525486"/>
                </a:cubicBezTo>
                <a:cubicBezTo>
                  <a:pt x="1710266" y="2486781"/>
                  <a:pt x="2230361" y="2140858"/>
                  <a:pt x="2419047" y="1944915"/>
                </a:cubicBezTo>
                <a:cubicBezTo>
                  <a:pt x="2607733" y="1748972"/>
                  <a:pt x="2767744" y="1473794"/>
                  <a:pt x="2636762" y="1349829"/>
                </a:cubicBezTo>
                <a:cubicBezTo>
                  <a:pt x="2505780" y="1225864"/>
                  <a:pt x="1656408" y="1261913"/>
                  <a:pt x="1633157" y="1201125"/>
                </a:cubicBezTo>
                <a:cubicBezTo>
                  <a:pt x="1609906" y="1140337"/>
                  <a:pt x="2276766" y="953060"/>
                  <a:pt x="2497253" y="985101"/>
                </a:cubicBezTo>
                <a:cubicBezTo>
                  <a:pt x="2717740" y="1017142"/>
                  <a:pt x="2770748" y="1223727"/>
                  <a:pt x="2956076" y="1393372"/>
                </a:cubicBezTo>
                <a:cubicBezTo>
                  <a:pt x="3141404" y="1563017"/>
                  <a:pt x="3406019" y="1913467"/>
                  <a:pt x="3609219" y="2002972"/>
                </a:cubicBezTo>
                <a:cubicBezTo>
                  <a:pt x="3812419" y="2092477"/>
                  <a:pt x="4068838" y="2022324"/>
                  <a:pt x="4175276" y="1930400"/>
                </a:cubicBezTo>
                <a:cubicBezTo>
                  <a:pt x="4281714" y="1838476"/>
                  <a:pt x="4383314" y="1649791"/>
                  <a:pt x="4247847" y="1451429"/>
                </a:cubicBezTo>
                <a:cubicBezTo>
                  <a:pt x="4112380" y="1253067"/>
                  <a:pt x="3396343" y="909562"/>
                  <a:pt x="3362476" y="740229"/>
                </a:cubicBezTo>
                <a:cubicBezTo>
                  <a:pt x="3328609" y="570896"/>
                  <a:pt x="3768876" y="454781"/>
                  <a:pt x="4044647" y="435429"/>
                </a:cubicBezTo>
                <a:cubicBezTo>
                  <a:pt x="4320418" y="416077"/>
                  <a:pt x="4939695" y="546706"/>
                  <a:pt x="5017104" y="624115"/>
                </a:cubicBezTo>
                <a:cubicBezTo>
                  <a:pt x="5094513" y="701524"/>
                  <a:pt x="4598609" y="791029"/>
                  <a:pt x="4509104" y="899886"/>
                </a:cubicBezTo>
                <a:cubicBezTo>
                  <a:pt x="4419599" y="1008743"/>
                  <a:pt x="4446209" y="1170820"/>
                  <a:pt x="4480076" y="1277258"/>
                </a:cubicBezTo>
                <a:cubicBezTo>
                  <a:pt x="4513943" y="1383696"/>
                  <a:pt x="4622728" y="1503199"/>
                  <a:pt x="4712304" y="1538515"/>
                </a:cubicBezTo>
                <a:cubicBezTo>
                  <a:pt x="4801880" y="1573831"/>
                  <a:pt x="4918656" y="1533387"/>
                  <a:pt x="5017533" y="1489157"/>
                </a:cubicBezTo>
                <a:cubicBezTo>
                  <a:pt x="5116410" y="1444927"/>
                  <a:pt x="5201617" y="1310869"/>
                  <a:pt x="5305565" y="1273133"/>
                </a:cubicBezTo>
                <a:cubicBezTo>
                  <a:pt x="5409513" y="1235397"/>
                  <a:pt x="5568343" y="1216094"/>
                  <a:pt x="5641219" y="1262743"/>
                </a:cubicBezTo>
                <a:cubicBezTo>
                  <a:pt x="5714095" y="1309392"/>
                  <a:pt x="5619448" y="1531258"/>
                  <a:pt x="5742819" y="1553029"/>
                </a:cubicBezTo>
                <a:cubicBezTo>
                  <a:pt x="5866190" y="1574800"/>
                  <a:pt x="6291942" y="1528839"/>
                  <a:pt x="6381447" y="1393372"/>
                </a:cubicBezTo>
                <a:cubicBezTo>
                  <a:pt x="6470952" y="1257905"/>
                  <a:pt x="6524171" y="972458"/>
                  <a:pt x="6279847" y="740229"/>
                </a:cubicBezTo>
                <a:cubicBezTo>
                  <a:pt x="6035523" y="508000"/>
                  <a:pt x="5475513" y="254000"/>
                  <a:pt x="4915504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76256" y="11874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Euler</a:t>
            </a:r>
            <a:r>
              <a:rPr lang="da-DK" dirty="0" smtClean="0">
                <a:solidFill>
                  <a:srgbClr val="C00000"/>
                </a:solidFill>
              </a:rPr>
              <a:t> Tour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47369"/>
              </p:ext>
            </p:extLst>
          </p:nvPr>
        </p:nvGraphicFramePr>
        <p:xfrm>
          <a:off x="900469" y="4741688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08390" y="469128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node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51650" y="5051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depth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31008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1108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15816" y="115668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08940" y="168303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17526" y="266594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14306" y="315165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35649" y="4403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32726" y="44371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01994" y="5120203"/>
            <a:ext cx="361949" cy="330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" rtlCol="0" anchor="t"/>
          <a:lstStyle/>
          <a:p>
            <a:pPr algn="ctr"/>
            <a:r>
              <a:rPr lang="da-DK" sz="1500" b="1" dirty="0" smtClean="0">
                <a:solidFill>
                  <a:schemeClr val="tx1"/>
                </a:solidFill>
              </a:rPr>
              <a:t>2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30003" y="576519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minimum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392784" y="5750851"/>
            <a:ext cx="18000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flipV="1">
            <a:off x="3162221" y="5496584"/>
            <a:ext cx="2267287" cy="93031"/>
            <a:chOff x="3419872" y="5157192"/>
            <a:chExt cx="2736304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466458" y="4394132"/>
            <a:ext cx="9178" cy="2964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13294" y="40050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50499" y="1196752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4" grpId="0"/>
      <p:bldP spid="35" grpId="0"/>
      <p:bldP spid="38" grpId="0"/>
      <p:bldP spid="39" grpId="0" animBg="1"/>
      <p:bldP spid="4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on Perfect Binary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152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129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56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4471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1645" y="1571330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862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5741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9" idx="5"/>
          </p:cNvCxnSpPr>
          <p:nvPr/>
        </p:nvCxnSpPr>
        <p:spPr>
          <a:xfrm rot="16200000" flipV="1">
            <a:off x="56672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9685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6663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92905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1402756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0"/>
            <a:endCxn id="17" idx="5"/>
          </p:cNvCxnSpPr>
          <p:nvPr/>
        </p:nvCxnSpPr>
        <p:spPr>
          <a:xfrm rot="16200000" flipV="1">
            <a:off x="1712065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0"/>
            <a:endCxn id="10" idx="2"/>
          </p:cNvCxnSpPr>
          <p:nvPr/>
        </p:nvCxnSpPr>
        <p:spPr>
          <a:xfrm rot="5400000" flipH="1" flipV="1">
            <a:off x="661700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1"/>
            <a:endCxn id="10" idx="5"/>
          </p:cNvCxnSpPr>
          <p:nvPr/>
        </p:nvCxnSpPr>
        <p:spPr>
          <a:xfrm rot="16200000" flipV="1">
            <a:off x="1269913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55343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320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948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56385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5933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24" idx="5"/>
          </p:cNvCxnSpPr>
          <p:nvPr/>
        </p:nvCxnSpPr>
        <p:spPr>
          <a:xfrm rot="16200000" flipV="1">
            <a:off x="2868641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69877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6854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99482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370467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  <a:endCxn id="30" idx="5"/>
          </p:cNvCxnSpPr>
          <p:nvPr/>
        </p:nvCxnSpPr>
        <p:spPr>
          <a:xfrm rot="16200000" flipV="1">
            <a:off x="4013980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0"/>
            <a:endCxn id="25" idx="2"/>
          </p:cNvCxnSpPr>
          <p:nvPr/>
        </p:nvCxnSpPr>
        <p:spPr>
          <a:xfrm rot="5400000" flipH="1" flipV="1">
            <a:off x="2963614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1"/>
            <a:endCxn id="25" idx="5"/>
          </p:cNvCxnSpPr>
          <p:nvPr/>
        </p:nvCxnSpPr>
        <p:spPr>
          <a:xfrm rot="16200000" flipV="1">
            <a:off x="3571827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7"/>
            <a:endCxn id="12" idx="1"/>
          </p:cNvCxnSpPr>
          <p:nvPr/>
        </p:nvCxnSpPr>
        <p:spPr>
          <a:xfrm rot="5400000" flipH="1" flipV="1">
            <a:off x="1547961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2"/>
            <a:endCxn id="12" idx="6"/>
          </p:cNvCxnSpPr>
          <p:nvPr/>
        </p:nvCxnSpPr>
        <p:spPr>
          <a:xfrm rot="10800000">
            <a:off x="2381228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781087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5086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77132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84037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16429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4786983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0"/>
            <a:endCxn id="39" idx="5"/>
          </p:cNvCxnSpPr>
          <p:nvPr/>
        </p:nvCxnSpPr>
        <p:spPr>
          <a:xfrm rot="16200000" flipV="1">
            <a:off x="509629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926426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49619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22471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5932322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0"/>
            <a:endCxn id="46" idx="5"/>
          </p:cNvCxnSpPr>
          <p:nvPr/>
        </p:nvCxnSpPr>
        <p:spPr>
          <a:xfrm rot="16200000" flipV="1">
            <a:off x="624163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0"/>
            <a:endCxn id="40" idx="2"/>
          </p:cNvCxnSpPr>
          <p:nvPr/>
        </p:nvCxnSpPr>
        <p:spPr>
          <a:xfrm rot="5400000" flipH="1" flipV="1">
            <a:off x="5191266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1"/>
            <a:endCxn id="40" idx="5"/>
          </p:cNvCxnSpPr>
          <p:nvPr/>
        </p:nvCxnSpPr>
        <p:spPr>
          <a:xfrm rot="16200000" flipV="1">
            <a:off x="5799479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8300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65277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79047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85952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7088898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0"/>
            <a:endCxn id="53" idx="5"/>
          </p:cNvCxnSpPr>
          <p:nvPr/>
        </p:nvCxnSpPr>
        <p:spPr>
          <a:xfrm rot="16200000" flipV="1">
            <a:off x="7398207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822834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79811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2438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823423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8" idx="0"/>
            <a:endCxn id="59" idx="5"/>
          </p:cNvCxnSpPr>
          <p:nvPr/>
        </p:nvCxnSpPr>
        <p:spPr>
          <a:xfrm rot="16200000" flipV="1">
            <a:off x="854354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3" idx="0"/>
            <a:endCxn id="54" idx="2"/>
          </p:cNvCxnSpPr>
          <p:nvPr/>
        </p:nvCxnSpPr>
        <p:spPr>
          <a:xfrm rot="5400000" flipH="1" flipV="1">
            <a:off x="7493181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9" idx="1"/>
            <a:endCxn id="54" idx="5"/>
          </p:cNvCxnSpPr>
          <p:nvPr/>
        </p:nvCxnSpPr>
        <p:spPr>
          <a:xfrm rot="16200000" flipV="1">
            <a:off x="8101394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7"/>
            <a:endCxn id="41" idx="1"/>
          </p:cNvCxnSpPr>
          <p:nvPr/>
        </p:nvCxnSpPr>
        <p:spPr>
          <a:xfrm rot="5400000" flipH="1" flipV="1">
            <a:off x="6077527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4" idx="2"/>
            <a:endCxn id="41" idx="6"/>
          </p:cNvCxnSpPr>
          <p:nvPr/>
        </p:nvCxnSpPr>
        <p:spPr>
          <a:xfrm rot="10800000">
            <a:off x="6910795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2" idx="7"/>
            <a:endCxn id="11" idx="2"/>
          </p:cNvCxnSpPr>
          <p:nvPr/>
        </p:nvCxnSpPr>
        <p:spPr>
          <a:xfrm rot="5400000" flipH="1" flipV="1">
            <a:off x="3191398" y="805049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1" idx="1"/>
            <a:endCxn id="11" idx="6"/>
          </p:cNvCxnSpPr>
          <p:nvPr/>
        </p:nvCxnSpPr>
        <p:spPr>
          <a:xfrm rot="16200000" flipV="1">
            <a:off x="5470001" y="805048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508104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0032" y="27234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6176" y="272345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r>
              <a:rPr lang="da-DK" sz="2000" b="1" dirty="0" smtClean="0">
                <a:solidFill>
                  <a:srgbClr val="C00000"/>
                </a:solidFill>
              </a:rPr>
              <a:t>+1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85004" y="121129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23728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60232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1600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19398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39752" y="27553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51920" y="272345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957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1581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88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067944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23</a:t>
            </a:r>
          </a:p>
        </p:txBody>
      </p:sp>
      <p:sp>
        <p:nvSpPr>
          <p:cNvPr id="82" name="Oval 81"/>
          <p:cNvSpPr/>
          <p:nvPr/>
        </p:nvSpPr>
        <p:spPr>
          <a:xfrm>
            <a:off x="3059832" y="3501032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938442" y="3026004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390868" y="2550438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356248" y="2219403"/>
            <a:ext cx="1935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= </a:t>
            </a:r>
            <a:r>
              <a:rPr lang="da-DK" sz="2000" b="1" dirty="0" err="1" smtClean="0">
                <a:solidFill>
                  <a:srgbClr val="C00000"/>
                </a:solidFill>
              </a:rPr>
              <a:t>nca</a:t>
            </a:r>
            <a:r>
              <a:rPr lang="da-DK" sz="2000" b="1" dirty="0" smtClean="0">
                <a:solidFill>
                  <a:srgbClr val="C00000"/>
                </a:solidFill>
              </a:rPr>
              <a:t>(11,21)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9552" y="4100879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11 = 1011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smtClean="0"/>
              <a:t>21 = 10101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err="1" smtClean="0"/>
              <a:t>nca</a:t>
            </a:r>
            <a:r>
              <a:rPr lang="da-DK" sz="2400" dirty="0" smtClean="0"/>
              <a:t>(21,21) = 5 = 101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= </a:t>
            </a:r>
            <a:r>
              <a:rPr lang="da-DK" sz="2400" dirty="0" err="1" smtClean="0"/>
              <a:t>lcp</a:t>
            </a:r>
            <a:r>
              <a:rPr lang="da-DK" sz="2400" dirty="0" smtClean="0"/>
              <a:t>(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1</a:t>
            </a:r>
            <a:r>
              <a:rPr lang="da-DK" sz="2400" baseline="-25000" dirty="0" smtClean="0"/>
              <a:t>2 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)</a:t>
            </a:r>
            <a:endParaRPr lang="da-DK" sz="2400" baseline="-250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4355976" y="44278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prefix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79912" y="4676943"/>
            <a:ext cx="576064" cy="21602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9552" y="5469031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proc</a:t>
            </a:r>
            <a:r>
              <a:rPr lang="da-DK" sz="2400" dirty="0" smtClean="0"/>
              <a:t> </a:t>
            </a:r>
            <a:r>
              <a:rPr lang="da-DK" sz="2400" dirty="0" err="1" smtClean="0"/>
              <a:t>lcp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if</a:t>
            </a:r>
            <a:r>
              <a:rPr lang="da-DK" sz="2400" dirty="0" smtClean="0"/>
              <a:t> </a:t>
            </a:r>
            <a:r>
              <a:rPr lang="da-DK" sz="2400" i="1" dirty="0" smtClean="0"/>
              <a:t>y </a:t>
            </a:r>
            <a:r>
              <a:rPr lang="da-DK" sz="2400" dirty="0" smtClean="0"/>
              <a:t>&lt; </a:t>
            </a:r>
            <a:r>
              <a:rPr lang="da-DK" sz="2400" i="1" dirty="0" smtClean="0"/>
              <a:t>x</a:t>
            </a:r>
            <a:r>
              <a:rPr lang="da-DK" sz="2400" dirty="0" smtClean="0"/>
              <a:t> </a:t>
            </a:r>
            <a:r>
              <a:rPr lang="da-DK" sz="2400" b="1" dirty="0" err="1" smtClean="0"/>
              <a:t>then</a:t>
            </a:r>
            <a:r>
              <a:rPr lang="da-DK" sz="2400" b="1" dirty="0" smtClean="0"/>
              <a:t> </a:t>
            </a:r>
            <a:r>
              <a:rPr lang="da-DK" sz="2400" dirty="0" err="1" smtClean="0"/>
              <a:t>swap</a:t>
            </a:r>
            <a:r>
              <a:rPr lang="da-DK" sz="2400" dirty="0" smtClean="0"/>
              <a:t> 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return</a:t>
            </a:r>
            <a:r>
              <a:rPr lang="da-DK" sz="2400" b="1" dirty="0" smtClean="0"/>
              <a:t> </a:t>
            </a:r>
            <a:r>
              <a:rPr lang="da-DK" sz="2400" i="1" dirty="0" smtClean="0"/>
              <a:t>x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 XOR (</a:t>
            </a:r>
            <a:r>
              <a:rPr lang="da-DK" sz="2400" i="1" dirty="0" smtClean="0"/>
              <a:t>y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  <a:r>
              <a:rPr lang="da-DK" sz="2400" dirty="0" err="1" smtClean="0"/>
              <a:t>-msb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)))</a:t>
            </a:r>
            <a:endParaRPr lang="da-DK" sz="2400" baseline="-25000" dirty="0" smtClean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5004048" y="6021288"/>
            <a:ext cx="360040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572000" y="57239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position of most </a:t>
            </a:r>
            <a:r>
              <a:rPr lang="da-DK" dirty="0" err="1" smtClean="0"/>
              <a:t>significant</a:t>
            </a:r>
            <a:r>
              <a:rPr lang="da-DK" dirty="0" smtClean="0"/>
              <a:t> bit ≠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/>
      <p:bldP spid="86" grpId="0" animBg="1"/>
      <p:bldP spid="91" grpId="0"/>
      <p:bldP spid="97" grpId="0" animBg="1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2123728" y="4652327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123728" y="5084375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123728" y="5473101"/>
            <a:ext cx="25202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123728" y="5804455"/>
            <a:ext cx="64807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0648"/>
            <a:ext cx="91383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Range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Mimimum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– Space </a:t>
            </a:r>
            <a:r>
              <a:rPr kumimoji="0" lang="en-US" sz="40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O</a:t>
            </a:r>
            <a:r>
              <a:rPr lang="en-US" sz="4000" b="1" dirty="0" smtClean="0"/>
              <a:t>(</a:t>
            </a:r>
            <a:r>
              <a:rPr lang="en-US" sz="4000" b="1" i="1" dirty="0" err="1" smtClean="0"/>
              <a:t>n</a:t>
            </a:r>
            <a:r>
              <a:rPr lang="en-US" sz="4000" b="1" dirty="0" err="1" smtClean="0"/>
              <a:t>∙log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) </a:t>
            </a:r>
            <a:r>
              <a:rPr lang="en-US" sz="4000" b="1" dirty="0" smtClean="0"/>
              <a:t>words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84604" y="1023119"/>
            <a:ext cx="7704856" cy="2390778"/>
            <a:chOff x="928620" y="908720"/>
            <a:chExt cx="7704856" cy="2390778"/>
          </a:xfrm>
        </p:grpSpPr>
        <p:grpSp>
          <p:nvGrpSpPr>
            <p:cNvPr id="8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0"/>
                <a:endCxn id="11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8" idx="0"/>
                <a:endCxn id="19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1" idx="0"/>
                <a:endCxn id="12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1"/>
                <a:endCxn id="12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0"/>
                <a:endCxn id="26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1" idx="0"/>
                <a:endCxn id="32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6" idx="0"/>
                <a:endCxn id="27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1"/>
                <a:endCxn id="27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2" idx="7"/>
                <a:endCxn id="14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7" idx="2"/>
                <a:endCxn id="14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0" idx="0"/>
                <a:endCxn id="41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1" idx="0"/>
                <a:endCxn id="42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2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2" idx="7"/>
                <a:endCxn id="43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14" idx="7"/>
                <a:endCxn id="13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3" idx="1"/>
                <a:endCxn id="13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Connector 110"/>
          <p:cNvCxnSpPr/>
          <p:nvPr/>
        </p:nvCxnSpPr>
        <p:spPr>
          <a:xfrm>
            <a:off x="2123728" y="4364295"/>
            <a:ext cx="14401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588224" y="433548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88224" y="469552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588224" y="509854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673036" y="5473101"/>
            <a:ext cx="208823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683568" y="5891197"/>
            <a:ext cx="597666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51" y="3766631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683568" y="4162443"/>
          <a:ext cx="7920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660232" y="339938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99118" y="33993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da-DK" sz="1200" dirty="0" smtClean="0">
                <a:solidFill>
                  <a:srgbClr val="C00000"/>
                </a:solidFill>
              </a:rPr>
              <a:t>0             1      </a:t>
            </a:r>
            <a:r>
              <a:rPr lang="da-DK" sz="2000" b="1" i="1" dirty="0" smtClean="0">
                <a:solidFill>
                  <a:srgbClr val="C00000"/>
                </a:solidFill>
              </a:rPr>
              <a:t>    i   </a:t>
            </a:r>
            <a:r>
              <a:rPr lang="da-DK" sz="1200" dirty="0" smtClean="0">
                <a:solidFill>
                  <a:srgbClr val="C00000"/>
                </a:solidFill>
              </a:rPr>
              <a:t>∙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r>
              <a:rPr lang="da-DK" sz="1200" dirty="0" smtClean="0">
                <a:solidFill>
                  <a:srgbClr val="C00000"/>
                </a:solidFill>
              </a:rPr>
              <a:t>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endParaRPr lang="da-DK" sz="1200" dirty="0" smtClean="0">
              <a:solidFill>
                <a:srgbClr val="C00000"/>
              </a:solidFill>
            </a:endParaRPr>
          </a:p>
          <a:p>
            <a:pPr marL="457200" indent="-457200">
              <a:buAutoNum type="arabicPlain"/>
            </a:pP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67544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right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b="1" i="1" baseline="-25000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36096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00B050"/>
                </a:solidFill>
              </a:rPr>
              <a:t>left</a:t>
            </a:r>
            <a:r>
              <a:rPr lang="da-DK" sz="2400" b="1" i="1" baseline="-25000" dirty="0" err="1" smtClean="0">
                <a:solidFill>
                  <a:srgbClr val="00B050"/>
                </a:solidFill>
              </a:rPr>
              <a:t>j</a:t>
            </a:r>
            <a:endParaRPr lang="en-US" sz="2400" b="1" i="1" baseline="-25000" dirty="0">
              <a:solidFill>
                <a:srgbClr val="00B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95536" y="630932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drm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 = min(</a:t>
            </a:r>
            <a:r>
              <a:rPr lang="da-DK" sz="2400" dirty="0" err="1" smtClean="0">
                <a:solidFill>
                  <a:srgbClr val="C00000"/>
                </a:solidFill>
              </a:rPr>
              <a:t>right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), </a:t>
            </a:r>
            <a:r>
              <a:rPr lang="da-DK" sz="2400" dirty="0" err="1" smtClean="0">
                <a:solidFill>
                  <a:srgbClr val="C00000"/>
                </a:solidFill>
              </a:rPr>
              <a:t>left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))          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 = </a:t>
            </a:r>
            <a:r>
              <a:rPr lang="da-DK" sz="2400" dirty="0" err="1" smtClean="0">
                <a:solidFill>
                  <a:srgbClr val="C00000"/>
                </a:solidFill>
              </a:rPr>
              <a:t>msb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 XOR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75382" y="807095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Blocked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solution –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Space O(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words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9616" y="3850248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63983" y="3617208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8446480" y="3706232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37568" y="385024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7568" y="421028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676456" y="4195774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662504" y="3879276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908836" y="3144682"/>
          <a:ext cx="1980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4" name="Freeform 23"/>
          <p:cNvSpPr/>
          <p:nvPr/>
        </p:nvSpPr>
        <p:spPr>
          <a:xfrm>
            <a:off x="1187624" y="3556001"/>
            <a:ext cx="2922871" cy="281090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871" h="281090">
                <a:moveTo>
                  <a:pt x="0" y="281090"/>
                </a:moveTo>
                <a:lnTo>
                  <a:pt x="2160240" y="17016"/>
                </a:lnTo>
                <a:cubicBezTo>
                  <a:pt x="2218208" y="0"/>
                  <a:pt x="2496277" y="17016"/>
                  <a:pt x="2664296" y="17016"/>
                </a:cubicBezTo>
                <a:lnTo>
                  <a:pt x="2922871" y="26576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38099" y="3573580"/>
            <a:ext cx="3124723" cy="237546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  <a:gd name="connsiteX0" fmla="*/ 133017 w 3055888"/>
              <a:gd name="connsiteY0" fmla="*/ 264074 h 264074"/>
              <a:gd name="connsiteX1" fmla="*/ 0 w 3055888"/>
              <a:gd name="connsiteY1" fmla="*/ 43543 h 264074"/>
              <a:gd name="connsiteX2" fmla="*/ 2797313 w 3055888"/>
              <a:gd name="connsiteY2" fmla="*/ 0 h 264074"/>
              <a:gd name="connsiteX3" fmla="*/ 3055888 w 3055888"/>
              <a:gd name="connsiteY3" fmla="*/ 248749 h 264074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60559 h 237547"/>
              <a:gd name="connsiteX3" fmla="*/ 3055888 w 3055888"/>
              <a:gd name="connsiteY3" fmla="*/ 222222 h 237547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17016 h 237547"/>
              <a:gd name="connsiteX3" fmla="*/ 3055888 w 3055888"/>
              <a:gd name="connsiteY3" fmla="*/ 222222 h 237547"/>
              <a:gd name="connsiteX0" fmla="*/ 133017 w 3055888"/>
              <a:gd name="connsiteY0" fmla="*/ 220531 h 220531"/>
              <a:gd name="connsiteX1" fmla="*/ 0 w 3055888"/>
              <a:gd name="connsiteY1" fmla="*/ 43543 h 220531"/>
              <a:gd name="connsiteX2" fmla="*/ 329884 w 3055888"/>
              <a:gd name="connsiteY2" fmla="*/ 0 h 220531"/>
              <a:gd name="connsiteX3" fmla="*/ 3055888 w 3055888"/>
              <a:gd name="connsiteY3" fmla="*/ 205206 h 220531"/>
              <a:gd name="connsiteX0" fmla="*/ 147531 w 3070402"/>
              <a:gd name="connsiteY0" fmla="*/ 237546 h 237546"/>
              <a:gd name="connsiteX1" fmla="*/ 0 w 3070402"/>
              <a:gd name="connsiteY1" fmla="*/ 17016 h 237546"/>
              <a:gd name="connsiteX2" fmla="*/ 344398 w 3070402"/>
              <a:gd name="connsiteY2" fmla="*/ 17015 h 237546"/>
              <a:gd name="connsiteX3" fmla="*/ 3070402 w 3070402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398719 w 3124723"/>
              <a:gd name="connsiteY2" fmla="*/ 17015 h 237546"/>
              <a:gd name="connsiteX3" fmla="*/ 3124723 w 3124723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439459 w 3124723"/>
              <a:gd name="connsiteY2" fmla="*/ 7962 h 237546"/>
              <a:gd name="connsiteX3" fmla="*/ 3124723 w 3124723"/>
              <a:gd name="connsiteY3" fmla="*/ 222221 h 23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723" h="237546">
                <a:moveTo>
                  <a:pt x="201852" y="237546"/>
                </a:moveTo>
                <a:lnTo>
                  <a:pt x="0" y="17016"/>
                </a:lnTo>
                <a:cubicBezTo>
                  <a:pt x="57968" y="0"/>
                  <a:pt x="271440" y="7962"/>
                  <a:pt x="439459" y="7962"/>
                </a:cubicBezTo>
                <a:lnTo>
                  <a:pt x="3124723" y="22222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80861" y="2924944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54446" y="315798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454446" y="351802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flipH="1">
            <a:off x="4760120" y="3064453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961068" y="3501008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947116" y="3184510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 rot="5400000">
            <a:off x="2591780" y="2888940"/>
            <a:ext cx="144016" cy="29523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557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block</a:t>
            </a:r>
            <a:r>
              <a:rPr lang="da-DK" dirty="0" smtClean="0"/>
              <a:t> of O(log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1475656" y="1196752"/>
            <a:ext cx="5760640" cy="187220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75" t="11925" r="12298" b="7751"/>
          <a:stretch>
            <a:fillRect/>
          </a:stretch>
        </p:blipFill>
        <p:spPr bwMode="auto">
          <a:xfrm>
            <a:off x="3203848" y="1479024"/>
            <a:ext cx="2232248" cy="15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 rot="5400000" flipH="1" flipV="1">
            <a:off x="6228581" y="443671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139952" y="4797152"/>
          <a:ext cx="2475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300192" y="43651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83968" y="439704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225515" y="445122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24736" y="4757082"/>
            <a:ext cx="2519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i="1" dirty="0" err="1" smtClean="0">
                <a:solidFill>
                  <a:srgbClr val="C00000"/>
                </a:solidFill>
              </a:rPr>
              <a:t>W</a:t>
            </a:r>
            <a:r>
              <a:rPr lang="da-DK" sz="20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b="1" i="1" baseline="-25000" dirty="0" smtClean="0">
                <a:solidFill>
                  <a:srgbClr val="C00000"/>
                </a:solidFill>
              </a:rPr>
              <a:t>  </a:t>
            </a:r>
            <a:r>
              <a:rPr lang="da-DK" sz="2000" b="1" i="1" dirty="0" smtClean="0">
                <a:solidFill>
                  <a:srgbClr val="C00000"/>
                </a:solidFill>
              </a:rPr>
              <a:t>  </a:t>
            </a:r>
            <a:r>
              <a:rPr lang="da-DK" sz="2000" dirty="0" smtClean="0">
                <a:solidFill>
                  <a:srgbClr val="C00000"/>
                </a:solidFill>
              </a:rPr>
              <a:t>(One for </a:t>
            </a:r>
            <a:r>
              <a:rPr lang="da-DK" sz="2000" dirty="0" err="1" smtClean="0">
                <a:solidFill>
                  <a:srgbClr val="C00000"/>
                </a:solidFill>
              </a:rPr>
              <a:t>each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53732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Block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+1-msb(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b="1" i="1" baseline="-250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AND ((1 &lt;&lt; (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-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+1))-1))</a:t>
            </a:r>
          </a:p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1 top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 + 2 </a:t>
            </a:r>
            <a:r>
              <a:rPr lang="da-DK" sz="2400" dirty="0" err="1" smtClean="0">
                <a:solidFill>
                  <a:srgbClr val="C00000"/>
                </a:solidFill>
              </a:rPr>
              <a:t>bottom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queries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2160" y="114855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Top </a:t>
            </a:r>
            <a:r>
              <a:rPr lang="da-DK" dirty="0" err="1" smtClean="0"/>
              <a:t>structure</a:t>
            </a: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/log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</a:p>
          <a:p>
            <a:r>
              <a:rPr lang="da-DK" dirty="0" smtClean="0"/>
              <a:t>Space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r>
              <a:rPr lang="da-DK" dirty="0" smtClean="0"/>
              <a:t>Query O(1)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25" grpId="0" animBg="1"/>
      <p:bldP spid="37" grpId="0" animBg="1"/>
      <p:bldP spid="38" grpId="0"/>
      <p:bldP spid="40" grpId="0" animBg="1"/>
      <p:bldP spid="43" grpId="0"/>
      <p:bldP spid="44" grpId="0"/>
      <p:bldP spid="46" grpId="0"/>
      <p:bldP spid="47" grpId="0"/>
      <p:bldP spid="48" grpId="0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>
            <a:off x="1403648" y="1456318"/>
            <a:ext cx="2304256" cy="3600400"/>
          </a:xfrm>
          <a:prstGeom prst="straightConnector1">
            <a:avLst/>
          </a:prstGeom>
          <a:ln w="88900">
            <a:solidFill>
              <a:schemeClr val="accent3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5148062" y="2429857"/>
            <a:ext cx="2902747" cy="1567056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509104 w 6524171"/>
              <a:gd name="connsiteY21" fmla="*/ 899886 h 2564191"/>
              <a:gd name="connsiteX22" fmla="*/ 4480076 w 6524171"/>
              <a:gd name="connsiteY22" fmla="*/ 1277258 h 2564191"/>
              <a:gd name="connsiteX23" fmla="*/ 4712304 w 6524171"/>
              <a:gd name="connsiteY23" fmla="*/ 1538515 h 2564191"/>
              <a:gd name="connsiteX24" fmla="*/ 5017533 w 6524171"/>
              <a:gd name="connsiteY24" fmla="*/ 1489157 h 2564191"/>
              <a:gd name="connsiteX25" fmla="*/ 5305565 w 6524171"/>
              <a:gd name="connsiteY25" fmla="*/ 1273133 h 2564191"/>
              <a:gd name="connsiteX26" fmla="*/ 5641219 w 6524171"/>
              <a:gd name="connsiteY26" fmla="*/ 1262743 h 2564191"/>
              <a:gd name="connsiteX27" fmla="*/ 5742819 w 6524171"/>
              <a:gd name="connsiteY27" fmla="*/ 1553029 h 2564191"/>
              <a:gd name="connsiteX28" fmla="*/ 6381447 w 6524171"/>
              <a:gd name="connsiteY28" fmla="*/ 1393372 h 2564191"/>
              <a:gd name="connsiteX29" fmla="*/ 6279847 w 6524171"/>
              <a:gd name="connsiteY29" fmla="*/ 740229 h 2564191"/>
              <a:gd name="connsiteX30" fmla="*/ 4915504 w 6524171"/>
              <a:gd name="connsiteY30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480076 w 6524171"/>
              <a:gd name="connsiteY21" fmla="*/ 1277258 h 2564191"/>
              <a:gd name="connsiteX22" fmla="*/ 4712304 w 6524171"/>
              <a:gd name="connsiteY22" fmla="*/ 1538515 h 2564191"/>
              <a:gd name="connsiteX23" fmla="*/ 5017533 w 6524171"/>
              <a:gd name="connsiteY23" fmla="*/ 1489157 h 2564191"/>
              <a:gd name="connsiteX24" fmla="*/ 5305565 w 6524171"/>
              <a:gd name="connsiteY24" fmla="*/ 1273133 h 2564191"/>
              <a:gd name="connsiteX25" fmla="*/ 5641219 w 6524171"/>
              <a:gd name="connsiteY25" fmla="*/ 1262743 h 2564191"/>
              <a:gd name="connsiteX26" fmla="*/ 5742819 w 6524171"/>
              <a:gd name="connsiteY26" fmla="*/ 1553029 h 2564191"/>
              <a:gd name="connsiteX27" fmla="*/ 6381447 w 6524171"/>
              <a:gd name="connsiteY27" fmla="*/ 1393372 h 2564191"/>
              <a:gd name="connsiteX28" fmla="*/ 6279847 w 6524171"/>
              <a:gd name="connsiteY28" fmla="*/ 740229 h 2564191"/>
              <a:gd name="connsiteX29" fmla="*/ 4915504 w 6524171"/>
              <a:gd name="connsiteY29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712304 w 6524171"/>
              <a:gd name="connsiteY21" fmla="*/ 1538515 h 2564191"/>
              <a:gd name="connsiteX22" fmla="*/ 5017533 w 6524171"/>
              <a:gd name="connsiteY22" fmla="*/ 1489157 h 2564191"/>
              <a:gd name="connsiteX23" fmla="*/ 5305565 w 6524171"/>
              <a:gd name="connsiteY23" fmla="*/ 1273133 h 2564191"/>
              <a:gd name="connsiteX24" fmla="*/ 5641219 w 6524171"/>
              <a:gd name="connsiteY24" fmla="*/ 1262743 h 2564191"/>
              <a:gd name="connsiteX25" fmla="*/ 5742819 w 6524171"/>
              <a:gd name="connsiteY25" fmla="*/ 1553029 h 2564191"/>
              <a:gd name="connsiteX26" fmla="*/ 6381447 w 6524171"/>
              <a:gd name="connsiteY26" fmla="*/ 1393372 h 2564191"/>
              <a:gd name="connsiteX27" fmla="*/ 6279847 w 6524171"/>
              <a:gd name="connsiteY27" fmla="*/ 740229 h 2564191"/>
              <a:gd name="connsiteX28" fmla="*/ 4915504 w 6524171"/>
              <a:gd name="connsiteY28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533 w 6524171"/>
              <a:gd name="connsiteY21" fmla="*/ 1489157 h 2564191"/>
              <a:gd name="connsiteX22" fmla="*/ 5305565 w 6524171"/>
              <a:gd name="connsiteY22" fmla="*/ 1273133 h 2564191"/>
              <a:gd name="connsiteX23" fmla="*/ 5641219 w 6524171"/>
              <a:gd name="connsiteY23" fmla="*/ 1262743 h 2564191"/>
              <a:gd name="connsiteX24" fmla="*/ 5742819 w 6524171"/>
              <a:gd name="connsiteY24" fmla="*/ 1553029 h 2564191"/>
              <a:gd name="connsiteX25" fmla="*/ 6381447 w 6524171"/>
              <a:gd name="connsiteY25" fmla="*/ 1393372 h 2564191"/>
              <a:gd name="connsiteX26" fmla="*/ 6279847 w 6524171"/>
              <a:gd name="connsiteY26" fmla="*/ 740229 h 2564191"/>
              <a:gd name="connsiteX27" fmla="*/ 4915504 w 6524171"/>
              <a:gd name="connsiteY27" fmla="*/ 0 h 2564191"/>
              <a:gd name="connsiteX0" fmla="*/ 3696304 w 6524171"/>
              <a:gd name="connsiteY0" fmla="*/ 1 h 2549677"/>
              <a:gd name="connsiteX1" fmla="*/ 2288419 w 6524171"/>
              <a:gd name="connsiteY1" fmla="*/ 333829 h 2549677"/>
              <a:gd name="connsiteX2" fmla="*/ 807962 w 6524171"/>
              <a:gd name="connsiteY2" fmla="*/ 812801 h 2549677"/>
              <a:gd name="connsiteX3" fmla="*/ 111276 w 6524171"/>
              <a:gd name="connsiteY3" fmla="*/ 1451429 h 2549677"/>
              <a:gd name="connsiteX4" fmla="*/ 140304 w 6524171"/>
              <a:gd name="connsiteY4" fmla="*/ 1944915 h 2549677"/>
              <a:gd name="connsiteX5" fmla="*/ 677333 w 6524171"/>
              <a:gd name="connsiteY5" fmla="*/ 2061029 h 2549677"/>
              <a:gd name="connsiteX6" fmla="*/ 1069219 w 6524171"/>
              <a:gd name="connsiteY6" fmla="*/ 1465944 h 2549677"/>
              <a:gd name="connsiteX7" fmla="*/ 1751390 w 6524171"/>
              <a:gd name="connsiteY7" fmla="*/ 1712686 h 2549677"/>
              <a:gd name="connsiteX8" fmla="*/ 1301447 w 6524171"/>
              <a:gd name="connsiteY8" fmla="*/ 1770744 h 2549677"/>
              <a:gd name="connsiteX9" fmla="*/ 1185333 w 6524171"/>
              <a:gd name="connsiteY9" fmla="*/ 2162629 h 2549677"/>
              <a:gd name="connsiteX10" fmla="*/ 1504647 w 6524171"/>
              <a:gd name="connsiteY10" fmla="*/ 2510972 h 2549677"/>
              <a:gd name="connsiteX11" fmla="*/ 2419047 w 6524171"/>
              <a:gd name="connsiteY11" fmla="*/ 1930401 h 2549677"/>
              <a:gd name="connsiteX12" fmla="*/ 2636762 w 6524171"/>
              <a:gd name="connsiteY12" fmla="*/ 1335315 h 2549677"/>
              <a:gd name="connsiteX13" fmla="*/ 1633157 w 6524171"/>
              <a:gd name="connsiteY13" fmla="*/ 1186611 h 2549677"/>
              <a:gd name="connsiteX14" fmla="*/ 2497253 w 6524171"/>
              <a:gd name="connsiteY14" fmla="*/ 970587 h 2549677"/>
              <a:gd name="connsiteX15" fmla="*/ 2956076 w 6524171"/>
              <a:gd name="connsiteY15" fmla="*/ 1378858 h 2549677"/>
              <a:gd name="connsiteX16" fmla="*/ 3609219 w 6524171"/>
              <a:gd name="connsiteY16" fmla="*/ 1988458 h 2549677"/>
              <a:gd name="connsiteX17" fmla="*/ 4175276 w 6524171"/>
              <a:gd name="connsiteY17" fmla="*/ 1915886 h 2549677"/>
              <a:gd name="connsiteX18" fmla="*/ 4247847 w 6524171"/>
              <a:gd name="connsiteY18" fmla="*/ 1436915 h 2549677"/>
              <a:gd name="connsiteX19" fmla="*/ 3362476 w 6524171"/>
              <a:gd name="connsiteY19" fmla="*/ 725715 h 2549677"/>
              <a:gd name="connsiteX20" fmla="*/ 4044647 w 6524171"/>
              <a:gd name="connsiteY20" fmla="*/ 420915 h 2549677"/>
              <a:gd name="connsiteX21" fmla="*/ 5017533 w 6524171"/>
              <a:gd name="connsiteY21" fmla="*/ 1474643 h 2549677"/>
              <a:gd name="connsiteX22" fmla="*/ 5305565 w 6524171"/>
              <a:gd name="connsiteY22" fmla="*/ 1258619 h 2549677"/>
              <a:gd name="connsiteX23" fmla="*/ 5641219 w 6524171"/>
              <a:gd name="connsiteY23" fmla="*/ 1248229 h 2549677"/>
              <a:gd name="connsiteX24" fmla="*/ 5742819 w 6524171"/>
              <a:gd name="connsiteY24" fmla="*/ 1538515 h 2549677"/>
              <a:gd name="connsiteX25" fmla="*/ 6381447 w 6524171"/>
              <a:gd name="connsiteY25" fmla="*/ 1378858 h 2549677"/>
              <a:gd name="connsiteX26" fmla="*/ 6279847 w 6524171"/>
              <a:gd name="connsiteY26" fmla="*/ 725715 h 2549677"/>
              <a:gd name="connsiteX0" fmla="*/ 3696304 w 6381446"/>
              <a:gd name="connsiteY0" fmla="*/ -1 h 2549675"/>
              <a:gd name="connsiteX1" fmla="*/ 2288419 w 6381446"/>
              <a:gd name="connsiteY1" fmla="*/ 333827 h 2549675"/>
              <a:gd name="connsiteX2" fmla="*/ 807962 w 6381446"/>
              <a:gd name="connsiteY2" fmla="*/ 812799 h 2549675"/>
              <a:gd name="connsiteX3" fmla="*/ 111276 w 6381446"/>
              <a:gd name="connsiteY3" fmla="*/ 1451427 h 2549675"/>
              <a:gd name="connsiteX4" fmla="*/ 140304 w 6381446"/>
              <a:gd name="connsiteY4" fmla="*/ 1944913 h 2549675"/>
              <a:gd name="connsiteX5" fmla="*/ 677333 w 6381446"/>
              <a:gd name="connsiteY5" fmla="*/ 2061027 h 2549675"/>
              <a:gd name="connsiteX6" fmla="*/ 1069219 w 6381446"/>
              <a:gd name="connsiteY6" fmla="*/ 1465942 h 2549675"/>
              <a:gd name="connsiteX7" fmla="*/ 1751390 w 6381446"/>
              <a:gd name="connsiteY7" fmla="*/ 1712684 h 2549675"/>
              <a:gd name="connsiteX8" fmla="*/ 1301447 w 6381446"/>
              <a:gd name="connsiteY8" fmla="*/ 1770742 h 2549675"/>
              <a:gd name="connsiteX9" fmla="*/ 1185333 w 6381446"/>
              <a:gd name="connsiteY9" fmla="*/ 2162627 h 2549675"/>
              <a:gd name="connsiteX10" fmla="*/ 1504647 w 6381446"/>
              <a:gd name="connsiteY10" fmla="*/ 2510970 h 2549675"/>
              <a:gd name="connsiteX11" fmla="*/ 2419047 w 6381446"/>
              <a:gd name="connsiteY11" fmla="*/ 1930399 h 2549675"/>
              <a:gd name="connsiteX12" fmla="*/ 2636762 w 6381446"/>
              <a:gd name="connsiteY12" fmla="*/ 1335313 h 2549675"/>
              <a:gd name="connsiteX13" fmla="*/ 1633157 w 6381446"/>
              <a:gd name="connsiteY13" fmla="*/ 1186609 h 2549675"/>
              <a:gd name="connsiteX14" fmla="*/ 2497253 w 6381446"/>
              <a:gd name="connsiteY14" fmla="*/ 970585 h 2549675"/>
              <a:gd name="connsiteX15" fmla="*/ 2956076 w 6381446"/>
              <a:gd name="connsiteY15" fmla="*/ 1378856 h 2549675"/>
              <a:gd name="connsiteX16" fmla="*/ 3609219 w 6381446"/>
              <a:gd name="connsiteY16" fmla="*/ 1988456 h 2549675"/>
              <a:gd name="connsiteX17" fmla="*/ 4175276 w 6381446"/>
              <a:gd name="connsiteY17" fmla="*/ 1915884 h 2549675"/>
              <a:gd name="connsiteX18" fmla="*/ 4247847 w 6381446"/>
              <a:gd name="connsiteY18" fmla="*/ 1436913 h 2549675"/>
              <a:gd name="connsiteX19" fmla="*/ 3362476 w 6381446"/>
              <a:gd name="connsiteY19" fmla="*/ 725713 h 2549675"/>
              <a:gd name="connsiteX20" fmla="*/ 4044647 w 6381446"/>
              <a:gd name="connsiteY20" fmla="*/ 420913 h 2549675"/>
              <a:gd name="connsiteX21" fmla="*/ 5017533 w 6381446"/>
              <a:gd name="connsiteY21" fmla="*/ 1474641 h 2549675"/>
              <a:gd name="connsiteX22" fmla="*/ 5305565 w 6381446"/>
              <a:gd name="connsiteY22" fmla="*/ 1258617 h 2549675"/>
              <a:gd name="connsiteX23" fmla="*/ 5641219 w 6381446"/>
              <a:gd name="connsiteY23" fmla="*/ 1248227 h 2549675"/>
              <a:gd name="connsiteX24" fmla="*/ 5742819 w 6381446"/>
              <a:gd name="connsiteY24" fmla="*/ 1538513 h 2549675"/>
              <a:gd name="connsiteX25" fmla="*/ 6381447 w 6381446"/>
              <a:gd name="connsiteY25" fmla="*/ 1378856 h 2549675"/>
              <a:gd name="connsiteX0" fmla="*/ 3696304 w 5742819"/>
              <a:gd name="connsiteY0" fmla="*/ 1 h 2549677"/>
              <a:gd name="connsiteX1" fmla="*/ 2288419 w 5742819"/>
              <a:gd name="connsiteY1" fmla="*/ 333829 h 2549677"/>
              <a:gd name="connsiteX2" fmla="*/ 807962 w 5742819"/>
              <a:gd name="connsiteY2" fmla="*/ 812801 h 2549677"/>
              <a:gd name="connsiteX3" fmla="*/ 111276 w 5742819"/>
              <a:gd name="connsiteY3" fmla="*/ 1451429 h 2549677"/>
              <a:gd name="connsiteX4" fmla="*/ 140304 w 5742819"/>
              <a:gd name="connsiteY4" fmla="*/ 1944915 h 2549677"/>
              <a:gd name="connsiteX5" fmla="*/ 677333 w 5742819"/>
              <a:gd name="connsiteY5" fmla="*/ 2061029 h 2549677"/>
              <a:gd name="connsiteX6" fmla="*/ 1069219 w 5742819"/>
              <a:gd name="connsiteY6" fmla="*/ 1465944 h 2549677"/>
              <a:gd name="connsiteX7" fmla="*/ 1751390 w 5742819"/>
              <a:gd name="connsiteY7" fmla="*/ 1712686 h 2549677"/>
              <a:gd name="connsiteX8" fmla="*/ 1301447 w 5742819"/>
              <a:gd name="connsiteY8" fmla="*/ 1770744 h 2549677"/>
              <a:gd name="connsiteX9" fmla="*/ 1185333 w 5742819"/>
              <a:gd name="connsiteY9" fmla="*/ 2162629 h 2549677"/>
              <a:gd name="connsiteX10" fmla="*/ 1504647 w 5742819"/>
              <a:gd name="connsiteY10" fmla="*/ 2510972 h 2549677"/>
              <a:gd name="connsiteX11" fmla="*/ 2419047 w 5742819"/>
              <a:gd name="connsiteY11" fmla="*/ 1930401 h 2549677"/>
              <a:gd name="connsiteX12" fmla="*/ 2636762 w 5742819"/>
              <a:gd name="connsiteY12" fmla="*/ 1335315 h 2549677"/>
              <a:gd name="connsiteX13" fmla="*/ 1633157 w 5742819"/>
              <a:gd name="connsiteY13" fmla="*/ 1186611 h 2549677"/>
              <a:gd name="connsiteX14" fmla="*/ 2497253 w 5742819"/>
              <a:gd name="connsiteY14" fmla="*/ 970587 h 2549677"/>
              <a:gd name="connsiteX15" fmla="*/ 2956076 w 5742819"/>
              <a:gd name="connsiteY15" fmla="*/ 1378858 h 2549677"/>
              <a:gd name="connsiteX16" fmla="*/ 3609219 w 5742819"/>
              <a:gd name="connsiteY16" fmla="*/ 1988458 h 2549677"/>
              <a:gd name="connsiteX17" fmla="*/ 4175276 w 5742819"/>
              <a:gd name="connsiteY17" fmla="*/ 1915886 h 2549677"/>
              <a:gd name="connsiteX18" fmla="*/ 4247847 w 5742819"/>
              <a:gd name="connsiteY18" fmla="*/ 1436915 h 2549677"/>
              <a:gd name="connsiteX19" fmla="*/ 3362476 w 5742819"/>
              <a:gd name="connsiteY19" fmla="*/ 725715 h 2549677"/>
              <a:gd name="connsiteX20" fmla="*/ 4044647 w 5742819"/>
              <a:gd name="connsiteY20" fmla="*/ 420915 h 2549677"/>
              <a:gd name="connsiteX21" fmla="*/ 5017533 w 5742819"/>
              <a:gd name="connsiteY21" fmla="*/ 1474643 h 2549677"/>
              <a:gd name="connsiteX22" fmla="*/ 5305565 w 5742819"/>
              <a:gd name="connsiteY22" fmla="*/ 1258619 h 2549677"/>
              <a:gd name="connsiteX23" fmla="*/ 5641219 w 5742819"/>
              <a:gd name="connsiteY23" fmla="*/ 1248229 h 2549677"/>
              <a:gd name="connsiteX24" fmla="*/ 5742819 w 5742819"/>
              <a:gd name="connsiteY24" fmla="*/ 1538515 h 2549677"/>
              <a:gd name="connsiteX0" fmla="*/ 3696304 w 5641219"/>
              <a:gd name="connsiteY0" fmla="*/ -1 h 2549675"/>
              <a:gd name="connsiteX1" fmla="*/ 2288419 w 5641219"/>
              <a:gd name="connsiteY1" fmla="*/ 333827 h 2549675"/>
              <a:gd name="connsiteX2" fmla="*/ 807962 w 5641219"/>
              <a:gd name="connsiteY2" fmla="*/ 812799 h 2549675"/>
              <a:gd name="connsiteX3" fmla="*/ 111276 w 5641219"/>
              <a:gd name="connsiteY3" fmla="*/ 1451427 h 2549675"/>
              <a:gd name="connsiteX4" fmla="*/ 140304 w 5641219"/>
              <a:gd name="connsiteY4" fmla="*/ 1944913 h 2549675"/>
              <a:gd name="connsiteX5" fmla="*/ 677333 w 5641219"/>
              <a:gd name="connsiteY5" fmla="*/ 2061027 h 2549675"/>
              <a:gd name="connsiteX6" fmla="*/ 1069219 w 5641219"/>
              <a:gd name="connsiteY6" fmla="*/ 1465942 h 2549675"/>
              <a:gd name="connsiteX7" fmla="*/ 1751390 w 5641219"/>
              <a:gd name="connsiteY7" fmla="*/ 1712684 h 2549675"/>
              <a:gd name="connsiteX8" fmla="*/ 1301447 w 5641219"/>
              <a:gd name="connsiteY8" fmla="*/ 1770742 h 2549675"/>
              <a:gd name="connsiteX9" fmla="*/ 1185333 w 5641219"/>
              <a:gd name="connsiteY9" fmla="*/ 2162627 h 2549675"/>
              <a:gd name="connsiteX10" fmla="*/ 1504647 w 5641219"/>
              <a:gd name="connsiteY10" fmla="*/ 2510970 h 2549675"/>
              <a:gd name="connsiteX11" fmla="*/ 2419047 w 5641219"/>
              <a:gd name="connsiteY11" fmla="*/ 1930399 h 2549675"/>
              <a:gd name="connsiteX12" fmla="*/ 2636762 w 5641219"/>
              <a:gd name="connsiteY12" fmla="*/ 1335313 h 2549675"/>
              <a:gd name="connsiteX13" fmla="*/ 1633157 w 5641219"/>
              <a:gd name="connsiteY13" fmla="*/ 1186609 h 2549675"/>
              <a:gd name="connsiteX14" fmla="*/ 2497253 w 5641219"/>
              <a:gd name="connsiteY14" fmla="*/ 970585 h 2549675"/>
              <a:gd name="connsiteX15" fmla="*/ 2956076 w 5641219"/>
              <a:gd name="connsiteY15" fmla="*/ 1378856 h 2549675"/>
              <a:gd name="connsiteX16" fmla="*/ 3609219 w 5641219"/>
              <a:gd name="connsiteY16" fmla="*/ 1988456 h 2549675"/>
              <a:gd name="connsiteX17" fmla="*/ 4175276 w 5641219"/>
              <a:gd name="connsiteY17" fmla="*/ 1915884 h 2549675"/>
              <a:gd name="connsiteX18" fmla="*/ 4247847 w 5641219"/>
              <a:gd name="connsiteY18" fmla="*/ 1436913 h 2549675"/>
              <a:gd name="connsiteX19" fmla="*/ 3362476 w 5641219"/>
              <a:gd name="connsiteY19" fmla="*/ 725713 h 2549675"/>
              <a:gd name="connsiteX20" fmla="*/ 4044647 w 5641219"/>
              <a:gd name="connsiteY20" fmla="*/ 420913 h 2549675"/>
              <a:gd name="connsiteX21" fmla="*/ 5017533 w 5641219"/>
              <a:gd name="connsiteY21" fmla="*/ 1474641 h 2549675"/>
              <a:gd name="connsiteX22" fmla="*/ 5305565 w 5641219"/>
              <a:gd name="connsiteY22" fmla="*/ 1258617 h 2549675"/>
              <a:gd name="connsiteX23" fmla="*/ 5641219 w 5641219"/>
              <a:gd name="connsiteY23" fmla="*/ 1248227 h 2549675"/>
              <a:gd name="connsiteX0" fmla="*/ 3696304 w 5305565"/>
              <a:gd name="connsiteY0" fmla="*/ 1 h 2549677"/>
              <a:gd name="connsiteX1" fmla="*/ 2288419 w 5305565"/>
              <a:gd name="connsiteY1" fmla="*/ 333829 h 2549677"/>
              <a:gd name="connsiteX2" fmla="*/ 807962 w 5305565"/>
              <a:gd name="connsiteY2" fmla="*/ 812801 h 2549677"/>
              <a:gd name="connsiteX3" fmla="*/ 111276 w 5305565"/>
              <a:gd name="connsiteY3" fmla="*/ 1451429 h 2549677"/>
              <a:gd name="connsiteX4" fmla="*/ 140304 w 5305565"/>
              <a:gd name="connsiteY4" fmla="*/ 1944915 h 2549677"/>
              <a:gd name="connsiteX5" fmla="*/ 677333 w 5305565"/>
              <a:gd name="connsiteY5" fmla="*/ 2061029 h 2549677"/>
              <a:gd name="connsiteX6" fmla="*/ 1069219 w 5305565"/>
              <a:gd name="connsiteY6" fmla="*/ 1465944 h 2549677"/>
              <a:gd name="connsiteX7" fmla="*/ 1751390 w 5305565"/>
              <a:gd name="connsiteY7" fmla="*/ 1712686 h 2549677"/>
              <a:gd name="connsiteX8" fmla="*/ 1301447 w 5305565"/>
              <a:gd name="connsiteY8" fmla="*/ 1770744 h 2549677"/>
              <a:gd name="connsiteX9" fmla="*/ 1185333 w 5305565"/>
              <a:gd name="connsiteY9" fmla="*/ 2162629 h 2549677"/>
              <a:gd name="connsiteX10" fmla="*/ 1504647 w 5305565"/>
              <a:gd name="connsiteY10" fmla="*/ 2510972 h 2549677"/>
              <a:gd name="connsiteX11" fmla="*/ 2419047 w 5305565"/>
              <a:gd name="connsiteY11" fmla="*/ 1930401 h 2549677"/>
              <a:gd name="connsiteX12" fmla="*/ 2636762 w 5305565"/>
              <a:gd name="connsiteY12" fmla="*/ 1335315 h 2549677"/>
              <a:gd name="connsiteX13" fmla="*/ 1633157 w 5305565"/>
              <a:gd name="connsiteY13" fmla="*/ 1186611 h 2549677"/>
              <a:gd name="connsiteX14" fmla="*/ 2497253 w 5305565"/>
              <a:gd name="connsiteY14" fmla="*/ 970587 h 2549677"/>
              <a:gd name="connsiteX15" fmla="*/ 2956076 w 5305565"/>
              <a:gd name="connsiteY15" fmla="*/ 1378858 h 2549677"/>
              <a:gd name="connsiteX16" fmla="*/ 3609219 w 5305565"/>
              <a:gd name="connsiteY16" fmla="*/ 1988458 h 2549677"/>
              <a:gd name="connsiteX17" fmla="*/ 4175276 w 5305565"/>
              <a:gd name="connsiteY17" fmla="*/ 1915886 h 2549677"/>
              <a:gd name="connsiteX18" fmla="*/ 4247847 w 5305565"/>
              <a:gd name="connsiteY18" fmla="*/ 1436915 h 2549677"/>
              <a:gd name="connsiteX19" fmla="*/ 3362476 w 5305565"/>
              <a:gd name="connsiteY19" fmla="*/ 725715 h 2549677"/>
              <a:gd name="connsiteX20" fmla="*/ 4044647 w 5305565"/>
              <a:gd name="connsiteY20" fmla="*/ 420915 h 2549677"/>
              <a:gd name="connsiteX21" fmla="*/ 5017533 w 5305565"/>
              <a:gd name="connsiteY21" fmla="*/ 1474643 h 2549677"/>
              <a:gd name="connsiteX22" fmla="*/ 5305565 w 5305565"/>
              <a:gd name="connsiteY22" fmla="*/ 1258619 h 2549677"/>
              <a:gd name="connsiteX0" fmla="*/ 3696304 w 5017534"/>
              <a:gd name="connsiteY0" fmla="*/ -1 h 2549675"/>
              <a:gd name="connsiteX1" fmla="*/ 2288419 w 5017534"/>
              <a:gd name="connsiteY1" fmla="*/ 333827 h 2549675"/>
              <a:gd name="connsiteX2" fmla="*/ 807962 w 5017534"/>
              <a:gd name="connsiteY2" fmla="*/ 812799 h 2549675"/>
              <a:gd name="connsiteX3" fmla="*/ 111276 w 5017534"/>
              <a:gd name="connsiteY3" fmla="*/ 1451427 h 2549675"/>
              <a:gd name="connsiteX4" fmla="*/ 140304 w 5017534"/>
              <a:gd name="connsiteY4" fmla="*/ 1944913 h 2549675"/>
              <a:gd name="connsiteX5" fmla="*/ 677333 w 5017534"/>
              <a:gd name="connsiteY5" fmla="*/ 2061027 h 2549675"/>
              <a:gd name="connsiteX6" fmla="*/ 1069219 w 5017534"/>
              <a:gd name="connsiteY6" fmla="*/ 1465942 h 2549675"/>
              <a:gd name="connsiteX7" fmla="*/ 1751390 w 5017534"/>
              <a:gd name="connsiteY7" fmla="*/ 1712684 h 2549675"/>
              <a:gd name="connsiteX8" fmla="*/ 1301447 w 5017534"/>
              <a:gd name="connsiteY8" fmla="*/ 1770742 h 2549675"/>
              <a:gd name="connsiteX9" fmla="*/ 1185333 w 5017534"/>
              <a:gd name="connsiteY9" fmla="*/ 2162627 h 2549675"/>
              <a:gd name="connsiteX10" fmla="*/ 1504647 w 5017534"/>
              <a:gd name="connsiteY10" fmla="*/ 2510970 h 2549675"/>
              <a:gd name="connsiteX11" fmla="*/ 2419047 w 5017534"/>
              <a:gd name="connsiteY11" fmla="*/ 1930399 h 2549675"/>
              <a:gd name="connsiteX12" fmla="*/ 2636762 w 5017534"/>
              <a:gd name="connsiteY12" fmla="*/ 1335313 h 2549675"/>
              <a:gd name="connsiteX13" fmla="*/ 1633157 w 5017534"/>
              <a:gd name="connsiteY13" fmla="*/ 1186609 h 2549675"/>
              <a:gd name="connsiteX14" fmla="*/ 2497253 w 5017534"/>
              <a:gd name="connsiteY14" fmla="*/ 970585 h 2549675"/>
              <a:gd name="connsiteX15" fmla="*/ 2956076 w 5017534"/>
              <a:gd name="connsiteY15" fmla="*/ 1378856 h 2549675"/>
              <a:gd name="connsiteX16" fmla="*/ 3609219 w 5017534"/>
              <a:gd name="connsiteY16" fmla="*/ 1988456 h 2549675"/>
              <a:gd name="connsiteX17" fmla="*/ 4175276 w 5017534"/>
              <a:gd name="connsiteY17" fmla="*/ 1915884 h 2549675"/>
              <a:gd name="connsiteX18" fmla="*/ 4247847 w 5017534"/>
              <a:gd name="connsiteY18" fmla="*/ 1436913 h 2549675"/>
              <a:gd name="connsiteX19" fmla="*/ 3362476 w 5017534"/>
              <a:gd name="connsiteY19" fmla="*/ 725713 h 2549675"/>
              <a:gd name="connsiteX20" fmla="*/ 4044647 w 5017534"/>
              <a:gd name="connsiteY20" fmla="*/ 420913 h 2549675"/>
              <a:gd name="connsiteX21" fmla="*/ 5017533 w 5017534"/>
              <a:gd name="connsiteY21" fmla="*/ 1474641 h 2549675"/>
              <a:gd name="connsiteX0" fmla="*/ 3696304 w 4383315"/>
              <a:gd name="connsiteY0" fmla="*/ 1 h 2549677"/>
              <a:gd name="connsiteX1" fmla="*/ 2288419 w 4383315"/>
              <a:gd name="connsiteY1" fmla="*/ 333829 h 2549677"/>
              <a:gd name="connsiteX2" fmla="*/ 807962 w 4383315"/>
              <a:gd name="connsiteY2" fmla="*/ 812801 h 2549677"/>
              <a:gd name="connsiteX3" fmla="*/ 111276 w 4383315"/>
              <a:gd name="connsiteY3" fmla="*/ 1451429 h 2549677"/>
              <a:gd name="connsiteX4" fmla="*/ 140304 w 4383315"/>
              <a:gd name="connsiteY4" fmla="*/ 1944915 h 2549677"/>
              <a:gd name="connsiteX5" fmla="*/ 677333 w 4383315"/>
              <a:gd name="connsiteY5" fmla="*/ 2061029 h 2549677"/>
              <a:gd name="connsiteX6" fmla="*/ 1069219 w 4383315"/>
              <a:gd name="connsiteY6" fmla="*/ 1465944 h 2549677"/>
              <a:gd name="connsiteX7" fmla="*/ 1751390 w 4383315"/>
              <a:gd name="connsiteY7" fmla="*/ 1712686 h 2549677"/>
              <a:gd name="connsiteX8" fmla="*/ 1301447 w 4383315"/>
              <a:gd name="connsiteY8" fmla="*/ 1770744 h 2549677"/>
              <a:gd name="connsiteX9" fmla="*/ 1185333 w 4383315"/>
              <a:gd name="connsiteY9" fmla="*/ 2162629 h 2549677"/>
              <a:gd name="connsiteX10" fmla="*/ 1504647 w 4383315"/>
              <a:gd name="connsiteY10" fmla="*/ 2510972 h 2549677"/>
              <a:gd name="connsiteX11" fmla="*/ 2419047 w 4383315"/>
              <a:gd name="connsiteY11" fmla="*/ 1930401 h 2549677"/>
              <a:gd name="connsiteX12" fmla="*/ 2636762 w 4383315"/>
              <a:gd name="connsiteY12" fmla="*/ 1335315 h 2549677"/>
              <a:gd name="connsiteX13" fmla="*/ 1633157 w 4383315"/>
              <a:gd name="connsiteY13" fmla="*/ 1186611 h 2549677"/>
              <a:gd name="connsiteX14" fmla="*/ 2497253 w 4383315"/>
              <a:gd name="connsiteY14" fmla="*/ 970587 h 2549677"/>
              <a:gd name="connsiteX15" fmla="*/ 2956076 w 4383315"/>
              <a:gd name="connsiteY15" fmla="*/ 1378858 h 2549677"/>
              <a:gd name="connsiteX16" fmla="*/ 3609219 w 4383315"/>
              <a:gd name="connsiteY16" fmla="*/ 1988458 h 2549677"/>
              <a:gd name="connsiteX17" fmla="*/ 4175276 w 4383315"/>
              <a:gd name="connsiteY17" fmla="*/ 1915886 h 2549677"/>
              <a:gd name="connsiteX18" fmla="*/ 4247847 w 4383315"/>
              <a:gd name="connsiteY18" fmla="*/ 1436915 h 2549677"/>
              <a:gd name="connsiteX19" fmla="*/ 3362476 w 4383315"/>
              <a:gd name="connsiteY19" fmla="*/ 725715 h 2549677"/>
              <a:gd name="connsiteX20" fmla="*/ 4044647 w 4383315"/>
              <a:gd name="connsiteY20" fmla="*/ 420915 h 2549677"/>
              <a:gd name="connsiteX0" fmla="*/ 3696304 w 4383313"/>
              <a:gd name="connsiteY0" fmla="*/ -1 h 2549675"/>
              <a:gd name="connsiteX1" fmla="*/ 2288419 w 4383313"/>
              <a:gd name="connsiteY1" fmla="*/ 333827 h 2549675"/>
              <a:gd name="connsiteX2" fmla="*/ 807962 w 4383313"/>
              <a:gd name="connsiteY2" fmla="*/ 812799 h 2549675"/>
              <a:gd name="connsiteX3" fmla="*/ 111276 w 4383313"/>
              <a:gd name="connsiteY3" fmla="*/ 1451427 h 2549675"/>
              <a:gd name="connsiteX4" fmla="*/ 140304 w 4383313"/>
              <a:gd name="connsiteY4" fmla="*/ 1944913 h 2549675"/>
              <a:gd name="connsiteX5" fmla="*/ 677333 w 4383313"/>
              <a:gd name="connsiteY5" fmla="*/ 2061027 h 2549675"/>
              <a:gd name="connsiteX6" fmla="*/ 1069219 w 4383313"/>
              <a:gd name="connsiteY6" fmla="*/ 1465942 h 2549675"/>
              <a:gd name="connsiteX7" fmla="*/ 1751390 w 4383313"/>
              <a:gd name="connsiteY7" fmla="*/ 1712684 h 2549675"/>
              <a:gd name="connsiteX8" fmla="*/ 1301447 w 4383313"/>
              <a:gd name="connsiteY8" fmla="*/ 1770742 h 2549675"/>
              <a:gd name="connsiteX9" fmla="*/ 1185333 w 4383313"/>
              <a:gd name="connsiteY9" fmla="*/ 2162627 h 2549675"/>
              <a:gd name="connsiteX10" fmla="*/ 1504647 w 4383313"/>
              <a:gd name="connsiteY10" fmla="*/ 2510970 h 2549675"/>
              <a:gd name="connsiteX11" fmla="*/ 2419047 w 4383313"/>
              <a:gd name="connsiteY11" fmla="*/ 1930399 h 2549675"/>
              <a:gd name="connsiteX12" fmla="*/ 2636762 w 4383313"/>
              <a:gd name="connsiteY12" fmla="*/ 1335313 h 2549675"/>
              <a:gd name="connsiteX13" fmla="*/ 1633157 w 4383313"/>
              <a:gd name="connsiteY13" fmla="*/ 1186609 h 2549675"/>
              <a:gd name="connsiteX14" fmla="*/ 2497253 w 4383313"/>
              <a:gd name="connsiteY14" fmla="*/ 970585 h 2549675"/>
              <a:gd name="connsiteX15" fmla="*/ 2956076 w 4383313"/>
              <a:gd name="connsiteY15" fmla="*/ 1378856 h 2549675"/>
              <a:gd name="connsiteX16" fmla="*/ 3609219 w 4383313"/>
              <a:gd name="connsiteY16" fmla="*/ 1988456 h 2549675"/>
              <a:gd name="connsiteX17" fmla="*/ 4175276 w 4383313"/>
              <a:gd name="connsiteY17" fmla="*/ 1915884 h 2549675"/>
              <a:gd name="connsiteX18" fmla="*/ 4247847 w 4383313"/>
              <a:gd name="connsiteY18" fmla="*/ 1436913 h 2549675"/>
              <a:gd name="connsiteX19" fmla="*/ 3362476 w 4383313"/>
              <a:gd name="connsiteY19" fmla="*/ 725713 h 2549675"/>
              <a:gd name="connsiteX20" fmla="*/ 3914504 w 4383313"/>
              <a:gd name="connsiteY20" fmla="*/ 451700 h 2549675"/>
              <a:gd name="connsiteX0" fmla="*/ 3696304 w 4383315"/>
              <a:gd name="connsiteY0" fmla="*/ 1 h 2536482"/>
              <a:gd name="connsiteX1" fmla="*/ 2288419 w 4383315"/>
              <a:gd name="connsiteY1" fmla="*/ 333829 h 2536482"/>
              <a:gd name="connsiteX2" fmla="*/ 807962 w 4383315"/>
              <a:gd name="connsiteY2" fmla="*/ 812801 h 2536482"/>
              <a:gd name="connsiteX3" fmla="*/ 111276 w 4383315"/>
              <a:gd name="connsiteY3" fmla="*/ 1451429 h 2536482"/>
              <a:gd name="connsiteX4" fmla="*/ 140304 w 4383315"/>
              <a:gd name="connsiteY4" fmla="*/ 1944915 h 2536482"/>
              <a:gd name="connsiteX5" fmla="*/ 677333 w 4383315"/>
              <a:gd name="connsiteY5" fmla="*/ 2061029 h 2536482"/>
              <a:gd name="connsiteX6" fmla="*/ 1069219 w 4383315"/>
              <a:gd name="connsiteY6" fmla="*/ 1465944 h 2536482"/>
              <a:gd name="connsiteX7" fmla="*/ 1751390 w 4383315"/>
              <a:gd name="connsiteY7" fmla="*/ 1712686 h 2536482"/>
              <a:gd name="connsiteX8" fmla="*/ 1301447 w 4383315"/>
              <a:gd name="connsiteY8" fmla="*/ 1770744 h 2536482"/>
              <a:gd name="connsiteX9" fmla="*/ 1304837 w 4383315"/>
              <a:gd name="connsiteY9" fmla="*/ 2083459 h 2536482"/>
              <a:gd name="connsiteX10" fmla="*/ 1504647 w 4383315"/>
              <a:gd name="connsiteY10" fmla="*/ 2510972 h 2536482"/>
              <a:gd name="connsiteX11" fmla="*/ 2419047 w 4383315"/>
              <a:gd name="connsiteY11" fmla="*/ 1930401 h 2536482"/>
              <a:gd name="connsiteX12" fmla="*/ 2636762 w 4383315"/>
              <a:gd name="connsiteY12" fmla="*/ 1335315 h 2536482"/>
              <a:gd name="connsiteX13" fmla="*/ 1633157 w 4383315"/>
              <a:gd name="connsiteY13" fmla="*/ 1186611 h 2536482"/>
              <a:gd name="connsiteX14" fmla="*/ 2497253 w 4383315"/>
              <a:gd name="connsiteY14" fmla="*/ 970587 h 2536482"/>
              <a:gd name="connsiteX15" fmla="*/ 2956076 w 4383315"/>
              <a:gd name="connsiteY15" fmla="*/ 1378858 h 2536482"/>
              <a:gd name="connsiteX16" fmla="*/ 3609219 w 4383315"/>
              <a:gd name="connsiteY16" fmla="*/ 1988458 h 2536482"/>
              <a:gd name="connsiteX17" fmla="*/ 4175276 w 4383315"/>
              <a:gd name="connsiteY17" fmla="*/ 1915886 h 2536482"/>
              <a:gd name="connsiteX18" fmla="*/ 4247847 w 4383315"/>
              <a:gd name="connsiteY18" fmla="*/ 1436915 h 2536482"/>
              <a:gd name="connsiteX19" fmla="*/ 3362476 w 4383315"/>
              <a:gd name="connsiteY19" fmla="*/ 725715 h 2536482"/>
              <a:gd name="connsiteX20" fmla="*/ 3914504 w 4383315"/>
              <a:gd name="connsiteY20" fmla="*/ 451702 h 2536482"/>
              <a:gd name="connsiteX0" fmla="*/ 3696304 w 4383313"/>
              <a:gd name="connsiteY0" fmla="*/ -1 h 2536480"/>
              <a:gd name="connsiteX1" fmla="*/ 2288419 w 4383313"/>
              <a:gd name="connsiteY1" fmla="*/ 333827 h 2536480"/>
              <a:gd name="connsiteX2" fmla="*/ 807962 w 4383313"/>
              <a:gd name="connsiteY2" fmla="*/ 812799 h 2536480"/>
              <a:gd name="connsiteX3" fmla="*/ 111276 w 4383313"/>
              <a:gd name="connsiteY3" fmla="*/ 1451427 h 2536480"/>
              <a:gd name="connsiteX4" fmla="*/ 140304 w 4383313"/>
              <a:gd name="connsiteY4" fmla="*/ 1944913 h 2536480"/>
              <a:gd name="connsiteX5" fmla="*/ 677333 w 4383313"/>
              <a:gd name="connsiteY5" fmla="*/ 2061027 h 2536480"/>
              <a:gd name="connsiteX6" fmla="*/ 1069219 w 4383313"/>
              <a:gd name="connsiteY6" fmla="*/ 1465942 h 2536480"/>
              <a:gd name="connsiteX7" fmla="*/ 1751390 w 4383313"/>
              <a:gd name="connsiteY7" fmla="*/ 1712684 h 2536480"/>
              <a:gd name="connsiteX8" fmla="*/ 1301447 w 4383313"/>
              <a:gd name="connsiteY8" fmla="*/ 1770742 h 2536480"/>
              <a:gd name="connsiteX9" fmla="*/ 1196100 w 4383313"/>
              <a:gd name="connsiteY9" fmla="*/ 2083458 h 2536480"/>
              <a:gd name="connsiteX10" fmla="*/ 1504647 w 4383313"/>
              <a:gd name="connsiteY10" fmla="*/ 2510970 h 2536480"/>
              <a:gd name="connsiteX11" fmla="*/ 2419047 w 4383313"/>
              <a:gd name="connsiteY11" fmla="*/ 1930399 h 2536480"/>
              <a:gd name="connsiteX12" fmla="*/ 2636762 w 4383313"/>
              <a:gd name="connsiteY12" fmla="*/ 1335313 h 2536480"/>
              <a:gd name="connsiteX13" fmla="*/ 1633157 w 4383313"/>
              <a:gd name="connsiteY13" fmla="*/ 1186609 h 2536480"/>
              <a:gd name="connsiteX14" fmla="*/ 2497253 w 4383313"/>
              <a:gd name="connsiteY14" fmla="*/ 970585 h 2536480"/>
              <a:gd name="connsiteX15" fmla="*/ 2956076 w 4383313"/>
              <a:gd name="connsiteY15" fmla="*/ 1378856 h 2536480"/>
              <a:gd name="connsiteX16" fmla="*/ 3609219 w 4383313"/>
              <a:gd name="connsiteY16" fmla="*/ 1988456 h 2536480"/>
              <a:gd name="connsiteX17" fmla="*/ 4175276 w 4383313"/>
              <a:gd name="connsiteY17" fmla="*/ 1915884 h 2536480"/>
              <a:gd name="connsiteX18" fmla="*/ 4247847 w 4383313"/>
              <a:gd name="connsiteY18" fmla="*/ 1436913 h 2536480"/>
              <a:gd name="connsiteX19" fmla="*/ 3362476 w 4383313"/>
              <a:gd name="connsiteY19" fmla="*/ 725713 h 2536480"/>
              <a:gd name="connsiteX20" fmla="*/ 3914504 w 4383313"/>
              <a:gd name="connsiteY20" fmla="*/ 451700 h 25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83313" h="2536480">
                <a:moveTo>
                  <a:pt x="3696304" y="-1"/>
                </a:moveTo>
                <a:cubicBezTo>
                  <a:pt x="3233056" y="99179"/>
                  <a:pt x="2769809" y="198360"/>
                  <a:pt x="2288419" y="333827"/>
                </a:cubicBezTo>
                <a:cubicBezTo>
                  <a:pt x="1807029" y="469294"/>
                  <a:pt x="1170819" y="626532"/>
                  <a:pt x="807962" y="812799"/>
                </a:cubicBezTo>
                <a:cubicBezTo>
                  <a:pt x="445105" y="999066"/>
                  <a:pt x="222552" y="1262741"/>
                  <a:pt x="111276" y="1451427"/>
                </a:cubicBezTo>
                <a:cubicBezTo>
                  <a:pt x="0" y="1640113"/>
                  <a:pt x="45961" y="1843313"/>
                  <a:pt x="140304" y="1944913"/>
                </a:cubicBezTo>
                <a:cubicBezTo>
                  <a:pt x="234647" y="2046513"/>
                  <a:pt x="522514" y="2140856"/>
                  <a:pt x="677333" y="2061027"/>
                </a:cubicBezTo>
                <a:cubicBezTo>
                  <a:pt x="832152" y="1981199"/>
                  <a:pt x="890210" y="1523999"/>
                  <a:pt x="1069219" y="1465942"/>
                </a:cubicBezTo>
                <a:cubicBezTo>
                  <a:pt x="1248228" y="1407885"/>
                  <a:pt x="1712685" y="1661884"/>
                  <a:pt x="1751390" y="1712684"/>
                </a:cubicBezTo>
                <a:cubicBezTo>
                  <a:pt x="1790095" y="1763484"/>
                  <a:pt x="1393995" y="1708946"/>
                  <a:pt x="1301447" y="1770742"/>
                </a:cubicBezTo>
                <a:cubicBezTo>
                  <a:pt x="1208899" y="1832538"/>
                  <a:pt x="1162233" y="1960087"/>
                  <a:pt x="1196100" y="2083458"/>
                </a:cubicBezTo>
                <a:cubicBezTo>
                  <a:pt x="1229967" y="2206829"/>
                  <a:pt x="1300823" y="2536480"/>
                  <a:pt x="1504647" y="2510970"/>
                </a:cubicBezTo>
                <a:cubicBezTo>
                  <a:pt x="1708471" y="2485460"/>
                  <a:pt x="2230361" y="2126342"/>
                  <a:pt x="2419047" y="1930399"/>
                </a:cubicBezTo>
                <a:cubicBezTo>
                  <a:pt x="2607733" y="1734456"/>
                  <a:pt x="2767744" y="1459278"/>
                  <a:pt x="2636762" y="1335313"/>
                </a:cubicBezTo>
                <a:cubicBezTo>
                  <a:pt x="2505780" y="1211348"/>
                  <a:pt x="1656408" y="1247397"/>
                  <a:pt x="1633157" y="1186609"/>
                </a:cubicBezTo>
                <a:cubicBezTo>
                  <a:pt x="1609906" y="1125821"/>
                  <a:pt x="2276766" y="938544"/>
                  <a:pt x="2497253" y="970585"/>
                </a:cubicBezTo>
                <a:cubicBezTo>
                  <a:pt x="2717740" y="1002626"/>
                  <a:pt x="2770748" y="1209211"/>
                  <a:pt x="2956076" y="1378856"/>
                </a:cubicBezTo>
                <a:cubicBezTo>
                  <a:pt x="3141404" y="1548501"/>
                  <a:pt x="3406019" y="1898951"/>
                  <a:pt x="3609219" y="1988456"/>
                </a:cubicBezTo>
                <a:cubicBezTo>
                  <a:pt x="3812419" y="2077961"/>
                  <a:pt x="4068838" y="2007808"/>
                  <a:pt x="4175276" y="1915884"/>
                </a:cubicBezTo>
                <a:cubicBezTo>
                  <a:pt x="4281714" y="1823960"/>
                  <a:pt x="4383314" y="1635275"/>
                  <a:pt x="4247847" y="1436913"/>
                </a:cubicBezTo>
                <a:cubicBezTo>
                  <a:pt x="4112380" y="1238551"/>
                  <a:pt x="3418033" y="889915"/>
                  <a:pt x="3362476" y="725713"/>
                </a:cubicBezTo>
                <a:cubicBezTo>
                  <a:pt x="3306919" y="561511"/>
                  <a:pt x="3638661" y="326879"/>
                  <a:pt x="3914504" y="45170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006" y="793732"/>
            <a:ext cx="4464496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475656" y="2924382"/>
            <a:ext cx="1296144" cy="6050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11925" r="12298" b="7751"/>
          <a:stretch>
            <a:fillRect/>
          </a:stretch>
        </p:blipFill>
        <p:spPr bwMode="auto">
          <a:xfrm>
            <a:off x="179512" y="4424171"/>
            <a:ext cx="2454596" cy="16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</a:t>
            </a:r>
            <a:r>
              <a:rPr lang="da-DK" sz="2400" dirty="0" err="1" smtClean="0">
                <a:solidFill>
                  <a:srgbClr val="C00000"/>
                </a:solidFill>
              </a:rPr>
              <a:t>Searching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887215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Cartesian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Tree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9969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NCA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397544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Max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Depth</a:t>
            </a:r>
            <a:r>
              <a:rPr lang="da-DK" sz="2400" dirty="0" smtClean="0">
                <a:solidFill>
                  <a:srgbClr val="C00000"/>
                </a:solidFill>
              </a:rPr>
              <a:t> Array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4376" y="5099109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”O(</a:t>
            </a:r>
            <a:r>
              <a:rPr lang="da-DK" sz="2400" i="1" dirty="0" err="1" smtClean="0">
                <a:solidFill>
                  <a:srgbClr val="C00000"/>
                </a:solidFill>
              </a:rPr>
              <a:t>n</a:t>
            </a:r>
            <a:r>
              <a:rPr lang="da-DK" sz="2400" dirty="0" err="1" smtClean="0">
                <a:solidFill>
                  <a:srgbClr val="C00000"/>
                </a:solidFill>
              </a:rPr>
              <a:t>∙log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)” solution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O(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/log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63278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O(log </a:t>
            </a:r>
            <a:r>
              <a:rPr lang="da-DK" sz="24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)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size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3203848" y="5085184"/>
            <a:ext cx="216024" cy="100811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99592" y="1412776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43808" y="450912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47664" y="2420888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95736" y="342900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83968" y="1340206"/>
          <a:ext cx="44334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55434" y="115436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666" y="11247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411418" y="1484222"/>
            <a:ext cx="2736304" cy="144016"/>
            <a:chOff x="4403306" y="2276872"/>
            <a:chExt cx="2736304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03306" y="227687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403306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39610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421693" y="2348880"/>
            <a:ext cx="2606691" cy="1512168"/>
            <a:chOff x="2454740" y="2132856"/>
            <a:chExt cx="4334883" cy="2376261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5152572" y="2440270"/>
              <a:ext cx="1136032" cy="3029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454740" y="2543525"/>
              <a:ext cx="3787622" cy="1965592"/>
              <a:chOff x="1739806" y="4509120"/>
              <a:chExt cx="3787622" cy="172325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1979712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555776" y="5157192"/>
                <a:ext cx="1080120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059832" y="5589240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555776" y="4725144"/>
                <a:ext cx="165618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211960" y="4725144"/>
                <a:ext cx="504056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16016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70"/>
              <p:cNvGrpSpPr/>
              <p:nvPr/>
            </p:nvGrpSpPr>
            <p:grpSpPr>
              <a:xfrm>
                <a:off x="1739806" y="4509120"/>
                <a:ext cx="3787622" cy="1723256"/>
                <a:chOff x="1739806" y="4509120"/>
                <a:chExt cx="3787622" cy="1723256"/>
              </a:xfrm>
              <a:solidFill>
                <a:srgbClr val="FFFF00"/>
              </a:solidFill>
            </p:grpSpPr>
            <p:sp>
              <p:nvSpPr>
                <p:cNvPr id="38" name="Oval 37"/>
                <p:cNvSpPr/>
                <p:nvPr/>
              </p:nvSpPr>
              <p:spPr>
                <a:xfrm>
                  <a:off x="1739806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287067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834328" y="580032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81589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Oval 12"/>
                <p:cNvSpPr/>
                <p:nvPr/>
              </p:nvSpPr>
              <p:spPr>
                <a:xfrm>
                  <a:off x="3928850" y="4509120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476111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5023372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8" name="Oval 47"/>
            <p:cNvSpPr/>
            <p:nvPr/>
          </p:nvSpPr>
          <p:spPr>
            <a:xfrm>
              <a:off x="6285567" y="213285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000" b="1" dirty="0" smtClean="0">
                  <a:solidFill>
                    <a:schemeClr val="tx1"/>
                  </a:solidFill>
                </a:rPr>
                <a:t>9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652120" y="36049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96336" y="324491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51646" y="2204864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4139950" y="4477112"/>
          <a:ext cx="4852395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</a:tblGrid>
              <a:tr h="237624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59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9" grpId="0"/>
      <p:bldP spid="20" grpId="0"/>
      <p:bldP spid="50" grpId="0"/>
      <p:bldP spid="51" grpId="0"/>
      <p:bldP spid="52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7380312" y="188641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2" y="53752"/>
            <a:ext cx="658426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smtClean="0"/>
              <a:t>1d &amp; 2D </a:t>
            </a:r>
            <a:r>
              <a:rPr lang="da-DK" b="1" dirty="0" smtClean="0"/>
              <a:t>DRM </a:t>
            </a:r>
            <a:r>
              <a:rPr lang="da-DK" b="1" dirty="0" err="1" smtClean="0"/>
              <a:t>Results</a:t>
            </a:r>
            <a:endParaRPr lang="da-DK" b="1" dirty="0"/>
          </a:p>
        </p:txBody>
      </p:sp>
      <p:sp>
        <p:nvSpPr>
          <p:cNvPr id="22" name="Cloud 21"/>
          <p:cNvSpPr/>
          <p:nvPr/>
        </p:nvSpPr>
        <p:spPr>
          <a:xfrm>
            <a:off x="1761130" y="5688632"/>
            <a:ext cx="2666854" cy="764704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better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upper or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lower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bound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?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6876256" y="4354346"/>
            <a:ext cx="1152128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97453"/>
              </p:ext>
            </p:extLst>
          </p:nvPr>
        </p:nvGraphicFramePr>
        <p:xfrm>
          <a:off x="251520" y="1656184"/>
          <a:ext cx="8712112" cy="4319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681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≥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  <a:r>
                        <a:rPr lang="da-DK" sz="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[BBD13]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19672" y="1679429"/>
            <a:ext cx="5976664" cy="1965592"/>
            <a:chOff x="1739806" y="4509120"/>
            <a:chExt cx="5976664" cy="17232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B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D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F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J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K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DRM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encoding - </a:t>
            </a:r>
            <a:r>
              <a:rPr lang="en-US" sz="4000" b="1" dirty="0"/>
              <a:t>O(</a:t>
            </a:r>
            <a:r>
              <a:rPr lang="en-US" sz="4000" b="1" i="1" dirty="0"/>
              <a:t>n</a:t>
            </a:r>
            <a:r>
              <a:rPr lang="en-US" sz="4000" b="1" dirty="0"/>
              <a:t>) bits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180" y="1511559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7151" y="1504166"/>
            <a:ext cx="1156387" cy="345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354667" y="1291771"/>
            <a:ext cx="6524171" cy="2564191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524171" h="2564191">
                <a:moveTo>
                  <a:pt x="3696304" y="14515"/>
                </a:moveTo>
                <a:cubicBezTo>
                  <a:pt x="3233056" y="113695"/>
                  <a:pt x="2769809" y="212876"/>
                  <a:pt x="2288419" y="348343"/>
                </a:cubicBezTo>
                <a:cubicBezTo>
                  <a:pt x="1807029" y="483810"/>
                  <a:pt x="1170819" y="641048"/>
                  <a:pt x="807962" y="827315"/>
                </a:cubicBezTo>
                <a:cubicBezTo>
                  <a:pt x="445105" y="1013582"/>
                  <a:pt x="222552" y="1277257"/>
                  <a:pt x="111276" y="1465943"/>
                </a:cubicBezTo>
                <a:cubicBezTo>
                  <a:pt x="0" y="1654629"/>
                  <a:pt x="45961" y="1857829"/>
                  <a:pt x="140304" y="1959429"/>
                </a:cubicBezTo>
                <a:cubicBezTo>
                  <a:pt x="234647" y="2061029"/>
                  <a:pt x="522514" y="2155372"/>
                  <a:pt x="677333" y="2075543"/>
                </a:cubicBezTo>
                <a:cubicBezTo>
                  <a:pt x="832152" y="1995715"/>
                  <a:pt x="890210" y="1538515"/>
                  <a:pt x="1069219" y="1480458"/>
                </a:cubicBezTo>
                <a:cubicBezTo>
                  <a:pt x="1248228" y="1422401"/>
                  <a:pt x="1712685" y="1676400"/>
                  <a:pt x="1751390" y="1727200"/>
                </a:cubicBezTo>
                <a:cubicBezTo>
                  <a:pt x="1790095" y="1778000"/>
                  <a:pt x="1395790" y="1710268"/>
                  <a:pt x="1301447" y="1785258"/>
                </a:cubicBezTo>
                <a:cubicBezTo>
                  <a:pt x="1207104" y="1860248"/>
                  <a:pt x="1151466" y="2053772"/>
                  <a:pt x="1185333" y="2177143"/>
                </a:cubicBezTo>
                <a:cubicBezTo>
                  <a:pt x="1219200" y="2300514"/>
                  <a:pt x="1299028" y="2564191"/>
                  <a:pt x="1504647" y="2525486"/>
                </a:cubicBezTo>
                <a:cubicBezTo>
                  <a:pt x="1710266" y="2486781"/>
                  <a:pt x="2230361" y="2140858"/>
                  <a:pt x="2419047" y="1944915"/>
                </a:cubicBezTo>
                <a:cubicBezTo>
                  <a:pt x="2607733" y="1748972"/>
                  <a:pt x="2767744" y="1473794"/>
                  <a:pt x="2636762" y="1349829"/>
                </a:cubicBezTo>
                <a:cubicBezTo>
                  <a:pt x="2505780" y="1225864"/>
                  <a:pt x="1656408" y="1261913"/>
                  <a:pt x="1633157" y="1201125"/>
                </a:cubicBezTo>
                <a:cubicBezTo>
                  <a:pt x="1609906" y="1140337"/>
                  <a:pt x="2276766" y="953060"/>
                  <a:pt x="2497253" y="985101"/>
                </a:cubicBezTo>
                <a:cubicBezTo>
                  <a:pt x="2717740" y="1017142"/>
                  <a:pt x="2770748" y="1223727"/>
                  <a:pt x="2956076" y="1393372"/>
                </a:cubicBezTo>
                <a:cubicBezTo>
                  <a:pt x="3141404" y="1563017"/>
                  <a:pt x="3406019" y="1913467"/>
                  <a:pt x="3609219" y="2002972"/>
                </a:cubicBezTo>
                <a:cubicBezTo>
                  <a:pt x="3812419" y="2092477"/>
                  <a:pt x="4068838" y="2022324"/>
                  <a:pt x="4175276" y="1930400"/>
                </a:cubicBezTo>
                <a:cubicBezTo>
                  <a:pt x="4281714" y="1838476"/>
                  <a:pt x="4383314" y="1649791"/>
                  <a:pt x="4247847" y="1451429"/>
                </a:cubicBezTo>
                <a:cubicBezTo>
                  <a:pt x="4112380" y="1253067"/>
                  <a:pt x="3396343" y="909562"/>
                  <a:pt x="3362476" y="740229"/>
                </a:cubicBezTo>
                <a:cubicBezTo>
                  <a:pt x="3328609" y="570896"/>
                  <a:pt x="3768876" y="454781"/>
                  <a:pt x="4044647" y="435429"/>
                </a:cubicBezTo>
                <a:cubicBezTo>
                  <a:pt x="4320418" y="416077"/>
                  <a:pt x="4939695" y="546706"/>
                  <a:pt x="5017104" y="624115"/>
                </a:cubicBezTo>
                <a:cubicBezTo>
                  <a:pt x="5094513" y="701524"/>
                  <a:pt x="4598609" y="791029"/>
                  <a:pt x="4509104" y="899886"/>
                </a:cubicBezTo>
                <a:cubicBezTo>
                  <a:pt x="4419599" y="1008743"/>
                  <a:pt x="4446209" y="1170820"/>
                  <a:pt x="4480076" y="1277258"/>
                </a:cubicBezTo>
                <a:cubicBezTo>
                  <a:pt x="4513943" y="1383696"/>
                  <a:pt x="4622728" y="1503199"/>
                  <a:pt x="4712304" y="1538515"/>
                </a:cubicBezTo>
                <a:cubicBezTo>
                  <a:pt x="4801880" y="1573831"/>
                  <a:pt x="4918656" y="1533387"/>
                  <a:pt x="5017533" y="1489157"/>
                </a:cubicBezTo>
                <a:cubicBezTo>
                  <a:pt x="5116410" y="1444927"/>
                  <a:pt x="5201617" y="1310869"/>
                  <a:pt x="5305565" y="1273133"/>
                </a:cubicBezTo>
                <a:cubicBezTo>
                  <a:pt x="5409513" y="1235397"/>
                  <a:pt x="5568343" y="1216094"/>
                  <a:pt x="5641219" y="1262743"/>
                </a:cubicBezTo>
                <a:cubicBezTo>
                  <a:pt x="5714095" y="1309392"/>
                  <a:pt x="5619448" y="1531258"/>
                  <a:pt x="5742819" y="1553029"/>
                </a:cubicBezTo>
                <a:cubicBezTo>
                  <a:pt x="5866190" y="1574800"/>
                  <a:pt x="6291942" y="1528839"/>
                  <a:pt x="6381447" y="1393372"/>
                </a:cubicBezTo>
                <a:cubicBezTo>
                  <a:pt x="6470952" y="1257905"/>
                  <a:pt x="6524171" y="972458"/>
                  <a:pt x="6279847" y="740229"/>
                </a:cubicBezTo>
                <a:cubicBezTo>
                  <a:pt x="6035523" y="508000"/>
                  <a:pt x="5475513" y="254000"/>
                  <a:pt x="4915504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76256" y="11874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Euler</a:t>
            </a:r>
            <a:r>
              <a:rPr lang="da-DK" dirty="0" smtClean="0">
                <a:solidFill>
                  <a:srgbClr val="C00000"/>
                </a:solidFill>
              </a:rPr>
              <a:t> Tour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54856"/>
              </p:ext>
            </p:extLst>
          </p:nvPr>
        </p:nvGraphicFramePr>
        <p:xfrm>
          <a:off x="827575" y="4161928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496" y="411152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node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324544" y="44715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depth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31008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1108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15816" y="115668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08940" y="168303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17526" y="266594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14306" y="315165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9100" y="4540443"/>
            <a:ext cx="361949" cy="330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" rtlCol="0" anchor="t"/>
          <a:lstStyle/>
          <a:p>
            <a:pPr algn="ctr"/>
            <a:r>
              <a:rPr lang="da-DK" sz="1500" b="1" dirty="0" smtClean="0">
                <a:solidFill>
                  <a:schemeClr val="tx1"/>
                </a:solidFill>
              </a:rPr>
              <a:t>2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57109" y="504511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minimum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319890" y="5123184"/>
            <a:ext cx="18000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flipV="1">
            <a:off x="3089327" y="4916824"/>
            <a:ext cx="2267287" cy="93031"/>
            <a:chOff x="3419872" y="5157192"/>
            <a:chExt cx="2736304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393564" y="3814372"/>
            <a:ext cx="9178" cy="2964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140400" y="34253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50499" y="1196752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29536"/>
              </p:ext>
            </p:extLst>
          </p:nvPr>
        </p:nvGraphicFramePr>
        <p:xfrm>
          <a:off x="827584" y="5711656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70446"/>
              </p:ext>
            </p:extLst>
          </p:nvPr>
        </p:nvGraphicFramePr>
        <p:xfrm>
          <a:off x="251520" y="908720"/>
          <a:ext cx="2842686" cy="56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</a:tblGrid>
              <a:tr h="280242"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8024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Title 1"/>
          <p:cNvSpPr txBox="1">
            <a:spLocks/>
          </p:cNvSpPr>
          <p:nvPr/>
        </p:nvSpPr>
        <p:spPr>
          <a:xfrm>
            <a:off x="66210" y="1496582"/>
            <a:ext cx="2868199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800" b="1" dirty="0" smtClean="0"/>
              <a:t>Cartesian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Tree</a:t>
            </a:r>
            <a:endParaRPr lang="en-US" sz="2800" b="1" dirty="0" smtClean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4495784" y="6441538"/>
            <a:ext cx="184970" cy="18000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608614" y="6416722"/>
            <a:ext cx="4139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r>
              <a:rPr lang="da-DK" sz="2000" dirty="0" smtClean="0">
                <a:solidFill>
                  <a:srgbClr val="C00000"/>
                </a:solidFill>
              </a:rPr>
              <a:t> = #</a:t>
            </a:r>
            <a:r>
              <a:rPr lang="da-DK" sz="2000" baseline="-25000" dirty="0" smtClean="0">
                <a:solidFill>
                  <a:srgbClr val="C00000"/>
                </a:solidFill>
              </a:rPr>
              <a:t>+</a:t>
            </a:r>
            <a:r>
              <a:rPr lang="da-DK" sz="2000" dirty="0" smtClean="0">
                <a:solidFill>
                  <a:srgbClr val="C00000"/>
                </a:solidFill>
              </a:rPr>
              <a:t> - #</a:t>
            </a:r>
            <a:r>
              <a:rPr lang="da-DK" sz="2000" baseline="-25000" dirty="0" smtClean="0">
                <a:solidFill>
                  <a:srgbClr val="C00000"/>
                </a:solidFill>
              </a:rPr>
              <a:t>-</a:t>
            </a:r>
            <a:r>
              <a:rPr lang="da-DK" sz="2000" dirty="0" smtClean="0">
                <a:solidFill>
                  <a:srgbClr val="C00000"/>
                </a:solidFill>
              </a:rPr>
              <a:t> = </a:t>
            </a:r>
            <a:r>
              <a:rPr lang="da-DK" sz="2000" dirty="0" smtClean="0">
                <a:solidFill>
                  <a:schemeClr val="accent1"/>
                </a:solidFill>
              </a:rPr>
              <a:t>min-</a:t>
            </a:r>
            <a:r>
              <a:rPr lang="da-DK" sz="2000" dirty="0" err="1" smtClean="0">
                <a:solidFill>
                  <a:schemeClr val="accent1"/>
                </a:solidFill>
              </a:rPr>
              <a:t>prefix</a:t>
            </a:r>
            <a:r>
              <a:rPr lang="da-DK" sz="2000" dirty="0" smtClean="0">
                <a:solidFill>
                  <a:schemeClr val="accent1"/>
                </a:solidFill>
              </a:rPr>
              <a:t>-sum(</a:t>
            </a:r>
            <a:r>
              <a:rPr lang="da-DK" sz="2000" i="1" dirty="0" err="1" smtClean="0">
                <a:solidFill>
                  <a:schemeClr val="accent1"/>
                </a:solidFill>
              </a:rPr>
              <a:t>p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i</a:t>
            </a:r>
            <a:r>
              <a:rPr lang="da-DK" sz="2000" dirty="0" err="1" smtClean="0">
                <a:solidFill>
                  <a:schemeClr val="accent1"/>
                </a:solidFill>
              </a:rPr>
              <a:t>,</a:t>
            </a:r>
            <a:r>
              <a:rPr lang="da-DK" sz="2000" i="1" dirty="0" err="1" smtClean="0">
                <a:solidFill>
                  <a:schemeClr val="accent1"/>
                </a:solidFill>
              </a:rPr>
              <a:t>p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21701" y="1052736"/>
            <a:ext cx="7062667" cy="4933134"/>
            <a:chOff x="821701" y="1052736"/>
            <a:chExt cx="7062667" cy="4933134"/>
          </a:xfrm>
        </p:grpSpPr>
        <p:sp>
          <p:nvSpPr>
            <p:cNvPr id="3" name="Oval 2"/>
            <p:cNvSpPr/>
            <p:nvPr/>
          </p:nvSpPr>
          <p:spPr>
            <a:xfrm>
              <a:off x="821701" y="1058659"/>
              <a:ext cx="144000" cy="14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1853409" y="1052736"/>
              <a:ext cx="144000" cy="14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167734" y="5767688"/>
              <a:ext cx="216000" cy="216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5058383" y="5769870"/>
              <a:ext cx="216000" cy="216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>
              <a:off x="5284459" y="5626800"/>
              <a:ext cx="137123" cy="13124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364088" y="5333146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err="1" smtClean="0">
                  <a:solidFill>
                    <a:srgbClr val="C00000"/>
                  </a:solidFill>
                </a:rPr>
                <a:t>j</a:t>
              </a:r>
              <a:r>
                <a:rPr lang="da-DK" sz="2000" dirty="0" err="1" smtClean="0">
                  <a:solidFill>
                    <a:srgbClr val="C00000"/>
                  </a:solidFill>
                </a:rPr>
                <a:t>’th</a:t>
              </a:r>
              <a:r>
                <a:rPr lang="da-DK" sz="2000" dirty="0" smtClean="0">
                  <a:solidFill>
                    <a:srgbClr val="C00000"/>
                  </a:solidFill>
                </a:rPr>
                <a:t> ”1” = </a:t>
              </a:r>
              <a:r>
                <a:rPr lang="da-DK" sz="2000" dirty="0" err="1" smtClean="0">
                  <a:solidFill>
                    <a:schemeClr val="accent1"/>
                  </a:solidFill>
                </a:rPr>
                <a:t>select</a:t>
              </a:r>
              <a:r>
                <a:rPr lang="da-DK" sz="2000" dirty="0" smtClean="0">
                  <a:solidFill>
                    <a:schemeClr val="accent1"/>
                  </a:solidFill>
                </a:rPr>
                <a:t>(</a:t>
              </a:r>
              <a:r>
                <a:rPr lang="da-DK" sz="2000" i="1" dirty="0" smtClean="0">
                  <a:solidFill>
                    <a:schemeClr val="accent1"/>
                  </a:solidFill>
                </a:rPr>
                <a:t>j</a:t>
              </a:r>
              <a:r>
                <a:rPr lang="da-DK" sz="2000" dirty="0" smtClean="0">
                  <a:solidFill>
                    <a:schemeClr val="accent1"/>
                  </a:solidFill>
                </a:rPr>
                <a:t>)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Left Brace 41"/>
          <p:cNvSpPr/>
          <p:nvPr/>
        </p:nvSpPr>
        <p:spPr>
          <a:xfrm>
            <a:off x="683568" y="5704218"/>
            <a:ext cx="102637" cy="74911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xtBox 66"/>
          <p:cNvSpPr txBox="1"/>
          <p:nvPr/>
        </p:nvSpPr>
        <p:spPr>
          <a:xfrm>
            <a:off x="-108520" y="58772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4</a:t>
            </a:r>
            <a:r>
              <a:rPr lang="da-DK" i="1" dirty="0" smtClean="0"/>
              <a:t>n</a:t>
            </a:r>
            <a:r>
              <a:rPr lang="da-DK" dirty="0" smtClean="0"/>
              <a:t> bits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851920" y="6023343"/>
            <a:ext cx="453748" cy="50819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3528" y="6381328"/>
            <a:ext cx="3582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smtClean="0">
                <a:solidFill>
                  <a:schemeClr val="accent1"/>
                </a:solidFill>
              </a:rPr>
              <a:t>rank(</a:t>
            </a:r>
            <a:r>
              <a:rPr lang="da-DK" sz="2000" i="1" dirty="0" smtClean="0">
                <a:solidFill>
                  <a:schemeClr val="accent1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)</a:t>
            </a:r>
            <a:r>
              <a:rPr lang="da-DK" sz="2000" dirty="0">
                <a:solidFill>
                  <a:srgbClr val="C00000"/>
                </a:solidFill>
              </a:rPr>
              <a:t> = </a:t>
            </a:r>
            <a:r>
              <a:rPr lang="da-DK" sz="2000" dirty="0" err="1">
                <a:solidFill>
                  <a:srgbClr val="C00000"/>
                </a:solidFill>
              </a:rPr>
              <a:t>drm</a:t>
            </a:r>
            <a:r>
              <a:rPr lang="da-DK" sz="2000" dirty="0">
                <a:solidFill>
                  <a:srgbClr val="C00000"/>
                </a:solidFill>
              </a:rPr>
              <a:t>(</a:t>
            </a:r>
            <a:r>
              <a:rPr lang="da-DK" sz="2000" i="1" dirty="0" err="1">
                <a:solidFill>
                  <a:srgbClr val="C00000"/>
                </a:solidFill>
              </a:rPr>
              <a:t>i</a:t>
            </a:r>
            <a:r>
              <a:rPr lang="da-DK" sz="2000" dirty="0" err="1">
                <a:solidFill>
                  <a:srgbClr val="C00000"/>
                </a:solidFill>
              </a:rPr>
              <a:t>,</a:t>
            </a:r>
            <a:r>
              <a:rPr lang="da-DK" sz="2000" i="1" dirty="0" err="1">
                <a:solidFill>
                  <a:srgbClr val="C00000"/>
                </a:solidFill>
              </a:rPr>
              <a:t>j</a:t>
            </a:r>
            <a:r>
              <a:rPr lang="da-DK" sz="2000" dirty="0">
                <a:solidFill>
                  <a:srgbClr val="C00000"/>
                </a:solidFill>
              </a:rPr>
              <a:t>) </a:t>
            </a:r>
            <a:r>
              <a:rPr lang="da-DK" sz="2000" dirty="0" smtClean="0">
                <a:solidFill>
                  <a:srgbClr val="C00000"/>
                </a:solidFill>
              </a:rPr>
              <a:t>= #</a:t>
            </a:r>
            <a:r>
              <a:rPr lang="da-DK" sz="2000" baseline="-25000" dirty="0" smtClean="0">
                <a:solidFill>
                  <a:srgbClr val="C00000"/>
                </a:solidFill>
              </a:rPr>
              <a:t>1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left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63324" y="5433936"/>
            <a:ext cx="2366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59632" y="533314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 </a:t>
            </a:r>
            <a:r>
              <a:rPr lang="da-DK" sz="2000" dirty="0" smtClean="0">
                <a:solidFill>
                  <a:srgbClr val="C00000"/>
                </a:solidFill>
              </a:rPr>
              <a:t>= </a:t>
            </a:r>
            <a:r>
              <a:rPr lang="da-DK" sz="2000" i="1" dirty="0" err="1">
                <a:solidFill>
                  <a:srgbClr val="C00000"/>
                </a:solidFill>
              </a:rPr>
              <a:t>i</a:t>
            </a:r>
            <a:r>
              <a:rPr lang="da-DK" sz="2000" dirty="0" err="1" smtClean="0">
                <a:solidFill>
                  <a:srgbClr val="C00000"/>
                </a:solidFill>
              </a:rPr>
              <a:t>’th</a:t>
            </a:r>
            <a:r>
              <a:rPr lang="da-DK" sz="2000" dirty="0" smtClean="0">
                <a:solidFill>
                  <a:srgbClr val="C00000"/>
                </a:solidFill>
              </a:rPr>
              <a:t> ”1”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059832" y="5595518"/>
            <a:ext cx="99337" cy="16252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31840" y="5445224"/>
            <a:ext cx="432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r>
              <a:rPr lang="da-DK" sz="1500" i="1" baseline="-25000" dirty="0" smtClean="0">
                <a:solidFill>
                  <a:srgbClr val="C00000"/>
                </a:solidFill>
              </a:rPr>
              <a:t>i</a:t>
            </a:r>
            <a:endParaRPr lang="en-US" sz="1500" baseline="-25000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01330" y="5445224"/>
            <a:ext cx="432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err="1" smtClean="0">
                <a:solidFill>
                  <a:srgbClr val="C00000"/>
                </a:solidFill>
              </a:rPr>
              <a:t>p</a:t>
            </a:r>
            <a:r>
              <a:rPr lang="da-DK" sz="1500" i="1" baseline="-25000" dirty="0" err="1">
                <a:solidFill>
                  <a:srgbClr val="C00000"/>
                </a:solidFill>
              </a:rPr>
              <a:t>j</a:t>
            </a:r>
            <a:endParaRPr lang="en-US" sz="1500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3644" y="727031"/>
            <a:ext cx="25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i="1" dirty="0" smtClean="0">
                <a:solidFill>
                  <a:srgbClr val="C00000"/>
                </a:solidFill>
              </a:rPr>
              <a:t>i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1636" y="717497"/>
            <a:ext cx="25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i="1" dirty="0" smtClean="0">
                <a:solidFill>
                  <a:srgbClr val="C00000"/>
                </a:solidFill>
              </a:rPr>
              <a:t>j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7" grpId="0"/>
      <p:bldP spid="72" grpId="0"/>
      <p:bldP spid="73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1363</Words>
  <Application>Microsoft Office PowerPoint</Application>
  <PresentationFormat>On-screen Show (4:3)</PresentationFormat>
  <Paragraphs>620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Org. [D. Harel, R.E. Tarjan, Fast algorithms for finding nearest common ancestors, SIAM J. on Comp. 13 (2): 338–355, 1984]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1d &amp; 2D DRM Results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85</cp:revision>
  <dcterms:created xsi:type="dcterms:W3CDTF">2011-08-23T21:07:42Z</dcterms:created>
  <dcterms:modified xsi:type="dcterms:W3CDTF">2013-10-13T20:38:50Z</dcterms:modified>
</cp:coreProperties>
</file>