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7" r:id="rId2"/>
    <p:sldId id="327" r:id="rId3"/>
    <p:sldId id="328" r:id="rId4"/>
    <p:sldId id="331" r:id="rId5"/>
    <p:sldId id="330" r:id="rId6"/>
    <p:sldId id="329" r:id="rId7"/>
    <p:sldId id="325" r:id="rId8"/>
    <p:sldId id="323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99"/>
    <a:srgbClr val="FFC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2" autoAdjust="0"/>
    <p:restoredTop sz="81329" autoAdjust="0"/>
  </p:normalViewPr>
  <p:slideViewPr>
    <p:cSldViewPr>
      <p:cViewPr varScale="1">
        <p:scale>
          <a:sx n="56" d="100"/>
          <a:sy n="56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4D5EA8B-928E-43A3-9791-1EE46FEBD131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08E160F-2E5C-4E3C-A95C-812909532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358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Version 2:</a:t>
            </a:r>
          </a:p>
          <a:p>
            <a:pPr>
              <a:buFont typeface="Arial" charset="0"/>
              <a:buChar char="•"/>
            </a:pPr>
            <a:r>
              <a:rPr lang="da-DK" dirty="0" smtClean="0"/>
              <a:t>|H|</a:t>
            </a:r>
            <a:r>
              <a:rPr lang="da-DK" baseline="0" dirty="0" smtClean="0"/>
              <a:t> &amp; |T| </a:t>
            </a:r>
            <a:r>
              <a:rPr lang="da-DK" baseline="0" dirty="0" err="1" smtClean="0"/>
              <a:t>need</a:t>
            </a:r>
            <a:r>
              <a:rPr lang="da-DK" baseline="0" dirty="0" smtClean="0"/>
              <a:t> to </a:t>
            </a:r>
            <a:r>
              <a:rPr lang="da-DK" baseline="0" dirty="0" err="1" smtClean="0"/>
              <a:t>maintained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with</a:t>
            </a:r>
            <a:r>
              <a:rPr lang="da-DK" baseline="0" dirty="0" smtClean="0"/>
              <a:t> the list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Version 2:</a:t>
            </a:r>
          </a:p>
          <a:p>
            <a:pPr>
              <a:buFont typeface="Arial" charset="0"/>
              <a:buChar char="•"/>
            </a:pPr>
            <a:r>
              <a:rPr lang="da-DK" smtClean="0"/>
              <a:t>|H|</a:t>
            </a:r>
            <a:r>
              <a:rPr lang="da-DK" baseline="0" smtClean="0"/>
              <a:t> &amp; |</a:t>
            </a:r>
            <a:r>
              <a:rPr lang="da-DK" baseline="0" dirty="0" smtClean="0"/>
              <a:t>T| </a:t>
            </a:r>
            <a:r>
              <a:rPr lang="da-DK" baseline="0" dirty="0" err="1" smtClean="0"/>
              <a:t>need</a:t>
            </a:r>
            <a:r>
              <a:rPr lang="da-DK" baseline="0" dirty="0" smtClean="0"/>
              <a:t> to </a:t>
            </a:r>
            <a:r>
              <a:rPr lang="da-DK" baseline="0" dirty="0" err="1" smtClean="0"/>
              <a:t>maintained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with</a:t>
            </a:r>
            <a:r>
              <a:rPr lang="da-DK" baseline="0" dirty="0" smtClean="0"/>
              <a:t> the list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da-DK" baseline="0" dirty="0" err="1" smtClean="0"/>
              <a:t>Basic</a:t>
            </a:r>
            <a:r>
              <a:rPr lang="da-DK" baseline="0" dirty="0" smtClean="0"/>
              <a:t> </a:t>
            </a:r>
            <a:r>
              <a:rPr lang="da-DK" baseline="0" dirty="0" err="1" smtClean="0"/>
              <a:t>idea</a:t>
            </a:r>
            <a:r>
              <a:rPr lang="da-DK" baseline="0" dirty="0" smtClean="0"/>
              <a:t> ”B” = front,  ”E” =</a:t>
            </a:r>
            <a:r>
              <a:rPr lang="da-DK" baseline="0" dirty="0" err="1" smtClean="0"/>
              <a:t>tail</a:t>
            </a:r>
            <a:endParaRPr lang="da-DK" baseline="0" dirty="0" smtClean="0"/>
          </a:p>
          <a:p>
            <a:pPr>
              <a:buFont typeface="Arial" charset="0"/>
              <a:buChar char="•"/>
            </a:pPr>
            <a:endParaRPr lang="da-DK" baseline="0" dirty="0" smtClean="0"/>
          </a:p>
          <a:p>
            <a:pPr>
              <a:buFont typeface="Arial" charset="0"/>
              <a:buChar char="•"/>
            </a:pPr>
            <a:r>
              <a:rPr lang="da-DK" baseline="0" dirty="0" err="1" smtClean="0"/>
              <a:t>Incrementally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reverse</a:t>
            </a:r>
            <a:r>
              <a:rPr lang="da-DK" baseline="0" dirty="0" smtClean="0"/>
              <a:t> E to D:</a:t>
            </a:r>
          </a:p>
          <a:p>
            <a:pPr>
              <a:buFontTx/>
              <a:buChar char="-"/>
            </a:pPr>
            <a:r>
              <a:rPr lang="da-DK" baseline="0" dirty="0" smtClean="0"/>
              <a:t>(1) </a:t>
            </a:r>
            <a:r>
              <a:rPr lang="da-DK" baseline="0" dirty="0" err="1" smtClean="0"/>
              <a:t>move</a:t>
            </a:r>
            <a:r>
              <a:rPr lang="da-DK" baseline="0" dirty="0" smtClean="0"/>
              <a:t> E to C</a:t>
            </a:r>
          </a:p>
          <a:p>
            <a:pPr>
              <a:buFontTx/>
              <a:buChar char="-"/>
            </a:pPr>
            <a:r>
              <a:rPr lang="da-DK" baseline="0" dirty="0" smtClean="0"/>
              <a:t>(2) </a:t>
            </a:r>
            <a:r>
              <a:rPr lang="da-DK" baseline="0" dirty="0" err="1" smtClean="0"/>
              <a:t>incrementally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move</a:t>
            </a:r>
            <a:r>
              <a:rPr lang="da-DK" baseline="0" dirty="0" smtClean="0"/>
              <a:t> elements from C to D (</a:t>
            </a:r>
            <a:r>
              <a:rPr lang="da-DK" baseline="0" dirty="0" err="1" smtClean="0"/>
              <a:t>while</a:t>
            </a:r>
            <a:r>
              <a:rPr lang="da-DK" baseline="0" dirty="0" smtClean="0"/>
              <a:t> new elements </a:t>
            </a:r>
            <a:r>
              <a:rPr lang="da-DK" baseline="0" dirty="0" err="1" smtClean="0"/>
              <a:t>inserted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into</a:t>
            </a:r>
            <a:r>
              <a:rPr lang="da-DK" baseline="0" dirty="0" smtClean="0"/>
              <a:t> E)</a:t>
            </a:r>
          </a:p>
          <a:p>
            <a:pPr>
              <a:buFont typeface="Arial" pitchFamily="34" charset="0"/>
              <a:buChar char="•"/>
            </a:pPr>
            <a:r>
              <a:rPr lang="da-DK" baseline="0" dirty="0" err="1" smtClean="0"/>
              <a:t>Concatenate</a:t>
            </a:r>
            <a:r>
              <a:rPr lang="da-DK" baseline="0" dirty="0" smtClean="0"/>
              <a:t> B and D</a:t>
            </a:r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(1) </a:t>
            </a:r>
            <a:r>
              <a:rPr lang="da-DK" dirty="0" err="1" smtClean="0"/>
              <a:t>Freeze</a:t>
            </a:r>
            <a:r>
              <a:rPr lang="da-DK" dirty="0" smtClean="0"/>
              <a:t> B in F</a:t>
            </a:r>
            <a:r>
              <a:rPr lang="da-DK" baseline="0" dirty="0" smtClean="0"/>
              <a:t> (</a:t>
            </a:r>
            <a:r>
              <a:rPr lang="da-DK" baseline="0" dirty="0" err="1" smtClean="0"/>
              <a:t>pop’s</a:t>
            </a:r>
            <a:r>
              <a:rPr lang="da-DK" baseline="0" dirty="0" smtClean="0"/>
              <a:t> from F, </a:t>
            </a:r>
            <a:r>
              <a:rPr lang="da-DK" baseline="0" dirty="0" err="1" smtClean="0"/>
              <a:t>remember</a:t>
            </a:r>
            <a:r>
              <a:rPr lang="da-DK" baseline="0" dirty="0" smtClean="0"/>
              <a:t> </a:t>
            </a:r>
            <a:r>
              <a:rPr lang="da-DK" baseline="0" dirty="0" err="1" smtClean="0"/>
              <a:t>how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much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was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deleted</a:t>
            </a:r>
            <a:r>
              <a:rPr lang="da-DK" baseline="0" dirty="0" smtClean="0"/>
              <a:t> from B)</a:t>
            </a:r>
            <a:endParaRPr lang="da-DK" dirty="0" smtClean="0"/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(2)</a:t>
            </a:r>
            <a:r>
              <a:rPr lang="da-DK" baseline="0" dirty="0" smtClean="0"/>
              <a:t> </a:t>
            </a:r>
            <a:r>
              <a:rPr lang="da-DK" baseline="0" dirty="0" err="1" smtClean="0"/>
              <a:t>reverse</a:t>
            </a:r>
            <a:r>
              <a:rPr lang="da-DK" baseline="0" dirty="0" smtClean="0"/>
              <a:t> B, by </a:t>
            </a:r>
            <a:r>
              <a:rPr lang="da-DK" baseline="0" dirty="0" err="1" smtClean="0"/>
              <a:t>incrementally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moving</a:t>
            </a:r>
            <a:r>
              <a:rPr lang="da-DK" baseline="0" dirty="0" smtClean="0"/>
              <a:t> B to A</a:t>
            </a:r>
          </a:p>
          <a:p>
            <a:pPr>
              <a:buFont typeface="Arial" pitchFamily="34" charset="0"/>
              <a:buChar char="•"/>
            </a:pPr>
            <a:r>
              <a:rPr lang="da-DK" baseline="0" dirty="0" smtClean="0"/>
              <a:t>(3) </a:t>
            </a:r>
            <a:r>
              <a:rPr lang="da-DK" baseline="0" dirty="0" err="1" smtClean="0"/>
              <a:t>incrementally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move</a:t>
            </a:r>
            <a:r>
              <a:rPr lang="da-DK" baseline="0" dirty="0" smtClean="0"/>
              <a:t> A to D</a:t>
            </a:r>
          </a:p>
          <a:p>
            <a:pPr>
              <a:buFont typeface="Arial" pitchFamily="34" charset="0"/>
              <a:buChar char="•"/>
            </a:pPr>
            <a:r>
              <a:rPr lang="da-DK" dirty="0" err="1" smtClean="0"/>
              <a:t>Finallize</a:t>
            </a:r>
            <a:r>
              <a:rPr lang="da-DK" dirty="0" smtClean="0"/>
              <a:t> (</a:t>
            </a:r>
            <a:r>
              <a:rPr lang="da-DK" dirty="0" err="1" smtClean="0"/>
              <a:t>when</a:t>
            </a:r>
            <a:r>
              <a:rPr lang="da-DK" dirty="0" smtClean="0"/>
              <a:t> </a:t>
            </a:r>
            <a:r>
              <a:rPr lang="da-DK" dirty="0" err="1" smtClean="0"/>
              <a:t>concatenated</a:t>
            </a:r>
            <a:r>
              <a:rPr lang="da-DK" dirty="0" smtClean="0"/>
              <a:t> A</a:t>
            </a:r>
            <a:r>
              <a:rPr lang="da-DK" baseline="0" dirty="0" smtClean="0"/>
              <a:t> has </a:t>
            </a:r>
            <a:r>
              <a:rPr lang="da-DK" baseline="0" dirty="0" err="1" smtClean="0"/>
              <a:t>been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concatenated</a:t>
            </a:r>
            <a:r>
              <a:rPr lang="da-DK" baseline="0" dirty="0" smtClean="0"/>
              <a:t> to D)</a:t>
            </a:r>
            <a:endParaRPr lang="da-DK" dirty="0" smtClean="0"/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(1)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Move</a:t>
            </a:r>
            <a:r>
              <a:rPr lang="da-DK" baseline="0" dirty="0" smtClean="0"/>
              <a:t> D to B &amp; F, and restart new </a:t>
            </a:r>
            <a:r>
              <a:rPr lang="da-DK" baseline="0" dirty="0" err="1" smtClean="0"/>
              <a:t>concatenation</a:t>
            </a:r>
            <a:endParaRPr lang="da-DK" baseline="0" dirty="0" smtClean="0"/>
          </a:p>
          <a:p>
            <a:pPr>
              <a:buFont typeface="Arial" pitchFamily="34" charset="0"/>
              <a:buChar char="•"/>
            </a:pPr>
            <a:endParaRPr lang="da-DK" baseline="0" dirty="0" smtClean="0"/>
          </a:p>
          <a:p>
            <a:pPr>
              <a:buFont typeface="Arial" pitchFamily="34" charset="0"/>
              <a:buChar char="•"/>
            </a:pPr>
            <a:endParaRPr lang="da-DK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a-DK" smtClean="0">
                <a:cs typeface="Courier New" pitchFamily="49" charset="0"/>
                <a:sym typeface="Symbol"/>
              </a:rPr>
              <a:t>OLD INVARIANT: |F| ≥ (2|B|+|A|+|C|-d)/3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b="1" dirty="0" smtClean="0"/>
              <a:t>k = #list operations</a:t>
            </a:r>
          </a:p>
          <a:p>
            <a:r>
              <a:rPr lang="da-DK" dirty="0" smtClean="0"/>
              <a:t>Hood,</a:t>
            </a:r>
            <a:r>
              <a:rPr lang="da-DK" baseline="0" dirty="0" smtClean="0"/>
              <a:t> Melville: </a:t>
            </a:r>
            <a:r>
              <a:rPr lang="da-DK" baseline="0" dirty="0" err="1" smtClean="0"/>
              <a:t>Incremental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copying</a:t>
            </a:r>
            <a:r>
              <a:rPr lang="da-DK" baseline="0" dirty="0" smtClean="0"/>
              <a:t> of </a:t>
            </a:r>
            <a:r>
              <a:rPr lang="da-DK" baseline="0" dirty="0" err="1" smtClean="0"/>
              <a:t>two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stacks</a:t>
            </a:r>
            <a:endParaRPr lang="da-DK" baseline="0" dirty="0" smtClean="0"/>
          </a:p>
          <a:p>
            <a:r>
              <a:rPr lang="da-DK" baseline="0" dirty="0" err="1" smtClean="0"/>
              <a:t>Okasaki</a:t>
            </a:r>
            <a:r>
              <a:rPr lang="da-DK" baseline="0" dirty="0" smtClean="0"/>
              <a:t>: </a:t>
            </a:r>
            <a:r>
              <a:rPr lang="da-DK" baseline="0" dirty="0" err="1" smtClean="0"/>
              <a:t>Lazy-evaluation</a:t>
            </a:r>
            <a:r>
              <a:rPr lang="da-DK" baseline="0" dirty="0" smtClean="0"/>
              <a:t> to </a:t>
            </a:r>
            <a:r>
              <a:rPr lang="da-DK" baseline="0" dirty="0" err="1" smtClean="0"/>
              <a:t>simplify</a:t>
            </a:r>
            <a:r>
              <a:rPr lang="da-DK" baseline="0" dirty="0" smtClean="0"/>
              <a:t> operations, </a:t>
            </a:r>
            <a:r>
              <a:rPr lang="da-DK" baseline="0" dirty="0" err="1" smtClean="0"/>
              <a:t>lazy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concatenation</a:t>
            </a:r>
            <a:r>
              <a:rPr lang="da-DK" baseline="0" dirty="0" smtClean="0"/>
              <a:t> of </a:t>
            </a:r>
            <a:r>
              <a:rPr lang="da-DK" baseline="0" dirty="0" err="1" smtClean="0"/>
              <a:t>reversed</a:t>
            </a:r>
            <a:r>
              <a:rPr lang="da-DK" baseline="0" dirty="0" smtClean="0"/>
              <a:t> lists</a:t>
            </a:r>
          </a:p>
          <a:p>
            <a:r>
              <a:rPr lang="da-DK" b="1" baseline="0" dirty="0" err="1" smtClean="0"/>
              <a:t>Catenable</a:t>
            </a:r>
            <a:r>
              <a:rPr lang="da-DK" b="1" baseline="0" dirty="0" smtClean="0"/>
              <a:t> lists</a:t>
            </a:r>
          </a:p>
          <a:p>
            <a:r>
              <a:rPr lang="da-DK" b="0" baseline="0" dirty="0" smtClean="0"/>
              <a:t>K94: Supports </a:t>
            </a:r>
            <a:r>
              <a:rPr lang="da-DK" b="0" baseline="0" dirty="0" err="1" smtClean="0"/>
              <a:t>FindMin</a:t>
            </a:r>
            <a:endParaRPr lang="da-DK" b="0" baseline="0" dirty="0" smtClean="0"/>
          </a:p>
          <a:p>
            <a:r>
              <a:rPr lang="da-DK" b="0" baseline="0" dirty="0" smtClean="0"/>
              <a:t>KT: Redundant </a:t>
            </a:r>
            <a:r>
              <a:rPr lang="da-DK" b="0" baseline="0" dirty="0" err="1" smtClean="0"/>
              <a:t>counters</a:t>
            </a:r>
            <a:endParaRPr lang="da-DK" b="0" baseline="0" dirty="0" smtClean="0"/>
          </a:p>
          <a:p>
            <a:r>
              <a:rPr lang="da-DK" dirty="0" smtClean="0"/>
              <a:t>KOT: </a:t>
            </a:r>
            <a:r>
              <a:rPr lang="da-DK" dirty="0" err="1" smtClean="0"/>
              <a:t>Lazy</a:t>
            </a:r>
            <a:r>
              <a:rPr lang="da-DK" dirty="0" smtClean="0"/>
              <a:t> </a:t>
            </a:r>
            <a:r>
              <a:rPr lang="da-DK" dirty="0" err="1" smtClean="0"/>
              <a:t>evaluation</a:t>
            </a:r>
            <a:r>
              <a:rPr lang="da-DK" dirty="0" smtClean="0"/>
              <a:t>, </a:t>
            </a:r>
            <a:r>
              <a:rPr lang="da-DK" dirty="0" err="1" smtClean="0"/>
              <a:t>simplified</a:t>
            </a:r>
            <a:r>
              <a:rPr lang="da-DK" dirty="0" smtClean="0"/>
              <a:t> version of HT99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E0A94-079D-4517-997E-9FB13ECC65A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86816" y="260648"/>
            <a:ext cx="905718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Functional</a:t>
            </a:r>
            <a:r>
              <a:rPr kumimoji="0" lang="da-DK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Data</a:t>
            </a:r>
            <a:r>
              <a:rPr kumimoji="0" lang="da-DK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da-DK" sz="4000" b="1" dirty="0" err="1" smtClean="0">
                <a:latin typeface="+mj-lt"/>
                <a:ea typeface="+mj-ea"/>
                <a:cs typeface="+mj-cs"/>
              </a:rPr>
              <a:t>S</a:t>
            </a:r>
            <a:r>
              <a:rPr kumimoji="0" lang="da-DK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tructures</a:t>
            </a:r>
            <a:endParaRPr kumimoji="0" lang="en-US" sz="25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1979712" y="1682224"/>
            <a:ext cx="1296144" cy="467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da-DK" dirty="0" err="1" smtClean="0"/>
              <a:t>Purely</a:t>
            </a:r>
            <a:r>
              <a:rPr lang="da-DK" dirty="0" smtClean="0"/>
              <a:t> </a:t>
            </a:r>
            <a:r>
              <a:rPr lang="da-DK" dirty="0" err="1" smtClean="0"/>
              <a:t>functional</a:t>
            </a:r>
            <a:endParaRPr lang="en-US" dirty="0"/>
          </a:p>
        </p:txBody>
      </p:sp>
      <p:sp>
        <p:nvSpPr>
          <p:cNvPr id="152" name="Rounded Rectangle 151"/>
          <p:cNvSpPr/>
          <p:nvPr/>
        </p:nvSpPr>
        <p:spPr>
          <a:xfrm>
            <a:off x="2123728" y="2330296"/>
            <a:ext cx="936104" cy="28803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err="1" smtClean="0">
                <a:solidFill>
                  <a:schemeClr val="tx1"/>
                </a:solidFill>
              </a:rPr>
              <a:t>car</a:t>
            </a:r>
            <a:r>
              <a:rPr lang="da-DK" sz="1600" dirty="0" smtClean="0">
                <a:solidFill>
                  <a:schemeClr val="tx1"/>
                </a:solidFill>
              </a:rPr>
              <a:t>   </a:t>
            </a:r>
            <a:r>
              <a:rPr lang="da-DK" sz="1600" dirty="0" err="1" smtClean="0">
                <a:solidFill>
                  <a:schemeClr val="tx1"/>
                </a:solidFill>
              </a:rPr>
              <a:t>cdr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54" name="Straight Connector 153"/>
          <p:cNvCxnSpPr>
            <a:stCxn id="152" idx="2"/>
            <a:endCxn id="152" idx="0"/>
          </p:cNvCxnSpPr>
          <p:nvPr/>
        </p:nvCxnSpPr>
        <p:spPr>
          <a:xfrm flipV="1">
            <a:off x="2591780" y="2330296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 flipH="1">
            <a:off x="2195736" y="2618328"/>
            <a:ext cx="72008" cy="216024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>
            <a:off x="2915816" y="2618328"/>
            <a:ext cx="72008" cy="216024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1547664" y="2906360"/>
            <a:ext cx="2088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never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modify</a:t>
            </a:r>
            <a:endParaRPr lang="da-DK" sz="1400" dirty="0" smtClean="0">
              <a:solidFill>
                <a:srgbClr val="C00000"/>
              </a:solidFill>
            </a:endParaRPr>
          </a:p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only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create</a:t>
            </a:r>
            <a:r>
              <a:rPr lang="da-DK" sz="1400" dirty="0" smtClean="0">
                <a:solidFill>
                  <a:srgbClr val="C00000"/>
                </a:solidFill>
              </a:rPr>
              <a:t> new pairs</a:t>
            </a:r>
          </a:p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only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DAGs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99" name="Content Placeholder 2"/>
          <p:cNvSpPr txBox="1">
            <a:spLocks/>
          </p:cNvSpPr>
          <p:nvPr/>
        </p:nvSpPr>
        <p:spPr>
          <a:xfrm>
            <a:off x="114988" y="764704"/>
            <a:ext cx="8964488" cy="980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 dirty="0" smtClean="0"/>
              <a:t>[C. </a:t>
            </a:r>
            <a:r>
              <a:rPr lang="en-US" sz="1400" dirty="0" err="1" smtClean="0"/>
              <a:t>Okasaki</a:t>
            </a:r>
            <a:r>
              <a:rPr lang="en-US" sz="1400" dirty="0" smtClean="0"/>
              <a:t>, </a:t>
            </a:r>
            <a:r>
              <a:rPr lang="en-US" sz="1400" i="1" dirty="0" smtClean="0"/>
              <a:t>Simple and efficient purely functional queues and </a:t>
            </a:r>
            <a:r>
              <a:rPr lang="en-US" sz="1400" i="1" dirty="0" err="1" smtClean="0"/>
              <a:t>deques</a:t>
            </a:r>
            <a:r>
              <a:rPr lang="en-US" sz="1400" dirty="0" smtClean="0"/>
              <a:t>, J. of Functional Programming, 5(4), 583-592, 1995]</a:t>
            </a:r>
          </a:p>
          <a:p>
            <a:r>
              <a:rPr lang="en-US" sz="1400" dirty="0" smtClean="0"/>
              <a:t>[H. Kaplan,  R. </a:t>
            </a:r>
            <a:r>
              <a:rPr lang="en-US" sz="1400" dirty="0" err="1" smtClean="0"/>
              <a:t>Tarjan</a:t>
            </a:r>
            <a:r>
              <a:rPr lang="en-US" sz="1400" dirty="0" smtClean="0"/>
              <a:t>, </a:t>
            </a:r>
            <a:r>
              <a:rPr lang="en-US" sz="1400" i="1" dirty="0" smtClean="0"/>
              <a:t>Purely functional, real-time </a:t>
            </a:r>
            <a:r>
              <a:rPr lang="en-US" sz="1400" i="1" dirty="0" err="1" smtClean="0"/>
              <a:t>deques</a:t>
            </a:r>
            <a:r>
              <a:rPr lang="en-US" sz="1400" i="1" dirty="0" smtClean="0"/>
              <a:t> with catenation</a:t>
            </a:r>
            <a:r>
              <a:rPr lang="en-US" sz="1400" dirty="0" smtClean="0"/>
              <a:t>, Journal of the ACM, 46(5), 577-603, 1999]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3995936" y="2204864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(</a:t>
            </a:r>
            <a:r>
              <a:rPr lang="da-DK" dirty="0" err="1" smtClean="0"/>
              <a:t>Atomic</a:t>
            </a:r>
            <a:r>
              <a:rPr lang="da-DK" dirty="0" smtClean="0"/>
              <a:t> </a:t>
            </a:r>
            <a:r>
              <a:rPr lang="da-DK" dirty="0" err="1" smtClean="0"/>
              <a:t>values</a:t>
            </a:r>
            <a:r>
              <a:rPr lang="da-DK" dirty="0" smtClean="0"/>
              <a:t>: </a:t>
            </a:r>
            <a:r>
              <a:rPr lang="da-DK" dirty="0" err="1" smtClean="0"/>
              <a:t>Integers</a:t>
            </a:r>
            <a:r>
              <a:rPr lang="da-DK" dirty="0" smtClean="0"/>
              <a:t>, </a:t>
            </a:r>
            <a:r>
              <a:rPr lang="da-DK" dirty="0" err="1" smtClean="0"/>
              <a:t>Chars</a:t>
            </a:r>
            <a:r>
              <a:rPr lang="da-DK" dirty="0" smtClean="0"/>
              <a:t>, </a:t>
            </a:r>
            <a:r>
              <a:rPr lang="da-DK" dirty="0" err="1" smtClean="0"/>
              <a:t>Float</a:t>
            </a:r>
            <a:r>
              <a:rPr lang="da-DK" dirty="0" smtClean="0"/>
              <a:t>, </a:t>
            </a:r>
            <a:r>
              <a:rPr lang="da-DK" dirty="0" err="1" smtClean="0"/>
              <a:t>Bool</a:t>
            </a:r>
            <a:r>
              <a:rPr lang="da-DK" dirty="0" smtClean="0"/>
              <a:t>, ....)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2915816" y="6023029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inc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(())    = ()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inc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e::L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’) = (e+1)::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inc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(L’)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51520" y="4366845"/>
            <a:ext cx="4032448" cy="156966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da-DK" sz="2400" b="1" dirty="0" smtClean="0"/>
          </a:p>
          <a:p>
            <a:pPr algn="ctr"/>
            <a:r>
              <a:rPr lang="da-DK" sz="2400" b="1" dirty="0" err="1" smtClean="0"/>
              <a:t>Strict</a:t>
            </a:r>
            <a:r>
              <a:rPr lang="da-DK" sz="2400" b="1" dirty="0" smtClean="0"/>
              <a:t> </a:t>
            </a:r>
            <a:r>
              <a:rPr lang="da-DK" sz="2400" b="1" dirty="0" err="1" smtClean="0"/>
              <a:t>evaluation</a:t>
            </a:r>
            <a:endParaRPr lang="da-DK" sz="2400" b="1" dirty="0" smtClean="0"/>
          </a:p>
          <a:p>
            <a:pPr algn="ctr"/>
            <a:r>
              <a:rPr lang="da-DK" sz="2400" dirty="0" err="1" smtClean="0"/>
              <a:t>Evaluate</a:t>
            </a:r>
            <a:r>
              <a:rPr lang="da-DK" sz="2400" dirty="0" smtClean="0"/>
              <a:t> list </a:t>
            </a:r>
            <a:r>
              <a:rPr lang="da-DK" sz="2400" dirty="0" err="1" smtClean="0"/>
              <a:t>now</a:t>
            </a:r>
            <a:endParaRPr lang="da-DK" sz="2400" dirty="0" smtClean="0"/>
          </a:p>
          <a:p>
            <a:pPr algn="ctr"/>
            <a:endParaRPr lang="en-US" sz="2400" dirty="0"/>
          </a:p>
        </p:txBody>
      </p:sp>
      <p:sp>
        <p:nvSpPr>
          <p:cNvPr id="107" name="TextBox 106"/>
          <p:cNvSpPr txBox="1"/>
          <p:nvPr/>
        </p:nvSpPr>
        <p:spPr>
          <a:xfrm>
            <a:off x="4860032" y="4366845"/>
            <a:ext cx="4032448" cy="156966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 smtClean="0"/>
              <a:t>Lazy</a:t>
            </a:r>
            <a:r>
              <a:rPr lang="da-DK" sz="2400" b="1" dirty="0" smtClean="0"/>
              <a:t> </a:t>
            </a:r>
            <a:r>
              <a:rPr lang="da-DK" sz="2400" b="1" dirty="0" err="1" smtClean="0"/>
              <a:t>evaluation/memoization</a:t>
            </a:r>
            <a:endParaRPr lang="da-DK" sz="2400" b="1" dirty="0" smtClean="0"/>
          </a:p>
          <a:p>
            <a:pPr algn="ctr"/>
            <a:r>
              <a:rPr lang="da-DK" sz="2400" dirty="0" err="1" smtClean="0"/>
              <a:t>First</a:t>
            </a:r>
            <a:r>
              <a:rPr lang="da-DK" sz="2400" dirty="0" smtClean="0"/>
              <a:t> </a:t>
            </a:r>
            <a:r>
              <a:rPr lang="da-DK" sz="2400" dirty="0" err="1" smtClean="0"/>
              <a:t>add</a:t>
            </a:r>
            <a:r>
              <a:rPr lang="da-DK" sz="2400" dirty="0" smtClean="0"/>
              <a:t> element </a:t>
            </a:r>
            <a:r>
              <a:rPr lang="da-DK" sz="2400" dirty="0" err="1" smtClean="0"/>
              <a:t>when</a:t>
            </a:r>
            <a:r>
              <a:rPr lang="da-DK" sz="2400" dirty="0" smtClean="0"/>
              <a:t> head </a:t>
            </a:r>
            <a:r>
              <a:rPr lang="da-DK" sz="2400" dirty="0" err="1" smtClean="0"/>
              <a:t>needed</a:t>
            </a:r>
            <a:r>
              <a:rPr lang="da-DK" sz="2400" dirty="0" smtClean="0"/>
              <a:t> and </a:t>
            </a:r>
            <a:r>
              <a:rPr lang="da-DK" sz="2400" dirty="0" err="1" smtClean="0"/>
              <a:t>return</a:t>
            </a:r>
            <a:r>
              <a:rPr lang="da-DK" sz="2400" dirty="0" smtClean="0"/>
              <a:t> </a:t>
            </a:r>
            <a:r>
              <a:rPr lang="da-DK" sz="2400" dirty="0" err="1" smtClean="0"/>
              <a:t>function</a:t>
            </a:r>
            <a:r>
              <a:rPr lang="da-DK" sz="2400" dirty="0" smtClean="0"/>
              <a:t> </a:t>
            </a:r>
            <a:r>
              <a:rPr lang="da-DK" sz="2400" i="1" dirty="0" err="1" smtClean="0"/>
              <a:t>lazy</a:t>
            </a:r>
            <a:r>
              <a:rPr lang="da-DK" sz="2400" i="1" dirty="0" smtClean="0"/>
              <a:t> </a:t>
            </a:r>
            <a:r>
              <a:rPr lang="da-DK" sz="2400" dirty="0" err="1" smtClean="0"/>
              <a:t>incrementing</a:t>
            </a:r>
            <a:r>
              <a:rPr lang="da-DK" sz="2400" dirty="0" smtClean="0"/>
              <a:t> the rest</a:t>
            </a:r>
            <a:endParaRPr lang="en-US" sz="2400" dirty="0"/>
          </a:p>
        </p:txBody>
      </p:sp>
      <p:sp>
        <p:nvSpPr>
          <p:cNvPr id="109" name="TextBox 108"/>
          <p:cNvSpPr txBox="1"/>
          <p:nvPr/>
        </p:nvSpPr>
        <p:spPr>
          <a:xfrm>
            <a:off x="1547664" y="594928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err="1" smtClean="0"/>
              <a:t>Example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  <p:bldP spid="102" grpId="0" animBg="1"/>
      <p:bldP spid="107" grpId="0" animBg="1"/>
      <p:bldP spid="10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941" y="0"/>
            <a:ext cx="4176464" cy="1143000"/>
          </a:xfrm>
        </p:spPr>
        <p:txBody>
          <a:bodyPr/>
          <a:lstStyle/>
          <a:p>
            <a:pPr algn="l"/>
            <a:r>
              <a:rPr lang="da-DK" b="1" dirty="0" smtClean="0"/>
              <a:t>List operations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3768" y="2248272"/>
            <a:ext cx="2962672" cy="3629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da-DK" dirty="0" err="1" smtClean="0"/>
              <a:t>makelist</a:t>
            </a:r>
            <a:r>
              <a:rPr lang="da-DK" dirty="0" smtClean="0"/>
              <a:t>(x)</a:t>
            </a:r>
          </a:p>
          <a:p>
            <a:pPr>
              <a:spcBef>
                <a:spcPts val="0"/>
              </a:spcBef>
            </a:pPr>
            <a:r>
              <a:rPr lang="da-DK" dirty="0" smtClean="0"/>
              <a:t>push(</a:t>
            </a:r>
            <a:r>
              <a:rPr lang="da-DK" dirty="0" err="1" smtClean="0"/>
              <a:t>x,L</a:t>
            </a:r>
            <a:r>
              <a:rPr lang="da-DK" dirty="0" smtClean="0"/>
              <a:t>)</a:t>
            </a:r>
          </a:p>
          <a:p>
            <a:pPr>
              <a:spcBef>
                <a:spcPts val="0"/>
              </a:spcBef>
            </a:pPr>
            <a:r>
              <a:rPr lang="da-DK" dirty="0" smtClean="0"/>
              <a:t>pop(L)</a:t>
            </a:r>
          </a:p>
          <a:p>
            <a:pPr>
              <a:spcBef>
                <a:spcPts val="0"/>
              </a:spcBef>
            </a:pPr>
            <a:r>
              <a:rPr lang="da-DK" dirty="0" err="1" smtClean="0"/>
              <a:t>inject</a:t>
            </a:r>
            <a:r>
              <a:rPr lang="da-DK" dirty="0" smtClean="0"/>
              <a:t>(</a:t>
            </a:r>
            <a:r>
              <a:rPr lang="da-DK" dirty="0" err="1" smtClean="0"/>
              <a:t>x,L</a:t>
            </a:r>
            <a:r>
              <a:rPr lang="da-DK" dirty="0" smtClean="0"/>
              <a:t>)</a:t>
            </a:r>
          </a:p>
          <a:p>
            <a:pPr>
              <a:spcBef>
                <a:spcPts val="0"/>
              </a:spcBef>
            </a:pPr>
            <a:r>
              <a:rPr lang="da-DK" dirty="0" err="1" smtClean="0"/>
              <a:t>eject</a:t>
            </a:r>
            <a:r>
              <a:rPr lang="da-DK" dirty="0" smtClean="0"/>
              <a:t>(L)</a:t>
            </a:r>
          </a:p>
          <a:p>
            <a:pPr>
              <a:spcBef>
                <a:spcPts val="0"/>
              </a:spcBef>
            </a:pPr>
            <a:r>
              <a:rPr lang="da-DK" dirty="0" err="1" smtClean="0"/>
              <a:t>catenate</a:t>
            </a:r>
            <a:r>
              <a:rPr lang="da-DK" dirty="0" smtClean="0"/>
              <a:t>(K,L)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5-Point Star 5"/>
          <p:cNvSpPr/>
          <p:nvPr/>
        </p:nvSpPr>
        <p:spPr>
          <a:xfrm>
            <a:off x="5436096" y="2348880"/>
            <a:ext cx="360040" cy="288032"/>
          </a:xfrm>
          <a:prstGeom prst="star5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5436096" y="2852936"/>
            <a:ext cx="360040" cy="288032"/>
          </a:xfrm>
          <a:prstGeom prst="star5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5436096" y="3356992"/>
            <a:ext cx="360040" cy="288032"/>
          </a:xfrm>
          <a:prstGeom prst="star5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5724128" y="2348880"/>
            <a:ext cx="360040" cy="288032"/>
          </a:xfrm>
          <a:prstGeom prst="star5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5724128" y="3356992"/>
            <a:ext cx="360040" cy="288032"/>
          </a:xfrm>
          <a:prstGeom prst="star5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5724128" y="3861048"/>
            <a:ext cx="360040" cy="288032"/>
          </a:xfrm>
          <a:prstGeom prst="star5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6084168" y="2348880"/>
            <a:ext cx="360040" cy="288032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6084168" y="2852936"/>
            <a:ext cx="360040" cy="288032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6084168" y="3356992"/>
            <a:ext cx="360040" cy="288032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6084168" y="3861048"/>
            <a:ext cx="360040" cy="288032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6084168" y="4365104"/>
            <a:ext cx="360040" cy="288032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6444208" y="2348880"/>
            <a:ext cx="360040" cy="288032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6444208" y="2852936"/>
            <a:ext cx="360040" cy="288032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6444208" y="3356992"/>
            <a:ext cx="360040" cy="288032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6444208" y="4869160"/>
            <a:ext cx="360040" cy="288032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6804248" y="2348880"/>
            <a:ext cx="360040" cy="288032"/>
          </a:xfrm>
          <a:prstGeom prst="star5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6804248" y="2852936"/>
            <a:ext cx="360040" cy="288032"/>
          </a:xfrm>
          <a:prstGeom prst="star5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6804248" y="3356992"/>
            <a:ext cx="360040" cy="288032"/>
          </a:xfrm>
          <a:prstGeom prst="star5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Point Star 25"/>
          <p:cNvSpPr/>
          <p:nvPr/>
        </p:nvSpPr>
        <p:spPr>
          <a:xfrm>
            <a:off x="6804248" y="3861048"/>
            <a:ext cx="360040" cy="288032"/>
          </a:xfrm>
          <a:prstGeom prst="star5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5-Point Star 26"/>
          <p:cNvSpPr/>
          <p:nvPr/>
        </p:nvSpPr>
        <p:spPr>
          <a:xfrm>
            <a:off x="6804248" y="4365104"/>
            <a:ext cx="360040" cy="288032"/>
          </a:xfrm>
          <a:prstGeom prst="star5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5-Point Star 27"/>
          <p:cNvSpPr/>
          <p:nvPr/>
        </p:nvSpPr>
        <p:spPr>
          <a:xfrm>
            <a:off x="6804248" y="4869160"/>
            <a:ext cx="360040" cy="288032"/>
          </a:xfrm>
          <a:prstGeom prst="star5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 rot="5400000">
            <a:off x="5050179" y="182329"/>
            <a:ext cx="2509526" cy="1823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700"/>
              </a:lnSpc>
            </a:pPr>
            <a:r>
              <a:rPr lang="da-DK" sz="2400" dirty="0" err="1" smtClean="0">
                <a:solidFill>
                  <a:schemeClr val="accent6">
                    <a:lumMod val="50000"/>
                  </a:schemeClr>
                </a:solidFill>
              </a:rPr>
              <a:t>Catenable</a:t>
            </a:r>
            <a:r>
              <a:rPr lang="da-DK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a-DK" sz="2400" dirty="0" err="1" smtClean="0">
                <a:solidFill>
                  <a:schemeClr val="accent6">
                    <a:lumMod val="50000"/>
                  </a:schemeClr>
                </a:solidFill>
              </a:rPr>
              <a:t>deques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>
              <a:lnSpc>
                <a:spcPts val="2700"/>
              </a:lnSpc>
            </a:pPr>
            <a:r>
              <a:rPr lang="da-DK" sz="24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Catenable</a:t>
            </a:r>
            <a:r>
              <a:rPr lang="da-DK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lists</a:t>
            </a:r>
          </a:p>
          <a:p>
            <a:pPr algn="r">
              <a:lnSpc>
                <a:spcPts val="2700"/>
              </a:lnSpc>
            </a:pPr>
            <a:r>
              <a:rPr lang="da-DK" sz="2400" dirty="0" err="1" smtClean="0">
                <a:solidFill>
                  <a:srgbClr val="FFC000"/>
                </a:solidFill>
              </a:rPr>
              <a:t>Deque</a:t>
            </a:r>
            <a:endParaRPr lang="da-DK" sz="2400" dirty="0" smtClean="0">
              <a:solidFill>
                <a:srgbClr val="FFC000"/>
              </a:solidFill>
            </a:endParaRPr>
          </a:p>
          <a:p>
            <a:pPr algn="r">
              <a:lnSpc>
                <a:spcPts val="2700"/>
              </a:lnSpc>
            </a:pPr>
            <a:r>
              <a:rPr lang="da-DK" sz="2400" dirty="0" err="1" smtClean="0">
                <a:solidFill>
                  <a:schemeClr val="accent1"/>
                </a:solidFill>
              </a:rPr>
              <a:t>Queue</a:t>
            </a:r>
            <a:endParaRPr lang="da-DK" sz="2400" dirty="0" smtClean="0">
              <a:solidFill>
                <a:schemeClr val="accent1"/>
              </a:solidFill>
            </a:endParaRPr>
          </a:p>
          <a:p>
            <a:pPr algn="r">
              <a:lnSpc>
                <a:spcPts val="2700"/>
              </a:lnSpc>
            </a:pPr>
            <a:r>
              <a:rPr lang="da-DK" sz="2400" dirty="0" err="1" smtClean="0">
                <a:solidFill>
                  <a:srgbClr val="00B050"/>
                </a:solidFill>
              </a:rPr>
              <a:t>Stack</a:t>
            </a:r>
            <a:endParaRPr lang="da-DK" sz="2400" dirty="0" smtClean="0">
              <a:solidFill>
                <a:srgbClr val="00B050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2411760" y="5949280"/>
            <a:ext cx="648072" cy="64807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x</a:t>
            </a:r>
            <a:r>
              <a:rPr lang="da-DK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3347864" y="5949280"/>
            <a:ext cx="648072" cy="64807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x</a:t>
            </a:r>
            <a:r>
              <a:rPr lang="da-DK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4283968" y="5949280"/>
            <a:ext cx="648072" cy="64807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x</a:t>
            </a:r>
            <a:r>
              <a:rPr lang="da-DK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5220072" y="5949280"/>
            <a:ext cx="648072" cy="64807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x</a:t>
            </a:r>
            <a:r>
              <a:rPr lang="da-DK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6156176" y="5949280"/>
            <a:ext cx="648072" cy="64807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x</a:t>
            </a:r>
            <a:r>
              <a:rPr lang="da-DK" sz="2400" baseline="-25000" dirty="0" smtClean="0">
                <a:solidFill>
                  <a:schemeClr val="tx1"/>
                </a:solidFill>
              </a:rPr>
              <a:t>5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45" name="Straight Connector 44"/>
          <p:cNvCxnSpPr>
            <a:stCxn id="36" idx="6"/>
            <a:endCxn id="38" idx="2"/>
          </p:cNvCxnSpPr>
          <p:nvPr/>
        </p:nvCxnSpPr>
        <p:spPr>
          <a:xfrm>
            <a:off x="3059832" y="6273316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8" idx="6"/>
            <a:endCxn id="39" idx="2"/>
          </p:cNvCxnSpPr>
          <p:nvPr/>
        </p:nvCxnSpPr>
        <p:spPr>
          <a:xfrm>
            <a:off x="3995936" y="6273316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0" idx="6"/>
            <a:endCxn id="43" idx="2"/>
          </p:cNvCxnSpPr>
          <p:nvPr/>
        </p:nvCxnSpPr>
        <p:spPr>
          <a:xfrm>
            <a:off x="5868144" y="6273316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9" idx="6"/>
            <a:endCxn id="40" idx="2"/>
          </p:cNvCxnSpPr>
          <p:nvPr/>
        </p:nvCxnSpPr>
        <p:spPr>
          <a:xfrm>
            <a:off x="4932040" y="6273316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1691680" y="5877272"/>
            <a:ext cx="648072" cy="288032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1619672" y="6309320"/>
            <a:ext cx="648072" cy="144016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51520" y="5541039"/>
            <a:ext cx="144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dirty="0" smtClean="0">
                <a:solidFill>
                  <a:srgbClr val="C00000"/>
                </a:solidFill>
              </a:rPr>
              <a:t>push</a:t>
            </a:r>
          </a:p>
          <a:p>
            <a:pPr algn="r"/>
            <a:endParaRPr lang="da-DK" sz="2400" dirty="0" smtClean="0">
              <a:solidFill>
                <a:srgbClr val="C00000"/>
              </a:solidFill>
            </a:endParaRPr>
          </a:p>
          <a:p>
            <a:pPr algn="r"/>
            <a:r>
              <a:rPr lang="da-DK" sz="2400" dirty="0" smtClean="0">
                <a:solidFill>
                  <a:srgbClr val="C00000"/>
                </a:solidFill>
              </a:rPr>
              <a:t>pop</a:t>
            </a:r>
            <a:endParaRPr lang="en-US" sz="2400" dirty="0">
              <a:solidFill>
                <a:srgbClr val="C00000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6876256" y="5877272"/>
            <a:ext cx="648072" cy="288032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6876256" y="6381328"/>
            <a:ext cx="648072" cy="216024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7524328" y="5589240"/>
            <a:ext cx="144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>
                <a:solidFill>
                  <a:srgbClr val="C00000"/>
                </a:solidFill>
              </a:rPr>
              <a:t>inject</a:t>
            </a:r>
            <a:endParaRPr lang="da-DK" sz="2400" dirty="0" smtClean="0">
              <a:solidFill>
                <a:srgbClr val="C00000"/>
              </a:solidFill>
            </a:endParaRPr>
          </a:p>
          <a:p>
            <a:endParaRPr lang="da-DK" sz="2400" dirty="0" smtClean="0">
              <a:solidFill>
                <a:srgbClr val="C00000"/>
              </a:solidFill>
            </a:endParaRPr>
          </a:p>
          <a:p>
            <a:r>
              <a:rPr lang="da-DK" sz="2400" dirty="0" err="1" smtClean="0">
                <a:solidFill>
                  <a:srgbClr val="C00000"/>
                </a:solidFill>
              </a:rPr>
              <a:t>eject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709901" y="5517232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smtClean="0">
                <a:solidFill>
                  <a:srgbClr val="C00000"/>
                </a:solidFill>
              </a:rPr>
              <a:t>head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654" y="980728"/>
            <a:ext cx="1944215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Deque</a:t>
            </a:r>
            <a:r>
              <a:rPr lang="da-DK" sz="1400" dirty="0" smtClean="0"/>
              <a:t/>
            </a:r>
            <a:br>
              <a:rPr lang="da-DK" sz="1400" dirty="0" smtClean="0"/>
            </a:br>
            <a:r>
              <a:rPr lang="da-DK" sz="1400" dirty="0" smtClean="0"/>
              <a:t>= </a:t>
            </a:r>
            <a:r>
              <a:rPr lang="da-DK" sz="1400" dirty="0">
                <a:solidFill>
                  <a:srgbClr val="C00000"/>
                </a:solidFill>
              </a:rPr>
              <a:t>D</a:t>
            </a:r>
            <a:r>
              <a:rPr lang="da-DK" sz="1400" dirty="0"/>
              <a:t>ouble </a:t>
            </a:r>
            <a:r>
              <a:rPr lang="da-DK" sz="1400" dirty="0" err="1">
                <a:solidFill>
                  <a:srgbClr val="C00000"/>
                </a:solidFill>
              </a:rPr>
              <a:t>E</a:t>
            </a:r>
            <a:r>
              <a:rPr lang="da-DK" sz="1400" dirty="0" err="1"/>
              <a:t>ndede</a:t>
            </a:r>
            <a:r>
              <a:rPr lang="da-DK" sz="1400" dirty="0"/>
              <a:t> </a:t>
            </a:r>
            <a:r>
              <a:rPr lang="da-DK" sz="1400" dirty="0" smtClean="0">
                <a:solidFill>
                  <a:srgbClr val="C00000"/>
                </a:solidFill>
              </a:rPr>
              <a:t>Que</a:t>
            </a:r>
            <a:r>
              <a:rPr lang="da-DK" sz="1400" dirty="0" smtClean="0"/>
              <a:t>ue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smtClean="0"/>
              <a:t>(Donald E. Knuth </a:t>
            </a:r>
            <a:r>
              <a:rPr lang="da-DK" sz="1400" dirty="0"/>
              <a:t>74</a:t>
            </a:r>
            <a:r>
              <a:rPr lang="da-DK" sz="1400" dirty="0" smtClean="0"/>
              <a:t>)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6" y="0"/>
            <a:ext cx="7020272" cy="908720"/>
          </a:xfrm>
        </p:spPr>
        <p:txBody>
          <a:bodyPr>
            <a:normAutofit/>
          </a:bodyPr>
          <a:lstStyle/>
          <a:p>
            <a:pPr algn="l"/>
            <a:r>
              <a:rPr lang="da-DK" sz="3900" b="1" dirty="0" err="1" smtClean="0"/>
              <a:t>Catenable</a:t>
            </a:r>
            <a:r>
              <a:rPr lang="da-DK" sz="3900" b="1" dirty="0" smtClean="0"/>
              <a:t> lists (</a:t>
            </a:r>
            <a:r>
              <a:rPr lang="da-DK" sz="3900" b="1" dirty="0" err="1" smtClean="0"/>
              <a:t>slow</a:t>
            </a:r>
            <a:r>
              <a:rPr lang="da-DK" sz="3900" b="1" dirty="0" smtClean="0"/>
              <a:t>)</a:t>
            </a:r>
            <a:endParaRPr lang="en-US" sz="39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8264" y="6520259"/>
            <a:ext cx="2133600" cy="365125"/>
          </a:xfrm>
        </p:spPr>
        <p:txBody>
          <a:bodyPr/>
          <a:lstStyle/>
          <a:p>
            <a:fld id="{2D510906-6E64-46D9-9D73-D39E9676222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692697"/>
            <a:ext cx="69847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cat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((),L)     = L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cat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e::K,L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)   = e::cat(K,L)</a:t>
            </a: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rev(L)        = rev’(L,())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rev’((),T)    = T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rev’(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e::L,T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)  = rev’(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L,e::T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inject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(e,(H,T)) = 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H,e::T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b="1" dirty="0" smtClean="0">
                <a:cs typeface="Courier New" pitchFamily="49" charset="0"/>
              </a:rPr>
              <a:t>Version 1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pop((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e::H,T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)) = (e,(H,T))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pop(((),T))   = (e,(T’,())) 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where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 e::T’ = rev(T)   </a:t>
            </a: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b="1" dirty="0" smtClean="0">
                <a:cs typeface="Courier New" pitchFamily="49" charset="0"/>
              </a:rPr>
              <a:t>Version 2 (Invariant |H|≥|T|)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pop((e::H,T)) = (e,(H,T))             if |H|</a:t>
            </a:r>
            <a:r>
              <a:rPr lang="da-DK" dirty="0" smtClean="0">
                <a:latin typeface="Courier New" pitchFamily="49" charset="0"/>
                <a:cs typeface="Courier New" pitchFamily="49" charset="0"/>
                <a:sym typeface="Symbol"/>
              </a:rPr>
              <a:t>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|T|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              = (e,(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cat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H,rev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(T)),()))if |H|</a:t>
            </a:r>
            <a:r>
              <a:rPr lang="da-DK" dirty="0">
                <a:latin typeface="Courier New" pitchFamily="49" charset="0"/>
                <a:cs typeface="Courier New" pitchFamily="49" charset="0"/>
                <a:sym typeface="Symbol"/>
              </a:rPr>
              <a:t>&lt;</a:t>
            </a:r>
            <a:r>
              <a:rPr lang="da-DK" dirty="0" smtClean="0">
                <a:latin typeface="Courier New" pitchFamily="49" charset="0"/>
                <a:cs typeface="Courier New" pitchFamily="49" charset="0"/>
                <a:sym typeface="Symbol"/>
              </a:rPr>
              <a:t>|T|</a:t>
            </a:r>
          </a:p>
          <a:p>
            <a:pPr>
              <a:tabLst>
                <a:tab pos="2151063" algn="l"/>
              </a:tabLst>
            </a:pPr>
            <a:r>
              <a:rPr lang="da-DK" dirty="0" err="1" smtClean="0">
                <a:latin typeface="Courier New" pitchFamily="49" charset="0"/>
                <a:cs typeface="Courier New" pitchFamily="49" charset="0"/>
                <a:sym typeface="Symbol"/>
              </a:rPr>
              <a:t>Inject</a:t>
            </a:r>
            <a:r>
              <a:rPr lang="da-DK" dirty="0" smtClean="0">
                <a:latin typeface="Courier New" pitchFamily="49" charset="0"/>
                <a:cs typeface="Courier New" pitchFamily="49" charset="0"/>
                <a:sym typeface="Symbol"/>
              </a:rPr>
              <a:t>(e,(H,T))	= 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  <a:sym typeface="Symbol"/>
              </a:rPr>
              <a:t>H,e</a:t>
            </a:r>
            <a:r>
              <a:rPr lang="da-DK" dirty="0" smtClean="0">
                <a:latin typeface="Courier New" pitchFamily="49" charset="0"/>
                <a:cs typeface="Courier New" pitchFamily="49" charset="0"/>
                <a:sym typeface="Symbol"/>
              </a:rPr>
              <a:t>::T)              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if |H|&gt;|T|</a:t>
            </a:r>
            <a:r>
              <a:rPr lang="da-DK" dirty="0" smtClean="0">
                <a:latin typeface="Courier New" pitchFamily="49" charset="0"/>
                <a:cs typeface="Courier New" pitchFamily="49" charset="0"/>
                <a:sym typeface="Symbol"/>
              </a:rPr>
              <a:t>   </a:t>
            </a:r>
          </a:p>
          <a:p>
            <a:pPr>
              <a:tabLst>
                <a:tab pos="2151063" algn="l"/>
              </a:tabLst>
            </a:pPr>
            <a:r>
              <a:rPr lang="da-DK" dirty="0" smtClean="0">
                <a:latin typeface="Courier New" pitchFamily="49" charset="0"/>
                <a:cs typeface="Courier New" pitchFamily="49" charset="0"/>
                <a:sym typeface="Symbol"/>
              </a:rPr>
              <a:t>	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= 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cat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H,rev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(e::T)),()))if |H|</a:t>
            </a:r>
            <a:r>
              <a:rPr lang="da-DK" dirty="0" smtClean="0">
                <a:latin typeface="Courier New" pitchFamily="49" charset="0"/>
                <a:cs typeface="Courier New" pitchFamily="49" charset="0"/>
                <a:sym typeface="Symbol"/>
              </a:rPr>
              <a:t>|T|</a:t>
            </a:r>
            <a:endParaRPr lang="da-DK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4016" y="2799148"/>
            <a:ext cx="176368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9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Queues</a:t>
            </a:r>
            <a:endParaRPr kumimoji="0" lang="da-DK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016" y="1440160"/>
            <a:ext cx="7020272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3900" b="1" dirty="0" smtClean="0">
                <a:latin typeface="+mj-lt"/>
                <a:ea typeface="+mj-ea"/>
                <a:cs typeface="+mj-cs"/>
              </a:rPr>
              <a:t>List reversal</a:t>
            </a:r>
            <a:endParaRPr kumimoji="0" lang="en-US" sz="3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764704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solidFill>
                  <a:srgbClr val="C00000"/>
                </a:solidFill>
              </a:rPr>
              <a:t>O(</a:t>
            </a:r>
            <a:r>
              <a:rPr lang="da-DK" sz="2400" dirty="0" err="1" smtClean="0">
                <a:solidFill>
                  <a:srgbClr val="C00000"/>
                </a:solidFill>
              </a:rPr>
              <a:t>length</a:t>
            </a:r>
            <a:r>
              <a:rPr lang="da-DK" sz="2400" dirty="0" smtClean="0">
                <a:solidFill>
                  <a:srgbClr val="C00000"/>
                </a:solidFill>
              </a:rPr>
              <a:t> 1</a:t>
            </a:r>
            <a:r>
              <a:rPr lang="da-DK" sz="2400" baseline="30000" dirty="0" smtClean="0">
                <a:solidFill>
                  <a:srgbClr val="C00000"/>
                </a:solidFill>
              </a:rPr>
              <a:t>st</a:t>
            </a:r>
            <a:r>
              <a:rPr lang="da-DK" sz="2400" dirty="0" smtClean="0">
                <a:solidFill>
                  <a:srgbClr val="C00000"/>
                </a:solidFill>
              </a:rPr>
              <a:t> list)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4283968" y="692696"/>
            <a:ext cx="216024" cy="720080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72000" y="2276872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solidFill>
                  <a:srgbClr val="C00000"/>
                </a:solidFill>
              </a:rPr>
              <a:t>O(|L|)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3" name="Right Brace 12"/>
          <p:cNvSpPr/>
          <p:nvPr/>
        </p:nvSpPr>
        <p:spPr>
          <a:xfrm>
            <a:off x="4283968" y="2132856"/>
            <a:ext cx="216024" cy="864096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672408" y="2871156"/>
            <a:ext cx="428396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Ex: ((1,2,3),(5,4)) </a:t>
            </a:r>
            <a:r>
              <a:rPr kumimoji="0" lang="da-DK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</a:t>
            </a:r>
            <a:r>
              <a:rPr kumimoji="0" lang="da-DK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[1,2,3,4,5]</a:t>
            </a:r>
          </a:p>
        </p:txBody>
      </p:sp>
      <p:sp>
        <p:nvSpPr>
          <p:cNvPr id="16" name="Right Brace 15"/>
          <p:cNvSpPr/>
          <p:nvPr/>
        </p:nvSpPr>
        <p:spPr>
          <a:xfrm>
            <a:off x="4283968" y="3492483"/>
            <a:ext cx="216024" cy="324000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572000" y="3429000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solidFill>
                  <a:srgbClr val="C00000"/>
                </a:solidFill>
              </a:rPr>
              <a:t>O(1)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8" name="Right Brace 17"/>
          <p:cNvSpPr/>
          <p:nvPr/>
        </p:nvSpPr>
        <p:spPr>
          <a:xfrm>
            <a:off x="6804248" y="4293096"/>
            <a:ext cx="216024" cy="576000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020272" y="3933056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>
                <a:solidFill>
                  <a:srgbClr val="C00000"/>
                </a:solidFill>
              </a:rPr>
              <a:t>Strict</a:t>
            </a:r>
            <a:endParaRPr lang="da-DK" sz="2400" dirty="0" smtClean="0">
              <a:solidFill>
                <a:srgbClr val="C00000"/>
              </a:solidFill>
            </a:endParaRPr>
          </a:p>
          <a:p>
            <a:r>
              <a:rPr lang="da-DK" sz="2400" dirty="0" smtClean="0">
                <a:solidFill>
                  <a:srgbClr val="C00000"/>
                </a:solidFill>
              </a:rPr>
              <a:t>O(1) </a:t>
            </a:r>
            <a:r>
              <a:rPr lang="da-DK" sz="2400" dirty="0" err="1" smtClean="0">
                <a:solidFill>
                  <a:srgbClr val="C00000"/>
                </a:solidFill>
              </a:rPr>
              <a:t>amortized</a:t>
            </a:r>
            <a:endParaRPr lang="da-DK" sz="2400" dirty="0" smtClean="0">
              <a:solidFill>
                <a:srgbClr val="C00000"/>
              </a:solidFill>
            </a:endParaRPr>
          </a:p>
          <a:p>
            <a:r>
              <a:rPr lang="da-DK" sz="2400" dirty="0" smtClean="0">
                <a:solidFill>
                  <a:srgbClr val="C00000"/>
                </a:solidFill>
                <a:sym typeface="Symbol"/>
              </a:rPr>
              <a:t> = |T|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0" name="Right Brace 19"/>
          <p:cNvSpPr/>
          <p:nvPr/>
        </p:nvSpPr>
        <p:spPr>
          <a:xfrm>
            <a:off x="6804248" y="5374040"/>
            <a:ext cx="216024" cy="576000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020272" y="5237749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>
                <a:solidFill>
                  <a:srgbClr val="C00000"/>
                </a:solidFill>
              </a:rPr>
              <a:t>Lazy</a:t>
            </a:r>
            <a:endParaRPr lang="da-DK" sz="2400" dirty="0" smtClean="0">
              <a:solidFill>
                <a:srgbClr val="C00000"/>
              </a:solidFill>
            </a:endParaRPr>
          </a:p>
          <a:p>
            <a:r>
              <a:rPr lang="da-DK" sz="2400" dirty="0" smtClean="0">
                <a:solidFill>
                  <a:srgbClr val="C00000"/>
                </a:solidFill>
              </a:rPr>
              <a:t>O(1) </a:t>
            </a:r>
            <a:r>
              <a:rPr lang="da-DK" sz="2400" dirty="0" err="1" smtClean="0">
                <a:solidFill>
                  <a:srgbClr val="C00000"/>
                </a:solidFill>
              </a:rPr>
              <a:t>amortized</a:t>
            </a:r>
            <a:endParaRPr lang="da-DK" sz="2400" dirty="0" smtClean="0">
              <a:solidFill>
                <a:srgbClr val="C00000"/>
              </a:solidFill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-36512" y="6525344"/>
            <a:ext cx="8964488" cy="980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 dirty="0" smtClean="0"/>
              <a:t>[C. </a:t>
            </a:r>
            <a:r>
              <a:rPr lang="en-US" sz="1400" dirty="0" err="1" smtClean="0"/>
              <a:t>Okasaki</a:t>
            </a:r>
            <a:r>
              <a:rPr lang="en-US" sz="1400" dirty="0" smtClean="0"/>
              <a:t>, </a:t>
            </a:r>
            <a:r>
              <a:rPr lang="en-US" sz="1400" i="1" dirty="0" smtClean="0"/>
              <a:t>Simple and efficient purely functional queues and </a:t>
            </a:r>
            <a:r>
              <a:rPr lang="en-US" sz="1400" i="1" dirty="0" err="1" smtClean="0"/>
              <a:t>deques</a:t>
            </a:r>
            <a:r>
              <a:rPr lang="en-US" sz="1400" dirty="0" smtClean="0"/>
              <a:t>, J. of Functional Programming, 5(4), 583-592, 1995]</a:t>
            </a:r>
          </a:p>
        </p:txBody>
      </p:sp>
      <p:sp>
        <p:nvSpPr>
          <p:cNvPr id="23" name="Cloud 22"/>
          <p:cNvSpPr/>
          <p:nvPr/>
        </p:nvSpPr>
        <p:spPr>
          <a:xfrm>
            <a:off x="5868144" y="1988840"/>
            <a:ext cx="3275856" cy="1080120"/>
          </a:xfrm>
          <a:prstGeom prst="cloud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>
                <a:solidFill>
                  <a:schemeClr val="tx1"/>
                </a:solidFill>
              </a:rPr>
              <a:t>Bad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if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expensive</a:t>
            </a:r>
            <a:r>
              <a:rPr lang="da-DK" dirty="0" smtClean="0">
                <a:solidFill>
                  <a:schemeClr val="tx1"/>
                </a:solidFill>
              </a:rPr>
              <a:t> operation </a:t>
            </a:r>
            <a:r>
              <a:rPr lang="da-DK" dirty="0" err="1" smtClean="0">
                <a:solidFill>
                  <a:schemeClr val="tx1"/>
                </a:solidFill>
              </a:rPr>
              <a:t>repeated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Arc 23"/>
          <p:cNvSpPr/>
          <p:nvPr/>
        </p:nvSpPr>
        <p:spPr>
          <a:xfrm>
            <a:off x="6300192" y="2924944"/>
            <a:ext cx="2520280" cy="1800200"/>
          </a:xfrm>
          <a:prstGeom prst="arc">
            <a:avLst>
              <a:gd name="adj1" fmla="val 17870836"/>
              <a:gd name="adj2" fmla="val 1680236"/>
            </a:avLst>
          </a:prstGeom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loud 24"/>
          <p:cNvSpPr/>
          <p:nvPr/>
        </p:nvSpPr>
        <p:spPr>
          <a:xfrm>
            <a:off x="7740352" y="5229200"/>
            <a:ext cx="1359768" cy="495672"/>
          </a:xfrm>
          <a:prstGeom prst="cloud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err="1" smtClean="0">
                <a:solidFill>
                  <a:schemeClr val="tx1"/>
                </a:solidFill>
              </a:rPr>
              <a:t>Good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1979712" y="2871156"/>
            <a:ext cx="165618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da-DK" sz="2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Head,Tail</a:t>
            </a:r>
            <a:r>
              <a:rPr kumimoji="0" lang="da-DK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10" grpId="0"/>
      <p:bldP spid="11" grpId="0" animBg="1"/>
      <p:bldP spid="12" grpId="0"/>
      <p:bldP spid="13" grpId="0" animBg="1"/>
      <p:bldP spid="14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2" grpId="0"/>
      <p:bldP spid="23" grpId="0" animBg="1"/>
      <p:bldP spid="24" grpId="0" animBg="1"/>
      <p:bldP spid="25" grpId="0" animBg="1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8264" y="6520259"/>
            <a:ext cx="2133600" cy="365125"/>
          </a:xfrm>
        </p:spPr>
        <p:txBody>
          <a:bodyPr/>
          <a:lstStyle/>
          <a:p>
            <a:fld id="{2D510906-6E64-46D9-9D73-D39E9676222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692696"/>
            <a:ext cx="69847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cat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((),L)     = L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cat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e::K,L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)   = e::cat(K,L)</a:t>
            </a: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rev(L)        = rev’(L,())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rev’((),T)    = T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rev’(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e::L,T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)  = rev’(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L,e::T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inject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(e,(H,T)) = 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H,e::T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b="1" dirty="0" smtClean="0">
                <a:cs typeface="Courier New" pitchFamily="49" charset="0"/>
              </a:rPr>
              <a:t>Version 2 (Invariant |H|≥|T|)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pop((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e::H,T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)) = (e,(H,T))             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 |H|&gt;|T|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              = (e,(</a:t>
            </a:r>
            <a:r>
              <a:rPr lang="da-DK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cat</a:t>
            </a:r>
            <a:r>
              <a:rPr lang="da-DK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da-DK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H,rev</a:t>
            </a:r>
            <a:r>
              <a:rPr lang="da-DK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(T))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,()))if |H|</a:t>
            </a:r>
            <a:r>
              <a:rPr lang="da-DK" dirty="0" smtClean="0">
                <a:latin typeface="Courier New" pitchFamily="49" charset="0"/>
                <a:cs typeface="Courier New" pitchFamily="49" charset="0"/>
                <a:sym typeface="Symbol"/>
              </a:rPr>
              <a:t>|T|</a:t>
            </a:r>
            <a:endParaRPr lang="da-DK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107504" y="6309320"/>
            <a:ext cx="8964488" cy="980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 dirty="0" smtClean="0"/>
              <a:t>[C. </a:t>
            </a:r>
            <a:r>
              <a:rPr lang="en-US" sz="1400" dirty="0" err="1" smtClean="0"/>
              <a:t>Okasaki</a:t>
            </a:r>
            <a:r>
              <a:rPr lang="en-US" sz="1400" dirty="0" smtClean="0"/>
              <a:t>, </a:t>
            </a:r>
            <a:r>
              <a:rPr lang="en-US" sz="1400" i="1" dirty="0" smtClean="0"/>
              <a:t>Simple and efficient purely functional queues and </a:t>
            </a:r>
            <a:r>
              <a:rPr lang="en-US" sz="1400" i="1" dirty="0" err="1" smtClean="0"/>
              <a:t>deques</a:t>
            </a:r>
            <a:r>
              <a:rPr lang="en-US" sz="1400" dirty="0" smtClean="0"/>
              <a:t>, J. of Functional Programming, 5(4), 583-592, 1995]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4139952" y="5517232"/>
            <a:ext cx="432048" cy="36004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572000" y="5157192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>
                <a:solidFill>
                  <a:srgbClr val="C00000"/>
                </a:solidFill>
              </a:rPr>
              <a:t>lazy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evaluation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3968" y="620688"/>
            <a:ext cx="482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>
                <a:solidFill>
                  <a:srgbClr val="C00000"/>
                </a:solidFill>
              </a:rPr>
              <a:t>lazy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evaluation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 </a:t>
            </a:r>
            <a:r>
              <a:rPr lang="da-DK" sz="2400" dirty="0" err="1" smtClean="0">
                <a:solidFill>
                  <a:srgbClr val="C00000"/>
                </a:solidFill>
                <a:sym typeface="Symbol"/>
              </a:rPr>
              <a:t>recursive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  <a:sym typeface="Symbol"/>
              </a:rPr>
              <a:t>call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  <a:sym typeface="Symbol"/>
              </a:rPr>
              <a:t>first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  <a:sym typeface="Symbol"/>
              </a:rPr>
              <a:t>evaluated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  <a:sym typeface="Symbol"/>
              </a:rPr>
              <a:t>when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 1</a:t>
            </a:r>
            <a:r>
              <a:rPr lang="da-DK" sz="2400" baseline="30000" dirty="0" smtClean="0">
                <a:solidFill>
                  <a:srgbClr val="C00000"/>
                </a:solidFill>
                <a:sym typeface="Symbol"/>
              </a:rPr>
              <a:t>st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 element </a:t>
            </a:r>
            <a:r>
              <a:rPr lang="da-DK" sz="2400" dirty="0" err="1" smtClean="0">
                <a:solidFill>
                  <a:srgbClr val="C00000"/>
                </a:solidFill>
                <a:sym typeface="Symbol"/>
              </a:rPr>
              <a:t>accessed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2" name="Right Brace 31"/>
          <p:cNvSpPr/>
          <p:nvPr/>
        </p:nvSpPr>
        <p:spPr>
          <a:xfrm>
            <a:off x="4067944" y="692696"/>
            <a:ext cx="216024" cy="720080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283968" y="2093947"/>
            <a:ext cx="482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>
                <a:solidFill>
                  <a:srgbClr val="C00000"/>
                </a:solidFill>
              </a:rPr>
              <a:t>lazy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evaluation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 </a:t>
            </a:r>
            <a:r>
              <a:rPr lang="da-DK" sz="2400" dirty="0" err="1" smtClean="0">
                <a:solidFill>
                  <a:srgbClr val="C00000"/>
                </a:solidFill>
                <a:sym typeface="Symbol"/>
              </a:rPr>
              <a:t>everything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  <a:sym typeface="Symbol"/>
              </a:rPr>
              <a:t>evaluated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  <a:sym typeface="Symbol"/>
              </a:rPr>
              <a:t>when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 1</a:t>
            </a:r>
            <a:r>
              <a:rPr lang="da-DK" sz="2400" baseline="30000" dirty="0" smtClean="0">
                <a:solidFill>
                  <a:srgbClr val="C00000"/>
                </a:solidFill>
                <a:sym typeface="Symbol"/>
              </a:rPr>
              <a:t>st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 element </a:t>
            </a:r>
            <a:r>
              <a:rPr lang="da-DK" sz="2400" dirty="0" err="1" smtClean="0">
                <a:solidFill>
                  <a:srgbClr val="C00000"/>
                </a:solidFill>
                <a:sym typeface="Symbol"/>
              </a:rPr>
              <a:t>accessed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4" name="Right Brace 33"/>
          <p:cNvSpPr/>
          <p:nvPr/>
        </p:nvSpPr>
        <p:spPr>
          <a:xfrm>
            <a:off x="4067944" y="2165955"/>
            <a:ext cx="216024" cy="720080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iley Face 34"/>
          <p:cNvSpPr/>
          <p:nvPr/>
        </p:nvSpPr>
        <p:spPr>
          <a:xfrm>
            <a:off x="6300192" y="1412776"/>
            <a:ext cx="432000" cy="432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iley Face 35"/>
          <p:cNvSpPr/>
          <p:nvPr/>
        </p:nvSpPr>
        <p:spPr>
          <a:xfrm>
            <a:off x="6300192" y="2924992"/>
            <a:ext cx="432000" cy="432000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827584" y="4221088"/>
            <a:ext cx="7416824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b="1" dirty="0" smtClean="0"/>
              <a:t>TRICK</a:t>
            </a:r>
            <a:r>
              <a:rPr lang="da-DK" dirty="0" smtClean="0"/>
              <a:t>   In </a:t>
            </a:r>
            <a:r>
              <a:rPr lang="da-DK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a-DK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cat</a:t>
            </a:r>
            <a:r>
              <a:rPr lang="da-DK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da-DK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H,rev</a:t>
            </a:r>
            <a:r>
              <a:rPr lang="da-DK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(T) </a:t>
            </a:r>
            <a:r>
              <a:rPr lang="da-DK" dirty="0" smtClean="0"/>
              <a:t>the </a:t>
            </a:r>
            <a:r>
              <a:rPr lang="da-DK" dirty="0" err="1" smtClean="0"/>
              <a:t>cost</a:t>
            </a:r>
            <a:r>
              <a:rPr lang="da-DK" dirty="0" smtClean="0"/>
              <a:t> for rev (T) is </a:t>
            </a:r>
            <a:r>
              <a:rPr lang="da-DK" dirty="0" err="1" smtClean="0"/>
              <a:t>paied</a:t>
            </a:r>
            <a:r>
              <a:rPr lang="da-DK" dirty="0" smtClean="0"/>
              <a:t> by the </a:t>
            </a:r>
            <a:r>
              <a:rPr lang="da-DK" dirty="0" err="1" smtClean="0"/>
              <a:t>subsequent</a:t>
            </a:r>
            <a:r>
              <a:rPr lang="da-DK" dirty="0" smtClean="0"/>
              <a:t> pops (</a:t>
            </a:r>
            <a:r>
              <a:rPr lang="da-DK" dirty="0" err="1" smtClean="0"/>
              <a:t>with</a:t>
            </a:r>
            <a:r>
              <a:rPr lang="da-DK" dirty="0" smtClean="0"/>
              <a:t> </a:t>
            </a:r>
            <a:r>
              <a:rPr lang="da-DK" dirty="0" err="1" smtClean="0"/>
              <a:t>no</a:t>
            </a:r>
            <a:r>
              <a:rPr lang="da-DK" dirty="0" smtClean="0"/>
              <a:t> reversals) from the H part of the </a:t>
            </a:r>
            <a:r>
              <a:rPr lang="da-DK" dirty="0" err="1" smtClean="0"/>
              <a:t>catenation</a:t>
            </a:r>
            <a:r>
              <a:rPr lang="da-DK" dirty="0" smtClean="0"/>
              <a:t>. All pops deleting from H </a:t>
            </a:r>
            <a:r>
              <a:rPr lang="da-DK" dirty="0" err="1" smtClean="0"/>
              <a:t>pays</a:t>
            </a:r>
            <a:r>
              <a:rPr lang="da-DK" dirty="0" smtClean="0"/>
              <a:t> O(1) for </a:t>
            </a:r>
            <a:r>
              <a:rPr lang="da-DK" dirty="0" err="1" smtClean="0"/>
              <a:t>doing</a:t>
            </a:r>
            <a:r>
              <a:rPr lang="da-DK" dirty="0" smtClean="0"/>
              <a:t> O(1) </a:t>
            </a:r>
            <a:r>
              <a:rPr lang="da-DK" dirty="0" err="1" smtClean="0"/>
              <a:t>work</a:t>
            </a:r>
            <a:r>
              <a:rPr lang="da-DK" dirty="0" smtClean="0"/>
              <a:t> of the </a:t>
            </a:r>
            <a:r>
              <a:rPr lang="da-DK" dirty="0" err="1" smtClean="0"/>
              <a:t>reverse</a:t>
            </a:r>
            <a:r>
              <a:rPr lang="da-DK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2" grpId="0" animBg="1"/>
      <p:bldP spid="33" grpId="0"/>
      <p:bldP spid="34" grpId="0" animBg="1"/>
      <p:bldP spid="35" grpId="0" animBg="1"/>
      <p:bldP spid="36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loud 4"/>
          <p:cNvSpPr/>
          <p:nvPr/>
        </p:nvSpPr>
        <p:spPr>
          <a:xfrm>
            <a:off x="4211960" y="764704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Q</a:t>
            </a:r>
            <a:r>
              <a:rPr lang="da-DK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6" name="Cloud 5"/>
          <p:cNvSpPr/>
          <p:nvPr/>
        </p:nvSpPr>
        <p:spPr>
          <a:xfrm>
            <a:off x="4211960" y="1544791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Q</a:t>
            </a:r>
            <a:r>
              <a:rPr lang="da-DK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" name="Cloud 6"/>
          <p:cNvSpPr/>
          <p:nvPr/>
        </p:nvSpPr>
        <p:spPr>
          <a:xfrm>
            <a:off x="4211960" y="2324878"/>
            <a:ext cx="792088" cy="576064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Q</a:t>
            </a:r>
            <a:r>
              <a:rPr lang="da-DK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8" name="Cloud 7"/>
          <p:cNvSpPr/>
          <p:nvPr/>
        </p:nvSpPr>
        <p:spPr>
          <a:xfrm>
            <a:off x="4211960" y="3104965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Q</a:t>
            </a:r>
            <a:r>
              <a:rPr lang="da-DK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9" name="Cloud 8"/>
          <p:cNvSpPr/>
          <p:nvPr/>
        </p:nvSpPr>
        <p:spPr>
          <a:xfrm>
            <a:off x="4211960" y="3885052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Q</a:t>
            </a:r>
            <a:r>
              <a:rPr lang="da-DK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0" name="Cloud 9"/>
          <p:cNvSpPr/>
          <p:nvPr/>
        </p:nvSpPr>
        <p:spPr>
          <a:xfrm>
            <a:off x="4211960" y="4665139"/>
            <a:ext cx="792088" cy="576064"/>
          </a:xfrm>
          <a:prstGeom prst="cloud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bg1"/>
                </a:solidFill>
              </a:rPr>
              <a:t>Q</a:t>
            </a:r>
            <a:r>
              <a:rPr lang="da-DK" sz="2400" baseline="-25000" dirty="0" smtClean="0">
                <a:solidFill>
                  <a:schemeClr val="bg1"/>
                </a:solidFill>
              </a:rPr>
              <a:t>5</a:t>
            </a:r>
            <a:endParaRPr lang="en-US" sz="2400" baseline="-25000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>
            <a:stCxn id="5" idx="1"/>
            <a:endCxn id="6" idx="3"/>
          </p:cNvCxnSpPr>
          <p:nvPr/>
        </p:nvCxnSpPr>
        <p:spPr>
          <a:xfrm>
            <a:off x="4608004" y="1340155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1"/>
            <a:endCxn id="7" idx="3"/>
          </p:cNvCxnSpPr>
          <p:nvPr/>
        </p:nvCxnSpPr>
        <p:spPr>
          <a:xfrm>
            <a:off x="4608004" y="2120242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0" idx="1"/>
            <a:endCxn id="17" idx="3"/>
          </p:cNvCxnSpPr>
          <p:nvPr/>
        </p:nvCxnSpPr>
        <p:spPr>
          <a:xfrm>
            <a:off x="4608004" y="5240590"/>
            <a:ext cx="0" cy="237571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1"/>
            <a:endCxn id="9" idx="3"/>
          </p:cNvCxnSpPr>
          <p:nvPr/>
        </p:nvCxnSpPr>
        <p:spPr>
          <a:xfrm>
            <a:off x="4608004" y="3680416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1"/>
            <a:endCxn id="8" idx="3"/>
          </p:cNvCxnSpPr>
          <p:nvPr/>
        </p:nvCxnSpPr>
        <p:spPr>
          <a:xfrm>
            <a:off x="4608004" y="2900329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1"/>
            <a:endCxn id="10" idx="3"/>
          </p:cNvCxnSpPr>
          <p:nvPr/>
        </p:nvCxnSpPr>
        <p:spPr>
          <a:xfrm>
            <a:off x="4608004" y="4460503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loud 16"/>
          <p:cNvSpPr/>
          <p:nvPr/>
        </p:nvSpPr>
        <p:spPr>
          <a:xfrm>
            <a:off x="4211960" y="5445224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6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347864" y="2564904"/>
            <a:ext cx="648072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0" y="2132856"/>
            <a:ext cx="3347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dirty="0" err="1" smtClean="0">
                <a:solidFill>
                  <a:srgbClr val="C00000"/>
                </a:solidFill>
              </a:rPr>
              <a:t>setup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expensive</a:t>
            </a:r>
            <a:r>
              <a:rPr lang="da-DK" sz="2400" dirty="0" smtClean="0">
                <a:solidFill>
                  <a:srgbClr val="C00000"/>
                </a:solidFill>
              </a:rPr>
              <a:t/>
            </a:r>
            <a:br>
              <a:rPr lang="da-DK" sz="2400" dirty="0" smtClean="0">
                <a:solidFill>
                  <a:srgbClr val="C00000"/>
                </a:solidFill>
              </a:rPr>
            </a:b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lazy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evaluation</a:t>
            </a:r>
            <a:endParaRPr lang="da-DK" sz="2400" dirty="0" smtClean="0">
              <a:solidFill>
                <a:srgbClr val="C00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347864" y="4941168"/>
            <a:ext cx="648072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115616" y="4509120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dirty="0" err="1" smtClean="0">
                <a:solidFill>
                  <a:srgbClr val="C00000"/>
                </a:solidFill>
              </a:rPr>
              <a:t>execute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expensive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3" name="Right Brace 22"/>
          <p:cNvSpPr/>
          <p:nvPr/>
        </p:nvSpPr>
        <p:spPr>
          <a:xfrm flipH="1">
            <a:off x="3851920" y="2996952"/>
            <a:ext cx="216024" cy="1512168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0" y="3140968"/>
            <a:ext cx="3815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dirty="0" err="1" smtClean="0">
                <a:solidFill>
                  <a:srgbClr val="C00000"/>
                </a:solidFill>
              </a:rPr>
              <a:t>cheap</a:t>
            </a:r>
            <a:r>
              <a:rPr lang="da-DK" sz="2400" dirty="0" smtClean="0">
                <a:solidFill>
                  <a:srgbClr val="C00000"/>
                </a:solidFill>
              </a:rPr>
              <a:t> operations</a:t>
            </a:r>
          </a:p>
          <a:p>
            <a:pPr algn="r"/>
            <a:r>
              <a:rPr lang="da-DK" sz="2400" dirty="0" err="1" smtClean="0">
                <a:solidFill>
                  <a:srgbClr val="C00000"/>
                </a:solidFill>
              </a:rPr>
              <a:t>amortize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cost</a:t>
            </a:r>
            <a:r>
              <a:rPr lang="da-DK" sz="2400" dirty="0" smtClean="0">
                <a:solidFill>
                  <a:srgbClr val="C00000"/>
                </a:solidFill>
              </a:rPr>
              <a:t> of </a:t>
            </a:r>
            <a:r>
              <a:rPr lang="da-DK" sz="2400" dirty="0" err="1" smtClean="0">
                <a:solidFill>
                  <a:srgbClr val="C00000"/>
                </a:solidFill>
              </a:rPr>
              <a:t>upcomming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expensive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lazy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evaluation</a:t>
            </a:r>
            <a:endParaRPr lang="da-DK" sz="2400" dirty="0" smtClean="0">
              <a:solidFill>
                <a:srgbClr val="C00000"/>
              </a:solidFill>
            </a:endParaRPr>
          </a:p>
        </p:txBody>
      </p:sp>
      <p:sp>
        <p:nvSpPr>
          <p:cNvPr id="29" name="Cloud 28"/>
          <p:cNvSpPr/>
          <p:nvPr/>
        </p:nvSpPr>
        <p:spPr>
          <a:xfrm>
            <a:off x="5508104" y="4689754"/>
            <a:ext cx="792088" cy="576064"/>
          </a:xfrm>
          <a:prstGeom prst="cloud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u="sng" dirty="0" smtClean="0">
                <a:solidFill>
                  <a:schemeClr val="bg1"/>
                </a:solidFill>
              </a:rPr>
              <a:t>Q</a:t>
            </a:r>
            <a:r>
              <a:rPr lang="da-DK" sz="2400" baseline="-25000" dirty="0" smtClean="0">
                <a:solidFill>
                  <a:schemeClr val="bg1"/>
                </a:solidFill>
              </a:rPr>
              <a:t>5</a:t>
            </a:r>
            <a:endParaRPr lang="en-US" sz="2400" baseline="-25000" dirty="0">
              <a:solidFill>
                <a:schemeClr val="bg1"/>
              </a:solidFill>
            </a:endParaRPr>
          </a:p>
        </p:txBody>
      </p:sp>
      <p:cxnSp>
        <p:nvCxnSpPr>
          <p:cNvPr id="33" name="Straight Arrow Connector 32"/>
          <p:cNvCxnSpPr>
            <a:stCxn id="9" idx="0"/>
            <a:endCxn id="29" idx="3"/>
          </p:cNvCxnSpPr>
          <p:nvPr/>
        </p:nvCxnSpPr>
        <p:spPr>
          <a:xfrm>
            <a:off x="5003388" y="4173084"/>
            <a:ext cx="900760" cy="549607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6444208" y="4941168"/>
            <a:ext cx="720080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344816" y="4316903"/>
            <a:ext cx="1979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>
                <a:solidFill>
                  <a:srgbClr val="C00000"/>
                </a:solidFill>
              </a:rPr>
              <a:t>only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b="1" dirty="0" err="1" smtClean="0">
                <a:solidFill>
                  <a:srgbClr val="C00000"/>
                </a:solidFill>
              </a:rPr>
              <a:t>one</a:t>
            </a:r>
            <a:r>
              <a:rPr lang="da-DK" sz="2400" dirty="0" smtClean="0">
                <a:solidFill>
                  <a:srgbClr val="C00000"/>
                </a:solidFill>
              </a:rPr>
              <a:t> of </a:t>
            </a:r>
            <a:br>
              <a:rPr lang="da-DK" sz="2400" dirty="0" smtClean="0">
                <a:solidFill>
                  <a:srgbClr val="C00000"/>
                </a:solidFill>
              </a:rPr>
            </a:br>
            <a:r>
              <a:rPr lang="da-DK" sz="2400" dirty="0" smtClean="0">
                <a:solidFill>
                  <a:srgbClr val="C00000"/>
                </a:solidFill>
              </a:rPr>
              <a:t>Q</a:t>
            </a:r>
            <a:r>
              <a:rPr lang="da-DK" sz="2400" baseline="-25000" dirty="0" smtClean="0">
                <a:solidFill>
                  <a:srgbClr val="C00000"/>
                </a:solidFill>
              </a:rPr>
              <a:t>5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or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u="sng" dirty="0" smtClean="0">
                <a:solidFill>
                  <a:srgbClr val="C00000"/>
                </a:solidFill>
              </a:rPr>
              <a:t>Q</a:t>
            </a:r>
            <a:r>
              <a:rPr lang="da-DK" sz="2400" baseline="-25000" dirty="0" smtClean="0">
                <a:solidFill>
                  <a:srgbClr val="C00000"/>
                </a:solidFill>
              </a:rPr>
              <a:t>5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br>
              <a:rPr lang="da-DK" sz="2400" dirty="0" smtClean="0">
                <a:solidFill>
                  <a:srgbClr val="C00000"/>
                </a:solidFill>
              </a:rPr>
            </a:br>
            <a:r>
              <a:rPr lang="da-DK" sz="2400" dirty="0" smtClean="0">
                <a:solidFill>
                  <a:srgbClr val="C00000"/>
                </a:solidFill>
              </a:rPr>
              <a:t>is </a:t>
            </a:r>
            <a:r>
              <a:rPr lang="da-DK" sz="2400" dirty="0" err="1" smtClean="0">
                <a:solidFill>
                  <a:srgbClr val="C00000"/>
                </a:solidFill>
              </a:rPr>
              <a:t>expensive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23" grpId="0" animBg="1"/>
      <p:bldP spid="25" grpId="0"/>
      <p:bldP spid="29" grpId="0" animBg="1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58768" y="2887769"/>
            <a:ext cx="1572768" cy="310896"/>
          </a:xfrm>
          <a:prstGeom prst="rect">
            <a:avLst/>
          </a:prstGeom>
          <a:noFill/>
          <a:ln w="38100"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6" y="0"/>
            <a:ext cx="8999984" cy="908720"/>
          </a:xfrm>
        </p:spPr>
        <p:txBody>
          <a:bodyPr>
            <a:normAutofit/>
          </a:bodyPr>
          <a:lstStyle/>
          <a:p>
            <a:pPr algn="l"/>
            <a:r>
              <a:rPr lang="da-DK" sz="3900" b="1" dirty="0" smtClean="0"/>
              <a:t>Real-time </a:t>
            </a:r>
            <a:r>
              <a:rPr lang="da-DK" sz="3900" b="1" dirty="0" err="1" smtClean="0"/>
              <a:t>Queues</a:t>
            </a:r>
            <a:r>
              <a:rPr lang="da-DK" sz="3900" b="1" dirty="0" smtClean="0"/>
              <a:t> </a:t>
            </a:r>
            <a:r>
              <a:rPr lang="da-DK" sz="2400" b="1" dirty="0" smtClean="0"/>
              <a:t>i.e. </a:t>
            </a:r>
            <a:r>
              <a:rPr lang="da-DK" sz="2400" b="1" dirty="0" err="1" smtClean="0"/>
              <a:t>strict</a:t>
            </a:r>
            <a:r>
              <a:rPr lang="da-DK" sz="2400" b="1" dirty="0" smtClean="0"/>
              <a:t> </a:t>
            </a:r>
            <a:r>
              <a:rPr lang="da-DK" sz="2400" b="1" dirty="0" err="1" smtClean="0"/>
              <a:t>worst-case</a:t>
            </a:r>
            <a:r>
              <a:rPr lang="da-DK" sz="2400" b="1" dirty="0" smtClean="0"/>
              <a:t> O(1) time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8264" y="6520259"/>
            <a:ext cx="2133600" cy="365125"/>
          </a:xfrm>
        </p:spPr>
        <p:txBody>
          <a:bodyPr/>
          <a:lstStyle/>
          <a:p>
            <a:fld id="{2D510906-6E64-46D9-9D73-D39E9676222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158824" y="908720"/>
            <a:ext cx="8229600" cy="565523"/>
          </a:xfrm>
        </p:spPr>
        <p:txBody>
          <a:bodyPr>
            <a:normAutofit/>
          </a:bodyPr>
          <a:lstStyle/>
          <a:p>
            <a:r>
              <a:rPr lang="da-DK" sz="2800" dirty="0" err="1" smtClean="0"/>
              <a:t>incremental</a:t>
            </a:r>
            <a:r>
              <a:rPr lang="da-DK" sz="2800" dirty="0" smtClean="0"/>
              <a:t> version of the </a:t>
            </a:r>
            <a:r>
              <a:rPr lang="da-DK" sz="2800" dirty="0" err="1" smtClean="0"/>
              <a:t>amortized</a:t>
            </a:r>
            <a:r>
              <a:rPr lang="da-DK" sz="2800" dirty="0" smtClean="0"/>
              <a:t> solution</a:t>
            </a:r>
            <a:endParaRPr lang="en-US" sz="2800" dirty="0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179512" y="692696"/>
            <a:ext cx="8712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[R. Hood, R. Melville, </a:t>
            </a:r>
            <a:r>
              <a:rPr kumimoji="0" lang="en-US" sz="15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Real-time queue operations in pure Lisp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lang="en-US" sz="1500" dirty="0" smtClean="0"/>
              <a:t> 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Information Processing Letters, 13, 50-54, 1981]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65686"/>
              </p:ext>
            </p:extLst>
          </p:nvPr>
        </p:nvGraphicFramePr>
        <p:xfrm>
          <a:off x="1997644" y="2867740"/>
          <a:ext cx="192628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284"/>
              </a:tblGrid>
              <a:tr h="154816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1" name="Content Placeholder 2"/>
          <p:cNvSpPr txBox="1">
            <a:spLocks/>
          </p:cNvSpPr>
          <p:nvPr/>
        </p:nvSpPr>
        <p:spPr>
          <a:xfrm>
            <a:off x="827584" y="3501008"/>
            <a:ext cx="7560840" cy="2160240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makelist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(x) </a:t>
            </a:r>
            <a:r>
              <a:rPr kumimoji="0" lang="da-DK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       </a:t>
            </a:r>
            <a:r>
              <a:rPr kumimoji="0" lang="da-DK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= </a:t>
            </a:r>
            <a:r>
              <a:rPr kumimoji="0" lang="da-DK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kumimoji="0" lang="da-DK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0,(</a:t>
            </a:r>
            <a:r>
              <a:rPr kumimoji="0" lang="da-DK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x),(),(x),(),(),())</a:t>
            </a:r>
            <a:endParaRPr kumimoji="0" lang="da-DK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inject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(x,(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d,F,A,B,C,D,E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)) = </a:t>
            </a:r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f(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f(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d,F,A,B,C,D,x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::E))</a:t>
            </a:r>
          </a:p>
          <a:p>
            <a:pPr marL="342900" indent="-342900">
              <a:buClr>
                <a:srgbClr val="C00000"/>
              </a:buClr>
              <a:defRPr/>
            </a:pPr>
            <a:r>
              <a:rPr lang="da-DK" sz="1600" dirty="0">
                <a:latin typeface="Courier New" pitchFamily="49" charset="0"/>
                <a:cs typeface="Courier New" pitchFamily="49" charset="0"/>
              </a:rPr>
              <a:t>pop</a:t>
            </a:r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((</a:t>
            </a:r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,F,A</a:t>
            </a:r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,(),(),x::D,E)) = </a:t>
            </a:r>
            <a:r>
              <a:rPr lang="da-DK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da-DK" sz="1600" dirty="0" err="1" smtClean="0">
                <a:latin typeface="Courier New" pitchFamily="49" charset="0"/>
                <a:cs typeface="Courier New" pitchFamily="49" charset="0"/>
              </a:rPr>
              <a:t>x,f</a:t>
            </a:r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(0,D</a:t>
            </a:r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,(),D,E,(),()))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pop((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d,x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::F,A,B,C,D,E))   = (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x,f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(f(d-1,F,A,B,C,D,E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)))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endParaRPr kumimoji="0" lang="da-DK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f(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d,F,A,B,x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::C,D,E)   = (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d,F,A,B,C,x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::D,E)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f(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d,F,A,x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::B,C,D,E)   = (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d+1,F,x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::A,B,C,D,E)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f(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d,F,x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::A,(),(),D,E) = (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d-1,F,A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,(),(),x::D,E) if </a:t>
            </a:r>
            <a:r>
              <a:rPr lang="da-DK" sz="1600" noProof="0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&gt;0</a:t>
            </a:r>
            <a:endParaRPr kumimoji="0" lang="da-DK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d,F,A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,(),(),D,E)    = (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0,D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,(),D,E,(),())     if 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d=0</a:t>
            </a:r>
            <a:endParaRPr kumimoji="0" lang="da-DK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732469"/>
              </p:ext>
            </p:extLst>
          </p:nvPr>
        </p:nvGraphicFramePr>
        <p:xfrm>
          <a:off x="1451992" y="2302938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33" name="Straight Arrow Connector 32"/>
          <p:cNvCxnSpPr/>
          <p:nvPr/>
        </p:nvCxnSpPr>
        <p:spPr>
          <a:xfrm>
            <a:off x="6372200" y="2174698"/>
            <a:ext cx="1152128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965956" y="2174698"/>
            <a:ext cx="1152128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5175102" y="2174698"/>
            <a:ext cx="1071736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2750204" y="2174698"/>
            <a:ext cx="1071736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517684" y="2174698"/>
            <a:ext cx="1152128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115616" y="2246706"/>
            <a:ext cx="864096" cy="504056"/>
          </a:xfrm>
          <a:prstGeom prst="rect">
            <a:avLst/>
          </a:prstGeom>
          <a:solidFill>
            <a:srgbClr val="FFFFFF">
              <a:alpha val="6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Brace 38"/>
          <p:cNvSpPr/>
          <p:nvPr/>
        </p:nvSpPr>
        <p:spPr>
          <a:xfrm rot="5400000" flipH="1">
            <a:off x="2232266" y="1634110"/>
            <a:ext cx="180001" cy="685111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331640" y="1395191"/>
            <a:ext cx="4883386" cy="534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da-DK" dirty="0" err="1" smtClean="0">
                <a:solidFill>
                  <a:srgbClr val="C00000"/>
                </a:solidFill>
              </a:rPr>
              <a:t>remaining</a:t>
            </a:r>
            <a:r>
              <a:rPr lang="da-DK" dirty="0" smtClean="0">
                <a:solidFill>
                  <a:srgbClr val="C00000"/>
                </a:solidFill>
              </a:rPr>
              <a:t> elements in A (</a:t>
            </a:r>
            <a:r>
              <a:rPr lang="da-DK" dirty="0" err="1" smtClean="0">
                <a:solidFill>
                  <a:srgbClr val="C00000"/>
                </a:solidFill>
              </a:rPr>
              <a:t>possibly</a:t>
            </a:r>
            <a:r>
              <a:rPr lang="da-DK" dirty="0" smtClean="0">
                <a:solidFill>
                  <a:srgbClr val="C00000"/>
                </a:solidFill>
              </a:rPr>
              <a:t> negative)</a:t>
            </a:r>
            <a:r>
              <a:rPr lang="da-DK" dirty="0">
                <a:solidFill>
                  <a:srgbClr val="C00000"/>
                </a:solidFill>
              </a:rPr>
              <a:t/>
            </a:r>
            <a:br>
              <a:rPr lang="da-DK" dirty="0">
                <a:solidFill>
                  <a:srgbClr val="C00000"/>
                </a:solidFill>
              </a:rPr>
            </a:br>
            <a:r>
              <a:rPr lang="da-DK" dirty="0" smtClean="0">
                <a:solidFill>
                  <a:srgbClr val="C00000"/>
                </a:solidFill>
              </a:rPr>
              <a:t>                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1" name="Right Brace 40"/>
          <p:cNvSpPr/>
          <p:nvPr/>
        </p:nvSpPr>
        <p:spPr>
          <a:xfrm rot="5400000">
            <a:off x="2879822" y="1814648"/>
            <a:ext cx="180000" cy="1908212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1259632" y="2938065"/>
            <a:ext cx="720080" cy="100729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-180528" y="2737641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dirty="0" smtClean="0">
                <a:solidFill>
                  <a:srgbClr val="C00000"/>
                </a:solidFill>
              </a:rPr>
              <a:t>pop</a:t>
            </a:r>
            <a:endParaRPr lang="en-US" sz="2400" dirty="0">
              <a:solidFill>
                <a:srgbClr val="C00000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7596336" y="2398005"/>
            <a:ext cx="576064" cy="100729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8172400" y="2044352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>
                <a:solidFill>
                  <a:srgbClr val="C00000"/>
                </a:solidFill>
              </a:rPr>
              <a:t>inject</a:t>
            </a:r>
            <a:endParaRPr lang="en-US" sz="2400" dirty="0">
              <a:solidFill>
                <a:srgbClr val="C00000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1979712" y="3326826"/>
            <a:ext cx="1944216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933063"/>
              </p:ext>
            </p:extLst>
          </p:nvPr>
        </p:nvGraphicFramePr>
        <p:xfrm>
          <a:off x="4113626" y="3465844"/>
          <a:ext cx="254660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385"/>
                <a:gridCol w="313013"/>
                <a:gridCol w="504056"/>
                <a:gridCol w="286730"/>
                <a:gridCol w="505358"/>
                <a:gridCol w="216024"/>
                <a:gridCol w="3600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d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F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C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D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659134" y="1864982"/>
            <a:ext cx="4578593" cy="3477504"/>
            <a:chOff x="659134" y="1864982"/>
            <a:chExt cx="4578593" cy="3477504"/>
          </a:xfrm>
        </p:grpSpPr>
        <p:sp>
          <p:nvSpPr>
            <p:cNvPr id="55" name="Oval 54"/>
            <p:cNvSpPr/>
            <p:nvPr/>
          </p:nvSpPr>
          <p:spPr>
            <a:xfrm>
              <a:off x="659134" y="4822596"/>
              <a:ext cx="108000" cy="108000"/>
            </a:xfrm>
            <a:prstGeom prst="ellips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800" dirty="0" smtClean="0">
                  <a:solidFill>
                    <a:schemeClr val="bg1">
                      <a:lumMod val="75000"/>
                    </a:schemeClr>
                  </a:solidFill>
                </a:rPr>
                <a:t>1</a:t>
              </a:r>
              <a:endParaRPr lang="da-DK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659134" y="5028541"/>
              <a:ext cx="108000" cy="108000"/>
            </a:xfrm>
            <a:prstGeom prst="ellips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800" dirty="0" smtClean="0">
                  <a:solidFill>
                    <a:schemeClr val="bg1">
                      <a:lumMod val="75000"/>
                    </a:schemeClr>
                  </a:solidFill>
                </a:rPr>
                <a:t>2</a:t>
              </a:r>
              <a:endParaRPr lang="da-DK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659134" y="5234486"/>
              <a:ext cx="108000" cy="108000"/>
            </a:xfrm>
            <a:prstGeom prst="ellips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800" dirty="0" smtClean="0">
                  <a:solidFill>
                    <a:schemeClr val="bg1">
                      <a:lumMod val="75000"/>
                    </a:schemeClr>
                  </a:solidFill>
                </a:rPr>
                <a:t>3</a:t>
              </a:r>
              <a:endParaRPr lang="da-DK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2522274" y="1864982"/>
              <a:ext cx="2715453" cy="699922"/>
              <a:chOff x="2522274" y="1864982"/>
              <a:chExt cx="2715453" cy="699922"/>
            </a:xfrm>
          </p:grpSpPr>
          <p:sp>
            <p:nvSpPr>
              <p:cNvPr id="8" name="Arc 7"/>
              <p:cNvSpPr/>
              <p:nvPr/>
            </p:nvSpPr>
            <p:spPr>
              <a:xfrm flipV="1">
                <a:off x="4985699" y="2352136"/>
                <a:ext cx="252028" cy="212768"/>
              </a:xfrm>
              <a:prstGeom prst="arc">
                <a:avLst>
                  <a:gd name="adj1" fmla="val 12923549"/>
                  <a:gd name="adj2" fmla="val 20325614"/>
                </a:avLst>
              </a:prstGeom>
              <a:ln w="3175">
                <a:solidFill>
                  <a:schemeClr val="bg1">
                    <a:lumMod val="75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054870" y="2391958"/>
                <a:ext cx="108000" cy="108000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800" dirty="0" smtClean="0">
                    <a:solidFill>
                      <a:schemeClr val="bg1">
                        <a:lumMod val="75000"/>
                      </a:schemeClr>
                    </a:solidFill>
                  </a:rPr>
                  <a:t>1</a:t>
                </a:r>
                <a:endParaRPr lang="da-DK" sz="8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2" name="Arc 51"/>
              <p:cNvSpPr/>
              <p:nvPr/>
            </p:nvSpPr>
            <p:spPr>
              <a:xfrm flipH="1" flipV="1">
                <a:off x="2522274" y="2352136"/>
                <a:ext cx="288000" cy="212768"/>
              </a:xfrm>
              <a:prstGeom prst="arc">
                <a:avLst>
                  <a:gd name="adj1" fmla="val 12923549"/>
                  <a:gd name="adj2" fmla="val 20325614"/>
                </a:avLst>
              </a:prstGeom>
              <a:ln w="3175">
                <a:solidFill>
                  <a:schemeClr val="bg1">
                    <a:lumMod val="75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2610823" y="2391958"/>
                <a:ext cx="108000" cy="108000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800" dirty="0" smtClean="0">
                    <a:solidFill>
                      <a:schemeClr val="bg1">
                        <a:lumMod val="75000"/>
                      </a:schemeClr>
                    </a:solidFill>
                  </a:rPr>
                  <a:t>2</a:t>
                </a:r>
                <a:endParaRPr lang="da-DK" sz="8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8" name="Arc 57"/>
              <p:cNvSpPr/>
              <p:nvPr/>
            </p:nvSpPr>
            <p:spPr>
              <a:xfrm>
                <a:off x="2677504" y="2003182"/>
                <a:ext cx="2449416" cy="261122"/>
              </a:xfrm>
              <a:prstGeom prst="arc">
                <a:avLst>
                  <a:gd name="adj1" fmla="val 10869187"/>
                  <a:gd name="adj2" fmla="val 21540366"/>
                </a:avLst>
              </a:prstGeom>
              <a:ln w="3175">
                <a:solidFill>
                  <a:schemeClr val="bg1">
                    <a:lumMod val="75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3814918" y="1864982"/>
                <a:ext cx="108000" cy="108000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800" dirty="0" smtClean="0">
                    <a:solidFill>
                      <a:schemeClr val="bg1">
                        <a:lumMod val="75000"/>
                      </a:schemeClr>
                    </a:solidFill>
                  </a:rPr>
                  <a:t>3</a:t>
                </a:r>
                <a:endParaRPr lang="da-DK" sz="8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86565"/>
              </p:ext>
            </p:extLst>
          </p:nvPr>
        </p:nvGraphicFramePr>
        <p:xfrm>
          <a:off x="799356" y="5700128"/>
          <a:ext cx="758906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6820"/>
                <a:gridCol w="223224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0" dirty="0" smtClean="0">
                          <a:solidFill>
                            <a:schemeClr val="tx1"/>
                          </a:solidFill>
                          <a:cs typeface="Courier New" pitchFamily="49" charset="0"/>
                        </a:rPr>
                        <a:t>Queue = ABCDE with </a:t>
                      </a:r>
                      <a:r>
                        <a:rPr lang="da-DK" b="0" dirty="0" err="1" smtClean="0">
                          <a:solidFill>
                            <a:schemeClr val="tx1"/>
                          </a:solidFill>
                          <a:cs typeface="Courier New" pitchFamily="49" charset="0"/>
                        </a:rPr>
                        <a:t>first</a:t>
                      </a:r>
                      <a:r>
                        <a:rPr lang="da-DK" b="0" dirty="0" smtClean="0">
                          <a:solidFill>
                            <a:schemeClr val="tx1"/>
                          </a:solidFill>
                          <a:cs typeface="Courier New" pitchFamily="49" charset="0"/>
                        </a:rPr>
                        <a:t> |A|-d removed</a:t>
                      </a:r>
                      <a:r>
                        <a:rPr lang="da-DK" b="0" dirty="0" smtClean="0">
                          <a:solidFill>
                            <a:schemeClr val="tx1"/>
                          </a:solidFill>
                          <a:cs typeface="Courier New" pitchFamily="49" charset="0"/>
                          <a:sym typeface="Symbol"/>
                        </a:rPr>
                        <a:t/>
                      </a:r>
                      <a:br>
                        <a:rPr lang="da-DK" b="0" dirty="0" smtClean="0">
                          <a:solidFill>
                            <a:schemeClr val="tx1"/>
                          </a:solidFill>
                          <a:cs typeface="Courier New" pitchFamily="49" charset="0"/>
                          <a:sym typeface="Symbol"/>
                        </a:rPr>
                      </a:br>
                      <a:r>
                        <a:rPr lang="da-DK" b="0" dirty="0" smtClean="0">
                          <a:solidFill>
                            <a:schemeClr val="tx1"/>
                          </a:solidFill>
                          <a:cs typeface="Courier New" pitchFamily="49" charset="0"/>
                        </a:rPr>
                        <a:t>F = </a:t>
                      </a:r>
                      <a:r>
                        <a:rPr lang="da-DK" b="0" dirty="0" err="1" smtClean="0">
                          <a:solidFill>
                            <a:schemeClr val="tx1"/>
                          </a:solidFill>
                          <a:cs typeface="Courier New" pitchFamily="49" charset="0"/>
                        </a:rPr>
                        <a:t>prefix</a:t>
                      </a:r>
                      <a:r>
                        <a:rPr lang="da-DK" b="0" dirty="0" smtClean="0">
                          <a:solidFill>
                            <a:schemeClr val="tx1"/>
                          </a:solidFill>
                          <a:cs typeface="Courier New" pitchFamily="49" charset="0"/>
                        </a:rPr>
                        <a:t> of </a:t>
                      </a:r>
                      <a:r>
                        <a:rPr lang="da-DK" b="0" dirty="0" err="1" smtClean="0">
                          <a:solidFill>
                            <a:schemeClr val="tx1"/>
                          </a:solidFill>
                          <a:cs typeface="Courier New" pitchFamily="49" charset="0"/>
                        </a:rPr>
                        <a:t>queue</a:t>
                      </a:r>
                      <a:r>
                        <a:rPr lang="da-DK" b="0" dirty="0" smtClean="0">
                          <a:solidFill>
                            <a:schemeClr val="tx1"/>
                          </a:solidFill>
                          <a:cs typeface="Courier New" pitchFamily="49" charset="0"/>
                        </a:rPr>
                        <a:t> with |F|</a:t>
                      </a:r>
                      <a:r>
                        <a:rPr lang="da-DK" b="0" dirty="0" smtClean="0">
                          <a:solidFill>
                            <a:schemeClr val="tx1"/>
                          </a:solidFill>
                          <a:cs typeface="Courier New" pitchFamily="49" charset="0"/>
                          <a:sym typeface="Symbol"/>
                        </a:rPr>
                        <a:t>d+|B|             		</a:t>
                      </a:r>
                      <a:endParaRPr lang="da-DK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0" dirty="0" smtClean="0">
                          <a:solidFill>
                            <a:schemeClr val="tx1"/>
                          </a:solidFill>
                          <a:cs typeface="Courier New" pitchFamily="49" charset="0"/>
                          <a:sym typeface="Symbol"/>
                        </a:rPr>
                        <a:t>0  d+(|B|-|C|)/2</a:t>
                      </a:r>
                      <a:r>
                        <a:rPr lang="da-DK" b="0" dirty="0" smtClean="0">
                          <a:solidFill>
                            <a:schemeClr val="tx1"/>
                          </a:solidFill>
                          <a:cs typeface="Courier New" pitchFamily="49" charset="0"/>
                        </a:rPr>
                        <a:t/>
                      </a:r>
                      <a:br>
                        <a:rPr lang="da-DK" b="0" dirty="0" smtClean="0">
                          <a:solidFill>
                            <a:schemeClr val="tx1"/>
                          </a:solidFill>
                          <a:cs typeface="Courier New" pitchFamily="49" charset="0"/>
                        </a:rPr>
                      </a:br>
                      <a:r>
                        <a:rPr lang="da-DK" b="0" dirty="0" smtClean="0">
                          <a:solidFill>
                            <a:schemeClr val="tx1"/>
                          </a:solidFill>
                          <a:cs typeface="Courier New" pitchFamily="49" charset="0"/>
                          <a:sym typeface="Symbol"/>
                        </a:rPr>
                        <a:t>|E|+|A|/2  |D|+d</a:t>
                      </a:r>
                      <a:endParaRPr lang="da-DK" b="0" dirty="0" smtClean="0">
                        <a:solidFill>
                          <a:schemeClr val="tx1"/>
                        </a:solidFill>
                        <a:cs typeface="Courier New" pitchFamily="49" charset="0"/>
                      </a:endParaRPr>
                    </a:p>
                    <a:p>
                      <a:endParaRPr lang="da-DK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6" grpId="0" build="p"/>
      <p:bldP spid="31" grpId="0" animBg="1"/>
      <p:bldP spid="38" grpId="0" animBg="1"/>
      <p:bldP spid="39" grpId="0" animBg="1"/>
      <p:bldP spid="40" grpId="0"/>
      <p:bldP spid="41" grpId="0" animBg="1"/>
      <p:bldP spid="43" grpId="0"/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-99392"/>
            <a:ext cx="6120680" cy="69573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3900" b="1" dirty="0" err="1" smtClean="0"/>
              <a:t>Queues</a:t>
            </a:r>
            <a:endParaRPr lang="en-US" sz="3900" b="1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en-US" sz="1600" dirty="0" smtClean="0"/>
              <a:t>[R. Hood, R. Melville, </a:t>
            </a:r>
            <a:r>
              <a:rPr lang="en-US" sz="1600" i="1" dirty="0" smtClean="0"/>
              <a:t>Real-time queue operations in pure Lisp</a:t>
            </a:r>
            <a:r>
              <a:rPr lang="en-US" sz="1600" dirty="0" smtClean="0"/>
              <a:t>. Information Processing Letters, 13, 50-54, 1981]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1600" dirty="0" smtClean="0"/>
              <a:t>[C. </a:t>
            </a:r>
            <a:r>
              <a:rPr lang="en-US" sz="1600" dirty="0" err="1" smtClean="0"/>
              <a:t>Okasaski</a:t>
            </a:r>
            <a:r>
              <a:rPr lang="en-US" sz="1600" dirty="0" smtClean="0"/>
              <a:t>, </a:t>
            </a:r>
            <a:r>
              <a:rPr lang="en-US" sz="1600" i="1" dirty="0" smtClean="0"/>
              <a:t>Simple and efficient purely functional queues and </a:t>
            </a:r>
            <a:r>
              <a:rPr lang="en-US" sz="1600" i="1" dirty="0" err="1" smtClean="0"/>
              <a:t>deques</a:t>
            </a:r>
            <a:r>
              <a:rPr lang="en-US" sz="1600" dirty="0" smtClean="0"/>
              <a:t>. Journal of Functional Programming 5,4, 583-592, 1995]</a:t>
            </a:r>
            <a:endParaRPr lang="da-DK" sz="1600" dirty="0" smtClean="0"/>
          </a:p>
          <a:p>
            <a:pPr marL="0" indent="0">
              <a:buNone/>
            </a:pPr>
            <a:r>
              <a:rPr lang="da-DK" sz="3600" b="1" dirty="0" err="1" smtClean="0"/>
              <a:t>Catenable</a:t>
            </a:r>
            <a:r>
              <a:rPr lang="da-DK" sz="3600" b="1" dirty="0" smtClean="0"/>
              <a:t> lists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da-DK" sz="1600" dirty="0" smtClean="0"/>
              <a:t>[S.R. </a:t>
            </a:r>
            <a:r>
              <a:rPr lang="da-DK" sz="1600" dirty="0" err="1" smtClean="0"/>
              <a:t>Kosaraju</a:t>
            </a:r>
            <a:r>
              <a:rPr lang="da-DK" sz="1600" dirty="0" smtClean="0"/>
              <a:t>, </a:t>
            </a:r>
            <a:r>
              <a:rPr lang="da-DK" sz="1600" i="1" dirty="0" smtClean="0"/>
              <a:t>Real-time simulation of </a:t>
            </a:r>
            <a:r>
              <a:rPr lang="da-DK" sz="1600" i="1" dirty="0" err="1" smtClean="0"/>
              <a:t>concatenable</a:t>
            </a:r>
            <a:r>
              <a:rPr lang="da-DK" sz="1600" i="1" dirty="0" smtClean="0"/>
              <a:t> </a:t>
            </a:r>
            <a:r>
              <a:rPr lang="da-DK" sz="1600" i="1" dirty="0" err="1" smtClean="0"/>
              <a:t>double-ended</a:t>
            </a:r>
            <a:r>
              <a:rPr lang="da-DK" sz="1600" i="1" dirty="0" smtClean="0"/>
              <a:t> </a:t>
            </a:r>
            <a:r>
              <a:rPr lang="da-DK" sz="1600" i="1" dirty="0" err="1" smtClean="0"/>
              <a:t>queues</a:t>
            </a:r>
            <a:r>
              <a:rPr lang="da-DK" sz="1600" i="1" dirty="0" smtClean="0"/>
              <a:t> by </a:t>
            </a:r>
            <a:r>
              <a:rPr lang="da-DK" sz="1600" i="1" dirty="0" err="1" smtClean="0"/>
              <a:t>double-ended</a:t>
            </a:r>
            <a:r>
              <a:rPr lang="da-DK" sz="1600" i="1" dirty="0" smtClean="0"/>
              <a:t> </a:t>
            </a:r>
            <a:r>
              <a:rPr lang="da-DK" sz="1600" i="1" dirty="0" err="1" smtClean="0"/>
              <a:t>queues</a:t>
            </a:r>
            <a:r>
              <a:rPr lang="da-DK" sz="1600" dirty="0" smtClean="0"/>
              <a:t>, </a:t>
            </a:r>
            <a:r>
              <a:rPr lang="da-DK" sz="1600" dirty="0" err="1" smtClean="0"/>
              <a:t>Proc</a:t>
            </a:r>
            <a:r>
              <a:rPr lang="da-DK" sz="1600" dirty="0" smtClean="0"/>
              <a:t>. 11th </a:t>
            </a:r>
            <a:r>
              <a:rPr lang="da-DK" sz="1600" dirty="0" err="1" smtClean="0"/>
              <a:t>Annual</a:t>
            </a:r>
            <a:r>
              <a:rPr lang="da-DK" sz="1600" dirty="0" smtClean="0"/>
              <a:t> ACM Symposium </a:t>
            </a:r>
            <a:r>
              <a:rPr lang="da-DK" sz="1600" dirty="0" err="1" smtClean="0"/>
              <a:t>on</a:t>
            </a:r>
            <a:r>
              <a:rPr lang="da-DK" sz="1600" dirty="0" smtClean="0"/>
              <a:t> </a:t>
            </a:r>
            <a:r>
              <a:rPr lang="da-DK" sz="1600" dirty="0" err="1" smtClean="0"/>
              <a:t>Theory</a:t>
            </a:r>
            <a:r>
              <a:rPr lang="da-DK" sz="1600" dirty="0" smtClean="0"/>
              <a:t> of </a:t>
            </a:r>
            <a:r>
              <a:rPr lang="da-DK" sz="1600" dirty="0" err="1" smtClean="0"/>
              <a:t>Computing</a:t>
            </a:r>
            <a:r>
              <a:rPr lang="da-DK" sz="1600" dirty="0" smtClean="0"/>
              <a:t>, 346-351, 1979]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da-DK" sz="1600" dirty="0" smtClean="0"/>
              <a:t>[S.R. </a:t>
            </a:r>
            <a:r>
              <a:rPr lang="da-DK" sz="1600" dirty="0" err="1" smtClean="0"/>
              <a:t>Kosaraju</a:t>
            </a:r>
            <a:r>
              <a:rPr lang="da-DK" sz="1600" dirty="0" smtClean="0"/>
              <a:t>, </a:t>
            </a:r>
            <a:r>
              <a:rPr lang="da-DK" sz="1600" i="1" dirty="0" smtClean="0"/>
              <a:t>An optimal RAM </a:t>
            </a:r>
            <a:r>
              <a:rPr lang="da-DK" sz="1600" i="1" dirty="0" err="1" smtClean="0"/>
              <a:t>implementation</a:t>
            </a:r>
            <a:r>
              <a:rPr lang="da-DK" sz="1600" i="1" dirty="0" smtClean="0"/>
              <a:t> of </a:t>
            </a:r>
            <a:r>
              <a:rPr lang="da-DK" sz="1600" i="1" dirty="0" err="1" smtClean="0"/>
              <a:t>catenable</a:t>
            </a:r>
            <a:r>
              <a:rPr lang="da-DK" sz="1600" i="1" dirty="0" smtClean="0"/>
              <a:t> min </a:t>
            </a:r>
            <a:r>
              <a:rPr lang="da-DK" sz="1600" i="1" dirty="0" err="1" smtClean="0"/>
              <a:t>double-ended</a:t>
            </a:r>
            <a:r>
              <a:rPr lang="da-DK" sz="1600" i="1" dirty="0" smtClean="0"/>
              <a:t> </a:t>
            </a:r>
            <a:r>
              <a:rPr lang="da-DK" sz="1600" i="1" dirty="0" err="1" smtClean="0"/>
              <a:t>queues</a:t>
            </a:r>
            <a:r>
              <a:rPr lang="da-DK" sz="1600" dirty="0" smtClean="0"/>
              <a:t>, </a:t>
            </a:r>
            <a:r>
              <a:rPr lang="da-DK" sz="1600" dirty="0" err="1" smtClean="0"/>
              <a:t>Proc</a:t>
            </a:r>
            <a:r>
              <a:rPr lang="da-DK" sz="1600" dirty="0" smtClean="0"/>
              <a:t>. 5th </a:t>
            </a:r>
            <a:r>
              <a:rPr lang="da-DK" sz="1600" dirty="0" err="1" smtClean="0"/>
              <a:t>Annual</a:t>
            </a:r>
            <a:r>
              <a:rPr lang="da-DK" sz="1600" dirty="0" smtClean="0"/>
              <a:t> ACM-SIAM Symposium </a:t>
            </a:r>
            <a:r>
              <a:rPr lang="da-DK" sz="1600" dirty="0" err="1" smtClean="0"/>
              <a:t>on</a:t>
            </a:r>
            <a:r>
              <a:rPr lang="da-DK" sz="1600" dirty="0" smtClean="0"/>
              <a:t> </a:t>
            </a:r>
            <a:r>
              <a:rPr lang="da-DK" sz="1600" dirty="0" err="1" smtClean="0"/>
              <a:t>Discrete</a:t>
            </a:r>
            <a:r>
              <a:rPr lang="da-DK" sz="1600" dirty="0" smtClean="0"/>
              <a:t> </a:t>
            </a:r>
            <a:r>
              <a:rPr lang="da-DK" sz="1600" dirty="0" err="1" smtClean="0"/>
              <a:t>Algorithms</a:t>
            </a:r>
            <a:r>
              <a:rPr lang="da-DK" sz="1600" dirty="0" smtClean="0"/>
              <a:t>, 195-203, 1994]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1600" dirty="0" smtClean="0"/>
              <a:t>[J.R. Driscoll , D.D. </a:t>
            </a:r>
            <a:r>
              <a:rPr lang="en-US" sz="1600" dirty="0" err="1" smtClean="0"/>
              <a:t>Sleator</a:t>
            </a:r>
            <a:r>
              <a:rPr lang="en-US" sz="1600" dirty="0" smtClean="0"/>
              <a:t> , R.E. </a:t>
            </a:r>
            <a:r>
              <a:rPr lang="en-US" sz="1600" dirty="0" err="1" smtClean="0"/>
              <a:t>Tarjan</a:t>
            </a:r>
            <a:r>
              <a:rPr lang="en-US" sz="1600" dirty="0" smtClean="0"/>
              <a:t>, </a:t>
            </a:r>
            <a:r>
              <a:rPr lang="en-US" sz="1600" i="1" dirty="0" smtClean="0"/>
              <a:t>Fully persistent lists with catenation</a:t>
            </a:r>
            <a:r>
              <a:rPr lang="en-US" sz="1600" dirty="0" smtClean="0"/>
              <a:t>, Journal of the ACM, 41(5), 943-959, 1994]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da-DK" sz="1600" dirty="0" smtClean="0"/>
              <a:t>[A.L. </a:t>
            </a:r>
            <a:r>
              <a:rPr lang="da-DK" sz="1600" dirty="0" err="1" smtClean="0"/>
              <a:t>Buchsbaum</a:t>
            </a:r>
            <a:r>
              <a:rPr lang="da-DK" sz="1600" dirty="0" smtClean="0"/>
              <a:t> , R.E. </a:t>
            </a:r>
            <a:r>
              <a:rPr lang="da-DK" sz="1600" dirty="0" err="1" smtClean="0"/>
              <a:t>Tarjan</a:t>
            </a:r>
            <a:r>
              <a:rPr lang="da-DK" sz="1600" dirty="0" smtClean="0"/>
              <a:t>, </a:t>
            </a:r>
            <a:r>
              <a:rPr lang="da-DK" sz="1600" i="1" dirty="0" err="1" smtClean="0"/>
              <a:t>Confluently</a:t>
            </a:r>
            <a:r>
              <a:rPr lang="da-DK" sz="1600" i="1" dirty="0" smtClean="0"/>
              <a:t> </a:t>
            </a:r>
            <a:r>
              <a:rPr lang="da-DK" sz="1600" i="1" dirty="0" err="1" smtClean="0"/>
              <a:t>persistent</a:t>
            </a:r>
            <a:r>
              <a:rPr lang="da-DK" sz="1600" i="1" dirty="0" smtClean="0"/>
              <a:t> </a:t>
            </a:r>
            <a:r>
              <a:rPr lang="da-DK" sz="1600" i="1" dirty="0" err="1" smtClean="0"/>
              <a:t>deques</a:t>
            </a:r>
            <a:r>
              <a:rPr lang="da-DK" sz="1600" i="1" dirty="0" smtClean="0"/>
              <a:t> via </a:t>
            </a:r>
            <a:r>
              <a:rPr lang="da-DK" sz="1600" i="1" dirty="0" err="1" smtClean="0"/>
              <a:t>data-structural</a:t>
            </a:r>
            <a:r>
              <a:rPr lang="da-DK" sz="1600" i="1" dirty="0" smtClean="0"/>
              <a:t> </a:t>
            </a:r>
            <a:r>
              <a:rPr lang="da-DK" sz="1600" i="1" dirty="0" err="1" smtClean="0"/>
              <a:t>bootstrapping</a:t>
            </a:r>
            <a:r>
              <a:rPr lang="da-DK" sz="1600" dirty="0" smtClean="0"/>
              <a:t>, Journal of </a:t>
            </a:r>
            <a:r>
              <a:rPr lang="da-DK" sz="1600" dirty="0" err="1" smtClean="0"/>
              <a:t>Algorithms</a:t>
            </a:r>
            <a:r>
              <a:rPr lang="da-DK" sz="1600" dirty="0" smtClean="0"/>
              <a:t>, 18(3), 513-547, 1995]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1600" dirty="0" smtClean="0"/>
              <a:t>[H. Kaplan,  R. </a:t>
            </a:r>
            <a:r>
              <a:rPr lang="en-US" sz="1600" dirty="0" err="1" smtClean="0"/>
              <a:t>Tarjan</a:t>
            </a:r>
            <a:r>
              <a:rPr lang="en-US" sz="1600" dirty="0" smtClean="0"/>
              <a:t>, </a:t>
            </a:r>
            <a:r>
              <a:rPr lang="en-US" sz="1600" i="1" dirty="0" smtClean="0"/>
              <a:t>Purely functional, real-time </a:t>
            </a:r>
            <a:r>
              <a:rPr lang="en-US" sz="1600" i="1" dirty="0" err="1" smtClean="0"/>
              <a:t>deques</a:t>
            </a:r>
            <a:r>
              <a:rPr lang="en-US" sz="1600" i="1" dirty="0" smtClean="0"/>
              <a:t> with catenation</a:t>
            </a:r>
            <a:r>
              <a:rPr lang="en-US" sz="1600" dirty="0" smtClean="0"/>
              <a:t>, Journal of the ACM, 46(5), 577-603, 1999]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1600" dirty="0" smtClean="0"/>
              <a:t>[H. Kaplan, C. </a:t>
            </a:r>
            <a:r>
              <a:rPr lang="en-US" sz="1600" dirty="0" err="1" smtClean="0"/>
              <a:t>Okasaki</a:t>
            </a:r>
            <a:r>
              <a:rPr lang="en-US" sz="1600" dirty="0" smtClean="0"/>
              <a:t>, R.E. </a:t>
            </a:r>
            <a:r>
              <a:rPr lang="en-US" sz="1600" dirty="0" err="1" smtClean="0"/>
              <a:t>Tarjan</a:t>
            </a:r>
            <a:r>
              <a:rPr lang="en-US" sz="1600" dirty="0" smtClean="0"/>
              <a:t>, </a:t>
            </a:r>
            <a:r>
              <a:rPr lang="en-US" sz="1600" i="1" dirty="0" smtClean="0"/>
              <a:t>Simple </a:t>
            </a:r>
            <a:r>
              <a:rPr lang="en-US" sz="1600" i="1" dirty="0" err="1" smtClean="0"/>
              <a:t>Confluently</a:t>
            </a:r>
            <a:r>
              <a:rPr lang="en-US" sz="1600" i="1" dirty="0" smtClean="0"/>
              <a:t> Persistent </a:t>
            </a:r>
            <a:r>
              <a:rPr lang="en-US" sz="1600" i="1" dirty="0" err="1" smtClean="0"/>
              <a:t>Catenable</a:t>
            </a:r>
            <a:r>
              <a:rPr lang="en-US" sz="1600" i="1" dirty="0" smtClean="0"/>
              <a:t> Lists</a:t>
            </a:r>
            <a:r>
              <a:rPr lang="en-US" sz="1600" dirty="0" smtClean="0"/>
              <a:t>, SIAM Journal of Computing 30(3), 965-977 (2000)]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300192" y="620688"/>
            <a:ext cx="252028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lang="da-DK" sz="1900" noProof="0" dirty="0" err="1" smtClean="0">
                <a:solidFill>
                  <a:srgbClr val="C00000"/>
                </a:solidFill>
              </a:rPr>
              <a:t>Strict</a:t>
            </a:r>
            <a:r>
              <a:rPr lang="da-DK" sz="1900" noProof="0" dirty="0" smtClean="0">
                <a:solidFill>
                  <a:srgbClr val="C00000"/>
                </a:solidFill>
              </a:rPr>
              <a:t>, </a:t>
            </a:r>
            <a:r>
              <a:rPr lang="da-DK" sz="1900" dirty="0" err="1" smtClean="0">
                <a:solidFill>
                  <a:srgbClr val="C00000"/>
                </a:solidFill>
              </a:rPr>
              <a:t>worst-case</a:t>
            </a:r>
            <a:r>
              <a:rPr lang="da-DK" sz="1900" noProof="0" dirty="0" smtClean="0">
                <a:solidFill>
                  <a:srgbClr val="C00000"/>
                </a:solidFill>
              </a:rPr>
              <a:t> O(1)</a:t>
            </a:r>
          </a:p>
        </p:txBody>
      </p:sp>
      <p:sp>
        <p:nvSpPr>
          <p:cNvPr id="7" name="Right Brace 6"/>
          <p:cNvSpPr/>
          <p:nvPr/>
        </p:nvSpPr>
        <p:spPr>
          <a:xfrm>
            <a:off x="6084168" y="2708920"/>
            <a:ext cx="216024" cy="1368152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300192" y="4437112"/>
            <a:ext cx="1224136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kumimoji="0" lang="da-DK" sz="1900" b="0" i="0" u="none" strike="noStrike" kern="1200" cap="none" spc="0" normalizeH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O(</a:t>
            </a:r>
            <a:r>
              <a:rPr kumimoji="0" lang="da-DK" sz="1900" b="0" i="0" u="none" strike="noStrike" kern="1200" cap="none" spc="0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loglog</a:t>
            </a:r>
            <a:r>
              <a:rPr kumimoji="0" lang="da-DK" sz="1900" b="0" i="0" u="none" strike="noStrike" kern="1200" cap="none" spc="0" normalizeH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k)</a:t>
            </a:r>
            <a:endParaRPr lang="da-DK" sz="1900" dirty="0" smtClean="0">
              <a:solidFill>
                <a:srgbClr val="C00000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308576" y="1267092"/>
            <a:ext cx="2367880" cy="567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kumimoji="0" lang="da-DK" sz="1900" b="0" i="0" u="none" strike="noStrike" kern="1200" cap="none" spc="0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Lazy</a:t>
            </a:r>
            <a:r>
              <a:rPr kumimoji="0" lang="da-DK" sz="1900" b="0" i="0" u="none" strike="noStrike" kern="1200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a-DK" sz="1900" b="0" i="0" u="none" strike="noStrike" kern="1200" cap="none" spc="0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amortized</a:t>
            </a:r>
            <a:r>
              <a:rPr kumimoji="0" lang="da-DK" sz="1900" b="0" i="0" u="none" strike="noStrike" kern="1200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O(1)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300192" y="3040824"/>
            <a:ext cx="244827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kumimoji="0" lang="da-DK" sz="1900" b="0" i="0" u="none" strike="noStrike" kern="1200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</a:t>
            </a:r>
            <a:r>
              <a:rPr kumimoji="0" lang="da-DK" sz="1900" b="0" i="0" u="none" strike="noStrike" kern="1200" cap="none" spc="0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confluently</a:t>
            </a:r>
            <a:r>
              <a:rPr kumimoji="0" lang="da-DK" sz="1900" b="0" i="0" u="none" strike="noStrike" kern="1200" cap="none" spc="0" normalizeH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1900" b="0" i="0" u="none" strike="noStrike" kern="1200" cap="none" spc="0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persistent</a:t>
            </a:r>
            <a:endParaRPr kumimoji="0" lang="da-DK" sz="1900" b="0" i="0" u="none" strike="noStrike" kern="1200" cap="none" spc="0" normalizeH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ight Brace 14"/>
          <p:cNvSpPr/>
          <p:nvPr/>
        </p:nvSpPr>
        <p:spPr>
          <a:xfrm>
            <a:off x="7596336" y="4437112"/>
            <a:ext cx="216024" cy="1152128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7812360" y="4725144"/>
            <a:ext cx="1080120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kumimoji="0" lang="da-DK" sz="1900" b="0" i="0" u="none" strike="noStrike" kern="1200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kumimoji="0" lang="da-DK" sz="1900" b="0" i="0" u="none" strike="noStrike" kern="1200" cap="none" spc="0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funtional</a:t>
            </a:r>
            <a:endParaRPr kumimoji="0" lang="da-DK" sz="1900" b="0" i="0" u="none" strike="noStrike" kern="1200" cap="none" spc="0" normalizeH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6300192" y="6389712"/>
            <a:ext cx="2367880" cy="567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kumimoji="0" lang="da-DK" sz="1900" b="0" i="0" u="none" strike="noStrike" kern="1200" cap="none" spc="0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Lazy</a:t>
            </a:r>
            <a:r>
              <a:rPr kumimoji="0" lang="da-DK" sz="1900" b="0" i="0" u="none" strike="noStrike" kern="1200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a-DK" sz="1900" b="0" i="0" u="none" strike="noStrike" kern="1200" cap="none" spc="0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amortized</a:t>
            </a:r>
            <a:r>
              <a:rPr kumimoji="0" lang="da-DK" sz="1900" b="0" i="0" u="none" strike="noStrike" kern="1200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O(1)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6300192" y="5733256"/>
            <a:ext cx="252028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lang="da-DK" sz="1900" noProof="0" dirty="0" err="1" smtClean="0">
                <a:solidFill>
                  <a:srgbClr val="C00000"/>
                </a:solidFill>
              </a:rPr>
              <a:t>Strict</a:t>
            </a:r>
            <a:r>
              <a:rPr lang="da-DK" sz="1900" noProof="0" dirty="0" smtClean="0">
                <a:solidFill>
                  <a:srgbClr val="C00000"/>
                </a:solidFill>
              </a:rPr>
              <a:t>, </a:t>
            </a:r>
            <a:r>
              <a:rPr lang="da-DK" sz="1900" dirty="0" err="1" smtClean="0">
                <a:solidFill>
                  <a:srgbClr val="C00000"/>
                </a:solidFill>
              </a:rPr>
              <a:t>worst-case</a:t>
            </a:r>
            <a:r>
              <a:rPr lang="da-DK" sz="1900" noProof="0" dirty="0" smtClean="0">
                <a:solidFill>
                  <a:srgbClr val="C00000"/>
                </a:solidFill>
              </a:rPr>
              <a:t> O(1)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6300192" y="4941168"/>
            <a:ext cx="131490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Clr>
                <a:srgbClr val="C00000"/>
              </a:buClr>
            </a:pPr>
            <a:r>
              <a:rPr lang="da-DK" sz="1900" dirty="0" smtClean="0">
                <a:solidFill>
                  <a:srgbClr val="C00000"/>
                </a:solidFill>
              </a:rPr>
              <a:t>2</a:t>
            </a:r>
            <a:r>
              <a:rPr lang="da-DK" sz="1900" baseline="30000" dirty="0" smtClean="0">
                <a:solidFill>
                  <a:srgbClr val="C00000"/>
                </a:solidFill>
              </a:rPr>
              <a:t>O(log* k)</a:t>
            </a:r>
            <a:endParaRPr lang="da-DK" sz="1900" dirty="0" smtClean="0">
              <a:solidFill>
                <a:srgbClr val="C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</a:pPr>
            <a:r>
              <a:rPr lang="da-DK" sz="1900" dirty="0" smtClean="0">
                <a:solidFill>
                  <a:srgbClr val="C00000"/>
                </a:solidFill>
              </a:rPr>
              <a:t>O(log* k)</a:t>
            </a:r>
          </a:p>
        </p:txBody>
      </p:sp>
      <p:sp>
        <p:nvSpPr>
          <p:cNvPr id="20" name="Right Brace 19"/>
          <p:cNvSpPr/>
          <p:nvPr/>
        </p:nvSpPr>
        <p:spPr>
          <a:xfrm flipH="1">
            <a:off x="6012160" y="5013176"/>
            <a:ext cx="216024" cy="576064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0" grpId="0"/>
      <p:bldP spid="12" grpId="0"/>
      <p:bldP spid="13" grpId="0"/>
      <p:bldP spid="15" grpId="0" animBg="1"/>
      <p:bldP spid="16" grpId="0"/>
      <p:bldP spid="17" grpId="0"/>
      <p:bldP spid="18" grpId="0"/>
      <p:bldP spid="19" grpId="0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-273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da-DK" sz="3900" b="1" dirty="0" err="1" smtClean="0"/>
              <a:t>Functional</a:t>
            </a:r>
            <a:r>
              <a:rPr lang="da-DK" sz="3900" b="1" dirty="0" smtClean="0"/>
              <a:t> </a:t>
            </a:r>
            <a:r>
              <a:rPr lang="da-DK" sz="3900" b="1" dirty="0" err="1" smtClean="0"/>
              <a:t>Concatenable</a:t>
            </a:r>
            <a:r>
              <a:rPr lang="da-DK" sz="3900" b="1" dirty="0" smtClean="0"/>
              <a:t> </a:t>
            </a:r>
            <a:r>
              <a:rPr lang="da-DK" sz="3900" b="1" dirty="0" err="1" smtClean="0"/>
              <a:t>Search</a:t>
            </a:r>
            <a:r>
              <a:rPr lang="da-DK" sz="3900" b="1" dirty="0" smtClean="0"/>
              <a:t> </a:t>
            </a:r>
            <a:r>
              <a:rPr lang="da-DK" sz="3900" b="1" dirty="0" err="1" smtClean="0"/>
              <a:t>Trees</a:t>
            </a:r>
            <a:endParaRPr lang="en-US" sz="3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" y="1927373"/>
            <a:ext cx="8795320" cy="4525963"/>
          </a:xfrm>
        </p:spPr>
        <p:txBody>
          <a:bodyPr>
            <a:normAutofit/>
          </a:bodyPr>
          <a:lstStyle/>
          <a:p>
            <a:r>
              <a:rPr lang="da-DK" dirty="0" err="1" smtClean="0"/>
              <a:t>Search</a:t>
            </a:r>
            <a:r>
              <a:rPr lang="da-DK" dirty="0" smtClean="0"/>
              <a:t>, </a:t>
            </a:r>
            <a:r>
              <a:rPr lang="da-DK" dirty="0" err="1" smtClean="0"/>
              <a:t>update</a:t>
            </a:r>
            <a:r>
              <a:rPr lang="da-DK" dirty="0" smtClean="0"/>
              <a:t> O(log n) </a:t>
            </a:r>
          </a:p>
          <a:p>
            <a:r>
              <a:rPr lang="da-DK" dirty="0" err="1" smtClean="0"/>
              <a:t>Catenation</a:t>
            </a:r>
            <a:r>
              <a:rPr lang="da-DK" dirty="0" smtClean="0"/>
              <a:t> O(1)</a:t>
            </a:r>
          </a:p>
          <a:p>
            <a:endParaRPr lang="da-DK" dirty="0" smtClean="0"/>
          </a:p>
          <a:p>
            <a:pPr lvl="0">
              <a:buNone/>
              <a:defRPr/>
            </a:pPr>
            <a:r>
              <a:rPr lang="da-DK" b="1" dirty="0" err="1" smtClean="0"/>
              <a:t>Open</a:t>
            </a:r>
            <a:r>
              <a:rPr lang="da-DK" b="1" dirty="0" smtClean="0"/>
              <a:t> problems</a:t>
            </a:r>
          </a:p>
          <a:p>
            <a:pPr lvl="0">
              <a:defRPr/>
            </a:pPr>
            <a:r>
              <a:rPr lang="da-DK" dirty="0" smtClean="0"/>
              <a:t>Split O(log n) ?</a:t>
            </a:r>
          </a:p>
          <a:p>
            <a:pPr lvl="0">
              <a:defRPr/>
            </a:pPr>
            <a:r>
              <a:rPr lang="da-DK" dirty="0" smtClean="0"/>
              <a:t>Finger </a:t>
            </a:r>
            <a:r>
              <a:rPr lang="da-DK" dirty="0" err="1" smtClean="0"/>
              <a:t>search</a:t>
            </a:r>
            <a:r>
              <a:rPr lang="da-DK" dirty="0" smtClean="0"/>
              <a:t> </a:t>
            </a:r>
            <a:r>
              <a:rPr lang="da-DK" dirty="0" err="1" smtClean="0"/>
              <a:t>trees</a:t>
            </a:r>
            <a:r>
              <a:rPr lang="da-DK" dirty="0" smtClean="0"/>
              <a:t> </a:t>
            </a:r>
            <a:r>
              <a:rPr lang="da-DK" dirty="0" err="1" smtClean="0"/>
              <a:t>with</a:t>
            </a:r>
            <a:r>
              <a:rPr lang="da-DK" dirty="0" smtClean="0"/>
              <a:t> O(1) time </a:t>
            </a:r>
            <a:r>
              <a:rPr lang="da-DK" dirty="0" err="1" smtClean="0"/>
              <a:t>catenation</a:t>
            </a:r>
            <a:r>
              <a:rPr lang="da-DK" dirty="0" smtClean="0"/>
              <a:t> ?</a:t>
            </a:r>
          </a:p>
          <a:p>
            <a:pPr>
              <a:defRPr/>
            </a:pPr>
            <a:r>
              <a:rPr lang="da-DK" dirty="0" err="1" smtClean="0"/>
              <a:t>Search</a:t>
            </a:r>
            <a:r>
              <a:rPr lang="da-DK" dirty="0" smtClean="0"/>
              <a:t> </a:t>
            </a:r>
            <a:r>
              <a:rPr lang="da-DK" dirty="0" err="1" smtClean="0"/>
              <a:t>trees</a:t>
            </a:r>
            <a:r>
              <a:rPr lang="da-DK" dirty="0" smtClean="0"/>
              <a:t> </a:t>
            </a:r>
            <a:r>
              <a:rPr lang="da-DK" dirty="0" err="1" smtClean="0"/>
              <a:t>with</a:t>
            </a:r>
            <a:r>
              <a:rPr lang="da-DK" dirty="0" smtClean="0"/>
              <a:t> O(1) </a:t>
            </a:r>
            <a:r>
              <a:rPr lang="da-DK" dirty="0" err="1" smtClean="0"/>
              <a:t>space</a:t>
            </a:r>
            <a:r>
              <a:rPr lang="da-DK" dirty="0" smtClean="0"/>
              <a:t> per </a:t>
            </a:r>
            <a:r>
              <a:rPr lang="da-DK" dirty="0" err="1" smtClean="0"/>
              <a:t>update</a:t>
            </a:r>
            <a:r>
              <a:rPr lang="da-DK" dirty="0" smtClean="0"/>
              <a:t> ?</a:t>
            </a:r>
          </a:p>
          <a:p>
            <a:pPr lvl="0">
              <a:buNone/>
              <a:defRPr/>
            </a:pPr>
            <a:endParaRPr lang="da-DK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1520" y="836712"/>
            <a:ext cx="8640960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1200"/>
              </a:spcBef>
              <a:buClr>
                <a:srgbClr val="C00000"/>
              </a:buClr>
            </a:pPr>
            <a:r>
              <a:rPr lang="da-DK" sz="1600" dirty="0" smtClean="0"/>
              <a:t>[G.S. Brodal, </a:t>
            </a:r>
            <a:r>
              <a:rPr lang="da-DK" sz="1600" dirty="0" err="1" smtClean="0"/>
              <a:t>C.Makris</a:t>
            </a:r>
            <a:r>
              <a:rPr lang="da-DK" sz="1600" dirty="0" smtClean="0"/>
              <a:t>, K. </a:t>
            </a:r>
            <a:r>
              <a:rPr lang="da-DK" sz="1600" dirty="0" err="1" smtClean="0"/>
              <a:t>Tsichlas</a:t>
            </a:r>
            <a:r>
              <a:rPr lang="da-DK" sz="1600" dirty="0" smtClean="0"/>
              <a:t>, </a:t>
            </a:r>
            <a:r>
              <a:rPr lang="da-DK" sz="1600" i="1" dirty="0" err="1" smtClean="0"/>
              <a:t>Purely</a:t>
            </a:r>
            <a:r>
              <a:rPr lang="da-DK" sz="1600" i="1" dirty="0" smtClean="0"/>
              <a:t> </a:t>
            </a:r>
            <a:r>
              <a:rPr lang="da-DK" sz="1600" i="1" dirty="0" err="1" smtClean="0"/>
              <a:t>Functional</a:t>
            </a:r>
            <a:r>
              <a:rPr lang="da-DK" sz="1600" i="1" dirty="0" smtClean="0"/>
              <a:t> </a:t>
            </a:r>
            <a:r>
              <a:rPr lang="da-DK" sz="1600" i="1" dirty="0" err="1" smtClean="0"/>
              <a:t>Worst</a:t>
            </a:r>
            <a:r>
              <a:rPr lang="da-DK" sz="1600" i="1" dirty="0" smtClean="0"/>
              <a:t> Case </a:t>
            </a:r>
            <a:r>
              <a:rPr lang="da-DK" sz="1600" i="1" dirty="0" err="1" smtClean="0"/>
              <a:t>Constant</a:t>
            </a:r>
            <a:r>
              <a:rPr lang="da-DK" sz="1600" i="1" dirty="0" smtClean="0"/>
              <a:t> Time </a:t>
            </a:r>
            <a:r>
              <a:rPr lang="da-DK" sz="1600" i="1" dirty="0" err="1" smtClean="0"/>
              <a:t>Catenable</a:t>
            </a:r>
            <a:r>
              <a:rPr lang="da-DK" sz="1600" i="1" dirty="0" smtClean="0"/>
              <a:t> </a:t>
            </a:r>
            <a:r>
              <a:rPr lang="da-DK" sz="1600" i="1" dirty="0" err="1" smtClean="0"/>
              <a:t>Sorted</a:t>
            </a:r>
            <a:r>
              <a:rPr lang="da-DK" sz="1600" i="1" dirty="0" smtClean="0"/>
              <a:t> Lists</a:t>
            </a:r>
            <a:r>
              <a:rPr lang="da-DK" sz="1600" dirty="0" smtClean="0"/>
              <a:t>,  In </a:t>
            </a:r>
            <a:r>
              <a:rPr lang="da-DK" sz="1600" dirty="0" err="1" smtClean="0"/>
              <a:t>Proc</a:t>
            </a:r>
            <a:r>
              <a:rPr lang="da-DK" sz="1600" dirty="0" smtClean="0"/>
              <a:t>. 14th </a:t>
            </a:r>
            <a:r>
              <a:rPr lang="da-DK" sz="1600" dirty="0" err="1" smtClean="0"/>
              <a:t>Annual</a:t>
            </a:r>
            <a:r>
              <a:rPr lang="da-DK" sz="1600" dirty="0" smtClean="0"/>
              <a:t> European Symposium </a:t>
            </a:r>
            <a:r>
              <a:rPr lang="da-DK" sz="1600" dirty="0" err="1" smtClean="0"/>
              <a:t>on</a:t>
            </a:r>
            <a:r>
              <a:rPr lang="da-DK" sz="1600" dirty="0" smtClean="0"/>
              <a:t> </a:t>
            </a:r>
            <a:r>
              <a:rPr lang="da-DK" sz="1600" dirty="0" err="1" smtClean="0"/>
              <a:t>Algorithms</a:t>
            </a:r>
            <a:r>
              <a:rPr lang="da-DK" sz="1600" dirty="0" smtClean="0"/>
              <a:t>, LNCS 4168, 172-183, 2006]</a:t>
            </a:r>
            <a:endParaRPr kumimoji="0" lang="da-DK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6856" y="336753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endParaRPr kumimoji="0" lang="da-D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2104" t="28941" r="10588" b="23815"/>
          <a:stretch>
            <a:fillRect/>
          </a:stretch>
        </p:blipFill>
        <p:spPr bwMode="auto">
          <a:xfrm>
            <a:off x="5148064" y="1916832"/>
            <a:ext cx="3664786" cy="1399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8436</TotalTime>
  <Words>1310</Words>
  <Application>Microsoft Office PowerPoint</Application>
  <PresentationFormat>On-screen Show (4:3)</PresentationFormat>
  <Paragraphs>222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List operations</vt:lpstr>
      <vt:lpstr>Catenable lists (slow)</vt:lpstr>
      <vt:lpstr>PowerPoint Presentation</vt:lpstr>
      <vt:lpstr>PowerPoint Presentation</vt:lpstr>
      <vt:lpstr>Real-time Queues i.e. strict worst-case O(1) time</vt:lpstr>
      <vt:lpstr>PowerPoint Presentation</vt:lpstr>
      <vt:lpstr>Functional Concatenable Search Trees</vt:lpstr>
    </vt:vector>
  </TitlesOfParts>
  <Company>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Data Structures</dc:title>
  <dc:creator>Gerth Stølting Brodal</dc:creator>
  <cp:lastModifiedBy>Gerth Stølting Brodal</cp:lastModifiedBy>
  <cp:revision>141</cp:revision>
  <dcterms:created xsi:type="dcterms:W3CDTF">2011-08-23T21:07:42Z</dcterms:created>
  <dcterms:modified xsi:type="dcterms:W3CDTF">2013-12-17T13:00:54Z</dcterms:modified>
</cp:coreProperties>
</file>